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4" r:id="rId3"/>
    <p:sldId id="284" r:id="rId4"/>
    <p:sldId id="257" r:id="rId5"/>
    <p:sldId id="289" r:id="rId6"/>
    <p:sldId id="295" r:id="rId7"/>
    <p:sldId id="296" r:id="rId8"/>
    <p:sldId id="297" r:id="rId9"/>
    <p:sldId id="303" r:id="rId10"/>
    <p:sldId id="304" r:id="rId11"/>
    <p:sldId id="311" r:id="rId12"/>
    <p:sldId id="312" r:id="rId13"/>
    <p:sldId id="305" r:id="rId14"/>
    <p:sldId id="306" r:id="rId15"/>
    <p:sldId id="266" r:id="rId16"/>
    <p:sldId id="307" r:id="rId17"/>
    <p:sldId id="277" r:id="rId18"/>
    <p:sldId id="308" r:id="rId19"/>
    <p:sldId id="314" r:id="rId20"/>
    <p:sldId id="309" r:id="rId21"/>
    <p:sldId id="310" r:id="rId22"/>
    <p:sldId id="313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B1A"/>
    <a:srgbClr val="4D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 autoAdjust="0"/>
  </p:normalViewPr>
  <p:slideViewPr>
    <p:cSldViewPr>
      <p:cViewPr varScale="1">
        <p:scale>
          <a:sx n="84" d="100"/>
          <a:sy n="84" d="100"/>
        </p:scale>
        <p:origin x="7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4D5B-A277-4445-BB31-DFDD8FBFA2D5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4748E-001E-4A5D-8CC8-C548A9D1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4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748E-001E-4A5D-8CC8-C548A9D150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8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748E-001E-4A5D-8CC8-C548A9D150B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0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5742" y="404664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Парад словарей русского языка</a:t>
            </a:r>
          </a:p>
        </p:txBody>
      </p:sp>
      <p:pic>
        <p:nvPicPr>
          <p:cNvPr id="6" name="Picture 2" descr="C:\Users\Елена\Desktop\картинки словарей\словарь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253" y="2194198"/>
            <a:ext cx="1905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183" y="2204864"/>
            <a:ext cx="1512168" cy="2206957"/>
          </a:xfrm>
          <a:prstGeom prst="rect">
            <a:avLst/>
          </a:prstGeom>
        </p:spPr>
      </p:pic>
      <p:pic>
        <p:nvPicPr>
          <p:cNvPr id="10" name="Picture 3" descr="C:\Users\Елена\Desktop\картинки словарей\словарь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177" y="2194198"/>
            <a:ext cx="1905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165402"/>
            <a:ext cx="1336154" cy="2161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836" y="2276872"/>
            <a:ext cx="1690376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544" y="908720"/>
            <a:ext cx="8208912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Работа в группах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4D1C1B"/>
              </a:solidFill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Арх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тект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…р, 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возвыш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…н…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сть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опр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…д…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ление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убеж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…щ… , полк…вод…ц.  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ркестр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4D1C1B"/>
              </a:solidFill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4D1C1B"/>
              </a:solidFill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Рав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нс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…во, п…жалу…ста,  э…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ск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…ват…р, 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выч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…тать,  ор…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нж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…рея, 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пр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…чёска </a:t>
            </a:r>
            <a:endParaRPr lang="ru-RU" sz="2400" dirty="0" smtClean="0">
              <a:solidFill>
                <a:srgbClr val="4D1C1B"/>
              </a:solidFill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4D1C1B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П…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рс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наж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сч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стье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 р…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стение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кскурсия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 ж…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лудь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соч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тание</a:t>
            </a:r>
            <a:endParaRPr lang="ru-RU" sz="2400" dirty="0" smtClean="0">
              <a:solidFill>
                <a:srgbClr val="4D1C1B"/>
              </a:solidFill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4D1C1B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П…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нгвин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 п..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рчатки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 ф…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нтазия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 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соб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…ль,  с…</a:t>
            </a:r>
            <a:r>
              <a:rPr lang="ru-RU" sz="2400" b="1" dirty="0" err="1" smtClean="0">
                <a:solidFill>
                  <a:srgbClr val="4D1C1B"/>
                </a:solidFill>
                <a:cs typeface="Times New Roman" pitchFamily="18" charset="0"/>
              </a:rPr>
              <a:t>мфония</a:t>
            </a:r>
            <a:r>
              <a:rPr lang="ru-RU" sz="2400" b="1" dirty="0" smtClean="0">
                <a:solidFill>
                  <a:srgbClr val="4D1C1B"/>
                </a:solidFill>
                <a:cs typeface="Times New Roman" pitchFamily="18" charset="0"/>
              </a:rPr>
              <a:t>,  ш…пот</a:t>
            </a:r>
            <a:endParaRPr lang="ru-RU" sz="2400" dirty="0" smtClean="0">
              <a:solidFill>
                <a:srgbClr val="4D1C1B"/>
              </a:solidFill>
              <a:cs typeface="Times New Roman" pitchFamily="18" charset="0"/>
            </a:endParaRPr>
          </a:p>
          <a:p>
            <a:endParaRPr lang="ru-RU" sz="2400" dirty="0" smtClean="0">
              <a:solidFill>
                <a:srgbClr val="4D1C1B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rgbClr val="4D1C1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8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79712" y="332656"/>
            <a:ext cx="5331024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4D1C1B"/>
                </a:solidFill>
                <a:latin typeface="Georgia" panose="02040502050405020303" pitchFamily="18" charset="0"/>
                <a:cs typeface="Times New Roman" pitchFamily="18" charset="0"/>
              </a:rPr>
              <a:t>Этимологический словарь</a:t>
            </a:r>
            <a:endParaRPr lang="ru-RU" sz="4000" b="1" dirty="0">
              <a:solidFill>
                <a:srgbClr val="4D1C1B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4322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D1C1B"/>
                </a:solidFill>
                <a:cs typeface="Times New Roman" pitchFamily="18" charset="0"/>
              </a:rPr>
              <a:t>позволяет узнать,  где родилось слово  и откуда пришло  в русский  язык. Этимология – это наука о происхождении слова, его первоначальном значении (</a:t>
            </a:r>
            <a:r>
              <a:rPr lang="ru-RU" sz="2400" i="1" dirty="0" err="1">
                <a:solidFill>
                  <a:srgbClr val="4D1C1B"/>
                </a:solidFill>
                <a:cs typeface="Times New Roman" pitchFamily="18" charset="0"/>
              </a:rPr>
              <a:t>этмос</a:t>
            </a:r>
            <a:r>
              <a:rPr lang="ru-RU" sz="2400" dirty="0">
                <a:solidFill>
                  <a:srgbClr val="4D1C1B"/>
                </a:solidFill>
                <a:cs typeface="Times New Roman" pitchFamily="18" charset="0"/>
              </a:rPr>
              <a:t> – «истина</a:t>
            </a:r>
            <a:r>
              <a:rPr lang="ru-RU" sz="2400" dirty="0" smtClean="0">
                <a:solidFill>
                  <a:srgbClr val="4D1C1B"/>
                </a:solidFill>
                <a:cs typeface="Times New Roman" pitchFamily="18" charset="0"/>
              </a:rPr>
              <a:t>»)</a:t>
            </a:r>
            <a:endParaRPr lang="ru-RU" sz="2400" dirty="0">
              <a:solidFill>
                <a:srgbClr val="4D1C1B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7" y="2348880"/>
            <a:ext cx="309634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6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79712" y="332656"/>
            <a:ext cx="5331024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4D1C1B"/>
                </a:solidFill>
                <a:latin typeface="Georgia" panose="02040502050405020303" pitchFamily="18" charset="0"/>
                <a:cs typeface="Times New Roman" pitchFamily="18" charset="0"/>
              </a:rPr>
              <a:t>Этимологический словарь</a:t>
            </a:r>
            <a:endParaRPr lang="ru-RU" sz="4000" b="1" dirty="0">
              <a:solidFill>
                <a:srgbClr val="4D1C1B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343180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4D1C1B"/>
                </a:solidFill>
              </a:rPr>
              <a:t>Воробей</a:t>
            </a:r>
          </a:p>
          <a:p>
            <a:endParaRPr lang="ru-RU" sz="3600" dirty="0">
              <a:solidFill>
                <a:srgbClr val="4D1C1B"/>
              </a:solidFill>
            </a:endParaRPr>
          </a:p>
          <a:p>
            <a:r>
              <a:rPr lang="ru-RU" sz="3600" dirty="0" smtClean="0">
                <a:solidFill>
                  <a:srgbClr val="4D1C1B"/>
                </a:solidFill>
              </a:rPr>
              <a:t>Малина</a:t>
            </a:r>
          </a:p>
          <a:p>
            <a:endParaRPr lang="ru-RU" sz="3600" dirty="0">
              <a:solidFill>
                <a:srgbClr val="4D1C1B"/>
              </a:solidFill>
            </a:endParaRPr>
          </a:p>
          <a:p>
            <a:r>
              <a:rPr lang="ru-RU" sz="3600" dirty="0" smtClean="0">
                <a:solidFill>
                  <a:srgbClr val="4D1C1B"/>
                </a:solidFill>
              </a:rPr>
              <a:t>Деревня</a:t>
            </a:r>
          </a:p>
          <a:p>
            <a:endParaRPr lang="ru-RU" sz="3600" dirty="0">
              <a:solidFill>
                <a:srgbClr val="4D1C1B"/>
              </a:solidFill>
            </a:endParaRPr>
          </a:p>
          <a:p>
            <a:r>
              <a:rPr lang="ru-RU" sz="3600" dirty="0" smtClean="0">
                <a:solidFill>
                  <a:srgbClr val="4D1C1B"/>
                </a:solidFill>
              </a:rPr>
              <a:t>Урожай</a:t>
            </a:r>
            <a:endParaRPr lang="ru-RU" sz="3600" dirty="0">
              <a:solidFill>
                <a:srgbClr val="4D1C1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2717800" cy="3810000"/>
          </a:xfrm>
          <a:prstGeom prst="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0160" y="163136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D1C1B"/>
                </a:solidFill>
              </a:rPr>
              <a:t>Работа в группах</a:t>
            </a:r>
            <a:endParaRPr lang="ru-RU" b="1" dirty="0">
              <a:solidFill>
                <a:srgbClr val="4D1C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1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91680" y="548680"/>
            <a:ext cx="543954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Словарь синонимов русского языка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40920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D1C1B"/>
                </a:solidFill>
                <a:cs typeface="Times New Roman" pitchFamily="18" charset="0"/>
              </a:rPr>
              <a:t>Синонимы </a:t>
            </a:r>
            <a:r>
              <a:rPr lang="ru-RU" sz="2400" dirty="0">
                <a:solidFill>
                  <a:srgbClr val="4D1C1B"/>
                </a:solidFill>
                <a:cs typeface="Times New Roman" pitchFamily="18" charset="0"/>
              </a:rPr>
              <a:t>— слова одной части речи, различные по звучанию и написанию, но имеющие похожее лексическое значение. Служат для повышения выразительности речи, позволяют избегать её однообразия</a:t>
            </a:r>
            <a:r>
              <a:rPr lang="ru-RU" dirty="0">
                <a:solidFill>
                  <a:srgbClr val="4D1C1B"/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054" y="2203326"/>
            <a:ext cx="2381250" cy="3305175"/>
          </a:xfrm>
          <a:prstGeom prst="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24" y="4149080"/>
            <a:ext cx="1428750" cy="2038350"/>
          </a:xfrm>
          <a:prstGeom prst="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17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420888"/>
            <a:ext cx="7920880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Подберите   синонимы к </a:t>
            </a:r>
            <a:r>
              <a:rPr lang="ru-RU" sz="2400" dirty="0" smtClean="0">
                <a:solidFill>
                  <a:srgbClr val="4D1C1B"/>
                </a:solidFill>
                <a:ea typeface="Times New Roman" panose="02020603050405020304" pitchFamily="18" charset="0"/>
              </a:rPr>
              <a:t>слову «ПРОМЕЖУТОК»</a:t>
            </a:r>
            <a:endParaRPr lang="ru-RU" sz="2400" dirty="0">
              <a:solidFill>
                <a:srgbClr val="4D1C1B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91680" y="548680"/>
            <a:ext cx="543954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Словарь синонимов русского языка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4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67744" y="260648"/>
            <a:ext cx="4430953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Синонимы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580" y="1163325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Смелый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580" y="2044393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Весёлый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871" y="2790236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580" y="3671446"/>
            <a:ext cx="2996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Трудолюбивый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871" y="4581128"/>
            <a:ext cx="199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1163325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ощий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9670" y="2037795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храбрый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9405" y="292494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радостный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671446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багряный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9080" y="4581128"/>
            <a:ext cx="2191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работящий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25" y="5301208"/>
            <a:ext cx="792088" cy="1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4187 L -0.23594 0.04187 C -0.34202 0.04187 -0.47171 -0.00555 -0.47171 -0.04395 L -0.47171 -0.129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-8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2 -0.00671 L -0.19236 -0.00671 C -0.29479 -0.00671 -0.42066 -0.04141 -0.42066 -0.06963 L -0.42066 -0.13255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-0.00161 L -0.24966 -0.00161 C -0.37587 -0.00161 -0.53091 0.06431 -0.53091 0.11798 L -0.53091 0.23803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041 L -0.16337 -0.01041 C -0.23681 -0.01041 -0.32674 -0.04418 -0.32674 -0.07148 L -0.32674 -0.13232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6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023 L -0.20659 0.00023 C -0.30625 0.00023 -0.42864 0.03771 -0.42864 0.06824 L -0.42864 0.13671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16482"/>
            <a:ext cx="6156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«Бураны, вьюги и метели –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Как много  с ними канители,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Как много шуму, толкотни,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Как надоели мне они!» -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Так проворчал Мороз угрюмый,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И речку льдом сковал без шума,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Деревья скрыла седина,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4D1C1B"/>
                </a:solidFill>
                <a:ea typeface="Times New Roman" panose="02020603050405020304" pitchFamily="18" charset="0"/>
              </a:rPr>
              <a:t>И наступила тишина.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76672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D1C1B"/>
                </a:solidFill>
                <a:cs typeface="Times New Roman" pitchFamily="18" charset="0"/>
              </a:rPr>
              <a:t>Словарь синонимов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385066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67744" y="260648"/>
            <a:ext cx="4430953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Антонимы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580" y="1163325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Низкий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579" y="2044393"/>
            <a:ext cx="2072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Широкий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871" y="2790236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580" y="3671446"/>
            <a:ext cx="2996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Грустный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870" y="4581128"/>
            <a:ext cx="2228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Красивый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1163325"/>
            <a:ext cx="1464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злой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9670" y="2037795"/>
            <a:ext cx="179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2918681"/>
            <a:ext cx="1336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узкий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671446"/>
            <a:ext cx="2066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уродливый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9080" y="4581128"/>
            <a:ext cx="2191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весёлый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25" y="5301208"/>
            <a:ext cx="792088" cy="1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4187 L -0.23594 0.04187 C -0.34202 0.04187 -0.47171 -0.00555 -0.47171 -0.04395 L -0.47171 -0.129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-8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00579 L -0.24636 -0.00579 C -0.34879 -0.00579 -0.47466 -0.04049 -0.47466 -0.06871 L -0.47466 -0.13163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-0.00161 L -0.24966 -0.00161 C -0.37587 -0.00161 -0.53091 0.06431 -0.53091 0.11798 L -0.53091 0.23803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-0.01041 L -0.2342 -0.01041 C -0.30764 -0.01041 -0.39757 -0.04418 -0.39757 -0.07148 L -0.39757 -0.13232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6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0.00023 L -0.17448 0.00023 C -0.27413 0.00023 -0.39653 0.03771 -0.39653 0.06824 L -0.39653 0.13671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260648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Словарь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иностранных слов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90586"/>
            <a:ext cx="47516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1C1B"/>
                </a:solidFill>
                <a:cs typeface="Times New Roman" pitchFamily="18" charset="0"/>
              </a:rPr>
              <a:t>Русский народ издавна славился гостеприимством и миролюбием. Еще в глубокую старину русские охотно общались с соседними народами, налаживали с ними торговые и культурные связи. Люди общались, и в речь проникали иноязычные слова, которые обозначали новые понятия. Узнать откуда пришло слово, что оно обозначает, поможет нам словарь </a:t>
            </a:r>
            <a:r>
              <a:rPr lang="ru-RU" sz="2000" i="1" dirty="0">
                <a:solidFill>
                  <a:srgbClr val="4D1C1B"/>
                </a:solidFill>
                <a:cs typeface="Times New Roman" pitchFamily="18" charset="0"/>
              </a:rPr>
              <a:t>иностранных</a:t>
            </a:r>
            <a:r>
              <a:rPr lang="ru-RU" sz="2000" dirty="0">
                <a:solidFill>
                  <a:srgbClr val="4D1C1B"/>
                </a:solidFill>
                <a:cs typeface="Times New Roman" pitchFamily="18" charset="0"/>
              </a:rPr>
              <a:t> слов. Много слов, которыми мы пользуемся в своей речи </a:t>
            </a:r>
            <a:r>
              <a:rPr lang="ru-RU" sz="2000" dirty="0" smtClean="0">
                <a:solidFill>
                  <a:srgbClr val="4D1C1B"/>
                </a:solidFill>
                <a:cs typeface="Times New Roman" pitchFamily="18" charset="0"/>
              </a:rPr>
              <a:t>пришли к нам из других языков. </a:t>
            </a:r>
            <a:r>
              <a:rPr lang="ru-RU" sz="2000" dirty="0">
                <a:solidFill>
                  <a:srgbClr val="4D1C1B"/>
                </a:solidFill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rgbClr val="4D1C1B"/>
                </a:solidFill>
                <a:cs typeface="Times New Roman" pitchFamily="18" charset="0"/>
              </a:rPr>
              <a:t>кровать</a:t>
            </a:r>
            <a:r>
              <a:rPr lang="ru-RU" sz="2000" dirty="0">
                <a:solidFill>
                  <a:srgbClr val="4D1C1B"/>
                </a:solidFill>
                <a:cs typeface="Times New Roman" pitchFamily="18" charset="0"/>
              </a:rPr>
              <a:t>, и </a:t>
            </a:r>
            <a:r>
              <a:rPr lang="ru-RU" sz="2000" b="1" i="1" dirty="0">
                <a:solidFill>
                  <a:srgbClr val="4D1C1B"/>
                </a:solidFill>
                <a:cs typeface="Times New Roman" pitchFamily="18" charset="0"/>
              </a:rPr>
              <a:t>школа</a:t>
            </a:r>
            <a:r>
              <a:rPr lang="ru-RU" sz="2000" dirty="0">
                <a:solidFill>
                  <a:srgbClr val="4D1C1B"/>
                </a:solidFill>
                <a:cs typeface="Times New Roman" pitchFamily="18" charset="0"/>
              </a:rPr>
              <a:t> и ваше любимое слово </a:t>
            </a:r>
            <a:r>
              <a:rPr lang="ru-RU" sz="2000" b="1" i="1" dirty="0">
                <a:solidFill>
                  <a:srgbClr val="4D1C1B"/>
                </a:solidFill>
                <a:cs typeface="Times New Roman" pitchFamily="18" charset="0"/>
              </a:rPr>
              <a:t>каникулы</a:t>
            </a:r>
            <a:r>
              <a:rPr lang="ru-RU" sz="2000" dirty="0">
                <a:solidFill>
                  <a:srgbClr val="4D1C1B"/>
                </a:solidFill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780928"/>
            <a:ext cx="2438400" cy="3251200"/>
          </a:xfrm>
          <a:prstGeom prst="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85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Словарь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иностранных слов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132856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D1C1B"/>
                </a:solidFill>
              </a:rPr>
              <a:t>Шлюпка</a:t>
            </a:r>
          </a:p>
          <a:p>
            <a:endParaRPr lang="ru-RU" sz="3200" dirty="0">
              <a:solidFill>
                <a:srgbClr val="4D1C1B"/>
              </a:solidFill>
            </a:endParaRPr>
          </a:p>
          <a:p>
            <a:r>
              <a:rPr lang="ru-RU" sz="3200" dirty="0" smtClean="0">
                <a:solidFill>
                  <a:srgbClr val="4D1C1B"/>
                </a:solidFill>
              </a:rPr>
              <a:t>Трюм</a:t>
            </a:r>
          </a:p>
          <a:p>
            <a:endParaRPr lang="ru-RU" sz="3200" dirty="0">
              <a:solidFill>
                <a:srgbClr val="4D1C1B"/>
              </a:solidFill>
            </a:endParaRPr>
          </a:p>
          <a:p>
            <a:r>
              <a:rPr lang="ru-RU" sz="3200" dirty="0" smtClean="0">
                <a:solidFill>
                  <a:srgbClr val="4D1C1B"/>
                </a:solidFill>
              </a:rPr>
              <a:t>Виолончель</a:t>
            </a:r>
          </a:p>
          <a:p>
            <a:endParaRPr lang="ru-RU" sz="3200" dirty="0">
              <a:solidFill>
                <a:srgbClr val="4D1C1B"/>
              </a:solidFill>
            </a:endParaRPr>
          </a:p>
          <a:p>
            <a:r>
              <a:rPr lang="ru-RU" sz="3200" dirty="0" smtClean="0">
                <a:solidFill>
                  <a:srgbClr val="4D1C1B"/>
                </a:solidFill>
              </a:rPr>
              <a:t>Театр</a:t>
            </a:r>
            <a:endParaRPr lang="ru-RU" sz="3200" dirty="0">
              <a:solidFill>
                <a:srgbClr val="4D1C1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068960"/>
            <a:ext cx="1905000" cy="3009900"/>
          </a:xfrm>
          <a:prstGeom prst="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3608" y="166354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A1B1A"/>
                </a:solidFill>
              </a:rPr>
              <a:t>Работа в группах</a:t>
            </a:r>
            <a:endParaRPr lang="ru-RU" dirty="0">
              <a:solidFill>
                <a:srgbClr val="4A1B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5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2588"/>
            <a:ext cx="3034208" cy="324036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6516" y="450912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Анатоль Франс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90872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«СЛОВАРЬ – 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это вся вселенная в алфавитном порядке»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3501008"/>
            <a:ext cx="2952328" cy="27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404664"/>
            <a:ext cx="5976664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4D1C1B"/>
                </a:solidFill>
                <a:latin typeface="+mn-lt"/>
                <a:cs typeface="Times New Roman" pitchFamily="18" charset="0"/>
              </a:rPr>
              <a:t>Фразеологический словарь</a:t>
            </a:r>
            <a:endParaRPr lang="ru-RU" sz="4000" b="1" dirty="0">
              <a:solidFill>
                <a:srgbClr val="4D1C1B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30227"/>
            <a:ext cx="4180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4D1C1B"/>
                </a:solidFill>
                <a:latin typeface="Georgia" panose="02040502050405020303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4D1C1B"/>
                </a:solidFill>
                <a:latin typeface="Georgia" panose="02040502050405020303" pitchFamily="18" charset="0"/>
                <a:cs typeface="Times New Roman" pitchFamily="18" charset="0"/>
              </a:rPr>
              <a:t>словаре даны толкования значений устойчивых словосочетаний, различные формы употребления фразеологизмов, их синонимы, антонимы, происхождение.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916832"/>
            <a:ext cx="2448272" cy="3783714"/>
          </a:xfrm>
          <a:prstGeom prst="rect">
            <a:avLst/>
          </a:prstGeom>
          <a:ln w="63500">
            <a:solidFill>
              <a:srgbClr val="4D1C1B"/>
            </a:solidFill>
          </a:ln>
        </p:spPr>
      </p:pic>
    </p:spTree>
    <p:extLst>
      <p:ext uri="{BB962C8B-B14F-4D97-AF65-F5344CB8AC3E}">
        <p14:creationId xmlns:p14="http://schemas.microsoft.com/office/powerpoint/2010/main" val="418873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404664"/>
            <a:ext cx="5976664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4D1C1B"/>
                </a:solidFill>
                <a:latin typeface="+mn-lt"/>
                <a:cs typeface="Times New Roman" pitchFamily="18" charset="0"/>
              </a:rPr>
              <a:t>Фразеологический словарь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3493264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A1B1A"/>
                </a:solidFill>
                <a:cs typeface="Times New Roman" pitchFamily="18" charset="0"/>
              </a:rPr>
              <a:t>Витать в </a:t>
            </a:r>
            <a:r>
              <a:rPr lang="ru-RU" sz="2800" b="1" dirty="0" smtClean="0">
                <a:solidFill>
                  <a:srgbClr val="4A1B1A"/>
                </a:solidFill>
                <a:cs typeface="Times New Roman" pitchFamily="18" charset="0"/>
              </a:rPr>
              <a:t>облаках</a:t>
            </a:r>
          </a:p>
          <a:p>
            <a:endParaRPr lang="ru-RU" sz="2800" b="1" dirty="0">
              <a:solidFill>
                <a:srgbClr val="4A1B1A"/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4A1B1A"/>
                </a:solidFill>
                <a:cs typeface="Times New Roman" pitchFamily="18" charset="0"/>
              </a:rPr>
              <a:t>Точить лясы</a:t>
            </a:r>
          </a:p>
          <a:p>
            <a:endParaRPr lang="ru-RU" sz="2800" b="1" dirty="0">
              <a:solidFill>
                <a:srgbClr val="4A1B1A"/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4A1B1A"/>
                </a:solidFill>
                <a:cs typeface="Times New Roman" pitchFamily="18" charset="0"/>
              </a:rPr>
              <a:t>Бить баклуши</a:t>
            </a:r>
          </a:p>
          <a:p>
            <a:endParaRPr lang="ru-RU" sz="2800" b="1" dirty="0">
              <a:solidFill>
                <a:srgbClr val="4A1B1A"/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4A1B1A"/>
                </a:solidFill>
                <a:cs typeface="Times New Roman" pitchFamily="18" charset="0"/>
              </a:rPr>
              <a:t>Не покладая рук</a:t>
            </a:r>
          </a:p>
        </p:txBody>
      </p:sp>
    </p:spTree>
    <p:extLst>
      <p:ext uri="{BB962C8B-B14F-4D97-AF65-F5344CB8AC3E}">
        <p14:creationId xmlns:p14="http://schemas.microsoft.com/office/powerpoint/2010/main" val="219812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339752" y="404664"/>
            <a:ext cx="3744416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000" b="1" dirty="0" smtClean="0">
                <a:solidFill>
                  <a:srgbClr val="4D1C1B"/>
                </a:solidFill>
                <a:cs typeface="Times New Roman" pitchFamily="18" charset="0"/>
              </a:rPr>
              <a:t>СИНКВЕЙН</a:t>
            </a:r>
          </a:p>
          <a:p>
            <a:pPr marL="0" indent="0" algn="ctr">
              <a:buFont typeface="Arial" pitchFamily="34" charset="0"/>
              <a:buNone/>
            </a:pPr>
            <a:endParaRPr lang="ru-RU" sz="4000" b="1" dirty="0">
              <a:solidFill>
                <a:srgbClr val="4D1C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64484"/>
              </p:ext>
            </p:extLst>
          </p:nvPr>
        </p:nvGraphicFramePr>
        <p:xfrm>
          <a:off x="827584" y="1484784"/>
          <a:ext cx="6983133" cy="3729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545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effectLst/>
                        </a:rPr>
                        <a:t>1-я строка</a:t>
                      </a:r>
                      <a:endParaRPr lang="ru-RU" sz="1200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effectLst/>
                        </a:rPr>
                        <a:t>Кто? Что?</a:t>
                      </a:r>
                      <a:endParaRPr lang="ru-RU" sz="1200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1 существительное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45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2-я строка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effectLst/>
                        </a:rPr>
                        <a:t>Какой?</a:t>
                      </a:r>
                      <a:endParaRPr lang="ru-RU" sz="1200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2 прилагательных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545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effectLst/>
                        </a:rPr>
                        <a:t>3-я строка</a:t>
                      </a:r>
                      <a:endParaRPr lang="ru-RU" sz="1200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Что делает?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3 глагола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45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4-я строка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Что автор думает теме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Фраза из 4 слов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088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5-я строка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Кто? Что? (Новое звучание темы)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effectLst/>
                        </a:rPr>
                        <a:t>1 существительное</a:t>
                      </a:r>
                      <a:endParaRPr lang="ru-RU" sz="1200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819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altLang="ru-RU" sz="44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1509" name="Picture 5" descr="smile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29225"/>
            <a:ext cx="78898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4095750" y="4292600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6686550" y="2449513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5391150" y="3363913"/>
            <a:ext cx="1295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 flipV="1">
            <a:off x="2843213" y="5165725"/>
            <a:ext cx="1308100" cy="238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6686550" y="2449513"/>
            <a:ext cx="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5391150" y="3363913"/>
            <a:ext cx="0" cy="935037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>
            <a:off x="4151313" y="4298950"/>
            <a:ext cx="12700" cy="8905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>
            <a:off x="2843213" y="5181600"/>
            <a:ext cx="0" cy="9144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6686550" y="2590800"/>
            <a:ext cx="2061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4D1C1B"/>
                </a:solidFill>
                <a:latin typeface="Georgia" panose="02040502050405020303" pitchFamily="18" charset="0"/>
                <a:cs typeface="Times New Roman" pitchFamily="18" charset="0"/>
              </a:rPr>
              <a:t>отличное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5391150" y="3363913"/>
            <a:ext cx="335731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4D1C1B"/>
                </a:solidFill>
                <a:latin typeface="Georgia" panose="02040502050405020303" pitchFamily="18" charset="0"/>
                <a:cs typeface="Times New Roman" pitchFamily="18" charset="0"/>
              </a:rPr>
              <a:t>я был(а) уверен(а) в себе</a:t>
            </a:r>
          </a:p>
          <a:p>
            <a:pPr eaLnBrk="1" hangingPunct="1"/>
            <a:endParaRPr lang="ru-RU" altLang="ru-RU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4175125" y="4581525"/>
            <a:ext cx="3469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4D1C1B"/>
                </a:solidFill>
                <a:latin typeface="+mn-lt"/>
                <a:cs typeface="Times New Roman" pitchFamily="18" charset="0"/>
              </a:rPr>
              <a:t>мне было трудно</a:t>
            </a:r>
          </a:p>
        </p:txBody>
      </p:sp>
      <p:sp>
        <p:nvSpPr>
          <p:cNvPr id="33807" name="Text Box 18"/>
          <p:cNvSpPr txBox="1">
            <a:spLocks noChangeArrowheads="1"/>
          </p:cNvSpPr>
          <p:nvPr/>
        </p:nvSpPr>
        <p:spPr bwMode="auto">
          <a:xfrm>
            <a:off x="2843213" y="5330825"/>
            <a:ext cx="2076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4D1C1B"/>
                </a:solidFill>
                <a:latin typeface="Georgia" panose="02040502050405020303" pitchFamily="18" charset="0"/>
                <a:cs typeface="Times New Roman" pitchFamily="18" charset="0"/>
              </a:rPr>
              <a:t>я устал(а)</a:t>
            </a:r>
          </a:p>
        </p:txBody>
      </p:sp>
      <p:sp>
        <p:nvSpPr>
          <p:cNvPr id="42000" name="Прямоугольник 4"/>
          <p:cNvSpPr>
            <a:spLocks noChangeArrowheads="1"/>
          </p:cNvSpPr>
          <p:nvPr/>
        </p:nvSpPr>
        <p:spPr bwMode="auto">
          <a:xfrm>
            <a:off x="549275" y="765175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 своё настроение</a:t>
            </a:r>
            <a:endParaRPr lang="ru-RU" altLang="ru-RU" sz="4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fld id="{53A98655-486A-4A46-9873-E2E5B13197A8}" type="slidenum">
              <a:rPr lang="ru-RU" altLang="ru-RU" smtClean="0"/>
              <a:pPr eaLnBrk="1" hangingPunct="1">
                <a:defRPr/>
              </a:pPr>
              <a:t>23</a:t>
            </a:fld>
            <a:endParaRPr lang="ru-RU" altLang="ru-RU" smtClean="0"/>
          </a:p>
        </p:txBody>
      </p:sp>
      <p:pic>
        <p:nvPicPr>
          <p:cNvPr id="19" name="Рисунок 1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25" y="5301208"/>
            <a:ext cx="792088" cy="1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36623"/>
      </p:ext>
    </p:extLst>
  </p:cSld>
  <p:clrMapOvr>
    <a:masterClrMapping/>
  </p:clrMapOvr>
  <p:transition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5255 C 0.00208 -0.07986 0.00746 -0.10301 0.01458 -0.12847 C 0.0177 -0.13935 0.01875 -0.15139 0.02395 -0.16111 C 0.02569 -0.16875 0.02795 -0.17732 0.03211 -0.18287 C 0.03316 -0.18588 0.03489 -0.19097 0.03663 -0.19375 C 0.03836 -0.19653 0.04097 -0.19838 0.04253 -0.20139 C 0.04878 -0.21435 0.0592 -0.22847 0.07048 -0.23241 C 0.08177 -0.24213 0.10017 -0.23611 0.11111 -0.23542 C 0.11614 -0.23334 0.12152 -0.22662 0.125 -0.22153 C 0.12847 -0.20834 0.13437 -0.19676 0.13663 -0.18287 C 0.13593 -0.16412 0.13802 -0.15718 0.13316 -0.14398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16 -0.14398 C 0.13351 -0.14884 0.13421 -0.15347 0.13438 -0.1581 C 0.1349 -0.17338 0.13473 -0.18843 0.13542 -0.20347 C 0.13577 -0.21204 0.13889 -0.22176 0.14011 -0.23033 C 0.14115 -0.2382 0.1415 -0.24514 0.14619 -0.2507 C 0.14827 -0.26019 0.15139 -0.2706 0.15556 -0.27894 C 0.15955 -0.29676 0.16945 -0.32523 0.17917 -0.33843 C 0.18542 -0.34699 0.1941 -0.35046 0.20174 -0.35579 C 0.22014 -0.35509 0.25712 -0.3625 0.27414 -0.33843 C 0.27709 -0.32732 0.28403 -0.32037 0.28716 -0.3088 C 0.29028 -0.29746 0.28716 -0.28472 0.28716 -0.27269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7 -0.27269 C 0.28541 -0.31135 0.28402 -0.30903 0.29253 -0.33611 C 0.29444 -0.35047 0.30121 -0.36366 0.30642 -0.37639 C 0.30764 -0.38264 0.30833 -0.38658 0.31111 -0.3919 C 0.31354 -0.40347 0.31614 -0.40857 0.32031 -0.41991 C 0.32152 -0.42315 0.32482 -0.42454 0.32621 -0.42755 C 0.32934 -0.43426 0.33437 -0.44074 0.3401 -0.44306 C 0.34809 -0.45047 0.35781 -0.45023 0.36684 -0.45394 C 0.37829 -0.45347 0.39965 -0.4551 0.41215 -0.44931 C 0.41788 -0.44213 0.41076 -0.45023 0.41805 -0.44468 C 0.42916 -0.43635 0.421 -0.44005 0.42847 -0.43704 C 0.4375 -0.425 0.43663 -0.41875 0.43663 -0.40139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63 -0.40139 C 0.43628 -0.40648 0.43541 -0.41181 0.43541 -0.4169 C 0.43541 -0.44815 0.43489 -0.46088 0.4401 -0.48519 C 0.44166 -0.49213 0.44201 -0.50162 0.446 -0.50695 C 0.44739 -0.5169 0.45347 -0.53218 0.45764 -0.54097 C 0.46284 -0.55208 0.46788 -0.56875 0.475 -0.57824 C 0.47864 -0.5831 0.48298 -0.58727 0.48663 -0.59213 C 0.49045 -0.59722 0.49288 -0.60301 0.49826 -0.60602 C 0.50399 -0.60926 0.51909 -0.61435 0.525 -0.61528 C 0.52725 -0.61505 0.54427 -0.6132 0.54704 -0.61227 C 0.55191 -0.61088 0.55121 -0.60857 0.5552 -0.60602 C 0.56527 -0.59931 0.55208 -0.60996 0.56215 -0.60301 C 0.56718 -0.59954 0.57066 -0.59607 0.57621 -0.59375 C 0.57864 -0.58866 0.58055 -0.58611 0.58437 -0.58287 C 0.58576 -0.54815 0.58541 -0.56644 0.58541 -0.52847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Словник, азбуковник, словарь-</a:t>
            </a:r>
            <a:br>
              <a:rPr lang="ru-RU" sz="5400" b="1" dirty="0">
                <a:solidFill>
                  <a:schemeClr val="accent2">
                    <a:lumMod val="50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русской речи государь!</a:t>
            </a:r>
            <a:endParaRPr lang="ru-RU" sz="5400" dirty="0">
              <a:solidFill>
                <a:schemeClr val="accent2">
                  <a:lumMod val="50000"/>
                </a:schemeClr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939" y="1555973"/>
            <a:ext cx="3505200" cy="41052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1475656" y="566518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(22 ноября 1801 — 4 октября 1872)</a:t>
            </a:r>
            <a:endParaRPr lang="ru-RU" sz="32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5103" y="152636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Владимир Иванович Даль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9233"/>
            <a:ext cx="2571750" cy="321945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72133"/>
            <a:ext cx="2714625" cy="4029075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700" y="2175657"/>
            <a:ext cx="2857500" cy="405765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25" y="5301208"/>
            <a:ext cx="792088" cy="1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79712" y="260648"/>
            <a:ext cx="4970984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Толковый словарь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412776"/>
            <a:ext cx="2343150" cy="307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687127"/>
            <a:ext cx="2255128" cy="2752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132856"/>
            <a:ext cx="5143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Толковый словарь - объясняет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(толкует) значение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слов. Впервые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появился на свет в XIII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веке. Древние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рукописи снабжались небольшими списками слов с толкованиями. </a:t>
            </a:r>
          </a:p>
        </p:txBody>
      </p:sp>
    </p:spTree>
    <p:extLst>
      <p:ext uri="{BB962C8B-B14F-4D97-AF65-F5344CB8AC3E}">
        <p14:creationId xmlns:p14="http://schemas.microsoft.com/office/powerpoint/2010/main" val="23364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907705"/>
            <a:ext cx="1872208" cy="2448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20486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дает лексическое значение слова,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 определяет часть речи,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 помогает подобрать однокоренные слова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260648"/>
            <a:ext cx="4970984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Толковый словарь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8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79712" y="260648"/>
            <a:ext cx="4970984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Толковый словарь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67335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Что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означает слово “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язык”? </a:t>
            </a: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Составьте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предложения, в которых бы слово “язык” имело разные значения.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9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620688"/>
            <a:ext cx="792088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Орфографический словарь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564904"/>
            <a:ext cx="4408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Орфографический словарь 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содержит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слов в их нормативном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(правильном) написании.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00" y="2420888"/>
            <a:ext cx="2344266" cy="3521625"/>
          </a:xfrm>
          <a:prstGeom prst="rect">
            <a:avLst/>
          </a:prstGeom>
          <a:ln w="4127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3" descr="C:\Users\Елена\Desktop\картинки словарей\словарь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966" y="3284984"/>
            <a:ext cx="1905000" cy="2981325"/>
          </a:xfrm>
          <a:prstGeom prst="rect">
            <a:avLst/>
          </a:prstGeom>
          <a:noFill/>
          <a:ln w="3492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1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74806"/>
      </a:accent6>
      <a:hlink>
        <a:srgbClr val="002060"/>
      </a:hlink>
      <a:folHlink>
        <a:srgbClr val="C0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523</Words>
  <Application>Microsoft Office PowerPoint</Application>
  <PresentationFormat>Экран (4:3)</PresentationFormat>
  <Paragraphs>119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Arial Unicode MS</vt:lpstr>
      <vt:lpstr>Calibri</vt:lpstr>
      <vt:lpstr>Comic Sans MS</vt:lpstr>
      <vt:lpstr>Georgia</vt:lpstr>
      <vt:lpstr>Segoe UI Black</vt:lpstr>
      <vt:lpstr>Symbol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 Фадеев</cp:lastModifiedBy>
  <cp:revision>150</cp:revision>
  <dcterms:created xsi:type="dcterms:W3CDTF">2013-08-20T22:02:58Z</dcterms:created>
  <dcterms:modified xsi:type="dcterms:W3CDTF">2016-01-10T19:16:26Z</dcterms:modified>
</cp:coreProperties>
</file>