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83" r:id="rId4"/>
    <p:sldId id="284" r:id="rId5"/>
    <p:sldId id="285" r:id="rId6"/>
    <p:sldId id="286" r:id="rId7"/>
    <p:sldId id="287" r:id="rId8"/>
    <p:sldId id="289" r:id="rId9"/>
    <p:sldId id="290" r:id="rId10"/>
    <p:sldId id="288" r:id="rId11"/>
    <p:sldId id="291" r:id="rId12"/>
    <p:sldId id="292" r:id="rId13"/>
    <p:sldId id="293" r:id="rId14"/>
    <p:sldId id="294" r:id="rId15"/>
    <p:sldId id="295" r:id="rId16"/>
    <p:sldId id="272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6"/>
    <a:srgbClr val="FF3300"/>
    <a:srgbClr val="FFCC00"/>
    <a:srgbClr val="993300"/>
    <a:srgbClr val="00FF00"/>
    <a:srgbClr val="006600"/>
    <a:srgbClr val="33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00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6DF93-EE19-40E8-8D22-6AAD90944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5C24E-FB55-49FF-A9D5-78E3462A2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8DE9E-69B8-4CCD-9CC7-14E2F6451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F76C-F3D1-43AD-9A02-3A150CE64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DEA2D-A161-4C6C-A90F-5A993F7B4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80B0D-07EA-48AD-8AAD-257EA2DD4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68ECA-AEAB-45EF-9370-682223CE6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BA2EE-0BCE-43C2-AF7D-0650E7859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37506-B8B0-44FD-A842-7CD7C6830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E326C-F184-438F-91A1-E3F06BB50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D0D73-3ADE-48C2-83D8-61CC9F57B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23A68-4746-41EF-8F30-AFB709985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D0979-1442-4F52-9F82-A3A06C0F5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BFFCC-0309-40B1-B5B9-20E6E608B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2F3BB25-19B7-4BE0-A720-0B8F97258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7.png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17.png"/><Relationship Id="rId10" Type="http://schemas.openxmlformats.org/officeDocument/2006/relationships/image" Target="../media/image50.png"/><Relationship Id="rId4" Type="http://schemas.openxmlformats.org/officeDocument/2006/relationships/image" Target="../media/image40.png"/><Relationship Id="rId9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5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russi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013325"/>
            <a:ext cx="12954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3635375" y="260350"/>
            <a:ext cx="54006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 dirty="0">
                <a:ln w="9525">
                  <a:noFill/>
                  <a:round/>
                  <a:headEnd/>
                  <a:tailEnd/>
                </a:ln>
                <a:solidFill>
                  <a:srgbClr val="D9D9D9"/>
                </a:solidFill>
                <a:latin typeface="Times New Roman"/>
                <a:cs typeface="Times New Roman"/>
              </a:rPr>
              <a:t>11 класс</a:t>
            </a:r>
          </a:p>
          <a:p>
            <a:pPr algn="ctr"/>
            <a:r>
              <a:rPr lang="ru-RU" sz="2800" b="1" i="1" kern="10" dirty="0">
                <a:ln w="9525">
                  <a:noFill/>
                  <a:round/>
                  <a:headEnd/>
                  <a:tailEnd/>
                </a:ln>
                <a:solidFill>
                  <a:srgbClr val="D9D9D9"/>
                </a:solidFill>
                <a:latin typeface="Times New Roman"/>
                <a:cs typeface="Times New Roman"/>
              </a:rPr>
              <a:t>Тема урока : </a:t>
            </a:r>
          </a:p>
          <a:p>
            <a:pPr algn="ctr"/>
            <a:r>
              <a:rPr lang="ru-RU" sz="2800" b="1" i="1" kern="10" dirty="0">
                <a:ln w="9525">
                  <a:noFill/>
                  <a:round/>
                  <a:headEnd/>
                  <a:tailEnd/>
                </a:ln>
                <a:solidFill>
                  <a:srgbClr val="D9D9D9"/>
                </a:solidFill>
                <a:latin typeface="Times New Roman"/>
                <a:cs typeface="Times New Roman"/>
              </a:rPr>
              <a:t>«Свойства корня </a:t>
            </a:r>
            <a:r>
              <a:rPr lang="en-US" sz="2800" b="1" i="1" kern="10" dirty="0">
                <a:ln w="9525">
                  <a:noFill/>
                  <a:round/>
                  <a:headEnd/>
                  <a:tailEnd/>
                </a:ln>
                <a:solidFill>
                  <a:srgbClr val="D9D9D9"/>
                </a:solidFill>
                <a:latin typeface="Times New Roman"/>
                <a:cs typeface="Times New Roman"/>
              </a:rPr>
              <a:t>n-</a:t>
            </a:r>
            <a:r>
              <a:rPr lang="ru-RU" sz="2800" b="1" i="1" kern="10" dirty="0">
                <a:ln w="9525">
                  <a:noFill/>
                  <a:round/>
                  <a:headEnd/>
                  <a:tailEnd/>
                </a:ln>
                <a:solidFill>
                  <a:srgbClr val="D9D9D9"/>
                </a:solidFill>
                <a:latin typeface="Times New Roman"/>
                <a:cs typeface="Times New Roman"/>
              </a:rPr>
              <a:t>й степени»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23850" y="-26988"/>
            <a:ext cx="8351838" cy="12001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– соревнование </a:t>
            </a:r>
          </a:p>
          <a:p>
            <a:pPr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«Подготовка к полетам»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0" y="981075"/>
            <a:ext cx="882015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экипажам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0" y="1446213"/>
            <a:ext cx="68754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 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числового выражения</a:t>
            </a:r>
          </a:p>
        </p:txBody>
      </p:sp>
      <p:sp>
        <p:nvSpPr>
          <p:cNvPr id="276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48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782763"/>
            <a:ext cx="3905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1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8542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Прямоугольник 50"/>
          <p:cNvSpPr/>
          <p:nvPr/>
        </p:nvSpPr>
        <p:spPr>
          <a:xfrm>
            <a:off x="5292725" y="1782763"/>
            <a:ext cx="954088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348038" y="2781300"/>
            <a:ext cx="34925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3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35413" y="2636838"/>
            <a:ext cx="2714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5500" y="25654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Прямоугольник 55"/>
          <p:cNvSpPr/>
          <p:nvPr/>
        </p:nvSpPr>
        <p:spPr>
          <a:xfrm>
            <a:off x="8112125" y="2565400"/>
            <a:ext cx="492125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76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5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429000"/>
            <a:ext cx="1600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4290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Прямоугольник 60"/>
          <p:cNvSpPr/>
          <p:nvPr/>
        </p:nvSpPr>
        <p:spPr>
          <a:xfrm>
            <a:off x="3563938" y="3357563"/>
            <a:ext cx="492125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0" y="3500438"/>
            <a:ext cx="45005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563938" y="4365625"/>
            <a:ext cx="5364162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767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8" name="Picture 3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6388" y="4149725"/>
            <a:ext cx="1943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1900" y="4149725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Прямоугольник 66"/>
          <p:cNvSpPr/>
          <p:nvPr/>
        </p:nvSpPr>
        <p:spPr>
          <a:xfrm>
            <a:off x="6888163" y="4149725"/>
            <a:ext cx="492125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0" y="5300663"/>
            <a:ext cx="88201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767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60" name="Picture 3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4652963"/>
            <a:ext cx="14763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5202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Прямоугольник 71"/>
          <p:cNvSpPr/>
          <p:nvPr/>
        </p:nvSpPr>
        <p:spPr>
          <a:xfrm>
            <a:off x="3348038" y="5183188"/>
            <a:ext cx="492125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0" y="2060575"/>
            <a:ext cx="611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51" grpId="0"/>
      <p:bldP spid="52" grpId="0"/>
      <p:bldP spid="56" grpId="0"/>
      <p:bldP spid="61" grpId="0"/>
      <p:bldP spid="62" grpId="0"/>
      <p:bldP spid="63" grpId="0"/>
      <p:bldP spid="67" grpId="0"/>
      <p:bldP spid="68" grpId="0"/>
      <p:bldP spid="72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9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86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60363" y="1374775"/>
            <a:ext cx="34909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86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843338" y="3033713"/>
            <a:ext cx="44989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868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-26988"/>
            <a:ext cx="1943100" cy="22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90805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54927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773238"/>
            <a:ext cx="27432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4250" y="245745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26413" y="2098675"/>
            <a:ext cx="333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360363" y="4664075"/>
            <a:ext cx="34909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86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4005263"/>
            <a:ext cx="1476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6355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23862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2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97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8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908050"/>
            <a:ext cx="91440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 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Приведите радикалы к одинаковому показателю корня и сравните их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388" y="3111500"/>
            <a:ext cx="863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1700213"/>
            <a:ext cx="933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2268538" y="1844675"/>
            <a:ext cx="47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1700213"/>
            <a:ext cx="80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Прямоугольник 42"/>
          <p:cNvSpPr/>
          <p:nvPr/>
        </p:nvSpPr>
        <p:spPr>
          <a:xfrm>
            <a:off x="179388" y="191611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2773363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411413" y="2846388"/>
            <a:ext cx="473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708275"/>
            <a:ext cx="80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79388" y="422116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2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2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4005263"/>
            <a:ext cx="933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339975" y="4005263"/>
            <a:ext cx="47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3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4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4005263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40" grpId="0"/>
      <p:bldP spid="43" grpId="0"/>
      <p:bldP spid="47" grpId="0"/>
      <p:bldP spid="49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7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0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908050"/>
            <a:ext cx="9144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 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Преобразуйте заданное выражение к виду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388" y="3111500"/>
            <a:ext cx="863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307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388" y="191611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3074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79388" y="508476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307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5463" y="765175"/>
            <a:ext cx="1009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52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0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1700213"/>
            <a:ext cx="733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1692275" y="1844675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3075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8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1700213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773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86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1628775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9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9163" y="2781300"/>
            <a:ext cx="733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8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6150" y="2781300"/>
            <a:ext cx="9334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5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1782763" y="2924175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1550" y="28527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93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3713" y="2781300"/>
            <a:ext cx="1276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95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3944938"/>
            <a:ext cx="221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97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3944938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Прямоугольник 66"/>
          <p:cNvSpPr/>
          <p:nvPr/>
        </p:nvSpPr>
        <p:spPr>
          <a:xfrm>
            <a:off x="179388" y="422116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3077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99" name="Picture 2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5013325"/>
            <a:ext cx="17907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508476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302" name="Picture 3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5084763"/>
            <a:ext cx="1438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43" grpId="0"/>
      <p:bldP spid="49" grpId="0"/>
      <p:bldP spid="48" grpId="0"/>
      <p:bldP spid="59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8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0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175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188913"/>
            <a:ext cx="9144000" cy="53863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4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предполетной подготовки</a:t>
            </a:r>
          </a:p>
          <a:p>
            <a:pPr marL="457200" indent="-457200">
              <a:defRPr/>
            </a:pP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оценки</a:t>
            </a:r>
          </a:p>
          <a:p>
            <a:pPr marL="457200" indent="-457200"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5-7 баллов  - оценка «удовлетворительно» </a:t>
            </a:r>
          </a:p>
          <a:p>
            <a:pPr marL="457200" indent="-457200"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8-10 баллов  - оценка «хорошо»</a:t>
            </a:r>
          </a:p>
          <a:p>
            <a:pPr marL="457200" indent="-457200">
              <a:defRPr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11-15 баллов  - оценка «отлично» </a:t>
            </a:r>
          </a:p>
          <a:p>
            <a:pPr marL="457200" indent="-457200"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defRPr/>
            </a:pPr>
            <a:endParaRPr lang="ru-RU" sz="3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endParaRPr lang="ru-RU" sz="3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endParaRPr lang="ru-RU" sz="3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71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177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7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7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7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77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17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7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8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8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8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0" y="3716338"/>
          <a:ext cx="907300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252"/>
                <a:gridCol w="2268252"/>
                <a:gridCol w="2268252"/>
                <a:gridCol w="2268252"/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 экипаж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 экипаж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экипаж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Количество баллов 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3300"/>
                          </a:solidFill>
                        </a:rPr>
                        <a:t> </a:t>
                      </a:r>
                      <a:endParaRPr lang="ru-RU" sz="3600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3300"/>
                          </a:solidFill>
                        </a:rPr>
                        <a:t> </a:t>
                      </a:r>
                      <a:endParaRPr lang="ru-RU" sz="3600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3300"/>
                          </a:solidFill>
                        </a:rPr>
                        <a:t> </a:t>
                      </a:r>
                      <a:endParaRPr lang="ru-RU" sz="3600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FF0000"/>
                          </a:solidFill>
                        </a:rPr>
                        <a:t>Максимальное количество баллов </a:t>
                      </a:r>
                      <a:endParaRPr lang="ru-RU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Оценка экипажа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3300"/>
                          </a:solidFill>
                        </a:rPr>
                        <a:t> </a:t>
                      </a:r>
                      <a:endParaRPr lang="ru-RU" sz="3600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3300"/>
                          </a:solidFill>
                        </a:rPr>
                        <a:t> </a:t>
                      </a:r>
                      <a:endParaRPr lang="ru-RU" sz="3600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FF3300"/>
                          </a:solidFill>
                        </a:rPr>
                        <a:t> </a:t>
                      </a:r>
                      <a:endParaRPr lang="ru-RU" sz="3600" dirty="0">
                        <a:solidFill>
                          <a:srgbClr val="FF33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4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277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188913"/>
            <a:ext cx="9144000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самостоятельных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вылетов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5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279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1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28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0" y="2492375"/>
            <a:ext cx="9144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Самостоятельная </a:t>
            </a:r>
          </a:p>
          <a:p>
            <a:pPr algn="ctr">
              <a:defRPr/>
            </a:pP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500563" y="4149725"/>
            <a:ext cx="39957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задание группы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оценка «удовлетворительно»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572000" y="4941888"/>
            <a:ext cx="3995738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задание группы В и С дополнительные на оценку «хорошо» и «отлично» </a:t>
            </a:r>
          </a:p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46085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Разбор полетов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9750" y="1125538"/>
            <a:ext cx="4176713" cy="1295400"/>
          </a:xfrm>
          <a:prstGeom prst="rect">
            <a:avLst/>
          </a:prstGeom>
          <a:solidFill>
            <a:schemeClr val="accent3">
              <a:alpha val="9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</a:rPr>
              <a:t>1 экипаж оценка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39750" y="2708275"/>
            <a:ext cx="4176713" cy="1368425"/>
          </a:xfrm>
          <a:prstGeom prst="rect">
            <a:avLst/>
          </a:prstGeom>
          <a:solidFill>
            <a:srgbClr val="341A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FF99"/>
                </a:solidFill>
              </a:rPr>
              <a:t>2 экипаж оценка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39750" y="4508500"/>
            <a:ext cx="4176713" cy="13684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FF99"/>
                </a:solidFill>
              </a:rPr>
              <a:t>3 экипаж оценка</a:t>
            </a:r>
          </a:p>
        </p:txBody>
      </p:sp>
      <p:pic>
        <p:nvPicPr>
          <p:cNvPr id="33798" name="Рисунок 7" descr="vypuskniki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333375"/>
            <a:ext cx="274320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Рисунок 10" descr="vypuskniki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600" y="4652963"/>
            <a:ext cx="27432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Рисунок 11" descr="vypuskniki6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2276475"/>
            <a:ext cx="1511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устроили задачку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ействите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ействите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5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0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2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482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2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484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48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484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5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5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5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460851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Домашнее задание 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79388" y="2349500"/>
            <a:ext cx="8713787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§3,</a:t>
            </a:r>
          </a:p>
          <a:p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 3.5, 3.6, 3.16, 3.23, 3.24</a:t>
            </a:r>
          </a:p>
          <a:p>
            <a:endParaRPr lang="ru-RU" sz="36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Учебник : </a:t>
            </a:r>
          </a:p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Математика. 11 класс. А.Г.Мордкович и др. – М. :Мнемозина, 2009.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4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6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584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0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6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586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2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587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" name="WordArt 4"/>
          <p:cNvSpPr>
            <a:spLocks noChangeArrowheads="1" noChangeShapeType="1" noTextEdit="1"/>
          </p:cNvSpPr>
          <p:nvPr/>
        </p:nvSpPr>
        <p:spPr bwMode="auto">
          <a:xfrm>
            <a:off x="3924300" y="2276475"/>
            <a:ext cx="45370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Благодарю за урок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0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687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0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689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6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689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0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902" name="Рисунок 88" descr="СР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0"/>
            <a:ext cx="530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03" name="TextBox 89"/>
          <p:cNvSpPr txBox="1">
            <a:spLocks noChangeArrowheads="1"/>
          </p:cNvSpPr>
          <p:nvPr/>
        </p:nvSpPr>
        <p:spPr bwMode="auto">
          <a:xfrm>
            <a:off x="6516688" y="188913"/>
            <a:ext cx="215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Приложение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47529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цели урока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0825" y="1484313"/>
            <a:ext cx="8351838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повторение, обобщение и систематизация материала темы.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умений применять приемы: сравнения, обобщения, выделения главного, переноса знаний в новую ситуацию.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математического кругозора, мышления и речи, внимания и памяти.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интереса к математике и ее приложениям, умения общаться, общей культуры.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осознание учащимися значения темы «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корня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степени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при выборе профессии  летчика-инженера и авиационного специалиста.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4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789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4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79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0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792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6" name="TextBox 89"/>
          <p:cNvSpPr txBox="1">
            <a:spLocks noChangeArrowheads="1"/>
          </p:cNvSpPr>
          <p:nvPr/>
        </p:nvSpPr>
        <p:spPr bwMode="auto">
          <a:xfrm>
            <a:off x="6516688" y="188913"/>
            <a:ext cx="215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Приложение 2</a:t>
            </a:r>
          </a:p>
        </p:txBody>
      </p:sp>
      <p:pic>
        <p:nvPicPr>
          <p:cNvPr id="37927" name="Рисунок 39" descr="ответы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96975"/>
            <a:ext cx="82359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323850" y="1414463"/>
            <a:ext cx="8532813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Планирование полетов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– организационный момент, тема ,цели</a:t>
            </a:r>
          </a:p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и задачи урока</a:t>
            </a:r>
          </a:p>
          <a:p>
            <a:pPr>
              <a:defRPr/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Воздушная разведка     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–      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активизация знаний </a:t>
            </a:r>
          </a:p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по теме,  устные упражнения, </a:t>
            </a:r>
          </a:p>
          <a:p>
            <a:pPr>
              <a:defRPr/>
            </a:pP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Подготовка к полетам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– игра - соревнование</a:t>
            </a:r>
          </a:p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     </a:t>
            </a: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Выполнение самостоятельных </a:t>
            </a: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вылетов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– самостоятельная работа</a:t>
            </a:r>
          </a:p>
          <a:p>
            <a:pPr>
              <a:defRPr/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Разбор полетов                               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–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подведение итогов,</a:t>
            </a:r>
          </a:p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домашнее задание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395288" y="115888"/>
            <a:ext cx="652938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Стратегический план</a:t>
            </a:r>
          </a:p>
        </p:txBody>
      </p:sp>
      <p:pic>
        <p:nvPicPr>
          <p:cNvPr id="20484" name="Picture 17" descr="5653085_rusflaga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88913"/>
            <a:ext cx="15525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суворов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60606"/>
              </a:clrFrom>
              <a:clrTo>
                <a:srgbClr val="06060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260350"/>
            <a:ext cx="316865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23850" y="1268413"/>
            <a:ext cx="41687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тяжело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539750" y="2349500"/>
            <a:ext cx="509905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в учении -</a:t>
            </a: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3059113" y="3860800"/>
            <a:ext cx="32400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легко</a:t>
            </a:r>
          </a:p>
        </p:txBody>
      </p:sp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>
            <a:off x="3708400" y="4652963"/>
            <a:ext cx="4546600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atin typeface="Georgia"/>
              </a:rPr>
              <a:t>в бою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39750" y="765175"/>
            <a:ext cx="7993063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</a:t>
            </a:r>
          </a:p>
          <a:p>
            <a:pPr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формулировку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1844675"/>
            <a:ext cx="7993063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1.Корень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 (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=2,3,4,5, …) из произведения двух неотрицательных чисел равен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39750" y="3284538"/>
            <a:ext cx="799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произведению корней 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  из этих чисел:</a:t>
            </a:r>
            <a:endParaRPr lang="ru-RU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3860800"/>
            <a:ext cx="1190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3860800"/>
            <a:ext cx="1704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276600" y="38608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4825" y="4724400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5403850"/>
            <a:ext cx="22764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5403850"/>
            <a:ext cx="23812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276600" y="5476875"/>
            <a:ext cx="714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= </a:t>
            </a:r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300788" y="5476875"/>
            <a:ext cx="542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=</a:t>
            </a: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75463" y="5445125"/>
            <a:ext cx="1800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2*3=6</a:t>
            </a:r>
          </a:p>
        </p:txBody>
      </p:sp>
      <p:sp>
        <p:nvSpPr>
          <p:cNvPr id="25" name="WordArt 5"/>
          <p:cNvSpPr>
            <a:spLocks noChangeArrowheads="1" noChangeShapeType="1" noTextEdit="1"/>
          </p:cNvSpPr>
          <p:nvPr/>
        </p:nvSpPr>
        <p:spPr bwMode="auto">
          <a:xfrm>
            <a:off x="1115616" y="0"/>
            <a:ext cx="684076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Воздушная разведка </a:t>
            </a:r>
            <a:r>
              <a:rPr lang="ru-RU" sz="6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0825" y="692150"/>
            <a:ext cx="799306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Если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b&gt;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=2,3,4,5,… то справедливо равенство     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1150" y="2027238"/>
            <a:ext cx="1323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146550" y="2387600"/>
            <a:ext cx="490538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7275" y="1954213"/>
            <a:ext cx="8572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68313" y="4868863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3933825"/>
            <a:ext cx="16097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24300" y="47244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235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21163"/>
            <a:ext cx="1143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940425" y="47244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2356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36562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9" grpId="0"/>
      <p:bldP spid="19" grpId="1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404813"/>
            <a:ext cx="799306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Если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=2,3,4,5,… 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любое натуральное число, то справедливо равенство    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8313" y="4141788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700213"/>
            <a:ext cx="1676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1773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6763" y="1700213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3925888"/>
            <a:ext cx="1590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399891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3781425"/>
            <a:ext cx="1133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549275"/>
            <a:ext cx="79930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Если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натуральные числа, большие 1, то справедливо равенство     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84213" y="4437063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1700213"/>
            <a:ext cx="14001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2060575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989138"/>
            <a:ext cx="10953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500438"/>
            <a:ext cx="1323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400526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3860800"/>
            <a:ext cx="1019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333375"/>
            <a:ext cx="799306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Если показатели корня и подкоренного выражения умножить или разделить на одно и то же натуральное число, то…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150938" y="1916113"/>
            <a:ext cx="514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корня не изменится   </a:t>
            </a: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9913" y="2727325"/>
            <a:ext cx="1743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287178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727325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11188" y="4365625"/>
            <a:ext cx="7993062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66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4365625"/>
            <a:ext cx="1371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45085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4365625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496</Words>
  <Application>Microsoft Office PowerPoint</Application>
  <PresentationFormat>Экран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Анжелика</cp:lastModifiedBy>
  <cp:revision>247</cp:revision>
  <dcterms:created xsi:type="dcterms:W3CDTF">2006-11-08T06:27:51Z</dcterms:created>
  <dcterms:modified xsi:type="dcterms:W3CDTF">2015-12-05T18:03:44Z</dcterms:modified>
</cp:coreProperties>
</file>