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0" r:id="rId4"/>
    <p:sldId id="271" r:id="rId5"/>
    <p:sldId id="256" r:id="rId6"/>
    <p:sldId id="263" r:id="rId7"/>
    <p:sldId id="272" r:id="rId8"/>
    <p:sldId id="262" r:id="rId9"/>
    <p:sldId id="261" r:id="rId10"/>
    <p:sldId id="259" r:id="rId11"/>
    <p:sldId id="267" r:id="rId12"/>
    <p:sldId id="273" r:id="rId13"/>
    <p:sldId id="284" r:id="rId14"/>
    <p:sldId id="268" r:id="rId15"/>
    <p:sldId id="264" r:id="rId16"/>
    <p:sldId id="265" r:id="rId17"/>
    <p:sldId id="266" r:id="rId18"/>
    <p:sldId id="269" r:id="rId19"/>
    <p:sldId id="274" r:id="rId20"/>
    <p:sldId id="277" r:id="rId21"/>
    <p:sldId id="275" r:id="rId22"/>
    <p:sldId id="276" r:id="rId23"/>
    <p:sldId id="281" r:id="rId24"/>
    <p:sldId id="282" r:id="rId25"/>
    <p:sldId id="283" r:id="rId26"/>
    <p:sldId id="285" r:id="rId27"/>
    <p:sldId id="289" r:id="rId28"/>
    <p:sldId id="290" r:id="rId29"/>
    <p:sldId id="278" r:id="rId30"/>
    <p:sldId id="288" r:id="rId31"/>
    <p:sldId id="287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3300"/>
    <a:srgbClr val="CCFFCC"/>
    <a:srgbClr val="FFCC99"/>
    <a:srgbClr val="FFFFCC"/>
    <a:srgbClr val="00CC0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70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18" Type="http://schemas.openxmlformats.org/officeDocument/2006/relationships/image" Target="../media/image12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17" Type="http://schemas.openxmlformats.org/officeDocument/2006/relationships/image" Target="../media/image127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4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44.wmf"/><Relationship Id="rId5" Type="http://schemas.openxmlformats.org/officeDocument/2006/relationships/image" Target="../media/image29.wmf"/><Relationship Id="rId10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10D398C-A91E-4A37-98B4-0A16BE0AF52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23AA33-FA34-48C3-9DEF-141562EB3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8E5D9-81A6-4CAC-A6FF-DC2A8AFE9879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7AE88-7C0C-4C42-BACA-C938C12B7809}" type="slidenum">
              <a:rPr lang="ru-RU">
                <a:solidFill>
                  <a:srgbClr val="000000"/>
                </a:solidFill>
              </a:rPr>
              <a:pPr/>
              <a:t>25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B7D51F-141F-4A64-9631-DCA6A42A8779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66D75-86BF-45A4-8D5D-A4CA9102B2B9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BF312-62A8-4A9F-87AD-D6D77105E9AA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DCA41-65FF-45E4-99FD-BB5E8430C6C9}" type="slidenum">
              <a:rPr lang="ru-RU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4CA144-5BCA-4DC9-8AE7-6BAF784B8C18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0DB68-1E4F-4A51-AACE-CE1FA205C2D3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E85D4-651F-4214-B6F1-21B25549F3B5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16E7F2-09AB-43D3-B8C6-2DF7CA59DBA2}" type="slidenum">
              <a:rPr lang="ru-RU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E0A2-6517-47D0-9DFC-6EE70CF92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9882-08CB-42A9-8820-5C4C28286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36F6-EFC7-43CA-B054-9A8A449CA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42F2D4-9F0E-4654-91FA-5A74CC035EC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BD3444-EB4C-4F7E-B866-7BCBECA6D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77CC6C-CC55-440C-8D7F-9B23F6EA25C7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618DF0-51BA-4E15-B581-C8DFB30B8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45799F-8E23-4A8F-A7C3-F70B4AED6471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828509-4508-42F0-8E75-1474D9CE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B53482-72D8-4B43-B571-5C388D7E4E02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014EFC-B18C-4F19-B397-F725B58B0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AA7636-883F-45E1-BDF0-30DC5503B6A1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3EA7C8-AEC1-40EC-891A-A618A5BA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2B9FA3-1661-404F-BA5B-4EA2F883F827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4FFDF3-5CC6-4EA7-A46C-B612E6FB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5B8BA-A837-4D09-9265-50AB2C024982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7154A0-B7BB-4F29-97CB-041500445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A4571C-6367-42DD-BC43-4B85EBBA8CF4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B04936-490C-479F-9EDF-635D1F73D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28A1-F843-4FAA-B723-C6079F404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EEED9F-5C2E-4E6D-A0FC-707808C5793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47DFCA-1C3B-4B44-B932-F48CC3251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A20F04-4360-43B3-9970-2063FE09723A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F0EE31-B31A-44A2-B04A-694F45A2E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3C5A84-1B7C-40D3-8BFF-DA4AE144964B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5842D4-E108-476C-B621-0569CD476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78707C-B043-4C0F-A4E6-FCCD8A985BA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CA38F7-71CC-4035-92D9-E1A292CD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0BB08B-2629-4CB3-85A2-089116F7DF4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BE3FFE-F51B-4755-9F08-4706BC386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2F56C4-1A97-40D4-950F-91BB97B76FB6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338F07-79D3-4611-B18D-F08843E95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596270-569D-4257-A7BA-17719E9C7720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B948FC-7CB5-4E32-B98E-4A7C18368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35743-ABA8-4434-97F4-3E911434318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3279D-8271-4D33-8BC3-BBD0061BC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2D415B-62FF-4859-827B-2F03469A31C8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4F02D-6341-4789-9717-A08012D56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87ED77-39ED-4A8B-BE3C-E5F529CEDA81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E23060-FFA7-4325-8591-41CF64D14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1134-FCDC-484A-B859-52A90F0B1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951870-AF90-403C-B94B-96B6AFE3D52C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423C12-4E68-45DC-883D-DA607E57D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A2C5CA-739A-4A85-BE57-B7E797FA2DAB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F478E3-C0D7-4A2A-A673-A5FC381F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0B4685-E595-4665-83B0-7B1B2E2E1B06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68736D-74A1-4812-AEEA-ACF2EE36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94EB11-DB00-48D0-A96D-47081055ACE4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6AE638-E972-4923-B9B2-5A0804260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24AE-4811-4F34-A678-82B3F09A1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7C0F-0ECA-4B71-A9E4-F1D87FD8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BB6F-9266-4276-95A4-4B849A029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04FF-9B1A-447B-BA01-4E562DF1A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33F2-0594-4340-B5DC-14CDB95E5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8F5B-5FAE-4851-8D42-0F9D80C3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BD45-F16E-4ED1-A250-8C5B7FD7C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59E46C-BFF7-47E6-9446-B98F7F82A5B1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FDA1881-89B2-4262-9E7C-F603FDE8F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ACE8EA-9277-4F9F-8EB0-2B831709A5B9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53BC22-179C-44DA-ABA6-F95AE6DE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20.emf"/><Relationship Id="rId21" Type="http://schemas.openxmlformats.org/officeDocument/2006/relationships/image" Target="../media/image2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20.emf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1.png"/><Relationship Id="rId9" Type="http://schemas.openxmlformats.org/officeDocument/2006/relationships/image" Target="../media/image34.wmf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Relationship Id="rId9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0.emf"/><Relationship Id="rId21" Type="http://schemas.openxmlformats.org/officeDocument/2006/relationships/image" Target="../media/image2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1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21.png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63.png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58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57.bin"/><Relationship Id="rId37" Type="http://schemas.openxmlformats.org/officeDocument/2006/relationships/image" Target="../media/image62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5.bin"/><Relationship Id="rId36" Type="http://schemas.openxmlformats.org/officeDocument/2006/relationships/oleObject" Target="../embeddings/oleObject59.bin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6.bin"/><Relationship Id="rId35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20.e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0.wmf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6.wmf"/><Relationship Id="rId22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5.png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png"/><Relationship Id="rId11" Type="http://schemas.openxmlformats.org/officeDocument/2006/relationships/image" Target="../media/image70.wmf"/><Relationship Id="rId5" Type="http://schemas.openxmlformats.org/officeDocument/2006/relationships/image" Target="../media/image73.pn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20.emf"/><Relationship Id="rId9" Type="http://schemas.openxmlformats.org/officeDocument/2006/relationships/image" Target="../media/image77.png"/><Relationship Id="rId14" Type="http://schemas.openxmlformats.org/officeDocument/2006/relationships/oleObject" Target="../embeddings/oleObject8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3.wmf"/><Relationship Id="rId5" Type="http://schemas.openxmlformats.org/officeDocument/2006/relationships/image" Target="../media/image21.png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20.emf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9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97.bin"/><Relationship Id="rId5" Type="http://schemas.openxmlformats.org/officeDocument/2006/relationships/image" Target="../media/image21.png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2.wmf"/><Relationship Id="rId4" Type="http://schemas.openxmlformats.org/officeDocument/2006/relationships/image" Target="../media/image20.emf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1.wmf"/><Relationship Id="rId11" Type="http://schemas.openxmlformats.org/officeDocument/2006/relationships/image" Target="../media/image103.wmf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104.png"/><Relationship Id="rId9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113.bin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126.wmf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8.bin"/><Relationship Id="rId38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12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7.bin"/><Relationship Id="rId24" Type="http://schemas.openxmlformats.org/officeDocument/2006/relationships/image" Target="../media/image121.wmf"/><Relationship Id="rId32" Type="http://schemas.openxmlformats.org/officeDocument/2006/relationships/image" Target="../media/image125.wmf"/><Relationship Id="rId37" Type="http://schemas.openxmlformats.org/officeDocument/2006/relationships/oleObject" Target="../embeddings/oleObject130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23.wmf"/><Relationship Id="rId36" Type="http://schemas.openxmlformats.org/officeDocument/2006/relationships/image" Target="../media/image127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7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124.wmf"/><Relationship Id="rId35" Type="http://schemas.openxmlformats.org/officeDocument/2006/relationships/oleObject" Target="../embeddings/oleObject1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66" y="1036637"/>
            <a:ext cx="7826375" cy="405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1450"/>
            <a:ext cx="6019800" cy="6526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3328988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низ стрелка 11"/>
          <p:cNvSpPr/>
          <p:nvPr/>
        </p:nvSpPr>
        <p:spPr>
          <a:xfrm rot="15499933">
            <a:off x="6184107" y="2772568"/>
            <a:ext cx="3175000" cy="1109663"/>
          </a:xfrm>
          <a:prstGeom prst="curvedUpArrow">
            <a:avLst>
              <a:gd name="adj1" fmla="val 19245"/>
              <a:gd name="adj2" fmla="val 36841"/>
              <a:gd name="adj3" fmla="val 25000"/>
            </a:avLst>
          </a:pr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0.00694 0.0213 0.0033 0.00116 0.00226 0.01505 C 0.00122 0.02894 0.00052 0.05394 -0.00677 0.08311 C -0.01441 0.1132 -0.02483 0.15579 -0.04149 0.19005 C -0.05799 0.22408 -0.08767 0.26343 -0.10677 0.2875 C -0.12656 0.31158 -0.13802 0.32176 -0.15712 0.33496 C -0.17552 0.34815 -0.19549 0.35741 -0.21771 0.36621 C -0.23993 0.37454 -0.27205 0.38241 -0.28993 0.38473 C -0.3184 0.39352 -0.31389 0.38195 -0.32552 0.37963 C -0.33715 0.37732 -0.34358 0.37709 -0.36024 0.37061 C -0.37674 0.36389 -0.4026 0.35834 -0.42448 0.34098 C -0.44653 0.32361 -0.47604 0.28426 -0.49219 0.26621 C -0.50833 0.24815 -0.50712 0.25973 -0.52118 0.23287 C -0.53524 0.20602 -0.56788 0.12871 -0.57674 0.10556 C -0.58559 0.08241 -0.57431 0.09699 -0.57448 0.09375 C -0.57465 0.09051 -0.57639 0.09422 -0.57778 0.08635 C -0.57917 0.07848 -0.58194 0.05625 -0.58333 0.0463 C -0.58472 0.03635 -0.58524 0.03403 -0.58559 0.02709 C -0.58594 0.02014 -0.58872 0.0301 -0.58559 0.00486 C -0.58247 -0.02037 -0.57187 -0.09652 -0.56667 -0.12407 C -0.56146 -0.15162 -0.55833 -0.15 -0.55451 -0.16111 C -0.55069 -0.17222 -0.54722 -0.1824 -0.5434 -0.19074 C -0.53958 -0.19907 -0.5349 -0.20416 -0.53108 -0.21157 C -0.52726 -0.21898 -0.52326 -0.22893 -0.51997 -0.23518 C -0.51667 -0.24143 -0.51337 -0.24583 -0.51111 -0.24861 C -0.50885 -0.25139 -0.5092 -0.2456 -0.5066 -0.25162 C -0.50399 -0.25764 -0.50174 -0.27569 -0.49549 -0.28402 C -0.48924 -0.29236 -0.50295 -0.28472 -0.46892 -0.30185 C -0.42031 -0.36713 -0.34132 -0.37986 -0.29115 -0.38634 C -0.24097 -0.39444 -0.19392 -0.36203 -0.16771 -0.35069 C -0.14149 -0.33935 -0.14566 -0.33055 -0.13333 -0.31828 C -0.12101 -0.30601 -0.10729 -0.2956 -0.0934 -0.27662 C -0.07951 -0.25764 -0.06233 -0.23078 -0.04965 -0.20416 C -0.03715 -0.17754 -0.02535 -0.13981 -0.01823 -0.11666 C -0.01111 -0.09351 -0.00955 -0.08426 -0.0066 -0.06504 C -0.00365 -0.04537 -0.00156 -0.01342 -0.00035 -3.7037E-6 Z " pathEditMode="relative" rAng="0" ptsTypes="fafaaaafaaaaaaaaaaaaaaaaaaafaaaaaaaf">
                                      <p:cBhvr>
                                        <p:cTn id="6" dur="7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1450"/>
            <a:ext cx="6019800" cy="6526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3328988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низ стрелка 4"/>
          <p:cNvSpPr/>
          <p:nvPr/>
        </p:nvSpPr>
        <p:spPr>
          <a:xfrm rot="4960294" flipV="1">
            <a:off x="6014243" y="2793207"/>
            <a:ext cx="3668713" cy="1238250"/>
          </a:xfrm>
          <a:prstGeom prst="curvedUpArrow">
            <a:avLst>
              <a:gd name="adj1" fmla="val 16879"/>
              <a:gd name="adj2" fmla="val 51229"/>
              <a:gd name="adj3" fmla="val 18676"/>
            </a:avLst>
          </a:pr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0.00694 0.0213 0.0033 0.00116 0.00226 0.01505 C 0.00122 0.02894 0.00052 0.05394 -0.00677 0.08311 C -0.01441 0.1132 -0.02483 0.15579 -0.04149 0.19005 C -0.05799 0.22408 -0.08767 0.26343 -0.10677 0.2875 C -0.12656 0.31158 -0.13802 0.32176 -0.15712 0.33496 C -0.17552 0.34815 -0.19549 0.35741 -0.21771 0.36621 C -0.23993 0.37454 -0.27205 0.38241 -0.28993 0.38473 C -0.3184 0.39352 -0.31389 0.38195 -0.32552 0.37963 C -0.33715 0.37732 -0.34358 0.37709 -0.36024 0.37061 C -0.37674 0.36389 -0.4026 0.35834 -0.42448 0.34098 C -0.44653 0.32361 -0.47604 0.28426 -0.49219 0.26621 C -0.50833 0.24815 -0.50712 0.25973 -0.52118 0.23287 C -0.53524 0.20602 -0.56788 0.12871 -0.57674 0.10556 C -0.58559 0.08241 -0.57431 0.09699 -0.57448 0.09375 C -0.57465 0.09051 -0.57639 0.09422 -0.57778 0.08635 C -0.57917 0.07848 -0.58194 0.05625 -0.58333 0.0463 C -0.58472 0.03635 -0.58524 0.03403 -0.58559 0.02709 C -0.58594 0.02014 -0.58872 0.0301 -0.58559 0.00486 C -0.58247 -0.02037 -0.57187 -0.09652 -0.56667 -0.12407 C -0.56146 -0.15162 -0.55833 -0.15 -0.55451 -0.16111 C -0.55069 -0.17222 -0.54722 -0.1824 -0.5434 -0.19074 C -0.53958 -0.19907 -0.5349 -0.20416 -0.53108 -0.21157 C -0.52726 -0.21898 -0.52326 -0.22893 -0.51997 -0.23518 C -0.51667 -0.24143 -0.51337 -0.24583 -0.51111 -0.24861 C -0.50885 -0.25139 -0.5092 -0.2456 -0.5066 -0.25162 C -0.50399 -0.25764 -0.50174 -0.27569 -0.49549 -0.28402 C -0.48924 -0.29236 -0.50295 -0.28472 -0.46892 -0.30185 C -0.42031 -0.36713 -0.34132 -0.37986 -0.29115 -0.38634 C -0.24097 -0.39444 -0.19392 -0.36203 -0.16771 -0.35069 C -0.14149 -0.33935 -0.14566 -0.33055 -0.13333 -0.31828 C -0.12101 -0.30601 -0.10729 -0.2956 -0.0934 -0.27662 C -0.07951 -0.25764 -0.06233 -0.23078 -0.04965 -0.20416 C -0.03715 -0.17754 -0.02535 -0.13981 -0.01823 -0.11666 C -0.01111 -0.09351 -0.00955 -0.08426 -0.0066 -0.06504 C -0.00365 -0.04537 -0.00156 -0.01342 -0.00035 -3.7037E-6 Z " pathEditMode="relative" rAng="0" ptsTypes="fafaaaafaaaaaaaaaaaaaaaaaaafaaaaaaaf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38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Рассмотрим в прямоугольной системе координат окружность единичного радиуса  и отложим от горизонтальной оси угол  </a:t>
            </a:r>
          </a:p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(если величина угла положительна, то откладываем против часовой стрелки, иначе по часовой стрелке). Точку пересечения построенной стороны угла с окружностью обозначим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Р. </a:t>
            </a:r>
          </a:p>
        </p:txBody>
      </p:sp>
      <p:pic>
        <p:nvPicPr>
          <p:cNvPr id="1140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035300"/>
            <a:ext cx="3332163" cy="3613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200400" y="3635375"/>
            <a:ext cx="23622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854575"/>
            <a:ext cx="76200" cy="171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81500" y="4543425"/>
            <a:ext cx="114300" cy="171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14975" y="4841875"/>
            <a:ext cx="312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1500" y="4841875"/>
            <a:ext cx="1446213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6100" y="4819650"/>
            <a:ext cx="825500" cy="13525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56100" y="3651250"/>
            <a:ext cx="1206500" cy="119062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59413" y="3795713"/>
            <a:ext cx="4238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dirty="0">
              <a:latin typeface="+mj-lt"/>
            </a:endParaRPr>
          </a:p>
        </p:txBody>
      </p:sp>
      <p:graphicFrame>
        <p:nvGraphicFramePr>
          <p:cNvPr id="17" name="Object 136"/>
          <p:cNvGraphicFramePr>
            <a:graphicFrameLocks noChangeAspect="1"/>
          </p:cNvGraphicFramePr>
          <p:nvPr/>
        </p:nvGraphicFramePr>
        <p:xfrm>
          <a:off x="4876800" y="443547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35475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7"/>
          <p:cNvGraphicFramePr>
            <a:graphicFrameLocks noChangeAspect="1"/>
          </p:cNvGraphicFramePr>
          <p:nvPr/>
        </p:nvGraphicFramePr>
        <p:xfrm>
          <a:off x="4768850" y="502602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Формула" r:id="rId6" imgW="152334" imgH="139639" progId="Equation.3">
                  <p:embed/>
                </p:oleObj>
              </mc:Choice>
              <mc:Fallback>
                <p:oleObj name="Формула" r:id="rId6" imgW="152334" imgH="139639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026025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3075" y="4776788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886200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38"/>
          <p:cNvGraphicFramePr>
            <a:graphicFrameLocks noChangeAspect="1"/>
          </p:cNvGraphicFramePr>
          <p:nvPr/>
        </p:nvGraphicFramePr>
        <p:xfrm>
          <a:off x="6142038" y="3119438"/>
          <a:ext cx="18129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Формула" r:id="rId8" imgW="380880" imgH="177480" progId="Equation.3">
                  <p:embed/>
                </p:oleObj>
              </mc:Choice>
              <mc:Fallback>
                <p:oleObj name="Формула" r:id="rId8" imgW="380880" imgH="17748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3119438"/>
                        <a:ext cx="18129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9"/>
          <p:cNvGraphicFramePr>
            <a:graphicFrameLocks noChangeAspect="1"/>
          </p:cNvGraphicFramePr>
          <p:nvPr/>
        </p:nvGraphicFramePr>
        <p:xfrm>
          <a:off x="6430963" y="5032375"/>
          <a:ext cx="17668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Формула" r:id="rId10" imgW="368280" imgH="177480" progId="Equation.3">
                  <p:embed/>
                </p:oleObj>
              </mc:Choice>
              <mc:Fallback>
                <p:oleObj name="Формула" r:id="rId10" imgW="368280" imgH="17748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5032375"/>
                        <a:ext cx="176688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H="1">
            <a:off x="4610100" y="4862513"/>
            <a:ext cx="44450" cy="347662"/>
          </a:xfrm>
          <a:prstGeom prst="straightConnector1">
            <a:avLst/>
          </a:prstGeom>
          <a:ln w="38100">
            <a:solidFill>
              <a:srgbClr val="2F4F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686300" y="4529138"/>
            <a:ext cx="114300" cy="280987"/>
          </a:xfrm>
          <a:prstGeom prst="straightConnector1">
            <a:avLst/>
          </a:prstGeom>
          <a:ln w="38100">
            <a:solidFill>
              <a:srgbClr val="2F4F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Выгнутая вниз стрелка 52"/>
          <p:cNvSpPr/>
          <p:nvPr/>
        </p:nvSpPr>
        <p:spPr>
          <a:xfrm rot="15719099">
            <a:off x="7936706" y="3182144"/>
            <a:ext cx="1216025" cy="7318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верх стрелка 53"/>
          <p:cNvSpPr/>
          <p:nvPr/>
        </p:nvSpPr>
        <p:spPr>
          <a:xfrm rot="5055063">
            <a:off x="7930356" y="5082382"/>
            <a:ext cx="1217613" cy="730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438"/>
            <a:ext cx="6140450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49388" y="796925"/>
            <a:ext cx="5473700" cy="54403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Object 282"/>
          <p:cNvGraphicFramePr>
            <a:graphicFrameLocks noChangeAspect="1"/>
          </p:cNvGraphicFramePr>
          <p:nvPr/>
        </p:nvGraphicFramePr>
        <p:xfrm>
          <a:off x="6961188" y="2887663"/>
          <a:ext cx="631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887663"/>
                        <a:ext cx="631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83"/>
          <p:cNvGraphicFramePr>
            <a:graphicFrameLocks noChangeAspect="1"/>
          </p:cNvGraphicFramePr>
          <p:nvPr/>
        </p:nvGraphicFramePr>
        <p:xfrm>
          <a:off x="6637338" y="1674813"/>
          <a:ext cx="7159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Формула" r:id="rId6" imgW="266400" imgH="241200" progId="Equation.3">
                  <p:embed/>
                </p:oleObj>
              </mc:Choice>
              <mc:Fallback>
                <p:oleObj name="Формула" r:id="rId6" imgW="266400" imgH="241200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1674813"/>
                        <a:ext cx="7159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84"/>
          <p:cNvGraphicFramePr>
            <a:graphicFrameLocks noChangeAspect="1"/>
          </p:cNvGraphicFramePr>
          <p:nvPr/>
        </p:nvGraphicFramePr>
        <p:xfrm>
          <a:off x="6194425" y="1103313"/>
          <a:ext cx="6365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Формула" r:id="rId8" imgW="266400" imgH="241200" progId="Equation.3">
                  <p:embed/>
                </p:oleObj>
              </mc:Choice>
              <mc:Fallback>
                <p:oleObj name="Формула" r:id="rId8" imgW="266400" imgH="241200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103313"/>
                        <a:ext cx="6365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5"/>
          <p:cNvGraphicFramePr>
            <a:graphicFrameLocks noChangeAspect="1"/>
          </p:cNvGraphicFramePr>
          <p:nvPr/>
        </p:nvGraphicFramePr>
        <p:xfrm>
          <a:off x="5489575" y="392113"/>
          <a:ext cx="714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Формула" r:id="rId10" imgW="266400" imgH="241200" progId="Equation.3">
                  <p:embed/>
                </p:oleObj>
              </mc:Choice>
              <mc:Fallback>
                <p:oleObj name="Формула" r:id="rId10" imgW="266400" imgH="241200" progId="Equation.3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392113"/>
                        <a:ext cx="7143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86"/>
          <p:cNvGraphicFramePr>
            <a:graphicFrameLocks noChangeAspect="1"/>
          </p:cNvGraphicFramePr>
          <p:nvPr/>
        </p:nvGraphicFramePr>
        <p:xfrm>
          <a:off x="3452813" y="147638"/>
          <a:ext cx="7159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Формула" r:id="rId12" imgW="266400" imgH="241200" progId="Equation.3">
                  <p:embed/>
                </p:oleObj>
              </mc:Choice>
              <mc:Fallback>
                <p:oleObj name="Формула" r:id="rId12" imgW="266400" imgH="241200" progId="Equation.3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47638"/>
                        <a:ext cx="7159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87"/>
          <p:cNvGraphicFramePr>
            <a:graphicFrameLocks noChangeAspect="1"/>
          </p:cNvGraphicFramePr>
          <p:nvPr/>
        </p:nvGraphicFramePr>
        <p:xfrm>
          <a:off x="1635125" y="2820988"/>
          <a:ext cx="7604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Формула" r:id="rId14" imgW="304560" imgH="241200" progId="Equation.3">
                  <p:embed/>
                </p:oleObj>
              </mc:Choice>
              <mc:Fallback>
                <p:oleObj name="Формула" r:id="rId14" imgW="304560" imgH="241200" progId="Equation.3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820988"/>
                        <a:ext cx="7604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8"/>
          <p:cNvGraphicFramePr>
            <a:graphicFrameLocks noChangeAspect="1"/>
          </p:cNvGraphicFramePr>
          <p:nvPr/>
        </p:nvGraphicFramePr>
        <p:xfrm>
          <a:off x="4308475" y="6135688"/>
          <a:ext cx="8937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Формула" r:id="rId16" imgW="317160" imgH="241200" progId="Equation.3">
                  <p:embed/>
                </p:oleObj>
              </mc:Choice>
              <mc:Fallback>
                <p:oleObj name="Формула" r:id="rId16" imgW="317160" imgH="241200" progId="Equation.3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6135688"/>
                        <a:ext cx="8937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9"/>
          <p:cNvGraphicFramePr>
            <a:graphicFrameLocks noChangeAspect="1"/>
          </p:cNvGraphicFramePr>
          <p:nvPr/>
        </p:nvGraphicFramePr>
        <p:xfrm>
          <a:off x="6996113" y="3617913"/>
          <a:ext cx="696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Формула" r:id="rId18" imgW="317160" imgH="241200" progId="Equation.3">
                  <p:embed/>
                </p:oleObj>
              </mc:Choice>
              <mc:Fallback>
                <p:oleObj name="Формула" r:id="rId18" imgW="317160" imgH="241200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3617913"/>
                        <a:ext cx="6969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186238" y="3505200"/>
            <a:ext cx="2809875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50063" y="3422650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>
            <a:endCxn id="4" idx="7"/>
          </p:cNvCxnSpPr>
          <p:nvPr/>
        </p:nvCxnSpPr>
        <p:spPr>
          <a:xfrm flipV="1">
            <a:off x="4149725" y="1593850"/>
            <a:ext cx="1971675" cy="19113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48375" y="1508125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4186238" y="2133600"/>
            <a:ext cx="2330450" cy="13954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43663" y="2047875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7" name="Прямая соединительная линия 3076"/>
          <p:cNvCxnSpPr/>
          <p:nvPr/>
        </p:nvCxnSpPr>
        <p:spPr>
          <a:xfrm flipV="1">
            <a:off x="4113213" y="1125538"/>
            <a:ext cx="1395412" cy="2392362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45125" y="103981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4149725" y="796925"/>
            <a:ext cx="36513" cy="272097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13213" y="711200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7" name="Прямая соединительная линия 3086"/>
          <p:cNvCxnSpPr>
            <a:stCxn id="3075" idx="1"/>
          </p:cNvCxnSpPr>
          <p:nvPr/>
        </p:nvCxnSpPr>
        <p:spPr>
          <a:xfrm flipV="1">
            <a:off x="1376363" y="3505200"/>
            <a:ext cx="2792412" cy="238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76363" y="3443288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96" name="Прямая соединительная линия 3095"/>
          <p:cNvCxnSpPr>
            <a:stCxn id="16" idx="0"/>
          </p:cNvCxnSpPr>
          <p:nvPr/>
        </p:nvCxnSpPr>
        <p:spPr>
          <a:xfrm flipH="1" flipV="1">
            <a:off x="4168775" y="3529013"/>
            <a:ext cx="17463" cy="26225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13213" y="61515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4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03688" y="34083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Выгнутая вниз стрелка 3100"/>
          <p:cNvSpPr/>
          <p:nvPr/>
        </p:nvSpPr>
        <p:spPr>
          <a:xfrm rot="14982243">
            <a:off x="6464300" y="1308100"/>
            <a:ext cx="3175000" cy="869950"/>
          </a:xfrm>
          <a:prstGeom prst="curvedUpArrow">
            <a:avLst>
              <a:gd name="adj1" fmla="val 8720"/>
              <a:gd name="adj2" fmla="val 401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190500"/>
            <a:ext cx="6107113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>
            <a:endCxn id="1026" idx="1"/>
          </p:cNvCxnSpPr>
          <p:nvPr/>
        </p:nvCxnSpPr>
        <p:spPr>
          <a:xfrm flipV="1">
            <a:off x="4284663" y="1279525"/>
            <a:ext cx="1439862" cy="22209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547813" y="836613"/>
            <a:ext cx="5472112" cy="532923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59600" y="3429000"/>
            <a:ext cx="122238" cy="144463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>
            <a:off x="4284663" y="3500438"/>
            <a:ext cx="2674937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38" y="3368675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>
            <a:stCxn id="1026" idx="2"/>
          </p:cNvCxnSpPr>
          <p:nvPr/>
        </p:nvCxnSpPr>
        <p:spPr>
          <a:xfrm>
            <a:off x="5797550" y="1362075"/>
            <a:ext cx="0" cy="2138363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26" idx="1"/>
          </p:cNvCxnSpPr>
          <p:nvPr/>
        </p:nvCxnSpPr>
        <p:spPr>
          <a:xfrm flipH="1">
            <a:off x="4319588" y="1279525"/>
            <a:ext cx="1404937" cy="0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гнутая вниз стрелка 23"/>
          <p:cNvSpPr/>
          <p:nvPr/>
        </p:nvSpPr>
        <p:spPr>
          <a:xfrm rot="14824614">
            <a:off x="4713287" y="2909888"/>
            <a:ext cx="809625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5" name="Object 111"/>
          <p:cNvGraphicFramePr>
            <a:graphicFrameLocks noChangeAspect="1"/>
          </p:cNvGraphicFramePr>
          <p:nvPr/>
        </p:nvGraphicFramePr>
        <p:xfrm>
          <a:off x="5237163" y="2565400"/>
          <a:ext cx="5603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2565400"/>
                        <a:ext cx="5603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Равно 27"/>
          <p:cNvSpPr/>
          <p:nvPr/>
        </p:nvSpPr>
        <p:spPr>
          <a:xfrm rot="18019521">
            <a:off x="6815932" y="459581"/>
            <a:ext cx="336550" cy="198437"/>
          </a:xfrm>
          <a:prstGeom prst="mathEqual">
            <a:avLst>
              <a:gd name="adj1" fmla="val 23520"/>
              <a:gd name="adj2" fmla="val 15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0263" y="1225550"/>
            <a:ext cx="311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Object 112"/>
          <p:cNvGraphicFramePr>
            <a:graphicFrameLocks noChangeAspect="1"/>
          </p:cNvGraphicFramePr>
          <p:nvPr/>
        </p:nvGraphicFramePr>
        <p:xfrm>
          <a:off x="7199313" y="1554163"/>
          <a:ext cx="14668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Формула" r:id="rId8" imgW="355320" imgH="177480" progId="Equation.3">
                  <p:embed/>
                </p:oleObj>
              </mc:Choice>
              <mc:Fallback>
                <p:oleObj name="Формула" r:id="rId8" imgW="355320" imgH="17748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554163"/>
                        <a:ext cx="1466850" cy="735012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13"/>
          <p:cNvGraphicFramePr>
            <a:graphicFrameLocks noChangeAspect="1"/>
          </p:cNvGraphicFramePr>
          <p:nvPr/>
        </p:nvGraphicFramePr>
        <p:xfrm>
          <a:off x="7180263" y="26988"/>
          <a:ext cx="1581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Формула" r:id="rId10" imgW="368280" imgH="139680" progId="Equation.3">
                  <p:embed/>
                </p:oleObj>
              </mc:Choice>
              <mc:Fallback>
                <p:oleObj name="Формула" r:id="rId10" imgW="368280" imgH="13968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26988"/>
                        <a:ext cx="1581150" cy="6000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96975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Box 1036"/>
          <p:cNvSpPr txBox="1"/>
          <p:nvPr/>
        </p:nvSpPr>
        <p:spPr>
          <a:xfrm>
            <a:off x="5634038" y="3659188"/>
            <a:ext cx="349250" cy="5238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1038" name="TextBox 1037"/>
          <p:cNvSpPr txBox="1"/>
          <p:nvPr/>
        </p:nvSpPr>
        <p:spPr>
          <a:xfrm>
            <a:off x="3846513" y="1100138"/>
            <a:ext cx="3524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4610100" y="3548063"/>
            <a:ext cx="141288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32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9425" y="2930525"/>
            <a:ext cx="1651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25" name="TextBox 1041"/>
          <p:cNvSpPr txBox="1">
            <a:spLocks noChangeArrowheads="1"/>
          </p:cNvSpPr>
          <p:nvPr/>
        </p:nvSpPr>
        <p:spPr bwMode="auto">
          <a:xfrm>
            <a:off x="7019925" y="3552825"/>
            <a:ext cx="31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326" name="Прямоугольник 1042"/>
          <p:cNvSpPr>
            <a:spLocks noChangeArrowheads="1"/>
          </p:cNvSpPr>
          <p:nvPr/>
        </p:nvSpPr>
        <p:spPr bwMode="auto">
          <a:xfrm>
            <a:off x="3897313" y="4445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6" name="Object 114"/>
          <p:cNvGraphicFramePr>
            <a:graphicFrameLocks noChangeAspect="1"/>
          </p:cNvGraphicFramePr>
          <p:nvPr/>
        </p:nvGraphicFramePr>
        <p:xfrm>
          <a:off x="7019925" y="2797175"/>
          <a:ext cx="12303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Формула" r:id="rId13" imgW="444240" imgH="228600" progId="Equation.3">
                  <p:embed/>
                </p:oleObj>
              </mc:Choice>
              <mc:Fallback>
                <p:oleObj name="Формула" r:id="rId13" imgW="444240" imgH="2286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797175"/>
                        <a:ext cx="12303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5"/>
          <p:cNvGraphicFramePr>
            <a:graphicFrameLocks noChangeAspect="1"/>
          </p:cNvGraphicFramePr>
          <p:nvPr/>
        </p:nvGraphicFramePr>
        <p:xfrm>
          <a:off x="5870575" y="595313"/>
          <a:ext cx="18113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Формула" r:id="rId15" imgW="533160" imgH="228600" progId="Equation.3">
                  <p:embed/>
                </p:oleObj>
              </mc:Choice>
              <mc:Fallback>
                <p:oleObj name="Формула" r:id="rId15" imgW="533160" imgH="2286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595313"/>
                        <a:ext cx="18113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 animBg="1"/>
      <p:bldP spid="28" grpId="0" animBg="1"/>
      <p:bldP spid="1037" grpId="0" animBg="1"/>
      <p:bldP spid="1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2"/>
          <p:cNvGraphicFramePr>
            <a:graphicFrameLocks noChangeAspect="1"/>
          </p:cNvGraphicFramePr>
          <p:nvPr/>
        </p:nvGraphicFramePr>
        <p:xfrm>
          <a:off x="5486400" y="1143000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Формула" r:id="rId3" imgW="190440" imgH="228600" progId="Equation.3">
                  <p:embed/>
                </p:oleObj>
              </mc:Choice>
              <mc:Fallback>
                <p:oleObj name="Формула" r:id="rId3" imgW="190440" imgH="2286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43000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3"/>
          <p:cNvGraphicFramePr>
            <a:graphicFrameLocks noChangeAspect="1"/>
          </p:cNvGraphicFramePr>
          <p:nvPr/>
        </p:nvGraphicFramePr>
        <p:xfrm>
          <a:off x="7315200" y="2209800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Формула" r:id="rId5" imgW="190500" imgH="228600" progId="Equation.3">
                  <p:embed/>
                </p:oleObj>
              </mc:Choice>
              <mc:Fallback>
                <p:oleObj name="Формула" r:id="rId5" imgW="1905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09800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4"/>
          <p:cNvGraphicFramePr>
            <a:graphicFrameLocks noChangeAspect="1"/>
          </p:cNvGraphicFramePr>
          <p:nvPr/>
        </p:nvGraphicFramePr>
        <p:xfrm>
          <a:off x="5486400" y="3886200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Формула" r:id="rId6" imgW="190500" imgH="228600" progId="Equation.3">
                  <p:embed/>
                </p:oleObj>
              </mc:Choice>
              <mc:Fallback>
                <p:oleObj name="Формула" r:id="rId6" imgW="190500" imgH="2286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5"/>
          <p:cNvGraphicFramePr>
            <a:graphicFrameLocks noChangeAspect="1"/>
          </p:cNvGraphicFramePr>
          <p:nvPr/>
        </p:nvGraphicFramePr>
        <p:xfrm>
          <a:off x="5486400" y="5510213"/>
          <a:ext cx="6096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7" imgW="190500" imgH="228600" progId="Equation.3">
                  <p:embed/>
                </p:oleObj>
              </mc:Choice>
              <mc:Fallback>
                <p:oleObj name="Формула" r:id="rId7" imgW="190500" imgH="2286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10213"/>
                        <a:ext cx="6096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5800" y="609600"/>
            <a:ext cx="83058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угла  определяется как ордината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           </a:t>
            </a:r>
          </a:p>
          <a:p>
            <a:pPr>
              <a:defRPr/>
            </a:pP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абсцисса точки </a:t>
            </a:r>
          </a:p>
          <a:p>
            <a:pPr>
              <a:defRPr/>
            </a:pP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отношение  ординаты  к  абсциссе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</a:t>
            </a:r>
          </a:p>
          <a:p>
            <a:pPr>
              <a:defRPr/>
            </a:pP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Котангенс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отношение абсциссы к ординате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 </a:t>
            </a:r>
          </a:p>
        </p:txBody>
      </p:sp>
      <p:graphicFrame>
        <p:nvGraphicFramePr>
          <p:cNvPr id="2" name="Object 56"/>
          <p:cNvGraphicFramePr>
            <a:graphicFrameLocks noChangeAspect="1"/>
          </p:cNvGraphicFramePr>
          <p:nvPr/>
        </p:nvGraphicFramePr>
        <p:xfrm>
          <a:off x="3124200" y="317500"/>
          <a:ext cx="3827463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8" imgW="609480" imgH="1295280" progId="Equation.3">
                  <p:embed/>
                </p:oleObj>
              </mc:Choice>
              <mc:Fallback>
                <p:oleObj name="Формула" r:id="rId8" imgW="609480" imgH="129528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7500"/>
                        <a:ext cx="3827463" cy="62166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8329613" cy="5016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Понятие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синуса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встречается  уже  в  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в. до н. э.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 имел  название  </a:t>
            </a:r>
            <a:r>
              <a:rPr lang="ru-RU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джива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тетева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лука) 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IX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 заменено  на  арабское  слово  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джайб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(выпуклость) ,  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XII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 заменено  на латинское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(изгиб, кривизна) .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это дополнительный синус.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переводится  с  латинского 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 «касающийся»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438"/>
            <a:ext cx="6140450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49388" y="796925"/>
            <a:ext cx="5473700" cy="54403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2686" name="Object 398"/>
          <p:cNvGraphicFramePr>
            <a:graphicFrameLocks noChangeAspect="1"/>
          </p:cNvGraphicFramePr>
          <p:nvPr/>
        </p:nvGraphicFramePr>
        <p:xfrm>
          <a:off x="6961188" y="2887663"/>
          <a:ext cx="631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2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887663"/>
                        <a:ext cx="631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87" name="Object 399"/>
          <p:cNvGraphicFramePr>
            <a:graphicFrameLocks noChangeAspect="1"/>
          </p:cNvGraphicFramePr>
          <p:nvPr/>
        </p:nvGraphicFramePr>
        <p:xfrm>
          <a:off x="6637338" y="1674813"/>
          <a:ext cx="7159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" name="Формула" r:id="rId6" imgW="266400" imgH="241200" progId="Equation.3">
                  <p:embed/>
                </p:oleObj>
              </mc:Choice>
              <mc:Fallback>
                <p:oleObj name="Формула" r:id="rId6" imgW="266400" imgH="241200" progId="Equation.3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1674813"/>
                        <a:ext cx="7159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88" name="Object 400"/>
          <p:cNvGraphicFramePr>
            <a:graphicFrameLocks noChangeAspect="1"/>
          </p:cNvGraphicFramePr>
          <p:nvPr/>
        </p:nvGraphicFramePr>
        <p:xfrm>
          <a:off x="6194425" y="1103313"/>
          <a:ext cx="6365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" name="Формула" r:id="rId8" imgW="266400" imgH="241200" progId="Equation.3">
                  <p:embed/>
                </p:oleObj>
              </mc:Choice>
              <mc:Fallback>
                <p:oleObj name="Формула" r:id="rId8" imgW="266400" imgH="241200" progId="Equation.3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103313"/>
                        <a:ext cx="6365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89" name="Object 401"/>
          <p:cNvGraphicFramePr>
            <a:graphicFrameLocks noChangeAspect="1"/>
          </p:cNvGraphicFramePr>
          <p:nvPr/>
        </p:nvGraphicFramePr>
        <p:xfrm>
          <a:off x="5489575" y="392113"/>
          <a:ext cx="714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" name="Формула" r:id="rId10" imgW="266400" imgH="241200" progId="Equation.3">
                  <p:embed/>
                </p:oleObj>
              </mc:Choice>
              <mc:Fallback>
                <p:oleObj name="Формула" r:id="rId10" imgW="266400" imgH="241200" progId="Equation.3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392113"/>
                        <a:ext cx="7143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0" name="Object 402"/>
          <p:cNvGraphicFramePr>
            <a:graphicFrameLocks noChangeAspect="1"/>
          </p:cNvGraphicFramePr>
          <p:nvPr/>
        </p:nvGraphicFramePr>
        <p:xfrm>
          <a:off x="3452813" y="147638"/>
          <a:ext cx="7159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" name="Формула" r:id="rId12" imgW="266400" imgH="241200" progId="Equation.3">
                  <p:embed/>
                </p:oleObj>
              </mc:Choice>
              <mc:Fallback>
                <p:oleObj name="Формула" r:id="rId12" imgW="266400" imgH="241200" progId="Equation.3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47638"/>
                        <a:ext cx="7159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1" name="Object 403"/>
          <p:cNvGraphicFramePr>
            <a:graphicFrameLocks noChangeAspect="1"/>
          </p:cNvGraphicFramePr>
          <p:nvPr/>
        </p:nvGraphicFramePr>
        <p:xfrm>
          <a:off x="1635125" y="2820988"/>
          <a:ext cx="7604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" name="Формула" r:id="rId14" imgW="304560" imgH="241200" progId="Equation.3">
                  <p:embed/>
                </p:oleObj>
              </mc:Choice>
              <mc:Fallback>
                <p:oleObj name="Формула" r:id="rId14" imgW="304560" imgH="241200" progId="Equation.3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820988"/>
                        <a:ext cx="7604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2" name="Object 404"/>
          <p:cNvGraphicFramePr>
            <a:graphicFrameLocks noChangeAspect="1"/>
          </p:cNvGraphicFramePr>
          <p:nvPr/>
        </p:nvGraphicFramePr>
        <p:xfrm>
          <a:off x="4308475" y="6135688"/>
          <a:ext cx="8937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" name="Формула" r:id="rId16" imgW="317160" imgH="241200" progId="Equation.3">
                  <p:embed/>
                </p:oleObj>
              </mc:Choice>
              <mc:Fallback>
                <p:oleObj name="Формула" r:id="rId16" imgW="317160" imgH="241200" progId="Equation.3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6135688"/>
                        <a:ext cx="8937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3" name="Object 405"/>
          <p:cNvGraphicFramePr>
            <a:graphicFrameLocks noChangeAspect="1"/>
          </p:cNvGraphicFramePr>
          <p:nvPr/>
        </p:nvGraphicFramePr>
        <p:xfrm>
          <a:off x="6996113" y="3617913"/>
          <a:ext cx="696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" name="Формула" r:id="rId18" imgW="317160" imgH="241200" progId="Equation.3">
                  <p:embed/>
                </p:oleObj>
              </mc:Choice>
              <mc:Fallback>
                <p:oleObj name="Формула" r:id="rId18" imgW="317160" imgH="241200" progId="Equation.3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3617913"/>
                        <a:ext cx="6969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186238" y="3505200"/>
            <a:ext cx="2809875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02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50063" y="3422650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>
            <a:endCxn id="4" idx="7"/>
          </p:cNvCxnSpPr>
          <p:nvPr/>
        </p:nvCxnSpPr>
        <p:spPr>
          <a:xfrm flipV="1">
            <a:off x="4149725" y="1593850"/>
            <a:ext cx="1971675" cy="19113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04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48375" y="1508125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4186238" y="2133600"/>
            <a:ext cx="2330450" cy="13954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06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43663" y="2047875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7" name="Прямая соединительная линия 3076"/>
          <p:cNvCxnSpPr/>
          <p:nvPr/>
        </p:nvCxnSpPr>
        <p:spPr>
          <a:xfrm flipV="1">
            <a:off x="4113213" y="1125538"/>
            <a:ext cx="1395412" cy="2392362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08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45125" y="103981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4149725" y="796925"/>
            <a:ext cx="36513" cy="272097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1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13213" y="711200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7" name="Прямая соединительная линия 3086"/>
          <p:cNvCxnSpPr>
            <a:stCxn id="3075" idx="1"/>
          </p:cNvCxnSpPr>
          <p:nvPr/>
        </p:nvCxnSpPr>
        <p:spPr>
          <a:xfrm flipV="1">
            <a:off x="1376363" y="3505200"/>
            <a:ext cx="2792412" cy="238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12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76363" y="3443288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96" name="Прямая соединительная линия 3095"/>
          <p:cNvCxnSpPr>
            <a:stCxn id="16" idx="0"/>
          </p:cNvCxnSpPr>
          <p:nvPr/>
        </p:nvCxnSpPr>
        <p:spPr>
          <a:xfrm flipH="1" flipV="1">
            <a:off x="4168775" y="3529013"/>
            <a:ext cx="17463" cy="26225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14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13213" y="61515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15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103688" y="34083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553200" y="2219325"/>
            <a:ext cx="36513" cy="127476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1"/>
          </p:cNvCxnSpPr>
          <p:nvPr/>
        </p:nvCxnSpPr>
        <p:spPr>
          <a:xfrm flipH="1">
            <a:off x="4176713" y="2133600"/>
            <a:ext cx="2266950" cy="2381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06"/>
          <p:cNvGraphicFramePr>
            <a:graphicFrameLocks noChangeAspect="1"/>
          </p:cNvGraphicFramePr>
          <p:nvPr/>
        </p:nvGraphicFramePr>
        <p:xfrm>
          <a:off x="7308850" y="153988"/>
          <a:ext cx="17335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" name="Формула" r:id="rId22" imgW="812520" imgH="634680" progId="Equation.3">
                  <p:embed/>
                </p:oleObj>
              </mc:Choice>
              <mc:Fallback>
                <p:oleObj name="Формула" r:id="rId22" imgW="812520" imgH="634680" progId="Equation.3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3988"/>
                        <a:ext cx="1733550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>
            <a:stCxn id="3076" idx="2"/>
          </p:cNvCxnSpPr>
          <p:nvPr/>
        </p:nvCxnSpPr>
        <p:spPr>
          <a:xfrm>
            <a:off x="6121400" y="1679575"/>
            <a:ext cx="0" cy="1814513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076" idx="1"/>
          </p:cNvCxnSpPr>
          <p:nvPr/>
        </p:nvCxnSpPr>
        <p:spPr>
          <a:xfrm flipH="1">
            <a:off x="4186238" y="1593850"/>
            <a:ext cx="1862137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" name="Object 407"/>
          <p:cNvGraphicFramePr>
            <a:graphicFrameLocks noChangeAspect="1"/>
          </p:cNvGraphicFramePr>
          <p:nvPr/>
        </p:nvGraphicFramePr>
        <p:xfrm>
          <a:off x="7242175" y="1508125"/>
          <a:ext cx="18843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" name="Формула" r:id="rId24" imgW="799920" imgH="482400" progId="Equation.3">
                  <p:embed/>
                </p:oleObj>
              </mc:Choice>
              <mc:Fallback>
                <p:oleObj name="Формула" r:id="rId24" imgW="799920" imgH="482400" progId="Equation.3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5" y="1508125"/>
                        <a:ext cx="1884363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8" name="Прямая соединительная линия 3077"/>
          <p:cNvCxnSpPr>
            <a:stCxn id="15" idx="2"/>
          </p:cNvCxnSpPr>
          <p:nvPr/>
        </p:nvCxnSpPr>
        <p:spPr>
          <a:xfrm>
            <a:off x="5518150" y="1211263"/>
            <a:ext cx="0" cy="22939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Прямая соединительная линия 3079"/>
          <p:cNvCxnSpPr>
            <a:stCxn id="15" idx="1"/>
          </p:cNvCxnSpPr>
          <p:nvPr/>
        </p:nvCxnSpPr>
        <p:spPr>
          <a:xfrm flipH="1">
            <a:off x="4186238" y="1125538"/>
            <a:ext cx="1258887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1" name="Object 408"/>
          <p:cNvGraphicFramePr>
            <a:graphicFrameLocks noChangeAspect="1"/>
          </p:cNvGraphicFramePr>
          <p:nvPr/>
        </p:nvGraphicFramePr>
        <p:xfrm>
          <a:off x="7256463" y="4419600"/>
          <a:ext cx="17605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" name="Формула" r:id="rId26" imgW="787320" imgH="634680" progId="Equation.3">
                  <p:embed/>
                </p:oleObj>
              </mc:Choice>
              <mc:Fallback>
                <p:oleObj name="Формула" r:id="rId26" imgW="787320" imgH="634680" progId="Equation.3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419600"/>
                        <a:ext cx="1760537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" name="Object 409"/>
          <p:cNvGraphicFramePr>
            <a:graphicFrameLocks noChangeAspect="1"/>
          </p:cNvGraphicFramePr>
          <p:nvPr/>
        </p:nvGraphicFramePr>
        <p:xfrm>
          <a:off x="3657600" y="1960563"/>
          <a:ext cx="228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Формула" r:id="rId28" imgW="152280" imgH="393480" progId="Equation.3">
                  <p:embed/>
                </p:oleObj>
              </mc:Choice>
              <mc:Fallback>
                <p:oleObj name="Формула" r:id="rId28" imgW="152280" imgH="393480" progId="Equation.3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60563"/>
                        <a:ext cx="228600" cy="5905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" name="Object 410"/>
          <p:cNvGraphicFramePr>
            <a:graphicFrameLocks noChangeAspect="1"/>
          </p:cNvGraphicFramePr>
          <p:nvPr/>
        </p:nvGraphicFramePr>
        <p:xfrm>
          <a:off x="5424488" y="3592513"/>
          <a:ext cx="228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Формула" r:id="rId30" imgW="152334" imgH="393529" progId="Equation.3">
                  <p:embed/>
                </p:oleObj>
              </mc:Choice>
              <mc:Fallback>
                <p:oleObj name="Формула" r:id="rId30" imgW="152334" imgH="393529" progId="Equation.3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592513"/>
                        <a:ext cx="228600" cy="5905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flipH="1">
            <a:off x="5508625" y="3408363"/>
            <a:ext cx="9525" cy="179387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03688" y="2133600"/>
            <a:ext cx="155575" cy="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16688" y="3529013"/>
            <a:ext cx="312737" cy="3683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65550" y="882650"/>
            <a:ext cx="312738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4250" y="3038475"/>
            <a:ext cx="388938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27450" y="6323013"/>
            <a:ext cx="390525" cy="369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913" y="153988"/>
            <a:ext cx="32797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Запомним !</a:t>
            </a:r>
          </a:p>
        </p:txBody>
      </p:sp>
      <p:pic>
        <p:nvPicPr>
          <p:cNvPr id="4" name="Таблица 3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225550"/>
            <a:ext cx="8528050" cy="5175250"/>
          </a:xfrm>
          <a:prstGeom prst="rect">
            <a:avLst/>
          </a:prstGeom>
          <a:noFill/>
        </p:spPr>
      </p:pic>
      <p:graphicFrame>
        <p:nvGraphicFramePr>
          <p:cNvPr id="15853" name="Object 493"/>
          <p:cNvGraphicFramePr>
            <a:graphicFrameLocks noChangeAspect="1"/>
          </p:cNvGraphicFramePr>
          <p:nvPr/>
        </p:nvGraphicFramePr>
        <p:xfrm>
          <a:off x="914400" y="24384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" name="Формула" r:id="rId4" imgW="355138" imgH="177569" progId="Equation.3">
                  <p:embed/>
                </p:oleObj>
              </mc:Choice>
              <mc:Fallback>
                <p:oleObj name="Формула" r:id="rId4" imgW="355138" imgH="177569" progId="Equation.3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4" name="Object 494"/>
          <p:cNvGraphicFramePr>
            <a:graphicFrameLocks noChangeAspect="1"/>
          </p:cNvGraphicFramePr>
          <p:nvPr/>
        </p:nvGraphicFramePr>
        <p:xfrm>
          <a:off x="973138" y="3505200"/>
          <a:ext cx="1406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" name="Формула" r:id="rId6" imgW="368300" imgH="139700" progId="Equation.3">
                  <p:embed/>
                </p:oleObj>
              </mc:Choice>
              <mc:Fallback>
                <p:oleObj name="Формула" r:id="rId6" imgW="368300" imgH="139700" progId="Equation.3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505200"/>
                        <a:ext cx="14065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5" name="Object 495"/>
          <p:cNvGraphicFramePr>
            <a:graphicFrameLocks noChangeAspect="1"/>
          </p:cNvGraphicFramePr>
          <p:nvPr/>
        </p:nvGraphicFramePr>
        <p:xfrm>
          <a:off x="1066800" y="4572000"/>
          <a:ext cx="11096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9" name="Формула" r:id="rId8" imgW="279360" imgH="177480" progId="Equation.3">
                  <p:embed/>
                </p:oleObj>
              </mc:Choice>
              <mc:Fallback>
                <p:oleObj name="Формула" r:id="rId8" imgW="279360" imgH="177480" progId="Equation.3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11096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6" name="Object 496"/>
          <p:cNvGraphicFramePr>
            <a:graphicFrameLocks noChangeAspect="1"/>
          </p:cNvGraphicFramePr>
          <p:nvPr/>
        </p:nvGraphicFramePr>
        <p:xfrm>
          <a:off x="914400" y="5638800"/>
          <a:ext cx="1219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" name="Формула" r:id="rId10" imgW="342720" imgH="177480" progId="Equation.3">
                  <p:embed/>
                </p:oleObj>
              </mc:Choice>
              <mc:Fallback>
                <p:oleObj name="Формула" r:id="rId10" imgW="342720" imgH="177480" progId="Equation.3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12192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7" name="Object 497"/>
          <p:cNvGraphicFramePr>
            <a:graphicFrameLocks noChangeAspect="1"/>
          </p:cNvGraphicFramePr>
          <p:nvPr/>
        </p:nvGraphicFramePr>
        <p:xfrm>
          <a:off x="3352800" y="1371600"/>
          <a:ext cx="800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" name="Формула" r:id="rId12" imgW="241200" imgH="203040" progId="Equation.3">
                  <p:embed/>
                </p:oleObj>
              </mc:Choice>
              <mc:Fallback>
                <p:oleObj name="Формула" r:id="rId12" imgW="241200" imgH="203040" progId="Equation.3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800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8" name="Object 498"/>
          <p:cNvGraphicFramePr>
            <a:graphicFrameLocks noChangeAspect="1"/>
          </p:cNvGraphicFramePr>
          <p:nvPr/>
        </p:nvGraphicFramePr>
        <p:xfrm>
          <a:off x="5486400" y="1371600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" name="Формула" r:id="rId14" imgW="241200" imgH="203040" progId="Equation.3">
                  <p:embed/>
                </p:oleObj>
              </mc:Choice>
              <mc:Fallback>
                <p:oleObj name="Формула" r:id="rId14" imgW="241200" imgH="203040" progId="Equation.3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71600"/>
                        <a:ext cx="7620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59" name="Object 499"/>
          <p:cNvGraphicFramePr>
            <a:graphicFrameLocks noChangeAspect="1"/>
          </p:cNvGraphicFramePr>
          <p:nvPr/>
        </p:nvGraphicFramePr>
        <p:xfrm>
          <a:off x="7620000" y="1371600"/>
          <a:ext cx="8382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" name="Формула" r:id="rId16" imgW="241200" imgH="203040" progId="Equation.3">
                  <p:embed/>
                </p:oleObj>
              </mc:Choice>
              <mc:Fallback>
                <p:oleObj name="Формула" r:id="rId16" imgW="241200" imgH="203040" progId="Equation.3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600"/>
                        <a:ext cx="83820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0" name="Object 500"/>
          <p:cNvGraphicFramePr>
            <a:graphicFrameLocks noChangeAspect="1"/>
          </p:cNvGraphicFramePr>
          <p:nvPr/>
        </p:nvGraphicFramePr>
        <p:xfrm>
          <a:off x="3505200" y="23622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4" name="Формула" r:id="rId18" imgW="152280" imgH="393480" progId="Equation.3">
                  <p:embed/>
                </p:oleObj>
              </mc:Choice>
              <mc:Fallback>
                <p:oleObj name="Формула" r:id="rId18" imgW="152280" imgH="393480" progId="Equation.3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1" name="Object 501"/>
          <p:cNvGraphicFramePr>
            <a:graphicFrameLocks noChangeAspect="1"/>
          </p:cNvGraphicFramePr>
          <p:nvPr/>
        </p:nvGraphicFramePr>
        <p:xfrm>
          <a:off x="7848600" y="34290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5" name="Формула" r:id="rId20" imgW="152334" imgH="393529" progId="Equation.3">
                  <p:embed/>
                </p:oleObj>
              </mc:Choice>
              <mc:Fallback>
                <p:oleObj name="Формула" r:id="rId20" imgW="152334" imgH="393529" progId="Equation.3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4290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2" name="Object 502"/>
          <p:cNvGraphicFramePr>
            <a:graphicFrameLocks noChangeAspect="1"/>
          </p:cNvGraphicFramePr>
          <p:nvPr/>
        </p:nvGraphicFramePr>
        <p:xfrm>
          <a:off x="5562600" y="2362200"/>
          <a:ext cx="4953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" name="Формула" r:id="rId22" imgW="266400" imgH="431640" progId="Equation.3">
                  <p:embed/>
                </p:oleObj>
              </mc:Choice>
              <mc:Fallback>
                <p:oleObj name="Формула" r:id="rId22" imgW="266400" imgH="431640" progId="Equation.3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4953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3" name="Object 503"/>
          <p:cNvGraphicFramePr>
            <a:graphicFrameLocks noChangeAspect="1"/>
          </p:cNvGraphicFramePr>
          <p:nvPr/>
        </p:nvGraphicFramePr>
        <p:xfrm>
          <a:off x="5638800" y="3429000"/>
          <a:ext cx="4953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7" name="Формула" r:id="rId24" imgW="266469" imgH="431425" progId="Equation.3">
                  <p:embed/>
                </p:oleObj>
              </mc:Choice>
              <mc:Fallback>
                <p:oleObj name="Формула" r:id="rId24" imgW="266469" imgH="431425" progId="Equation.3">
                  <p:embed/>
                  <p:pic>
                    <p:nvPicPr>
                      <p:cNvPr id="0" name="Picture 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4953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4" name="Object 504"/>
          <p:cNvGraphicFramePr>
            <a:graphicFrameLocks noChangeAspect="1"/>
          </p:cNvGraphicFramePr>
          <p:nvPr/>
        </p:nvGraphicFramePr>
        <p:xfrm>
          <a:off x="3352800" y="3276600"/>
          <a:ext cx="571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8" name="Формула" r:id="rId26" imgW="253800" imgH="431640" progId="Equation.3">
                  <p:embed/>
                </p:oleObj>
              </mc:Choice>
              <mc:Fallback>
                <p:oleObj name="Формула" r:id="rId26" imgW="253800" imgH="431640" progId="Equation.3">
                  <p:embed/>
                  <p:pic>
                    <p:nvPicPr>
                      <p:cNvPr id="0" name="Picture 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600"/>
                        <a:ext cx="5715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5" name="Object 505"/>
          <p:cNvGraphicFramePr>
            <a:graphicFrameLocks noChangeAspect="1"/>
          </p:cNvGraphicFramePr>
          <p:nvPr/>
        </p:nvGraphicFramePr>
        <p:xfrm>
          <a:off x="7696200" y="2286000"/>
          <a:ext cx="571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9" name="Формула" r:id="rId28" imgW="253890" imgH="431613" progId="Equation.3">
                  <p:embed/>
                </p:oleObj>
              </mc:Choice>
              <mc:Fallback>
                <p:oleObj name="Формула" r:id="rId28" imgW="253890" imgH="431613" progId="Equation.3">
                  <p:embed/>
                  <p:pic>
                    <p:nvPicPr>
                      <p:cNvPr id="0" name="Picture 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286000"/>
                        <a:ext cx="5715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6" name="Object 506"/>
          <p:cNvGraphicFramePr>
            <a:graphicFrameLocks noChangeAspect="1"/>
          </p:cNvGraphicFramePr>
          <p:nvPr/>
        </p:nvGraphicFramePr>
        <p:xfrm>
          <a:off x="3276600" y="441960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0" name="Формула" r:id="rId30" imgW="609480" imgH="457200" progId="Equation.3">
                  <p:embed/>
                </p:oleObj>
              </mc:Choice>
              <mc:Fallback>
                <p:oleObj name="Формула" r:id="rId30" imgW="609480" imgH="457200" progId="Equation.3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0"/>
                        <a:ext cx="1066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7" name="Object 507"/>
          <p:cNvGraphicFramePr>
            <a:graphicFrameLocks noChangeAspect="1"/>
          </p:cNvGraphicFramePr>
          <p:nvPr/>
        </p:nvGraphicFramePr>
        <p:xfrm>
          <a:off x="7391400" y="541020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" name="Формула" r:id="rId32" imgW="609600" imgH="457200" progId="Equation.3">
                  <p:embed/>
                </p:oleObj>
              </mc:Choice>
              <mc:Fallback>
                <p:oleObj name="Формула" r:id="rId32" imgW="609600" imgH="457200" progId="Equation.3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10200"/>
                        <a:ext cx="1066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8" name="Object 508"/>
          <p:cNvGraphicFramePr>
            <a:graphicFrameLocks noChangeAspect="1"/>
          </p:cNvGraphicFramePr>
          <p:nvPr/>
        </p:nvGraphicFramePr>
        <p:xfrm>
          <a:off x="7772400" y="4419600"/>
          <a:ext cx="72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" name="Формула" r:id="rId34" imgW="228600" imgH="228600" progId="Equation.3">
                  <p:embed/>
                </p:oleObj>
              </mc:Choice>
              <mc:Fallback>
                <p:oleObj name="Формула" r:id="rId34" imgW="228600" imgH="228600" progId="Equation.3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419600"/>
                        <a:ext cx="72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9" name="Object 509"/>
          <p:cNvGraphicFramePr>
            <a:graphicFrameLocks noChangeAspect="1"/>
          </p:cNvGraphicFramePr>
          <p:nvPr/>
        </p:nvGraphicFramePr>
        <p:xfrm>
          <a:off x="3429000" y="5410200"/>
          <a:ext cx="72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3" name="Формула" r:id="rId36" imgW="228600" imgH="228600" progId="Equation.3">
                  <p:embed/>
                </p:oleObj>
              </mc:Choice>
              <mc:Fallback>
                <p:oleObj name="Формула" r:id="rId36" imgW="228600" imgH="228600" progId="Equation.3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10200"/>
                        <a:ext cx="72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" name="TextBox 22"/>
          <p:cNvSpPr txBox="1">
            <a:spLocks noChangeArrowheads="1"/>
          </p:cNvSpPr>
          <p:nvPr/>
        </p:nvSpPr>
        <p:spPr bwMode="auto">
          <a:xfrm>
            <a:off x="5646738" y="449580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1</a:t>
            </a:r>
          </a:p>
        </p:txBody>
      </p:sp>
      <p:sp>
        <p:nvSpPr>
          <p:cNvPr id="15873" name="TextBox 23"/>
          <p:cNvSpPr txBox="1">
            <a:spLocks noChangeArrowheads="1"/>
          </p:cNvSpPr>
          <p:nvPr/>
        </p:nvSpPr>
        <p:spPr bwMode="auto">
          <a:xfrm>
            <a:off x="5675313" y="548640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438"/>
            <a:ext cx="6140450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49388" y="796925"/>
            <a:ext cx="5473700" cy="54403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616" name="Object 304"/>
          <p:cNvGraphicFramePr>
            <a:graphicFrameLocks noChangeAspect="1"/>
          </p:cNvGraphicFramePr>
          <p:nvPr/>
        </p:nvGraphicFramePr>
        <p:xfrm>
          <a:off x="6961188" y="2887663"/>
          <a:ext cx="631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887663"/>
                        <a:ext cx="631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7" name="Object 305"/>
          <p:cNvGraphicFramePr>
            <a:graphicFrameLocks noChangeAspect="1"/>
          </p:cNvGraphicFramePr>
          <p:nvPr/>
        </p:nvGraphicFramePr>
        <p:xfrm>
          <a:off x="3452813" y="147638"/>
          <a:ext cx="7159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" name="Формула" r:id="rId6" imgW="266400" imgH="241200" progId="Equation.3">
                  <p:embed/>
                </p:oleObj>
              </mc:Choice>
              <mc:Fallback>
                <p:oleObj name="Формула" r:id="rId6" imgW="266400" imgH="241200" progId="Equation.3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47638"/>
                        <a:ext cx="7159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8" name="Object 306"/>
          <p:cNvGraphicFramePr>
            <a:graphicFrameLocks noChangeAspect="1"/>
          </p:cNvGraphicFramePr>
          <p:nvPr/>
        </p:nvGraphicFramePr>
        <p:xfrm>
          <a:off x="1635125" y="2820988"/>
          <a:ext cx="7604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" name="Формула" r:id="rId8" imgW="304560" imgH="241200" progId="Equation.3">
                  <p:embed/>
                </p:oleObj>
              </mc:Choice>
              <mc:Fallback>
                <p:oleObj name="Формула" r:id="rId8" imgW="304560" imgH="241200" progId="Equation.3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820988"/>
                        <a:ext cx="7604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" name="Object 307"/>
          <p:cNvGraphicFramePr>
            <a:graphicFrameLocks noChangeAspect="1"/>
          </p:cNvGraphicFramePr>
          <p:nvPr/>
        </p:nvGraphicFramePr>
        <p:xfrm>
          <a:off x="4308475" y="6135688"/>
          <a:ext cx="8937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7" name="Формула" r:id="rId10" imgW="317160" imgH="241200" progId="Equation.3">
                  <p:embed/>
                </p:oleObj>
              </mc:Choice>
              <mc:Fallback>
                <p:oleObj name="Формула" r:id="rId10" imgW="317160" imgH="241200" progId="Equation.3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6135688"/>
                        <a:ext cx="8937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" name="Object 308"/>
          <p:cNvGraphicFramePr>
            <a:graphicFrameLocks noChangeAspect="1"/>
          </p:cNvGraphicFramePr>
          <p:nvPr/>
        </p:nvGraphicFramePr>
        <p:xfrm>
          <a:off x="6980238" y="3587750"/>
          <a:ext cx="8524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8" name="Формула" r:id="rId12" imgW="317160" imgH="241200" progId="Equation.3">
                  <p:embed/>
                </p:oleObj>
              </mc:Choice>
              <mc:Fallback>
                <p:oleObj name="Формула" r:id="rId12" imgW="317160" imgH="241200" progId="Equation.3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3587750"/>
                        <a:ext cx="8524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186238" y="3505200"/>
            <a:ext cx="2809875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2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0063" y="3422650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4149725" y="796925"/>
            <a:ext cx="36513" cy="272097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3213" y="711200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7" name="Прямая соединительная линия 3086"/>
          <p:cNvCxnSpPr>
            <a:stCxn id="3075" idx="1"/>
          </p:cNvCxnSpPr>
          <p:nvPr/>
        </p:nvCxnSpPr>
        <p:spPr>
          <a:xfrm flipV="1">
            <a:off x="1376363" y="3505200"/>
            <a:ext cx="2792412" cy="2381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32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6363" y="3443288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96" name="Прямая соединительная линия 3095"/>
          <p:cNvCxnSpPr>
            <a:stCxn id="16" idx="0"/>
          </p:cNvCxnSpPr>
          <p:nvPr/>
        </p:nvCxnSpPr>
        <p:spPr>
          <a:xfrm flipH="1" flipV="1">
            <a:off x="4168775" y="3529013"/>
            <a:ext cx="17463" cy="262255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34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3213" y="61515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3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03688" y="3408363"/>
            <a:ext cx="1460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09"/>
          <p:cNvGraphicFramePr>
            <a:graphicFrameLocks noChangeAspect="1"/>
          </p:cNvGraphicFramePr>
          <p:nvPr/>
        </p:nvGraphicFramePr>
        <p:xfrm>
          <a:off x="7315200" y="377825"/>
          <a:ext cx="6318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" name="Формула" r:id="rId16" imgW="228600" imgH="241300" progId="Equation.3">
                  <p:embed/>
                </p:oleObj>
              </mc:Choice>
              <mc:Fallback>
                <p:oleObj name="Формула" r:id="rId16" imgW="228600" imgH="241300" progId="Equation.3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7825"/>
                        <a:ext cx="63182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10"/>
          <p:cNvGraphicFramePr>
            <a:graphicFrameLocks noChangeAspect="1"/>
          </p:cNvGraphicFramePr>
          <p:nvPr/>
        </p:nvGraphicFramePr>
        <p:xfrm>
          <a:off x="7315200" y="1371600"/>
          <a:ext cx="7159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" name="Формула" r:id="rId17" imgW="266469" imgH="241091" progId="Equation.3">
                  <p:embed/>
                </p:oleObj>
              </mc:Choice>
              <mc:Fallback>
                <p:oleObj name="Формула" r:id="rId17" imgW="266469" imgH="241091" progId="Equation.3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371600"/>
                        <a:ext cx="7159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11"/>
          <p:cNvGraphicFramePr>
            <a:graphicFrameLocks noChangeAspect="1"/>
          </p:cNvGraphicFramePr>
          <p:nvPr/>
        </p:nvGraphicFramePr>
        <p:xfrm>
          <a:off x="7256463" y="4419600"/>
          <a:ext cx="7604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" name="Формула" r:id="rId18" imgW="304668" imgH="241195" progId="Equation.3">
                  <p:embed/>
                </p:oleObj>
              </mc:Choice>
              <mc:Fallback>
                <p:oleObj name="Формула" r:id="rId18" imgW="304668" imgH="241195" progId="Equation.3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419600"/>
                        <a:ext cx="76041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12"/>
          <p:cNvGraphicFramePr>
            <a:graphicFrameLocks noChangeAspect="1"/>
          </p:cNvGraphicFramePr>
          <p:nvPr/>
        </p:nvGraphicFramePr>
        <p:xfrm>
          <a:off x="7256463" y="5641975"/>
          <a:ext cx="9493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" name="Формула" r:id="rId19" imgW="317225" imgH="241091" progId="Equation.3">
                  <p:embed/>
                </p:oleObj>
              </mc:Choice>
              <mc:Fallback>
                <p:oleObj name="Формула" r:id="rId19" imgW="317225" imgH="241091" progId="Equation.3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5641975"/>
                        <a:ext cx="94932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91450" y="419100"/>
            <a:ext cx="11620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(1; 0)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05750" y="1295400"/>
            <a:ext cx="116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(0; 1)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34313" y="4343400"/>
            <a:ext cx="129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(-1; 0)</a:t>
            </a:r>
          </a:p>
        </p:txBody>
      </p:sp>
      <p:sp>
        <p:nvSpPr>
          <p:cNvPr id="3073" name="TextBox 3072"/>
          <p:cNvSpPr txBox="1">
            <a:spLocks noChangeArrowheads="1"/>
          </p:cNvSpPr>
          <p:nvPr/>
        </p:nvSpPr>
        <p:spPr bwMode="auto">
          <a:xfrm>
            <a:off x="8001000" y="5715000"/>
            <a:ext cx="118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(0;-1)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5625" y="3657600"/>
            <a:ext cx="8499475" cy="30480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810101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 означает  название  предмета  «Алгебра и начала анализа?»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Алгебра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один из разделов математики, изучающий свойства </a:t>
            </a:r>
          </a:p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величин, выраженных буквами, независимо от их конкретного </a:t>
            </a:r>
          </a:p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числового  значения.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Математический анализ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 это совокупность частей математики,</a:t>
            </a:r>
          </a:p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которых  главным объектом исследования является функция, а</a:t>
            </a:r>
          </a:p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оперативная часть опирается на выполнение операций </a:t>
            </a:r>
          </a:p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дифференцирования и интегрирования.</a:t>
            </a:r>
          </a:p>
          <a:p>
            <a:pPr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Основоположники математического анализа:</a:t>
            </a:r>
          </a:p>
          <a:p>
            <a:pPr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53146" t="55260" r="29832" b="4214"/>
          <a:stretch>
            <a:fillRect/>
          </a:stretch>
        </p:blipFill>
        <p:spPr bwMode="auto">
          <a:xfrm>
            <a:off x="4838700" y="3752850"/>
            <a:ext cx="192881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3445" t="54048" r="79938" b="7471"/>
          <a:stretch>
            <a:fillRect/>
          </a:stretch>
        </p:blipFill>
        <p:spPr bwMode="auto">
          <a:xfrm>
            <a:off x="609600" y="3724275"/>
            <a:ext cx="20034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l="28229" t="54564" r="55937" b="6808"/>
          <a:stretch>
            <a:fillRect/>
          </a:stretch>
        </p:blipFill>
        <p:spPr bwMode="auto">
          <a:xfrm>
            <a:off x="2743200" y="3736975"/>
            <a:ext cx="1885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3724275"/>
            <a:ext cx="19415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77814" t="7623" r="5730" b="50488"/>
          <a:stretch>
            <a:fillRect/>
          </a:stretch>
        </p:blipFill>
        <p:spPr bwMode="auto">
          <a:xfrm>
            <a:off x="3432175" y="1295400"/>
            <a:ext cx="27447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1323975"/>
            <a:ext cx="280193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388" y="228600"/>
            <a:ext cx="29606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Проверим:</a:t>
            </a:r>
          </a:p>
        </p:txBody>
      </p:sp>
      <p:pic>
        <p:nvPicPr>
          <p:cNvPr id="13" name="Таблица 12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1073150"/>
            <a:ext cx="8601075" cy="4889500"/>
          </a:xfrm>
          <a:prstGeom prst="rect">
            <a:avLst/>
          </a:prstGeom>
          <a:noFill/>
        </p:spPr>
      </p:pic>
      <p:graphicFrame>
        <p:nvGraphicFramePr>
          <p:cNvPr id="14716" name="Object 380"/>
          <p:cNvGraphicFramePr>
            <a:graphicFrameLocks noChangeAspect="1"/>
          </p:cNvGraphicFramePr>
          <p:nvPr/>
        </p:nvGraphicFramePr>
        <p:xfrm>
          <a:off x="685800" y="20574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4" name="Формула" r:id="rId5" imgW="355138" imgH="177569" progId="Equation.3">
                  <p:embed/>
                </p:oleObj>
              </mc:Choice>
              <mc:Fallback>
                <p:oleObj name="Формула" r:id="rId5" imgW="355138" imgH="177569" progId="Equation.3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17" name="Object 381"/>
          <p:cNvGraphicFramePr>
            <a:graphicFrameLocks noChangeAspect="1"/>
          </p:cNvGraphicFramePr>
          <p:nvPr/>
        </p:nvGraphicFramePr>
        <p:xfrm>
          <a:off x="609600" y="3200400"/>
          <a:ext cx="12922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" name="Формула" r:id="rId7" imgW="368300" imgH="139700" progId="Equation.3">
                  <p:embed/>
                </p:oleObj>
              </mc:Choice>
              <mc:Fallback>
                <p:oleObj name="Формула" r:id="rId7" imgW="368300" imgH="139700" progId="Equation.3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12922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18" name="Object 382"/>
          <p:cNvGraphicFramePr>
            <a:graphicFrameLocks noChangeAspect="1"/>
          </p:cNvGraphicFramePr>
          <p:nvPr/>
        </p:nvGraphicFramePr>
        <p:xfrm>
          <a:off x="2438400" y="1219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" name="Формула" r:id="rId9" imgW="164957" imgH="203024" progId="Equation.3">
                  <p:embed/>
                </p:oleObj>
              </mc:Choice>
              <mc:Fallback>
                <p:oleObj name="Формула" r:id="rId9" imgW="164957" imgH="203024" progId="Equation.3">
                  <p:embed/>
                  <p:pic>
                    <p:nvPicPr>
                      <p:cNvPr id="0" name="Picture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6191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19" name="Object 383"/>
          <p:cNvGraphicFramePr>
            <a:graphicFrameLocks noChangeAspect="1"/>
          </p:cNvGraphicFramePr>
          <p:nvPr/>
        </p:nvGraphicFramePr>
        <p:xfrm>
          <a:off x="3749675" y="1219200"/>
          <a:ext cx="904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" name="Формула" r:id="rId11" imgW="241195" imgH="203112" progId="Equation.3">
                  <p:embed/>
                </p:oleObj>
              </mc:Choice>
              <mc:Fallback>
                <p:oleObj name="Формула" r:id="rId11" imgW="241195" imgH="203112" progId="Equation.3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219200"/>
                        <a:ext cx="9048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0" name="Object 384"/>
          <p:cNvGraphicFramePr>
            <a:graphicFrameLocks noChangeAspect="1"/>
          </p:cNvGraphicFramePr>
          <p:nvPr/>
        </p:nvGraphicFramePr>
        <p:xfrm>
          <a:off x="4965700" y="1219200"/>
          <a:ext cx="1193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8" name="Формула" r:id="rId13" imgW="355446" imgH="228501" progId="Equation.3">
                  <p:embed/>
                </p:oleObj>
              </mc:Choice>
              <mc:Fallback>
                <p:oleObj name="Формула" r:id="rId13" imgW="355446" imgH="228501" progId="Equation.3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219200"/>
                        <a:ext cx="11938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1" name="Object 385"/>
          <p:cNvGraphicFramePr>
            <a:graphicFrameLocks noChangeAspect="1"/>
          </p:cNvGraphicFramePr>
          <p:nvPr/>
        </p:nvGraphicFramePr>
        <p:xfrm>
          <a:off x="6402388" y="1219200"/>
          <a:ext cx="1071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9" name="Формула" r:id="rId15" imgW="317225" imgH="203024" progId="Equation.3">
                  <p:embed/>
                </p:oleObj>
              </mc:Choice>
              <mc:Fallback>
                <p:oleObj name="Формула" r:id="rId15" imgW="317225" imgH="203024" progId="Equation.3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1219200"/>
                        <a:ext cx="1071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2" name="Object 386"/>
          <p:cNvGraphicFramePr>
            <a:graphicFrameLocks noChangeAspect="1"/>
          </p:cNvGraphicFramePr>
          <p:nvPr/>
        </p:nvGraphicFramePr>
        <p:xfrm>
          <a:off x="7924800" y="1219200"/>
          <a:ext cx="1071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" name="Формула" r:id="rId17" imgW="317225" imgH="203024" progId="Equation.3">
                  <p:embed/>
                </p:oleObj>
              </mc:Choice>
              <mc:Fallback>
                <p:oleObj name="Формула" r:id="rId17" imgW="317225" imgH="203024" progId="Equation.3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219200"/>
                        <a:ext cx="1071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3" name="Object 387"/>
          <p:cNvGraphicFramePr>
            <a:graphicFrameLocks noChangeAspect="1"/>
          </p:cNvGraphicFramePr>
          <p:nvPr/>
        </p:nvGraphicFramePr>
        <p:xfrm>
          <a:off x="762000" y="5029200"/>
          <a:ext cx="1219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" name="Формула" r:id="rId19" imgW="342603" imgH="177646" progId="Equation.3">
                  <p:embed/>
                </p:oleObj>
              </mc:Choice>
              <mc:Fallback>
                <p:oleObj name="Формула" r:id="rId19" imgW="342603" imgH="177646" progId="Equation.3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12192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4" name="Object 388"/>
          <p:cNvGraphicFramePr>
            <a:graphicFrameLocks noChangeAspect="1"/>
          </p:cNvGraphicFramePr>
          <p:nvPr/>
        </p:nvGraphicFramePr>
        <p:xfrm>
          <a:off x="762000" y="4114800"/>
          <a:ext cx="11096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2" name="Формула" r:id="rId21" imgW="279158" imgH="177646" progId="Equation.3">
                  <p:embed/>
                </p:oleObj>
              </mc:Choice>
              <mc:Fallback>
                <p:oleObj name="Формула" r:id="rId21" imgW="279158" imgH="177646" progId="Equation.3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11096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62400" y="3954463"/>
            <a:ext cx="3714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563" y="1981200"/>
            <a:ext cx="50006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989138"/>
            <a:ext cx="498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989138"/>
            <a:ext cx="498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989138"/>
            <a:ext cx="68580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0" y="1989138"/>
            <a:ext cx="498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8563" y="3024188"/>
            <a:ext cx="500062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3024188"/>
            <a:ext cx="498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938" y="3024188"/>
            <a:ext cx="68580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900" y="3054350"/>
            <a:ext cx="469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2987675"/>
            <a:ext cx="498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7138" y="3962400"/>
            <a:ext cx="50006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5263" y="4019550"/>
            <a:ext cx="498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8788" y="3981450"/>
            <a:ext cx="498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8900" y="5029200"/>
            <a:ext cx="498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2900" y="5029200"/>
            <a:ext cx="50006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9900" y="3967163"/>
            <a:ext cx="37306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4138" y="4953000"/>
            <a:ext cx="37306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5100" y="4953000"/>
            <a:ext cx="371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64500" y="4953000"/>
            <a:ext cx="3714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2438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13" y="4418013"/>
            <a:ext cx="17557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152400"/>
            <a:ext cx="7335838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Знаки  синуса, косинуса, тангенса, котангенса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 координатных  четвертях</a:t>
            </a:r>
          </a:p>
        </p:txBody>
      </p:sp>
      <p:pic>
        <p:nvPicPr>
          <p:cNvPr id="1749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1150938"/>
            <a:ext cx="24384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288" y="1066800"/>
            <a:ext cx="2438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1123950"/>
            <a:ext cx="2438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066800"/>
            <a:ext cx="9144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74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116013"/>
            <a:ext cx="990600" cy="3746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75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7475" y="1085850"/>
            <a:ext cx="695325" cy="442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750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886200"/>
            <a:ext cx="838200" cy="431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952500" y="1638300"/>
            <a:ext cx="1714500" cy="1670050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50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4600" y="1557338"/>
            <a:ext cx="17557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0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8788" y="1558925"/>
            <a:ext cx="17557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63725" y="1844675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1844675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5513" y="1755775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2490788"/>
            <a:ext cx="4524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1755775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2444750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9750" y="4565650"/>
            <a:ext cx="454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3800" y="5284788"/>
            <a:ext cx="4540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6275" y="2322513"/>
            <a:ext cx="371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7313" y="2325688"/>
            <a:ext cx="3714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71950" y="1631950"/>
            <a:ext cx="3730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65225" y="4502150"/>
            <a:ext cx="373063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71950" y="2316163"/>
            <a:ext cx="373063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09750" y="5132388"/>
            <a:ext cx="3714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86688" y="2322513"/>
            <a:ext cx="3714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2163" y="1622425"/>
            <a:ext cx="3714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graphicFrame>
        <p:nvGraphicFramePr>
          <p:cNvPr id="17489" name="Object 8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Формула" r:id="rId10" imgW="114120" imgH="215640" progId="Equation.3">
                  <p:embed/>
                </p:oleObj>
              </mc:Choice>
              <mc:Fallback>
                <p:oleObj name="Формула" r:id="rId10" imgW="114120" imgH="21564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2"/>
          <p:cNvGraphicFramePr>
            <a:graphicFrameLocks noChangeAspect="1"/>
          </p:cNvGraphicFramePr>
          <p:nvPr/>
        </p:nvGraphicFramePr>
        <p:xfrm>
          <a:off x="3559175" y="3806825"/>
          <a:ext cx="2206625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Формула" r:id="rId12" imgW="761760" imgH="939600" progId="Equation.3">
                  <p:embed/>
                </p:oleObj>
              </mc:Choice>
              <mc:Fallback>
                <p:oleObj name="Формула" r:id="rId12" imgW="761760" imgH="9396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3806825"/>
                        <a:ext cx="2206625" cy="271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3"/>
          <p:cNvGraphicFramePr>
            <a:graphicFrameLocks noChangeAspect="1"/>
          </p:cNvGraphicFramePr>
          <p:nvPr/>
        </p:nvGraphicFramePr>
        <p:xfrm>
          <a:off x="6538913" y="3868738"/>
          <a:ext cx="215582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Формула" r:id="rId14" imgW="774360" imgH="965160" progId="Equation.3">
                  <p:embed/>
                </p:oleObj>
              </mc:Choice>
              <mc:Fallback>
                <p:oleObj name="Формула" r:id="rId14" imgW="774360" imgH="96516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3868738"/>
                        <a:ext cx="2155825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Овал 33"/>
          <p:cNvSpPr/>
          <p:nvPr/>
        </p:nvSpPr>
        <p:spPr>
          <a:xfrm>
            <a:off x="874713" y="4418013"/>
            <a:ext cx="1731962" cy="1706562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29425" y="1576388"/>
            <a:ext cx="1714500" cy="1670050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05238" y="1566863"/>
            <a:ext cx="1714500" cy="1670050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152400"/>
            <a:ext cx="838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Четность,  нечетность  синуса, косинуса,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тангенса, котангенса</a:t>
            </a:r>
          </a:p>
        </p:txBody>
      </p:sp>
      <p:graphicFrame>
        <p:nvGraphicFramePr>
          <p:cNvPr id="4" name="Object 48"/>
          <p:cNvGraphicFramePr>
            <a:graphicFrameLocks noChangeAspect="1"/>
          </p:cNvGraphicFramePr>
          <p:nvPr/>
        </p:nvGraphicFramePr>
        <p:xfrm>
          <a:off x="758825" y="1676400"/>
          <a:ext cx="415925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Формула" r:id="rId3" imgW="1079280" imgH="660240" progId="Equation.3">
                  <p:embed/>
                </p:oleObj>
              </mc:Choice>
              <mc:Fallback>
                <p:oleObj name="Формула" r:id="rId3" imgW="1079280" imgH="66024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676400"/>
                        <a:ext cx="4159250" cy="25447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9"/>
          <p:cNvGraphicFramePr>
            <a:graphicFrameLocks noChangeAspect="1"/>
          </p:cNvGraphicFramePr>
          <p:nvPr/>
        </p:nvGraphicFramePr>
        <p:xfrm>
          <a:off x="782638" y="4800600"/>
          <a:ext cx="4241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Формула" r:id="rId5" imgW="1015920" imgH="203040" progId="Equation.3">
                  <p:embed/>
                </p:oleObj>
              </mc:Choice>
              <mc:Fallback>
                <p:oleObj name="Формула" r:id="rId5" imgW="1015920" imgH="20304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4800600"/>
                        <a:ext cx="4241800" cy="847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>
            <a:off x="5029200" y="2705100"/>
            <a:ext cx="1143000" cy="381000"/>
          </a:xfrm>
          <a:prstGeom prst="notchedRightArrow">
            <a:avLst>
              <a:gd name="adj1" fmla="val 50000"/>
              <a:gd name="adj2" fmla="val 98000"/>
            </a:avLst>
          </a:prstGeom>
          <a:solidFill>
            <a:srgbClr val="FFCC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140325" y="5067300"/>
            <a:ext cx="1219200" cy="381000"/>
          </a:xfrm>
          <a:prstGeom prst="notchedRightArrow">
            <a:avLst>
              <a:gd name="adj1" fmla="val 50000"/>
              <a:gd name="adj2" fmla="val 98000"/>
            </a:avLst>
          </a:prstGeom>
          <a:solidFill>
            <a:srgbClr val="FFCC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72200" y="2652713"/>
            <a:ext cx="2809875" cy="52228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Нечетные функции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563" y="4995863"/>
            <a:ext cx="2522537" cy="5238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Четная функция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98170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Периодичность тригонометрических</a:t>
            </a:r>
          </a:p>
          <a:p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функций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08113"/>
            <a:ext cx="8637588" cy="175577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изменении угла на целое число оборотов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значения синуса, косинуса, тангенса, котангенса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изменяются</a:t>
            </a:r>
          </a:p>
        </p:txBody>
      </p:sp>
      <p:sp>
        <p:nvSpPr>
          <p:cNvPr id="4" name="Нашивка 3"/>
          <p:cNvSpPr/>
          <p:nvPr/>
        </p:nvSpPr>
        <p:spPr>
          <a:xfrm rot="5400000">
            <a:off x="3590925" y="4562475"/>
            <a:ext cx="2438400" cy="476250"/>
          </a:xfrm>
          <a:prstGeom prst="chevron">
            <a:avLst>
              <a:gd name="adj" fmla="val 100697"/>
            </a:avLst>
          </a:prstGeom>
          <a:solidFill>
            <a:srgbClr val="FFFFCC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65525"/>
            <a:ext cx="16462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7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1450"/>
            <a:ext cx="6019800" cy="6526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endCxn id="7" idx="2"/>
          </p:cNvCxnSpPr>
          <p:nvPr/>
        </p:nvCxnSpPr>
        <p:spPr>
          <a:xfrm flipV="1">
            <a:off x="3771900" y="1384300"/>
            <a:ext cx="1558925" cy="20066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7775" y="3328988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219200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>
            <a:stCxn id="7" idx="2"/>
          </p:cNvCxnSpPr>
          <p:nvPr/>
        </p:nvCxnSpPr>
        <p:spPr>
          <a:xfrm>
            <a:off x="5330825" y="1384300"/>
            <a:ext cx="0" cy="2425700"/>
          </a:xfrm>
          <a:prstGeom prst="line">
            <a:avLst/>
          </a:prstGeom>
          <a:ln w="57150">
            <a:solidFill>
              <a:srgbClr val="2F4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81400" y="1384300"/>
            <a:ext cx="1822450" cy="0"/>
          </a:xfrm>
          <a:prstGeom prst="line">
            <a:avLst/>
          </a:prstGeom>
          <a:ln w="57150">
            <a:solidFill>
              <a:srgbClr val="2F4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гнутая вниз стрелка 17"/>
          <p:cNvSpPr/>
          <p:nvPr/>
        </p:nvSpPr>
        <p:spPr>
          <a:xfrm rot="14314958">
            <a:off x="4165600" y="2897188"/>
            <a:ext cx="661988" cy="277812"/>
          </a:xfrm>
          <a:prstGeom prst="curvedUpArrow">
            <a:avLst>
              <a:gd name="adj1" fmla="val 10"/>
              <a:gd name="adj2" fmla="val 47868"/>
              <a:gd name="adj3" fmla="val 25000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9" name="Object 118"/>
          <p:cNvGraphicFramePr>
            <a:graphicFrameLocks noChangeAspect="1"/>
          </p:cNvGraphicFramePr>
          <p:nvPr/>
        </p:nvGraphicFramePr>
        <p:xfrm>
          <a:off x="4635500" y="2649538"/>
          <a:ext cx="4714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Формула" r:id="rId6" imgW="152280" imgH="139680" progId="Equation.3">
                  <p:embed/>
                </p:oleObj>
              </mc:Choice>
              <mc:Fallback>
                <p:oleObj name="Формула" r:id="rId6" imgW="152280" imgH="13968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649538"/>
                        <a:ext cx="471488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73663" y="3471863"/>
            <a:ext cx="357187" cy="58578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3113" y="1092200"/>
            <a:ext cx="350837" cy="58420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</a:p>
        </p:txBody>
      </p:sp>
      <p:graphicFrame>
        <p:nvGraphicFramePr>
          <p:cNvPr id="24" name="Object 119"/>
          <p:cNvGraphicFramePr>
            <a:graphicFrameLocks noChangeAspect="1"/>
          </p:cNvGraphicFramePr>
          <p:nvPr/>
        </p:nvGraphicFramePr>
        <p:xfrm>
          <a:off x="6858000" y="292100"/>
          <a:ext cx="21145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Формула" r:id="rId8" imgW="1231560" imgH="939600" progId="Equation.3">
                  <p:embed/>
                </p:oleObj>
              </mc:Choice>
              <mc:Fallback>
                <p:oleObj name="Формула" r:id="rId8" imgW="1231560" imgH="9396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2100"/>
                        <a:ext cx="2114550" cy="16129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0"/>
          <p:cNvGraphicFramePr>
            <a:graphicFrameLocks noChangeAspect="1"/>
          </p:cNvGraphicFramePr>
          <p:nvPr/>
        </p:nvGraphicFramePr>
        <p:xfrm>
          <a:off x="6807200" y="2057400"/>
          <a:ext cx="2151063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Формула" r:id="rId10" imgW="1257120" imgH="914400" progId="Equation.3">
                  <p:embed/>
                </p:oleObj>
              </mc:Choice>
              <mc:Fallback>
                <p:oleObj name="Формула" r:id="rId10" imgW="1257120" imgH="91440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57400"/>
                        <a:ext cx="2151063" cy="1565275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1"/>
          <p:cNvGraphicFramePr>
            <a:graphicFrameLocks noChangeAspect="1"/>
          </p:cNvGraphicFramePr>
          <p:nvPr/>
        </p:nvGraphicFramePr>
        <p:xfrm>
          <a:off x="6781800" y="3810000"/>
          <a:ext cx="2209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Формула" r:id="rId12" imgW="1054080" imgH="660240" progId="Equation.3">
                  <p:embed/>
                </p:oleObj>
              </mc:Choice>
              <mc:Fallback>
                <p:oleObj name="Формула" r:id="rId12" imgW="1054080" imgH="66024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10000"/>
                        <a:ext cx="2209800" cy="1384300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2"/>
          <p:cNvGraphicFramePr>
            <a:graphicFrameLocks noChangeAspect="1"/>
          </p:cNvGraphicFramePr>
          <p:nvPr/>
        </p:nvGraphicFramePr>
        <p:xfrm>
          <a:off x="6781800" y="5181600"/>
          <a:ext cx="2193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Формула" r:id="rId14" imgW="1130040" imgH="431640" progId="Equation.3">
                  <p:embed/>
                </p:oleObj>
              </mc:Choice>
              <mc:Fallback>
                <p:oleObj name="Формула" r:id="rId14" imgW="1130040" imgH="43164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2193925" cy="914400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24 L -0.00226 -0.06481 C -0.00503 -0.08426 -0.01267 -0.10023 -0.01667 -0.11666 C -0.02066 -0.1331 -0.02066 -0.14583 -0.02674 -0.16412 C -0.02083 -0.16412 -0.05677 -0.20486 -0.0533 -0.22639 L -0.11771 -0.30926 " pathEditMode="relative" rAng="0" ptsTypes="FfafFF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3246 0.01297 0.0125 0.00857 0.0184 0.01482 C 0.02378 0.02107 0.02795 0.0257 0.03437 0.03704 C 0.04097 0.04838 0.05156 0.07292 0.05642 0.08287 C 0.06128 0.09283 0.05989 0.08982 0.06319 0.0963 C 0.06614 0.10278 0.06701 0.0838 0.07639 0.12153 C 0.08611 0.15926 0.12864 0.24422 0.12066 0.32292 C 0.11319 0.40718 0.07639 0.52987 0.0276 0.59098 C -0.00972 0.65047 -0.07136 0.6632 -0.10434 0.67987 C -0.1375 0.69653 -0.15417 0.6882 -0.17136 0.69051 C -0.18872 0.69399 -0.19479 0.69422 -0.20764 0.69329 C -0.21684 0.6926 -0.21979 0.68727 -0.22656 0.68588 C -0.23351 0.6845 -0.22292 0.70278 -0.24896 0.6845 C -0.27466 0.66621 -0.34913 0.61829 -0.38212 0.57547 C -0.41511 0.53264 -0.43281 0.47269 -0.44653 0.42801 C -0.46025 0.38334 -0.46129 0.33565 -0.46476 0.30672 C -0.46927 0.27709 -0.46841 0.27084 -0.46771 0.25487 C -0.46788 0.24329 -0.4665 0.24445 -0.46545 0.23704 C -0.46441 0.22963 -0.46893 0.23264 -0.46094 0.21042 C -0.45295 0.1882 -0.43351 0.13496 -0.41771 0.10371 C -0.40191 0.07246 -0.39202 0.04885 -0.3665 0.02223 C -0.34097 -0.00439 -0.29688 -0.04027 -0.26459 -0.05625 C -0.23229 -0.07222 -0.20677 -0.07708 -0.1724 -0.07407 C -0.13802 -0.07106 -0.08646 -0.05092 -0.05781 -0.03865 C -0.02917 -0.02638 -0.01198 -0.0081 2.5E-6 -4.44444E-6 Z " pathEditMode="relative" rAng="0" ptsTypes="faaaaafaafaaaaafaaaaaaaaf">
                                      <p:cBhvr>
                                        <p:cTn id="53" dur="7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1450"/>
            <a:ext cx="6019800" cy="6526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56025" y="1141413"/>
            <a:ext cx="1281113" cy="2282825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7775" y="3328988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051425" y="1141413"/>
            <a:ext cx="0" cy="2425700"/>
          </a:xfrm>
          <a:prstGeom prst="line">
            <a:avLst/>
          </a:prstGeom>
          <a:ln w="57150">
            <a:solidFill>
              <a:srgbClr val="2F4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352800" y="1141413"/>
            <a:ext cx="1822450" cy="0"/>
          </a:xfrm>
          <a:prstGeom prst="line">
            <a:avLst/>
          </a:prstGeom>
          <a:ln w="57150">
            <a:solidFill>
              <a:srgbClr val="2F4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гнутая вниз стрелка 17"/>
          <p:cNvSpPr/>
          <p:nvPr/>
        </p:nvSpPr>
        <p:spPr>
          <a:xfrm rot="14314958">
            <a:off x="4095750" y="2857500"/>
            <a:ext cx="754063" cy="277813"/>
          </a:xfrm>
          <a:prstGeom prst="curvedUpArrow">
            <a:avLst>
              <a:gd name="adj1" fmla="val 10"/>
              <a:gd name="adj2" fmla="val 47868"/>
              <a:gd name="adj3" fmla="val 25000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9" name="Object 183"/>
          <p:cNvGraphicFramePr>
            <a:graphicFrameLocks noChangeAspect="1"/>
          </p:cNvGraphicFramePr>
          <p:nvPr/>
        </p:nvGraphicFramePr>
        <p:xfrm>
          <a:off x="4376738" y="2257425"/>
          <a:ext cx="7477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257425"/>
                        <a:ext cx="74771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36" name="Object 184"/>
          <p:cNvGraphicFramePr>
            <a:graphicFrameLocks noChangeAspect="1"/>
          </p:cNvGraphicFramePr>
          <p:nvPr/>
        </p:nvGraphicFramePr>
        <p:xfrm>
          <a:off x="4495800" y="32321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2150"/>
                        <a:ext cx="15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5"/>
          <p:cNvGraphicFramePr>
            <a:graphicFrameLocks noChangeAspect="1"/>
          </p:cNvGraphicFramePr>
          <p:nvPr/>
        </p:nvGraphicFramePr>
        <p:xfrm>
          <a:off x="4867275" y="3567113"/>
          <a:ext cx="3683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3567113"/>
                        <a:ext cx="368300" cy="9477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6"/>
          <p:cNvGraphicFramePr>
            <a:graphicFrameLocks noChangeAspect="1"/>
          </p:cNvGraphicFramePr>
          <p:nvPr/>
        </p:nvGraphicFramePr>
        <p:xfrm>
          <a:off x="3132138" y="914400"/>
          <a:ext cx="4413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" name="Формула" r:id="rId12" imgW="253800" imgH="431640" progId="Equation.3">
                  <p:embed/>
                </p:oleObj>
              </mc:Choice>
              <mc:Fallback>
                <p:oleObj name="Формула" r:id="rId12" imgW="253800" imgH="43164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14400"/>
                        <a:ext cx="441325" cy="7508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1058863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87"/>
          <p:cNvGraphicFramePr>
            <a:graphicFrameLocks noChangeAspect="1"/>
          </p:cNvGraphicFramePr>
          <p:nvPr/>
        </p:nvGraphicFramePr>
        <p:xfrm>
          <a:off x="6781800" y="236538"/>
          <a:ext cx="2209800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" name="Формула" r:id="rId14" imgW="812520" imgH="838080" progId="Equation.3">
                  <p:embed/>
                </p:oleObj>
              </mc:Choice>
              <mc:Fallback>
                <p:oleObj name="Формула" r:id="rId14" imgW="812520" imgH="83808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6538"/>
                        <a:ext cx="2209800" cy="17446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8"/>
          <p:cNvGraphicFramePr>
            <a:graphicFrameLocks noChangeAspect="1"/>
          </p:cNvGraphicFramePr>
          <p:nvPr/>
        </p:nvGraphicFramePr>
        <p:xfrm>
          <a:off x="6781800" y="3328988"/>
          <a:ext cx="227647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" name="Формула" r:id="rId16" imgW="1193760" imgH="749160" progId="Equation.3">
                  <p:embed/>
                </p:oleObj>
              </mc:Choice>
              <mc:Fallback>
                <p:oleObj name="Формула" r:id="rId16" imgW="1193760" imgH="74916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8988"/>
                        <a:ext cx="2276475" cy="1430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9"/>
          <p:cNvGraphicFramePr>
            <a:graphicFrameLocks noChangeAspect="1"/>
          </p:cNvGraphicFramePr>
          <p:nvPr/>
        </p:nvGraphicFramePr>
        <p:xfrm>
          <a:off x="6781800" y="4953000"/>
          <a:ext cx="221456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Формула" r:id="rId18" imgW="1218960" imgH="888840" progId="Equation.3">
                  <p:embed/>
                </p:oleObj>
              </mc:Choice>
              <mc:Fallback>
                <p:oleObj name="Формула" r:id="rId18" imgW="1218960" imgH="88884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53000"/>
                        <a:ext cx="2214563" cy="1614488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90"/>
          <p:cNvGraphicFramePr>
            <a:graphicFrameLocks noChangeAspect="1"/>
          </p:cNvGraphicFramePr>
          <p:nvPr/>
        </p:nvGraphicFramePr>
        <p:xfrm>
          <a:off x="6934200" y="2025650"/>
          <a:ext cx="18288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" name="Формула" r:id="rId20" imgW="723600" imgH="457200" progId="Equation.3">
                  <p:embed/>
                </p:oleObj>
              </mc:Choice>
              <mc:Fallback>
                <p:oleObj name="Формула" r:id="rId20" imgW="723600" imgH="45720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25650"/>
                        <a:ext cx="1828800" cy="115411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1"/>
          <p:cNvGraphicFramePr>
            <a:graphicFrameLocks noChangeAspect="1"/>
          </p:cNvGraphicFramePr>
          <p:nvPr/>
        </p:nvGraphicFramePr>
        <p:xfrm>
          <a:off x="6934200" y="2054225"/>
          <a:ext cx="1828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" name="Формула" r:id="rId22" imgW="723600" imgH="457200" progId="Equation.3">
                  <p:embed/>
                </p:oleObj>
              </mc:Choice>
              <mc:Fallback>
                <p:oleObj name="Формула" r:id="rId22" imgW="723600" imgH="4572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54225"/>
                        <a:ext cx="1828800" cy="11557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92"/>
          <p:cNvGraphicFramePr>
            <a:graphicFrameLocks noChangeAspect="1"/>
          </p:cNvGraphicFramePr>
          <p:nvPr/>
        </p:nvGraphicFramePr>
        <p:xfrm>
          <a:off x="6781800" y="3328988"/>
          <a:ext cx="22098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Формула" r:id="rId24" imgW="1333440" imgH="927000" progId="Equation.3">
                  <p:embed/>
                </p:oleObj>
              </mc:Choice>
              <mc:Fallback>
                <p:oleObj name="Формула" r:id="rId24" imgW="1333440" imgH="92700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8988"/>
                        <a:ext cx="2209800" cy="1395412"/>
                      </a:xfrm>
                      <a:prstGeom prst="rect">
                        <a:avLst/>
                      </a:prstGeom>
                      <a:solidFill>
                        <a:srgbClr val="BADDE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3"/>
          <p:cNvGraphicFramePr>
            <a:graphicFrameLocks noChangeAspect="1"/>
          </p:cNvGraphicFramePr>
          <p:nvPr/>
        </p:nvGraphicFramePr>
        <p:xfrm>
          <a:off x="6786563" y="4953000"/>
          <a:ext cx="22129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Формула" r:id="rId26" imgW="1358640" imgH="888840" progId="Equation.3">
                  <p:embed/>
                </p:oleObj>
              </mc:Choice>
              <mc:Fallback>
                <p:oleObj name="Формула" r:id="rId26" imgW="1358640" imgH="88884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953000"/>
                        <a:ext cx="2212975" cy="1600200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156 -0.072 C -0.00521 -0.09352 -0.01493 -0.11112 -0.01997 -0.1294 C -0.02518 -0.14746 -0.02518 -0.16158 -0.03281 -0.18172 C -0.02535 -0.18172 -0.07118 -0.22686 -0.06684 -0.2507 L -0.14896 -0.34213 " pathEditMode="relative" rAng="0" ptsTypes="Ffa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2934 0.02592 0.05573 0.05532 0.07657 0.0868 C 0.09723 0.11828 0.11372 0.14838 0.12535 0.18912 C 0.13716 0.22986 0.14341 0.29652 0.14653 0.33125 C 0.15035 0.3662 0.15209 0.36574 0.14427 0.39791 C 0.13716 0.42986 0.12049 0.48564 0.1033 0.52245 C 0.08611 0.55926 0.06754 0.59097 0.04098 0.61875 C 0.01441 0.64652 -0.02517 0.67407 -0.05573 0.68981 C -0.08593 0.70555 -0.12239 0.70949 -0.14114 0.71365 C -0.17604 0.73101 -0.15764 0.71551 -0.16788 0.71504 C -0.17812 0.71458 -0.17951 0.72129 -0.20243 0.71064 C -0.22517 0.7 -0.27621 0.67662 -0.30451 0.65138 C -0.33281 0.62615 -0.35364 0.59166 -0.37222 0.55949 C -0.3908 0.52731 -0.40538 0.48726 -0.41562 0.45879 C -0.43854 0.41504 -0.4309 0.42523 -0.43333 0.38912 C -0.43576 0.35301 -0.43923 0.29027 -0.43003 0.24236 C -0.42083 0.19444 -0.39149 0.13171 -0.37777 0.10162 C -0.36406 0.07152 -0.36371 0.07986 -0.34774 0.0618 C -0.33177 0.04375 -0.30277 0.01064 -0.28229 -0.00649 C -0.2618 -0.02362 -0.25468 -0.03218 -0.22465 -0.04051 C -0.19427 -0.04885 -0.13871 -0.06343 -0.10121 -0.05672 C -0.06389 -0.05 -0.02899 -0.02593 -2.77778E-6 4.07407E-6 Z " pathEditMode="relative" rAng="0" ptsTypes="faafaaaafaaaafaaaaaaaf">
                                      <p:cBhvr>
                                        <p:cTn id="70" dur="7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81481E-6 C 0.02257 0.02222 0.05278 0.05347 0.07205 0.0824 C 0.09132 0.11134 0.1026 0.1331 0.11528 0.1743 C 0.12795 0.2155 0.15712 0.25879 0.14757 0.32986 C 0.15174 0.42129 0.10434 0.53726 0.05642 0.60046 C 0.01788 0.66203 -0.0467 0.67916 -0.08246 0.69837 C -0.11823 0.71736 -0.13976 0.71226 -0.15799 0.71365 C -0.17621 0.71504 -0.17674 0.71157 -0.19236 0.70717 C -0.20816 0.70416 -0.22882 0.70347 -0.25139 0.68842 C -0.27396 0.67314 -0.30868 0.63518 -0.32795 0.6155 C -0.34722 0.59606 -0.34809 0.61921 -0.36684 0.57129 C -0.38559 0.52314 -0.45312 0.42106 -0.44028 0.32685 C -0.45555 0.22986 -0.36371 0.05972 -0.29028 0.00532 C -0.24045 -0.05788 -0.17847 -0.04514 -0.14132 -0.05232 C -0.10417 -0.0595 -0.09045 -0.0463 -0.06684 -0.0375 C -0.04323 -0.02871 -0.02292 -0.02223 -0.00017 4.81481E-6 Z " pathEditMode="relative" rAng="0" ptsTypes="faafaaafaaafaaaf">
                                      <p:cBhvr>
                                        <p:cTn id="107" dur="7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6"/>
          <p:cNvGraphicFramePr>
            <a:graphicFrameLocks noChangeAspect="1"/>
          </p:cNvGraphicFramePr>
          <p:nvPr/>
        </p:nvGraphicFramePr>
        <p:xfrm>
          <a:off x="5105400" y="228600"/>
          <a:ext cx="37973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" name="Формула" r:id="rId3" imgW="1358640" imgH="927000" progId="Equation.3">
                  <p:embed/>
                </p:oleObj>
              </mc:Choice>
              <mc:Fallback>
                <p:oleObj name="Формула" r:id="rId3" imgW="1358640" imgH="9270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3797300" cy="2590800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7"/>
          <p:cNvGraphicFramePr>
            <a:graphicFrameLocks noChangeAspect="1"/>
          </p:cNvGraphicFramePr>
          <p:nvPr/>
        </p:nvGraphicFramePr>
        <p:xfrm>
          <a:off x="762000" y="228600"/>
          <a:ext cx="37258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" name="Формула" r:id="rId5" imgW="1333440" imgH="927000" progId="Equation.3">
                  <p:embed/>
                </p:oleObj>
              </mc:Choice>
              <mc:Fallback>
                <p:oleObj name="Формула" r:id="rId5" imgW="1333440" imgH="9270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3725863" cy="2590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8"/>
          <p:cNvGraphicFramePr>
            <a:graphicFrameLocks noChangeAspect="1"/>
          </p:cNvGraphicFramePr>
          <p:nvPr/>
        </p:nvGraphicFramePr>
        <p:xfrm>
          <a:off x="609600" y="2971800"/>
          <a:ext cx="8304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" name="Формула" r:id="rId7" imgW="3898800" imgH="393480" progId="Equation.3">
                  <p:embed/>
                </p:oleObj>
              </mc:Choice>
              <mc:Fallback>
                <p:oleObj name="Формула" r:id="rId7" imgW="3898800" imgH="39348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8304213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9"/>
          <p:cNvGraphicFramePr>
            <a:graphicFrameLocks noChangeAspect="1"/>
          </p:cNvGraphicFramePr>
          <p:nvPr/>
        </p:nvGraphicFramePr>
        <p:xfrm>
          <a:off x="609600" y="3962400"/>
          <a:ext cx="8288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Формула" r:id="rId9" imgW="3568680" imgH="393480" progId="Equation.3">
                  <p:embed/>
                </p:oleObj>
              </mc:Choice>
              <mc:Fallback>
                <p:oleObj name="Формула" r:id="rId9" imgW="3568680" imgH="39348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8288338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0"/>
          <p:cNvGraphicFramePr>
            <a:graphicFrameLocks noChangeAspect="1"/>
          </p:cNvGraphicFramePr>
          <p:nvPr/>
        </p:nvGraphicFramePr>
        <p:xfrm>
          <a:off x="609600" y="5181600"/>
          <a:ext cx="838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" name="Формула" r:id="rId11" imgW="3695400" imgH="228600" progId="Equation.3">
                  <p:embed/>
                </p:oleObj>
              </mc:Choice>
              <mc:Fallback>
                <p:oleObj name="Формула" r:id="rId11" imgW="3695400" imgH="2286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8382000" cy="519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1"/>
          <p:cNvGraphicFramePr>
            <a:graphicFrameLocks noChangeAspect="1"/>
          </p:cNvGraphicFramePr>
          <p:nvPr/>
        </p:nvGraphicFramePr>
        <p:xfrm>
          <a:off x="609600" y="5867400"/>
          <a:ext cx="8382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Формула" r:id="rId13" imgW="3543120" imgH="228600" progId="Equation.3">
                  <p:embed/>
                </p:oleObj>
              </mc:Choice>
              <mc:Fallback>
                <p:oleObj name="Формула" r:id="rId13" imgW="3543120" imgH="2286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867400"/>
                        <a:ext cx="8382000" cy="5413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65100"/>
            <a:ext cx="47720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Радианная  мера угла</a:t>
            </a:r>
          </a:p>
        </p:txBody>
      </p:sp>
      <p:sp>
        <p:nvSpPr>
          <p:cNvPr id="5" name="Овал 4"/>
          <p:cNvSpPr/>
          <p:nvPr/>
        </p:nvSpPr>
        <p:spPr>
          <a:xfrm>
            <a:off x="609600" y="1066800"/>
            <a:ext cx="2895600" cy="2951163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ирог 12"/>
          <p:cNvSpPr/>
          <p:nvPr/>
        </p:nvSpPr>
        <p:spPr>
          <a:xfrm rot="8140571">
            <a:off x="387350" y="968375"/>
            <a:ext cx="3113088" cy="3176588"/>
          </a:xfrm>
          <a:prstGeom prst="pie">
            <a:avLst>
              <a:gd name="adj1" fmla="val 10839486"/>
              <a:gd name="adj2" fmla="val 14951081"/>
            </a:avLst>
          </a:prstGeom>
          <a:pattFill prst="dashUpDiag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943100" y="1295400"/>
            <a:ext cx="1333500" cy="1247775"/>
          </a:xfrm>
          <a:prstGeom prst="line">
            <a:avLst/>
          </a:prstGeom>
          <a:ln w="76200">
            <a:solidFill>
              <a:srgbClr val="2F4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43100" y="2555875"/>
            <a:ext cx="1714500" cy="796925"/>
          </a:xfrm>
          <a:prstGeom prst="line">
            <a:avLst/>
          </a:prstGeom>
          <a:ln w="76200">
            <a:solidFill>
              <a:srgbClr val="2F4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350" y="2473325"/>
            <a:ext cx="1460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75" y="2330450"/>
            <a:ext cx="330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63"/>
          <p:cNvGraphicFramePr>
            <a:graphicFrameLocks noChangeAspect="1"/>
          </p:cNvGraphicFramePr>
          <p:nvPr/>
        </p:nvGraphicFramePr>
        <p:xfrm>
          <a:off x="2590800" y="2300288"/>
          <a:ext cx="3413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Формула" r:id="rId5" imgW="152334" imgH="139639" progId="Equation.3">
                  <p:embed/>
                </p:oleObj>
              </mc:Choice>
              <mc:Fallback>
                <p:oleObj name="Формула" r:id="rId5" imgW="152334" imgH="139639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00288"/>
                        <a:ext cx="341313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52625" y="1482725"/>
            <a:ext cx="444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44" name="Object 6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81400" y="1827213"/>
            <a:ext cx="444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3325" y="1042988"/>
            <a:ext cx="3659188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       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центральный угол</a:t>
            </a: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радиус 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длина дуги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0000" y="1168400"/>
            <a:ext cx="4905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071938" y="2670175"/>
            <a:ext cx="4630737" cy="1568450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 = C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  центральный  угол равен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одному радиану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850" y="4419600"/>
            <a:ext cx="80787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Радианной мерой угла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называется  отношение  длины  соответствующей   дуги </a:t>
            </a:r>
          </a:p>
          <a:p>
            <a:pPr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 радиусу  окружности</a:t>
            </a:r>
          </a:p>
        </p:txBody>
      </p:sp>
      <p:graphicFrame>
        <p:nvGraphicFramePr>
          <p:cNvPr id="3" name="Object 65"/>
          <p:cNvGraphicFramePr>
            <a:graphicFrameLocks noChangeAspect="1"/>
          </p:cNvGraphicFramePr>
          <p:nvPr/>
        </p:nvGraphicFramePr>
        <p:xfrm>
          <a:off x="5715000" y="55626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Формула" r:id="rId10" imgW="685800" imgH="228600" progId="Equation.3">
                  <p:embed/>
                </p:oleObj>
              </mc:Choice>
              <mc:Fallback>
                <p:oleObj name="Формула" r:id="rId10" imgW="685800" imgH="2286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562600"/>
                        <a:ext cx="2743200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8"/>
          <p:cNvGraphicFramePr>
            <a:graphicFrameLocks noChangeAspect="1"/>
          </p:cNvGraphicFramePr>
          <p:nvPr/>
        </p:nvGraphicFramePr>
        <p:xfrm>
          <a:off x="762000" y="228600"/>
          <a:ext cx="24145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Формула" r:id="rId3" imgW="545760" imgH="457200" progId="Equation.3">
                  <p:embed/>
                </p:oleObj>
              </mc:Choice>
              <mc:Fallback>
                <p:oleObj name="Формула" r:id="rId3" imgW="545760" imgH="45720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2414588" cy="2057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9"/>
          <p:cNvGraphicFramePr>
            <a:graphicFrameLocks noChangeAspect="1"/>
          </p:cNvGraphicFramePr>
          <p:nvPr/>
        </p:nvGraphicFramePr>
        <p:xfrm>
          <a:off x="5943600" y="228600"/>
          <a:ext cx="3054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Формула" r:id="rId5" imgW="799920" imgH="419040" progId="Equation.3">
                  <p:embed/>
                </p:oleObj>
              </mc:Choice>
              <mc:Fallback>
                <p:oleObj name="Формула" r:id="rId5" imgW="799920" imgH="41904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"/>
                        <a:ext cx="3054350" cy="1676400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0"/>
          <p:cNvGraphicFramePr>
            <a:graphicFrameLocks noChangeAspect="1"/>
          </p:cNvGraphicFramePr>
          <p:nvPr/>
        </p:nvGraphicFramePr>
        <p:xfrm>
          <a:off x="3200400" y="228600"/>
          <a:ext cx="2667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Формула" r:id="rId7" imgW="571320" imgH="393480" progId="Equation.3">
                  <p:embed/>
                </p:oleObj>
              </mc:Choice>
              <mc:Fallback>
                <p:oleObj name="Формула" r:id="rId7" imgW="571320" imgH="39348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"/>
                        <a:ext cx="2667000" cy="205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1"/>
          <p:cNvGraphicFramePr>
            <a:graphicFrameLocks noChangeAspect="1"/>
          </p:cNvGraphicFramePr>
          <p:nvPr/>
        </p:nvGraphicFramePr>
        <p:xfrm>
          <a:off x="609600" y="2590800"/>
          <a:ext cx="32448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Формула" r:id="rId9" imgW="927000" imgH="1054080" progId="Equation.3">
                  <p:embed/>
                </p:oleObj>
              </mc:Choice>
              <mc:Fallback>
                <p:oleObj name="Формула" r:id="rId9" imgW="927000" imgH="105408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3244850" cy="3689350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2"/>
          <p:cNvGraphicFramePr>
            <a:graphicFrameLocks noChangeAspect="1"/>
          </p:cNvGraphicFramePr>
          <p:nvPr/>
        </p:nvGraphicFramePr>
        <p:xfrm>
          <a:off x="3886200" y="2590800"/>
          <a:ext cx="51466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Формула" r:id="rId11" imgW="2247840" imgH="1384200" progId="Equation.3">
                  <p:embed/>
                </p:oleObj>
              </mc:Choice>
              <mc:Fallback>
                <p:oleObj name="Формула" r:id="rId11" imgW="2247840" imgH="13842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5146675" cy="3352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1397000"/>
          <a:ext cx="84582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3"/>
                <a:gridCol w="812797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18923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Угол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в  </a:t>
                      </a:r>
                      <a:r>
                        <a:rPr lang="ru-RU" sz="18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градусах</a:t>
                      </a:r>
                    </a:p>
                    <a:p>
                      <a:endParaRPr lang="ru-RU" sz="1800" dirty="0">
                        <a:solidFill>
                          <a:srgbClr val="0033CC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endParaRPr lang="ru-RU" sz="4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923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Угол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в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радианах</a:t>
                      </a:r>
                      <a:endParaRPr lang="ru-RU" sz="18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33CC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endParaRPr lang="ru-RU" sz="4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51" name="Object 347"/>
          <p:cNvGraphicFramePr>
            <a:graphicFrameLocks noChangeAspect="1"/>
          </p:cNvGraphicFramePr>
          <p:nvPr/>
        </p:nvGraphicFramePr>
        <p:xfrm>
          <a:off x="838200" y="2286000"/>
          <a:ext cx="609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7" name="Формула" r:id="rId3" imgW="164880" imgH="203040" progId="Equation.3">
                  <p:embed/>
                </p:oleObj>
              </mc:Choice>
              <mc:Fallback>
                <p:oleObj name="Формула" r:id="rId3" imgW="164880" imgH="203040" progId="Equation.3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6096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2" name="Object 348"/>
          <p:cNvGraphicFramePr>
            <a:graphicFrameLocks noChangeAspect="1"/>
          </p:cNvGraphicFramePr>
          <p:nvPr/>
        </p:nvGraphicFramePr>
        <p:xfrm>
          <a:off x="838200" y="4267200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8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60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3" name="Object 349"/>
          <p:cNvGraphicFramePr>
            <a:graphicFrameLocks noChangeAspect="1"/>
          </p:cNvGraphicFramePr>
          <p:nvPr/>
        </p:nvGraphicFramePr>
        <p:xfrm>
          <a:off x="2438400" y="1752600"/>
          <a:ext cx="814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9" name="Формула" r:id="rId7" imgW="241200" imgH="203040" progId="Equation.3">
                  <p:embed/>
                </p:oleObj>
              </mc:Choice>
              <mc:Fallback>
                <p:oleObj name="Формула" r:id="rId7" imgW="241200" imgH="203040" progId="Equation.3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814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4" name="Object 350"/>
          <p:cNvGraphicFramePr>
            <a:graphicFrameLocks noChangeAspect="1"/>
          </p:cNvGraphicFramePr>
          <p:nvPr/>
        </p:nvGraphicFramePr>
        <p:xfrm>
          <a:off x="3429000" y="1752600"/>
          <a:ext cx="814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0" name="Формула" r:id="rId9" imgW="241200" imgH="203040" progId="Equation.3">
                  <p:embed/>
                </p:oleObj>
              </mc:Choice>
              <mc:Fallback>
                <p:oleObj name="Формула" r:id="rId9" imgW="241200" imgH="203040" progId="Equation.3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814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5" name="Object 351"/>
          <p:cNvGraphicFramePr>
            <a:graphicFrameLocks noChangeAspect="1"/>
          </p:cNvGraphicFramePr>
          <p:nvPr/>
        </p:nvGraphicFramePr>
        <p:xfrm>
          <a:off x="4343400" y="1752600"/>
          <a:ext cx="814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1" name="Формула" r:id="rId11" imgW="241200" imgH="203040" progId="Equation.3">
                  <p:embed/>
                </p:oleObj>
              </mc:Choice>
              <mc:Fallback>
                <p:oleObj name="Формула" r:id="rId11" imgW="241200" imgH="203040" progId="Equation.3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814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6" name="Object 352"/>
          <p:cNvGraphicFramePr>
            <a:graphicFrameLocks noChangeAspect="1"/>
          </p:cNvGraphicFramePr>
          <p:nvPr/>
        </p:nvGraphicFramePr>
        <p:xfrm>
          <a:off x="5386388" y="1828800"/>
          <a:ext cx="723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2" name="Формула" r:id="rId13" imgW="241200" imgH="203040" progId="Equation.3">
                  <p:embed/>
                </p:oleObj>
              </mc:Choice>
              <mc:Fallback>
                <p:oleObj name="Формула" r:id="rId13" imgW="241200" imgH="203040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828800"/>
                        <a:ext cx="723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3"/>
          <p:cNvGraphicFramePr>
            <a:graphicFrameLocks noChangeAspect="1"/>
          </p:cNvGraphicFramePr>
          <p:nvPr/>
        </p:nvGraphicFramePr>
        <p:xfrm>
          <a:off x="6248400" y="1905000"/>
          <a:ext cx="80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3" name="Формула" r:id="rId15" imgW="304560" imgH="203040" progId="Equation.3">
                  <p:embed/>
                </p:oleObj>
              </mc:Choice>
              <mc:Fallback>
                <p:oleObj name="Формула" r:id="rId15" imgW="304560" imgH="20304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800100" cy="533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8" name="Object 354"/>
          <p:cNvGraphicFramePr>
            <a:graphicFrameLocks noChangeAspect="1"/>
          </p:cNvGraphicFramePr>
          <p:nvPr/>
        </p:nvGraphicFramePr>
        <p:xfrm>
          <a:off x="7162800" y="19050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4" name="Формула" r:id="rId17" imgW="317160" imgH="203040" progId="Equation.3">
                  <p:embed/>
                </p:oleObj>
              </mc:Choice>
              <mc:Fallback>
                <p:oleObj name="Формула" r:id="rId17" imgW="317160" imgH="203040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050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59" name="Object 355"/>
          <p:cNvGraphicFramePr>
            <a:graphicFrameLocks noChangeAspect="1"/>
          </p:cNvGraphicFramePr>
          <p:nvPr/>
        </p:nvGraphicFramePr>
        <p:xfrm>
          <a:off x="8077200" y="19050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5" name="Формула" r:id="rId19" imgW="317160" imgH="203040" progId="Equation.3">
                  <p:embed/>
                </p:oleObj>
              </mc:Choice>
              <mc:Fallback>
                <p:oleObj name="Формула" r:id="rId19" imgW="317160" imgH="203040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9050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56"/>
          <p:cNvGraphicFramePr>
            <a:graphicFrameLocks noChangeAspect="1"/>
          </p:cNvGraphicFramePr>
          <p:nvPr/>
        </p:nvGraphicFramePr>
        <p:xfrm>
          <a:off x="2514600" y="3581400"/>
          <a:ext cx="533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6" name="Формула" r:id="rId21" imgW="164880" imgH="393480" progId="Equation.3">
                  <p:embed/>
                </p:oleObj>
              </mc:Choice>
              <mc:Fallback>
                <p:oleObj name="Формула" r:id="rId21" imgW="164880" imgH="393480" progId="Equation.3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5334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57"/>
          <p:cNvGraphicFramePr>
            <a:graphicFrameLocks noChangeAspect="1"/>
          </p:cNvGraphicFramePr>
          <p:nvPr/>
        </p:nvGraphicFramePr>
        <p:xfrm>
          <a:off x="3505200" y="3657600"/>
          <a:ext cx="533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7" name="Формула" r:id="rId23" imgW="164880" imgH="393480" progId="Equation.3">
                  <p:embed/>
                </p:oleObj>
              </mc:Choice>
              <mc:Fallback>
                <p:oleObj name="Формула" r:id="rId23" imgW="164880" imgH="393480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5334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58"/>
          <p:cNvGraphicFramePr>
            <a:graphicFrameLocks noChangeAspect="1"/>
          </p:cNvGraphicFramePr>
          <p:nvPr/>
        </p:nvGraphicFramePr>
        <p:xfrm>
          <a:off x="4495800" y="3657600"/>
          <a:ext cx="5397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8" name="Формула" r:id="rId25" imgW="164880" imgH="393480" progId="Equation.3">
                  <p:embed/>
                </p:oleObj>
              </mc:Choice>
              <mc:Fallback>
                <p:oleObj name="Формула" r:id="rId25" imgW="164880" imgH="393480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7600"/>
                        <a:ext cx="53975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59"/>
          <p:cNvGraphicFramePr>
            <a:graphicFrameLocks noChangeAspect="1"/>
          </p:cNvGraphicFramePr>
          <p:nvPr/>
        </p:nvGraphicFramePr>
        <p:xfrm>
          <a:off x="5486400" y="3657600"/>
          <a:ext cx="533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9" name="Формула" r:id="rId27" imgW="164880" imgH="393480" progId="Equation.3">
                  <p:embed/>
                </p:oleObj>
              </mc:Choice>
              <mc:Fallback>
                <p:oleObj name="Формула" r:id="rId27" imgW="164880" imgH="393480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7600"/>
                        <a:ext cx="5334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60"/>
          <p:cNvGraphicFramePr>
            <a:graphicFrameLocks noChangeAspect="1"/>
          </p:cNvGraphicFramePr>
          <p:nvPr/>
        </p:nvGraphicFramePr>
        <p:xfrm>
          <a:off x="6248400" y="38862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0" name="Формула" r:id="rId29" imgW="139680" imgH="139680" progId="Equation.3">
                  <p:embed/>
                </p:oleObj>
              </mc:Choice>
              <mc:Fallback>
                <p:oleObj name="Формула" r:id="rId29" imgW="139680" imgH="139680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762000" cy="7620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61"/>
          <p:cNvGraphicFramePr>
            <a:graphicFrameLocks noChangeAspect="1"/>
          </p:cNvGraphicFramePr>
          <p:nvPr/>
        </p:nvGraphicFramePr>
        <p:xfrm>
          <a:off x="7162800" y="3810000"/>
          <a:ext cx="7620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1" name="Формула" r:id="rId31" imgW="266400" imgH="393480" progId="Equation.3">
                  <p:embed/>
                </p:oleObj>
              </mc:Choice>
              <mc:Fallback>
                <p:oleObj name="Формула" r:id="rId31" imgW="266400" imgH="393480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762000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62"/>
          <p:cNvGraphicFramePr>
            <a:graphicFrameLocks noChangeAspect="1"/>
          </p:cNvGraphicFramePr>
          <p:nvPr/>
        </p:nvGraphicFramePr>
        <p:xfrm>
          <a:off x="8077200" y="3810000"/>
          <a:ext cx="838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2" name="Формула" r:id="rId33" imgW="228600" imgH="177480" progId="Equation.3">
                  <p:embed/>
                </p:oleObj>
              </mc:Choice>
              <mc:Fallback>
                <p:oleObj name="Формула" r:id="rId33" imgW="228600" imgH="177480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810000"/>
                        <a:ext cx="838200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304800"/>
            <a:ext cx="6924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Градусная и радианная меры углов</a:t>
            </a:r>
          </a:p>
        </p:txBody>
      </p:sp>
      <p:graphicFrame>
        <p:nvGraphicFramePr>
          <p:cNvPr id="21867" name="Object 363"/>
          <p:cNvGraphicFramePr>
            <a:graphicFrameLocks noChangeAspect="1"/>
          </p:cNvGraphicFramePr>
          <p:nvPr/>
        </p:nvGraphicFramePr>
        <p:xfrm>
          <a:off x="1676400" y="17526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3" name="Формула" r:id="rId35" imgW="164880" imgH="203040" progId="Equation.3">
                  <p:embed/>
                </p:oleObj>
              </mc:Choice>
              <mc:Fallback>
                <p:oleObj name="Формула" r:id="rId35" imgW="164880" imgH="20304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6191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64"/>
          <p:cNvGraphicFramePr>
            <a:graphicFrameLocks noChangeAspect="1"/>
          </p:cNvGraphicFramePr>
          <p:nvPr/>
        </p:nvGraphicFramePr>
        <p:xfrm>
          <a:off x="1752600" y="3810000"/>
          <a:ext cx="544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4" name="Формула" r:id="rId37" imgW="126720" imgH="177480" progId="Equation.3">
                  <p:embed/>
                </p:oleObj>
              </mc:Choice>
              <mc:Fallback>
                <p:oleObj name="Формула" r:id="rId37" imgW="126720" imgH="177480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5445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1268413"/>
            <a:ext cx="774700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6"/>
          <p:cNvGraphicFramePr>
            <a:graphicFrameLocks noChangeAspect="1"/>
          </p:cNvGraphicFramePr>
          <p:nvPr/>
        </p:nvGraphicFramePr>
        <p:xfrm>
          <a:off x="838200" y="304800"/>
          <a:ext cx="4114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Формула" r:id="rId3" imgW="1536480" imgH="393480" progId="Equation.3">
                  <p:embed/>
                </p:oleObj>
              </mc:Choice>
              <mc:Fallback>
                <p:oleObj name="Формула" r:id="rId3" imgW="1536480" imgH="39348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4114800" cy="1054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7"/>
          <p:cNvGraphicFramePr>
            <a:graphicFrameLocks noChangeAspect="1"/>
          </p:cNvGraphicFramePr>
          <p:nvPr/>
        </p:nvGraphicFramePr>
        <p:xfrm>
          <a:off x="609600" y="1752600"/>
          <a:ext cx="7551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Формула" r:id="rId5" imgW="2831760" imgH="228600" progId="Equation.3">
                  <p:embed/>
                </p:oleObj>
              </mc:Choice>
              <mc:Fallback>
                <p:oleObj name="Формула" r:id="rId5" imgW="2831760" imgH="2286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551738" cy="609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8"/>
          <p:cNvGraphicFramePr>
            <a:graphicFrameLocks noChangeAspect="1"/>
          </p:cNvGraphicFramePr>
          <p:nvPr/>
        </p:nvGraphicFramePr>
        <p:xfrm>
          <a:off x="609600" y="2590800"/>
          <a:ext cx="7543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Формула" r:id="rId7" imgW="3149280" imgH="431640" progId="Equation.3">
                  <p:embed/>
                </p:oleObj>
              </mc:Choice>
              <mc:Fallback>
                <p:oleObj name="Формула" r:id="rId7" imgW="3149280" imgH="43164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7543800" cy="1023938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9"/>
          <p:cNvGraphicFramePr>
            <a:graphicFrameLocks noChangeAspect="1"/>
          </p:cNvGraphicFramePr>
          <p:nvPr/>
        </p:nvGraphicFramePr>
        <p:xfrm>
          <a:off x="609600" y="3886200"/>
          <a:ext cx="7543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Формула" r:id="rId9" imgW="2743200" imgH="431640" progId="Equation.3">
                  <p:embed/>
                </p:oleObj>
              </mc:Choice>
              <mc:Fallback>
                <p:oleObj name="Формула" r:id="rId9" imgW="2743200" imgH="43164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7543800" cy="1187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0"/>
          <p:cNvGraphicFramePr>
            <a:graphicFrameLocks noChangeAspect="1"/>
          </p:cNvGraphicFramePr>
          <p:nvPr/>
        </p:nvGraphicFramePr>
        <p:xfrm>
          <a:off x="609600" y="5410200"/>
          <a:ext cx="7543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Формула" r:id="rId11" imgW="3479760" imgH="393480" progId="Equation.3">
                  <p:embed/>
                </p:oleObj>
              </mc:Choice>
              <mc:Fallback>
                <p:oleObj name="Формула" r:id="rId11" imgW="3479760" imgH="3934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7543800" cy="8540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358187" cy="527685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Тригономе́трия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(от греч.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τρίγονο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(треугольник) и греч.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μετρειν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(измерять), 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есть измерение треугольников) — раздел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математики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котором изучаются тригонометрические функции и их приложения к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геометрии.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Данный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термин впервые появился в 1595 г. как название книги немецкого математика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Бартоломеуса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Питискуса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Bartholomäus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Pitiscus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1561—1613), 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сама наука ещё в глубокой древности использовалась для расчётов в астрономии, геодезии и архитектуре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4063" y="2667000"/>
            <a:ext cx="276383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29019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42975" y="195263"/>
            <a:ext cx="7958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Эти ученые внесли свой вклад в развитие тригонометрии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1893888"/>
            <a:ext cx="17113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Архимед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321300"/>
            <a:ext cx="1250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Фалес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719138"/>
            <a:ext cx="28956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0" y="4191000"/>
            <a:ext cx="22463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Жозеф Луи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Лагранж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3400" y="115888"/>
            <a:ext cx="8582025" cy="683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Тригонометрия возникла и развивалась в древности как один из разделов астрономии, как ее вычислительный аппарат, отвечающий практическим нуждам человека. С ее помощью можно определить расстояние до недоступных предметов и существенно упрощать процесс геодезической съемки местности для составления географических карт. Общепринятые понятия тригонометрии, а также обозначения и определения тригонометрических функция сформировались в процессе долгого исторического развития.    Тригонометрические сведения были известны древним вавилонянам и египтянам, но основы этой науки заложены в Древней Греции встречающиеся уже в III веке до н.э.  </a:t>
            </a:r>
          </a:p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работах великих математиков– Евклида, Архимеда,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Апполония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Пергского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Древнегреческие астрономы успешно решали вопросы из тригонометрии, связанные с астрономией. 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569325" cy="6383338"/>
          </a:xfrm>
          <a:ln w="25400"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Тригонометрия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математическая дисциплина, изучающая зависимость между сторонами и углами треугольника.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Тригонометрические вычисления применяются практически во всех областях геометрии, физики и инженерного 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дела, при измерении расстояний до недалёких звёзд в астрономии, между ориентирами в географии, при контроле системы навигации, в теории музыки, акустике, оптике,  электронике, теории вероятностей, статистике, биологии, медицине (включая ультразвуковое исследование (УЗИ) и компьютерную томографию), фармацевтике, химии,  сейсмологии, метеорологии, океанологии, картографии, архитектуре, экономике, электронной технике, машиностроении, компьютерной графике.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01613"/>
            <a:ext cx="2136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Вспомним:</a:t>
            </a:r>
          </a:p>
        </p:txBody>
      </p:sp>
      <p:grpSp>
        <p:nvGrpSpPr>
          <p:cNvPr id="5" name="Равнобедренный треугольник 4"/>
          <p:cNvGrpSpPr>
            <a:grpSpLocks/>
          </p:cNvGrpSpPr>
          <p:nvPr/>
        </p:nvGrpSpPr>
        <p:grpSpPr bwMode="auto">
          <a:xfrm>
            <a:off x="950913" y="950913"/>
            <a:ext cx="5121275" cy="2682875"/>
            <a:chOff x="599" y="599"/>
            <a:chExt cx="3226" cy="1690"/>
          </a:xfrm>
        </p:grpSpPr>
        <p:pic>
          <p:nvPicPr>
            <p:cNvPr id="10478" name="Равнобедренный тре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9" y="599"/>
              <a:ext cx="3226" cy="1690"/>
            </a:xfrm>
            <a:prstGeom prst="rect">
              <a:avLst/>
            </a:prstGeom>
            <a:noFill/>
          </p:spPr>
        </p:pic>
        <p:sp>
          <p:nvSpPr>
            <p:cNvPr id="10479" name="Text Box 239"/>
            <p:cNvSpPr txBox="1">
              <a:spLocks noChangeArrowheads="1"/>
            </p:cNvSpPr>
            <p:nvPr/>
          </p:nvSpPr>
          <p:spPr bwMode="auto">
            <a:xfrm>
              <a:off x="624" y="1440"/>
              <a:ext cx="158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5638" y="2100263"/>
            <a:ext cx="38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4175" y="3657600"/>
            <a:ext cx="406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4213" y="1566863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graphicFrame>
        <p:nvGraphicFramePr>
          <p:cNvPr id="10" name="Object 231"/>
          <p:cNvGraphicFramePr>
            <a:graphicFrameLocks noChangeAspect="1"/>
          </p:cNvGraphicFramePr>
          <p:nvPr/>
        </p:nvGraphicFramePr>
        <p:xfrm>
          <a:off x="4648200" y="31242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457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2"/>
          <p:cNvGraphicFramePr>
            <a:graphicFrameLocks noChangeAspect="1"/>
          </p:cNvGraphicFramePr>
          <p:nvPr/>
        </p:nvGraphicFramePr>
        <p:xfrm>
          <a:off x="1143000" y="1460500"/>
          <a:ext cx="6096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Формула" r:id="rId7" imgW="152280" imgH="203040" progId="Equation.3">
                  <p:embed/>
                </p:oleObj>
              </mc:Choice>
              <mc:Fallback>
                <p:oleObj name="Формула" r:id="rId7" imgW="152280" imgH="20304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60500"/>
                        <a:ext cx="6096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3"/>
          <p:cNvGraphicFramePr>
            <a:graphicFrameLocks noChangeAspect="1"/>
          </p:cNvGraphicFramePr>
          <p:nvPr/>
        </p:nvGraphicFramePr>
        <p:xfrm>
          <a:off x="6781800" y="184150"/>
          <a:ext cx="1981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Формула" r:id="rId9" imgW="609480" imgH="393480" progId="Equation.3">
                  <p:embed/>
                </p:oleObj>
              </mc:Choice>
              <mc:Fallback>
                <p:oleObj name="Формула" r:id="rId9" imgW="609480" imgH="393480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84150"/>
                        <a:ext cx="1981200" cy="1279525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4"/>
          <p:cNvGraphicFramePr>
            <a:graphicFrameLocks noChangeAspect="1"/>
          </p:cNvGraphicFramePr>
          <p:nvPr/>
        </p:nvGraphicFramePr>
        <p:xfrm>
          <a:off x="6781800" y="1447800"/>
          <a:ext cx="1981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Формула" r:id="rId11" imgW="622080" imgH="393480" progId="Equation.3">
                  <p:embed/>
                </p:oleObj>
              </mc:Choice>
              <mc:Fallback>
                <p:oleObj name="Формула" r:id="rId11" imgW="622080" imgH="393480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447800"/>
                        <a:ext cx="1981200" cy="1285875"/>
                      </a:xfrm>
                      <a:prstGeom prst="rect">
                        <a:avLst/>
                      </a:prstGeom>
                      <a:solidFill>
                        <a:srgbClr val="BADDE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5"/>
          <p:cNvGraphicFramePr>
            <a:graphicFrameLocks noChangeAspect="1"/>
          </p:cNvGraphicFramePr>
          <p:nvPr/>
        </p:nvGraphicFramePr>
        <p:xfrm>
          <a:off x="6781800" y="2660650"/>
          <a:ext cx="19812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Формула" r:id="rId13" imgW="533160" imgH="393480" progId="Equation.3">
                  <p:embed/>
                </p:oleObj>
              </mc:Choice>
              <mc:Fallback>
                <p:oleObj name="Формула" r:id="rId13" imgW="533160" imgH="393480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0650"/>
                        <a:ext cx="1981200" cy="1258888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5638" y="4181475"/>
            <a:ext cx="8259762" cy="2246313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острого угла в прямоугольном треугольнике    —  отношение противолежащего катета к гипотенузе.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отношение прилежащего катета к гипотенузе.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отношение противолежащего катета к прилежащему.</a:t>
            </a:r>
          </a:p>
        </p:txBody>
      </p:sp>
      <p:graphicFrame>
        <p:nvGraphicFramePr>
          <p:cNvPr id="23" name="Object 236"/>
          <p:cNvGraphicFramePr>
            <a:graphicFrameLocks noChangeAspect="1"/>
          </p:cNvGraphicFramePr>
          <p:nvPr/>
        </p:nvGraphicFramePr>
        <p:xfrm>
          <a:off x="3519488" y="523875"/>
          <a:ext cx="26479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Формула" r:id="rId15" imgW="774360" imgH="203040" progId="Equation.3">
                  <p:embed/>
                </p:oleObj>
              </mc:Choice>
              <mc:Fallback>
                <p:oleObj name="Формула" r:id="rId15" imgW="774360" imgH="203040" progId="Equation.3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523875"/>
                        <a:ext cx="2647950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163" y="990600"/>
            <a:ext cx="459422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XVIII веке Леонард Эйлер дал современные, более общие определения, расширив область определения этих функций на всю числовую ось.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995363"/>
            <a:ext cx="38195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674688" y="4343400"/>
          <a:ext cx="432117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Формула" r:id="rId4" imgW="1333440" imgH="596880" progId="Equation.3">
                  <p:embed/>
                </p:oleObj>
              </mc:Choice>
              <mc:Fallback>
                <p:oleObj name="Формула" r:id="rId4" imgW="1333440" imgH="5968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343400"/>
                        <a:ext cx="4321175" cy="1935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724</Words>
  <Application>Microsoft Office PowerPoint</Application>
  <PresentationFormat>Экран (4:3)</PresentationFormat>
  <Paragraphs>148</Paragraphs>
  <Slides>30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Оформление по умолчанию</vt:lpstr>
      <vt:lpstr>Тема Office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тригонометрия 10класс</dc:title>
  <dc:creator>PoMara</dc:creator>
  <cp:lastModifiedBy>Анжелика</cp:lastModifiedBy>
  <cp:revision>111</cp:revision>
  <cp:lastPrinted>1601-01-01T00:00:00Z</cp:lastPrinted>
  <dcterms:created xsi:type="dcterms:W3CDTF">1601-01-01T00:00:00Z</dcterms:created>
  <dcterms:modified xsi:type="dcterms:W3CDTF">2015-12-05T17:36:25Z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