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4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336" autoAdjust="0"/>
  </p:normalViewPr>
  <p:slideViewPr>
    <p:cSldViewPr>
      <p:cViewPr varScale="1">
        <p:scale>
          <a:sx n="54" d="100"/>
          <a:sy n="54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754039-5042-4A81-8D11-0DEFB3F0CC0E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F86FE4-4ACA-48CB-8347-66C367E875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64F96-000A-4E48-AB8E-C36017B644EA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F7E6F-7CF8-4D20-ADC8-10924FBF22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E6FC9-8C20-41F2-B008-1A9BB133C927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227AA-0A44-465D-A2CA-365EB12110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FF833-CC77-4FA0-806D-56E18DB53162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A72E2-5524-44CD-835B-9A23E308D6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79E2F22-5431-45E9-BE49-2380035D6AFF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D5779E6-C74D-4FB4-B158-FD0B3D133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17804-38FF-492B-8C32-284ABF44B0A0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313B8-9326-47E8-8027-76865229D8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CD65E-4220-4560-92A9-F22EDBD7B4D5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7B7285-7ACB-4872-881D-6884EA40EB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B80A6-DCC6-4935-B497-1444AF4F6746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6B694-6B68-466E-BEF5-B3C5DA789C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8327CD-BA77-4F5E-9917-35320077F7BC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3797E01-45F4-4AE9-A48E-0DE4698CD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5FCE1-C07C-4F4D-AE9E-69205035822E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C81F5-FB57-4DA2-BC38-A35E6C82C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674DDC8-9B84-498B-AF69-C40CAFB7EF79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AA3E30C-6AF6-4208-AD23-0B03880ADB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39033-8293-4A5C-A323-C880723F9E2E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3167E-3F59-436D-AD51-BC6619ADA3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867BB6-309F-4DD5-8819-1FA2C6A95DAB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3D1A764-6304-4672-8F9D-A6EDE86658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A17B0-8D2F-4B2C-B4DD-DF549DDD54DA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48435-E702-462D-A008-D1964F407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A5159-9BC3-40F8-9B38-2204567A90CC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89131-BC5D-41D3-8470-F73A0F6F89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20EC06-11A0-4917-9D14-DC2CB0866013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6A789B-6143-4273-9957-8F680D1838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D4F8-A022-4B45-9F45-DD145ACAB79B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0A3E0-9AA8-40BF-97EF-4DCD6D655D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81D3F2-EE43-4C69-AE05-F91CC5C3FCA2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DC7245-677E-4B89-9769-0B0393313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B8D01-32DE-4317-BF21-7236AF8CDF4E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CF530-891D-4F9B-AB72-F1B11EE120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7D5B84-C631-444B-942F-BFEA31D357FF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49BC1C-616F-4243-BC67-3DA544B36E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CA9588-8410-4597-B9F3-62C08448388D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DF4805-020B-4DB3-8E35-49263E21B2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Прямоугольник 7"/>
          <p:cNvGrpSpPr>
            <a:grpSpLocks/>
          </p:cNvGrpSpPr>
          <p:nvPr/>
        </p:nvGrpSpPr>
        <p:grpSpPr bwMode="auto">
          <a:xfrm>
            <a:off x="646113" y="969963"/>
            <a:ext cx="4803775" cy="4802187"/>
            <a:chOff x="407" y="611"/>
            <a:chExt cx="3026" cy="3025"/>
          </a:xfrm>
        </p:grpSpPr>
        <p:pic>
          <p:nvPicPr>
            <p:cNvPr id="6" name="Прямоугольник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7" y="611"/>
              <a:ext cx="3026" cy="3025"/>
            </a:xfrm>
            <a:prstGeom prst="rect">
              <a:avLst/>
            </a:prstGeom>
            <a:noFill/>
          </p:spPr>
        </p:pic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480" y="672"/>
              <a:ext cx="2880" cy="2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tIns="274320"/>
            <a:lstStyle/>
            <a:p>
              <a:pPr indent="-282575">
                <a:lnSpc>
                  <a:spcPts val="3000"/>
                </a:lnSpc>
                <a:spcBef>
                  <a:spcPts val="600"/>
                </a:spcBef>
                <a:buClr>
                  <a:schemeClr val="accent1"/>
                </a:buClr>
                <a:buSzPct val="80000"/>
                <a:buFont typeface="Wingdings 2" pitchFamily="18" charset="2"/>
                <a:buNone/>
              </a:pPr>
              <a:endParaRPr lang="en-US" sz="3200">
                <a:latin typeface="Gill Sans MT" pitchFamily="34" charset="0"/>
              </a:endParaRPr>
            </a:p>
          </p:txBody>
        </p:sp>
      </p:grpSp>
      <p:sp>
        <p:nvSpPr>
          <p:cNvPr id="8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183546-1DB3-43B7-A60B-DC1463ACFF4A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11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B5DE26-8480-421D-87FA-7E6F2D629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5060FCB-BE8A-4E59-8CF6-F8855B0B68EC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88D7899B-E1C7-4E98-9D71-2B2E028810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9" r:id="rId2"/>
    <p:sldLayoutId id="2147483696" r:id="rId3"/>
    <p:sldLayoutId id="2147483688" r:id="rId4"/>
    <p:sldLayoutId id="2147483697" r:id="rId5"/>
    <p:sldLayoutId id="2147483687" r:id="rId6"/>
    <p:sldLayoutId id="2147483698" r:id="rId7"/>
    <p:sldLayoutId id="2147483699" r:id="rId8"/>
    <p:sldLayoutId id="2147483700" r:id="rId9"/>
    <p:sldLayoutId id="2147483686" r:id="rId10"/>
    <p:sldLayoutId id="214748368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16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9079324-B7A0-4436-A2AC-4E2209855CD4}" type="datetimeFigureOut">
              <a:rPr lang="ru-RU"/>
              <a:pPr>
                <a:defRPr/>
              </a:pPr>
              <a:t>05.12.2015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F8E536F-8466-4C33-889D-060DB428B6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694" r:id="rId4"/>
    <p:sldLayoutId id="2147483693" r:id="rId5"/>
    <p:sldLayoutId id="2147483704" r:id="rId6"/>
    <p:sldLayoutId id="2147483692" r:id="rId7"/>
    <p:sldLayoutId id="2147483705" r:id="rId8"/>
    <p:sldLayoutId id="2147483706" r:id="rId9"/>
    <p:sldLayoutId id="2147483691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1571625" y="5500688"/>
            <a:ext cx="6886575" cy="12144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>
                    <a:satMod val="130000"/>
                  </a:schemeClr>
                </a:solidFill>
              </a:rPr>
              <a:t>  </a:t>
            </a:r>
            <a:r>
              <a:rPr lang="ru-RU" sz="1600" dirty="0" err="1" smtClean="0">
                <a:solidFill>
                  <a:schemeClr val="tx2">
                    <a:satMod val="130000"/>
                  </a:schemeClr>
                </a:solidFill>
              </a:rPr>
              <a:t>Бех</a:t>
            </a:r>
            <a:r>
              <a:rPr lang="ru-RU" sz="1600" dirty="0" smtClean="0">
                <a:solidFill>
                  <a:schemeClr val="tx2">
                    <a:satMod val="130000"/>
                  </a:schemeClr>
                </a:solidFill>
              </a:rPr>
              <a:t> Оксана Николаевна</a:t>
            </a:r>
            <a:r>
              <a:rPr lang="ru-RU" sz="16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2">
                    <a:satMod val="130000"/>
                  </a:schemeClr>
                </a:solidFill>
              </a:rPr>
              <a:t>– учитель математики МБОУ </a:t>
            </a:r>
            <a:r>
              <a:rPr lang="ru-RU" sz="1600" dirty="0" smtClean="0">
                <a:solidFill>
                  <a:schemeClr val="tx2">
                    <a:satMod val="130000"/>
                  </a:schemeClr>
                </a:solidFill>
              </a:rPr>
              <a:t>СОШ № 24</a:t>
            </a:r>
            <a:endParaRPr lang="ru-RU" sz="1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1143000"/>
            <a:ext cx="7407275" cy="1357313"/>
          </a:xfrm>
        </p:spPr>
        <p:txBody>
          <a:bodyPr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</a:t>
            </a:r>
            <a:r>
              <a:rPr lang="ru-RU" sz="19200" dirty="0" smtClean="0">
                <a:solidFill>
                  <a:srgbClr val="FF0000"/>
                </a:solidFill>
              </a:rPr>
              <a:t>Элементы комбинаторики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4400" dirty="0" smtClean="0">
                <a:solidFill>
                  <a:srgbClr val="FF0000"/>
                </a:solidFill>
              </a:rPr>
              <a:t> </a:t>
            </a:r>
            <a:r>
              <a:rPr lang="ru-RU" sz="4400" dirty="0" smtClean="0"/>
              <a:t> </a:t>
            </a:r>
            <a:r>
              <a:rPr lang="ru-RU" sz="3200" dirty="0" smtClean="0"/>
              <a:t>                                              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32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3200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/>
              <a:t>                 </a:t>
            </a:r>
            <a:endParaRPr lang="ru-RU" sz="3200" dirty="0"/>
          </a:p>
        </p:txBody>
      </p:sp>
      <p:pic>
        <p:nvPicPr>
          <p:cNvPr id="25603" name="Рисунок 3" descr="кар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88" y="2286000"/>
            <a:ext cx="378618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Прямоугольник 5"/>
          <p:cNvSpPr>
            <a:spLocks noChangeArrowheads="1"/>
          </p:cNvSpPr>
          <p:nvPr/>
        </p:nvSpPr>
        <p:spPr bwMode="auto">
          <a:xfrm>
            <a:off x="6000750" y="1857375"/>
            <a:ext cx="285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rbel" pitchFamily="34" charset="0"/>
              </a:rPr>
              <a:t> 9 класс ( 1 урок по теме)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3313" y="274638"/>
            <a:ext cx="5286375" cy="21542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>Решение задач в классе :  </a:t>
            </a:r>
            <a:b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>   № 714, 716,718(а),721</a:t>
            </a:r>
            <a:endParaRPr lang="ru-RU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3000375"/>
            <a:ext cx="7499350" cy="3248025"/>
          </a:xfrm>
        </p:spPr>
        <p:txBody>
          <a:bodyPr>
            <a:normAutofit fontScale="92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№714.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 </a:t>
            </a:r>
            <a:r>
              <a:rPr lang="ru-RU" i="1" dirty="0" smtClean="0"/>
              <a:t> </a:t>
            </a:r>
            <a:r>
              <a:rPr lang="ru-RU" dirty="0" smtClean="0"/>
              <a:t>В кафе предлагают два первых блюда: борщ, рассольник — и четыре вторых блюда: гуляш, котлеты, сосиски, пельмени. Укажите все обеды из первого и второго блюд, которые может заказать посетитель. Проиллюстрируйте ответ, построив дере­во возможных вариантов.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34819" name="Содержимое 3" descr="кар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214313"/>
            <a:ext cx="1928812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357188"/>
            <a:ext cx="7499350" cy="5891212"/>
          </a:xfrm>
        </p:spPr>
        <p:txBody>
          <a:bodyPr>
            <a:normAutofit fontScale="8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Решение.</a:t>
            </a: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dirty="0" smtClean="0"/>
              <a:t>   Что бы указать все обеды из двух блюд, будем рассуждать так.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600" dirty="0" smtClean="0"/>
              <a:t>   Выберем одно блюдо (борщ) и будем добавлять к нему поочерёдно разные вторые блюда, получая пары: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800" dirty="0" smtClean="0"/>
              <a:t>Б г;  б к;  б с;  б </a:t>
            </a:r>
            <a:r>
              <a:rPr lang="ru-RU" sz="3800" dirty="0" err="1" smtClean="0"/>
              <a:t>п</a:t>
            </a:r>
            <a:r>
              <a:rPr lang="ru-RU" sz="3800" dirty="0" smtClean="0"/>
              <a:t> (4 пары).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   Теперь в качестве первого блюда выберем рассольник и будем добавлять к нему поочерёдно разные вторые блюда: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800" dirty="0" err="1" smtClean="0"/>
              <a:t>Рг</a:t>
            </a:r>
            <a:r>
              <a:rPr lang="ru-RU" sz="3800" dirty="0" smtClean="0"/>
              <a:t>;  </a:t>
            </a:r>
            <a:r>
              <a:rPr lang="ru-RU" sz="3800" dirty="0" err="1" smtClean="0"/>
              <a:t>р</a:t>
            </a:r>
            <a:r>
              <a:rPr lang="ru-RU" sz="3800" dirty="0" smtClean="0"/>
              <a:t> к;  </a:t>
            </a:r>
            <a:r>
              <a:rPr lang="ru-RU" sz="3800" dirty="0" err="1" smtClean="0"/>
              <a:t>р</a:t>
            </a:r>
            <a:r>
              <a:rPr lang="ru-RU" sz="3800" dirty="0" smtClean="0"/>
              <a:t> с;  </a:t>
            </a:r>
            <a:r>
              <a:rPr lang="ru-RU" sz="3800" dirty="0" err="1" smtClean="0"/>
              <a:t>р</a:t>
            </a:r>
            <a:r>
              <a:rPr lang="ru-RU" sz="3800" dirty="0" smtClean="0"/>
              <a:t> </a:t>
            </a:r>
            <a:r>
              <a:rPr lang="ru-RU" sz="3800" dirty="0" err="1" smtClean="0"/>
              <a:t>п</a:t>
            </a:r>
            <a:r>
              <a:rPr lang="ru-RU" sz="3800" dirty="0" smtClean="0"/>
              <a:t> (4 пары).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Согласно правилу комбинаторного умножения всего обедов: 2*4=8.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 Построив дерево возможностей, получим 8 вариантов.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100" i="1" dirty="0" smtClean="0"/>
              <a:t>Ответ: б г;  б к;  б с;  б </a:t>
            </a:r>
            <a:r>
              <a:rPr lang="ru-RU" sz="3100" i="1" dirty="0" err="1" smtClean="0"/>
              <a:t>п</a:t>
            </a:r>
            <a:r>
              <a:rPr lang="ru-RU" sz="3100" i="1" dirty="0" smtClean="0"/>
              <a:t>;  </a:t>
            </a:r>
            <a:r>
              <a:rPr lang="ru-RU" sz="3100" i="1" dirty="0" err="1" smtClean="0"/>
              <a:t>р</a:t>
            </a:r>
            <a:r>
              <a:rPr lang="ru-RU" sz="3100" i="1" dirty="0" smtClean="0"/>
              <a:t> г;  </a:t>
            </a:r>
            <a:r>
              <a:rPr lang="ru-RU" sz="3100" i="1" dirty="0" err="1" smtClean="0"/>
              <a:t>р</a:t>
            </a:r>
            <a:r>
              <a:rPr lang="ru-RU" sz="3100" i="1" dirty="0" smtClean="0"/>
              <a:t> к;  </a:t>
            </a:r>
            <a:r>
              <a:rPr lang="ru-RU" sz="3100" i="1" dirty="0" err="1" smtClean="0"/>
              <a:t>р</a:t>
            </a:r>
            <a:r>
              <a:rPr lang="ru-RU" sz="3100" i="1" dirty="0" smtClean="0"/>
              <a:t> с;  </a:t>
            </a:r>
            <a:r>
              <a:rPr lang="ru-RU" sz="3100" i="1" dirty="0" err="1" smtClean="0"/>
              <a:t>р</a:t>
            </a:r>
            <a:r>
              <a:rPr lang="ru-RU" sz="3100" i="1" dirty="0" smtClean="0"/>
              <a:t> п.; получим восемь разных обедов из двух блюд.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72548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endParaRPr lang="ru-RU" sz="2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6866" name="Содержимое 2"/>
          <p:cNvSpPr>
            <a:spLocks noGrp="1"/>
          </p:cNvSpPr>
          <p:nvPr>
            <p:ph idx="1"/>
          </p:nvPr>
        </p:nvSpPr>
        <p:spPr>
          <a:xfrm>
            <a:off x="1435100" y="2000250"/>
            <a:ext cx="7499350" cy="4357688"/>
          </a:xfrm>
        </p:spPr>
        <p:txBody>
          <a:bodyPr/>
          <a:lstStyle/>
          <a:p>
            <a:r>
              <a:rPr lang="ru-RU" b="1" smtClean="0"/>
              <a:t>№ 716</a:t>
            </a:r>
          </a:p>
          <a:p>
            <a:endParaRPr lang="ru-RU" b="1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       Стадион имеет четыре входа: </a:t>
            </a:r>
            <a:r>
              <a:rPr lang="ru-RU" i="1" smtClean="0"/>
              <a:t>А, В, С </a:t>
            </a:r>
            <a:r>
              <a:rPr lang="ru-RU" smtClean="0"/>
              <a:t>и </a:t>
            </a:r>
            <a:r>
              <a:rPr lang="en-US" i="1" smtClean="0"/>
              <a:t>D</a:t>
            </a:r>
            <a:r>
              <a:rPr lang="ru-RU" i="1" smtClean="0"/>
              <a:t>. </a:t>
            </a:r>
            <a:r>
              <a:rPr lang="ru-RU" smtClean="0"/>
              <a:t>Укажите все возможные способы, какими посетитель может войти через один вход, а выйти через другой. Сколько таких способов?</a:t>
            </a:r>
            <a:br>
              <a:rPr lang="ru-RU" smtClean="0"/>
            </a:br>
            <a:endParaRPr lang="ru-RU" smtClean="0"/>
          </a:p>
        </p:txBody>
      </p:sp>
      <p:pic>
        <p:nvPicPr>
          <p:cNvPr id="36867" name="Picture 5" descr="C:\Documents and Settings\Владелец\Рабочий стол\Моя рабочая1\ермишко\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75" y="214313"/>
            <a:ext cx="1712913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428625"/>
            <a:ext cx="7499350" cy="6215063"/>
          </a:xfrm>
        </p:spPr>
        <p:txBody>
          <a:bodyPr>
            <a:normAutofit fontScale="40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Решение.</a:t>
            </a:r>
            <a:r>
              <a:rPr lang="ru-RU" dirty="0" smtClean="0"/>
              <a:t> 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200" dirty="0" smtClean="0"/>
              <a:t>   Из условия ясно, что порядок выбора имеет значение: АВ означает, что посетитель вошёл через А и вышел через В, а ВА означает, что вошёл через В, а вышел через А.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/>
              <a:t>   Чтобы перечислить все варианты выбора двух входов, будем придерживаться следующего правила.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400" dirty="0" smtClean="0"/>
              <a:t>    Выпишем обозначения всех входов в ряд: А, В, С, Д. Берём первый вход и дописываем к нему поочерёдно каждый из остальных входов, получаем 3 пары: А В, А С, А Д.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34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200" dirty="0" smtClean="0"/>
              <a:t>    Берём второй вход и дописываем к нему поочерёдно каждый из остальных входов, кроме него самого начиная с начала ряда, т. е. с первого входа: ВА, ВС, ВД.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42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200" dirty="0" smtClean="0"/>
              <a:t>     Выбирая третий, а затем четвёртый вход, получаем СА, СВ, СД; ДА, ДВ, ДС.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200" b="1" dirty="0" smtClean="0">
                <a:solidFill>
                  <a:srgbClr val="FF0000"/>
                </a:solidFill>
              </a:rPr>
              <a:t>    </a:t>
            </a:r>
            <a:r>
              <a:rPr lang="ru-RU" sz="5000" b="1" dirty="0" smtClean="0">
                <a:solidFill>
                  <a:srgbClr val="FF0000"/>
                </a:solidFill>
              </a:rPr>
              <a:t>Общее количество способов выбора: 4*3=12 (к каждому из 4 входов мы дописывали 3 других).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4200" b="1" dirty="0" smtClean="0">
              <a:solidFill>
                <a:srgbClr val="FF0000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000" dirty="0" smtClean="0"/>
              <a:t>     Замечание. Подсчитать количество способов выбора, не составляя пары, можно по правилу произведения: первый выбор (через какой вход войти) можно сделать 4 способами (А, или В, или С, или Д); после этого второй выбор (через какой вход войти) можно сделать 3 способами ( любой  вход, кроме того, через который вошли). Общее количество выбора равно 4*3=12.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000" i="1" dirty="0" smtClean="0"/>
              <a:t>Ответ</a:t>
            </a:r>
            <a:r>
              <a:rPr lang="ru-RU" sz="4000" dirty="0" smtClean="0"/>
              <a:t>: 12 способов.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 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Содержимое 2"/>
          <p:cNvSpPr>
            <a:spLocks noGrp="1"/>
          </p:cNvSpPr>
          <p:nvPr>
            <p:ph idx="1"/>
          </p:nvPr>
        </p:nvSpPr>
        <p:spPr>
          <a:xfrm>
            <a:off x="1435100" y="2500313"/>
            <a:ext cx="7499350" cy="3748087"/>
          </a:xfrm>
        </p:spPr>
        <p:txBody>
          <a:bodyPr/>
          <a:lstStyle/>
          <a:p>
            <a:r>
              <a:rPr lang="ru-RU" b="1" smtClean="0"/>
              <a:t>№718. </a:t>
            </a:r>
          </a:p>
          <a:p>
            <a:r>
              <a:rPr lang="ru-RU" smtClean="0"/>
              <a:t>   Составьте все возможные двузначные числа из указанных цифр, используя в записи числа каждую из них не более од­ного раза:</a:t>
            </a:r>
          </a:p>
          <a:p>
            <a:r>
              <a:rPr lang="ru-RU" smtClean="0"/>
              <a:t>а) 1, 6, 8;</a:t>
            </a:r>
          </a:p>
        </p:txBody>
      </p:sp>
      <p:pic>
        <p:nvPicPr>
          <p:cNvPr id="6" name="Picture 12" descr="CRTN0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14313"/>
            <a:ext cx="4214813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Содержимое 2"/>
          <p:cNvSpPr>
            <a:spLocks noGrp="1"/>
          </p:cNvSpPr>
          <p:nvPr>
            <p:ph idx="1"/>
          </p:nvPr>
        </p:nvSpPr>
        <p:spPr>
          <a:xfrm>
            <a:off x="1435100" y="3214688"/>
            <a:ext cx="7499350" cy="3033712"/>
          </a:xfrm>
        </p:spPr>
        <p:txBody>
          <a:bodyPr/>
          <a:lstStyle/>
          <a:p>
            <a:r>
              <a:rPr lang="ru-RU" smtClean="0"/>
              <a:t> </a:t>
            </a:r>
            <a:r>
              <a:rPr lang="ru-RU" b="1" smtClean="0"/>
              <a:t>Решение.</a:t>
            </a:r>
            <a:r>
              <a:rPr lang="ru-RU" smtClean="0"/>
              <a:t>  </a:t>
            </a:r>
          </a:p>
          <a:p>
            <a:r>
              <a:rPr lang="ru-RU" smtClean="0"/>
              <a:t> а) Выбираем поочерёдно:16, 18, 61, 68, 81, 86.</a:t>
            </a:r>
          </a:p>
          <a:p>
            <a:r>
              <a:rPr lang="ru-RU" smtClean="0"/>
              <a:t> Всего 6 различных чисел</a:t>
            </a:r>
          </a:p>
          <a:p>
            <a:endParaRPr lang="ru-RU" smtClean="0"/>
          </a:p>
        </p:txBody>
      </p:sp>
      <p:pic>
        <p:nvPicPr>
          <p:cNvPr id="4" name="Picture 7" descr="misli_html_m658e97f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500063"/>
            <a:ext cx="2786062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Содержимое 2"/>
          <p:cNvSpPr>
            <a:spLocks noGrp="1"/>
          </p:cNvSpPr>
          <p:nvPr>
            <p:ph idx="1"/>
          </p:nvPr>
        </p:nvSpPr>
        <p:spPr>
          <a:xfrm>
            <a:off x="1435100" y="1785938"/>
            <a:ext cx="7499350" cy="4462462"/>
          </a:xfrm>
        </p:spPr>
        <p:txBody>
          <a:bodyPr/>
          <a:lstStyle/>
          <a:p>
            <a:r>
              <a:rPr lang="ru-RU" smtClean="0"/>
              <a:t> </a:t>
            </a:r>
            <a:r>
              <a:rPr lang="ru-RU" b="1" smtClean="0"/>
              <a:t>№721.</a:t>
            </a:r>
          </a:p>
          <a:p>
            <a:endParaRPr lang="ru-RU" b="1" smtClean="0"/>
          </a:p>
          <a:p>
            <a:pPr>
              <a:buFont typeface="Wingdings 2" pitchFamily="18" charset="2"/>
              <a:buNone/>
            </a:pPr>
            <a:r>
              <a:rPr lang="ru-RU" smtClean="0"/>
              <a:t>      В шахматном турнире участвуют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 9 человек. Каждый из них сыграл с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каждым по одной партии. Сколько </a:t>
            </a:r>
          </a:p>
          <a:p>
            <a:pPr>
              <a:buFont typeface="Wingdings 2" pitchFamily="18" charset="2"/>
              <a:buNone/>
            </a:pPr>
            <a:r>
              <a:rPr lang="ru-RU" smtClean="0"/>
              <a:t>всего партий было сыграно?</a:t>
            </a:r>
          </a:p>
          <a:p>
            <a:endParaRPr lang="ru-RU" smtClean="0"/>
          </a:p>
          <a:p>
            <a:endParaRPr lang="ru-RU" smtClean="0"/>
          </a:p>
        </p:txBody>
      </p:sp>
      <p:pic>
        <p:nvPicPr>
          <p:cNvPr id="40963" name="Содержимое 3" descr="кар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0" y="142875"/>
            <a:ext cx="1928813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571500"/>
            <a:ext cx="7499350" cy="6143625"/>
          </a:xfrm>
        </p:spPr>
        <p:txBody>
          <a:bodyPr>
            <a:normAutofit fontScale="7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Решение.</a:t>
            </a:r>
            <a:r>
              <a:rPr lang="ru-RU" dirty="0" smtClean="0"/>
              <a:t>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Поскольку каждая пара участников играла между собой только один раз, порядок выбора не имеет значения (когда Иванов играл с Петровым, это то же самое, что Петров играл с Ивановым).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Выбрать первого участника партии можно 9 способами, а второго- 8 оставшимися способами; </a:t>
            </a:r>
            <a:r>
              <a:rPr lang="ru-RU" sz="3800" dirty="0" smtClean="0">
                <a:solidFill>
                  <a:srgbClr val="FF0000"/>
                </a:solidFill>
              </a:rPr>
              <a:t>по правилу произведения всего можно образовать 9*8=72 пары</a:t>
            </a:r>
            <a:r>
              <a:rPr lang="ru-RU" dirty="0" smtClean="0"/>
              <a:t>,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но в это число каждая пара входит дважды: сначала Иванов-Петров, затем Петров- Иванов.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Поскольку порядок выбора не имеет значения, то общее количество партий равно 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/>
              <a:t>Ответ</a:t>
            </a:r>
            <a:r>
              <a:rPr lang="ru-RU" dirty="0" smtClean="0"/>
              <a:t>: 36 партий.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ru-RU" b="1" smtClean="0"/>
              <a:t>Дома</a:t>
            </a:r>
            <a:r>
              <a:rPr lang="ru-RU" smtClean="0"/>
              <a:t>:    №715,717,723,</a:t>
            </a:r>
          </a:p>
          <a:p>
            <a:r>
              <a:rPr lang="ru-RU" smtClean="0"/>
              <a:t>найти сообщение из истории комбинаторики</a:t>
            </a:r>
          </a:p>
        </p:txBody>
      </p:sp>
      <p:pic>
        <p:nvPicPr>
          <p:cNvPr id="43011" name="Picture 5" descr="C:\Documents and Settings\Владелец\Рабочий стол\Моя рабочая1\ермишко\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75" y="3929063"/>
            <a:ext cx="1712913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428875"/>
            <a:ext cx="7499350" cy="385762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0000"/>
                </a:solidFill>
              </a:rPr>
              <a:t>Комбинаторика</a:t>
            </a: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– это раздел математики, посвящённый задачам выбора и расположения предметов из раздела множеств. </a:t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Типичной задачей комбинаторики является задача перечисления комбинаций, составленных из нескольких предметов.</a:t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6626" name="Содержимое 3" descr="кар4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3063" y="285750"/>
            <a:ext cx="2312987" cy="1604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43313" y="274638"/>
            <a:ext cx="5291137" cy="17256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Вспомним несколько примеров таких задач</a:t>
            </a: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7650" name="Содержимое 3" descr="кар1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57313" y="214313"/>
            <a:ext cx="1928812" cy="2071687"/>
          </a:xfrm>
        </p:spPr>
      </p:pic>
      <p:sp>
        <p:nvSpPr>
          <p:cNvPr id="27651" name="Прямоугольник 5"/>
          <p:cNvSpPr>
            <a:spLocks noChangeArrowheads="1"/>
          </p:cNvSpPr>
          <p:nvPr/>
        </p:nvSpPr>
        <p:spPr bwMode="auto">
          <a:xfrm>
            <a:off x="1571625" y="2500313"/>
            <a:ext cx="7215188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orbel" pitchFamily="34" charset="0"/>
              </a:rPr>
              <a:t>1.Несколько стран в качестве символа своего государства решили использовать флаг в виде 3-х горизонтальных полос одинаковых по ширине и цвету: синий, красный и белый. Сколько стран могут испытать такую символику при условии, что у каждой страны свой отличный от других флаг?</a:t>
            </a:r>
          </a:p>
        </p:txBody>
      </p:sp>
      <p:sp>
        <p:nvSpPr>
          <p:cNvPr id="27652" name="Rectangle 1"/>
          <p:cNvSpPr>
            <a:spLocks noChangeArrowheads="1"/>
          </p:cNvSpPr>
          <p:nvPr/>
        </p:nvSpPr>
        <p:spPr bwMode="auto">
          <a:xfrm>
            <a:off x="1643063" y="4702175"/>
            <a:ext cx="6357937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cs typeface="Times New Roman" pitchFamily="18" charset="0"/>
              </a:rPr>
              <a:t>   Будем искать решение с помощью дерева возможных вариантов</a:t>
            </a:r>
            <a:r>
              <a:rPr lang="ru-RU" sz="1200">
                <a:cs typeface="Times New Roman" pitchFamily="18" charset="0"/>
              </a:rPr>
              <a:t>.</a:t>
            </a:r>
            <a:endParaRPr lang="ru-RU" sz="900"/>
          </a:p>
          <a:p>
            <a:pPr eaLnBrk="0" hangingPunct="0"/>
            <a:endParaRPr lang="ru-RU"/>
          </a:p>
        </p:txBody>
      </p:sp>
      <p:pic>
        <p:nvPicPr>
          <p:cNvPr id="27653" name="Содержимое 3" descr="кар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214313"/>
            <a:ext cx="1928812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1403350" y="5229225"/>
            <a:ext cx="7499350" cy="1033463"/>
          </a:xfrm>
        </p:spPr>
        <p:txBody>
          <a:bodyPr/>
          <a:lstStyle/>
          <a:p>
            <a:r>
              <a:rPr lang="ru-RU" smtClean="0"/>
              <a:t>  Ответ : 6 комбинаций</a:t>
            </a: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25" y="428625"/>
            <a:ext cx="6643688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357188"/>
            <a:ext cx="3571875" cy="378618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2.Сколько чётных двузначных чисел можно составить из цифр 0,1,2,4,5,9.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  <a:t> </a:t>
            </a:r>
            <a:br>
              <a:rPr lang="ru-RU" sz="28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1435100" y="4357688"/>
            <a:ext cx="7499350" cy="1890712"/>
          </a:xfrm>
        </p:spPr>
        <p:txBody>
          <a:bodyPr/>
          <a:lstStyle/>
          <a:p>
            <a:r>
              <a:rPr lang="ru-RU" sz="2800" smtClean="0"/>
              <a:t>Составим таблицу: слева от 1 – го столбца поместим первые цифры искомых чисел, сверху – вторые цифры этих чисел (чётные цифры, тогда столбцов будет три).</a:t>
            </a:r>
          </a:p>
          <a:p>
            <a:endParaRPr lang="ru-RU" smtClean="0"/>
          </a:p>
        </p:txBody>
      </p:sp>
      <p:pic>
        <p:nvPicPr>
          <p:cNvPr id="29699" name="Picture 5" descr="COBJ0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857375" y="285750"/>
            <a:ext cx="1824038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satMod val="130000"/>
                  </a:schemeClr>
                </a:solidFill>
              </a:rPr>
              <a:t>Так в столбце перечислены все возможные варианты, следовательно, их столько же, сколько клеток в столбце, т.е. 15.</a:t>
            </a:r>
            <a:endParaRPr lang="ru-RU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167313" y="1857375"/>
          <a:ext cx="2381252" cy="3291840"/>
        </p:xfrm>
        <a:graphic>
          <a:graphicData uri="http://schemas.openxmlformats.org/drawingml/2006/table">
            <a:tbl>
              <a:tblPr/>
              <a:tblGrid>
                <a:gridCol w="595313"/>
                <a:gridCol w="595313"/>
                <a:gridCol w="595313"/>
                <a:gridCol w="595313"/>
              </a:tblGrid>
              <a:tr h="488160">
                <a:tc>
                  <a:txBody>
                    <a:bodyPr/>
                    <a:lstStyle/>
                    <a:p>
                      <a:pPr marL="685800" indent="-685800" algn="ctr">
                        <a:spcAft>
                          <a:spcPts val="0"/>
                        </a:spcAft>
                      </a:pPr>
                      <a:endParaRPr lang="ru-RU" sz="3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789" marR="2678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0" indent="-685800"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26789" marR="2678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indent="-685800"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26789" marR="2678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26789" marR="2678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60">
                <a:tc>
                  <a:txBody>
                    <a:bodyPr/>
                    <a:lstStyle/>
                    <a:p>
                      <a:pPr marL="685800" indent="-685800" algn="ctr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26789" marR="2678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85800" indent="-685800" algn="ctr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26789" marR="26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marL="26789" marR="26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26789" marR="26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26789" marR="2678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26789" marR="26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</a:p>
                  </a:txBody>
                  <a:tcPr marL="26789" marR="26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</a:p>
                  </a:txBody>
                  <a:tcPr marL="26789" marR="26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26789" marR="2678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26789" marR="26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</a:p>
                  </a:txBody>
                  <a:tcPr marL="26789" marR="26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</a:p>
                  </a:txBody>
                  <a:tcPr marL="26789" marR="26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26789" marR="2678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26789" marR="26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  <a:cs typeface="Times New Roman"/>
                        </a:rPr>
                        <a:t>52</a:t>
                      </a:r>
                    </a:p>
                  </a:txBody>
                  <a:tcPr marL="26789" marR="26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</a:p>
                  </a:txBody>
                  <a:tcPr marL="26789" marR="26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26789" marR="26789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</a:p>
                  </a:txBody>
                  <a:tcPr marL="26789" marR="26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</a:p>
                  </a:txBody>
                  <a:tcPr marL="26789" marR="26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latin typeface="Times New Roman"/>
                          <a:ea typeface="Times New Roman"/>
                          <a:cs typeface="Times New Roman"/>
                        </a:rPr>
                        <a:t>94</a:t>
                      </a:r>
                    </a:p>
                  </a:txBody>
                  <a:tcPr marL="26789" marR="267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57" name="Прямоугольник 8"/>
          <p:cNvSpPr>
            <a:spLocks noChangeArrowheads="1"/>
          </p:cNvSpPr>
          <p:nvPr/>
        </p:nvSpPr>
        <p:spPr bwMode="auto">
          <a:xfrm>
            <a:off x="5857875" y="5786438"/>
            <a:ext cx="1719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rbel" pitchFamily="34" charset="0"/>
              </a:rPr>
              <a:t>Ответ: 15 чисел</a:t>
            </a:r>
          </a:p>
        </p:txBody>
      </p:sp>
      <p:pic>
        <p:nvPicPr>
          <p:cNvPr id="10" name="Picture 12" descr="CRTN0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2286000"/>
            <a:ext cx="2143125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9063" y="274638"/>
            <a:ext cx="5005387" cy="26543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3.На завтрак Вова может выбрать плюшку, бутерброд, пряник или кекс, а запить их может кофеем, соком или кефиром.  Из скольких вариантов завтрака Вова может выбирать?</a:t>
            </a: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sz="24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3071813"/>
            <a:ext cx="7499350" cy="1000125"/>
          </a:xfrm>
        </p:spPr>
        <p:txBody>
          <a:bodyPr/>
          <a:lstStyle/>
          <a:p>
            <a:r>
              <a:rPr lang="ru-RU" sz="2400" i="1" smtClean="0"/>
              <a:t>Решим задачу, перебирая всевозможные варианты, путем кодирования вариантов завтрака</a:t>
            </a:r>
          </a:p>
          <a:p>
            <a:endParaRPr lang="ru-RU" sz="2400" i="1" smtClean="0"/>
          </a:p>
          <a:p>
            <a:endParaRPr lang="ru-RU" sz="2400" i="1" smtClean="0"/>
          </a:p>
        </p:txBody>
      </p:sp>
      <p:pic>
        <p:nvPicPr>
          <p:cNvPr id="5" name="Picture 7" descr="misli_html_m658e97f"/>
          <p:cNvPicPr>
            <a:picLocks noGrp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500063"/>
            <a:ext cx="2500312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571625" y="4102100"/>
            <a:ext cx="657225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28600" algn="ctr"/>
            <a:r>
              <a:rPr lang="ru-RU" sz="2000">
                <a:solidFill>
                  <a:srgbClr val="FF0000"/>
                </a:solidFill>
                <a:cs typeface="Times New Roman" pitchFamily="18" charset="0"/>
              </a:rPr>
              <a:t>Решение:         КП          КБ           КПр         КК</a:t>
            </a:r>
            <a:endParaRPr lang="ru-RU" sz="2000">
              <a:solidFill>
                <a:srgbClr val="FF0000"/>
              </a:solidFill>
            </a:endParaRPr>
          </a:p>
          <a:p>
            <a:pPr indent="228600" algn="ctr" eaLnBrk="0" hangingPunct="0"/>
            <a:r>
              <a:rPr lang="ru-RU" sz="2000">
                <a:solidFill>
                  <a:srgbClr val="FF0000"/>
                </a:solidFill>
                <a:cs typeface="Times New Roman" pitchFamily="18" charset="0"/>
              </a:rPr>
              <a:t>                             СП           СБ           СПр         СК</a:t>
            </a:r>
            <a:endParaRPr lang="ru-RU" sz="2000">
              <a:solidFill>
                <a:srgbClr val="FF0000"/>
              </a:solidFill>
            </a:endParaRPr>
          </a:p>
          <a:p>
            <a:pPr indent="228600" algn="ctr" eaLnBrk="0" hangingPunct="0"/>
            <a:r>
              <a:rPr lang="ru-RU" sz="2000">
                <a:solidFill>
                  <a:srgbClr val="FF0000"/>
                </a:solidFill>
                <a:cs typeface="Times New Roman" pitchFamily="18" charset="0"/>
              </a:rPr>
              <a:t>                             К-рП       К-рБ      К-рПр      К-рК</a:t>
            </a:r>
          </a:p>
          <a:p>
            <a:pPr indent="228600" algn="ctr" eaLnBrk="0" hangingPunct="0"/>
            <a:endParaRPr lang="ru-RU" sz="2000">
              <a:solidFill>
                <a:srgbClr val="FF0000"/>
              </a:solidFill>
            </a:endParaRPr>
          </a:p>
          <a:p>
            <a:pPr indent="228600" algn="ctr" eaLnBrk="0" hangingPunct="0"/>
            <a:endParaRPr lang="ru-RU" sz="2000">
              <a:solidFill>
                <a:srgbClr val="FF0000"/>
              </a:solidFill>
            </a:endParaRPr>
          </a:p>
          <a:p>
            <a:pPr indent="228600" algn="ctr" eaLnBrk="0" hangingPunct="0"/>
            <a:r>
              <a:rPr lang="ru-RU" sz="2000">
                <a:solidFill>
                  <a:srgbClr val="FF0000"/>
                </a:solidFill>
                <a:cs typeface="Times New Roman" pitchFamily="18" charset="0"/>
              </a:rPr>
              <a:t>Ответ: 12 вариантов.</a:t>
            </a:r>
            <a:endParaRPr lang="ru-RU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07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313" y="357188"/>
            <a:ext cx="7577137" cy="6286500"/>
          </a:xfrm>
        </p:spPr>
        <p:txBody>
          <a:bodyPr>
            <a:normAutofit fontScale="70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Во всех задачах был осуществлён перебор всех возможных вариантов или комбинаций. Поэтому эти задачи называют </a:t>
            </a:r>
            <a:r>
              <a:rPr lang="ru-RU" b="1" dirty="0" smtClean="0"/>
              <a:t>комбинаторными. </a:t>
            </a:r>
            <a:r>
              <a:rPr lang="ru-RU" dirty="0" smtClean="0"/>
              <a:t>Слово комбинация происходит от латинского </a:t>
            </a:r>
            <a:r>
              <a:rPr lang="en-US" b="1" i="1" dirty="0" err="1" smtClean="0"/>
              <a:t>combino</a:t>
            </a:r>
            <a:r>
              <a:rPr lang="en-US" dirty="0" smtClean="0"/>
              <a:t> </a:t>
            </a:r>
            <a:r>
              <a:rPr lang="ru-RU" dirty="0" smtClean="0"/>
              <a:t>– соединяю.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Действительно при получении любой комбинации мы составляем её из отдельных элементов последовательно соединяя  их друг с другом. С этой точки зрения: число – это комбинация цифр, слово – это комбинация букв, меню – это комбинация блюд.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Во всех предложенных задачах для подсчёта числа комбинаций мы использовали простой способ подсчёта – прямое перечисление (опираясь на «дерево возможных вариантов», таблицу, кодирование). Но способ перебора возможных вариантов далеко не всегда применим, ведь количество комбинаций может исчисляться миллионами.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Здесь на помощь приходят несколько замечательных комбинаторных правил, которые позволяют подсчитать количество комбинаций без их прямого перечисления. 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32771" name="Picture 5" descr="COBJ04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85750"/>
            <a:ext cx="928687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285750"/>
            <a:ext cx="7499350" cy="6429375"/>
          </a:xfrm>
        </p:spPr>
        <p:txBody>
          <a:bodyPr>
            <a:normAutofit fontScale="550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3600" dirty="0" smtClean="0"/>
              <a:t>Мы рассмотрели примеры 3-х разных задач, но получили совершенно одинаковые решения, которые основаны на общем </a:t>
            </a:r>
            <a:r>
              <a:rPr lang="ru-RU" sz="3600" b="1" u="sng" dirty="0" smtClean="0">
                <a:solidFill>
                  <a:schemeClr val="accent3"/>
                </a:solidFill>
              </a:rPr>
              <a:t>правиле умножения</a:t>
            </a:r>
            <a:r>
              <a:rPr lang="ru-RU" sz="3600" u="sng" dirty="0" smtClean="0"/>
              <a:t>:</a:t>
            </a:r>
            <a:endParaRPr lang="ru-RU" sz="36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4500" b="1" i="1" dirty="0" smtClean="0"/>
              <a:t>Пусть имеется </a:t>
            </a:r>
            <a:r>
              <a:rPr lang="en-US" sz="4500" b="1" i="1" dirty="0" smtClean="0"/>
              <a:t>n</a:t>
            </a:r>
            <a:r>
              <a:rPr lang="ru-RU" sz="4500" b="1" i="1" dirty="0" smtClean="0"/>
              <a:t> элементов и требуется выбрать из них один за другим </a:t>
            </a:r>
            <a:r>
              <a:rPr lang="ru-RU" sz="6500" i="1" dirty="0" smtClean="0"/>
              <a:t>к</a:t>
            </a:r>
            <a:r>
              <a:rPr lang="ru-RU" sz="4500" b="1" i="1" dirty="0" smtClean="0"/>
              <a:t> элементов. Если первый элемент </a:t>
            </a:r>
            <a:r>
              <a:rPr lang="en-US" sz="5800" dirty="0" smtClean="0"/>
              <a:t>m</a:t>
            </a:r>
            <a:r>
              <a:rPr lang="ru-RU" sz="5800" baseline="-25000" dirty="0" smtClean="0"/>
              <a:t>1</a:t>
            </a:r>
            <a:r>
              <a:rPr lang="ru-RU" sz="4500" b="1" i="1" dirty="0" smtClean="0"/>
              <a:t>выбрать </a:t>
            </a:r>
            <a:r>
              <a:rPr lang="en-US" sz="5800" dirty="0" smtClean="0"/>
              <a:t>n</a:t>
            </a:r>
            <a:r>
              <a:rPr lang="ru-RU" sz="5800" baseline="-25000" dirty="0" smtClean="0"/>
              <a:t>1</a:t>
            </a:r>
            <a:r>
              <a:rPr lang="ru-RU" sz="4500" b="1" i="1" dirty="0" smtClean="0"/>
              <a:t> способами, после чего второй элемент </a:t>
            </a:r>
            <a:r>
              <a:rPr lang="en-US" sz="5800" dirty="0" smtClean="0"/>
              <a:t>m</a:t>
            </a:r>
            <a:r>
              <a:rPr lang="ru-RU" sz="5800" baseline="-25000" dirty="0" smtClean="0"/>
              <a:t>2</a:t>
            </a:r>
            <a:r>
              <a:rPr lang="ru-RU" sz="5800" dirty="0" smtClean="0"/>
              <a:t> </a:t>
            </a:r>
            <a:r>
              <a:rPr lang="ru-RU" sz="4500" b="1" i="1" dirty="0" smtClean="0"/>
              <a:t>выбрать </a:t>
            </a:r>
            <a:r>
              <a:rPr lang="en-US" sz="5800" dirty="0" smtClean="0"/>
              <a:t>n</a:t>
            </a:r>
            <a:r>
              <a:rPr lang="ru-RU" sz="5800" baseline="-25000" dirty="0" smtClean="0"/>
              <a:t>2</a:t>
            </a:r>
            <a:r>
              <a:rPr lang="ru-RU" sz="4500" b="1" i="1" dirty="0" smtClean="0"/>
              <a:t> способами из оставшихся, затем третий элемент </a:t>
            </a:r>
            <a:r>
              <a:rPr lang="en-US" sz="5800" dirty="0" smtClean="0"/>
              <a:t>m</a:t>
            </a:r>
            <a:r>
              <a:rPr lang="ru-RU" sz="5800" baseline="-25000" dirty="0" smtClean="0"/>
              <a:t>3</a:t>
            </a:r>
            <a:r>
              <a:rPr lang="ru-RU" sz="4500" b="1" i="1" dirty="0" smtClean="0"/>
              <a:t> выбрать </a:t>
            </a:r>
            <a:r>
              <a:rPr lang="en-US" sz="5800" dirty="0" smtClean="0"/>
              <a:t>n</a:t>
            </a:r>
            <a:r>
              <a:rPr lang="ru-RU" sz="5800" baseline="-25000" dirty="0" smtClean="0"/>
              <a:t>3</a:t>
            </a:r>
            <a:r>
              <a:rPr lang="ru-RU" sz="4500" b="1" i="1" dirty="0" smtClean="0"/>
              <a:t> способами из оставшихся и т.д., то число способов могут быть выбраны все к элементов, равно произведению </a:t>
            </a:r>
            <a:endParaRPr lang="ru-RU" sz="4500" b="1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Примени это правило к каждой из решённых задач.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1-я задача: </a:t>
            </a:r>
            <a:r>
              <a:rPr lang="ru-RU" sz="3600" dirty="0" smtClean="0"/>
              <a:t>выбор верхней полосы  -  из 3-х цветов, т.е. </a:t>
            </a:r>
            <a:r>
              <a:rPr lang="en-US" sz="3600" dirty="0" smtClean="0"/>
              <a:t>n</a:t>
            </a:r>
            <a:r>
              <a:rPr lang="ru-RU" sz="3600" baseline="-25000" dirty="0" smtClean="0"/>
              <a:t>1=</a:t>
            </a:r>
            <a:r>
              <a:rPr lang="ru-RU" sz="3600" dirty="0" smtClean="0"/>
              <a:t>3;  средняя полоса – из 2-х цветов, т.е.</a:t>
            </a:r>
            <a:r>
              <a:rPr lang="en-US" sz="3600" dirty="0" smtClean="0"/>
              <a:t>n</a:t>
            </a:r>
            <a:r>
              <a:rPr lang="ru-RU" sz="3600" baseline="-25000" dirty="0" smtClean="0"/>
              <a:t>2</a:t>
            </a:r>
            <a:r>
              <a:rPr lang="ru-RU" sz="3600" dirty="0" smtClean="0"/>
              <a:t>=2; нижняя полоса – из 1-го цвета, т.е. </a:t>
            </a:r>
            <a:r>
              <a:rPr lang="en-US" sz="3600" dirty="0" smtClean="0"/>
              <a:t>n</a:t>
            </a:r>
            <a:r>
              <a:rPr lang="ru-RU" sz="3600" baseline="-25000" dirty="0" smtClean="0"/>
              <a:t>3</a:t>
            </a:r>
            <a:r>
              <a:rPr lang="ru-RU" sz="3600" dirty="0" smtClean="0"/>
              <a:t>=1.   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 </a:t>
            </a:r>
            <a:r>
              <a:rPr lang="en-US" dirty="0" smtClean="0"/>
              <a:t> n</a:t>
            </a:r>
            <a:r>
              <a:rPr lang="ru-RU" baseline="-25000" dirty="0" smtClean="0"/>
              <a:t>1</a:t>
            </a:r>
            <a:r>
              <a:rPr lang="en-US" dirty="0" smtClean="0"/>
              <a:t> n</a:t>
            </a:r>
            <a:r>
              <a:rPr lang="ru-RU" baseline="-25000" dirty="0" smtClean="0"/>
              <a:t>2</a:t>
            </a:r>
            <a:r>
              <a:rPr lang="en-US" dirty="0" smtClean="0"/>
              <a:t> n</a:t>
            </a:r>
            <a:r>
              <a:rPr lang="ru-RU" baseline="-25000" dirty="0" smtClean="0"/>
              <a:t>3</a:t>
            </a:r>
            <a:r>
              <a:rPr lang="ru-RU" sz="2400" b="1" i="1" dirty="0" smtClean="0"/>
              <a:t> =  </a:t>
            </a:r>
            <a:r>
              <a:rPr lang="ru-RU" sz="3600" b="1" i="1" dirty="0" smtClean="0"/>
              <a:t>3 * 2 * 1 = 6</a:t>
            </a:r>
            <a:endParaRPr lang="ru-RU" sz="3600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2-я задача: заметим, что в этой задаче задействованы  два независимых исхода, поэтому </a:t>
            </a:r>
            <a:r>
              <a:rPr lang="en-US" dirty="0" smtClean="0"/>
              <a:t>m</a:t>
            </a:r>
            <a:r>
              <a:rPr lang="ru-RU" dirty="0" smtClean="0"/>
              <a:t> </a:t>
            </a:r>
            <a:r>
              <a:rPr lang="en-US" dirty="0" smtClean="0"/>
              <a:t>n</a:t>
            </a:r>
            <a:r>
              <a:rPr lang="ru-RU" dirty="0" smtClean="0"/>
              <a:t> = 5 *3 = 15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153</TotalTime>
  <Words>1195</Words>
  <Application>Microsoft Office PowerPoint</Application>
  <PresentationFormat>Экран (4:3)</PresentationFormat>
  <Paragraphs>112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Солнцестояние</vt:lpstr>
      <vt:lpstr>Эркер</vt:lpstr>
      <vt:lpstr>  Бех Оксана Николаевна – учитель математики МБОУ СОШ № 24</vt:lpstr>
      <vt:lpstr>Комбинаторика – это раздел математики, посвящённый задачам выбора и расположения предметов из раздела множеств.  Типичной задачей комбинаторики является задача перечисления комбинаций, составленных из нескольких предметов. </vt:lpstr>
      <vt:lpstr>Вспомним несколько примеров таких задач</vt:lpstr>
      <vt:lpstr>Презентация PowerPoint</vt:lpstr>
      <vt:lpstr>2.Сколько чётных двузначных чисел можно составить из цифр 0,1,2,4,5,9.     </vt:lpstr>
      <vt:lpstr>Так в столбце перечислены все возможные варианты, следовательно, их столько же, сколько клеток в столбце, т.е. 15.</vt:lpstr>
      <vt:lpstr>3.На завтрак Вова может выбрать плюшку, бутерброд, пряник или кекс, а запить их может кофеем, соком или кефиром.  Из скольких вариантов завтрака Вова может выбирать? </vt:lpstr>
      <vt:lpstr>Презентация PowerPoint</vt:lpstr>
      <vt:lpstr>Презентация PowerPoint</vt:lpstr>
      <vt:lpstr>Решение задач в классе :      № 714, 716,718(а),721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XxX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класс</dc:title>
  <dc:creator>User</dc:creator>
  <cp:lastModifiedBy>Анжелика</cp:lastModifiedBy>
  <cp:revision>23</cp:revision>
  <dcterms:created xsi:type="dcterms:W3CDTF">2012-04-03T14:24:06Z</dcterms:created>
  <dcterms:modified xsi:type="dcterms:W3CDTF">2015-12-05T18:05:51Z</dcterms:modified>
</cp:coreProperties>
</file>