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4" r:id="rId2"/>
  </p:sldMasterIdLst>
  <p:sldIdLst>
    <p:sldId id="281" r:id="rId3"/>
    <p:sldId id="280" r:id="rId4"/>
    <p:sldId id="286" r:id="rId5"/>
    <p:sldId id="288" r:id="rId6"/>
    <p:sldId id="289" r:id="rId7"/>
    <p:sldId id="287" r:id="rId8"/>
    <p:sldId id="290" r:id="rId9"/>
    <p:sldId id="268" r:id="rId10"/>
    <p:sldId id="272" r:id="rId11"/>
    <p:sldId id="270" r:id="rId12"/>
    <p:sldId id="271" r:id="rId13"/>
    <p:sldId id="279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00"/>
    <a:srgbClr val="0C821A"/>
    <a:srgbClr val="A7F7B1"/>
    <a:srgbClr val="FCA2A2"/>
    <a:srgbClr val="EEFBA3"/>
    <a:srgbClr val="AEF0BF"/>
    <a:srgbClr val="F9C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31" autoAdjust="0"/>
    <p:restoredTop sz="94660"/>
  </p:normalViewPr>
  <p:slideViewPr>
    <p:cSldViewPr>
      <p:cViewPr>
        <p:scale>
          <a:sx n="59" d="100"/>
          <a:sy n="59" d="100"/>
        </p:scale>
        <p:origin x="-210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5B23A-123C-4B01-BADF-D57B0AB03F8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6F3FB-51C2-4E05-9C6D-1D0CE853BCC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467E9D-A50C-4607-8801-167753D6BB91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49CC-9B4C-4DC1-9119-98670EA1717E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14395F-0562-43B7-8B7B-C12D50E63E0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5E5E8-1CF8-41E7-AEA5-86BC11752B7E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6691-6D1D-46B6-8429-00A53751D1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E282-E606-4DD5-9ADB-BB4939091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AC8E75-5465-4CF7-BAA0-793168B36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3A90-8465-44D1-8DC0-00BD2A9D5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EF97-FD44-488B-9922-942E0CF5B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5012-13D2-476C-B0CD-335B430E7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CB46-C2B0-4BF5-8AF9-A20AF0790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7924-9262-4A9B-9EE5-6473EBD5F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5855DD-9C0B-4420-B502-5F93C75BF69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3CBE9-8A5D-4C7E-9CB9-AD59E95DF81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A9D8-2DDA-4983-9581-5B1515845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B713-AF08-4834-80F8-102B47E91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2FAF5-60AB-431D-B514-221934ACD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6A1F0F-4CEE-4A0A-9343-2EEBE08DEF2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2051FABA-8234-4A4D-8943-B2DDE754600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2A41BF-FB13-45C9-A36B-4981969758B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A51B1-8FB6-4459-9BD6-D5A9C67A515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DE05E-2CD1-4D23-A472-56FB095D8D9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94084-54DC-4253-8924-C5A1BCF66CC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B8F92-705A-4452-84AE-E206F3D8331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907AB-F491-4958-A746-5F7A6CA2338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D4255-270C-4866-B590-9B461D220909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C5236-6FED-423C-8BDD-19B0668E7D1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D8912-CC8F-40E5-970D-E60F94C79C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EF37C-7449-4488-8872-6E8402D153A2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011C2E-5772-4523-B5FB-ED38EDB6B22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14.01.2014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27A51-8174-4843-8612-B878506597CC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A20F0B-AE7A-4D7C-9A6E-A0F1308EF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A20F0B-AE7A-4D7C-9A6E-A0F1308EF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ed4soft.ru/uploads/taginator/Jun-2013/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7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Очень я </a:t>
            </a:r>
            <a:r>
              <a:rPr lang="ru-RU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хочу </a:t>
            </a:r>
            <a:r>
              <a:rPr lang="ru-RU" sz="48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учиться</a:t>
            </a:r>
          </a:p>
          <a:p>
            <a:pPr marL="0" indent="0" algn="ctr">
              <a:buNone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Не лениться, а </a:t>
            </a:r>
            <a:r>
              <a:rPr lang="ru-RU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трудиться!</a:t>
            </a:r>
            <a:endParaRPr lang="ru-RU" sz="48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Точно </a:t>
            </a:r>
            <a:r>
              <a:rPr lang="ru-RU" sz="48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знаю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– </a:t>
            </a:r>
            <a:r>
              <a:rPr lang="ru-RU" sz="48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я смогу</a:t>
            </a:r>
          </a:p>
          <a:p>
            <a:pPr marL="0" indent="0" algn="ctr">
              <a:buNone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И ребятам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помогу!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marL="137160" indent="0">
              <a:buNone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48883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www.need4soft.ru/uploads/taginator/Jun-2013/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" y="0"/>
            <a:ext cx="9127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893566"/>
              </p:ext>
            </p:extLst>
          </p:nvPr>
        </p:nvGraphicFramePr>
        <p:xfrm>
          <a:off x="1374068" y="1628800"/>
          <a:ext cx="6096000" cy="238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916"/>
                <a:gridCol w="3042084"/>
              </a:tblGrid>
              <a:tr h="55572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rgbClr val="990000"/>
                          </a:solidFill>
                          <a:latin typeface="+mj-lt"/>
                          <a:ea typeface="+mn-ea"/>
                          <a:cs typeface="+mn-cs"/>
                        </a:rPr>
                        <a:t>Разряд</a:t>
                      </a:r>
                      <a:r>
                        <a:rPr kumimoji="0" lang="ru-RU" sz="24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990000"/>
                          </a:solidFill>
                          <a:latin typeface="+mj-lt"/>
                        </a:rPr>
                        <a:t> десятков</a:t>
                      </a:r>
                      <a:endParaRPr lang="ru-RU" sz="240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990000"/>
                          </a:solidFill>
                          <a:latin typeface="+mj-lt"/>
                        </a:rPr>
                        <a:t>Разряд     единиц</a:t>
                      </a:r>
                    </a:p>
                  </a:txBody>
                  <a:tcPr>
                    <a:solidFill>
                      <a:srgbClr val="FCA2A2"/>
                    </a:solidFill>
                  </a:tcPr>
                </a:tc>
              </a:tr>
              <a:tr h="63848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CA2A2"/>
                    </a:solidFill>
                  </a:tcPr>
                </a:tc>
              </a:tr>
              <a:tr h="63848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CA2A2"/>
                    </a:solidFill>
                  </a:tcPr>
                </a:tc>
              </a:tr>
              <a:tr h="5557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CA2A2"/>
                    </a:solidFill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 bwMode="auto">
          <a:xfrm>
            <a:off x="1403648" y="3958952"/>
            <a:ext cx="606642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1423068" y="2912007"/>
            <a:ext cx="606642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48426" y="4106273"/>
            <a:ext cx="7776864" cy="1077218"/>
          </a:xfrm>
          <a:prstGeom prst="rect">
            <a:avLst/>
          </a:prstGeom>
          <a:solidFill>
            <a:srgbClr val="A7F7B1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                                    7 + 5 = 12</a:t>
            </a:r>
            <a:endParaRPr lang="ru-RU" sz="3200" b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Times New Roman"/>
            </a:endParaRPr>
          </a:p>
          <a:p>
            <a:endParaRPr lang="ru-RU" sz="3200" b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>
            <a:off x="1403648" y="2276872"/>
            <a:ext cx="606642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436858" y="3407525"/>
            <a:ext cx="3033210" cy="584775"/>
          </a:xfrm>
          <a:prstGeom prst="rect">
            <a:avLst/>
          </a:prstGeom>
          <a:solidFill>
            <a:srgbClr val="FCA2A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2</a:t>
            </a:r>
            <a:endParaRPr lang="ru-RU" sz="3200" b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8426" y="4126244"/>
            <a:ext cx="1287270" cy="584775"/>
          </a:xfrm>
          <a:prstGeom prst="rect">
            <a:avLst/>
          </a:prstGeom>
          <a:solidFill>
            <a:srgbClr val="A7F7B1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3 + 1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390394" y="3374177"/>
            <a:ext cx="303321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5</a:t>
            </a:r>
            <a:endParaRPr lang="ru-RU" sz="3200" b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Times New Roman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1403648" y="3423909"/>
            <a:ext cx="606642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2" idx="0"/>
            <a:endCxn id="2" idx="2"/>
          </p:cNvCxnSpPr>
          <p:nvPr/>
        </p:nvCxnSpPr>
        <p:spPr bwMode="auto">
          <a:xfrm>
            <a:off x="4422068" y="1628800"/>
            <a:ext cx="0" cy="2388416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 bwMode="auto">
          <a:xfrm>
            <a:off x="1403648" y="3992300"/>
            <a:ext cx="606642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576314" y="4126244"/>
            <a:ext cx="1713485" cy="584775"/>
          </a:xfrm>
          <a:prstGeom prst="rect">
            <a:avLst/>
          </a:prstGeom>
          <a:solidFill>
            <a:srgbClr val="A7F7B1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+ 1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299316" y="4118661"/>
            <a:ext cx="1713485" cy="1077218"/>
          </a:xfrm>
          <a:prstGeom prst="rect">
            <a:avLst/>
          </a:prstGeom>
          <a:solidFill>
            <a:srgbClr val="A7F7B1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= 5</a:t>
            </a:r>
            <a:endParaRPr lang="ru-RU" sz="3200" b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Times New Roman"/>
            </a:endParaRPr>
          </a:p>
          <a:p>
            <a:endParaRPr lang="ru-RU" sz="3200" b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8426" y="4993087"/>
            <a:ext cx="7776864" cy="1077218"/>
          </a:xfrm>
          <a:prstGeom prst="rect">
            <a:avLst/>
          </a:prstGeom>
          <a:solidFill>
            <a:srgbClr val="A7F7B1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                                             1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дес.   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2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ед.</a:t>
            </a:r>
            <a:endParaRPr lang="ru-RU" sz="2400" b="1" dirty="0" smtClean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/>
            </a:endParaRPr>
          </a:p>
          <a:p>
            <a:endParaRPr lang="ru-RU" sz="3200" b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 bwMode="auto">
          <a:xfrm rot="11590482">
            <a:off x="2199033" y="4885367"/>
            <a:ext cx="3522909" cy="215440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5796136" y="4657270"/>
            <a:ext cx="549554" cy="42791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6460944" y="4648081"/>
            <a:ext cx="504056" cy="40039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Стрелка вправо 27"/>
          <p:cNvSpPr/>
          <p:nvPr/>
        </p:nvSpPr>
        <p:spPr bwMode="auto">
          <a:xfrm rot="13853753">
            <a:off x="5818040" y="4376025"/>
            <a:ext cx="1738789" cy="186892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82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need4soft.ru/uploads/taginator/Jun-2013/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" y="73659"/>
            <a:ext cx="9127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40298" y="1497872"/>
            <a:ext cx="1584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3 7</a:t>
            </a:r>
          </a:p>
          <a:p>
            <a:r>
              <a:rPr lang="ru-RU" sz="54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1 5</a:t>
            </a:r>
            <a:endParaRPr lang="ru-RU" sz="5400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5733" y="2221147"/>
            <a:ext cx="4562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  </a:t>
            </a:r>
            <a:r>
              <a:rPr lang="ru-RU" sz="5400" b="1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2</a:t>
            </a:r>
            <a:endParaRPr lang="ru-RU" sz="5400" b="1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itchFamily="34" charset="0"/>
            </a:endParaRPr>
          </a:p>
        </p:txBody>
      </p:sp>
      <p:sp>
        <p:nvSpPr>
          <p:cNvPr id="11" name="Плюс 10"/>
          <p:cNvSpPr/>
          <p:nvPr/>
        </p:nvSpPr>
        <p:spPr bwMode="auto">
          <a:xfrm>
            <a:off x="3455876" y="2810278"/>
            <a:ext cx="360040" cy="288032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69518" y="375627"/>
            <a:ext cx="45621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  </a:t>
            </a:r>
            <a:r>
              <a:rPr lang="ru-RU" sz="2800" b="1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1</a:t>
            </a:r>
            <a:endParaRPr lang="ru-RU" sz="2800" b="1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87202" y="2221147"/>
            <a:ext cx="4562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ln>
                  <a:solidFill>
                    <a:srgbClr val="FFFFFF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  </a:t>
            </a:r>
          </a:p>
          <a:p>
            <a:pPr lvl="0"/>
            <a:r>
              <a:rPr lang="ru-RU" sz="5400" b="1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5</a:t>
            </a:r>
            <a:endParaRPr lang="ru-RU" sz="5400" b="1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4725144"/>
            <a:ext cx="7776864" cy="156966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      </a:t>
            </a:r>
            <a:r>
              <a:rPr lang="ru-RU" sz="2400" b="1" dirty="0" smtClean="0">
                <a:solidFill>
                  <a:srgbClr val="002060"/>
                </a:solidFill>
              </a:rPr>
              <a:t>Если </a:t>
            </a:r>
            <a:r>
              <a:rPr lang="ru-RU" sz="2400" b="1" dirty="0">
                <a:solidFill>
                  <a:srgbClr val="002060"/>
                </a:solidFill>
              </a:rPr>
              <a:t>при сложении двузначных чисел </a:t>
            </a:r>
            <a:r>
              <a:rPr lang="ru-RU" sz="2400" b="1" dirty="0" smtClean="0">
                <a:solidFill>
                  <a:srgbClr val="002060"/>
                </a:solidFill>
              </a:rPr>
              <a:t>в разряде </a:t>
            </a:r>
            <a:r>
              <a:rPr lang="ru-RU" sz="2400" b="1" dirty="0">
                <a:solidFill>
                  <a:srgbClr val="002060"/>
                </a:solidFill>
              </a:rPr>
              <a:t>единиц получается число больше десяти, то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</a:rPr>
              <a:t>единицы </a:t>
            </a:r>
            <a:r>
              <a:rPr lang="ru-RU" sz="2400" b="1" u="sng" dirty="0">
                <a:solidFill>
                  <a:srgbClr val="002060"/>
                </a:solidFill>
              </a:rPr>
              <a:t>пишем под единицами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а </a:t>
            </a:r>
            <a:r>
              <a:rPr lang="ru-RU" sz="2400" b="1" u="sng" dirty="0">
                <a:solidFill>
                  <a:srgbClr val="002060"/>
                </a:solidFill>
              </a:rPr>
              <a:t>1 десяток отдаём в десятки</a:t>
            </a:r>
            <a:endParaRPr lang="ru-RU" sz="2400" b="1" u="sng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146" name="Picture 2" descr="http://forexaw.com/TERMs/Brokers/img221823_2-14_Postoyanno_uchites_i_sovershenstvuyt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r="7094" b="9509"/>
          <a:stretch/>
        </p:blipFill>
        <p:spPr bwMode="auto">
          <a:xfrm>
            <a:off x="6866021" y="548680"/>
            <a:ext cx="1347537" cy="1298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59948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eed4soft.ru/uploads/taginator/Jun-2013/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" y="0"/>
            <a:ext cx="9127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27584" y="1556792"/>
            <a:ext cx="69847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  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Дом. задание:</a:t>
            </a:r>
          </a:p>
          <a:p>
            <a:pPr lvl="0" algn="ctr"/>
            <a:endParaRPr lang="ru-RU" sz="3600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itchFamily="34" charset="0"/>
            </a:endParaRPr>
          </a:p>
          <a:p>
            <a:pPr lvl="0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1) учеб. С.43 №4;</a:t>
            </a:r>
          </a:p>
          <a:p>
            <a:pPr lvl="0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2) придумать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пример нового вида соседу по парте;</a:t>
            </a:r>
            <a:endParaRPr lang="ru-RU" sz="2800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itchFamily="34" charset="0"/>
            </a:endParaRPr>
          </a:p>
          <a:p>
            <a:pPr lvl="0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3) по желанию выполнить с.42 №3</a:t>
            </a:r>
          </a:p>
          <a:p>
            <a:pPr lvl="0" algn="ctr"/>
            <a:endParaRPr lang="ru-RU" sz="3600" b="1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06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need4soft.ru/uploads/taginator/Jun-2013/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7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025"/>
            <a:ext cx="8229600" cy="4651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8674" name="Picture 2" descr="Картинка 1 из 1066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071" y="3625156"/>
            <a:ext cx="2941639" cy="28941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1582375" y="299755"/>
            <a:ext cx="6084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Какой предмет лишний?</a:t>
            </a:r>
            <a:endParaRPr lang="ru-RU" sz="4000" b="1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 descr="http://www.justmedia.ru/upload/photoreport/522edb021a2a7304149335_1000_7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3016"/>
          <a:stretch/>
        </p:blipFill>
        <p:spPr bwMode="auto">
          <a:xfrm>
            <a:off x="4788023" y="1007641"/>
            <a:ext cx="3937951" cy="27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-snoubord.ru/d/133-1/i-snoubord13_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2" y="1007641"/>
            <a:ext cx="4456952" cy="263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Картинка 32 из 111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832" y="3639547"/>
            <a:ext cx="2735709" cy="28850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Картинка 1 из 2319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6671" y="3625156"/>
            <a:ext cx="3026887" cy="2879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004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need4soft.ru/uploads/taginator/Jun-2013/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" y="0"/>
            <a:ext cx="9127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а 21 из 109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5589" y="1960128"/>
            <a:ext cx="2016224" cy="3547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8" descr="Картинка 11 из 26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150441"/>
            <a:ext cx="3377580" cy="2225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Картинка 2 из 1476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5297" y="1484784"/>
            <a:ext cx="3162514" cy="2354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Картинка 34 из 109149"/>
          <p:cNvPicPr>
            <a:picLocks noChangeAspect="1" noChangeArrowheads="1"/>
          </p:cNvPicPr>
          <p:nvPr/>
        </p:nvPicPr>
        <p:blipFill rotWithShape="1">
          <a:blip r:embed="rId6"/>
          <a:srcRect/>
          <a:stretch/>
        </p:blipFill>
        <p:spPr bwMode="auto">
          <a:xfrm>
            <a:off x="522731" y="1484784"/>
            <a:ext cx="2832858" cy="2261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img03.rl0.ru/pgc/432x288/51977d90-6562-737b-6562-7374727c18c3.photo.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3" y="4150441"/>
            <a:ext cx="2748966" cy="2225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1259632" y="554550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Что лишнее?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92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cniieus.ru/upload/iblock/cc4/olimpiyskiy_gimn_sochi_2014_12292-work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 r="5166" b="2344"/>
          <a:stretch/>
        </p:blipFill>
        <p:spPr bwMode="auto">
          <a:xfrm>
            <a:off x="-1" y="21323"/>
            <a:ext cx="9149299" cy="66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.avsim.su/i?u=http%3A%2F%2Fs40.radikal.ru%2Fi089%2F1102%2Fed%2F555d755a43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27" y="321954"/>
            <a:ext cx="3233936" cy="24254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3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10 из 5366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39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10 из 5366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4644008" y="6021288"/>
            <a:ext cx="936104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90000"/>
                </a:solidFill>
              </a:ln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5580112" y="3284984"/>
            <a:ext cx="3240361" cy="27363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659180" y="3284984"/>
            <a:ext cx="187932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86146" y="5913276"/>
            <a:ext cx="187932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eed4soft.ru/uploads/taginator/Jun-2013/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" y="0"/>
            <a:ext cx="9127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2348880"/>
            <a:ext cx="72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45 </a:t>
            </a:r>
            <a:r>
              <a:rPr lang="ru-RU" sz="4400" b="1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+ 12   </a:t>
            </a:r>
            <a:r>
              <a:rPr lang="ru-RU" sz="4400" b="1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   27 </a:t>
            </a:r>
            <a:r>
              <a:rPr lang="ru-RU" sz="4400" b="1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+ 43  </a:t>
            </a:r>
            <a:r>
              <a:rPr lang="ru-RU" sz="4400" b="1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    37 </a:t>
            </a:r>
            <a:r>
              <a:rPr lang="ru-RU" sz="4400" b="1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+ 15</a:t>
            </a:r>
          </a:p>
        </p:txBody>
      </p:sp>
    </p:spTree>
    <p:extLst>
      <p:ext uri="{BB962C8B-B14F-4D97-AF65-F5344CB8AC3E}">
        <p14:creationId xmlns:p14="http://schemas.microsoft.com/office/powerpoint/2010/main" val="330371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need4soft.ru/uploads/taginator/Jun-2013/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" y="0"/>
            <a:ext cx="9127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085528"/>
            <a:ext cx="15841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45</a:t>
            </a:r>
          </a:p>
          <a:p>
            <a:r>
              <a:rPr lang="ru-RU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12</a:t>
            </a:r>
            <a:endParaRPr lang="ru-RU" sz="4400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люс 1"/>
          <p:cNvSpPr/>
          <p:nvPr/>
        </p:nvSpPr>
        <p:spPr bwMode="auto">
          <a:xfrm>
            <a:off x="971600" y="2708920"/>
            <a:ext cx="360040" cy="288032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059560"/>
            <a:ext cx="15841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27</a:t>
            </a:r>
          </a:p>
          <a:p>
            <a:r>
              <a:rPr lang="ru-RU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43</a:t>
            </a:r>
            <a:endParaRPr lang="ru-RU" sz="4400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2046672"/>
            <a:ext cx="15841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37</a:t>
            </a:r>
          </a:p>
          <a:p>
            <a:r>
              <a:rPr lang="ru-RU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15</a:t>
            </a:r>
            <a:endParaRPr lang="ru-RU" sz="4400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люс 8"/>
          <p:cNvSpPr/>
          <p:nvPr/>
        </p:nvSpPr>
        <p:spPr bwMode="auto">
          <a:xfrm>
            <a:off x="3527884" y="2664787"/>
            <a:ext cx="360040" cy="288032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люс 9"/>
          <p:cNvSpPr/>
          <p:nvPr/>
        </p:nvSpPr>
        <p:spPr bwMode="auto">
          <a:xfrm>
            <a:off x="5976156" y="2638819"/>
            <a:ext cx="360040" cy="288032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3356992"/>
            <a:ext cx="1584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57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356991"/>
            <a:ext cx="1584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60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94593" y="3356992"/>
            <a:ext cx="158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itchFamily="34" charset="0"/>
              </a:rPr>
              <a:t> </a:t>
            </a:r>
            <a:r>
              <a:rPr lang="ru-RU" sz="7200" dirty="0" smtClean="0">
                <a:ln w="18415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parajita" pitchFamily="34" charset="0"/>
              </a:rPr>
              <a:t>?</a:t>
            </a:r>
          </a:p>
        </p:txBody>
      </p:sp>
      <p:pic>
        <p:nvPicPr>
          <p:cNvPr id="9218" name="Picture 2" descr="http://www.superalbum.ru/blog/wp-content/uploads/2013/01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572" y="4491703"/>
            <a:ext cx="1224136" cy="18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616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eed4soft.ru/uploads/taginator/Jun-2013/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" y="0"/>
            <a:ext cx="9127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7304" y="859693"/>
            <a:ext cx="792316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Тема урока: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Способ сложения столбиком.  Сложение двузначных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чисел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с переходом через разряд.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7304" y="2636912"/>
            <a:ext cx="792316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Цель: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Научиться складывать двузначные числа с переходом через разряд.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26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166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Апекс</vt:lpstr>
      <vt:lpstr>1_Апекс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Распутай клубок</dc:title>
  <dc:creator>нина</dc:creator>
  <cp:lastModifiedBy>Мария</cp:lastModifiedBy>
  <cp:revision>47</cp:revision>
  <dcterms:created xsi:type="dcterms:W3CDTF">2009-02-11T08:44:02Z</dcterms:created>
  <dcterms:modified xsi:type="dcterms:W3CDTF">2014-01-13T22:08:46Z</dcterms:modified>
</cp:coreProperties>
</file>