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5F5F5F"/>
    <a:srgbClr val="422C16"/>
    <a:srgbClr val="0C788E"/>
    <a:srgbClr val="006666"/>
    <a:srgbClr val="0099CC"/>
    <a:srgbClr val="660066"/>
    <a:srgbClr val="000036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>
        <p:scale>
          <a:sx n="100" d="100"/>
          <a:sy n="100" d="100"/>
        </p:scale>
        <p:origin x="-22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F6F43-4805-4C69-90FF-89E3765F23C2}" type="doc">
      <dgm:prSet loTypeId="urn:microsoft.com/office/officeart/2005/8/layout/chevron2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30E821C0-C993-4A53-8DFC-CA4507FFBB61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6DDFD229-CD82-4AED-BF6B-749011069D6F}" type="parTrans" cxnId="{7062666D-8B26-45B0-8ED4-C0EEB570FCDB}">
      <dgm:prSet/>
      <dgm:spPr/>
      <dgm:t>
        <a:bodyPr/>
        <a:lstStyle/>
        <a:p>
          <a:endParaRPr lang="ru-RU"/>
        </a:p>
      </dgm:t>
    </dgm:pt>
    <dgm:pt modelId="{51B9F618-D944-4333-BB3F-06BD64CF14A1}" type="sibTrans" cxnId="{7062666D-8B26-45B0-8ED4-C0EEB570FCDB}">
      <dgm:prSet/>
      <dgm:spPr/>
      <dgm:t>
        <a:bodyPr/>
        <a:lstStyle/>
        <a:p>
          <a:endParaRPr lang="ru-RU"/>
        </a:p>
      </dgm:t>
    </dgm:pt>
    <dgm:pt modelId="{E4F991F8-E2BD-40F8-8388-8F3CD738704A}">
      <dgm:prSet phldrT="[Текст]"/>
      <dgm:spPr/>
      <dgm:t>
        <a:bodyPr/>
        <a:lstStyle/>
        <a:p>
          <a:r>
            <a:rPr lang="ru-RU" dirty="0" smtClean="0"/>
            <a:t>Каждый ребенок ценен вне зависимости от его способностей и физических возможностей</a:t>
          </a:r>
          <a:endParaRPr lang="ru-RU" dirty="0"/>
        </a:p>
      </dgm:t>
    </dgm:pt>
    <dgm:pt modelId="{5E044523-E0A3-4281-93F7-BDB2C55C1745}" type="parTrans" cxnId="{F19DBC1B-0618-44AB-BBA4-0DB83B0816F5}">
      <dgm:prSet/>
      <dgm:spPr/>
      <dgm:t>
        <a:bodyPr/>
        <a:lstStyle/>
        <a:p>
          <a:endParaRPr lang="ru-RU"/>
        </a:p>
      </dgm:t>
    </dgm:pt>
    <dgm:pt modelId="{E6F6D5E7-BD0F-4AC7-BF8F-9A7CB5870793}" type="sibTrans" cxnId="{F19DBC1B-0618-44AB-BBA4-0DB83B0816F5}">
      <dgm:prSet/>
      <dgm:spPr/>
      <dgm:t>
        <a:bodyPr/>
        <a:lstStyle/>
        <a:p>
          <a:endParaRPr lang="ru-RU"/>
        </a:p>
      </dgm:t>
    </dgm:pt>
    <dgm:pt modelId="{1A3B8479-D86E-4E62-9DFB-8C61635CFE2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8AA5435-DA06-4EC9-9EDE-A8B97A492952}" type="parTrans" cxnId="{B423ED8B-E520-4D5A-9BFA-99D1E751A223}">
      <dgm:prSet/>
      <dgm:spPr/>
      <dgm:t>
        <a:bodyPr/>
        <a:lstStyle/>
        <a:p>
          <a:endParaRPr lang="ru-RU"/>
        </a:p>
      </dgm:t>
    </dgm:pt>
    <dgm:pt modelId="{56C52B8A-24F8-4202-8636-4F4C304F21BC}" type="sibTrans" cxnId="{B423ED8B-E520-4D5A-9BFA-99D1E751A223}">
      <dgm:prSet/>
      <dgm:spPr/>
      <dgm:t>
        <a:bodyPr/>
        <a:lstStyle/>
        <a:p>
          <a:endParaRPr lang="ru-RU"/>
        </a:p>
      </dgm:t>
    </dgm:pt>
    <dgm:pt modelId="{C9E20B50-FDAC-4CD6-B947-7DE1EF8CC369}">
      <dgm:prSet phldrT="[Текст]"/>
      <dgm:spPr/>
      <dgm:t>
        <a:bodyPr/>
        <a:lstStyle/>
        <a:p>
          <a:r>
            <a:rPr lang="ru-RU" dirty="0" smtClean="0"/>
            <a:t>Настоящее образование возможно лишь при наличии реальных взаимоотношений</a:t>
          </a:r>
          <a:endParaRPr lang="ru-RU" dirty="0"/>
        </a:p>
      </dgm:t>
    </dgm:pt>
    <dgm:pt modelId="{A80FC15C-76B9-446E-8F62-6796C27C7DC2}" type="parTrans" cxnId="{6B120D07-B510-4B38-B77D-00C00DCC9E53}">
      <dgm:prSet/>
      <dgm:spPr/>
      <dgm:t>
        <a:bodyPr/>
        <a:lstStyle/>
        <a:p>
          <a:endParaRPr lang="ru-RU"/>
        </a:p>
      </dgm:t>
    </dgm:pt>
    <dgm:pt modelId="{4623AAE7-EC6A-4210-BF02-3F40A5492624}" type="sibTrans" cxnId="{6B120D07-B510-4B38-B77D-00C00DCC9E53}">
      <dgm:prSet/>
      <dgm:spPr/>
      <dgm:t>
        <a:bodyPr/>
        <a:lstStyle/>
        <a:p>
          <a:endParaRPr lang="ru-RU"/>
        </a:p>
      </dgm:t>
    </dgm:pt>
    <dgm:pt modelId="{86CDC423-1AEF-4C44-854A-9E61FB4A378B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412F6D5-624C-4005-B6C2-5864E87F6AED}" type="parTrans" cxnId="{44F4F7BD-7809-4C2E-B9C4-152B8DACAF12}">
      <dgm:prSet/>
      <dgm:spPr/>
      <dgm:t>
        <a:bodyPr/>
        <a:lstStyle/>
        <a:p>
          <a:endParaRPr lang="ru-RU"/>
        </a:p>
      </dgm:t>
    </dgm:pt>
    <dgm:pt modelId="{FE919F75-FBB4-4F41-AE9F-81E4299777B7}" type="sibTrans" cxnId="{44F4F7BD-7809-4C2E-B9C4-152B8DACAF12}">
      <dgm:prSet/>
      <dgm:spPr/>
      <dgm:t>
        <a:bodyPr/>
        <a:lstStyle/>
        <a:p>
          <a:endParaRPr lang="ru-RU"/>
        </a:p>
      </dgm:t>
    </dgm:pt>
    <dgm:pt modelId="{D40D8B68-3467-466F-B8C2-05D6DE7642BF}">
      <dgm:prSet phldrT="[Текст]"/>
      <dgm:spPr/>
      <dgm:t>
        <a:bodyPr/>
        <a:lstStyle/>
        <a:p>
          <a:r>
            <a:rPr lang="ru-RU" dirty="0" smtClean="0"/>
            <a:t>Совместное обучение- путь к толерантному обществу, воспринимающему людей с ограниченными возможностями как равноправных членов</a:t>
          </a:r>
          <a:endParaRPr lang="ru-RU" dirty="0"/>
        </a:p>
      </dgm:t>
    </dgm:pt>
    <dgm:pt modelId="{3C221417-EE7B-4A92-B61F-6E71317A6F5F}" type="parTrans" cxnId="{4D112A49-7E51-4EF0-A01C-C7EEE803D82E}">
      <dgm:prSet/>
      <dgm:spPr/>
      <dgm:t>
        <a:bodyPr/>
        <a:lstStyle/>
        <a:p>
          <a:endParaRPr lang="ru-RU"/>
        </a:p>
      </dgm:t>
    </dgm:pt>
    <dgm:pt modelId="{83D97A89-D49A-4278-9F82-62D6ECCD08DE}" type="sibTrans" cxnId="{4D112A49-7E51-4EF0-A01C-C7EEE803D82E}">
      <dgm:prSet/>
      <dgm:spPr/>
      <dgm:t>
        <a:bodyPr/>
        <a:lstStyle/>
        <a:p>
          <a:endParaRPr lang="ru-RU"/>
        </a:p>
      </dgm:t>
    </dgm:pt>
    <dgm:pt modelId="{80514696-AB50-4673-812C-27A1A12A7229}" type="pres">
      <dgm:prSet presAssocID="{263F6F43-4805-4C69-90FF-89E3765F23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47360D-05FE-45B9-8CCA-D8DE2261154C}" type="pres">
      <dgm:prSet presAssocID="{30E821C0-C993-4A53-8DFC-CA4507FFBB61}" presName="composite" presStyleCnt="0"/>
      <dgm:spPr/>
    </dgm:pt>
    <dgm:pt modelId="{0B142B7E-2C9C-4A19-8A17-CB6661D21AEA}" type="pres">
      <dgm:prSet presAssocID="{30E821C0-C993-4A53-8DFC-CA4507FFBB6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A0D74-474A-49B3-8D2A-2A5A7843584C}" type="pres">
      <dgm:prSet presAssocID="{30E821C0-C993-4A53-8DFC-CA4507FFBB6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34FC5-1DE4-446F-AC2F-022DD6C7013B}" type="pres">
      <dgm:prSet presAssocID="{51B9F618-D944-4333-BB3F-06BD64CF14A1}" presName="sp" presStyleCnt="0"/>
      <dgm:spPr/>
    </dgm:pt>
    <dgm:pt modelId="{B8735F44-6A42-4337-947D-130F3D828F52}" type="pres">
      <dgm:prSet presAssocID="{1A3B8479-D86E-4E62-9DFB-8C61635CFE28}" presName="composite" presStyleCnt="0"/>
      <dgm:spPr/>
    </dgm:pt>
    <dgm:pt modelId="{8DAA786B-6F6F-410D-99ED-F9038CE757D9}" type="pres">
      <dgm:prSet presAssocID="{1A3B8479-D86E-4E62-9DFB-8C61635CFE2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D2E8C-0266-4178-B8DE-1DC05C4FD3D2}" type="pres">
      <dgm:prSet presAssocID="{1A3B8479-D86E-4E62-9DFB-8C61635CFE2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C6242-4A9C-4840-A17A-F66BFB831457}" type="pres">
      <dgm:prSet presAssocID="{56C52B8A-24F8-4202-8636-4F4C304F21BC}" presName="sp" presStyleCnt="0"/>
      <dgm:spPr/>
    </dgm:pt>
    <dgm:pt modelId="{634B746D-5A96-4797-BE41-D241EE7EF219}" type="pres">
      <dgm:prSet presAssocID="{86CDC423-1AEF-4C44-854A-9E61FB4A378B}" presName="composite" presStyleCnt="0"/>
      <dgm:spPr/>
    </dgm:pt>
    <dgm:pt modelId="{1861BCF3-D78E-4BAF-BA3C-586F65FAE453}" type="pres">
      <dgm:prSet presAssocID="{86CDC423-1AEF-4C44-854A-9E61FB4A378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96AB0-F03F-4937-BD6D-9E4461F43923}" type="pres">
      <dgm:prSet presAssocID="{86CDC423-1AEF-4C44-854A-9E61FB4A378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112A49-7E51-4EF0-A01C-C7EEE803D82E}" srcId="{86CDC423-1AEF-4C44-854A-9E61FB4A378B}" destId="{D40D8B68-3467-466F-B8C2-05D6DE7642BF}" srcOrd="0" destOrd="0" parTransId="{3C221417-EE7B-4A92-B61F-6E71317A6F5F}" sibTransId="{83D97A89-D49A-4278-9F82-62D6ECCD08DE}"/>
    <dgm:cxn modelId="{7062666D-8B26-45B0-8ED4-C0EEB570FCDB}" srcId="{263F6F43-4805-4C69-90FF-89E3765F23C2}" destId="{30E821C0-C993-4A53-8DFC-CA4507FFBB61}" srcOrd="0" destOrd="0" parTransId="{6DDFD229-CD82-4AED-BF6B-749011069D6F}" sibTransId="{51B9F618-D944-4333-BB3F-06BD64CF14A1}"/>
    <dgm:cxn modelId="{31BA5454-EA80-4475-ABD2-5442F85B7321}" type="presOf" srcId="{263F6F43-4805-4C69-90FF-89E3765F23C2}" destId="{80514696-AB50-4673-812C-27A1A12A7229}" srcOrd="0" destOrd="0" presId="urn:microsoft.com/office/officeart/2005/8/layout/chevron2"/>
    <dgm:cxn modelId="{D0ECA26E-579E-4C8F-9CD3-E359324BCE92}" type="presOf" srcId="{86CDC423-1AEF-4C44-854A-9E61FB4A378B}" destId="{1861BCF3-D78E-4BAF-BA3C-586F65FAE453}" srcOrd="0" destOrd="0" presId="urn:microsoft.com/office/officeart/2005/8/layout/chevron2"/>
    <dgm:cxn modelId="{EFDBCFD8-F4AA-4AFA-B9FB-289016BCD46F}" type="presOf" srcId="{C9E20B50-FDAC-4CD6-B947-7DE1EF8CC369}" destId="{695D2E8C-0266-4178-B8DE-1DC05C4FD3D2}" srcOrd="0" destOrd="0" presId="urn:microsoft.com/office/officeart/2005/8/layout/chevron2"/>
    <dgm:cxn modelId="{6B120D07-B510-4B38-B77D-00C00DCC9E53}" srcId="{1A3B8479-D86E-4E62-9DFB-8C61635CFE28}" destId="{C9E20B50-FDAC-4CD6-B947-7DE1EF8CC369}" srcOrd="0" destOrd="0" parTransId="{A80FC15C-76B9-446E-8F62-6796C27C7DC2}" sibTransId="{4623AAE7-EC6A-4210-BF02-3F40A5492624}"/>
    <dgm:cxn modelId="{24BA97D3-B847-43F8-B072-B7818BBC2C88}" type="presOf" srcId="{30E821C0-C993-4A53-8DFC-CA4507FFBB61}" destId="{0B142B7E-2C9C-4A19-8A17-CB6661D21AEA}" srcOrd="0" destOrd="0" presId="urn:microsoft.com/office/officeart/2005/8/layout/chevron2"/>
    <dgm:cxn modelId="{08503B8F-34D3-4A5C-9601-2F730FFE7BD4}" type="presOf" srcId="{1A3B8479-D86E-4E62-9DFB-8C61635CFE28}" destId="{8DAA786B-6F6F-410D-99ED-F9038CE757D9}" srcOrd="0" destOrd="0" presId="urn:microsoft.com/office/officeart/2005/8/layout/chevron2"/>
    <dgm:cxn modelId="{F19DBC1B-0618-44AB-BBA4-0DB83B0816F5}" srcId="{30E821C0-C993-4A53-8DFC-CA4507FFBB61}" destId="{E4F991F8-E2BD-40F8-8388-8F3CD738704A}" srcOrd="0" destOrd="0" parTransId="{5E044523-E0A3-4281-93F7-BDB2C55C1745}" sibTransId="{E6F6D5E7-BD0F-4AC7-BF8F-9A7CB5870793}"/>
    <dgm:cxn modelId="{B92BAFE0-794C-4D92-9809-CB876A2C4C99}" type="presOf" srcId="{D40D8B68-3467-466F-B8C2-05D6DE7642BF}" destId="{1DA96AB0-F03F-4937-BD6D-9E4461F43923}" srcOrd="0" destOrd="0" presId="urn:microsoft.com/office/officeart/2005/8/layout/chevron2"/>
    <dgm:cxn modelId="{44289373-39D2-452C-9B3E-41A996C4F7A8}" type="presOf" srcId="{E4F991F8-E2BD-40F8-8388-8F3CD738704A}" destId="{282A0D74-474A-49B3-8D2A-2A5A7843584C}" srcOrd="0" destOrd="0" presId="urn:microsoft.com/office/officeart/2005/8/layout/chevron2"/>
    <dgm:cxn modelId="{44F4F7BD-7809-4C2E-B9C4-152B8DACAF12}" srcId="{263F6F43-4805-4C69-90FF-89E3765F23C2}" destId="{86CDC423-1AEF-4C44-854A-9E61FB4A378B}" srcOrd="2" destOrd="0" parTransId="{4412F6D5-624C-4005-B6C2-5864E87F6AED}" sibTransId="{FE919F75-FBB4-4F41-AE9F-81E4299777B7}"/>
    <dgm:cxn modelId="{B423ED8B-E520-4D5A-9BFA-99D1E751A223}" srcId="{263F6F43-4805-4C69-90FF-89E3765F23C2}" destId="{1A3B8479-D86E-4E62-9DFB-8C61635CFE28}" srcOrd="1" destOrd="0" parTransId="{38AA5435-DA06-4EC9-9EDE-A8B97A492952}" sibTransId="{56C52B8A-24F8-4202-8636-4F4C304F21BC}"/>
    <dgm:cxn modelId="{16B8FAB8-4734-4B4A-81DD-D6E6A90A8B2F}" type="presParOf" srcId="{80514696-AB50-4673-812C-27A1A12A7229}" destId="{D247360D-05FE-45B9-8CCA-D8DE2261154C}" srcOrd="0" destOrd="0" presId="urn:microsoft.com/office/officeart/2005/8/layout/chevron2"/>
    <dgm:cxn modelId="{915E67D6-E332-473C-8199-4B3786C3F709}" type="presParOf" srcId="{D247360D-05FE-45B9-8CCA-D8DE2261154C}" destId="{0B142B7E-2C9C-4A19-8A17-CB6661D21AEA}" srcOrd="0" destOrd="0" presId="urn:microsoft.com/office/officeart/2005/8/layout/chevron2"/>
    <dgm:cxn modelId="{0B5D7CDD-7E75-4617-A2D8-B35E40790DFF}" type="presParOf" srcId="{D247360D-05FE-45B9-8CCA-D8DE2261154C}" destId="{282A0D74-474A-49B3-8D2A-2A5A7843584C}" srcOrd="1" destOrd="0" presId="urn:microsoft.com/office/officeart/2005/8/layout/chevron2"/>
    <dgm:cxn modelId="{48CFAA34-9234-4FF8-A84D-52FE9C2DAB76}" type="presParOf" srcId="{80514696-AB50-4673-812C-27A1A12A7229}" destId="{CC534FC5-1DE4-446F-AC2F-022DD6C7013B}" srcOrd="1" destOrd="0" presId="urn:microsoft.com/office/officeart/2005/8/layout/chevron2"/>
    <dgm:cxn modelId="{2A2F9F69-60CC-4C62-9CEE-25A61A94D12E}" type="presParOf" srcId="{80514696-AB50-4673-812C-27A1A12A7229}" destId="{B8735F44-6A42-4337-947D-130F3D828F52}" srcOrd="2" destOrd="0" presId="urn:microsoft.com/office/officeart/2005/8/layout/chevron2"/>
    <dgm:cxn modelId="{422CBCC5-287C-4087-A7AB-9326BA00C9AD}" type="presParOf" srcId="{B8735F44-6A42-4337-947D-130F3D828F52}" destId="{8DAA786B-6F6F-410D-99ED-F9038CE757D9}" srcOrd="0" destOrd="0" presId="urn:microsoft.com/office/officeart/2005/8/layout/chevron2"/>
    <dgm:cxn modelId="{4DD6E277-1417-4425-95DA-2B1BE0902D5E}" type="presParOf" srcId="{B8735F44-6A42-4337-947D-130F3D828F52}" destId="{695D2E8C-0266-4178-B8DE-1DC05C4FD3D2}" srcOrd="1" destOrd="0" presId="urn:microsoft.com/office/officeart/2005/8/layout/chevron2"/>
    <dgm:cxn modelId="{C366ECD7-90F4-454C-B9D0-2438A49A3F1F}" type="presParOf" srcId="{80514696-AB50-4673-812C-27A1A12A7229}" destId="{2DDC6242-4A9C-4840-A17A-F66BFB831457}" srcOrd="3" destOrd="0" presId="urn:microsoft.com/office/officeart/2005/8/layout/chevron2"/>
    <dgm:cxn modelId="{424119C9-728A-45E6-B66B-2EFD671FBA88}" type="presParOf" srcId="{80514696-AB50-4673-812C-27A1A12A7229}" destId="{634B746D-5A96-4797-BE41-D241EE7EF219}" srcOrd="4" destOrd="0" presId="urn:microsoft.com/office/officeart/2005/8/layout/chevron2"/>
    <dgm:cxn modelId="{8C3FB71F-9200-4FF7-A661-579AE3AA2F9C}" type="presParOf" srcId="{634B746D-5A96-4797-BE41-D241EE7EF219}" destId="{1861BCF3-D78E-4BAF-BA3C-586F65FAE453}" srcOrd="0" destOrd="0" presId="urn:microsoft.com/office/officeart/2005/8/layout/chevron2"/>
    <dgm:cxn modelId="{9FE2945E-A914-42C8-AEC4-FDB2D20B65F4}" type="presParOf" srcId="{634B746D-5A96-4797-BE41-D241EE7EF219}" destId="{1DA96AB0-F03F-4937-BD6D-9E4461F439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42B7E-2C9C-4A19-8A17-CB6661D21AEA}">
      <dsp:nvSpPr>
        <dsp:cNvPr id="0" name=""/>
        <dsp:cNvSpPr/>
      </dsp:nvSpPr>
      <dsp:spPr>
        <a:xfrm rot="5400000">
          <a:off x="-149922" y="150116"/>
          <a:ext cx="999483" cy="699638"/>
        </a:xfrm>
        <a:prstGeom prst="chevron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</a:t>
          </a:r>
          <a:endParaRPr lang="ru-RU" sz="2000" kern="1200" dirty="0"/>
        </a:p>
      </dsp:txBody>
      <dsp:txXfrm rot="-5400000">
        <a:off x="1" y="350012"/>
        <a:ext cx="699638" cy="299845"/>
      </dsp:txXfrm>
    </dsp:sp>
    <dsp:sp modelId="{282A0D74-474A-49B3-8D2A-2A5A7843584C}">
      <dsp:nvSpPr>
        <dsp:cNvPr id="0" name=""/>
        <dsp:cNvSpPr/>
      </dsp:nvSpPr>
      <dsp:spPr>
        <a:xfrm rot="5400000">
          <a:off x="4596987" y="-3897154"/>
          <a:ext cx="649664" cy="8444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Каждый ребенок ценен вне зависимости от его способностей и физических возможностей</a:t>
          </a:r>
          <a:endParaRPr lang="ru-RU" sz="1800" kern="1200" dirty="0"/>
        </a:p>
      </dsp:txBody>
      <dsp:txXfrm rot="-5400000">
        <a:off x="699639" y="31908"/>
        <a:ext cx="8412647" cy="586236"/>
      </dsp:txXfrm>
    </dsp:sp>
    <dsp:sp modelId="{8DAA786B-6F6F-410D-99ED-F9038CE757D9}">
      <dsp:nvSpPr>
        <dsp:cNvPr id="0" name=""/>
        <dsp:cNvSpPr/>
      </dsp:nvSpPr>
      <dsp:spPr>
        <a:xfrm rot="5400000">
          <a:off x="-149922" y="942442"/>
          <a:ext cx="999483" cy="699638"/>
        </a:xfrm>
        <a:prstGeom prst="chevron">
          <a:avLst/>
        </a:prstGeom>
        <a:solidFill>
          <a:schemeClr val="accent6">
            <a:shade val="80000"/>
            <a:hueOff val="0"/>
            <a:satOff val="-16910"/>
            <a:lumOff val="16907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-16910"/>
              <a:lumOff val="169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</a:t>
          </a:r>
          <a:endParaRPr lang="ru-RU" sz="2000" kern="1200" dirty="0"/>
        </a:p>
      </dsp:txBody>
      <dsp:txXfrm rot="-5400000">
        <a:off x="1" y="1142338"/>
        <a:ext cx="699638" cy="299845"/>
      </dsp:txXfrm>
    </dsp:sp>
    <dsp:sp modelId="{695D2E8C-0266-4178-B8DE-1DC05C4FD3D2}">
      <dsp:nvSpPr>
        <dsp:cNvPr id="0" name=""/>
        <dsp:cNvSpPr/>
      </dsp:nvSpPr>
      <dsp:spPr>
        <a:xfrm rot="5400000">
          <a:off x="4596987" y="-3104828"/>
          <a:ext cx="649664" cy="8444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-16910"/>
              <a:lumOff val="169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Настоящее образование возможно лишь при наличии реальных взаимоотношений</a:t>
          </a:r>
          <a:endParaRPr lang="ru-RU" sz="1800" kern="1200" dirty="0"/>
        </a:p>
      </dsp:txBody>
      <dsp:txXfrm rot="-5400000">
        <a:off x="699639" y="824234"/>
        <a:ext cx="8412647" cy="586236"/>
      </dsp:txXfrm>
    </dsp:sp>
    <dsp:sp modelId="{1861BCF3-D78E-4BAF-BA3C-586F65FAE453}">
      <dsp:nvSpPr>
        <dsp:cNvPr id="0" name=""/>
        <dsp:cNvSpPr/>
      </dsp:nvSpPr>
      <dsp:spPr>
        <a:xfrm rot="5400000">
          <a:off x="-149922" y="1734769"/>
          <a:ext cx="999483" cy="699638"/>
        </a:xfrm>
        <a:prstGeom prst="chevron">
          <a:avLst/>
        </a:prstGeom>
        <a:solidFill>
          <a:schemeClr val="accent6">
            <a:shade val="80000"/>
            <a:hueOff val="0"/>
            <a:satOff val="-33821"/>
            <a:lumOff val="33815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-33821"/>
              <a:lumOff val="338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</a:t>
          </a:r>
          <a:endParaRPr lang="ru-RU" sz="2000" kern="1200" dirty="0"/>
        </a:p>
      </dsp:txBody>
      <dsp:txXfrm rot="-5400000">
        <a:off x="1" y="1934665"/>
        <a:ext cx="699638" cy="299845"/>
      </dsp:txXfrm>
    </dsp:sp>
    <dsp:sp modelId="{1DA96AB0-F03F-4937-BD6D-9E4461F43923}">
      <dsp:nvSpPr>
        <dsp:cNvPr id="0" name=""/>
        <dsp:cNvSpPr/>
      </dsp:nvSpPr>
      <dsp:spPr>
        <a:xfrm rot="5400000">
          <a:off x="4596987" y="-2312501"/>
          <a:ext cx="649664" cy="8444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-33821"/>
              <a:lumOff val="338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Совместное обучение- путь к толерантному обществу, воспринимающему людей с ограниченными возможностями как равноправных членов</a:t>
          </a:r>
          <a:endParaRPr lang="ru-RU" sz="1800" kern="1200" dirty="0"/>
        </a:p>
      </dsp:txBody>
      <dsp:txXfrm rot="-5400000">
        <a:off x="699639" y="1616561"/>
        <a:ext cx="8412647" cy="586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C3E2-0AD2-4B06-887A-29F7AF32D9B2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6163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85624-3940-45D0-A953-0C7B8F170C50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21826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0B7F2-6C51-40A7-94B8-DF389857C649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133089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78C58-CA50-464D-9AB5-6FA0FC6C5B11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985137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DABAF-8B28-4E7F-A6FB-B8B24C2132D9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04302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B1666-14B9-4A4D-AA29-F31B550C1D6E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53170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15F99-5A71-4103-87F0-8D130FA4E03E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60640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CDBE3-28A3-49E2-8BE6-BFB654BDB4EE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00153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A905D-731B-4BF5-9E23-961ADCE06246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20037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44687-5016-4652-AC15-83523AFAB29C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748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DDC2D-BB46-4778-94C0-31F8F166CFB6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72932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E8CB0F-B1D7-4040-9B72-2FD31C02EC58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0948" y="1916832"/>
            <a:ext cx="9174948" cy="2308324"/>
          </a:xfrm>
          <a:prstGeom prst="rect">
            <a:avLst/>
          </a:prstGeom>
          <a:blipFill dpi="0" rotWithShape="1">
            <a:blip r:embed="rId3">
              <a:alphaModFix amt="79000"/>
            </a:blip>
            <a:srcRect/>
            <a:tile tx="0" ty="0" sx="100000" sy="100000" flip="none" algn="tl"/>
          </a:blipFill>
        </p:spPr>
        <p:txBody>
          <a:bodyPr wrap="none" lIns="91440" tIns="45720" rIns="91440" bIns="45720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Инклюзивное </a:t>
            </a:r>
          </a:p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Образование: проблемы </a:t>
            </a:r>
          </a:p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 перспективы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4653136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u="sng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Подготовила:</a:t>
            </a:r>
          </a:p>
          <a:p>
            <a:pPr>
              <a:lnSpc>
                <a:spcPct val="150000"/>
              </a:lnSpc>
            </a:pPr>
            <a:r>
              <a:rPr lang="ru-RU" sz="36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Снегирёва В. Б</a:t>
            </a:r>
            <a:r>
              <a:rPr lang="ru-RU" sz="3600" i="1" dirty="0" smtClean="0">
                <a:solidFill>
                  <a:schemeClr val="bg1"/>
                </a:solidFill>
              </a:rPr>
              <a:t>.</a:t>
            </a:r>
            <a:endParaRPr lang="ru-RU" sz="3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260648"/>
            <a:ext cx="93047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Учитель и инклюзивное образование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7504" y="1052736"/>
            <a:ext cx="8820472" cy="5170646"/>
            <a:chOff x="107504" y="1052736"/>
            <a:chExt cx="8820472" cy="5170646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052736"/>
              <a:ext cx="8820472" cy="5167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076056" y="1052736"/>
              <a:ext cx="3851920" cy="5170646"/>
            </a:xfrm>
            <a:prstGeom prst="rect">
              <a:avLst/>
            </a:prstGeom>
            <a:gradFill>
              <a:gsLst>
                <a:gs pos="0">
                  <a:schemeClr val="accent4">
                    <a:tint val="50000"/>
                    <a:satMod val="300000"/>
                    <a:lumMod val="78000"/>
                    <a:alpha val="21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200" b="1" u="sng" dirty="0" smtClean="0">
                  <a:solidFill>
                    <a:srgbClr val="92D050"/>
                  </a:solidFill>
                </a:rPr>
                <a:t>Практические советы по применению инклюзии: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2200" b="1" dirty="0" smtClean="0"/>
                <a:t>Принимать учеников с инвалидностью «как любых других ребят в классе»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2200" b="1" dirty="0" smtClean="0"/>
                <a:t>Включать их в те же активности, хотя ставить разные задачи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2200" b="1" dirty="0" smtClean="0"/>
                <a:t>Вовлекать учеников в групповые формы работы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2200" b="1" dirty="0" smtClean="0"/>
                <a:t>Использовать активные формы обучения</a:t>
              </a:r>
              <a:endParaRPr lang="ru-RU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186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64904"/>
            <a:ext cx="9288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effectLst>
                <a:glow rad="101600">
                  <a:srgbClr val="92D050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880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3515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Дети с особыми образовательными </a:t>
            </a:r>
          </a:p>
          <a:p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потребностями (ООП)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699632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2 миллиона </a:t>
            </a:r>
            <a:r>
              <a:rPr lang="ru-RU" sz="2400" dirty="0" smtClean="0"/>
              <a:t>всех детей в Российской Федерации- дети с ОВЗ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1699632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700 тысяч </a:t>
            </a:r>
            <a:r>
              <a:rPr lang="ru-RU" sz="2400" dirty="0" smtClean="0"/>
              <a:t>из них- дети-инвалиды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6" y="116632"/>
            <a:ext cx="90296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Законодательная база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3845" y="1120552"/>
            <a:ext cx="70567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dirty="0" smtClean="0"/>
              <a:t>«</a:t>
            </a:r>
            <a:r>
              <a:rPr lang="ru-RU" sz="2200" b="1" i="1" dirty="0" smtClean="0"/>
              <a:t>Инклюзивное образование -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возможностей» </a:t>
            </a:r>
          </a:p>
          <a:p>
            <a:pPr algn="r"/>
            <a:r>
              <a:rPr lang="ru-RU" sz="2200" i="1" dirty="0" smtClean="0"/>
              <a:t>(статья 2, пункт 27)</a:t>
            </a:r>
            <a:endParaRPr lang="ru-RU" sz="22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3645024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smtClean="0"/>
              <a:t>«</a:t>
            </a:r>
            <a:r>
              <a:rPr lang="ru-RU" sz="2000" b="1" i="1" dirty="0" smtClean="0"/>
              <a:t>Новая школа-это школа для всех. В любой школе будет обеспечиваться успешная социализация детей с ограниченными возможностями здоровья, детей-инвалидов, детей, оставшихся без попечения родителей, находящихся в трудной жизненной ситуации»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3842" y="116632"/>
            <a:ext cx="92078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Инклюзивное образование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1654" y="2464152"/>
            <a:ext cx="5616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Инклюзия</a:t>
            </a:r>
            <a:r>
              <a:rPr lang="ru-RU" sz="2400" dirty="0" smtClean="0"/>
              <a:t> - </a:t>
            </a:r>
            <a:r>
              <a:rPr lang="ru-RU" sz="2400" b="1" dirty="0" smtClean="0"/>
              <a:t>это вовлечение в процесс каждого ученика с помощью образовательной программы, которая соответствует его способностям, удовлетворяет индивидуальные образовательные потребности, обеспечивает специальные условия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26876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Термин «</a:t>
            </a:r>
            <a:r>
              <a:rPr lang="ru-RU" sz="2400" b="1" i="1" u="sng" dirty="0" smtClean="0">
                <a:solidFill>
                  <a:srgbClr val="C00000"/>
                </a:solidFill>
              </a:rPr>
              <a:t>инклюзивное образование</a:t>
            </a:r>
            <a:r>
              <a:rPr lang="ru-RU" sz="2400" dirty="0" smtClean="0"/>
              <a:t>»- от латинского слова </a:t>
            </a:r>
            <a:r>
              <a:rPr lang="en-US" sz="2400" b="1" i="1" dirty="0" smtClean="0">
                <a:solidFill>
                  <a:srgbClr val="C00000"/>
                </a:solidFill>
              </a:rPr>
              <a:t>include</a:t>
            </a:r>
            <a:r>
              <a:rPr lang="ru-RU" sz="2400" dirty="0" smtClean="0"/>
              <a:t>, означающие «</a:t>
            </a:r>
            <a:r>
              <a:rPr lang="ru-RU" sz="2400" b="1" i="1" dirty="0" smtClean="0">
                <a:solidFill>
                  <a:srgbClr val="C00000"/>
                </a:solidFill>
              </a:rPr>
              <a:t>включенный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6718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Принципы инклюзивного образования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61724618"/>
              </p:ext>
            </p:extLst>
          </p:nvPr>
        </p:nvGraphicFramePr>
        <p:xfrm>
          <a:off x="0" y="1060500"/>
          <a:ext cx="9144000" cy="2584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27012" y="3589301"/>
            <a:ext cx="9144000" cy="56938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31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Реализация принципов означает, что:</a:t>
            </a:r>
            <a:endParaRPr lang="ru-RU" sz="31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4652" y="4221088"/>
            <a:ext cx="9171012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</a:rPr>
              <a:t>Все дети должны быть включены в образовательную и социальную жизнь школы по месту жительства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7012" y="5013176"/>
            <a:ext cx="9171012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</a:rPr>
              <a:t>Задача инклюзивной школы – построить систему, удовлетворяющую потребности каждого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7012" y="5805264"/>
            <a:ext cx="9144000" cy="8640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</a:rPr>
              <a:t>Все дети, а не только дети с инвалидностью, должны обеспечиваться поддержкой, которая позволяет им быть успешными, ощущать безопасность и уместность 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61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72902"/>
            <a:ext cx="7645474" cy="517549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4624"/>
            <a:ext cx="91004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Интегрированному обучению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179987" y="1067651"/>
            <a:ext cx="4920453" cy="5171808"/>
            <a:chOff x="4179987" y="1067651"/>
            <a:chExt cx="4920453" cy="517180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9987" y="1067651"/>
              <a:ext cx="693659" cy="693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912543" y="1072903"/>
              <a:ext cx="3488507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b="1" u="sng" dirty="0" smtClean="0"/>
                <a:t>Не подлежат:</a:t>
              </a:r>
              <a:endParaRPr lang="ru-RU" sz="2800" b="1" u="sng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03948" y="1761310"/>
              <a:ext cx="4896492" cy="447814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b="1" i="1" dirty="0" smtClean="0"/>
                <a:t>Дети, имеющие потерю слуха ниже 75 </a:t>
              </a:r>
              <a:r>
                <a:rPr lang="ru-RU" b="1" i="1" dirty="0" err="1" smtClean="0"/>
                <a:t>Дб</a:t>
              </a:r>
              <a:r>
                <a:rPr lang="ru-RU" b="1" i="1" dirty="0" smtClean="0"/>
                <a:t> (или сочетание снижения слуха с умственной отсталостью, нарушением зрения, ДЦП)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b="1" i="1" dirty="0" smtClean="0"/>
                <a:t>Дети, имеющие потерю зрения  ниже 0,1 (</a:t>
              </a:r>
              <a:r>
                <a:rPr lang="ru-RU" b="1" i="1" dirty="0"/>
                <a:t>или </a:t>
              </a:r>
              <a:r>
                <a:rPr lang="ru-RU" b="1" i="1" dirty="0" smtClean="0"/>
                <a:t>сочетание </a:t>
              </a:r>
              <a:r>
                <a:rPr lang="ru-RU" b="1" i="1" dirty="0"/>
                <a:t>снижения </a:t>
              </a:r>
              <a:r>
                <a:rPr lang="ru-RU" b="1" i="1" dirty="0" smtClean="0"/>
                <a:t>зрения </a:t>
              </a:r>
              <a:r>
                <a:rPr lang="ru-RU" b="1" i="1" dirty="0"/>
                <a:t>с умственной отсталостью, </a:t>
              </a:r>
              <a:r>
                <a:rPr lang="ru-RU" b="1" i="1" dirty="0" smtClean="0"/>
                <a:t>других зрительных функций, слуха, ДЦП)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b="1" i="1" dirty="0" smtClean="0"/>
                <a:t>Дети, имеющие умственную отсталость в степени выраженной дебильности или </a:t>
              </a:r>
              <a:r>
                <a:rPr lang="ru-RU" b="1" i="1" dirty="0" err="1" smtClean="0"/>
                <a:t>имбецильности</a:t>
              </a:r>
              <a:endParaRPr lang="ru-RU" b="1" i="1" dirty="0" smtClean="0"/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b="1" i="1" dirty="0" smtClean="0"/>
                <a:t>Дети с ДЦП в сочетании с нарушением интеллекта, слуха, зрения и функционально зависимые</a:t>
              </a:r>
              <a:endParaRPr lang="ru-RU" b="1" i="1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0" y="1072903"/>
            <a:ext cx="4128045" cy="4862839"/>
            <a:chOff x="0" y="1072903"/>
            <a:chExt cx="4128045" cy="486283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72903"/>
              <a:ext cx="829106" cy="771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829106" y="1152870"/>
              <a:ext cx="2808312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b="1" u="sng" dirty="0" smtClean="0"/>
                <a:t>Подлежат:</a:t>
              </a:r>
              <a:endParaRPr lang="ru-RU" sz="2800" b="1" u="sng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216" y="1844824"/>
              <a:ext cx="4107829" cy="273921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b="1" i="1" dirty="0" smtClean="0"/>
                <a:t>Дети, имеющие снижение слуха до 60 </a:t>
              </a:r>
              <a:r>
                <a:rPr lang="ru-RU" b="1" i="1" dirty="0" err="1" smtClean="0"/>
                <a:t>Дб</a:t>
              </a:r>
              <a:endParaRPr lang="ru-RU" b="1" i="1" dirty="0" smtClean="0"/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b="1" i="1" dirty="0" smtClean="0"/>
                <a:t>Дети, имеющие остроту зрения не ниже 0,1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b="1" i="1" dirty="0" smtClean="0"/>
                <a:t>Дети, имеющие нарушение опорно-двигательного аппарата и потенциально сохранные возможности интеллектуального развития</a:t>
              </a:r>
              <a:endParaRPr lang="ru-RU" b="1" i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46573" y="4735413"/>
              <a:ext cx="2161331" cy="120032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b="1" dirty="0" smtClean="0"/>
                <a:t>Без сопутствующих отклонений в развитии</a:t>
              </a:r>
              <a:endParaRPr lang="ru-RU" b="1" dirty="0"/>
            </a:p>
          </p:txBody>
        </p: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93" y="4623712"/>
            <a:ext cx="1419225" cy="142875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23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Проблемы внедрения инклюзивного </a:t>
            </a:r>
          </a:p>
          <a:p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образования: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077218"/>
            <a:ext cx="4608512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i="1" dirty="0" smtClean="0"/>
              <a:t>Школы и педагоги не готовы к изменениям в традиционных формах, принципах и методах обучения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i="1" dirty="0" smtClean="0"/>
              <a:t>Консервативность общества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i="1" dirty="0" smtClean="0"/>
              <a:t>Материальные трудности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i="1" dirty="0" smtClean="0"/>
              <a:t>Нет четких правовых и экономических норм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9761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260648"/>
            <a:ext cx="93047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Учитель и инклюзивное образование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37531"/>
            <a:ext cx="1103657" cy="936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11161" y="1251640"/>
            <a:ext cx="73095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Психологический «барьер»:</a:t>
            </a:r>
            <a:endParaRPr lang="ru-RU" sz="4000" b="1" cap="none" spc="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204864"/>
            <a:ext cx="885698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Страх перед неизвестным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Страх вреда инклюзии для остальных участников процесса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Негативные установки и предубеждения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Профессиональная неуверенность учителя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Нежелание изменятся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Психологическая неготовность к работе с «особенными» детьми</a:t>
            </a:r>
            <a:endParaRPr lang="ru-RU" sz="20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79512" y="4528577"/>
            <a:ext cx="8784976" cy="1636727"/>
            <a:chOff x="179512" y="4528577"/>
            <a:chExt cx="8784976" cy="163672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79512" y="4528577"/>
              <a:ext cx="8784976" cy="556607"/>
            </a:xfrm>
            <a:prstGeom prst="rect">
              <a:avLst/>
            </a:prstGeom>
            <a:solidFill>
              <a:srgbClr val="92D050">
                <a:alpha val="4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ПРЕОДОЛЕНИЕ «БАРЬЕРА»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4217578" y="5108190"/>
              <a:ext cx="869567" cy="1057114"/>
            </a:xfrm>
            <a:prstGeom prst="downArrow">
              <a:avLst/>
            </a:prstGeom>
            <a:solidFill>
              <a:srgbClr val="92D050">
                <a:alpha val="56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1035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260648"/>
            <a:ext cx="93047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Учитель и инклюзивное образование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81001"/>
            <a:ext cx="4250407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</a:rPr>
              <a:t>Профессиональная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</a:rPr>
              <a:t>готовность</a:t>
            </a:r>
            <a:endParaRPr lang="ru-RU" sz="32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181001"/>
            <a:ext cx="4250407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Психологическая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готовность</a:t>
            </a:r>
            <a:endParaRPr lang="ru-RU" sz="32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2420888"/>
            <a:ext cx="42504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Информационная готовность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Владение педагогическими технологиями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Знание основ психологии и коррекционной педагогики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Знание индивидуальных особенностей детей с различными нарушениями в развитии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Готовность педагогов использовать вариативность в процессе обучения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Готовность к профессиональному взаимодействию и обучению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2420888"/>
            <a:ext cx="42504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Эмоциональное принятие детей с различными типами нарушений в развитии (принятие-отторжение)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Готовность включать детей с различными типами нарушений в деятельность на уроке (включение-изоляция)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Удовлетворенность собственной педагогической деятельностью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2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5200</TotalTime>
  <Words>539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Diseño predeterminado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comp</cp:lastModifiedBy>
  <cp:revision>761</cp:revision>
  <dcterms:created xsi:type="dcterms:W3CDTF">2010-05-23T14:28:12Z</dcterms:created>
  <dcterms:modified xsi:type="dcterms:W3CDTF">2016-01-09T14:57:54Z</dcterms:modified>
</cp:coreProperties>
</file>