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3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7C94368-E83A-4BB1-A746-24A5E1F10EE1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4B16EA-4347-467E-B0A0-0B75A2C0CA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3888432"/>
          </a:xfrm>
        </p:spPr>
        <p:txBody>
          <a:bodyPr>
            <a:normAutofit fontScale="90000"/>
          </a:bodyPr>
          <a:lstStyle/>
          <a:p>
            <a:r>
              <a:rPr lang="ru-RU" sz="4900" b="1" dirty="0"/>
              <a:t>ИСПОЛЬЗОВАНИЕ ИННОВАЦИОННЫХ ТЕХНОЛОГИЙ В НАЧАЛЬНОЙ ШКОЛЕ В СООТВЕТСТВИИ С ФГОС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8134" y="3717032"/>
            <a:ext cx="49402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/>
              <a:t>Групповая работа</a:t>
            </a:r>
            <a:r>
              <a:rPr lang="ru-RU" sz="4800" dirty="0"/>
              <a:t> </a:t>
            </a:r>
          </a:p>
        </p:txBody>
      </p:sp>
      <p:pic>
        <p:nvPicPr>
          <p:cNvPr id="33794" name="Picture 2" descr="http://im3-tub-ru.yandex.net/i?id=71246408837f41ef4060cfac2b9277dc-67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3168352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908720"/>
            <a:ext cx="56703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>
                <a:solidFill>
                  <a:srgbClr val="FF0000"/>
                </a:solidFill>
              </a:rPr>
              <a:t>Технология развития критического мышления</a:t>
            </a:r>
            <a:r>
              <a:rPr lang="ru-RU" sz="3200" b="1" dirty="0"/>
              <a:t> направлена на развитие навыков работы с информацией, умений анализировать и применять данную информацию</a:t>
            </a:r>
            <a:r>
              <a:rPr lang="ru-RU" b="1" dirty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105835"/>
            <a:ext cx="59766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/>
              <a:t>Технология </a:t>
            </a:r>
            <a:r>
              <a:rPr lang="ru-RU" sz="5400" b="1" dirty="0" err="1"/>
              <a:t>деятельностного</a:t>
            </a:r>
            <a:r>
              <a:rPr lang="ru-RU" sz="5400" b="1" dirty="0"/>
              <a:t> обучения</a:t>
            </a:r>
            <a:endParaRPr lang="ru-RU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9" y="5090994"/>
            <a:ext cx="6984776" cy="930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/>
              <a:t>Игровая технология</a:t>
            </a:r>
            <a:endParaRPr lang="ru-RU" sz="5400" dirty="0"/>
          </a:p>
        </p:txBody>
      </p:sp>
      <p:pic>
        <p:nvPicPr>
          <p:cNvPr id="35842" name="Picture 2" descr="Сайт 3&quot;А&quot; класса школы 76 г.Оренбур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908720"/>
            <a:ext cx="4032448" cy="4058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80729"/>
            <a:ext cx="685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/>
              <a:t>Информационно-коммуникативные </a:t>
            </a:r>
            <a:r>
              <a:rPr lang="ru-RU" sz="4800" b="1" dirty="0"/>
              <a:t>технологии</a:t>
            </a:r>
            <a:endParaRPr lang="ru-RU" sz="4800" dirty="0"/>
          </a:p>
        </p:txBody>
      </p:sp>
      <p:pic>
        <p:nvPicPr>
          <p:cNvPr id="38914" name="Picture 2" descr="30 000 ноутбуков MacBook Pro для школ в Москв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356992"/>
            <a:ext cx="4104456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105835"/>
            <a:ext cx="6462464" cy="212365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Технология  </a:t>
            </a:r>
            <a:endParaRPr lang="ru-RU" sz="4400" dirty="0" smtClean="0">
              <a:solidFill>
                <a:schemeClr val="tx1"/>
              </a:solidFill>
            </a:endParaRPr>
          </a:p>
          <a:p>
            <a:r>
              <a:rPr lang="ru-RU" sz="4400" dirty="0" smtClean="0">
                <a:solidFill>
                  <a:schemeClr val="tx1"/>
                </a:solidFill>
              </a:rPr>
              <a:t>дифференцированного </a:t>
            </a:r>
            <a:r>
              <a:rPr lang="ru-RU" sz="4400" dirty="0">
                <a:solidFill>
                  <a:schemeClr val="tx1"/>
                </a:solidFill>
              </a:rPr>
              <a:t>обучения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3244334"/>
            <a:ext cx="8064896" cy="1446550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ru-RU" sz="4400" b="1" dirty="0" smtClean="0"/>
              <a:t> Здоровье сберегающая  </a:t>
            </a:r>
            <a:r>
              <a:rPr lang="ru-RU" sz="4400" b="1" dirty="0"/>
              <a:t>технология</a:t>
            </a:r>
            <a:endParaRPr lang="ru-RU" sz="4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3244334"/>
            <a:ext cx="6984775" cy="258532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</a:rPr>
              <a:t>Технология </a:t>
            </a:r>
            <a:r>
              <a:rPr lang="ru-RU" sz="5400" dirty="0" smtClean="0">
                <a:solidFill>
                  <a:schemeClr val="tx1"/>
                </a:solidFill>
              </a:rPr>
              <a:t>позиционного </a:t>
            </a:r>
            <a:r>
              <a:rPr lang="ru-RU" sz="5400" dirty="0">
                <a:solidFill>
                  <a:schemeClr val="tx1"/>
                </a:solidFill>
              </a:rPr>
              <a:t>обучения.</a:t>
            </a:r>
            <a:r>
              <a:rPr lang="ru-RU" sz="5400" b="1" dirty="0">
                <a:solidFill>
                  <a:schemeClr val="tx1"/>
                </a:solidFill>
              </a:rPr>
              <a:t> 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3" y="3244334"/>
            <a:ext cx="6120680" cy="175432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5400" b="1" i="1" dirty="0">
                <a:solidFill>
                  <a:schemeClr val="tx1"/>
                </a:solidFill>
              </a:rPr>
              <a:t>Проектный метод</a:t>
            </a:r>
            <a:r>
              <a:rPr lang="ru-RU" sz="5400" dirty="0">
                <a:solidFill>
                  <a:schemeClr val="tx1"/>
                </a:solidFill>
              </a:rPr>
              <a:t> </a:t>
            </a:r>
            <a:r>
              <a:rPr lang="ru-RU" sz="5400" b="1" dirty="0">
                <a:solidFill>
                  <a:schemeClr val="tx1"/>
                </a:solidFill>
              </a:rPr>
              <a:t>обучения 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3" descr="Портфолио педагога &quot; Образовательный портал МистерГИ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0"/>
            <a:ext cx="498157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04664"/>
            <a:ext cx="6912768" cy="30469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800" b="1" dirty="0" smtClean="0"/>
              <a:t>Образование - это индустрия, направленная в будущее (</a:t>
            </a:r>
            <a:r>
              <a:rPr lang="ru-RU" sz="4800" b="1" dirty="0" smtClean="0"/>
              <a:t>С.П.Капица)</a:t>
            </a:r>
            <a:endParaRPr lang="ru-RU" sz="4800" dirty="0"/>
          </a:p>
        </p:txBody>
      </p:sp>
      <p:pic>
        <p:nvPicPr>
          <p:cNvPr id="14338" name="Picture 2" descr="Несколько фактов о зарубежных школах. - LikeGames.org - Сообщества и развлечения - Ossbe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1" y="3789040"/>
            <a:ext cx="3744417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1" y="1988840"/>
            <a:ext cx="748883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/>
              <a:t>Исследовательский метод в обучении </a:t>
            </a:r>
            <a:endParaRPr lang="ru-RU" sz="4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87824" y="1124744"/>
            <a:ext cx="45365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b="1" dirty="0"/>
              <a:t>“</a:t>
            </a:r>
            <a:r>
              <a:rPr lang="ru-RU" sz="2800" b="1" i="1" dirty="0"/>
              <a:t>Чем выше и дальше каждый из нас идет, тем яснее видит, что предела достижений совершенства не существует. Дело не в том, какой высоты ты достигнешь сегодня, а в том, чтобы двигаться вперёд вместе с вечным движением жизни” (Е.И.Рерих).</a:t>
            </a:r>
            <a:r>
              <a:rPr lang="ru-RU" sz="2800" b="1" dirty="0"/>
              <a:t> </a:t>
            </a:r>
            <a:endParaRPr lang="ru-RU" sz="2800" dirty="0"/>
          </a:p>
        </p:txBody>
      </p:sp>
      <p:pic>
        <p:nvPicPr>
          <p:cNvPr id="45058" name="Picture 2" descr="Стена ВКонтакт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429000"/>
            <a:ext cx="2376264" cy="2952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0"/>
            <a:ext cx="63367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Технология</a:t>
            </a:r>
            <a:r>
              <a:rPr lang="ru-RU" sz="4000" b="1" dirty="0"/>
              <a:t> - это совокупность приемов, применяемых в каком-либо деле, мастерстве, искусстве </a:t>
            </a:r>
            <a:endParaRPr lang="ru-RU" sz="4000" b="1" dirty="0" smtClean="0"/>
          </a:p>
          <a:p>
            <a:r>
              <a:rPr lang="ru-RU" sz="4000" b="1" i="1" dirty="0" smtClean="0"/>
              <a:t>(</a:t>
            </a:r>
            <a:r>
              <a:rPr lang="ru-RU" sz="4000" b="1" i="1" dirty="0"/>
              <a:t>толковый словарь</a:t>
            </a:r>
            <a:r>
              <a:rPr lang="ru-RU" sz="4000" b="1" i="1" dirty="0" smtClean="0"/>
              <a:t>).</a:t>
            </a:r>
            <a:endParaRPr lang="ru-RU" sz="4000" i="1" dirty="0"/>
          </a:p>
        </p:txBody>
      </p:sp>
      <p:pic>
        <p:nvPicPr>
          <p:cNvPr id="27650" name="Picture 2" descr="Back To School Vector Free Vector / 4Ve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077072"/>
            <a:ext cx="3024336" cy="278092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1"/>
            <a:ext cx="63367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Педагогическая технология </a:t>
            </a:r>
            <a:r>
              <a:rPr lang="ru-RU" sz="3200" b="1" dirty="0"/>
              <a:t>– это совокупность методов, методических приемов, форм организации учебной деятельности, основывающихся на теории обучения и обеспечивающих планируемые </a:t>
            </a:r>
            <a:r>
              <a:rPr lang="ru-RU" sz="3200" b="1" dirty="0" smtClean="0"/>
              <a:t>результаты.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764704"/>
            <a:ext cx="66247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П</a:t>
            </a:r>
            <a:r>
              <a:rPr lang="ru-RU" sz="3200" dirty="0">
                <a:solidFill>
                  <a:srgbClr val="FF0000"/>
                </a:solidFill>
              </a:rPr>
              <a:t>едагогическая инновация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/>
              <a:t>–  </a:t>
            </a:r>
            <a:r>
              <a:rPr lang="ru-RU" sz="3200" b="1" dirty="0" smtClean="0"/>
              <a:t>нововведения </a:t>
            </a:r>
            <a:r>
              <a:rPr lang="ru-RU" sz="3200" b="1" dirty="0"/>
              <a:t>в педагогическую деятельность, изменения в содержании и технологии обучения и воспитания, имеющие целью повышение их эффективности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20688"/>
            <a:ext cx="6192688" cy="45243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Инновации </a:t>
            </a:r>
            <a:r>
              <a:rPr lang="ru-RU" sz="3200" b="1" dirty="0" smtClean="0">
                <a:solidFill>
                  <a:srgbClr val="FF0000"/>
                </a:solidFill>
              </a:rPr>
              <a:t>–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это внесение новых методологий и стандартов в процесс.  </a:t>
            </a:r>
            <a:r>
              <a:rPr lang="ru-RU" sz="3200" b="1" dirty="0">
                <a:solidFill>
                  <a:srgbClr val="FF0000"/>
                </a:solidFill>
              </a:rPr>
              <a:t>Инновационное </a:t>
            </a:r>
            <a:r>
              <a:rPr lang="ru-RU" sz="3200" b="1" dirty="0" smtClean="0">
                <a:solidFill>
                  <a:srgbClr val="FF0000"/>
                </a:solidFill>
              </a:rPr>
              <a:t>образование</a:t>
            </a:r>
            <a:r>
              <a:rPr lang="ru-RU" sz="3200" b="1" dirty="0" smtClean="0"/>
              <a:t> </a:t>
            </a:r>
            <a:r>
              <a:rPr lang="ru-RU" sz="3200" b="1" dirty="0"/>
              <a:t>несет собой новые основы развивающего образования, как основной модернизирующий фактор </a:t>
            </a:r>
            <a:r>
              <a:rPr lang="ru-RU" sz="3200" b="1" dirty="0" smtClean="0"/>
              <a:t>образования. </a:t>
            </a:r>
            <a:endParaRPr lang="ru-RU" sz="3200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95536" y="760639"/>
            <a:ext cx="6768752" cy="470898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Внедрение в образовательный процесс современных образовательных и информационных технологий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 в образовательный процесс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позволит учителю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: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•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отработать глубину и прочность знаний, закрепить умения и навыки в различных областях деятельности;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•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развивать технологическое мышление, умения самостоятельно планировать свою учебную, самообразовательную деятельность;</a:t>
            </a:r>
            <a:endParaRPr kumimoji="0" lang="ru-RU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• 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Times New Roman" pitchFamily="18" charset="0"/>
              </a:rPr>
              <a:t>воспитывать привычки чёткого следования требованиям технологической дисциплины в организации учебных занятий.</a:t>
            </a:r>
            <a:endParaRPr kumimoji="0" lang="ru-RU" altLang="zh-CN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 </a:t>
            </a:r>
            <a:r>
              <a:rPr kumimoji="0" lang="ru-RU" altLang="zh-CN" sz="2000" b="1" i="0" u="sng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Calibri" pitchFamily="34" charset="0"/>
                <a:ea typeface="SimSun" pitchFamily="2" charset="-122"/>
                <a:cs typeface="Mangal" pitchFamily="18" charset="0"/>
              </a:rPr>
              <a:t>Использование широкого спектра педагогических технологий</a:t>
            </a: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Mangal" pitchFamily="18" charset="0"/>
              </a:rPr>
              <a:t> дает возможность педагогическому коллективу продуктивно использовать учебное время и </a:t>
            </a:r>
            <a:r>
              <a:rPr kumimoji="0" lang="ru-RU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Mangal" pitchFamily="18" charset="0"/>
              </a:rPr>
              <a:t>добиваться высоких результатов </a:t>
            </a:r>
            <a:r>
              <a:rPr kumimoji="0" lang="ru-RU" altLang="zh-CN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Mangal" pitchFamily="18" charset="0"/>
              </a:rPr>
              <a:t>обученности</a:t>
            </a:r>
            <a:r>
              <a:rPr kumimoji="0" lang="ru-RU" altLang="zh-CN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SimSun" pitchFamily="2" charset="-122"/>
                <a:cs typeface="Mangal" pitchFamily="18" charset="0"/>
              </a:rPr>
              <a:t> учащихся. </a:t>
            </a:r>
            <a:endParaRPr kumimoji="0" lang="ru-RU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51520" y="772471"/>
            <a:ext cx="7667328" cy="51398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.В связи с тем, что введение ФГОС в образовательную систему требует от учителя предметных, </a:t>
            </a:r>
            <a:r>
              <a:rPr kumimoji="0" lang="ru-RU" altLang="zh-CN" sz="16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метапредметных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 и личностных результатов актуальным становится внедрение в процесс обучения, начиная со ступени начального общего образования,</a:t>
            </a:r>
            <a:r>
              <a:rPr kumimoji="0" lang="ru-RU" altLang="zh-CN" sz="1600" b="1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altLang="zh-CN" sz="20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инновационных технологий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, которые способствуют сделать урок современным, </a:t>
            </a:r>
            <a:r>
              <a:rPr kumimoji="0" lang="ru-RU" altLang="zh-CN" sz="16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деятельностным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, развивающим: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1·                  Технология проблемно- диалогического обучения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2·                  Технология критического мышления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3·                  Технология </a:t>
            </a:r>
            <a:r>
              <a:rPr kumimoji="0" lang="ru-RU" altLang="zh-CN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деятельностного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 обучения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4·                  Игровая технология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5·                  ИКТ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6·                  Технология дифференцированного обучения, </a:t>
            </a:r>
            <a:r>
              <a:rPr kumimoji="0" lang="ru-RU" altLang="zh-CN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разноуровневого</a:t>
            </a:r>
            <a:r>
              <a:rPr kumimoji="0" lang="ru-RU" altLang="zh-CN" sz="1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обучения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7·                  </a:t>
            </a:r>
            <a:r>
              <a:rPr kumimoji="0" lang="ru-RU" altLang="zh-CN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Здоровьесберегающая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 технология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8·                  Технология позиционного обучения </a:t>
            </a:r>
            <a:r>
              <a:rPr kumimoji="0" lang="ru-RU" altLang="zh-CN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Н.Е.Веракса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9.-                 </a:t>
            </a:r>
            <a:r>
              <a:rPr kumimoji="0" lang="ru-RU" altLang="zh-CN" sz="1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Исследовательский метод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10-                 Технология сотрудничества(групповая работа)</a:t>
            </a:r>
            <a:endParaRPr kumimoji="0" lang="ru-RU" altLang="zh-CN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11-                  Система инновационной оценки </a:t>
            </a:r>
            <a:r>
              <a:rPr kumimoji="0" lang="ru-RU" altLang="zh-CN" sz="1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Times New Roman" pitchFamily="18" charset="0"/>
              </a:rPr>
              <a:t>портфолио</a:t>
            </a:r>
            <a:endParaRPr kumimoji="0" lang="ru-RU" altLang="zh-CN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, Helvetica, Verdana, 'Bit"/>
              <a:ea typeface="SimSun" pitchFamily="2" charset="-122"/>
              <a:cs typeface="Mangal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Mangal" pitchFamily="18" charset="0"/>
              </a:rPr>
              <a:t>12-</a:t>
            </a:r>
            <a:r>
              <a:rPr kumimoji="0" lang="ru-RU" altLang="zh-CN" sz="1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Mangal" pitchFamily="18" charset="0"/>
              </a:rPr>
              <a:t>                  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Mangal" pitchFamily="18" charset="0"/>
              </a:rPr>
              <a:t>Проектная деятельность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zh-CN" sz="1600" b="1" dirty="0">
                <a:solidFill>
                  <a:srgbClr val="002060"/>
                </a:solidFill>
                <a:latin typeface="Arial, Helvetica, Verdana, 'Bit"/>
                <a:ea typeface="SimSun" pitchFamily="2" charset="-122"/>
                <a:cs typeface="Mangal" pitchFamily="18" charset="0"/>
              </a:rPr>
              <a:t> </a:t>
            </a:r>
            <a:r>
              <a:rPr lang="ru-RU" altLang="zh-CN" sz="1600" b="1" dirty="0" smtClean="0">
                <a:solidFill>
                  <a:srgbClr val="002060"/>
                </a:solidFill>
                <a:latin typeface="Arial, Helvetica, Verdana, 'Bit"/>
                <a:ea typeface="SimSun" pitchFamily="2" charset="-122"/>
                <a:cs typeface="Mangal" pitchFamily="18" charset="0"/>
              </a:rPr>
              <a:t>                                                                     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, Helvetica, Verdana, 'Bit"/>
                <a:ea typeface="SimSun" pitchFamily="2" charset="-122"/>
                <a:cs typeface="Mangal" pitchFamily="18" charset="0"/>
              </a:rPr>
              <a:t> </a:t>
            </a:r>
            <a:r>
              <a:rPr kumimoji="0" lang="ru-RU" altLang="zh-CN" sz="16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, Helvetica, Verdana, 'Bit"/>
                <a:ea typeface="SimSun" pitchFamily="2" charset="-122"/>
                <a:cs typeface="Mangal" pitchFamily="18" charset="0"/>
              </a:rPr>
              <a:t>и </a:t>
            </a:r>
            <a:r>
              <a:rPr kumimoji="0" lang="ru-RU" altLang="zh-CN" sz="16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Arial, Helvetica, Verdana, 'Bit"/>
                <a:ea typeface="SimSun" pitchFamily="2" charset="-122"/>
                <a:cs typeface="Mangal" pitchFamily="18" charset="0"/>
              </a:rPr>
              <a:t>т.д</a:t>
            </a:r>
            <a:r>
              <a:rPr kumimoji="0" lang="ru-RU" altLang="zh-CN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3105835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5400" dirty="0"/>
              <a:t>Технология проблемно – диалогического обучения</a:t>
            </a:r>
            <a:r>
              <a:rPr lang="ru-RU" sz="5400" b="1" dirty="0"/>
              <a:t> 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65</TotalTime>
  <Words>226</Words>
  <Application>Microsoft Office PowerPoint</Application>
  <PresentationFormat>Экран (4:3)</PresentationFormat>
  <Paragraphs>40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ИСПОЛЬЗОВАНИЕ ИННОВАЦИОННЫХ ТЕХНОЛОГИЙ В НАЧАЛЬНОЙ ШКОЛЕ В СООТВЕТСТВИИ С ФГОС  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ИННОВАЦИОННЫХ ТЕХНОЛОГИЙ В НАЧАЛЬНОЙ ШКОЛЕ В СООТВЕТСТВИИ С ФГОС</dc:title>
  <dc:creator>user</dc:creator>
  <cp:lastModifiedBy>user</cp:lastModifiedBy>
  <cp:revision>7</cp:revision>
  <dcterms:created xsi:type="dcterms:W3CDTF">2014-10-30T07:53:26Z</dcterms:created>
  <dcterms:modified xsi:type="dcterms:W3CDTF">2014-10-30T08:58:37Z</dcterms:modified>
</cp:coreProperties>
</file>