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6" r:id="rId3"/>
    <p:sldId id="323" r:id="rId4"/>
    <p:sldId id="298" r:id="rId5"/>
    <p:sldId id="261" r:id="rId6"/>
    <p:sldId id="322" r:id="rId7"/>
    <p:sldId id="304" r:id="rId8"/>
    <p:sldId id="315" r:id="rId9"/>
    <p:sldId id="307" r:id="rId10"/>
    <p:sldId id="302" r:id="rId11"/>
    <p:sldId id="316" r:id="rId12"/>
    <p:sldId id="321" r:id="rId13"/>
    <p:sldId id="308" r:id="rId14"/>
    <p:sldId id="310" r:id="rId15"/>
    <p:sldId id="319" r:id="rId16"/>
    <p:sldId id="318" r:id="rId17"/>
    <p:sldId id="31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75F29"/>
    <a:srgbClr val="F995EB"/>
    <a:srgbClr val="F0405D"/>
    <a:srgbClr val="FFCCFF"/>
    <a:srgbClr val="0000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49" autoAdjust="0"/>
  </p:normalViewPr>
  <p:slideViewPr>
    <p:cSldViewPr>
      <p:cViewPr>
        <p:scale>
          <a:sx n="75" d="100"/>
          <a:sy n="75" d="100"/>
        </p:scale>
        <p:origin x="-123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89849612669306E-2"/>
          <c:y val="3.3090238650731928E-2"/>
          <c:w val="0.78427509176870358"/>
          <c:h val="0.87847315906698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УО(%)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КЗ 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80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1344"/>
        <c:axId val="27162880"/>
      </c:barChart>
      <c:catAx>
        <c:axId val="2716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27162880"/>
        <c:crosses val="autoZero"/>
        <c:auto val="1"/>
        <c:lblAlgn val="ctr"/>
        <c:lblOffset val="100"/>
        <c:noMultiLvlLbl val="0"/>
      </c:catAx>
      <c:valAx>
        <c:axId val="2716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ru-RU"/>
          </a:p>
        </c:txPr>
        <c:crossAx val="27161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36CF-941A-4486-B767-851CAA0AE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D106-F8F3-4B97-B264-AA7F94FCD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90B2-6885-4440-B492-C5BF41E7C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6C09B-0A85-4C41-A086-20D3AC0E6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AE447-F929-43B5-A886-AAEB7C1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0423-1FFB-4590-A493-41C117CBC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BBD5-B768-46AD-B7BA-DFFED16A8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A1C1-431A-4398-AFD2-EA0D1C1A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19FE9-A26C-497A-BD56-0ACCFE69C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FBB3-E815-4790-8CFF-E8F46005D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7EE4-DA1F-4E62-B95C-2B29E7912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C53D94-0EFD-417C-A30E-B29133097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3.gif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gif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gif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18450" cy="1368152"/>
          </a:xfrm>
        </p:spPr>
        <p:txBody>
          <a:bodyPr/>
          <a:lstStyle/>
          <a:p>
            <a:pPr algn="ctr"/>
            <a:r>
              <a:rPr lang="ru-RU" sz="1800" dirty="0"/>
              <a:t>Муниципальное бюджетное образовательное учреждение</a:t>
            </a:r>
            <a:br>
              <a:rPr lang="ru-RU" sz="1800" dirty="0"/>
            </a:br>
            <a:r>
              <a:rPr lang="ru-RU" sz="1800" dirty="0"/>
              <a:t> «Средняя общеобразовательная школа  им. Г. Г. </a:t>
            </a:r>
            <a:r>
              <a:rPr lang="ru-RU" sz="1800" dirty="0" err="1"/>
              <a:t>Гарифуллина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err="1"/>
              <a:t>с.Сардек</a:t>
            </a:r>
            <a:r>
              <a:rPr lang="ru-RU" sz="1800" dirty="0"/>
              <a:t>-Баш»»  </a:t>
            </a:r>
            <a:r>
              <a:rPr lang="ru-RU" sz="1800" dirty="0" err="1"/>
              <a:t>Кукморского</a:t>
            </a:r>
            <a:r>
              <a:rPr lang="ru-RU" sz="1800" dirty="0"/>
              <a:t> муниципального района Республики Татарстан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8712968" cy="5040560"/>
          </a:xfrm>
        </p:spPr>
        <p:txBody>
          <a:bodyPr/>
          <a:lstStyle/>
          <a:p>
            <a:endParaRPr lang="ru-RU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8000"/>
                </a:solidFill>
              </a:rPr>
              <a:t>Профессиональная деятельность          учителя начальных </a:t>
            </a:r>
            <a:r>
              <a:rPr lang="ru-RU" sz="4000" b="1" dirty="0" smtClean="0">
                <a:solidFill>
                  <a:srgbClr val="008000"/>
                </a:solidFill>
              </a:rPr>
              <a:t>классов</a:t>
            </a:r>
            <a:endParaRPr lang="en-US" sz="4000" b="1" dirty="0" smtClean="0">
              <a:solidFill>
                <a:srgbClr val="008000"/>
              </a:solidFill>
            </a:endParaRPr>
          </a:p>
          <a:p>
            <a:pPr algn="ctr"/>
            <a:endParaRPr lang="en-US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Набиевой </a:t>
            </a:r>
            <a:r>
              <a:rPr lang="ru-RU" sz="4000" b="1" i="1" dirty="0" err="1">
                <a:solidFill>
                  <a:srgbClr val="C00000"/>
                </a:solidFill>
              </a:rPr>
              <a:t>Зульфии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</a:rPr>
              <a:t>Мухаматзуфаровны</a:t>
            </a:r>
            <a:endParaRPr lang="ru-RU" sz="4000" b="1" i="1" dirty="0">
              <a:solidFill>
                <a:srgbClr val="C00000"/>
              </a:solidFill>
            </a:endParaRPr>
          </a:p>
          <a:p>
            <a:pPr algn="ctr"/>
            <a:endParaRPr lang="ru-RU" sz="4000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44608" y="1036252"/>
            <a:ext cx="5111750" cy="58531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141613"/>
      </p:ext>
    </p:extLst>
  </p:cSld>
  <p:clrMapOvr>
    <a:masterClrMapping/>
  </p:clrMapOvr>
  <p:transition spd="slow" advClick="0" advTm="15554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Экспериментальная работа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по теме: «Поддержание познавательного интереса средствами образовательных математических экскурсий в начальной школе 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1920" y="2132856"/>
            <a:ext cx="4834880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экскурсии помогают формировать ключевые компетенции: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ориентироваться в окружающей действительности;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речи;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добывать информацию;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принятие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поддерживают интерес к учению,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улучшают мотивацию;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дают возможность самостоятельно открывать новое для себя математическое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знание.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2333118"/>
            <a:ext cx="3096344" cy="43520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449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Инновационная работа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по теме: «Использование современных педагогических технологий  в начальной школе»</a:t>
            </a:r>
            <a:b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dirty="0"/>
              <a:t>в региональной инновационной площадке  кафедры педагогики Института психологии и образования КФУ «Инновационная образовательная программа дополнительного профессионального </a:t>
            </a:r>
            <a:r>
              <a:rPr lang="ru-RU" sz="1600" dirty="0" smtClean="0"/>
              <a:t>образования: «Обеспечение реализации системно-</a:t>
            </a:r>
            <a:r>
              <a:rPr lang="ru-RU" sz="1600" dirty="0" err="1" smtClean="0"/>
              <a:t>деятельностного</a:t>
            </a:r>
            <a:r>
              <a:rPr lang="ru-RU" sz="1600" dirty="0" smtClean="0"/>
              <a:t> подхода  </a:t>
            </a:r>
            <a:r>
              <a:rPr lang="ru-RU" sz="1600" dirty="0"/>
              <a:t>в начальной школе»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11960" y="2420888"/>
            <a:ext cx="4474840" cy="4248472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Используемые технологии:</a:t>
            </a:r>
          </a:p>
          <a:p>
            <a:r>
              <a:rPr lang="ru-RU" sz="2000" dirty="0" smtClean="0">
                <a:cs typeface="Times New Roman" pitchFamily="18" charset="0"/>
              </a:rPr>
              <a:t>Проблемное обучение</a:t>
            </a:r>
            <a:endParaRPr lang="ru-RU" sz="2000" i="1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Технология игрового обучения</a:t>
            </a:r>
            <a:endParaRPr lang="ru-RU" sz="2000" b="1" i="1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Развитие исследовательских навыков</a:t>
            </a:r>
            <a:endParaRPr lang="ru-RU" sz="2000" b="1" i="1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 Обучение в сотрудничестве </a:t>
            </a:r>
          </a:p>
          <a:p>
            <a:r>
              <a:rPr lang="ru-RU" sz="2000" dirty="0" err="1" smtClean="0"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cs typeface="Times New Roman" pitchFamily="18" charset="0"/>
              </a:rPr>
              <a:t> технологии</a:t>
            </a:r>
            <a:endParaRPr lang="ru-RU" sz="2000" b="1" i="1" dirty="0" smtClean="0">
              <a:cs typeface="Times New Roman" pitchFamily="18" charset="0"/>
            </a:endParaRPr>
          </a:p>
          <a:p>
            <a:r>
              <a:rPr lang="ru-RU" sz="2000" dirty="0" err="1" smtClean="0">
                <a:cs typeface="Times New Roman" pitchFamily="18" charset="0"/>
              </a:rPr>
              <a:t>Информационно-коммуникационые</a:t>
            </a:r>
            <a:r>
              <a:rPr lang="ru-RU" sz="2000" dirty="0" smtClean="0">
                <a:cs typeface="Times New Roman" pitchFamily="18" charset="0"/>
              </a:rPr>
              <a:t> технологии</a:t>
            </a:r>
            <a:endParaRPr lang="ru-RU" sz="2000" b="1" i="1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84" y="2636912"/>
            <a:ext cx="3081881" cy="4048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679065"/>
      </p:ext>
    </p:extLst>
  </p:cSld>
  <p:clrMapOvr>
    <a:masterClrMapping/>
  </p:clrMapOvr>
  <p:transition spd="slow" advClick="0" advTm="12449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78018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11960" y="2420888"/>
            <a:ext cx="4474840" cy="4248472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85" y="1629535"/>
            <a:ext cx="1558010" cy="148725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412166"/>
            <a:ext cx="2051720" cy="1747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08" y="1502379"/>
            <a:ext cx="1616900" cy="1524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8" y="3913308"/>
            <a:ext cx="2371474" cy="2122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94" y="4072351"/>
            <a:ext cx="1911868" cy="1963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5064"/>
            <a:ext cx="2088232" cy="1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1588"/>
      </p:ext>
    </p:extLst>
  </p:cSld>
  <p:clrMapOvr>
    <a:masterClrMapping/>
  </p:clrMapOvr>
  <p:transition spd="slow" advClick="0" advTm="12449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85219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Общественно-полезная 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31" y="3933056"/>
            <a:ext cx="2558963" cy="2088232"/>
          </a:xfrm>
          <a:prstGeom prst="rect">
            <a:avLst/>
          </a:prstGeom>
          <a:noFill/>
        </p:spPr>
      </p:pic>
      <p:pic>
        <p:nvPicPr>
          <p:cNvPr id="10" name="Picture 3" descr="C:\Documents and Settings\User\Рабочий стол\Фото\лесник 24.09.11\Изображение 06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23521" y="1339929"/>
            <a:ext cx="2736304" cy="2024865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Фото\Посадка деревьев 4А\SDC10086.JPG"/>
          <p:cNvPicPr>
            <a:picLocks noChangeAspect="1" noChangeArrowheads="1"/>
          </p:cNvPicPr>
          <p:nvPr/>
        </p:nvPicPr>
        <p:blipFill>
          <a:blip r:embed="rId7" cstate="print"/>
          <a:srcRect b="13069"/>
          <a:stretch>
            <a:fillRect/>
          </a:stretch>
        </p:blipFill>
        <p:spPr bwMode="auto">
          <a:xfrm>
            <a:off x="5885892" y="4437112"/>
            <a:ext cx="3011562" cy="1901490"/>
          </a:xfrm>
          <a:prstGeom prst="rect">
            <a:avLst/>
          </a:prstGeom>
          <a:noFill/>
        </p:spPr>
      </p:pic>
      <p:pic>
        <p:nvPicPr>
          <p:cNvPr id="15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39929"/>
            <a:ext cx="2664296" cy="196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3248980"/>
            <a:ext cx="2596207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17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Методические публикации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420947"/>
              </p:ext>
            </p:extLst>
          </p:nvPr>
        </p:nvGraphicFramePr>
        <p:xfrm>
          <a:off x="323528" y="1600200"/>
          <a:ext cx="8640960" cy="460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437"/>
                <a:gridCol w="1633083"/>
                <a:gridCol w="3024336"/>
                <a:gridCol w="936104"/>
              </a:tblGrid>
              <a:tr h="45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публикации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Где напечатана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Год издания</a:t>
                      </a:r>
                    </a:p>
                  </a:txBody>
                  <a:tcPr marL="68580" marR="68580" marT="0" marB="0"/>
                </a:tc>
              </a:tr>
              <a:tr h="681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Сүз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күрке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мәкаль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белән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», конспект урока защиты проекта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Журнал "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Мәгариф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", №7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2013 г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4770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«Без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тыныч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яшәсен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өчен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», сценарий праздника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Всероссийский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Журнал "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Мәгариф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", №1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2015 г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701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Бүгенге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башлангыч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мәктәп-яңача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эшләүче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укытучы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Сборник научных статей по материалам II Поволжской научно-практической конференции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2013 г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45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«Значение устного счёта на уроках математики в развитии личностных качеств»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Сборник материалов научно-практической конференции «Начальная школа сегодня: проблемы социализации»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2014г.</a:t>
                      </a:r>
                    </a:p>
                  </a:txBody>
                  <a:tcPr marL="68580" marR="68580" marT="0" marB="0"/>
                </a:tc>
              </a:tr>
              <a:tr h="90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Башлангыч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мәктәптә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проект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эшчәнлеге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», статья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Газета «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Ватаным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Татарстан», №99, 3 стр.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2014г.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 advClick="0" advTm="10795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Методические публикации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00525"/>
              </p:ext>
            </p:extLst>
          </p:nvPr>
        </p:nvGraphicFramePr>
        <p:xfrm>
          <a:off x="323528" y="1600200"/>
          <a:ext cx="8640960" cy="422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437"/>
                <a:gridCol w="1633083"/>
                <a:gridCol w="3024336"/>
                <a:gridCol w="936104"/>
              </a:tblGrid>
              <a:tr h="45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публикации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Где напечатана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Год издания</a:t>
                      </a:r>
                    </a:p>
                  </a:txBody>
                  <a:tcPr marL="68580" marR="68580" marT="0" marB="0"/>
                </a:tc>
              </a:tr>
              <a:tr h="681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Математика дәресләрендә телдән исәпләү күнегүләре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 сыйныф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Районный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Брошюра ,Кукморский ИМ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2011 г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477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эше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Авылым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чишмәләре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Федеральный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http://www.proshkolu.ru/user/novaia2012/folder/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2012 г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701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Математика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дәресләрендә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телдән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исәпләү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күнегүләре</a:t>
                      </a:r>
                      <a:endParaRPr lang="ru-RU" sz="14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сыйныф</a:t>
                      </a:r>
                      <a:endParaRPr lang="ru-RU" sz="14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Районный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Брошюра ,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Кукморский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ИМЦ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2013 г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45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План проведения математических экскурсий по УМК «Перспективная начальная школа»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Федеральный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http://nabieva.pedgazeta.ru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2014г.</a:t>
                      </a:r>
                    </a:p>
                  </a:txBody>
                  <a:tcPr marL="68580" marR="68580" marT="0" marB="0"/>
                </a:tc>
              </a:tr>
              <a:tr h="90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Авторская программа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«Поделки из бросового материала»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http://nsportal.ru/nabieva-zulfiya-mukhamatzufarovna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2014г.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84340"/>
      </p:ext>
    </p:extLst>
  </p:cSld>
  <p:clrMapOvr>
    <a:masterClrMapping/>
  </p:clrMapOvr>
  <p:transition spd="slow" advClick="0" advTm="10795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Проведенные открытые уроки, занятия, мероприятия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119444"/>
              </p:ext>
            </p:extLst>
          </p:nvPr>
        </p:nvGraphicFramePr>
        <p:xfrm>
          <a:off x="323528" y="1600200"/>
          <a:ext cx="864096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080120"/>
                <a:gridCol w="4680520"/>
                <a:gridCol w="648072"/>
              </a:tblGrid>
              <a:tr h="45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Тема, класс (группа, курс)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Вид, тематика, место проведения методического мероприятия, в рамках которого проводилось  мероприятие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Юлда йөрсәң бул өлгер,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Юл кагыйдәсен нык бел!,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1-4 классы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Районный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Мероприятие совместно с работниками ГИБДД  на базе филиала МБОУ «СОШ им.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Г.Г.Гарифуллина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с.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Сардек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-Баш» в селе Новый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Сардек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Кукморского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2011г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477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Сәламәтлек-иң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зур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байлык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»,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3 класс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Районный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Внеклассное мероприятие для родителей по теме  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Сәламәт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тормыш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рәвеше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  на базе филиала МБОУ «СОШ им.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Г.Г.Гарифуллина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с.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Сардек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-Баш» в селе Новый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Сардек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Кукморского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2012 г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106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«ФГОС: технологическая карта урока»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Республи</a:t>
                      </a:r>
                      <a:endParaRPr lang="ru-RU" sz="14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канский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Урок на региональном семинар-практикуме учителей начальных классов по теме «Организация работы учителей начальных классов в условиях реализации ФГОС второго поколения основного общего образования» на базе МБОУ «СОШ №4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п.г.т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. Кукмор» 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2013 г</a:t>
                      </a: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454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«Формирование познавательных универсальных учебных действий на уроках математики»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Районный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Выступление на районном семинар-практикуме учителей начальных классов по теме «Формирование познавательных универсальных учебных действий у младших школьников» на базе МБОУ «СОШ №3 </a:t>
                      </a:r>
                      <a:r>
                        <a:rPr lang="ru-RU" sz="1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п.г.т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. Кукмор»</a:t>
                      </a:r>
                      <a:endParaRPr lang="ru-RU" sz="14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+mn-lt"/>
                          <a:ea typeface="Calibri"/>
                          <a:cs typeface="Times New Roman"/>
                        </a:rPr>
                        <a:t>2014г.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08942"/>
      </p:ext>
    </p:extLst>
  </p:cSld>
  <p:clrMapOvr>
    <a:masterClrMapping/>
  </p:clrMapOvr>
  <p:transition spd="slow" advClick="0" advTm="10795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829898"/>
              </p:ext>
            </p:extLst>
          </p:nvPr>
        </p:nvGraphicFramePr>
        <p:xfrm>
          <a:off x="251520" y="1556793"/>
          <a:ext cx="864096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051"/>
                <a:gridCol w="1814576"/>
                <a:gridCol w="1728213"/>
                <a:gridCol w="1080120"/>
              </a:tblGrid>
              <a:tr h="50431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Название конкурса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0" marB="0"/>
                </a:tc>
              </a:tr>
              <a:tr h="100863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Конкурс учителей начальных классов «Реализация ФГОС НОО средствами образовательной области «Искусство»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республиканский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участник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2012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330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Конкурс учебно-методических разработок учителей начальных классов «Грани мастерства»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международный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2012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0182"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«Мастерская учителя»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республиканский</a:t>
                      </a: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8580" marR="68580" marT="0" marB="0"/>
                </a:tc>
              </a:tr>
              <a:tr h="44678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Конкурс учебно-методических разработок учителей начальных классов «Грани мастерства» 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международный</a:t>
                      </a: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участник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2014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4175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Авыл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укытучысы-2014»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республиканский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участник 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Участие в профессиональных конкурсах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8334"/>
      </p:ext>
    </p:extLst>
  </p:cSld>
  <p:clrMapOvr>
    <a:masterClrMapping/>
  </p:clrMapOvr>
  <p:transition spd="slow" advClick="0" advTm="15195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792088"/>
          </a:xfrm>
        </p:spPr>
        <p:txBody>
          <a:bodyPr/>
          <a:lstStyle/>
          <a:p>
            <a:pPr algn="ctr"/>
            <a:r>
              <a:rPr lang="ru-RU" sz="4000" dirty="0" smtClean="0">
                <a:cs typeface="Times New Roman" pitchFamily="18" charset="0"/>
              </a:rPr>
              <a:t>Общие сведения 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1112838"/>
            <a:ext cx="8712968" cy="5484514"/>
          </a:xfrm>
        </p:spPr>
        <p:txBody>
          <a:bodyPr/>
          <a:lstStyle/>
          <a:p>
            <a:r>
              <a:rPr lang="ru-RU" sz="1800" u="sng" dirty="0" smtClean="0">
                <a:solidFill>
                  <a:schemeClr val="tx2"/>
                </a:solidFill>
              </a:rPr>
              <a:t>Набиева </a:t>
            </a:r>
            <a:r>
              <a:rPr lang="ru-RU" sz="1800" u="sng" dirty="0" err="1" smtClean="0">
                <a:solidFill>
                  <a:schemeClr val="tx2"/>
                </a:solidFill>
              </a:rPr>
              <a:t>Зульфия</a:t>
            </a:r>
            <a:r>
              <a:rPr lang="ru-RU" sz="1800" u="sng" dirty="0" smtClean="0">
                <a:solidFill>
                  <a:schemeClr val="tx2"/>
                </a:solidFill>
              </a:rPr>
              <a:t> </a:t>
            </a:r>
            <a:r>
              <a:rPr lang="ru-RU" sz="1800" u="sng" dirty="0" err="1" smtClean="0">
                <a:solidFill>
                  <a:schemeClr val="tx2"/>
                </a:solidFill>
              </a:rPr>
              <a:t>Мухаматзуфаровна</a:t>
            </a:r>
            <a:endParaRPr lang="ru-RU" sz="1800" u="sng" dirty="0" smtClean="0">
              <a:solidFill>
                <a:schemeClr val="tx2"/>
              </a:solidFill>
            </a:endParaRPr>
          </a:p>
          <a:p>
            <a:r>
              <a:rPr lang="ru-RU" sz="1800" u="sng" dirty="0" smtClean="0">
                <a:solidFill>
                  <a:schemeClr val="tx2"/>
                </a:solidFill>
                <a:cs typeface="Times New Roman" pitchFamily="18" charset="0"/>
              </a:rPr>
              <a:t>Место работы: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 МБОУ «СОШ им. Г. Г. </a:t>
            </a:r>
            <a:r>
              <a:rPr lang="ru-RU" sz="1800" dirty="0" err="1" smtClean="0">
                <a:solidFill>
                  <a:schemeClr val="tx2"/>
                </a:solidFill>
                <a:cs typeface="Times New Roman" pitchFamily="18" charset="0"/>
              </a:rPr>
              <a:t>Гарифуллина</a:t>
            </a:r>
            <a:endParaRPr lang="ru-RU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cs typeface="Times New Roman" pitchFamily="18" charset="0"/>
              </a:rPr>
              <a:t>с.Сардек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-Баш»</a:t>
            </a:r>
            <a:r>
              <a:rPr lang="ru-RU" sz="1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cs typeface="Times New Roman" pitchFamily="18" charset="0"/>
              </a:rPr>
              <a:t>Кукморского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 района РТ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u="sng" dirty="0" smtClean="0">
                <a:solidFill>
                  <a:schemeClr val="tx2"/>
                </a:solidFill>
                <a:cs typeface="Times New Roman" pitchFamily="18" charset="0"/>
              </a:rPr>
              <a:t>Образование: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 высшее</a:t>
            </a:r>
            <a:r>
              <a:rPr lang="ru-RU" sz="1800" dirty="0" smtClean="0"/>
              <a:t>, </a:t>
            </a:r>
            <a:r>
              <a:rPr lang="ru-RU" sz="1800" dirty="0"/>
              <a:t>Казанский </a:t>
            </a:r>
            <a:r>
              <a:rPr lang="ru-RU" sz="1800" dirty="0" smtClean="0"/>
              <a:t>Государственный</a:t>
            </a:r>
          </a:p>
          <a:p>
            <a:r>
              <a:rPr lang="ru-RU" sz="1800" dirty="0" smtClean="0"/>
              <a:t>Педагогический </a:t>
            </a:r>
            <a:r>
              <a:rPr lang="ru-RU" sz="1800" dirty="0"/>
              <a:t>Институт, 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квалификация по диплому:</a:t>
            </a:r>
          </a:p>
          <a:p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tt-RU" sz="1800" dirty="0" smtClean="0"/>
              <a:t>Учител</a:t>
            </a:r>
            <a:r>
              <a:rPr lang="ru-RU" sz="1800" dirty="0"/>
              <a:t>ь математики, информатики и </a:t>
            </a:r>
            <a:r>
              <a:rPr lang="tt-RU" sz="1800" dirty="0" smtClean="0"/>
              <a:t>вычислитель-</a:t>
            </a:r>
          </a:p>
          <a:p>
            <a:r>
              <a:rPr lang="tt-RU" sz="1800" dirty="0" smtClean="0"/>
              <a:t>ной техники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»,1992 г.</a:t>
            </a:r>
          </a:p>
          <a:p>
            <a:r>
              <a:rPr lang="ru-RU" sz="1800" u="sng" dirty="0" smtClean="0"/>
              <a:t>Профессиональная переподготовка:</a:t>
            </a:r>
            <a:r>
              <a:rPr lang="ru-RU" sz="1800" dirty="0"/>
              <a:t> ИПК и ППРО ГОУ ВПО «Татарский государственный гуманитарно-педагогический университет»,  Педагогика и методика начального образования, учитель начальных </a:t>
            </a:r>
            <a:r>
              <a:rPr lang="ru-RU" sz="1800" dirty="0" smtClean="0"/>
              <a:t>классов, 2011 г.</a:t>
            </a:r>
            <a:endParaRPr lang="ru-RU" sz="1800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1800" u="sng" dirty="0" smtClean="0">
                <a:solidFill>
                  <a:schemeClr val="tx2"/>
                </a:solidFill>
                <a:cs typeface="Times New Roman" pitchFamily="18" charset="0"/>
              </a:rPr>
              <a:t>Занимаемая должность: 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800" u="sng" dirty="0" smtClean="0">
                <a:solidFill>
                  <a:schemeClr val="tx2"/>
                </a:solidFill>
                <a:cs typeface="Times New Roman" pitchFamily="18" charset="0"/>
              </a:rPr>
              <a:t>Категория:</a:t>
            </a:r>
            <a:r>
              <a:rPr lang="en-US" sz="1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высшая квалификационная категория</a:t>
            </a:r>
          </a:p>
          <a:p>
            <a:r>
              <a:rPr lang="ru-RU" sz="1800" u="sng" dirty="0" smtClean="0">
                <a:solidFill>
                  <a:schemeClr val="tx2"/>
                </a:solidFill>
                <a:cs typeface="Times New Roman" pitchFamily="18" charset="0"/>
              </a:rPr>
              <a:t>Педагогический стаж: </a:t>
            </a:r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23 года</a:t>
            </a:r>
          </a:p>
          <a:p>
            <a:r>
              <a:rPr lang="ru-RU" sz="1800" u="sng" dirty="0" smtClean="0">
                <a:solidFill>
                  <a:schemeClr val="tx2"/>
                </a:solidFill>
                <a:cs typeface="Times New Roman" pitchFamily="18" charset="0"/>
              </a:rPr>
              <a:t>Методическая </a:t>
            </a:r>
            <a:r>
              <a:rPr lang="ru-RU" sz="1800" u="sng" dirty="0">
                <a:solidFill>
                  <a:schemeClr val="tx2"/>
                </a:solidFill>
                <a:cs typeface="Times New Roman" pitchFamily="18" charset="0"/>
              </a:rPr>
              <a:t>тема: </a:t>
            </a:r>
            <a:r>
              <a:rPr lang="ru-RU" sz="1800" dirty="0">
                <a:solidFill>
                  <a:schemeClr val="tx2"/>
                </a:solidFill>
                <a:cs typeface="Times New Roman" pitchFamily="18" charset="0"/>
              </a:rPr>
              <a:t>«Развитие творческого мышления учащихся путём использования современных педагогических технологий».</a:t>
            </a: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953292"/>
            <a:ext cx="2016224" cy="179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55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5200" cy="792088"/>
          </a:xfrm>
        </p:spPr>
        <p:txBody>
          <a:bodyPr/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Моя педагогическая философия 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1112838"/>
            <a:ext cx="8712968" cy="5484514"/>
          </a:xfrm>
        </p:spPr>
        <p:txBody>
          <a:bodyPr/>
          <a:lstStyle/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Главная моя задача – научить детей учиться, помочь раскрыться маленькой личности. </a:t>
            </a:r>
          </a:p>
          <a:p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Я убеждена, ребёнок – главная ценность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общест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выше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которого ничего не может быть. В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каж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 дом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ребёнке скрыт неизвестный нам потенциал, который должен обязательно реализоваться. И мой педагогический принцип – очень осторожно и бережно помочь ребёнку раскрыться, вселить в него уверенность, дать почувствовать свою ценность независимо от успехов в учебной деятельности. </a:t>
            </a:r>
          </a:p>
          <a:p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 </a:t>
            </a: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8686799" y="273050"/>
            <a:ext cx="73025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0" y="5104680"/>
            <a:ext cx="236540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37719"/>
      </p:ext>
    </p:extLst>
  </p:cSld>
  <p:clrMapOvr>
    <a:masterClrMapping/>
  </p:clrMapOvr>
  <p:transition spd="slow" advClick="0" advTm="1555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8547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449241"/>
              </p:ext>
            </p:extLst>
          </p:nvPr>
        </p:nvGraphicFramePr>
        <p:xfrm>
          <a:off x="827584" y="1844824"/>
          <a:ext cx="71287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Позитивная динамика  </a:t>
            </a:r>
            <a:b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cs typeface="Times New Roman" pitchFamily="18" charset="0"/>
              </a:rPr>
              <a:t> достижений учащихся</a:t>
            </a:r>
            <a:r>
              <a:rPr lang="ru-RU" sz="3600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ransition spd="slow" advClick="0" advTm="6303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52128"/>
          </a:xfrm>
        </p:spPr>
        <p:txBody>
          <a:bodyPr/>
          <a:lstStyle/>
          <a:p>
            <a:r>
              <a:rPr lang="ru-RU" sz="2400" b="1" dirty="0" smtClean="0"/>
              <a:t>Результаты республиканского тестирования</a:t>
            </a:r>
            <a:br>
              <a:rPr lang="ru-RU" sz="2400" b="1" dirty="0" smtClean="0"/>
            </a:br>
            <a:r>
              <a:rPr lang="ru-RU" sz="2400" b="1" dirty="0" smtClean="0"/>
              <a:t> учащихся  4 классов</a:t>
            </a:r>
            <a:endParaRPr lang="ru-RU" sz="24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961769"/>
              </p:ext>
            </p:extLst>
          </p:nvPr>
        </p:nvGraphicFramePr>
        <p:xfrm>
          <a:off x="611188" y="1700809"/>
          <a:ext cx="7849245" cy="411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415"/>
                <a:gridCol w="2616415"/>
                <a:gridCol w="2616415"/>
              </a:tblGrid>
              <a:tr h="79208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Учебный 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Средний балл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3091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2013/2014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русский язык 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74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27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2013/2014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математика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79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27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2013/2014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27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2013/2014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татарский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язык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 advClick="0" advTm="4087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792088"/>
          </a:xfrm>
        </p:spPr>
        <p:txBody>
          <a:bodyPr/>
          <a:lstStyle/>
          <a:p>
            <a:pPr algn="ctr"/>
            <a:r>
              <a:rPr lang="ru-RU" sz="4000" dirty="0"/>
              <a:t>Награды и поощрения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8712968" cy="5616624"/>
          </a:xfrm>
        </p:spPr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Почётная 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грамота </a:t>
            </a:r>
            <a:r>
              <a:rPr lang="ru-RU" sz="1200" dirty="0" err="1">
                <a:solidFill>
                  <a:schemeClr val="tx2"/>
                </a:solidFill>
                <a:cs typeface="Times New Roman" pitchFamily="18" charset="0"/>
              </a:rPr>
              <a:t>Кукморского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 муниципального района за достигнутые успехи в деле обучения и воспитания подрастающего поколения, 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2011 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г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-Почётная грамота </a:t>
            </a:r>
            <a:r>
              <a:rPr lang="ru-RU" sz="1200" dirty="0" err="1">
                <a:solidFill>
                  <a:schemeClr val="tx2"/>
                </a:solidFill>
                <a:cs typeface="Times New Roman" pitchFamily="18" charset="0"/>
              </a:rPr>
              <a:t>Кукморского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 муниципального района за достигнутые успехи в деле обучения и воспитания подрастающего поколения, 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2013 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г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Грамота за сотрудничество на проекте «Эрудит-марафон учащихся», АНО «Центр развития молодёжи», </a:t>
            </a:r>
            <a:r>
              <a:rPr lang="ru-RU" sz="1200" dirty="0" err="1">
                <a:solidFill>
                  <a:schemeClr val="tx2"/>
                </a:solidFill>
                <a:cs typeface="Times New Roman" pitchFamily="18" charset="0"/>
              </a:rPr>
              <a:t>г.Екатеринбург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, 2012 г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Диплом за активное применение в работе современных информационных технологий, эффективное использование цифровых предметно-методических материалов, предоставленных в рамках проекта,  Москва, 2012 г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Диплом 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за участие во Всероссийской педагогической конференции «Патриотическое воспитание детей и молодёжи», 2012 г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Диплом II степени Победителя Международного конкурса учебно-методических разработок учителей начальных классов «Грани </a:t>
            </a:r>
            <a:r>
              <a:rPr lang="ru-RU" sz="1200" dirty="0" err="1" smtClean="0">
                <a:solidFill>
                  <a:schemeClr val="tx2"/>
                </a:solidFill>
                <a:cs typeface="Times New Roman" pitchFamily="18" charset="0"/>
              </a:rPr>
              <a:t>мастерств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, 2012 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г.;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-Диплом I степени республиканского конкурса «Мастерская учителя» в номинации «Математика», Казань, 2013 г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.;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-Грамота за подготовку учащихся и активное участие в открытом заочном республиканском конкурсе творческих работ с использованием информационных технологий «Мир сегодня и завтра-2015</a:t>
            </a:r>
            <a:r>
              <a:rPr lang="ru-RU" sz="1200" dirty="0" smtClean="0">
                <a:solidFill>
                  <a:schemeClr val="tx2"/>
                </a:solidFill>
                <a:cs typeface="Times New Roman" pitchFamily="18" charset="0"/>
              </a:rPr>
              <a:t>»</a:t>
            </a:r>
            <a:endParaRPr lang="en-US" sz="1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-Грамота за подготовку призёра и активное участие в IX Республиканском телевизионном конкурсе «Дети рисуют страну»,  2015 г.;</a:t>
            </a: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3149935"/>
            <a:ext cx="73025" cy="99342"/>
          </a:xfrm>
        </p:spPr>
      </p:pic>
      <p:pic>
        <p:nvPicPr>
          <p:cNvPr id="1027" name="Picture 3" descr="C:\Users\Зульфия\Desktop\аттес НЗМ\пакет НЗМ\диплом учител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1" y="4564090"/>
            <a:ext cx="184300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ульфия\Desktop\2014-2015\награды\20151028_1710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05" y="4608714"/>
            <a:ext cx="15251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ульфия\Desktop\2014-2015\награды\Сертификаты МСиЗ-201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48" y="4675136"/>
            <a:ext cx="1398303" cy="22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Зульфия\Desktop\2014-2015\награды\DSC041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5751"/>
            <a:ext cx="1296144" cy="22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Зульфия\Desktop\аттес НЗМ\11057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26824"/>
            <a:ext cx="1296144" cy="22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43" y="4684054"/>
            <a:ext cx="1872208" cy="221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5559"/>
            <a:ext cx="1245927" cy="22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4" y="4684055"/>
            <a:ext cx="1482725" cy="21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81345"/>
      </p:ext>
    </p:extLst>
  </p:cSld>
  <p:clrMapOvr>
    <a:masterClrMapping/>
  </p:clrMapOvr>
  <p:transition spd="slow" advClick="0" advTm="15554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67870"/>
              </p:ext>
            </p:extLst>
          </p:nvPr>
        </p:nvGraphicFramePr>
        <p:xfrm>
          <a:off x="287523" y="980729"/>
          <a:ext cx="8568953" cy="550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9"/>
                <a:gridCol w="1728192"/>
                <a:gridCol w="1116246"/>
                <a:gridCol w="1512046"/>
              </a:tblGrid>
              <a:tr h="43204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Вид, 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 проведения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62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эрудит - марафон учащихся (ЭМУ), русский язык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Игра-конкурс  «Русский Медвежонок-языкознание для всех»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«Кит – компьютеры, информатика, технологии», («КИТ»)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Математический конкурс-игра «Кенгуру»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Математическая Олимпиада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Мустакимовых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Республиканский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7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«Обаятельный Шурале-2013»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тура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682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Конкурс «Я вижу мир»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Результаты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участия  обучающихся в конкурсах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20342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8174"/>
          </a:xfrm>
        </p:spPr>
        <p:txBody>
          <a:bodyPr/>
          <a:lstStyle/>
          <a:p>
            <a:r>
              <a:rPr lang="ru-RU" sz="2400" b="1" dirty="0"/>
              <a:t>Результаты  участия  обучающихся в конкурсах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14083"/>
              </p:ext>
            </p:extLst>
          </p:nvPr>
        </p:nvGraphicFramePr>
        <p:xfrm>
          <a:off x="323528" y="980729"/>
          <a:ext cx="8568953" cy="5584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656184"/>
                <a:gridCol w="1440160"/>
                <a:gridCol w="1296145"/>
              </a:tblGrid>
              <a:tr h="36003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Вид, 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Дистанционный марафон «Мир конкурсов» от УНИКУМ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«Азбука животного мира», 1класс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«Весёлая математика», 1 класс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«Весёлая математика», 4 класс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 Всероссийская игра- конкурс «Путешествие Маши в Страну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Знайландию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«Азбука животного мира», 2 класс	IV Всероссийский марафон «Весёлая математика,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Творческий конкурс «Я люблю тебя, мама!»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исследовательских  и творческих работ младших школьников «Открытие»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Международный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71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Конкурс творческих работ с использованием информационных технологий «Мир сегодня и завтра-2015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Республиканский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7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</a:rPr>
                        <a:t>IX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Республиканский телевизионный конкурс «Дети рисуют страну»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</a:rPr>
                        <a:t>Республиканский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специаль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«Кириллица»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Конкурс «Лисёнок»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</a:rPr>
                        <a:t>Международный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60891"/>
      </p:ext>
    </p:extLst>
  </p:cSld>
  <p:clrMapOvr>
    <a:masterClrMapping/>
  </p:clrMapOvr>
  <p:transition spd="slow" advClick="0" advTm="4087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6" descr="Копия Копия gerb3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flowChartPunchedTape">
            <a:avLst/>
          </a:prstGeom>
          <a:noFill/>
          <a:ln>
            <a:solidFill>
              <a:srgbClr val="F0405D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22" name="Picture 26" descr="Копия gerb3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9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0" y="191781"/>
            <a:ext cx="768350" cy="9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37615"/>
              </p:ext>
            </p:extLst>
          </p:nvPr>
        </p:nvGraphicFramePr>
        <p:xfrm>
          <a:off x="251519" y="1485327"/>
          <a:ext cx="8640961" cy="490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9"/>
                <a:gridCol w="1800200"/>
                <a:gridCol w="1368152"/>
              </a:tblGrid>
              <a:tr h="51759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Вид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тема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0" marB="0"/>
                </a:tc>
              </a:tr>
              <a:tr h="51759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Педагогическая конференция «Патриотическое воспитание детей и молодёжи», организованная Центром гражданско-правового образования «Восхождение»,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г.Казань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580" marR="68580" marT="0" marB="0"/>
                </a:tc>
              </a:tr>
              <a:tr h="51759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Общероссийский проект «Школа цифрового века»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439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Конкурс «</a:t>
                      </a:r>
                      <a:r>
                        <a:rPr lang="tt-RU" sz="1800" dirty="0" smtClean="0">
                          <a:effectLst/>
                          <a:latin typeface="Times New Roman"/>
                          <a:ea typeface="Calibri"/>
                        </a:rPr>
                        <a:t>Лучшая а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вторская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t-RU" sz="1800" dirty="0" smtClean="0">
                          <a:effectLst/>
                          <a:latin typeface="Times New Roman"/>
                          <a:ea typeface="Calibri"/>
                        </a:rPr>
                        <a:t>программа учебных дис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ц</a:t>
                      </a:r>
                      <a:r>
                        <a:rPr lang="tt-RU" sz="1800" dirty="0" smtClean="0">
                          <a:effectLst/>
                          <a:latin typeface="Times New Roman"/>
                          <a:ea typeface="Calibri"/>
                        </a:rPr>
                        <a:t>иплин, элективных курсов, спецкурсов и курсов по выбору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</a:rPr>
                        <a:t>Всероссий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</a:rPr>
                        <a:t>ский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9196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Научно-практическая конференция «Начальная школа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сегодня: проблемы социализации»,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организованная кафедрой 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педагогики и методики начального образования Института психологии и образования КФУ на базе Института психологии и образования КФУ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ный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Результаты профессиональной деятельности</a:t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Участие в проектах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897">
        <p:cut/>
      </p:transition>
    </mc:Choice>
    <mc:Fallback xmlns="">
      <p:transition advClick="0" advTm="1589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1362</Words>
  <Application>Microsoft Office PowerPoint</Application>
  <PresentationFormat>Экран (4:3)</PresentationFormat>
  <Paragraphs>304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Муниципальное бюджетное образовательное учреждение  «Средняя общеобразовательная школа  им. Г. Г. Гарифуллина  с.Сардек-Баш»»  Кукморского муниципального района Республики Татарстан </vt:lpstr>
      <vt:lpstr>Общие сведения </vt:lpstr>
      <vt:lpstr>Моя педагогическая философия </vt:lpstr>
      <vt:lpstr> Позитивная динамика    достижений учащихся </vt:lpstr>
      <vt:lpstr>Результаты республиканского тестирования  учащихся  4 классов</vt:lpstr>
      <vt:lpstr>Награды и поощрения</vt:lpstr>
      <vt:lpstr>Результаты  участия  обучающихся в конкурсах </vt:lpstr>
      <vt:lpstr>Результаты  участия  обучающихся в конкурсах </vt:lpstr>
      <vt:lpstr>Результаты профессиональной деятельности  Участие в проектах </vt:lpstr>
      <vt:lpstr>Экспериментальная работа  по теме: «Поддержание познавательного интереса средствами образовательных математических экскурсий в начальной школе »</vt:lpstr>
      <vt:lpstr>Инновационная работа  по теме: «Использование современных педагогических технологий  в начальной школе» в региональной инновационной площадке  кафедры педагогики Института психологии и образования КФУ «Инновационная образовательная программа дополнительного профессионального образования: «Обеспечение реализации системно-деятельностного подхода  в начальной школе» </vt:lpstr>
      <vt:lpstr>Внеурочная деятельность</vt:lpstr>
      <vt:lpstr>Общественно-полезная деятельность</vt:lpstr>
      <vt:lpstr>Методические публикации</vt:lpstr>
      <vt:lpstr>Методические публикации</vt:lpstr>
      <vt:lpstr>Проведенные открытые уроки, занятия, мероприятия</vt:lpstr>
      <vt:lpstr> Участие в профессиональных конкурсах</vt:lpstr>
    </vt:vector>
  </TitlesOfParts>
  <Company>TNT-Broadcasting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слайда</dc:title>
  <dc:creator>Администратор</dc:creator>
  <cp:lastModifiedBy>Зульфия</cp:lastModifiedBy>
  <cp:revision>259</cp:revision>
  <dcterms:created xsi:type="dcterms:W3CDTF">2011-07-03T17:11:47Z</dcterms:created>
  <dcterms:modified xsi:type="dcterms:W3CDTF">2016-01-12T17:43:11Z</dcterms:modified>
</cp:coreProperties>
</file>