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11A858-2422-4CA2-A16C-B631FDF02891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B7EBAE-B7E4-4022-BD79-6CE28C1F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39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Конструирование </a:t>
            </a:r>
            <a:r>
              <a:rPr lang="ru-RU" sz="4900" dirty="0" smtClean="0"/>
              <a:t>урока </a:t>
            </a:r>
            <a:br>
              <a:rPr lang="ru-RU" sz="4900" dirty="0" smtClean="0"/>
            </a:br>
            <a:r>
              <a:rPr lang="ru-RU" sz="4900" dirty="0" smtClean="0"/>
              <a:t>в соответствии с </a:t>
            </a:r>
            <a:r>
              <a:rPr lang="ru-RU" sz="4900" dirty="0" smtClean="0"/>
              <a:t>ФГО</a:t>
            </a:r>
            <a:r>
              <a:rPr lang="ru-RU" dirty="0" smtClean="0"/>
              <a:t>С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Учитель начальных классов Кремнёва С.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54185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/>
              <a:t>Этапы работы</a:t>
            </a:r>
            <a:r>
              <a:rPr lang="ru-RU" sz="4500" dirty="0" smtClean="0"/>
              <a:t> </a:t>
            </a:r>
          </a:p>
          <a:p>
            <a:pPr algn="ctr">
              <a:buNone/>
            </a:pPr>
            <a:r>
              <a:rPr lang="ru-RU" sz="4500" b="1" dirty="0" smtClean="0"/>
              <a:t>над технологической картой</a:t>
            </a:r>
            <a:endParaRPr lang="ru-RU" sz="45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</a:t>
            </a:r>
            <a:r>
              <a:rPr lang="ru-RU" b="1" dirty="0" smtClean="0"/>
              <a:t>.</a:t>
            </a:r>
            <a:r>
              <a:rPr lang="ru-RU" dirty="0" smtClean="0"/>
              <a:t> Определение места урока в изучаемой теме и его тип, дата проведения.</a:t>
            </a:r>
          </a:p>
          <a:p>
            <a:r>
              <a:rPr lang="ru-RU" dirty="0" smtClean="0"/>
              <a:t>2. Формулировка цели урока (содержательные и </a:t>
            </a:r>
            <a:r>
              <a:rPr lang="ru-RU" dirty="0" err="1" smtClean="0"/>
              <a:t>деятельностные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 Формулировка  планируемых образовательных результатов.</a:t>
            </a:r>
          </a:p>
          <a:p>
            <a:r>
              <a:rPr lang="ru-RU" dirty="0" smtClean="0"/>
              <a:t>4. Выделение основных понятий, изучаемых на уроке.</a:t>
            </a:r>
          </a:p>
          <a:p>
            <a:r>
              <a:rPr lang="ru-RU" dirty="0" smtClean="0"/>
              <a:t>5. Обозначение этапов урока в соответствии с его типом.</a:t>
            </a:r>
          </a:p>
          <a:p>
            <a:r>
              <a:rPr lang="ru-RU" dirty="0" smtClean="0"/>
              <a:t>6. Определение результатов каждого этапа (формируемые УУД, продукт).</a:t>
            </a:r>
          </a:p>
          <a:p>
            <a:r>
              <a:rPr lang="ru-RU" dirty="0" smtClean="0"/>
              <a:t>7. Выбор форм  работы на уроке:</a:t>
            </a:r>
          </a:p>
          <a:p>
            <a:pPr>
              <a:buNone/>
            </a:pPr>
            <a:r>
              <a:rPr lang="ru-RU" dirty="0" smtClean="0"/>
              <a:t> - индивидуальная;</a:t>
            </a:r>
          </a:p>
          <a:p>
            <a:pPr>
              <a:buNone/>
            </a:pPr>
            <a:r>
              <a:rPr lang="ru-RU" dirty="0" smtClean="0"/>
              <a:t>- фронтальная;</a:t>
            </a:r>
          </a:p>
          <a:p>
            <a:pPr>
              <a:buNone/>
            </a:pPr>
            <a:r>
              <a:rPr lang="ru-RU" dirty="0" smtClean="0"/>
              <a:t>- парная;</a:t>
            </a:r>
          </a:p>
          <a:p>
            <a:pPr>
              <a:buNone/>
            </a:pPr>
            <a:r>
              <a:rPr lang="ru-RU" dirty="0" smtClean="0"/>
              <a:t>- групповая.</a:t>
            </a:r>
          </a:p>
          <a:p>
            <a:r>
              <a:rPr lang="ru-RU" dirty="0" smtClean="0"/>
              <a:t>8. Разработка характеристики деятельности учителя и ученика.</a:t>
            </a:r>
          </a:p>
          <a:p>
            <a:r>
              <a:rPr lang="ru-RU" dirty="0" smtClean="0"/>
              <a:t>9. Определение ЭОР, используемых на уроке.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Desktop\Приложение 2_00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5679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esktop\Приложение 2_002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030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8143931" cy="5857916"/>
        </p:xfrm>
        <a:graphic>
          <a:graphicData uri="http://schemas.openxmlformats.org/drawingml/2006/table">
            <a:tbl>
              <a:tblPr/>
              <a:tblGrid>
                <a:gridCol w="4014891"/>
                <a:gridCol w="4129040"/>
              </a:tblGrid>
              <a:tr h="585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j-lt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ru-RU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учителя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Проверяет готовность</a:t>
                      </a: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к уроку.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Озвучивает тему урока.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Выдвигает проблему.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Создаёт эмоциональный настрой.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Формулирует задание.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Контролирует выполнение работы.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Организует взаимопроверку. 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j-lt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ru-RU" sz="2800" b="1" dirty="0" smtClean="0">
                          <a:latin typeface="+mj-lt"/>
                          <a:ea typeface="Times New Roman"/>
                          <a:cs typeface="Times New Roman"/>
                        </a:rPr>
                        <a:t>обучающихся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Записывают слова, предложения.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По очереди комментируют…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Обосновывают выбор написания…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Выполняют задания по карточкам.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Анализируют.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Определяют причины.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b="1" i="1" dirty="0" smtClean="0"/>
              <a:t>Дети не должны наполняться знаниями механически. </a:t>
            </a:r>
          </a:p>
          <a:p>
            <a:pPr>
              <a:buNone/>
            </a:pPr>
            <a:r>
              <a:rPr lang="ru-RU" b="1" i="1" dirty="0" smtClean="0"/>
              <a:t> Мы должны научить их добывать знания, научить их учиться</a:t>
            </a:r>
            <a:r>
              <a:rPr lang="ru-RU" b="1" dirty="0" smtClean="0"/>
              <a:t>»  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В.В. Путин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Типология уроков по ФГОС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1. Урок открытия нового знания (ОНЗ).</a:t>
            </a:r>
          </a:p>
          <a:p>
            <a:r>
              <a:rPr lang="ru-RU" dirty="0" smtClean="0"/>
              <a:t>2. Урок отработки умений и рефлексии.</a:t>
            </a:r>
          </a:p>
          <a:p>
            <a:r>
              <a:rPr lang="ru-RU" dirty="0" smtClean="0"/>
              <a:t>3. Урок творчества (урок – исследование).</a:t>
            </a:r>
          </a:p>
          <a:p>
            <a:r>
              <a:rPr lang="ru-RU" dirty="0" smtClean="0"/>
              <a:t>4. Уроки построения системы знаний (общеметодологической направленности).</a:t>
            </a:r>
          </a:p>
          <a:p>
            <a:r>
              <a:rPr lang="ru-RU" dirty="0" smtClean="0"/>
              <a:t>5. Уроки развивающего контроля.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30352"/>
            <a:ext cx="8186766" cy="532754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На уроке </a:t>
            </a:r>
            <a:r>
              <a:rPr lang="ru-RU" u="sng" dirty="0" smtClean="0"/>
              <a:t>«открытия» нового знания (ОНЗ) </a:t>
            </a:r>
            <a:r>
              <a:rPr lang="ru-RU" dirty="0" smtClean="0"/>
              <a:t>учащиеся изучают новые знания и знакомятся с новыми способами действий и их применением.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На уроках</a:t>
            </a:r>
            <a:r>
              <a:rPr lang="ru-RU" b="1" dirty="0" smtClean="0"/>
              <a:t> </a:t>
            </a:r>
            <a:r>
              <a:rPr lang="ru-RU" u="sng" dirty="0" smtClean="0"/>
              <a:t>отработки умений и рефлексии </a:t>
            </a:r>
            <a:r>
              <a:rPr lang="ru-RU" dirty="0" smtClean="0"/>
              <a:t>ученики закрепляют полученные знания и умения, и одновременно учатся выявлять причины своих ошибок и корректировать их.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На </a:t>
            </a:r>
            <a:r>
              <a:rPr lang="ru-RU" u="sng" dirty="0" smtClean="0"/>
              <a:t>уроке творчества (урок – исследование)</a:t>
            </a:r>
            <a:r>
              <a:rPr lang="ru-RU" dirty="0" smtClean="0"/>
              <a:t> ученики «открывают» новые знания, выдвигая гипотезы, выбирают методы решения проблемной ситуации, проводят эксперименты, наблюдения, лабораторные работы, чтение литературы, размышление, просмотр фрагментов учебных фильмов и т.д.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На </a:t>
            </a:r>
            <a:r>
              <a:rPr lang="ru-RU" u="sng" dirty="0" smtClean="0"/>
              <a:t>уроке развивающего контроля </a:t>
            </a:r>
            <a:r>
              <a:rPr lang="ru-RU" dirty="0" smtClean="0"/>
              <a:t>учащиеся учатся контролировать результаты своей учебной деятельности.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Уроки </a:t>
            </a:r>
            <a:r>
              <a:rPr lang="ru-RU" u="sng" dirty="0" smtClean="0"/>
              <a:t>общеметодологической направленности </a:t>
            </a:r>
            <a:r>
              <a:rPr lang="ru-RU" dirty="0" smtClean="0"/>
              <a:t>предполагают структурирование и систематизацию знаний.</a:t>
            </a:r>
          </a:p>
          <a:p>
            <a:endParaRPr lang="ru-RU" dirty="0" smtClean="0"/>
          </a:p>
          <a:p>
            <a:pPr lvl="3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2561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6 шагов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Шаг 1.</a:t>
            </a:r>
            <a:r>
              <a:rPr lang="ru-RU" dirty="0" smtClean="0"/>
              <a:t>  </a:t>
            </a:r>
            <a:r>
              <a:rPr lang="ru-RU" b="1" dirty="0" smtClean="0"/>
              <a:t>Определение нового.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Шаг 2.</a:t>
            </a:r>
            <a:r>
              <a:rPr lang="ru-RU" dirty="0" smtClean="0"/>
              <a:t>  </a:t>
            </a:r>
            <a:r>
              <a:rPr lang="ru-RU" b="1" dirty="0" smtClean="0"/>
              <a:t>Конструирование проблемной ситуации.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Шаг 3.</a:t>
            </a:r>
            <a:r>
              <a:rPr lang="ru-RU" dirty="0" smtClean="0"/>
              <a:t>  </a:t>
            </a:r>
            <a:r>
              <a:rPr lang="ru-RU" b="1" dirty="0" smtClean="0"/>
              <a:t>Планирование действий.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Шаг 4.</a:t>
            </a:r>
            <a:r>
              <a:rPr lang="ru-RU" dirty="0" smtClean="0"/>
              <a:t>  </a:t>
            </a:r>
            <a:r>
              <a:rPr lang="ru-RU" b="1" dirty="0" smtClean="0"/>
              <a:t>Планирование решений.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Шаг 5.  Планирование результатов.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Шаг 6.  Планирование заданий для применения нового знания.</a:t>
            </a:r>
            <a:endParaRPr lang="ru-RU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2" y="489489"/>
          <a:ext cx="8215372" cy="5654158"/>
        </p:xfrm>
        <a:graphic>
          <a:graphicData uri="http://schemas.openxmlformats.org/drawingml/2006/table">
            <a:tbl>
              <a:tblPr/>
              <a:tblGrid>
                <a:gridCol w="500625"/>
                <a:gridCol w="1122593"/>
                <a:gridCol w="210487"/>
                <a:gridCol w="1536605"/>
                <a:gridCol w="86966"/>
                <a:gridCol w="1467973"/>
                <a:gridCol w="790259"/>
                <a:gridCol w="86966"/>
                <a:gridCol w="881239"/>
                <a:gridCol w="434310"/>
                <a:gridCol w="1010383"/>
                <a:gridCol w="86966"/>
              </a:tblGrid>
              <a:tr h="2910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0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endParaRPr lang="ru-RU"/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0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Тип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Учебное занятие по изучению и первичному закреплению новых знаний и способов деятельности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0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endParaRPr lang="ru-RU" dirty="0"/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26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Планируемые образовательные результаты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Предметные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54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41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Основные понятия, изучаемые на уроке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654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Организационная структура урока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7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№ этапа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Этап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УУД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ЭОР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3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учителя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учащихся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Оргмомент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Мотивация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0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Актуализация субъективного опыта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56" marR="58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428604"/>
          <a:ext cx="8258204" cy="5786477"/>
        </p:xfrm>
        <a:graphic>
          <a:graphicData uri="http://schemas.openxmlformats.org/drawingml/2006/table">
            <a:tbl>
              <a:tblPr/>
              <a:tblGrid>
                <a:gridCol w="450218"/>
                <a:gridCol w="1015606"/>
                <a:gridCol w="1405757"/>
                <a:gridCol w="2421915"/>
                <a:gridCol w="2030660"/>
                <a:gridCol w="934048"/>
              </a:tblGrid>
              <a:tr h="2511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Восприятие и осмысление учащимися нового материала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Первичная проверка понимания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Первичное закрепление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804" marR="58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606861"/>
          <a:ext cx="8258203" cy="5679658"/>
        </p:xfrm>
        <a:graphic>
          <a:graphicData uri="http://schemas.openxmlformats.org/drawingml/2006/table">
            <a:tbl>
              <a:tblPr/>
              <a:tblGrid>
                <a:gridCol w="1990439"/>
                <a:gridCol w="88278"/>
                <a:gridCol w="3196512"/>
                <a:gridCol w="88278"/>
                <a:gridCol w="1335509"/>
                <a:gridCol w="1559187"/>
              </a:tblGrid>
              <a:tr h="24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Класс  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Как найти в слове корень?  Чередование согласных.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Тип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Учебное занятие по изучению и первичному закреплению новых знаний и способов деятельности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Сформировать представление о понятии «чередование  согласных в корне», умение находить эти согласные; тренировать навыки образования однокоренных слов чередованием согласных.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72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Планируемые образовательные результаты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7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Предметные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41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Овладение учебными действиями с языковыми единицами и формирование умения использовать знания для решения познавательных, практических и коммуникативных задач.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Регулятивные УУД: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учиться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высказывать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своё предположение (версию) на основе работы с материалом учебника;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учиться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работать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 предложенному учителем плану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Познавательные УУД: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делать выводы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 результате совместной работы класса и учителя;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преобразовывать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информацию из одной формы в другую: подробно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пересказывать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небольшие тексты.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 УУД: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договариваться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 одноклассниками совместно с учителем о правилах поведения и общения и следовать им;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учиться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работать в паре, группе;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выполнять различные роли (лидера, исполнителя).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уважительного отношения к иному мнению, истории и культуре других народов.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Овладение начальными навыками адаптации в динамично изменяющемся и развивающемся мире.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Принятие и освоение социальной роли обучающегося, развитие мотивов учебной деятельности и формирование личностного смысла учения.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8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Основные понятия, изучаемые на уроке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Корень, однокоренные слова, чередование согласных в корне.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55" marR="56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54185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Структура технологической карты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1) Название этапа урока.</a:t>
            </a:r>
          </a:p>
          <a:p>
            <a:r>
              <a:rPr lang="ru-RU" dirty="0" smtClean="0"/>
              <a:t>2) Содержание этапа.</a:t>
            </a:r>
          </a:p>
          <a:p>
            <a:r>
              <a:rPr lang="ru-RU" dirty="0" smtClean="0"/>
              <a:t>3) Деятельность учителя.</a:t>
            </a:r>
          </a:p>
          <a:p>
            <a:r>
              <a:rPr lang="ru-RU" dirty="0" smtClean="0"/>
              <a:t>4) Деятельность учащихся.</a:t>
            </a:r>
          </a:p>
          <a:p>
            <a:r>
              <a:rPr lang="ru-RU" dirty="0" smtClean="0"/>
              <a:t>5) Формы работы.</a:t>
            </a:r>
          </a:p>
          <a:p>
            <a:r>
              <a:rPr lang="ru-RU" dirty="0" smtClean="0"/>
              <a:t>6) Результат.</a:t>
            </a:r>
          </a:p>
          <a:p>
            <a:r>
              <a:rPr lang="ru-RU" dirty="0" smtClean="0"/>
              <a:t>7) ЭОР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419</Words>
  <Application>Microsoft Office PowerPoint</Application>
  <PresentationFormat>Экран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Конструирование урока  в соответствии с ФГОС  Учитель начальных классов Кремнёва С. 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урока  в соответствии с ФГОС</dc:title>
  <dc:creator>User</dc:creator>
  <cp:lastModifiedBy>User</cp:lastModifiedBy>
  <cp:revision>6</cp:revision>
  <dcterms:created xsi:type="dcterms:W3CDTF">2015-11-15T19:12:53Z</dcterms:created>
  <dcterms:modified xsi:type="dcterms:W3CDTF">2015-12-26T18:06:05Z</dcterms:modified>
</cp:coreProperties>
</file>