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61" r:id="rId12"/>
    <p:sldId id="263" r:id="rId13"/>
    <p:sldId id="270" r:id="rId14"/>
    <p:sldId id="262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5864DC-0A43-4FDD-8860-5CDD9EB7757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47F14E-1F74-4A92-B3EF-43B51A7714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785794"/>
            <a:ext cx="7143800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Давайте поиграем.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Я загадаю одного из вас. Вам нужно догадаться, кто это.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2786058"/>
            <a:ext cx="685804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712968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Сегодня на уроке, </a:t>
            </a:r>
            <a:r>
              <a:rPr lang="ru-RU" sz="4800" b="1" dirty="0" smtClean="0">
                <a:solidFill>
                  <a:srgbClr val="00B050"/>
                </a:solidFill>
              </a:rPr>
              <a:t>сначала</a:t>
            </a:r>
            <a:r>
              <a:rPr lang="ru-RU" sz="4800" b="1" dirty="0" smtClean="0"/>
              <a:t> </a:t>
            </a:r>
            <a:r>
              <a:rPr lang="ru-RU" sz="4800" dirty="0" smtClean="0"/>
              <a:t>мы вспомним описание внешности Маши.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Потом</a:t>
            </a:r>
            <a:r>
              <a:rPr lang="ru-RU" sz="4800" dirty="0" smtClean="0"/>
              <a:t> будем описывать внешность друг друга.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233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У Маши круглое лицо.</a:t>
            </a:r>
          </a:p>
          <a:p>
            <a:pPr>
              <a:buNone/>
            </a:pPr>
            <a:r>
              <a:rPr lang="ru-RU" sz="3200" dirty="0" smtClean="0"/>
              <a:t>У неё большие глаза зелёного цвета. Глаза весёлые.</a:t>
            </a:r>
          </a:p>
          <a:p>
            <a:pPr>
              <a:buNone/>
            </a:pPr>
            <a:r>
              <a:rPr lang="ru-RU" sz="3200" dirty="0" smtClean="0"/>
              <a:t>У Маши маленький курносый нос.</a:t>
            </a:r>
          </a:p>
          <a:p>
            <a:pPr>
              <a:buNone/>
            </a:pPr>
            <a:r>
              <a:rPr lang="ru-RU" sz="3200" dirty="0" smtClean="0"/>
              <a:t>У неё тонкие губы. Она улыбается.</a:t>
            </a:r>
          </a:p>
          <a:p>
            <a:pPr>
              <a:buNone/>
            </a:pPr>
            <a:r>
              <a:rPr lang="ru-RU" sz="3200" dirty="0" smtClean="0"/>
              <a:t>У Маши светло-русые волосы. Волосы прямые. </a:t>
            </a:r>
          </a:p>
          <a:p>
            <a:pPr>
              <a:buNone/>
            </a:pPr>
            <a:r>
              <a:rPr lang="ru-RU" sz="3200" dirty="0" smtClean="0"/>
              <a:t>У Маши есть чёлка. У неё на голове платок </a:t>
            </a:r>
            <a:r>
              <a:rPr lang="ru-RU" sz="3200" dirty="0" err="1" smtClean="0"/>
              <a:t>розового</a:t>
            </a:r>
            <a:r>
              <a:rPr lang="ru-RU" sz="3200" dirty="0" smtClean="0"/>
              <a:t> цвета.</a:t>
            </a:r>
          </a:p>
          <a:p>
            <a:pPr>
              <a:buNone/>
            </a:pPr>
            <a:r>
              <a:rPr lang="ru-RU" sz="3200" dirty="0" smtClean="0"/>
              <a:t>Маша низкого роста. Она худенькая. На Маше </a:t>
            </a:r>
            <a:r>
              <a:rPr lang="ru-RU" sz="3200" dirty="0" err="1" smtClean="0"/>
              <a:t>розовый</a:t>
            </a:r>
            <a:r>
              <a:rPr lang="ru-RU" sz="3200" dirty="0" smtClean="0"/>
              <a:t> сарафан и белая рубашка.  </a:t>
            </a:r>
          </a:p>
          <a:p>
            <a:pPr>
              <a:buNone/>
            </a:pPr>
            <a:r>
              <a:rPr lang="ru-RU" sz="3200" dirty="0" smtClean="0"/>
              <a:t>У Маши </a:t>
            </a:r>
            <a:r>
              <a:rPr lang="ru-RU" sz="3200" dirty="0" err="1" smtClean="0"/>
              <a:t>розовая</a:t>
            </a:r>
            <a:r>
              <a:rPr lang="ru-RU" sz="3200" dirty="0" smtClean="0"/>
              <a:t> обувь.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214290"/>
            <a:ext cx="157163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714356"/>
            <a:ext cx="1643074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1934" y="714356"/>
            <a:ext cx="1643074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00892" y="571480"/>
            <a:ext cx="157163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1643050"/>
            <a:ext cx="1285884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2976" y="2285992"/>
            <a:ext cx="1285884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00562" y="2285992"/>
            <a:ext cx="2143140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4480" y="2857496"/>
            <a:ext cx="2571768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3357562"/>
            <a:ext cx="2000232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3857628"/>
            <a:ext cx="1285884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4429132"/>
            <a:ext cx="1785950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85852" y="5000636"/>
            <a:ext cx="1500198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72066" y="4929198"/>
            <a:ext cx="192882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57554" y="5429264"/>
            <a:ext cx="192882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00826" y="5500702"/>
            <a:ext cx="192882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85918" y="6000768"/>
            <a:ext cx="157163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Будем делать зарядку для глаз.</a:t>
            </a:r>
          </a:p>
          <a:p>
            <a:pPr algn="ctr">
              <a:buNone/>
            </a:pP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24899" cy="6858000"/>
          </a:xfrm>
          <a:prstGeom prst="rect">
            <a:avLst/>
          </a:prstGeom>
        </p:spPr>
      </p:pic>
      <p:pic>
        <p:nvPicPr>
          <p:cNvPr id="96283" name="Picture 27" descr="Vmj3dr8hskft41rfEOn06oAVo1_400 копия"/>
          <p:cNvPicPr>
            <a:picLocks noChangeAspect="1" noChangeArrowheads="1"/>
          </p:cNvPicPr>
          <p:nvPr/>
        </p:nvPicPr>
        <p:blipFill>
          <a:blip r:embed="rId4"/>
          <a:srcRect r="781" b="5222"/>
          <a:stretch>
            <a:fillRect/>
          </a:stretch>
        </p:blipFill>
        <p:spPr bwMode="auto">
          <a:xfrm rot="-490049">
            <a:off x="-396875" y="4365625"/>
            <a:ext cx="16573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84" name="Picture 28" descr="нем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0" y="4221163"/>
            <a:ext cx="1908175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85" name="Picture 29" descr="нем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341563" y="4076700"/>
            <a:ext cx="1979613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116013" y="3500438"/>
            <a:ext cx="2232025" cy="1773237"/>
            <a:chOff x="1701" y="2614"/>
            <a:chExt cx="2132" cy="1525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701" y="2614"/>
              <a:ext cx="2132" cy="1525"/>
              <a:chOff x="1701" y="2614"/>
              <a:chExt cx="2132" cy="1525"/>
            </a:xfrm>
          </p:grpSpPr>
          <p:pic>
            <p:nvPicPr>
              <p:cNvPr id="25648" name="Picture 32" descr="more05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701" y="2614"/>
                <a:ext cx="2132" cy="1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2381" y="3203"/>
                <a:ext cx="227" cy="182"/>
                <a:chOff x="1202" y="300"/>
                <a:chExt cx="589" cy="635"/>
              </a:xfrm>
            </p:grpSpPr>
            <p:sp>
              <p:nvSpPr>
                <p:cNvPr id="25653" name="Oval 34"/>
                <p:cNvSpPr>
                  <a:spLocks noChangeArrowheads="1"/>
                </p:cNvSpPr>
                <p:nvPr/>
              </p:nvSpPr>
              <p:spPr bwMode="auto">
                <a:xfrm>
                  <a:off x="1202" y="300"/>
                  <a:ext cx="589" cy="63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654" name="Oval 35"/>
                <p:cNvSpPr>
                  <a:spLocks noChangeArrowheads="1"/>
                </p:cNvSpPr>
                <p:nvPr/>
              </p:nvSpPr>
              <p:spPr bwMode="auto">
                <a:xfrm rot="-2107330">
                  <a:off x="1474" y="346"/>
                  <a:ext cx="226" cy="4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36"/>
              <p:cNvGrpSpPr>
                <a:grpSpLocks/>
              </p:cNvGrpSpPr>
              <p:nvPr/>
            </p:nvGrpSpPr>
            <p:grpSpPr bwMode="auto">
              <a:xfrm>
                <a:off x="2835" y="3158"/>
                <a:ext cx="227" cy="182"/>
                <a:chOff x="1202" y="300"/>
                <a:chExt cx="589" cy="635"/>
              </a:xfrm>
            </p:grpSpPr>
            <p:sp>
              <p:nvSpPr>
                <p:cNvPr id="25651" name="Oval 37"/>
                <p:cNvSpPr>
                  <a:spLocks noChangeArrowheads="1"/>
                </p:cNvSpPr>
                <p:nvPr/>
              </p:nvSpPr>
              <p:spPr bwMode="auto">
                <a:xfrm>
                  <a:off x="1202" y="300"/>
                  <a:ext cx="589" cy="63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652" name="Oval 38"/>
                <p:cNvSpPr>
                  <a:spLocks noChangeArrowheads="1"/>
                </p:cNvSpPr>
                <p:nvPr/>
              </p:nvSpPr>
              <p:spPr bwMode="auto">
                <a:xfrm rot="-2107330">
                  <a:off x="1474" y="346"/>
                  <a:ext cx="226" cy="4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5647" name="AutoShape 39"/>
            <p:cNvSpPr>
              <a:spLocks noChangeArrowheads="1"/>
            </p:cNvSpPr>
            <p:nvPr/>
          </p:nvSpPr>
          <p:spPr bwMode="auto">
            <a:xfrm rot="-5657051">
              <a:off x="2654" y="3384"/>
              <a:ext cx="181" cy="273"/>
            </a:xfrm>
            <a:prstGeom prst="moon">
              <a:avLst>
                <a:gd name="adj" fmla="val 43870"/>
              </a:avLst>
            </a:prstGeom>
            <a:solidFill>
              <a:srgbClr val="FF0066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5364163" y="3573463"/>
            <a:ext cx="2232025" cy="1773237"/>
            <a:chOff x="1701" y="2614"/>
            <a:chExt cx="2132" cy="1525"/>
          </a:xfrm>
        </p:grpSpPr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701" y="2614"/>
              <a:ext cx="2132" cy="1525"/>
              <a:chOff x="1701" y="2614"/>
              <a:chExt cx="2132" cy="1525"/>
            </a:xfrm>
          </p:grpSpPr>
          <p:pic>
            <p:nvPicPr>
              <p:cNvPr id="25639" name="Picture 42" descr="more05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701" y="2614"/>
                <a:ext cx="2132" cy="1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81" y="3203"/>
                <a:ext cx="227" cy="182"/>
                <a:chOff x="1202" y="300"/>
                <a:chExt cx="589" cy="635"/>
              </a:xfrm>
            </p:grpSpPr>
            <p:sp>
              <p:nvSpPr>
                <p:cNvPr id="25644" name="Oval 44"/>
                <p:cNvSpPr>
                  <a:spLocks noChangeArrowheads="1"/>
                </p:cNvSpPr>
                <p:nvPr/>
              </p:nvSpPr>
              <p:spPr bwMode="auto">
                <a:xfrm>
                  <a:off x="1202" y="300"/>
                  <a:ext cx="589" cy="63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645" name="Oval 45"/>
                <p:cNvSpPr>
                  <a:spLocks noChangeArrowheads="1"/>
                </p:cNvSpPr>
                <p:nvPr/>
              </p:nvSpPr>
              <p:spPr bwMode="auto">
                <a:xfrm rot="-2107330">
                  <a:off x="1474" y="346"/>
                  <a:ext cx="226" cy="4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46"/>
              <p:cNvGrpSpPr>
                <a:grpSpLocks/>
              </p:cNvGrpSpPr>
              <p:nvPr/>
            </p:nvGrpSpPr>
            <p:grpSpPr bwMode="auto">
              <a:xfrm>
                <a:off x="2835" y="3158"/>
                <a:ext cx="227" cy="182"/>
                <a:chOff x="1202" y="300"/>
                <a:chExt cx="589" cy="635"/>
              </a:xfrm>
            </p:grpSpPr>
            <p:sp>
              <p:nvSpPr>
                <p:cNvPr id="25642" name="Oval 47"/>
                <p:cNvSpPr>
                  <a:spLocks noChangeArrowheads="1"/>
                </p:cNvSpPr>
                <p:nvPr/>
              </p:nvSpPr>
              <p:spPr bwMode="auto">
                <a:xfrm>
                  <a:off x="1202" y="300"/>
                  <a:ext cx="589" cy="63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643" name="Oval 48"/>
                <p:cNvSpPr>
                  <a:spLocks noChangeArrowheads="1"/>
                </p:cNvSpPr>
                <p:nvPr/>
              </p:nvSpPr>
              <p:spPr bwMode="auto">
                <a:xfrm rot="-2107330">
                  <a:off x="1474" y="346"/>
                  <a:ext cx="226" cy="4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5638" name="AutoShape 49"/>
            <p:cNvSpPr>
              <a:spLocks noChangeArrowheads="1"/>
            </p:cNvSpPr>
            <p:nvPr/>
          </p:nvSpPr>
          <p:spPr bwMode="auto">
            <a:xfrm rot="-5657051">
              <a:off x="2654" y="3384"/>
              <a:ext cx="181" cy="273"/>
            </a:xfrm>
            <a:prstGeom prst="moon">
              <a:avLst>
                <a:gd name="adj" fmla="val 43870"/>
              </a:avLst>
            </a:prstGeom>
            <a:solidFill>
              <a:srgbClr val="FF0066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306" name="Picture 50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757238" y="4941888"/>
            <a:ext cx="43021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07" name="Picture 51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973138" y="4797425"/>
            <a:ext cx="4302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08" name="Picture 52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404938" y="5373688"/>
            <a:ext cx="43021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09" name="Picture 53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2052638" y="4941888"/>
            <a:ext cx="43021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0" name="Picture 54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981200" y="5300663"/>
            <a:ext cx="43021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1" name="Picture 55" descr="crab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52175" y="6308725"/>
            <a:ext cx="430213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2" name="Picture 56" descr="crab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20375" y="6691313"/>
            <a:ext cx="430213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3" name="Picture 57" descr="crab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02888" y="6165850"/>
            <a:ext cx="4318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4" name="Picture 58" descr="crab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20375" y="5876925"/>
            <a:ext cx="487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7" name="Picture 61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260013" y="5229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19" name="Picture 63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548938" y="50847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0" name="Picture 64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836275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1" name="Picture 65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324975" y="50847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2" name="Picture 66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909300" y="5229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1" name="Picture 67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052175" y="50133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4" name="Picture 68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541338" y="5157788"/>
            <a:ext cx="43021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5" name="Picture 69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757238" y="5013325"/>
            <a:ext cx="4302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6" name="Picture 70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189038" y="5589588"/>
            <a:ext cx="43021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7" name="Picture 71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836738" y="5157788"/>
            <a:ext cx="43021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8" name="Picture 72" descr="рыба зе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765300" y="5516563"/>
            <a:ext cx="43021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29" name="Picture 73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404475" y="5229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0" name="Picture 74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693400" y="50847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1" name="Picture 75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980738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2" name="Picture 76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469438" y="50847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3" name="Picture 77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053763" y="5229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2" name="Picture 78" descr="рыба зел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196638" y="50133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5" name="Picture 79" descr="av-47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331913" y="5300663"/>
            <a:ext cx="9366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6" name="Picture 80" descr="av-47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76375" y="5924550"/>
            <a:ext cx="9366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7" name="Picture 81" descr="av-47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68538" y="5661025"/>
            <a:ext cx="9366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338" name="Picture 82" descr="58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0800000">
            <a:off x="-180975" y="2276475"/>
            <a:ext cx="16017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001-4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0.09322 C -0.00764 0.02244 0.01076 -0.04858 0.03646 -0.04372 C 0.06198 -0.03886 0.10173 0.15591 0.12795 0.1226 C 0.15434 0.08975 0.16753 -0.24104 0.19392 -0.24127 C 0.22066 -0.2415 0.26632 0.12191 0.2875 0.12121 C 0.30903 0.12029 0.30052 -0.2459 0.32135 -0.24636 C 0.34236 -0.24682 0.38437 0.08559 0.41302 0.11797 C 0.44149 0.15013 0.46042 -0.04974 0.49219 -0.05182 C 0.52396 -0.05436 0.57257 0.13995 0.60295 0.10317 C 0.63333 0.06616 0.64358 -0.27273 0.67361 -0.27412 C 0.70434 -0.2755 0.75712 0.09577 0.78576 0.09507 C 0.81441 0.09438 0.81319 -0.27504 0.84583 -0.27897 C 0.8783 -0.28291 0.94097 0.00995 0.98038 0.07055 C 1.01979 0.13116 1.0618 0.08582 1.08142 0.08513 C 1.10121 0.08466 1.09983 0.07587 1.09844 0.06708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96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25168E-6 C -0.14618 0.0111 -0.2927 0.02267 -0.37378 0.00138 C -0.45503 -0.0199 -0.43316 -0.10549 -0.48767 -0.127 C -0.54166 -0.14828 -0.6434 -0.14944 -0.69913 -0.127 C -0.75451 -0.10433 -0.73159 -0.01666 -0.82135 0.00902 C -0.91111 0.03493 -1.16076 0.02405 -1.23663 0.02729 C -1.31302 0.0303 -1.27204 0.02729 -1.2776 0.02729 C -1.28316 0.02729 -1.27656 0.02729 -1.26944 0.02729 " pathEditMode="relative" rAng="0" ptsTypes="aaaaaaaA">
                                      <p:cBhvr>
                                        <p:cTn id="9" dur="5000" fill="hold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17 0.02058 C 0.11997 0.02799 0.17257 0.02706 0.18715 0.02752 C 0.23351 0.02637 0.27587 0.02452 0.32153 0.01897 C 0.35087 0.00439 0.39393 0.00647 0.4217 0.00462 C 0.47917 -0.00833 0.39636 0.00994 0.57761 -0.0007 C 0.58247 -0.00093 0.59618 -0.02984 0.59983 -0.03771 C 0.60295 -0.05113 0.59861 -0.03516 0.60469 -0.04627 C 0.60538 -0.04766 0.60504 -0.04997 0.60573 -0.05159 C 0.60903 -0.06107 0.60799 -0.05945 0.6132 -0.06408 C 0.61511 -0.07148 0.61858 -0.07333 0.62188 -0.08004 C 0.62847 -0.09369 0.63316 -0.10525 0.64271 -0.1152 C 0.64445 -0.12006 0.64566 -0.12584 0.64861 -0.12954 C 0.65 -0.13116 0.65209 -0.13139 0.65347 -0.13301 C 0.65747 -0.1381 0.66181 -0.14365 0.66597 -0.14897 C 0.67275 -0.15869 0.67934 -0.1728 0.68889 -0.17719 C 0.69497 -0.1883 0.70625 -0.19316 0.71597 -0.19639 C 0.76823 -0.19501 0.75955 -0.19686 0.7915 -0.19316 C 0.79618 -0.19246 0.80122 -0.19177 0.80608 -0.19107 C 0.81771 -0.18992 0.84063 -0.18784 0.84063 -0.18737 C 0.84653 -0.18529 0.85261 -0.1839 0.85886 -0.18252 C 0.86823 -0.17558 0.87795 -0.1691 0.88802 -0.16285 C 0.89045 -0.16147 0.89219 -0.15938 0.89427 -0.15753 C 0.89636 -0.15568 0.89913 -0.15383 0.90122 -0.15244 C 0.90695 -0.14897 0.91198 -0.14735 0.91736 -0.14365 C 0.92136 -0.13533 0.92552 -0.13232 0.93212 -0.12769 C 0.93507 -0.12098 0.93906 -0.12029 0.94288 -0.1152 C 0.94688 -0.11011 0.9507 -0.10549 0.95521 -0.10132 C 0.96059 -0.08883 0.97066 -0.08235 0.97865 -0.07287 C 0.98403 -0.06593 0.98889 -0.05806 0.99549 -0.05367 C 1.00122 -0.04557 1.00469 -0.03771 1.0125 -0.03401 C 1.01771 -0.02661 1.02153 -0.02429 1.02847 -0.02175 C 1.03455 -0.01573 1.04445 -0.01319 1.05191 -0.00949 C 1.06094 -0.00486 1.06945 0.00324 1.07986 0.00647 C 1.09271 0.01064 1.10556 0.01064 1.1191 0.01179 C 1.14549 0.02267 1.17691 0.01827 1.20434 0.02058 C 1.22483 0.02752 1.34896 0.02752 1.3974 0.02752 " pathEditMode="relative" rAng="0" ptsTypes="fffffffffffffffffffffffffffffffffffA">
                                      <p:cBhvr>
                                        <p:cTn id="12" dur="3000" fill="hold"/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000"/>
                            </p:stCondLst>
                            <p:childTnLst>
                              <p:par>
                                <p:cTn id="3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9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2599 0 " pathEditMode="relative" ptsTypes="AA">
                                      <p:cBhvr>
                                        <p:cTn id="58" dur="2000" fill="hold"/>
                                        <p:tgtEl>
                                          <p:spTgt spid="96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2599 0 " pathEditMode="relative" ptsTypes="AA">
                                      <p:cBhvr>
                                        <p:cTn id="60" dur="20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7055 L 1.2993 -0.0705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6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2599 0 " pathEditMode="relative" ptsTypes="AA">
                                      <p:cBhvr>
                                        <p:cTn id="64" dur="2000" fill="hold"/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3516 L 1.25625 -0.0351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6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69" dur="2000" fill="hold"/>
                                        <p:tgtEl>
                                          <p:spTgt spid="96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71" dur="2000" fill="hold"/>
                                        <p:tgtEl>
                                          <p:spTgt spid="96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73" dur="2000" fill="hold"/>
                                        <p:tgtEl>
                                          <p:spTgt spid="96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75" dur="2000" fill="hold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77" dur="2000" fill="hold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3000"/>
                            </p:stCondLst>
                            <p:childTnLst>
                              <p:par>
                                <p:cTn id="7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9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9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9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9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9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9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9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9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2599 0 " pathEditMode="relative" ptsTypes="AA">
                                      <p:cBhvr>
                                        <p:cTn id="101" dur="20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2599 0 " pathEditMode="relative" ptsTypes="AA">
                                      <p:cBhvr>
                                        <p:cTn id="103" dur="2000" fill="hold"/>
                                        <p:tgtEl>
                                          <p:spTgt spid="9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7055 L 1.2993 -0.0705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96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2599 0 " pathEditMode="relative" ptsTypes="AA">
                                      <p:cBhvr>
                                        <p:cTn id="107" dur="2000" fill="hold"/>
                                        <p:tgtEl>
                                          <p:spTgt spid="96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3516 L 1.25625 -0.0351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96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112" dur="2000" fill="hold"/>
                                        <p:tgtEl>
                                          <p:spTgt spid="96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114" dur="2000" fill="hold"/>
                                        <p:tgtEl>
                                          <p:spTgt spid="96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116" dur="2000" fill="hold"/>
                                        <p:tgtEl>
                                          <p:spTgt spid="96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118" dur="2000" fill="hold"/>
                                        <p:tgtEl>
                                          <p:spTgt spid="96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36233 0 " pathEditMode="relative" ptsTypes="AA">
                                      <p:cBhvr>
                                        <p:cTn id="120" dur="2000" fill="hold"/>
                                        <p:tgtEl>
                                          <p:spTgt spid="96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82 0.01064 " pathEditMode="relative" ptsTypes="AA">
                                      <p:cBhvr>
                                        <p:cTn id="123" dur="3000" fill="hold"/>
                                        <p:tgtEl>
                                          <p:spTgt spid="96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82 0.01064 " pathEditMode="relative" ptsTypes="AA">
                                      <p:cBhvr>
                                        <p:cTn id="125" dur="3000" fill="hold"/>
                                        <p:tgtEl>
                                          <p:spTgt spid="96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82 0.01064 " pathEditMode="relative" ptsTypes="AA">
                                      <p:cBhvr>
                                        <p:cTn id="127" dur="3000" fill="hold"/>
                                        <p:tgtEl>
                                          <p:spTgt spid="96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6246 L -0.48802 -0.05182 " pathEditMode="relative" rAng="0" ptsTypes="AA">
                                      <p:cBhvr>
                                        <p:cTn id="129" dur="5000" fill="hold"/>
                                        <p:tgtEl>
                                          <p:spTgt spid="96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5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9 -0.06431 L 0.4724 0.0092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37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11936 L 0.45278 -0.0458 " pathEditMode="relative" rAng="0" ptsTypes="AA">
                                      <p:cBhvr>
                                        <p:cTn id="133" dur="5000" fill="hold"/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37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1 -0.02845 L 0.42899 0.04511 " pathEditMode="relative" rAng="0" ptsTypes="AA">
                                      <p:cBhvr>
                                        <p:cTn id="135" dur="5000" fill="hold"/>
                                        <p:tgtEl>
                                          <p:spTgt spid="96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2000" fill="hold"/>
                                        <p:tgtEl>
                                          <p:spTgt spid="963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963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963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2000" fill="hold"/>
                                        <p:tgtEl>
                                          <p:spTgt spid="96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3000" fill="hold"/>
                                        <p:tgtEl>
                                          <p:spTgt spid="963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3000" fill="hold"/>
                                        <p:tgtEl>
                                          <p:spTgt spid="963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3000" fill="hold"/>
                                        <p:tgtEl>
                                          <p:spTgt spid="963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9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86607E-6 C 0.15937 -0.19871 0.31875 -0.39718 0.48125 -0.39533 C 0.64375 -0.39348 0.96858 0.01087 0.97465 0.0118 C 0.98073 0.01272 0.67691 -0.39302 0.51753 -0.38955 C 0.35816 -0.38608 0.03073 0.03215 0.01858 0.03215 C 0.00642 0.03215 0.28594 -0.38446 0.44497 -0.38955 C 0.60399 -0.39463 0.9566 0.00509 0.9724 0.00139 C 0.98819 -0.00231 0.69878 -0.41198 0.53941 -0.41152 C 0.38038 -0.41106 0.09826 -0.06038 0.01753 0.00439 C -0.06319 0.06916 0.04983 -0.02013 0.05486 -0.02336 C 0.0599 -0.0266 0.04948 -0.01573 0.04826 -0.01457 " pathEditMode="relative" ptsTypes="aaaaaaaaaaA">
                                      <p:cBhvr>
                                        <p:cTn id="158" dur="50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6000"/>
                            </p:stCondLst>
                            <p:childTnLst>
                              <p:par>
                                <p:cTn id="1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20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8000"/>
                            </p:stCondLst>
                            <p:childTnLst>
                              <p:par>
                                <p:cTn id="1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2209E-6 C 0.02916 -0.19223 0.05833 -0.38446 0.12639 -0.37914 C 0.19444 -0.37382 0.31875 0.034 0.40885 0.03215 C 0.49878 0.0303 0.58611 -0.39533 0.66701 -0.38955 C 0.74791 -0.38376 0.88871 0.06893 0.89444 0.06731 C 0.90017 0.06569 0.77812 -0.39394 0.70104 -0.39972 C 0.62396 -0.40551 0.52465 0.03146 0.43194 0.03215 C 0.33923 0.03285 0.22743 -0.40643 0.14514 -0.39533 C 0.06284 -0.38423 -0.05799 0.096 -0.06146 0.09808 C -0.06493 0.10016 0.04427 -0.37382 0.12413 -0.38214 C 0.20399 -0.39047 0.33194 0.04742 0.41753 0.04834 C 0.50312 0.04927 0.55729 -0.37659 0.63732 -0.37636 C 0.71718 -0.37613 0.88628 0.05158 0.8967 0.04973 C 0.90712 0.04788 0.78038 -0.35485 0.7 -0.38793 C 0.61962 -0.42101 0.51684 -0.28545 0.41423 -0.14967 " pathEditMode="relative" ptsTypes="aaaaaaaaaaaaaaA">
                                      <p:cBhvr>
                                        <p:cTn id="164" dur="50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3000"/>
                            </p:stCondLst>
                            <p:childTnLst>
                              <p:par>
                                <p:cTn id="16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7" dur="20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5000"/>
                            </p:stCondLst>
                            <p:childTnLst>
                              <p:par>
                                <p:cTn id="16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7000"/>
                            </p:stCondLst>
                            <p:childTnLst>
                              <p:par>
                                <p:cTn id="17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3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9000"/>
                            </p:stCondLst>
                            <p:childTnLst>
                              <p:par>
                                <p:cTn id="17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6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1000"/>
                            </p:stCondLst>
                            <p:childTnLst>
                              <p:par>
                                <p:cTn id="17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9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000"/>
                            </p:stCondLst>
                            <p:childTnLst>
                              <p:par>
                                <p:cTn id="18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5000"/>
                            </p:stCondLst>
                            <p:childTnLst>
                              <p:par>
                                <p:cTn id="18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7000"/>
                            </p:stCondLst>
                            <p:childTnLst>
                              <p:par>
                                <p:cTn id="18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9000"/>
                            </p:stCondLst>
                            <p:childTnLst>
                              <p:par>
                                <p:cTn id="19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81000"/>
                            </p:stCondLst>
                            <p:childTnLst>
                              <p:par>
                                <p:cTn id="1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83000"/>
                            </p:stCondLst>
                            <p:childTnLst>
                              <p:par>
                                <p:cTn id="1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7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5000"/>
                            </p:stCondLst>
                            <p:childTnLst>
                              <p:par>
                                <p:cTn id="19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0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87000"/>
                            </p:stCondLst>
                            <p:childTnLst>
                              <p:par>
                                <p:cTn id="20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3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9000"/>
                            </p:stCondLst>
                            <p:childTnLst>
                              <p:par>
                                <p:cTn id="20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6" dur="2000" fill="hold"/>
                                        <p:tgtEl>
                                          <p:spTgt spid="963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91000"/>
                            </p:stCondLst>
                            <p:childTnLst>
                              <p:par>
                                <p:cTn id="2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9" dur="500" fill="hold"/>
                                        <p:tgtEl>
                                          <p:spTgt spid="96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1" dur="500" fill="hold"/>
                                        <p:tgtEl>
                                          <p:spTgt spid="96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3" dur="500" fill="hold"/>
                                        <p:tgtEl>
                                          <p:spTgt spid="96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5" dur="500" fill="hold"/>
                                        <p:tgtEl>
                                          <p:spTgt spid="96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7" dur="500" fill="hold"/>
                                        <p:tgtEl>
                                          <p:spTgt spid="96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9" dur="500" fill="hold"/>
                                        <p:tgtEl>
                                          <p:spTgt spid="96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1" dur="500" fill="hold"/>
                                        <p:tgtEl>
                                          <p:spTgt spid="96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29718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Мы описали внешность Маши.</a:t>
            </a:r>
            <a:r>
              <a:rPr lang="ru-RU" sz="4000" dirty="0" smtClean="0"/>
              <a:t> 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82024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Сейчас подумайте, кого бы вы хотели описать?</a:t>
            </a:r>
          </a:p>
          <a:p>
            <a:endParaRPr lang="ru-RU" sz="3600" dirty="0" smtClean="0"/>
          </a:p>
          <a:p>
            <a:r>
              <a:rPr lang="ru-RU" sz="3600" dirty="0" smtClean="0"/>
              <a:t>Я бы хотел(а) описать внешность …..</a:t>
            </a:r>
          </a:p>
          <a:p>
            <a:r>
              <a:rPr lang="ru-RU" sz="3600" dirty="0" smtClean="0"/>
              <a:t>Я бы хотел(а) описать …...</a:t>
            </a:r>
          </a:p>
          <a:p>
            <a:r>
              <a:rPr lang="ru-RU" sz="3600" dirty="0" smtClean="0"/>
              <a:t>Можно я опишу внешность…..</a:t>
            </a:r>
          </a:p>
          <a:p>
            <a:r>
              <a:rPr lang="ru-RU" sz="3600" dirty="0" smtClean="0"/>
              <a:t>Я выбираю….</a:t>
            </a:r>
          </a:p>
          <a:p>
            <a:r>
              <a:rPr lang="ru-RU" sz="3600" dirty="0" smtClean="0"/>
              <a:t>Мне было бы интересно описать внешность…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Чем мы занимались на сегодняшнем уроке?</a:t>
            </a:r>
          </a:p>
          <a:p>
            <a:r>
              <a:rPr lang="ru-RU" sz="4000" dirty="0" smtClean="0"/>
              <a:t>На сегодняшнем уроке мы играли.</a:t>
            </a:r>
          </a:p>
          <a:p>
            <a:r>
              <a:rPr lang="ru-RU" sz="4000" dirty="0" smtClean="0"/>
              <a:t>Описывали внешность Маши.</a:t>
            </a:r>
          </a:p>
          <a:p>
            <a:r>
              <a:rPr lang="ru-RU" sz="4000" dirty="0" smtClean="0"/>
              <a:t>Описывали внешность друг друга.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ифки-аплодисменты-макросы-под-катом-еще-43672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3" y="1928802"/>
            <a:ext cx="4384033" cy="492919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>
            <a:prstTxWarp prst="textArchUpPour">
              <a:avLst/>
            </a:prstTxWarp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МОЛОДЦЫ</a:t>
            </a:r>
            <a:r>
              <a:rPr lang="ru-RU" b="1" dirty="0" smtClean="0">
                <a:solidFill>
                  <a:srgbClr val="00B050"/>
                </a:solidFill>
              </a:rPr>
              <a:t>!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Это девочка.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У неё тёмные волосы.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Волосы длинные, вьющиеся.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У девочки небольшие </a:t>
            </a:r>
            <a:r>
              <a:rPr lang="ru-RU" sz="4000" dirty="0" err="1" smtClean="0"/>
              <a:t>голубые</a:t>
            </a:r>
            <a:r>
              <a:rPr lang="ru-RU" sz="4000" dirty="0" smtClean="0"/>
              <a:t> глаза.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Губы пухлые, красные.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Рост низкий.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У этой девочки маленький нос.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У неё есть веснушки.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Эта девочка носит очки. 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Это описание внешности человека.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6xE1gar2u0Q.jpg"/>
          <p:cNvPicPr>
            <a:picLocks noChangeAspect="1"/>
          </p:cNvPicPr>
          <p:nvPr/>
        </p:nvPicPr>
        <p:blipFill>
          <a:blip r:embed="rId2"/>
          <a:srcRect t="20833" r="7407" b="32292"/>
          <a:stretch>
            <a:fillRect/>
          </a:stretch>
        </p:blipFill>
        <p:spPr>
          <a:xfrm>
            <a:off x="4786315" y="0"/>
            <a:ext cx="4357686" cy="3921932"/>
          </a:xfrm>
          <a:prstGeom prst="rect">
            <a:avLst/>
          </a:prstGeom>
        </p:spPr>
      </p:pic>
      <p:pic>
        <p:nvPicPr>
          <p:cNvPr id="5" name="Рисунок 4" descr="VP3vLBIMrns.jpg"/>
          <p:cNvPicPr>
            <a:picLocks noChangeAspect="1"/>
          </p:cNvPicPr>
          <p:nvPr/>
        </p:nvPicPr>
        <p:blipFill>
          <a:blip r:embed="rId3"/>
          <a:srcRect l="30469" t="32415" r="42187" b="14830"/>
          <a:stretch>
            <a:fillRect/>
          </a:stretch>
        </p:blipFill>
        <p:spPr>
          <a:xfrm>
            <a:off x="285720" y="785793"/>
            <a:ext cx="4071966" cy="5235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215338" cy="68580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Как вы думаете, чем мы будем заниматься на сегодняшнем уроке?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Я думаю/ мне кажется/ я считаю/ по моему мнению/ на мой взгляд/ вероятно/ наверное…</a:t>
            </a:r>
          </a:p>
          <a:p>
            <a:pPr>
              <a:buNone/>
            </a:pPr>
            <a:r>
              <a:rPr lang="ru-RU" sz="3600" dirty="0" smtClean="0"/>
              <a:t>на сегодняшнем уроке мы будем составлять описание внешности.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Будем учиться составлять описание внешности человека.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Будем описывать внешность Маши.</a:t>
            </a:r>
          </a:p>
          <a:p>
            <a:r>
              <a:rPr lang="ru-RU" sz="4000" dirty="0" smtClean="0"/>
              <a:t>Мы будем описывать Машину внешность.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У Маши (какое?) лицо.</a:t>
            </a:r>
          </a:p>
          <a:p>
            <a:pPr>
              <a:buNone/>
            </a:pPr>
            <a:r>
              <a:rPr lang="ru-RU" sz="4000" dirty="0" smtClean="0"/>
              <a:t>У Маши </a:t>
            </a:r>
            <a:r>
              <a:rPr lang="ru-RU" sz="4000" b="1" dirty="0" smtClean="0"/>
              <a:t>круглое</a:t>
            </a:r>
            <a:r>
              <a:rPr lang="ru-RU" sz="4000" dirty="0" smtClean="0"/>
              <a:t> лицо.</a:t>
            </a:r>
          </a:p>
          <a:p>
            <a:pPr>
              <a:buNone/>
            </a:pPr>
            <a:r>
              <a:rPr lang="ru-RU" sz="4000" dirty="0" smtClean="0"/>
              <a:t>У неё (какие?) глаза (какого?) цвета.</a:t>
            </a:r>
          </a:p>
          <a:p>
            <a:pPr>
              <a:buNone/>
            </a:pPr>
            <a:r>
              <a:rPr lang="ru-RU" sz="4000" dirty="0" smtClean="0"/>
              <a:t>У неё </a:t>
            </a:r>
            <a:r>
              <a:rPr lang="ru-RU" sz="4000" b="1" dirty="0" smtClean="0"/>
              <a:t>больши</a:t>
            </a:r>
            <a:r>
              <a:rPr lang="ru-RU" sz="4000" dirty="0" smtClean="0"/>
              <a:t>е глаза </a:t>
            </a:r>
            <a:r>
              <a:rPr lang="ru-RU" sz="4000" b="1" dirty="0" smtClean="0"/>
              <a:t>зелёного</a:t>
            </a:r>
            <a:r>
              <a:rPr lang="ru-RU" sz="4000" dirty="0" smtClean="0"/>
              <a:t> цвета. </a:t>
            </a:r>
          </a:p>
          <a:p>
            <a:pPr>
              <a:buNone/>
            </a:pPr>
            <a:r>
              <a:rPr lang="ru-RU" sz="4000" dirty="0" smtClean="0"/>
              <a:t>(Что?) весёлые.</a:t>
            </a:r>
          </a:p>
          <a:p>
            <a:pPr>
              <a:buNone/>
            </a:pPr>
            <a:r>
              <a:rPr lang="ru-RU" sz="4000" b="1" dirty="0" smtClean="0"/>
              <a:t>Глаза</a:t>
            </a:r>
            <a:r>
              <a:rPr lang="ru-RU" sz="4000" dirty="0" smtClean="0"/>
              <a:t> весёлые.</a:t>
            </a:r>
          </a:p>
          <a:p>
            <a:pPr>
              <a:buNone/>
            </a:pPr>
            <a:r>
              <a:rPr lang="ru-RU" sz="4000" dirty="0" smtClean="0"/>
              <a:t>У ..... маленький (какой?) нос.</a:t>
            </a:r>
          </a:p>
          <a:p>
            <a:pPr>
              <a:buNone/>
            </a:pPr>
            <a:r>
              <a:rPr lang="ru-RU" sz="4000" dirty="0" smtClean="0"/>
              <a:t>У </a:t>
            </a:r>
            <a:r>
              <a:rPr lang="ru-RU" sz="4000" b="1" dirty="0" smtClean="0"/>
              <a:t>Маши </a:t>
            </a:r>
            <a:r>
              <a:rPr lang="ru-RU" sz="4000" dirty="0" smtClean="0"/>
              <a:t>маленький курносый нос.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dirty="0" smtClean="0"/>
              <a:t>У неё (какие?) губы. </a:t>
            </a:r>
          </a:p>
          <a:p>
            <a:pPr>
              <a:buNone/>
            </a:pPr>
            <a:r>
              <a:rPr lang="ru-RU" sz="4800" dirty="0" smtClean="0"/>
              <a:t>У неё </a:t>
            </a:r>
            <a:r>
              <a:rPr lang="ru-RU" sz="4800" b="1" dirty="0" smtClean="0"/>
              <a:t>тонкие</a:t>
            </a:r>
            <a:r>
              <a:rPr lang="ru-RU" sz="4800" dirty="0" smtClean="0"/>
              <a:t> губы. </a:t>
            </a:r>
          </a:p>
          <a:p>
            <a:pPr>
              <a:buNone/>
            </a:pPr>
            <a:r>
              <a:rPr lang="ru-RU" sz="4800" dirty="0" smtClean="0"/>
              <a:t>Она (что делает?).</a:t>
            </a:r>
          </a:p>
          <a:p>
            <a:pPr>
              <a:buNone/>
            </a:pPr>
            <a:r>
              <a:rPr lang="ru-RU" sz="4800" dirty="0" smtClean="0"/>
              <a:t>Она </a:t>
            </a:r>
            <a:r>
              <a:rPr lang="ru-RU" sz="4800" b="1" dirty="0" smtClean="0"/>
              <a:t>улыбается.</a:t>
            </a:r>
          </a:p>
          <a:p>
            <a:pPr>
              <a:buNone/>
            </a:pPr>
            <a:r>
              <a:rPr lang="ru-RU" sz="4800" dirty="0" smtClean="0"/>
              <a:t>У Маши (какие?) волосы.</a:t>
            </a:r>
          </a:p>
          <a:p>
            <a:pPr>
              <a:buNone/>
            </a:pPr>
            <a:r>
              <a:rPr lang="ru-RU" sz="4800" dirty="0" smtClean="0"/>
              <a:t>У Маши </a:t>
            </a:r>
            <a:r>
              <a:rPr lang="ru-RU" sz="4800" b="1" dirty="0" smtClean="0"/>
              <a:t>светло-русые</a:t>
            </a:r>
            <a:r>
              <a:rPr lang="ru-RU" sz="4800" dirty="0" smtClean="0"/>
              <a:t> волосы.</a:t>
            </a:r>
          </a:p>
          <a:p>
            <a:pPr>
              <a:buNone/>
            </a:pPr>
            <a:r>
              <a:rPr lang="ru-RU" sz="4800" dirty="0" smtClean="0"/>
              <a:t>Волосы (какие?). </a:t>
            </a:r>
          </a:p>
          <a:p>
            <a:pPr>
              <a:buNone/>
            </a:pPr>
            <a:r>
              <a:rPr lang="ru-RU" sz="4800" dirty="0" smtClean="0"/>
              <a:t>Волосы </a:t>
            </a:r>
            <a:r>
              <a:rPr lang="ru-RU" sz="4800" b="1" dirty="0" smtClean="0"/>
              <a:t>прямые.</a:t>
            </a:r>
          </a:p>
          <a:p>
            <a:pPr>
              <a:buNone/>
            </a:pPr>
            <a:r>
              <a:rPr lang="ru-RU" sz="4800" dirty="0" smtClean="0"/>
              <a:t>У ..... есть чёлка.</a:t>
            </a:r>
          </a:p>
          <a:p>
            <a:pPr>
              <a:buNone/>
            </a:pPr>
            <a:r>
              <a:rPr lang="ru-RU" sz="4800" dirty="0" smtClean="0"/>
              <a:t> У </a:t>
            </a:r>
            <a:r>
              <a:rPr lang="ru-RU" sz="4800" b="1" dirty="0" smtClean="0"/>
              <a:t>Маши</a:t>
            </a:r>
            <a:r>
              <a:rPr lang="ru-RU" sz="4800" dirty="0" smtClean="0"/>
              <a:t> есть чёлка.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У неё на голове платок (какого?) цвета.</a:t>
            </a:r>
          </a:p>
          <a:p>
            <a:pPr>
              <a:buNone/>
            </a:pPr>
            <a:r>
              <a:rPr lang="ru-RU" sz="3600" dirty="0" smtClean="0"/>
              <a:t>У неё на голове платок </a:t>
            </a:r>
            <a:r>
              <a:rPr lang="ru-RU" sz="3600" b="1" dirty="0" err="1" smtClean="0"/>
              <a:t>розового</a:t>
            </a:r>
            <a:r>
              <a:rPr lang="ru-RU" sz="3600" dirty="0" smtClean="0"/>
              <a:t> цвета.</a:t>
            </a:r>
          </a:p>
          <a:p>
            <a:pPr>
              <a:buNone/>
            </a:pPr>
            <a:r>
              <a:rPr lang="ru-RU" sz="3600" dirty="0" smtClean="0"/>
              <a:t>Маша (какого?) роста. </a:t>
            </a:r>
          </a:p>
          <a:p>
            <a:pPr>
              <a:buNone/>
            </a:pPr>
            <a:r>
              <a:rPr lang="ru-RU" sz="3600" dirty="0" smtClean="0"/>
              <a:t>Маша </a:t>
            </a:r>
            <a:r>
              <a:rPr lang="ru-RU" sz="3600" b="1" dirty="0" smtClean="0"/>
              <a:t>низкого</a:t>
            </a:r>
            <a:r>
              <a:rPr lang="ru-RU" sz="3600" dirty="0" smtClean="0"/>
              <a:t> роста. </a:t>
            </a:r>
          </a:p>
          <a:p>
            <a:pPr>
              <a:buNone/>
            </a:pPr>
            <a:r>
              <a:rPr lang="ru-RU" sz="3600" dirty="0" smtClean="0"/>
              <a:t>Она (какая?). </a:t>
            </a:r>
          </a:p>
          <a:p>
            <a:pPr>
              <a:buNone/>
            </a:pPr>
            <a:r>
              <a:rPr lang="ru-RU" sz="3600" dirty="0" smtClean="0"/>
              <a:t>Она </a:t>
            </a:r>
            <a:r>
              <a:rPr lang="ru-RU" sz="3600" b="1" dirty="0" smtClean="0"/>
              <a:t>худенькая.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На Маше </a:t>
            </a:r>
            <a:r>
              <a:rPr lang="ru-RU" sz="3600" dirty="0" err="1" smtClean="0"/>
              <a:t>розовый</a:t>
            </a:r>
            <a:r>
              <a:rPr lang="ru-RU" sz="3600" dirty="0" smtClean="0"/>
              <a:t> (что?) и белая (что?).  </a:t>
            </a:r>
          </a:p>
          <a:p>
            <a:pPr>
              <a:buNone/>
            </a:pPr>
            <a:r>
              <a:rPr lang="ru-RU" sz="3600" dirty="0" smtClean="0"/>
              <a:t>На Маше </a:t>
            </a:r>
            <a:r>
              <a:rPr lang="ru-RU" sz="3600" dirty="0" err="1" smtClean="0"/>
              <a:t>розовый</a:t>
            </a:r>
            <a:r>
              <a:rPr lang="ru-RU" sz="3600" dirty="0" smtClean="0"/>
              <a:t> </a:t>
            </a:r>
            <a:r>
              <a:rPr lang="ru-RU" sz="3600" b="1" dirty="0" smtClean="0"/>
              <a:t>сарафан</a:t>
            </a:r>
            <a:r>
              <a:rPr lang="ru-RU" sz="3600" dirty="0" smtClean="0"/>
              <a:t> и белая </a:t>
            </a:r>
            <a:r>
              <a:rPr lang="ru-RU" sz="3600" b="1" dirty="0" smtClean="0"/>
              <a:t>рубашка. </a:t>
            </a:r>
          </a:p>
          <a:p>
            <a:pPr>
              <a:buNone/>
            </a:pPr>
            <a:r>
              <a:rPr lang="ru-RU" sz="3600" dirty="0" smtClean="0"/>
              <a:t>У Маши (какая?) обувь.</a:t>
            </a: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dirty="0" smtClean="0"/>
              <a:t>У Маши </a:t>
            </a:r>
            <a:r>
              <a:rPr lang="ru-RU" sz="3600" b="1" dirty="0" err="1" smtClean="0"/>
              <a:t>розовая</a:t>
            </a:r>
            <a:r>
              <a:rPr lang="ru-RU" sz="3600" dirty="0" smtClean="0"/>
              <a:t> обувь.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568952" cy="6696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Чем мы занимались на прошлом уроке?</a:t>
            </a:r>
          </a:p>
          <a:p>
            <a:r>
              <a:rPr lang="ru-RU" sz="3200" dirty="0" smtClean="0"/>
              <a:t>На прошлом уроке мы описывали внешность Маши.</a:t>
            </a:r>
          </a:p>
          <a:p>
            <a:pPr marL="0" indent="0">
              <a:buNone/>
            </a:pPr>
            <a:r>
              <a:rPr lang="ru-RU" sz="3200" dirty="0" smtClean="0"/>
              <a:t>На прошлом уроке мы играли.</a:t>
            </a:r>
          </a:p>
          <a:p>
            <a:pPr marL="0" indent="0">
              <a:buNone/>
            </a:pPr>
            <a:r>
              <a:rPr lang="ru-RU" sz="3200" dirty="0" smtClean="0"/>
              <a:t>На прошлом уроке мы учились составлять описание внешности.</a:t>
            </a: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Вчера мы играли, отгадывали </a:t>
            </a:r>
            <a:r>
              <a:rPr lang="ru-RU" sz="3200" dirty="0"/>
              <a:t>П</a:t>
            </a:r>
            <a:r>
              <a:rPr lang="ru-RU" sz="3200" dirty="0" smtClean="0"/>
              <a:t>олину по описанию внешности . </a:t>
            </a:r>
          </a:p>
          <a:p>
            <a:pPr marL="0" indent="0">
              <a:buNone/>
            </a:pPr>
            <a:r>
              <a:rPr lang="ru-RU" sz="3200" dirty="0" smtClean="0"/>
              <a:t>На прошлом уроке мы учились описывать внешность человека.</a:t>
            </a:r>
            <a:r>
              <a:rPr lang="ru-RU" sz="3200" dirty="0"/>
              <a:t> Описывали Машу. 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4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12968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Поинтересуйтесь у меня, чем мы будем заниматься на сегодняшнем уроке.</a:t>
            </a:r>
          </a:p>
          <a:p>
            <a:r>
              <a:rPr lang="ru-RU" sz="3600" dirty="0" smtClean="0"/>
              <a:t>Е.А., чем мы будем заниматься на сегодняшнем уроке?</a:t>
            </a:r>
          </a:p>
          <a:p>
            <a:r>
              <a:rPr lang="ru-RU" sz="3600" dirty="0" smtClean="0"/>
              <a:t>Е.А., скажите, что мы будем делать сегодня на уроке?</a:t>
            </a:r>
          </a:p>
          <a:p>
            <a:r>
              <a:rPr lang="ru-RU" sz="3600" dirty="0" smtClean="0"/>
              <a:t>Е.А., мне очень интересно, чем мы займёмся сегодня на уроке?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4004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506</TotalTime>
  <Words>538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Давайте поиграем.    Я загадаю одного из вас. Вам нужно догадаться, кто это.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поиграем.    Я загадаю одного из вас. Вам нужно догадаться, кто это.</dc:title>
  <dc:creator>Елизавета Миронова</dc:creator>
  <cp:lastModifiedBy>school1</cp:lastModifiedBy>
  <cp:revision>4</cp:revision>
  <dcterms:created xsi:type="dcterms:W3CDTF">2015-10-18T19:38:28Z</dcterms:created>
  <dcterms:modified xsi:type="dcterms:W3CDTF">2015-12-30T10:51:45Z</dcterms:modified>
</cp:coreProperties>
</file>