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80" r:id="rId4"/>
    <p:sldId id="270" r:id="rId5"/>
    <p:sldId id="271" r:id="rId6"/>
    <p:sldId id="272" r:id="rId7"/>
    <p:sldId id="257" r:id="rId8"/>
    <p:sldId id="258" r:id="rId9"/>
    <p:sldId id="277" r:id="rId10"/>
    <p:sldId id="275" r:id="rId11"/>
    <p:sldId id="276" r:id="rId12"/>
    <p:sldId id="278" r:id="rId13"/>
    <p:sldId id="279" r:id="rId14"/>
    <p:sldId id="281" r:id="rId15"/>
    <p:sldId id="282" r:id="rId16"/>
    <p:sldId id="283" r:id="rId17"/>
    <p:sldId id="259" r:id="rId18"/>
    <p:sldId id="261" r:id="rId19"/>
    <p:sldId id="263" r:id="rId20"/>
    <p:sldId id="264" r:id="rId21"/>
    <p:sldId id="265" r:id="rId22"/>
    <p:sldId id="266" r:id="rId23"/>
    <p:sldId id="267" r:id="rId24"/>
    <p:sldId id="285" r:id="rId25"/>
    <p:sldId id="288" r:id="rId26"/>
    <p:sldId id="286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39FCB-C97F-47E1-A2F0-D70DC4FF0B1F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C9621-2763-4B96-8B82-AB495073B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9621-2763-4B96-8B82-AB495073B6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F3399">
                <a:alpha val="91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12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hyperlink" Target="http://smiles.rc-mir.com/smile.95052.html" TargetMode="External"/><Relationship Id="rId5" Type="http://schemas.openxmlformats.org/officeDocument/2006/relationships/slide" Target="slide21.xml"/><Relationship Id="rId10" Type="http://schemas.openxmlformats.org/officeDocument/2006/relationships/image" Target="../media/image12.jpeg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smiles.rc-mir.com/smile.9505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57395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 КНИГА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Работу выполнили  ученики  2 «В» класса  МКОУ СОШ №6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г.Черкесска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 : учитель начальных классов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Братова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Аминат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Махмудовна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Методика преподования\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506184" y="714356"/>
            <a:ext cx="495368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Скругленный прямоугольник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288" y="1628775"/>
            <a:ext cx="3816350" cy="11525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33CC"/>
                </a:solidFill>
                <a:hlinkClick r:id="rId4" action="ppaction://hlinksldjump"/>
              </a:rPr>
              <a:t>Пресмыкающиеся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26628" name="Скругленный прямоугольник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5288" y="2924175"/>
            <a:ext cx="3786187" cy="115252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hlinkClick r:id="rId5" action="ppaction://hlinksldjump"/>
              </a:rPr>
              <a:t>Земноводные</a:t>
            </a:r>
            <a:endParaRPr lang="ru-RU" sz="2800" b="1">
              <a:solidFill>
                <a:srgbClr val="FFFF00"/>
              </a:solidFill>
            </a:endParaRPr>
          </a:p>
        </p:txBody>
      </p:sp>
      <p:sp>
        <p:nvSpPr>
          <p:cNvPr id="26629" name="Скругленный прямоугольник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5288" y="4221163"/>
            <a:ext cx="3816350" cy="1150937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3CC"/>
                </a:solidFill>
                <a:hlinkClick r:id="rId6" action="ppaction://hlinksldjump"/>
              </a:rPr>
              <a:t>Птицы</a:t>
            </a:r>
            <a:endParaRPr lang="ru-RU" sz="2800" b="1">
              <a:solidFill>
                <a:srgbClr val="0033CC"/>
              </a:solidFill>
            </a:endParaRPr>
          </a:p>
        </p:txBody>
      </p:sp>
      <p:sp>
        <p:nvSpPr>
          <p:cNvPr id="26630" name="Скругленный прямоугольник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5288" y="333375"/>
            <a:ext cx="3786187" cy="11430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00FF"/>
                </a:solidFill>
                <a:hlinkClick r:id="rId8" action="ppaction://hlinksldjump"/>
              </a:rPr>
              <a:t>Млекопитающие</a:t>
            </a:r>
            <a:endParaRPr lang="ru-RU" sz="2800" b="1">
              <a:solidFill>
                <a:srgbClr val="FF00FF"/>
              </a:solidFill>
            </a:endParaRPr>
          </a:p>
        </p:txBody>
      </p:sp>
      <p:sp>
        <p:nvSpPr>
          <p:cNvPr id="26631" name="Скругленный прямоугольник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5288" y="5516563"/>
            <a:ext cx="3786187" cy="11430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hlinkClick r:id="rId9" action="ppaction://hlinksldjump"/>
              </a:rPr>
              <a:t>Рыбы</a:t>
            </a:r>
            <a:endParaRPr lang="ru-RU" sz="2800" b="1">
              <a:solidFill>
                <a:srgbClr val="FFFF00"/>
              </a:solidFill>
            </a:endParaRPr>
          </a:p>
        </p:txBody>
      </p:sp>
      <p:pic>
        <p:nvPicPr>
          <p:cNvPr id="2050" name="Picture 2" descr="http://www.chtivo.ru/getpic3d/16775388/350/27802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8DC"/>
              </a:clrFrom>
              <a:clrTo>
                <a:srgbClr val="FFF8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066800"/>
            <a:ext cx="45037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5029200" y="333375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Главы  и  разделы Красной Книги Российской Федерации</a:t>
            </a:r>
          </a:p>
        </p:txBody>
      </p:sp>
      <p:pic>
        <p:nvPicPr>
          <p:cNvPr id="26634" name="Picture 5" descr="18d4fe4e432762959454b5637960f7ec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2400" y="3886200"/>
            <a:ext cx="25241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Методика преподования\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0007285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20713"/>
            <a:ext cx="17716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143372" y="1285860"/>
            <a:ext cx="2181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том –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Животные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284663" y="4076700"/>
            <a:ext cx="187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II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–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Растения</a:t>
            </a:r>
          </a:p>
        </p:txBody>
      </p:sp>
      <p:pic>
        <p:nvPicPr>
          <p:cNvPr id="54286" name="Picture 14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3482975" cy="50942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4288" name="Picture 16" descr="p18_otskanirovano230420089-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644900"/>
            <a:ext cx="1749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3357554" y="16430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4286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уц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2386012" cy="1792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68313" y="939800"/>
            <a:ext cx="3147016" cy="156966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kumimoji="0" lang="ru-RU" sz="2400" b="1" i="1" u="sng" dirty="0" smtClean="0">
                <a:solidFill>
                  <a:srgbClr val="0000FF"/>
                </a:solidFill>
                <a:cs typeface="+mn-cs"/>
              </a:rPr>
              <a:t>Ин</a:t>
            </a:r>
            <a:r>
              <a:rPr kumimoji="0" lang="ru-RU" sz="2400" b="1" u="sng" dirty="0" smtClean="0">
                <a:solidFill>
                  <a:srgbClr val="0000FF"/>
                </a:solidFill>
                <a:cs typeface="+mn-cs"/>
              </a:rPr>
              <a:t>формирует,</a:t>
            </a:r>
          </a:p>
          <a:p>
            <a:pPr algn="ctr" eaLnBrk="1" hangingPunct="1">
              <a:defRPr/>
            </a:pP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какие виды живот-</a:t>
            </a:r>
          </a:p>
          <a:p>
            <a:pPr algn="ctr" eaLnBrk="1" hangingPunct="1">
              <a:defRPr/>
            </a:pPr>
            <a:r>
              <a:rPr kumimoji="0" lang="ru-RU" sz="2400" b="1" dirty="0" err="1" smtClean="0">
                <a:solidFill>
                  <a:schemeClr val="bg1"/>
                </a:solidFill>
                <a:cs typeface="+mn-cs"/>
              </a:rPr>
              <a:t>ных</a:t>
            </a: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 и растений</a:t>
            </a:r>
          </a:p>
          <a:p>
            <a:pPr algn="ctr" eaLnBrk="1" hangingPunct="1">
              <a:defRPr/>
            </a:pP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в опасности.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929322" y="928670"/>
            <a:ext cx="2928957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kumimoji="0" lang="ru-RU" sz="2400" b="1" u="sng" dirty="0" smtClean="0">
                <a:solidFill>
                  <a:srgbClr val="0000FF"/>
                </a:solidFill>
                <a:cs typeface="+mn-cs"/>
              </a:rPr>
              <a:t>Призывает</a:t>
            </a:r>
          </a:p>
          <a:p>
            <a:pPr algn="ctr" eaLnBrk="1" hangingPunct="1">
              <a:defRPr/>
            </a:pP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изучать эти виды.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62000" y="4833938"/>
            <a:ext cx="2730236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kumimoji="0" lang="ru-RU" sz="2400" b="1" u="sng" dirty="0" smtClean="0">
                <a:solidFill>
                  <a:srgbClr val="0000FF"/>
                </a:solidFill>
                <a:cs typeface="+mn-cs"/>
              </a:rPr>
              <a:t>Предупреждает</a:t>
            </a:r>
          </a:p>
          <a:p>
            <a:pPr algn="ctr" eaLnBrk="1" hangingPunct="1">
              <a:defRPr/>
            </a:pP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об исчезновении</a:t>
            </a:r>
          </a:p>
          <a:p>
            <a:pPr algn="ctr" eaLnBrk="1" hangingPunct="1">
              <a:defRPr/>
            </a:pP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этих видов.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651500" y="4724400"/>
            <a:ext cx="3265639" cy="156966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kumimoji="0" lang="ru-RU" sz="2400" b="1" u="sng" dirty="0" smtClean="0">
                <a:solidFill>
                  <a:srgbClr val="0000FF"/>
                </a:solidFill>
                <a:cs typeface="+mn-cs"/>
              </a:rPr>
              <a:t>Советует,</a:t>
            </a:r>
          </a:p>
          <a:p>
            <a:pPr algn="ctr" eaLnBrk="1" hangingPunct="1">
              <a:defRPr/>
            </a:pP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как сохранить эти</a:t>
            </a:r>
          </a:p>
          <a:p>
            <a:pPr algn="ctr" eaLnBrk="1" hangingPunct="1">
              <a:defRPr/>
            </a:pP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редкие виды </a:t>
            </a:r>
            <a:r>
              <a:rPr kumimoji="0" lang="ru-RU" sz="2400" b="1" dirty="0" err="1" smtClean="0">
                <a:solidFill>
                  <a:schemeClr val="bg1"/>
                </a:solidFill>
                <a:cs typeface="+mn-cs"/>
              </a:rPr>
              <a:t>расте</a:t>
            </a: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-</a:t>
            </a:r>
          </a:p>
          <a:p>
            <a:pPr algn="ctr" eaLnBrk="1" hangingPunct="1">
              <a:defRPr/>
            </a:pPr>
            <a:r>
              <a:rPr kumimoji="0" lang="ru-RU" sz="2400" b="1" dirty="0" err="1" smtClean="0">
                <a:solidFill>
                  <a:schemeClr val="bg1"/>
                </a:solidFill>
                <a:cs typeface="+mn-cs"/>
              </a:rPr>
              <a:t>ний</a:t>
            </a:r>
            <a:r>
              <a:rPr kumimoji="0" lang="ru-RU" sz="2400" b="1" dirty="0" smtClean="0">
                <a:solidFill>
                  <a:schemeClr val="bg1"/>
                </a:solidFill>
                <a:cs typeface="+mn-cs"/>
              </a:rPr>
              <a:t> и животных</a:t>
            </a:r>
            <a:r>
              <a:rPr kumimoji="0" lang="ru-RU" sz="2400" dirty="0" smtClean="0">
                <a:solidFill>
                  <a:srgbClr val="4D4D4D"/>
                </a:solidFill>
                <a:cs typeface="+mn-cs"/>
              </a:rPr>
              <a:t>.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 flipV="1">
            <a:off x="3348038" y="1628775"/>
            <a:ext cx="1008062" cy="1079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ru-RU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4787900" y="1557338"/>
            <a:ext cx="1008063" cy="11509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ru-RU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3563938" y="4508500"/>
            <a:ext cx="863600" cy="1081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ru-RU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4427538" y="4471988"/>
            <a:ext cx="936625" cy="10810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0" lang="ru-RU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build="p" animBg="1"/>
      <p:bldP spid="20496" grpId="0" autoUpdateAnimBg="0"/>
      <p:bldP spid="20497" grpId="0" autoUpdateAnimBg="0"/>
      <p:bldP spid="204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Для удобства пользования, страницы у книги цветные.</a:t>
            </a:r>
          </a:p>
        </p:txBody>
      </p:sp>
      <p:sp>
        <p:nvSpPr>
          <p:cNvPr id="30724" name="Document"/>
          <p:cNvSpPr>
            <a:spLocks noEditPoints="1" noChangeArrowheads="1"/>
          </p:cNvSpPr>
          <p:nvPr/>
        </p:nvSpPr>
        <p:spPr bwMode="auto">
          <a:xfrm>
            <a:off x="468313" y="1771650"/>
            <a:ext cx="1150937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25" name="Document"/>
          <p:cNvSpPr>
            <a:spLocks noEditPoints="1" noChangeArrowheads="1"/>
          </p:cNvSpPr>
          <p:nvPr/>
        </p:nvSpPr>
        <p:spPr bwMode="auto">
          <a:xfrm>
            <a:off x="1763713" y="1771650"/>
            <a:ext cx="1150937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26" name="Document"/>
          <p:cNvSpPr>
            <a:spLocks noEditPoints="1" noChangeArrowheads="1"/>
          </p:cNvSpPr>
          <p:nvPr/>
        </p:nvSpPr>
        <p:spPr bwMode="auto">
          <a:xfrm>
            <a:off x="3132138" y="1771650"/>
            <a:ext cx="1150937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27" name="Document"/>
          <p:cNvSpPr>
            <a:spLocks noEditPoints="1" noChangeArrowheads="1"/>
          </p:cNvSpPr>
          <p:nvPr/>
        </p:nvSpPr>
        <p:spPr bwMode="auto">
          <a:xfrm>
            <a:off x="4573588" y="1771650"/>
            <a:ext cx="1150937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28" name="Document"/>
          <p:cNvSpPr>
            <a:spLocks noEditPoints="1" noChangeArrowheads="1"/>
          </p:cNvSpPr>
          <p:nvPr/>
        </p:nvSpPr>
        <p:spPr bwMode="auto">
          <a:xfrm>
            <a:off x="6013450" y="1771650"/>
            <a:ext cx="1150938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729" name="Document"/>
          <p:cNvSpPr>
            <a:spLocks noEditPoints="1" noChangeArrowheads="1"/>
          </p:cNvSpPr>
          <p:nvPr/>
        </p:nvSpPr>
        <p:spPr bwMode="auto">
          <a:xfrm>
            <a:off x="7451725" y="1771650"/>
            <a:ext cx="1150938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39750" y="3860800"/>
            <a:ext cx="8135938" cy="2284413"/>
          </a:xfrm>
          <a:prstGeom prst="rect">
            <a:avLst/>
          </a:prstGeom>
          <a:solidFill>
            <a:srgbClr val="DDDDDD"/>
          </a:solidFill>
          <a:ln w="57150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На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u="sng" dirty="0">
                <a:solidFill>
                  <a:srgbClr val="FF0000"/>
                </a:solidFill>
                <a:latin typeface="Comic Sans MS" pitchFamily="66" charset="0"/>
              </a:rPr>
              <a:t>красных 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листах помещены сведения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о видах, находящихся под угрозой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исчезновения и которые уже невозможно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спасти без введения специальных мер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охраны.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000100" y="4071942"/>
            <a:ext cx="7486345" cy="1877437"/>
          </a:xfrm>
          <a:prstGeom prst="rect">
            <a:avLst/>
          </a:prstGeom>
          <a:solidFill>
            <a:srgbClr val="DDDDDD"/>
          </a:solidFill>
          <a:ln w="571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На </a:t>
            </a:r>
            <a:r>
              <a:rPr lang="ru-RU" sz="2800" u="sng" dirty="0">
                <a:solidFill>
                  <a:srgbClr val="F6C700"/>
                </a:solidFill>
                <a:latin typeface="Comic Sans MS" pitchFamily="66" charset="0"/>
              </a:rPr>
              <a:t>желтых</a:t>
            </a:r>
            <a:r>
              <a:rPr lang="ru-RU" sz="2800" dirty="0">
                <a:solidFill>
                  <a:srgbClr val="F6C700"/>
                </a:solidFill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листах— уязвимые виды.</a:t>
            </a:r>
          </a:p>
          <a:p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Эти виды встречаются в количествах </a:t>
            </a:r>
          </a:p>
          <a:p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достаточных для выживания, но их</a:t>
            </a:r>
          </a:p>
          <a:p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численность очень быстро сокращается</a:t>
            </a:r>
            <a:r>
              <a:rPr lang="ru-RU" sz="3200" dirty="0">
                <a:latin typeface="Comic Sans MS" pitchFamily="66" charset="0"/>
              </a:rPr>
              <a:t>.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89305" y="3857628"/>
            <a:ext cx="8954695" cy="2246769"/>
          </a:xfrm>
          <a:prstGeom prst="rect">
            <a:avLst/>
          </a:prstGeom>
          <a:solidFill>
            <a:srgbClr val="DDDDDD"/>
          </a:solidFill>
          <a:ln w="571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На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u="sng" dirty="0">
                <a:latin typeface="Comic Sans MS" pitchFamily="66" charset="0"/>
              </a:rPr>
              <a:t>белых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листах помещены сведения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о редких видах растений и животных.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Эти виды не находятся под угрозой вымирания,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встречаются очень редко , на ограниченных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территориях, поэтому могут скоро исчезнуть</a:t>
            </a:r>
            <a:r>
              <a:rPr lang="ru-RU" dirty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13964" y="3857628"/>
            <a:ext cx="9030036" cy="2246769"/>
          </a:xfrm>
          <a:prstGeom prst="rect">
            <a:avLst/>
          </a:prstGeom>
          <a:solidFill>
            <a:srgbClr val="DDDDDD"/>
          </a:solidFill>
          <a:ln w="571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На </a:t>
            </a:r>
            <a:r>
              <a:rPr lang="ru-RU" sz="2800" u="sng" dirty="0">
                <a:solidFill>
                  <a:srgbClr val="4D4D4D"/>
                </a:solidFill>
                <a:latin typeface="Comic Sans MS" pitchFamily="66" charset="0"/>
              </a:rPr>
              <a:t>серых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листах — сведения о мало изученных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и редких видах. Возможно, они находятся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под угрозой, но так как нет достаточной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информации, то нельзя оценить, к какой группе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они относятся</a:t>
            </a:r>
            <a:r>
              <a:rPr lang="ru-RU" sz="2800" dirty="0">
                <a:latin typeface="Comic Sans MS" pitchFamily="66" charset="0"/>
              </a:rPr>
              <a:t>.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428728" y="4214818"/>
            <a:ext cx="6061275" cy="1384995"/>
          </a:xfrm>
          <a:prstGeom prst="rect">
            <a:avLst/>
          </a:prstGeom>
          <a:solidFill>
            <a:srgbClr val="DDDDDD"/>
          </a:solidFill>
          <a:ln w="571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На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u="sng" dirty="0">
                <a:solidFill>
                  <a:srgbClr val="00CC00"/>
                </a:solidFill>
                <a:latin typeface="Comic Sans MS" pitchFamily="66" charset="0"/>
              </a:rPr>
              <a:t>зеленых 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листах — сведения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о восстановленных видах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 и находящихся вне опасности</a:t>
            </a:r>
            <a:r>
              <a:rPr lang="ru-RU" sz="2800" dirty="0">
                <a:solidFill>
                  <a:srgbClr val="7030A0"/>
                </a:solidFill>
                <a:latin typeface="Comic Sans MS" pitchFamily="66" charset="0"/>
              </a:rPr>
              <a:t>.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57158" y="4214818"/>
            <a:ext cx="8299067" cy="1569660"/>
          </a:xfrm>
          <a:prstGeom prst="rect">
            <a:avLst/>
          </a:prstGeom>
          <a:solidFill>
            <a:srgbClr val="DDDDDD"/>
          </a:solidFill>
          <a:ln w="571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u="sng" dirty="0">
                <a:solidFill>
                  <a:schemeClr val="bg1"/>
                </a:solidFill>
                <a:latin typeface="Comic Sans MS" pitchFamily="66" charset="0"/>
              </a:rPr>
              <a:t>Черными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страницы стали тогда, когда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вообще с лица Земли исчезли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некоторые виды.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animBg="1"/>
      <p:bldP spid="22543" grpId="1" animBg="1"/>
      <p:bldP spid="22544" grpId="0" animBg="1"/>
      <p:bldP spid="22544" grpId="1" animBg="1"/>
      <p:bldP spid="22545" grpId="0" animBg="1"/>
      <p:bldP spid="22545" grpId="1" animBg="1"/>
      <p:bldP spid="22546" grpId="0" animBg="1"/>
      <p:bldP spid="22546" grpId="1" animBg="1"/>
      <p:bldP spid="22547" grpId="0" animBg="1"/>
      <p:bldP spid="22547" grpId="1" animBg="1"/>
      <p:bldP spid="225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b-scandinavia.com/images/55e9699b56f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5klass.net/datas/okruzhajuschij-mir/ZHivotnye-3-klass/0014-014-Krasnaja-kn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900igr.net/datas/okruzhajuschij-mir/Krasnye-knigi/0010-010-Irb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8916" name="Picture 4" descr="http://fs00.infourok.ru/images/doc/247/251906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solidFill>
                  <a:srgbClr val="FF0000"/>
                </a:solidFill>
              </a:rPr>
              <a:t>   ВЕНЕРИН БАШМАЧОК  </a:t>
            </a:r>
            <a:r>
              <a:rPr lang="ru-RU" sz="2400" dirty="0" smtClean="0">
                <a:solidFill>
                  <a:schemeClr val="bg1"/>
                </a:solidFill>
              </a:rPr>
              <a:t>встречается в лесах. Цветки его по форме напоминают башмачки. Зацветает это растение на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15-17 году жизни. Это растение довольно крупное, высотой до 50 см. На  стебле 3-4 листа и 1-2 цветка. Башмачок начинает цвести в мае- июне, цветёт 2-3 недели.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Венерин башмачок - франт невероятный * Биологос. Занимательная биология!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2786058"/>
            <a:ext cx="335810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ЛОТОС</a:t>
            </a: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одно из самых прекрасных  растений. Они украшают водоёмы на Каспийском  море. На Дальнем Востоке и на реке Волге. Кроме того, водные  растения очищают  воду от вредных  примесей и загрязнений.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http://im0-tub-ru.yandex.net/i?id=9e5029d22265dc4ccb8a2ec180757f9b-142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988840"/>
            <a:ext cx="3201144" cy="2232248"/>
          </a:xfrm>
          <a:prstGeom prst="rect">
            <a:avLst/>
          </a:prstGeom>
          <a:noFill/>
        </p:spPr>
      </p:pic>
      <p:pic>
        <p:nvPicPr>
          <p:cNvPr id="17412" name="Picture 4" descr="http://im3-tub-ru.yandex.net/i?id=e54e26bad9ad33604c045af1c45a93e2-89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780928"/>
            <a:ext cx="41044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solidFill>
                  <a:srgbClr val="FF0000"/>
                </a:solidFill>
              </a:rPr>
              <a:t>ЖЕНЬШЕНЬ </a:t>
            </a:r>
            <a:r>
              <a:rPr lang="ru-RU" sz="3200" dirty="0" smtClean="0"/>
              <a:t>-</a:t>
            </a:r>
            <a:r>
              <a:rPr lang="ru-RU" sz="2000" dirty="0" smtClean="0"/>
              <a:t> ценнейшее лекарственное  растение. Название его в переводе с китайского языка означает «человек – корень». И правда, корень женьшеня по форме напоминает  человеческую фигуру. Корень растёт медленно. Само растение может дожить  до 100 лет, и корень  у него будет весить всего 300-400 граммов. В этом корне целый набор веществ, делающих человека сильным, выносливым, быстрым.</a:t>
            </a:r>
            <a:endParaRPr lang="ru-RU" sz="3200" dirty="0"/>
          </a:p>
        </p:txBody>
      </p:sp>
      <p:pic>
        <p:nvPicPr>
          <p:cNvPr id="3" name="Picture 2" descr="http://im2-tub-ru.yandex.net/i?id=1174aed93c1e0e1f375f60e80fdc55b9-60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077072"/>
            <a:ext cx="3168352" cy="2364854"/>
          </a:xfrm>
          <a:prstGeom prst="rect">
            <a:avLst/>
          </a:prstGeom>
          <a:noFill/>
        </p:spPr>
      </p:pic>
      <p:pic>
        <p:nvPicPr>
          <p:cNvPr id="4" name="Picture 4" descr="http://im3-tub-ru.yandex.net/i?id=04add8d092394aa412445bf02d08940f-20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501008"/>
            <a:ext cx="3888432" cy="2796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Проект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Красная книга Природы»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выполнен на занятиях по дополнительному образованию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«Мои исследования»</a:t>
            </a:r>
          </a:p>
          <a:p>
            <a:pPr marL="0" indent="0" algn="just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Состав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участников проекта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Руководитель- </a:t>
            </a:r>
            <a:r>
              <a:rPr lang="ru-RU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Братова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Аминат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Махмудовна</a:t>
            </a:r>
            <a:endParaRPr lang="ru-RU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учащиеся 2 класса «В».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2339975"/>
          </a:xfrm>
        </p:spPr>
        <p:txBody>
          <a:bodyPr>
            <a:normAutofit/>
          </a:bodyPr>
          <a:lstStyle/>
          <a:p>
            <a:r>
              <a:rPr lang="ru-RU" sz="2800" u="sng" dirty="0" err="1" smtClean="0">
                <a:solidFill>
                  <a:srgbClr val="FFFF00"/>
                </a:solidFill>
              </a:rPr>
              <a:t>дРОВОСЕК</a:t>
            </a:r>
            <a:r>
              <a:rPr lang="ru-RU" sz="2800" u="sng" dirty="0" smtClean="0">
                <a:solidFill>
                  <a:srgbClr val="FFFF00"/>
                </a:solidFill>
              </a:rPr>
              <a:t>  РЕЛИКТОВЫЙ-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самый крупный жук нашей страны. Слово «реликтовый» означает, что жук сохранился с древнейших времён.</a:t>
            </a:r>
            <a:r>
              <a:rPr lang="ru-RU" sz="2000" b="0" dirty="0" smtClean="0"/>
              <a:t> 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</a:rPr>
              <a:t>Он обитает в нашем родном Приморье. В современной уссурийской фауне, являющейся древнейшей в Евразии, он представляет своеобразное живое ископаемое.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8641"/>
            <a:ext cx="7772400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Следующая страница  посвящена насекомым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im3-tub-ru.yandex.net/i?id=ed009196884b16d1bb30960fcc4aad5e-40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340768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Следующие  страницы  посвящены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птицам и зверям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215370" cy="261463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БЕЛЫЙ ЖУРАВЛЬ (СТЕРХ) </a:t>
            </a:r>
            <a:r>
              <a:rPr lang="ru-RU" sz="2400" dirty="0" smtClean="0">
                <a:solidFill>
                  <a:srgbClr val="C00000"/>
                </a:solidFill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удивительно красивая и очень  редкая птица. Небольшое их количество живёт в Окском питомнике, где птиц изучают и пытаются разводить.  В настоящее время сохранилось всего два места, где гнездятся </a:t>
            </a:r>
            <a:r>
              <a:rPr lang="ru-RU" sz="2400" b="1" dirty="0" err="1" smtClean="0">
                <a:solidFill>
                  <a:srgbClr val="C00000"/>
                </a:solidFill>
              </a:rPr>
              <a:t>стерхи</a:t>
            </a:r>
            <a:r>
              <a:rPr lang="ru-RU" sz="2400" b="1" dirty="0" smtClean="0">
                <a:solidFill>
                  <a:srgbClr val="C00000"/>
                </a:solidFill>
              </a:rPr>
              <a:t>: болота в низовьях Оби и влажные  тундры  Якутии. Зимуют  </a:t>
            </a:r>
            <a:r>
              <a:rPr lang="ru-RU" sz="2400" b="1" dirty="0" err="1" smtClean="0">
                <a:solidFill>
                  <a:srgbClr val="C00000"/>
                </a:solidFill>
              </a:rPr>
              <a:t>стерхи</a:t>
            </a:r>
            <a:r>
              <a:rPr lang="ru-RU" sz="2400" b="1" dirty="0" smtClean="0">
                <a:solidFill>
                  <a:srgbClr val="C00000"/>
                </a:solidFill>
              </a:rPr>
              <a:t> за 5 000-6 000 км от этих мест – в Индии и  Китае. Большинство птиц гибнут во  время перелёта к зимовкам.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im0-tub-ru.yandex.net/i?id=deebbe75b708cfcf130e54c071dd9c1f-23-144&amp;n=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214422"/>
            <a:ext cx="2885450" cy="2502610"/>
          </a:xfrm>
          <a:prstGeom prst="rect">
            <a:avLst/>
          </a:prstGeom>
          <a:noFill/>
        </p:spPr>
      </p:pic>
      <p:pic>
        <p:nvPicPr>
          <p:cNvPr id="23556" name="Picture 4" descr="http://im0-tub-ru.yandex.net/i?id=fec079697673ffddb9233926b2805b4a-62-144&amp;n=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214422"/>
            <a:ext cx="3000396" cy="23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</a:rPr>
              <a:t>это очень  крупный зверь, массивного  и тяжёлого  сложения. Голова большая, с широким лбом, длина  тела  достигает 3 м.,  высота – 2 м.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Вся жизнь  зубра  связана с лесом, поэтому вырубка лесов человеком стала первой причиной исчезновения зубров. Вторая причина – охота, промысел. Продолжительность его жизни на воле 22-27 лет. В  зоопарках  зубры живут и дольше.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2-tub-ru.yandex.net/i?id=e592424102fc91826432b951e671f894-66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071678"/>
            <a:ext cx="6454500" cy="445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7363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Сначала  все  сведения о редких и исчезающих  растениях и животных уместились в одном томе. В нашей стране такая книга  вышла в 1978 году. Позже  выяснилось,  что в защите  нуждается  большее количество видов. Второе издание вышло в 1984 году уже в 2 томах. В них о каждом взятом под охрану растении и животном  кратко  сказано  всё: где  встречается, насколько в бедственном положении находится, по каким причинам  сокращается  численность и что надо делать, чтобы  уберечь вид от вымирания.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im2-tub-ru.yandex.net/i?id=c9e9287931411d034fdfd35a6064fc1a-113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3861048"/>
            <a:ext cx="2401044" cy="2736304"/>
          </a:xfrm>
          <a:prstGeom prst="rect">
            <a:avLst/>
          </a:prstGeom>
          <a:noFill/>
        </p:spPr>
      </p:pic>
      <p:pic>
        <p:nvPicPr>
          <p:cNvPr id="26628" name="Picture 4" descr="http://im3-tub-ru.yandex.net/i?id=4c134ac7dd801751afdeaa3beb78e62d-61-144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429000"/>
            <a:ext cx="34563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v.900igr.net:10/datas/okruzhajuschij-mir/Soobschestvo-luga/0018-018-Vy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uslide.ru/images/6/12160/736/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bigslide.ru/images/13/12647/960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54403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ru-RU" sz="4000" b="1" u="sng" dirty="0" smtClean="0">
                <a:solidFill>
                  <a:srgbClr val="FF0000"/>
                </a:solidFill>
              </a:rPr>
              <a:t>СПИСОК   ЛИТЕРАТУРЫ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r>
              <a:rPr lang="ru-RU" sz="2000" b="1" i="1" u="sng" dirty="0" smtClean="0">
                <a:solidFill>
                  <a:srgbClr val="FF0000"/>
                </a:solidFill>
              </a:rPr>
              <a:t/>
            </a:r>
            <a:br>
              <a:rPr lang="ru-RU" sz="2000" b="1" i="1" u="sng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– определитель «От земли до неба»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Тихомирова Е.М. Поурочные  разработки  по предмету «Окружающий мир», издательство «Экзамен», Москва, 2012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Плешаков А.А. Окружающий мир. Учебник в 2 частях, Москва, Просвещение, 2012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sus\Desktop\1 в класс\IMG_2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17859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sus\Desktop\1 в класс\IMG_24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42"/>
            <a:ext cx="1768674" cy="207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sus\Desktop\1 в класс\IMG_2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42"/>
            <a:ext cx="192882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sus\Desktop\1 в класс\IMG_2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857364"/>
            <a:ext cx="185738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sus\Desktop\Аминат\портфель\ANDY8975.JPG"/>
          <p:cNvPicPr>
            <a:picLocks noChangeAspect="1" noChangeArrowheads="1"/>
          </p:cNvPicPr>
          <p:nvPr/>
        </p:nvPicPr>
        <p:blipFill>
          <a:blip r:embed="rId6" cstate="print"/>
          <a:srcRect l="20312" t="9375" r="10937" b="36458"/>
          <a:stretch>
            <a:fillRect/>
          </a:stretch>
        </p:blipFill>
        <p:spPr bwMode="auto">
          <a:xfrm>
            <a:off x="3500430" y="3571876"/>
            <a:ext cx="228601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7500990" cy="53578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  <a:defRPr/>
            </a:pPr>
            <a:r>
              <a:rPr lang="ru-RU" sz="4000" b="1" u="sng" dirty="0" smtClean="0">
                <a:solidFill>
                  <a:srgbClr val="C00000"/>
                </a:solidFill>
              </a:rPr>
              <a:t>Образовательные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defRPr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познакомить учащихся с Красной </a:t>
            </a:r>
            <a:r>
              <a:rPr lang="ru-RU" sz="3600" b="1" dirty="0" smtClean="0">
                <a:solidFill>
                  <a:srgbClr val="7030A0"/>
                </a:solidFill>
              </a:rPr>
              <a:t>книгой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  <a:defRPr/>
            </a:pPr>
            <a:r>
              <a:rPr lang="ru-RU" sz="3600" b="1" u="sng" dirty="0" smtClean="0">
                <a:solidFill>
                  <a:srgbClr val="C00000"/>
                </a:solidFill>
              </a:rPr>
              <a:t>Развивающие</a:t>
            </a:r>
            <a:r>
              <a:rPr lang="ru-RU" sz="3600" b="1" u="sng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привить чувства сопереживания к проблемам  окружающей природы;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побудить их быть активными защитниками природы.</a:t>
            </a:r>
          </a:p>
          <a:p>
            <a:pPr marL="0" indent="0" algn="just">
              <a:buNone/>
              <a:defRPr/>
            </a:pPr>
            <a:r>
              <a:rPr lang="ru-RU" sz="3600" b="1" u="sng" dirty="0" smtClean="0">
                <a:solidFill>
                  <a:srgbClr val="C00000"/>
                </a:solidFill>
              </a:rPr>
              <a:t>Воспитательные: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воспитывать бережное отношение к растениям и животным;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воспитывать умение работать с источниками информации;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Помочь осознать, что главная общечеловеческая ценность – жизнь.</a:t>
            </a:r>
          </a:p>
          <a:p>
            <a:pPr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214423"/>
            <a:ext cx="5500726" cy="4286280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Изучить историю Красной книги и её содержание.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Познакомить с некоторыми видами.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Воспитание чувства </a:t>
            </a:r>
            <a:r>
              <a:rPr lang="ru-RU" b="1" dirty="0" smtClean="0">
                <a:solidFill>
                  <a:srgbClr val="FFFF00"/>
                </a:solidFill>
              </a:rPr>
              <a:t>доброты и сострадания ко всему живому.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Развитие уже имеющихся знаний, наблюдений и коммуникативных умений.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</a:rPr>
              <a:t>Что мы можем сделать, чтобы сохранить и приумножить редкие виды животных и растений ?</a:t>
            </a:r>
          </a:p>
          <a:p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9" descr="D:\Софья\hand-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Красная  книга </a:t>
            </a:r>
            <a:r>
              <a:rPr lang="ru-RU" sz="2800" dirty="0" smtClean="0"/>
              <a:t>–это книга, которая  содержит сведения о редких, исчезающих растениях и животных. Все они  нуждаются в охране.</a:t>
            </a:r>
            <a:endParaRPr lang="ru-RU" sz="2800" dirty="0"/>
          </a:p>
        </p:txBody>
      </p:sp>
      <p:pic>
        <p:nvPicPr>
          <p:cNvPr id="1028" name="Picture 4" descr="http://im0-tub-ru.yandex.net/i?id=65ab0e19b58fc133f45373c8f8c295f7-101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643050"/>
            <a:ext cx="5112568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9539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Красный цвет – сигнал  опасности!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Он как бы призывает всех людей: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растения и животные в беде, помогите им!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Команда Green Planet школы 105 города Нижний Новгород Нижегородской области/Нам жить на этой Земле - Letopisi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2428868"/>
            <a:ext cx="3704853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Методика преподования\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64" y="1142984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571536" y="-571528"/>
            <a:ext cx="10644262" cy="204790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</a:rPr>
              <a:t>История создания Красной книги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endParaRPr lang="ru-RU" sz="66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71546"/>
            <a:ext cx="8229600" cy="6543708"/>
          </a:xfrm>
        </p:spPr>
        <p:txBody>
          <a:bodyPr>
            <a:normAutofit fontScale="47500" lnSpcReduction="2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        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Учёные всего мира создали международный союз охраны природы  МСОП. По заданию этого союза ученые: биологи, экологи, стали изучать каким представителям нашей планеты помочь в первую очередь, составили списки и издали их в виде книги. Назвали ее </a:t>
            </a:r>
            <a:r>
              <a:rPr lang="ru-RU" sz="51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«Красная книга фактов».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Это была первая Красная книга.</a:t>
            </a: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Эта книга советует, какие растения и животные редкие, призывает изучать и предупреждает об их исчезновении.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51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В 1963 </a:t>
            </a: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был впервые выявлен реестр редких и исчезающих животных</a:t>
            </a:r>
            <a:r>
              <a:rPr lang="ru-RU" sz="51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Питер Скотт</a:t>
            </a: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возглавляющий специальную общественную комиссию по редким видам рекомендовал назвать книгу </a:t>
            </a:r>
            <a:r>
              <a:rPr lang="ru-RU" sz="51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– сигнал тревоги</a:t>
            </a: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51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1973 году </a:t>
            </a: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Международным союзом охраны природы и природных ресурсов был опубликован </a:t>
            </a:r>
            <a:r>
              <a:rPr lang="ru-RU" sz="51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черный список» </a:t>
            </a: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нашей безвозвратной потери, который печально констатировал, что млекопитающих животных, начиная </a:t>
            </a:r>
            <a:r>
              <a:rPr lang="ru-RU" sz="5100" kern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51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1600 года, исчезло с лица Земли 63 вида и 55 подвидов</a:t>
            </a: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Красная Книга в СССР утверждена в </a:t>
            </a:r>
            <a:r>
              <a:rPr lang="ru-RU" sz="5100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1974</a:t>
            </a:r>
            <a:r>
              <a:rPr lang="ru-RU" sz="5100" kern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году. Помимо этого, Красные книги созданы во многих республиках.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5100" kern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b="1" dirty="0" smtClean="0"/>
          </a:p>
        </p:txBody>
      </p:sp>
      <p:pic>
        <p:nvPicPr>
          <p:cNvPr id="25605" name="Picture 5" descr="embl_t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1173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18d4fe4e432762959454b5637960f7ec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029200"/>
            <a:ext cx="1143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898</Words>
  <Application>Microsoft Office PowerPoint</Application>
  <PresentationFormat>Экран (4:3)</PresentationFormat>
  <Paragraphs>92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ПРОЕКТ   «КРАСНАЯ  КНИГА»   Работу выполнили  ученики  2 «В» класса  МКОУ СОШ №6 г.Черкесска Руководитель : учитель начальных классов  Братова Аминат Махмудовна</vt:lpstr>
      <vt:lpstr>  Проект  Красная книга Природы» </vt:lpstr>
      <vt:lpstr>Слайд 3</vt:lpstr>
      <vt:lpstr>Цели проекта:</vt:lpstr>
      <vt:lpstr>Задачи:</vt:lpstr>
      <vt:lpstr>Проблема: </vt:lpstr>
      <vt:lpstr>Красная  книга –это книга, которая  содержит сведения о редких, исчезающих растениях и животных. Все они  нуждаются в охране.</vt:lpstr>
      <vt:lpstr>Красный цвет – сигнал  опасности! Он как бы призывает всех людей:  растения и животные в беде, помогите им!</vt:lpstr>
      <vt:lpstr>История создания Красной книги. </vt:lpstr>
      <vt:lpstr>Слайд 10</vt:lpstr>
      <vt:lpstr>Слайд 11</vt:lpstr>
      <vt:lpstr>Слайд 12</vt:lpstr>
      <vt:lpstr>Для удобства пользования, страницы у книги цветные.</vt:lpstr>
      <vt:lpstr>Слайд 14</vt:lpstr>
      <vt:lpstr>Слайд 15</vt:lpstr>
      <vt:lpstr>Слайд 16</vt:lpstr>
      <vt:lpstr>   ВЕНЕРИН БАШМАЧОК  встречается в лесах. Цветки его по форме напоминают башмачки. Зацветает это растение на 15-17 году жизни. Это растение довольно крупное, высотой до 50 см. На  стебле 3-4 листа и 1-2 цветка. Башмачок начинает цвести в мае- июне, цветёт 2-3 недели.</vt:lpstr>
      <vt:lpstr>ЛОТОС- одно из самых прекрасных  растений. Они украшают водоёмы на Каспийском  море. На Дальнем Востоке и на реке Волге. Кроме того, водные  растения очищают  воду от вредных  примесей и загрязнений.</vt:lpstr>
      <vt:lpstr>ЖЕНЬШЕНЬ - ценнейшее лекарственное  растение. Название его в переводе с китайского языка означает «человек – корень». И правда, корень женьшеня по форме напоминает  человеческую фигуру. Корень растёт медленно. Само растение может дожить  до 100 лет, и корень  у него будет весить всего 300-400 граммов. В этом корне целый набор веществ, делающих человека сильным, выносливым, быстрым.</vt:lpstr>
      <vt:lpstr>дРОВОСЕК  РЕЛИКТОВЫЙ- самый крупный жук нашей страны. Слово «реликтовый» означает, что жук сохранился с древнейших времён. Он обитает в нашем родном Приморье. В современной уссурийской фауне, являющейся древнейшей в Евразии, он представляет своеобразное живое ископаемое.</vt:lpstr>
      <vt:lpstr>Следующие  страницы  посвящены  птицам и зверям</vt:lpstr>
      <vt:lpstr>  ЗУБР- это очень  крупный зверь, массивного  и тяжёлого  сложения. Голова большая, с широким лбом, длина  тела  достигает 3 м.,  высота – 2 м.    Вся жизнь  зубра  связана с лесом, поэтому вырубка лесов человеком стала первой причиной исчезновения зубров. Вторая причина – охота, промысел. Продолжительность его жизни на воле 22-27 лет. В  зоопарках  зубры живут и дольше.</vt:lpstr>
      <vt:lpstr>   Сначала  все  сведения о редких и исчезающих  растениях и животных уместились в одном томе. В нашей стране такая книга  вышла в 1978 году. Позже  выяснилось,  что в защите  нуждается  большее количество видов. Второе издание вышло в 1984 году уже в 2 томах. В них о каждом взятом под охрану растении и животном  кратко  сказано  всё: где  встречается, насколько в бедственном положении находится, по каким причинам  сокращается  численность и что надо делать, чтобы  уберечь вид от вымирания.</vt:lpstr>
      <vt:lpstr>Слайд 24</vt:lpstr>
      <vt:lpstr>Слайд 25</vt:lpstr>
      <vt:lpstr>Слайд 26</vt:lpstr>
      <vt:lpstr>                                                СПИСОК   ЛИТЕРАТУРЫ:  Атлас – определитель «От земли до неба» Тихомирова Е.М. Поурочные  разработки  по предмету «Окружающий мир», издательство «Экзамен», Москва, 2012 Плешаков А.А. Окружающий мир. Учебник в 2 частях, Москва, Просвещение, 2012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СОШ с.Новодевичье м.р. Шигонский</dc:title>
  <dc:creator>Asus</dc:creator>
  <cp:lastModifiedBy>Asus</cp:lastModifiedBy>
  <cp:revision>41</cp:revision>
  <dcterms:modified xsi:type="dcterms:W3CDTF">2015-12-27T18:14:23Z</dcterms:modified>
</cp:coreProperties>
</file>