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33" autoAdjust="0"/>
    <p:restoredTop sz="94660"/>
  </p:normalViewPr>
  <p:slideViewPr>
    <p:cSldViewPr showGuides="1">
      <p:cViewPr varScale="1">
        <p:scale>
          <a:sx n="88" d="100"/>
          <a:sy n="88" d="100"/>
        </p:scale>
        <p:origin x="-732" y="-96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20FF34C9-912D-4BB5-9384-14E10941A149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ABCCF7D7-B706-4A3D-AA5F-BEDD0369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6CF251-9C75-4F86-AB45-907F1C616BFD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6CF251-9C75-4F86-AB45-907F1C616BFD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98F0-988F-4818-A943-48710C29B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89DC-36E3-40CB-9434-A77DEFBEC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DF52-1974-48EE-A667-B8DD95C57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79DE-DC2D-4C4C-986E-0D1E569F8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B040-D8A4-4013-B56A-23766D04E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CC2B-D904-4122-B771-1291B61B1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3B12-3CF8-4E47-8E23-6F55B64C8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28F1-3A7F-4F22-A10E-5678CD60A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87BC-F43A-43F5-95E3-8F327CB6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C058-B2D5-47B4-BBF5-AC1D7A015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ACF1-2502-4AA4-9583-BCCA26A35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9D942FB2-B0AA-4DC0-BF3D-B96C0EF0D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79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8" y="4038600"/>
            <a:ext cx="375761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0668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030A0"/>
                </a:solidFill>
              </a:rPr>
              <a:t>Заглавная буква </a:t>
            </a:r>
          </a:p>
          <a:p>
            <a:pPr algn="ctr"/>
            <a:r>
              <a:rPr lang="ru-RU" sz="5000" b="1" dirty="0" smtClean="0">
                <a:solidFill>
                  <a:srgbClr val="7030A0"/>
                </a:solidFill>
              </a:rPr>
              <a:t>в именах собственных.</a:t>
            </a:r>
            <a:endParaRPr lang="ru-RU" sz="5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34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Учитель начальных классов: Чернакова Светлана Валерьевна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9751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м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ук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а 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4800" i="1" dirty="0" err="1" smtClean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              </a:t>
            </a: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ка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шк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а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(тан)</a:t>
            </a:r>
          </a:p>
          <a:p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о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кн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а 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4800" i="1" dirty="0" err="1" smtClean="0">
                <a:solidFill>
                  <a:srgbClr val="FF0000"/>
                </a:solidFill>
                <a:latin typeface="+mn-lt"/>
              </a:rPr>
              <a:t>са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к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аш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а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4800" i="1" dirty="0" err="1" smtClean="0">
                <a:solidFill>
                  <a:srgbClr val="FF0000"/>
                </a:solidFill>
                <a:latin typeface="+mn-lt"/>
              </a:rPr>
              <a:t>тю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ос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а   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4800" i="1" dirty="0" err="1" smtClean="0">
                <a:solidFill>
                  <a:srgbClr val="FF0000"/>
                </a:solidFill>
                <a:latin typeface="+mn-lt"/>
              </a:rPr>
              <a:t>дес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4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914400"/>
            <a:ext cx="350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Мурка</a:t>
            </a: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Каштанка</a:t>
            </a:r>
          </a:p>
          <a:p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Оксана</a:t>
            </a: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Катюша</a:t>
            </a:r>
          </a:p>
          <a:p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Одесса</a:t>
            </a:r>
            <a:endParaRPr lang="ru-RU" sz="4800" i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79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8" y="4038600"/>
            <a:ext cx="375761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845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i="1" dirty="0">
                <a:solidFill>
                  <a:srgbClr val="7030A0"/>
                </a:solidFill>
                <a:latin typeface="+mn-lt"/>
                <a:cs typeface="+mn-cs"/>
              </a:rPr>
              <a:t>Вкусную косточку грызёт шарик.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990600" y="1066800"/>
            <a:ext cx="2808000" cy="4284000"/>
            <a:chOff x="1640333" y="394896"/>
            <a:chExt cx="3124200" cy="4707215"/>
          </a:xfrm>
        </p:grpSpPr>
        <p:pic>
          <p:nvPicPr>
            <p:cNvPr id="5" name="Рисунок 4" descr="i.jpg11.jpg"/>
            <p:cNvPicPr>
              <a:picLocks noChangeAspect="1"/>
            </p:cNvPicPr>
            <p:nvPr/>
          </p:nvPicPr>
          <p:blipFill>
            <a:blip r:embed="rId4" cstate="print"/>
            <a:srcRect l="6883" r="5457"/>
            <a:stretch>
              <a:fillRect/>
            </a:stretch>
          </p:blipFill>
          <p:spPr>
            <a:xfrm rot="1982694">
              <a:off x="1640333" y="394896"/>
              <a:ext cx="3124200" cy="4707215"/>
            </a:xfrm>
            <a:prstGeom prst="ellipse">
              <a:avLst/>
            </a:prstGeom>
          </p:spPr>
        </p:pic>
        <p:pic>
          <p:nvPicPr>
            <p:cNvPr id="7" name="Рисунок 6" descr="Honden41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227911">
              <a:off x="2509705" y="3043104"/>
              <a:ext cx="2052000" cy="205200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6400800" y="381000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</a:rPr>
              <a:t>Ш</a:t>
            </a:r>
          </a:p>
        </p:txBody>
      </p:sp>
      <p:pic>
        <p:nvPicPr>
          <p:cNvPr id="19" name="Рисунок 18" descr="iCAM8SR7T.jpg"/>
          <p:cNvPicPr>
            <a:picLocks noChangeAspect="1"/>
          </p:cNvPicPr>
          <p:nvPr/>
        </p:nvPicPr>
        <p:blipFill>
          <a:blip r:embed="rId6" cstate="print"/>
          <a:srcRect t="25940" r="64872"/>
          <a:stretch>
            <a:fillRect/>
          </a:stretch>
        </p:blipFill>
        <p:spPr>
          <a:xfrm rot="728957">
            <a:off x="887859" y="1067688"/>
            <a:ext cx="3378753" cy="4452142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861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Улетел          </a:t>
            </a:r>
            <a:r>
              <a:rPr lang="ru-RU" sz="3200" i="1" dirty="0" err="1" smtClean="0">
                <a:solidFill>
                  <a:srgbClr val="7030A0"/>
                </a:solidFill>
                <a:latin typeface="+mn-lt"/>
              </a:rPr>
              <a:t>рёл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  за  город            рёл.      </a:t>
            </a:r>
            <a:endParaRPr lang="ru-RU" sz="3200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1828800"/>
            <a:ext cx="4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О</a:t>
            </a:r>
            <a:endParaRPr lang="ru-RU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0800" y="1828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о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743200" y="3338062"/>
            <a:ext cx="6400800" cy="3519938"/>
            <a:chOff x="2743200" y="2423662"/>
            <a:chExt cx="6400800" cy="3519938"/>
          </a:xfrm>
        </p:grpSpPr>
        <p:pic>
          <p:nvPicPr>
            <p:cNvPr id="16386" name="Picture 2" descr="C:\Program Files\Microsoft Office\MEDIA\CAGCAT10\j0090386.wmf"/>
            <p:cNvPicPr>
              <a:picLocks noChangeAspect="1" noChangeArrowheads="1"/>
            </p:cNvPicPr>
            <p:nvPr/>
          </p:nvPicPr>
          <p:blipFill>
            <a:blip r:embed="rId2" cstate="print"/>
            <a:srcRect l="34074" b="20621"/>
            <a:stretch>
              <a:fillRect/>
            </a:stretch>
          </p:blipFill>
          <p:spPr bwMode="auto">
            <a:xfrm>
              <a:off x="5867400" y="2423662"/>
              <a:ext cx="3276600" cy="3519938"/>
            </a:xfrm>
            <a:prstGeom prst="rect">
              <a:avLst/>
            </a:prstGeom>
            <a:noFill/>
          </p:spPr>
        </p:pic>
        <p:pic>
          <p:nvPicPr>
            <p:cNvPr id="31" name="Picture 2" descr="C:\Program Files\Microsoft Office\MEDIA\CAGCAT10\j0090386.wmf"/>
            <p:cNvPicPr>
              <a:picLocks noChangeAspect="1" noChangeArrowheads="1"/>
            </p:cNvPicPr>
            <p:nvPr/>
          </p:nvPicPr>
          <p:blipFill>
            <a:blip r:embed="rId2" cstate="print"/>
            <a:srcRect l="27941" r="13344" b="20621"/>
            <a:stretch>
              <a:fillRect/>
            </a:stretch>
          </p:blipFill>
          <p:spPr bwMode="auto">
            <a:xfrm>
              <a:off x="2743200" y="2423662"/>
              <a:ext cx="3352800" cy="3519938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6019800" y="1905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О</a:t>
            </a:r>
            <a:endParaRPr lang="ru-RU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1905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о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 bwMode="auto">
          <a:xfrm>
            <a:off x="8382000" y="6477000"/>
            <a:ext cx="762000" cy="381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4746E-6 L 0.0625 -0.1690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91489E-6 L 0.1125 -0.1801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29" grpId="1"/>
      <p:bldP spid="30" grpId="0"/>
      <p:bldP spid="30" grpId="1"/>
      <p:bldP spid="35" grpId="0"/>
      <p:bldP spid="35" grpId="1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JUQ3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124200"/>
            <a:ext cx="4505452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676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Коля         </a:t>
            </a:r>
            <a:r>
              <a:rPr lang="ru-RU" sz="3200" i="1" dirty="0" err="1" smtClean="0">
                <a:solidFill>
                  <a:srgbClr val="7030A0"/>
                </a:solidFill>
                <a:latin typeface="+mn-lt"/>
              </a:rPr>
              <a:t>рбузов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  съел  шесть          </a:t>
            </a:r>
            <a:r>
              <a:rPr lang="ru-RU" sz="3200" i="1" dirty="0" err="1" smtClean="0">
                <a:solidFill>
                  <a:srgbClr val="7030A0"/>
                </a:solidFill>
                <a:latin typeface="+mn-lt"/>
              </a:rPr>
              <a:t>рбузов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.  </a:t>
            </a:r>
            <a:endParaRPr lang="ru-RU" sz="3200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14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А</a:t>
            </a:r>
            <a:endParaRPr lang="ru-RU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14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а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438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А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514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а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74561E-6 L 0.0625 -0.1246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05E-7 L 0.04584 -0.1202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2285406" y="1676400"/>
            <a:ext cx="4573188" cy="5004000"/>
            <a:chOff x="-533400" y="838200"/>
            <a:chExt cx="5074924" cy="5562600"/>
          </a:xfrm>
        </p:grpSpPr>
        <p:pic>
          <p:nvPicPr>
            <p:cNvPr id="3" name="Рисунок 2" descr="Кукла.jpg"/>
            <p:cNvPicPr>
              <a:picLocks noChangeAspect="1"/>
            </p:cNvPicPr>
            <p:nvPr/>
          </p:nvPicPr>
          <p:blipFill>
            <a:blip r:embed="rId2" cstate="print"/>
            <a:srcRect l="7696" t="6667" r="7696" b="12223"/>
            <a:stretch>
              <a:fillRect/>
            </a:stretch>
          </p:blipFill>
          <p:spPr>
            <a:xfrm>
              <a:off x="-533400" y="838200"/>
              <a:ext cx="4419600" cy="5562600"/>
            </a:xfrm>
            <a:prstGeom prst="ellipse">
              <a:avLst/>
            </a:prstGeom>
          </p:spPr>
        </p:pic>
        <p:grpSp>
          <p:nvGrpSpPr>
            <p:cNvPr id="4" name="Группа 67"/>
            <p:cNvGrpSpPr>
              <a:grpSpLocks/>
            </p:cNvGrpSpPr>
            <p:nvPr/>
          </p:nvGrpSpPr>
          <p:grpSpPr bwMode="auto">
            <a:xfrm rot="-153588">
              <a:off x="2812737" y="3924106"/>
              <a:ext cx="1728787" cy="1403350"/>
              <a:chOff x="-2286000" y="3200400"/>
              <a:chExt cx="1600200" cy="1371600"/>
            </a:xfrm>
          </p:grpSpPr>
          <p:sp>
            <p:nvSpPr>
              <p:cNvPr id="10" name="Блок-схема: магнитный диск 55"/>
              <p:cNvSpPr>
                <a:spLocks noChangeArrowheads="1"/>
              </p:cNvSpPr>
              <p:nvPr/>
            </p:nvSpPr>
            <p:spPr bwMode="auto">
              <a:xfrm>
                <a:off x="-2286000" y="3429000"/>
                <a:ext cx="1600200" cy="1143000"/>
              </a:xfrm>
              <a:prstGeom prst="flowChartMagneticDisk">
                <a:avLst/>
              </a:prstGeom>
              <a:solidFill>
                <a:srgbClr val="FFFF00"/>
              </a:solidFill>
              <a:ln w="38100" algn="ctr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1" name="Арка 10"/>
              <p:cNvSpPr/>
              <p:nvPr/>
            </p:nvSpPr>
            <p:spPr bwMode="auto">
              <a:xfrm>
                <a:off x="-2286736" y="3200175"/>
                <a:ext cx="1600200" cy="989910"/>
              </a:xfrm>
              <a:prstGeom prst="blockArc">
                <a:avLst>
                  <a:gd name="adj1" fmla="val 10800000"/>
                  <a:gd name="adj2" fmla="val 140533"/>
                  <a:gd name="adj3" fmla="val 10565"/>
                </a:avLst>
              </a:prstGeom>
              <a:solidFill>
                <a:srgbClr val="FFFF00"/>
              </a:solidFill>
              <a:ln w="38100" cap="flat" cmpd="sng" algn="ctr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Блок-схема: сохраненные данные 58"/>
              <p:cNvSpPr>
                <a:spLocks noChangeArrowheads="1"/>
              </p:cNvSpPr>
              <p:nvPr/>
            </p:nvSpPr>
            <p:spPr bwMode="auto">
              <a:xfrm rot="-4647396">
                <a:off x="-2028350" y="3774915"/>
                <a:ext cx="180000" cy="360000"/>
              </a:xfrm>
              <a:prstGeom prst="flowChartOnlineStorage">
                <a:avLst/>
              </a:prstGeom>
              <a:solidFill>
                <a:srgbClr val="CC9900"/>
              </a:solidFill>
              <a:ln w="9525" algn="ctr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3" name="Блок-схема: сохраненные данные 59"/>
              <p:cNvSpPr>
                <a:spLocks noChangeArrowheads="1"/>
              </p:cNvSpPr>
              <p:nvPr/>
            </p:nvSpPr>
            <p:spPr bwMode="auto">
              <a:xfrm rot="-5224747">
                <a:off x="-1505847" y="3881456"/>
                <a:ext cx="180000" cy="360000"/>
              </a:xfrm>
              <a:prstGeom prst="flowChartOnlineStorage">
                <a:avLst/>
              </a:prstGeom>
              <a:solidFill>
                <a:srgbClr val="CC9900"/>
              </a:solidFill>
              <a:ln w="9525" algn="ctr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4" name="Блок-схема: сохраненные данные 60"/>
              <p:cNvSpPr>
                <a:spLocks noChangeArrowheads="1"/>
              </p:cNvSpPr>
              <p:nvPr/>
            </p:nvSpPr>
            <p:spPr bwMode="auto">
              <a:xfrm rot="-6424866">
                <a:off x="-1034507" y="3786871"/>
                <a:ext cx="180000" cy="360000"/>
              </a:xfrm>
              <a:prstGeom prst="flowChartOnlineStorage">
                <a:avLst/>
              </a:prstGeom>
              <a:solidFill>
                <a:srgbClr val="CC9900"/>
              </a:solidFill>
              <a:ln w="9525" algn="ctr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5" name="Блок-схема: сохраненные данные 61"/>
              <p:cNvSpPr>
                <a:spLocks noChangeArrowheads="1"/>
              </p:cNvSpPr>
              <p:nvPr/>
            </p:nvSpPr>
            <p:spPr bwMode="auto">
              <a:xfrm rot="-4763664">
                <a:off x="-1824633" y="4088530"/>
                <a:ext cx="180000" cy="468000"/>
              </a:xfrm>
              <a:prstGeom prst="flowChartOnlineStorage">
                <a:avLst/>
              </a:prstGeom>
              <a:solidFill>
                <a:srgbClr val="CC9900"/>
              </a:solidFill>
              <a:ln w="9525" algn="ctr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6" name="Блок-схема: сохраненные данные 62"/>
              <p:cNvSpPr>
                <a:spLocks noChangeArrowheads="1"/>
              </p:cNvSpPr>
              <p:nvPr/>
            </p:nvSpPr>
            <p:spPr bwMode="auto">
              <a:xfrm rot="-6219355">
                <a:off x="-1206566" y="4049154"/>
                <a:ext cx="180000" cy="468000"/>
              </a:xfrm>
              <a:prstGeom prst="flowChartOnlineStorage">
                <a:avLst/>
              </a:prstGeom>
              <a:solidFill>
                <a:srgbClr val="CC9900"/>
              </a:solidFill>
              <a:ln w="9525" algn="ctr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sp>
          <p:nvSpPr>
            <p:cNvPr id="5" name="Облако 4"/>
            <p:cNvSpPr/>
            <p:nvPr/>
          </p:nvSpPr>
          <p:spPr bwMode="auto">
            <a:xfrm>
              <a:off x="3048000" y="4114800"/>
              <a:ext cx="304800" cy="457200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Облако 5"/>
            <p:cNvSpPr/>
            <p:nvPr/>
          </p:nvSpPr>
          <p:spPr bwMode="auto">
            <a:xfrm rot="4661087">
              <a:off x="3380045" y="4236252"/>
              <a:ext cx="304800" cy="457200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Облако 6"/>
            <p:cNvSpPr/>
            <p:nvPr/>
          </p:nvSpPr>
          <p:spPr bwMode="auto">
            <a:xfrm rot="2311141">
              <a:off x="3657600" y="3962400"/>
              <a:ext cx="304800" cy="457200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Облако 7"/>
            <p:cNvSpPr/>
            <p:nvPr/>
          </p:nvSpPr>
          <p:spPr bwMode="auto">
            <a:xfrm rot="18388666">
              <a:off x="3886200" y="4267200"/>
              <a:ext cx="304800" cy="457200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блако 8"/>
            <p:cNvSpPr/>
            <p:nvPr/>
          </p:nvSpPr>
          <p:spPr bwMode="auto">
            <a:xfrm>
              <a:off x="4114800" y="4038600"/>
              <a:ext cx="304800" cy="457200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Хороши          </a:t>
            </a:r>
            <a:r>
              <a:rPr lang="ru-RU" sz="3200" i="1" dirty="0" err="1" smtClean="0">
                <a:solidFill>
                  <a:srgbClr val="7030A0"/>
                </a:solidFill>
                <a:latin typeface="+mn-lt"/>
              </a:rPr>
              <a:t>руши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  в  корзине  у        </a:t>
            </a:r>
            <a:r>
              <a:rPr lang="ru-RU" sz="3200" i="1" dirty="0" err="1" smtClean="0">
                <a:solidFill>
                  <a:srgbClr val="7030A0"/>
                </a:solidFill>
                <a:latin typeface="+mn-lt"/>
              </a:rPr>
              <a:t>руши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ru-RU" sz="3200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1295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Г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95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г</a:t>
            </a:r>
            <a:endParaRPr lang="ru-RU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143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Г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1143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г</a:t>
            </a:r>
            <a:endParaRPr lang="ru-RU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 bwMode="auto">
          <a:xfrm>
            <a:off x="8458200" y="6553200"/>
            <a:ext cx="685800" cy="3048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5495E-6 L 0.07083 -0.131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32007E-6 L 0.13333 -0.1091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Иван       </a:t>
            </a:r>
            <a:r>
              <a:rPr lang="ru-RU" sz="3200" i="1" dirty="0" err="1" smtClean="0">
                <a:solidFill>
                  <a:srgbClr val="7030A0"/>
                </a:solidFill>
                <a:latin typeface="+mn-lt"/>
              </a:rPr>
              <a:t>линов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  настряпал  много      </a:t>
            </a:r>
            <a:r>
              <a:rPr lang="ru-RU" sz="3200" i="1" dirty="0" err="1" smtClean="0">
                <a:solidFill>
                  <a:srgbClr val="7030A0"/>
                </a:solidFill>
                <a:latin typeface="+mn-lt"/>
              </a:rPr>
              <a:t>линов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ru-RU" sz="3200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Б</a:t>
            </a:r>
            <a:endParaRPr lang="ru-RU" sz="40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1524000"/>
            <a:ext cx="518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</a:rPr>
              <a:t>Б</a:t>
            </a:r>
            <a:endParaRPr lang="ru-RU" sz="40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524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б</a:t>
            </a:r>
            <a:endParaRPr lang="ru-RU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6600" y="1600200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</a:rPr>
              <a:t>б</a:t>
            </a:r>
            <a:endParaRPr lang="ru-RU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95600" y="1905000"/>
            <a:ext cx="4305300" cy="4648200"/>
            <a:chOff x="2895600" y="1905000"/>
            <a:chExt cx="4305300" cy="4648200"/>
          </a:xfrm>
        </p:grpSpPr>
        <p:pic>
          <p:nvPicPr>
            <p:cNvPr id="10" name="Рисунок 9" descr="girfmqipolkwtjhjqauvo.jpg"/>
            <p:cNvPicPr>
              <a:picLocks noChangeAspect="1"/>
            </p:cNvPicPr>
            <p:nvPr/>
          </p:nvPicPr>
          <p:blipFill>
            <a:blip r:embed="rId2" cstate="print"/>
            <a:srcRect l="60941" t="70000" r="20000" b="8889"/>
            <a:stretch>
              <a:fillRect/>
            </a:stretch>
          </p:blipFill>
          <p:spPr>
            <a:xfrm>
              <a:off x="2895600" y="1905000"/>
              <a:ext cx="3087600" cy="3420006"/>
            </a:xfrm>
            <a:prstGeom prst="ellipse">
              <a:avLst/>
            </a:prstGeom>
          </p:spPr>
        </p:pic>
        <p:pic>
          <p:nvPicPr>
            <p:cNvPr id="9" name="Рисунок 8" descr="i.jpg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4648200"/>
              <a:ext cx="2628900" cy="1905000"/>
            </a:xfrm>
            <a:prstGeom prst="ellipse">
              <a:avLst/>
            </a:prstGeom>
          </p:spPr>
        </p:pic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 bwMode="auto"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56337E-6 L 0.06667 -0.1403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5486E-6 L 0.00902 -0.1579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0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Объясни: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Наш  </a:t>
            </a:r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Ш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арик  поймал  воздушный  </a:t>
            </a:r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ш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арик</a:t>
            </a:r>
            <a:r>
              <a:rPr lang="ru-RU" sz="3200" i="1" dirty="0" smtClean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pic>
        <p:nvPicPr>
          <p:cNvPr id="4" name="Рисунок 3" descr="2452298.jpg"/>
          <p:cNvPicPr>
            <a:picLocks noChangeAspect="1"/>
          </p:cNvPicPr>
          <p:nvPr/>
        </p:nvPicPr>
        <p:blipFill>
          <a:blip r:embed="rId2" cstate="print"/>
          <a:srcRect l="7812"/>
          <a:stretch>
            <a:fillRect/>
          </a:stretch>
        </p:blipFill>
        <p:spPr>
          <a:xfrm>
            <a:off x="1066800" y="1524000"/>
            <a:ext cx="4495800" cy="4876800"/>
          </a:xfrm>
          <a:prstGeom prst="ellipse">
            <a:avLst/>
          </a:prstGeom>
        </p:spPr>
      </p:pic>
      <p:pic>
        <p:nvPicPr>
          <p:cNvPr id="5" name="Рисунок 4" descr="i.jp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4229">
            <a:off x="4389986" y="2303847"/>
            <a:ext cx="2916000" cy="4089217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97510"/>
            <a:ext cx="26589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барс</a:t>
            </a: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шар</a:t>
            </a:r>
          </a:p>
          <a:p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кол</a:t>
            </a: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бор</a:t>
            </a:r>
          </a:p>
          <a:p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озеро</a:t>
            </a:r>
            <a:endParaRPr lang="ru-RU" sz="4800" i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2209800" y="838200"/>
            <a:ext cx="0" cy="1524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362200" y="990600"/>
            <a:ext cx="1407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err="1" smtClean="0">
                <a:solidFill>
                  <a:srgbClr val="FF0000"/>
                </a:solidFill>
                <a:latin typeface="+mn-lt"/>
              </a:rPr>
              <a:t>ик</a:t>
            </a:r>
            <a:endParaRPr lang="ru-RU" sz="80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2286000" y="3086100"/>
            <a:ext cx="0" cy="1447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90800" y="3048000"/>
            <a:ext cx="1094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я</a:t>
            </a:r>
            <a:endParaRPr lang="ru-RU" sz="80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362200" y="5257800"/>
            <a:ext cx="0" cy="762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90800" y="4800600"/>
            <a:ext cx="86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в</a:t>
            </a:r>
            <a:endParaRPr lang="ru-RU" sz="8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35845"/>
            <a:ext cx="3733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>
                <a:solidFill>
                  <a:srgbClr val="7030A0"/>
                </a:solidFill>
                <a:latin typeface="+mn-lt"/>
              </a:rPr>
              <a:t>Барсик</a:t>
            </a:r>
            <a:endParaRPr lang="ru-RU" sz="4400" i="1" dirty="0" smtClean="0">
              <a:solidFill>
                <a:srgbClr val="7030A0"/>
              </a:solidFill>
              <a:latin typeface="+mn-lt"/>
            </a:endParaRPr>
          </a:p>
          <a:p>
            <a:endParaRPr lang="ru-RU" sz="44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400" i="1" dirty="0" smtClean="0">
                <a:solidFill>
                  <a:srgbClr val="7030A0"/>
                </a:solidFill>
                <a:latin typeface="+mn-lt"/>
              </a:rPr>
              <a:t>Шарик</a:t>
            </a:r>
          </a:p>
          <a:p>
            <a:endParaRPr lang="ru-RU" sz="44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400" i="1" dirty="0" smtClean="0">
                <a:solidFill>
                  <a:srgbClr val="7030A0"/>
                </a:solidFill>
                <a:latin typeface="+mn-lt"/>
              </a:rPr>
              <a:t>Коля</a:t>
            </a:r>
          </a:p>
          <a:p>
            <a:endParaRPr lang="ru-RU" sz="44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400" i="1" dirty="0" smtClean="0">
                <a:solidFill>
                  <a:srgbClr val="7030A0"/>
                </a:solidFill>
                <a:latin typeface="+mn-lt"/>
              </a:rPr>
              <a:t>Боря</a:t>
            </a:r>
          </a:p>
          <a:p>
            <a:endParaRPr lang="ru-RU" sz="4400" i="1" dirty="0" smtClean="0">
              <a:solidFill>
                <a:srgbClr val="7030A0"/>
              </a:solidFill>
              <a:latin typeface="+mn-lt"/>
            </a:endParaRPr>
          </a:p>
          <a:p>
            <a:r>
              <a:rPr lang="ru-RU" sz="4400" i="1" dirty="0" smtClean="0">
                <a:solidFill>
                  <a:srgbClr val="7030A0"/>
                </a:solidFill>
                <a:latin typeface="+mn-lt"/>
              </a:rPr>
              <a:t>Озеров</a:t>
            </a:r>
            <a:endParaRPr lang="ru-RU" sz="4400" i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1292"/>
            <a:ext cx="4038600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м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а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рка 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(у)</a:t>
            </a:r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барс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у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к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(и)</a:t>
            </a:r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т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а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зик 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(у)</a:t>
            </a:r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со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к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и    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(ч)</a:t>
            </a:r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вол</a:t>
            </a:r>
            <a:r>
              <a:rPr lang="ru-RU" sz="4800" i="1" u="sng" dirty="0" smtClean="0">
                <a:solidFill>
                  <a:srgbClr val="7030A0"/>
                </a:solidFill>
                <a:latin typeface="+mn-lt"/>
              </a:rPr>
              <a:t>н</a:t>
            </a: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а        </a:t>
            </a: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(г)</a:t>
            </a:r>
            <a:endParaRPr lang="ru-RU" sz="4800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681292"/>
            <a:ext cx="2743200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Мурка</a:t>
            </a:r>
          </a:p>
          <a:p>
            <a:pPr>
              <a:lnSpc>
                <a:spcPct val="150000"/>
              </a:lnSpc>
            </a:pPr>
            <a:r>
              <a:rPr lang="ru-RU" sz="4800" i="1" dirty="0" err="1" smtClean="0">
                <a:solidFill>
                  <a:srgbClr val="7030A0"/>
                </a:solidFill>
                <a:latin typeface="+mn-lt"/>
              </a:rPr>
              <a:t>Барсик</a:t>
            </a:r>
            <a:endParaRPr lang="ru-RU" sz="4800" i="1" dirty="0" smtClean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Тузик</a:t>
            </a:r>
          </a:p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Сочи</a:t>
            </a:r>
          </a:p>
          <a:p>
            <a:pPr>
              <a:lnSpc>
                <a:spcPct val="150000"/>
              </a:lnSpc>
            </a:pPr>
            <a:r>
              <a:rPr lang="ru-RU" sz="4800" i="1" dirty="0" smtClean="0">
                <a:solidFill>
                  <a:srgbClr val="7030A0"/>
                </a:solidFill>
                <a:latin typeface="+mn-lt"/>
              </a:rPr>
              <a:t>Волга</a:t>
            </a:r>
            <a:endParaRPr lang="ru-RU" sz="4800" i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133</Words>
  <Application>Microsoft Office PowerPoint</Application>
  <PresentationFormat>Экран (4:3)</PresentationFormat>
  <Paragraphs>72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Клиент CW</dc:creator>
  <cp:lastModifiedBy>Чернакова </cp:lastModifiedBy>
  <cp:revision>86</cp:revision>
  <cp:lastPrinted>1601-01-01T00:00:00Z</cp:lastPrinted>
  <dcterms:created xsi:type="dcterms:W3CDTF">2013-02-01T10:39:20Z</dcterms:created>
  <dcterms:modified xsi:type="dcterms:W3CDTF">2015-12-20T13:42:03Z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