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4" r:id="rId2"/>
    <p:sldMasterId id="2147483748" r:id="rId3"/>
  </p:sldMasterIdLst>
  <p:notesMasterIdLst>
    <p:notesMasterId r:id="rId29"/>
  </p:notesMasterIdLst>
  <p:handoutMasterIdLst>
    <p:handoutMasterId r:id="rId30"/>
  </p:handoutMasterIdLst>
  <p:sldIdLst>
    <p:sldId id="373" r:id="rId4"/>
    <p:sldId id="261" r:id="rId5"/>
    <p:sldId id="485" r:id="rId6"/>
    <p:sldId id="431" r:id="rId7"/>
    <p:sldId id="430" r:id="rId8"/>
    <p:sldId id="322" r:id="rId9"/>
    <p:sldId id="325" r:id="rId10"/>
    <p:sldId id="301" r:id="rId11"/>
    <p:sldId id="327" r:id="rId12"/>
    <p:sldId id="328" r:id="rId13"/>
    <p:sldId id="349" r:id="rId14"/>
    <p:sldId id="354" r:id="rId15"/>
    <p:sldId id="355" r:id="rId16"/>
    <p:sldId id="365" r:id="rId17"/>
    <p:sldId id="376" r:id="rId18"/>
    <p:sldId id="378" r:id="rId19"/>
    <p:sldId id="377" r:id="rId20"/>
    <p:sldId id="379" r:id="rId21"/>
    <p:sldId id="381" r:id="rId22"/>
    <p:sldId id="407" r:id="rId23"/>
    <p:sldId id="408" r:id="rId24"/>
    <p:sldId id="409" r:id="rId25"/>
    <p:sldId id="481" r:id="rId26"/>
    <p:sldId id="483" r:id="rId27"/>
    <p:sldId id="484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0000"/>
    <a:srgbClr val="FF9900"/>
    <a:srgbClr val="FF8A3B"/>
    <a:srgbClr val="000066"/>
    <a:srgbClr val="CC0000"/>
    <a:srgbClr val="33CC33"/>
    <a:srgbClr val="EA5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055" autoAdjust="0"/>
    <p:restoredTop sz="94660"/>
  </p:normalViewPr>
  <p:slideViewPr>
    <p:cSldViewPr>
      <p:cViewPr>
        <p:scale>
          <a:sx n="50" d="100"/>
          <a:sy n="50" d="100"/>
        </p:scale>
        <p:origin x="-1932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9AAB0E1-A46C-4057-A124-1AD980F2035E}" type="datetime1">
              <a:rPr lang="en-US"/>
              <a:pPr>
                <a:defRPr/>
              </a:pPr>
              <a:t>3/25/2013</a:t>
            </a:fld>
            <a:endParaRPr lang="en-US"/>
          </a:p>
        </p:txBody>
      </p:sp>
      <p:sp>
        <p:nvSpPr>
          <p:cNvPr id="195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7C128CA7-E309-48B5-8DEB-77C82FF8C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1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F0BCB8C-A1F7-4414-9DD7-2234379F6319}" type="datetime1">
              <a:rPr lang="en-US"/>
              <a:pPr>
                <a:defRPr/>
              </a:pPr>
              <a:t>3/25/2013</a:t>
            </a:fld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Образец текста</a:t>
            </a:r>
          </a:p>
          <a:p>
            <a:pPr lvl="1"/>
            <a:r>
              <a:rPr lang="en-US" noProof="0" smtClean="0"/>
              <a:t>Второй уровень</a:t>
            </a:r>
          </a:p>
          <a:p>
            <a:pPr lvl="2"/>
            <a:r>
              <a:rPr lang="en-US" noProof="0" smtClean="0"/>
              <a:t>Третий уровень</a:t>
            </a:r>
          </a:p>
          <a:p>
            <a:pPr lvl="3"/>
            <a:r>
              <a:rPr lang="en-US" noProof="0" smtClean="0"/>
              <a:t>Четвертый уровень</a:t>
            </a:r>
          </a:p>
          <a:p>
            <a:pPr lvl="4"/>
            <a:r>
              <a:rPr lang="en-US" noProof="0" smtClean="0"/>
              <a:t>Пятый уровень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E060FA5-39C7-478A-9314-2883CC128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04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060FA5-39C7-478A-9314-2883CC12832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84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087635-FC6C-4521-A925-58DCCAFDF7C9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D7BBE-E198-4E0E-95A0-EBC015E029C3}" type="datetime1">
              <a:rPr lang="ru-RU"/>
              <a:pPr>
                <a:defRPr/>
              </a:pPr>
              <a:t>25.03.2013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A2C7C-EEF2-4938-92C7-7710A3006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92467"/>
      </p:ext>
    </p:extLst>
  </p:cSld>
  <p:clrMapOvr>
    <a:masterClrMapping/>
  </p:clrMapOvr>
  <p:transition spd="slow" advClick="0" advTm="6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BCD6F-4082-4F5A-A013-332BD1A6BDFA}" type="datetime1">
              <a:rPr lang="ru-RU"/>
              <a:pPr>
                <a:defRPr/>
              </a:pPr>
              <a:t>25.03.2013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ADBC8-D318-41AD-852D-B1B734DC7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04500"/>
      </p:ext>
    </p:extLst>
  </p:cSld>
  <p:clrMapOvr>
    <a:masterClrMapping/>
  </p:clrMapOvr>
  <p:transition spd="slow" advClick="0" advTm="6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A1CC4-1221-4101-9E68-9FF8E269D27B}" type="datetime1">
              <a:rPr lang="ru-RU"/>
              <a:pPr>
                <a:defRPr/>
              </a:pPr>
              <a:t>25.03.2013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48D42-05D3-4F83-97D9-7D42842D4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94784"/>
      </p:ext>
    </p:extLst>
  </p:cSld>
  <p:clrMapOvr>
    <a:masterClrMapping/>
  </p:clrMapOvr>
  <p:transition spd="slow" advClick="0" advTm="6000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B132C-06E3-4EA8-8256-530C5C4B54B6}" type="datetime1">
              <a:rPr lang="ru-RU"/>
              <a:pPr>
                <a:defRPr/>
              </a:pPr>
              <a:t>25.03.2013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7FA7D-DEFA-4BA3-809F-E31201DC3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52885"/>
      </p:ext>
    </p:extLst>
  </p:cSld>
  <p:clrMapOvr>
    <a:masterClrMapping/>
  </p:clrMapOvr>
  <p:transition spd="slow" advClick="0" advTm="6000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EB7C5-1766-496C-B541-D97362F32660}" type="datetime1">
              <a:rPr lang="ru-RU"/>
              <a:pPr>
                <a:defRPr/>
              </a:pPr>
              <a:t>25.03.2013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828A9-024B-49E5-87FF-D4B51D75B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81729"/>
      </p:ext>
    </p:extLst>
  </p:cSld>
  <p:clrMapOvr>
    <a:masterClrMapping/>
  </p:clrMapOvr>
  <p:transition spd="slow" advClick="0" advTm="6000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90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90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</p:grpSp>
      <p:sp>
        <p:nvSpPr>
          <p:cNvPr id="17921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uk-UA" noProof="0" smtClean="0"/>
              <a:t>Зразок заголовка</a:t>
            </a:r>
          </a:p>
        </p:txBody>
      </p:sp>
      <p:sp>
        <p:nvSpPr>
          <p:cNvPr id="17921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uk-UA" noProof="0" smtClean="0"/>
              <a:t>Зразок підзаголовка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72A57C4-F937-4BD0-B7DC-876CAC111EBD}" type="datetime1">
              <a:rPr lang="ru-RU"/>
              <a:pPr>
                <a:defRPr/>
              </a:pPr>
              <a:t>25.03.2013</a:t>
            </a:fld>
            <a:endParaRPr lang="uk-UA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B88581D-73B5-4A0F-962E-71860C3BBE0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6295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B5F8F-7980-49A1-85B7-839EB4834001}" type="datetime1">
              <a:rPr lang="ru-RU"/>
              <a:pPr>
                <a:defRPr/>
              </a:pPr>
              <a:t>25.03.2013</a:t>
            </a:fld>
            <a:endParaRPr lang="uk-U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00253-D416-4E76-92C8-64CF06A7143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1162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A431B-58EB-4F00-8F08-1C56567B995D}" type="datetime1">
              <a:rPr lang="ru-RU"/>
              <a:pPr>
                <a:defRPr/>
              </a:pPr>
              <a:t>25.03.2013</a:t>
            </a:fld>
            <a:endParaRPr lang="uk-U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072E4-B417-489A-BB54-5B5085DD640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2257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A73B5-E8E0-45BB-882F-9C9FAB2F81B8}" type="datetime1">
              <a:rPr lang="ru-RU"/>
              <a:pPr>
                <a:defRPr/>
              </a:pPr>
              <a:t>25.03.2013</a:t>
            </a:fld>
            <a:endParaRPr lang="uk-UA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BCA72-FA21-40A7-A3E2-760D8D46634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93268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206EF-C46A-45FB-87B8-112BB574B466}" type="datetime1">
              <a:rPr lang="ru-RU"/>
              <a:pPr>
                <a:defRPr/>
              </a:pPr>
              <a:t>25.03.2013</a:t>
            </a:fld>
            <a:endParaRPr lang="uk-UA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FAB73-00FB-46AA-BFCE-42B955F4604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57546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899DD-992E-4CAA-B187-82F323E4FE40}" type="datetime1">
              <a:rPr lang="ru-RU"/>
              <a:pPr>
                <a:defRPr/>
              </a:pPr>
              <a:t>25.03.2013</a:t>
            </a:fld>
            <a:endParaRPr lang="uk-UA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7EFFD-FF60-4F2D-804E-2A172993ACF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868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A9172-ADBD-43C8-8EB4-2AE80A11BCA5}" type="datetime1">
              <a:rPr lang="ru-RU"/>
              <a:pPr>
                <a:defRPr/>
              </a:pPr>
              <a:t>25.03.2013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3752D-20E4-477B-98B6-A0DF2D37F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98253"/>
      </p:ext>
    </p:extLst>
  </p:cSld>
  <p:clrMapOvr>
    <a:masterClrMapping/>
  </p:clrMapOvr>
  <p:transition spd="slow" advClick="0" advTm="6000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9C024-13CF-47A8-BEAC-975A8943204C}" type="datetime1">
              <a:rPr lang="ru-RU"/>
              <a:pPr>
                <a:defRPr/>
              </a:pPr>
              <a:t>25.03.2013</a:t>
            </a:fld>
            <a:endParaRPr lang="uk-UA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BB4B2-2870-4F18-8C74-6986F44F022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18200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A664D-C4CF-4D61-86E3-99F2AC8C8E00}" type="datetime1">
              <a:rPr lang="ru-RU"/>
              <a:pPr>
                <a:defRPr/>
              </a:pPr>
              <a:t>25.03.2013</a:t>
            </a:fld>
            <a:endParaRPr lang="uk-UA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E6F-8E13-4E88-8617-A2120EC7EDF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82289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AF4BC-87DD-43AD-8CB4-28ECF513B791}" type="datetime1">
              <a:rPr lang="ru-RU"/>
              <a:pPr>
                <a:defRPr/>
              </a:pPr>
              <a:t>25.03.2013</a:t>
            </a:fld>
            <a:endParaRPr lang="uk-UA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4FBEA-F27C-4DDA-B8FB-A8B136BE9D0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59286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34B26-BB4D-467A-835A-FBB7C1E1CE95}" type="datetime1">
              <a:rPr lang="ru-RU"/>
              <a:pPr>
                <a:defRPr/>
              </a:pPr>
              <a:t>25.03.2013</a:t>
            </a:fld>
            <a:endParaRPr lang="uk-U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CD760-365C-4A11-9758-79EE4BD49DA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29601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83861-4B50-4500-9DCA-AB9575ED2642}" type="datetime1">
              <a:rPr lang="ru-RU"/>
              <a:pPr>
                <a:defRPr/>
              </a:pPr>
              <a:t>25.03.2013</a:t>
            </a:fld>
            <a:endParaRPr lang="uk-U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3CA99-417E-4FD2-9412-D134810FB64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26912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02EEA-7345-429A-804E-40D291A0FDEF}" type="datetime1">
              <a:rPr lang="ru-RU"/>
              <a:pPr>
                <a:defRPr/>
              </a:pPr>
              <a:t>25.03.2013</a:t>
            </a:fld>
            <a:endParaRPr lang="uk-U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A59AA-145E-420A-845A-E0BFF2174E0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18721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7D0560-B80B-4F27-B95C-EFC594627D66}" type="datetime1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DB6D5-5677-45E0-B779-7DFD09288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80592"/>
      </p:ext>
    </p:extLst>
  </p:cSld>
  <p:clrMapOvr>
    <a:masterClrMapping/>
  </p:clrMapOvr>
  <p:transition spd="med">
    <p:blinds dir="vert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7C49262-C232-4907-8D93-353A06B898C5}" type="datetime1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B6AFA-139B-4A7D-BFED-890A4E458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30266"/>
      </p:ext>
    </p:extLst>
  </p:cSld>
  <p:clrMapOvr>
    <a:masterClrMapping/>
  </p:clrMapOvr>
  <p:transition spd="med">
    <p:blinds dir="vert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09D92C-EB61-4814-8D2F-3A18D3677B04}" type="datetime1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2D176-09C7-43FB-ADF3-430DD7D87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51901"/>
      </p:ext>
    </p:extLst>
  </p:cSld>
  <p:clrMapOvr>
    <a:masterClrMapping/>
  </p:clrMapOvr>
  <p:transition spd="med">
    <p:blinds dir="vert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BFC1F56-15D7-450B-86EB-3461DDC9EBB7}" type="datetime1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2F59C-65EC-4702-90D7-F55626E4A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12373"/>
      </p:ext>
    </p:extLst>
  </p:cSld>
  <p:clrMapOvr>
    <a:masterClrMapping/>
  </p:clrMapOvr>
  <p:transition spd="med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23638-8AF8-4A0C-96B6-0ECF6545BF61}" type="datetime1">
              <a:rPr lang="ru-RU"/>
              <a:pPr>
                <a:defRPr/>
              </a:pPr>
              <a:t>25.03.2013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50E5C-C291-45A6-BDF8-BAB1A8656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71282"/>
      </p:ext>
    </p:extLst>
  </p:cSld>
  <p:clrMapOvr>
    <a:masterClrMapping/>
  </p:clrMapOvr>
  <p:transition spd="slow" advClick="0" advTm="6000"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AC0B899-65D7-42B1-AFEA-0E11E8E31C2A}" type="datetime1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EDF55-6300-42EA-AB6C-EF8534F1A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87273"/>
      </p:ext>
    </p:extLst>
  </p:cSld>
  <p:clrMapOvr>
    <a:masterClrMapping/>
  </p:clrMapOvr>
  <p:transition spd="med">
    <p:blinds dir="vert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D7A89F-773E-4BA8-9962-C81154BFB13A}" type="datetime1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16A30-4768-4120-BFAC-3C05AC499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25553"/>
      </p:ext>
    </p:extLst>
  </p:cSld>
  <p:clrMapOvr>
    <a:masterClrMapping/>
  </p:clrMapOvr>
  <p:transition spd="med">
    <p:blinds dir="vert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4548E74-039D-45C4-88A5-56492BC04008}" type="datetime1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F9D08-1303-4F72-87D7-FF649CEF5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7400"/>
      </p:ext>
    </p:extLst>
  </p:cSld>
  <p:clrMapOvr>
    <a:masterClrMapping/>
  </p:clrMapOvr>
  <p:transition spd="med">
    <p:blinds dir="vert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C14FD6F-40FE-49A7-9C00-7FB66FE844C9}" type="datetime1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44B57-EC0A-47E8-8D0C-8F9C0E06B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73000"/>
      </p:ext>
    </p:extLst>
  </p:cSld>
  <p:clrMapOvr>
    <a:masterClrMapping/>
  </p:clrMapOvr>
  <p:transition spd="med">
    <p:blinds dir="vert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C8C43F-D12E-41A5-8EAB-0994A242B786}" type="datetime1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99E5F-4086-4CE5-81F1-8A709EE5E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39875"/>
      </p:ext>
    </p:extLst>
  </p:cSld>
  <p:clrMapOvr>
    <a:masterClrMapping/>
  </p:clrMapOvr>
  <p:transition spd="med">
    <p:blinds dir="vert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237530-7874-43B6-9799-C25318188BA6}" type="datetime1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F2786-09F2-4358-BF66-02AD95825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51145"/>
      </p:ext>
    </p:extLst>
  </p:cSld>
  <p:clrMapOvr>
    <a:masterClrMapping/>
  </p:clrMapOvr>
  <p:transition spd="med">
    <p:blinds dir="vert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AB9C6D-D62C-45AD-BBB2-C77624F7AAAC}" type="datetime1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1F484-3773-4A49-9AF6-5E6698303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14595"/>
      </p:ext>
    </p:extLst>
  </p:cSld>
  <p:clrMapOvr>
    <a:masterClrMapping/>
  </p:clrMapOvr>
  <p:transition spd="med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1E72C-3582-4B87-AC08-BA0B5907A9D7}" type="datetime1">
              <a:rPr lang="ru-RU"/>
              <a:pPr>
                <a:defRPr/>
              </a:pPr>
              <a:t>25.03.2013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10DAE-307D-41AE-9981-F21CB7920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98570"/>
      </p:ext>
    </p:extLst>
  </p:cSld>
  <p:clrMapOvr>
    <a:masterClrMapping/>
  </p:clrMapOvr>
  <p:transition spd="slow" advClick="0" advTm="6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B97A3-E25F-46A5-AB46-43D1903907FC}" type="datetime1">
              <a:rPr lang="ru-RU"/>
              <a:pPr>
                <a:defRPr/>
              </a:pPr>
              <a:t>25.03.2013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602C9-9798-4F20-B3E9-2E637B1B6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83035"/>
      </p:ext>
    </p:extLst>
  </p:cSld>
  <p:clrMapOvr>
    <a:masterClrMapping/>
  </p:clrMapOvr>
  <p:transition spd="slow" advClick="0" advTm="6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78DEA-43C7-476A-B4CE-0C36EA1FE018}" type="datetime1">
              <a:rPr lang="ru-RU"/>
              <a:pPr>
                <a:defRPr/>
              </a:pPr>
              <a:t>25.03.2013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E56F7-23D9-4AE5-B78A-9C233149A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02244"/>
      </p:ext>
    </p:extLst>
  </p:cSld>
  <p:clrMapOvr>
    <a:masterClrMapping/>
  </p:clrMapOvr>
  <p:transition spd="slow" advClick="0" advTm="6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9D1F0-7927-4193-AA67-21F5615D994E}" type="datetime1">
              <a:rPr lang="ru-RU"/>
              <a:pPr>
                <a:defRPr/>
              </a:pPr>
              <a:t>25.03.2013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9928D-47F7-424C-81C4-DCE34270E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88230"/>
      </p:ext>
    </p:extLst>
  </p:cSld>
  <p:clrMapOvr>
    <a:masterClrMapping/>
  </p:clrMapOvr>
  <p:transition spd="slow" advClick="0" advTm="6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829FD-9E3B-42A0-BAF7-A166DF203F4A}" type="datetime1">
              <a:rPr lang="ru-RU"/>
              <a:pPr>
                <a:defRPr/>
              </a:pPr>
              <a:t>25.03.2013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C4C47-A72D-4A37-8490-A3A674FCC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86917"/>
      </p:ext>
    </p:extLst>
  </p:cSld>
  <p:clrMapOvr>
    <a:masterClrMapping/>
  </p:clrMapOvr>
  <p:transition spd="slow" advClick="0" advTm="6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56E69-5ECF-40CB-8896-EABF4D50F258}" type="datetime1">
              <a:rPr lang="ru-RU"/>
              <a:pPr>
                <a:defRPr/>
              </a:pPr>
              <a:t>25.03.2013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4F82A-60FE-4B3E-B238-63EC23C28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23268"/>
      </p:ext>
    </p:extLst>
  </p:cSld>
  <p:clrMapOvr>
    <a:masterClrMapping/>
  </p:clrMapOvr>
  <p:transition spd="slow" advClick="0" advTm="6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68681366-3C69-460B-BD2A-70F673C0517A}" type="datetime1">
              <a:rPr lang="ru-RU"/>
              <a:pPr>
                <a:defRPr/>
              </a:pPr>
              <a:t>25.03.2013</a:t>
            </a:fld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5BFB274F-5EBE-466F-83D3-EC0D8EA4C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  <p:sldLayoutId id="2147484058" r:id="rId12"/>
    <p:sldLayoutId id="2147484059" r:id="rId13"/>
  </p:sldLayoutIdLst>
  <p:transition spd="med"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</a:p>
        </p:txBody>
      </p:sp>
      <p:sp>
        <p:nvSpPr>
          <p:cNvPr id="1781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A1E29EFC-558A-43D3-842E-9E5AC1B15152}" type="datetime1">
              <a:rPr lang="ru-RU"/>
              <a:pPr>
                <a:defRPr/>
              </a:pPr>
              <a:t>25.03.2013</a:t>
            </a:fld>
            <a:endParaRPr lang="uk-UA"/>
          </a:p>
        </p:txBody>
      </p:sp>
      <p:sp>
        <p:nvSpPr>
          <p:cNvPr id="1781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781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14E2B78-D5DD-4DBD-A1B3-6B866CEF738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  <p:sldLayoutId id="2147484046" r:id="rId12"/>
  </p:sldLayoutIdLst>
  <p:transition spd="med">
    <p:zo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6B0C3C6-2727-4FD2-BA66-A92450E61D4D}" type="datetime1">
              <a:rPr lang="ru-RU"/>
              <a:pPr>
                <a:defRPr/>
              </a:pPr>
              <a:t>25.03.2013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54782E4-2AB3-49E7-9589-D387BA83E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</p:sldLayoutIdLst>
  <p:transition spd="med">
    <p:zoom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8D770-8827-4A8B-915A-001C00C94475}" type="slidenum">
              <a:rPr lang="en-US"/>
              <a:pPr>
                <a:defRPr/>
              </a:pPr>
              <a:t>1</a:t>
            </a:fld>
            <a:endParaRPr lang="en-US"/>
          </a:p>
        </p:txBody>
      </p:sp>
      <p:pic>
        <p:nvPicPr>
          <p:cNvPr id="29699" name="Picture 6" descr="ЦентрDSC011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59B6C843-3B9F-4E1E-A1BB-C04762C38D08}" type="slidenum">
              <a:rPr lang="en-US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1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0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DE5E933C-7293-43AC-A15A-FB81F347E12E}" type="slidenum">
              <a:rPr lang="en-US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1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8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4DE96EC4-C615-41F8-BCDE-FC380AD3F0D7}" type="slidenum">
              <a:rPr lang="en-US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1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0136" y="1109374"/>
            <a:ext cx="8962823" cy="452431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Программа развития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ГБОУ   ЦЛПДО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(на  2012-2017  годы)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F42289-5767-4C6C-B3ED-CD2838157FAB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3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1064E44C-60CA-4CBD-954C-0BF53871652C}" type="slidenum">
              <a:rPr lang="en-US" sz="1400">
                <a:latin typeface="+mn-lt"/>
                <a:cs typeface="+mn-cs"/>
              </a:rPr>
              <a:pPr algn="r">
                <a:defRPr/>
              </a:pPr>
              <a:t>10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11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24C6552C-0271-4696-AC44-BE1AE9B8F403}" type="slidenum">
              <a:rPr lang="en-US" sz="1400">
                <a:latin typeface="+mn-lt"/>
                <a:cs typeface="+mn-cs"/>
              </a:rPr>
              <a:pPr algn="r">
                <a:defRPr/>
              </a:pPr>
              <a:t>10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38917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2A95B37-20D1-4FDB-B142-13AD169C1E30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9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B09033BB-D8AF-4517-AF2E-AE11D538CC08}" type="slidenum">
              <a:rPr lang="en-US" sz="1400">
                <a:latin typeface="+mn-lt"/>
                <a:cs typeface="+mn-cs"/>
              </a:rPr>
              <a:pPr algn="r">
                <a:defRPr/>
              </a:pPr>
              <a:t>10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38919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83EBCF4-7F5D-4CAF-9651-2FB76A140321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38920" name="Rectangle 2" descr="для фон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8921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B831B0BA-3D22-4641-AF47-8149910B3E48}" type="slidenum">
              <a:rPr lang="en-US" sz="1400"/>
              <a:pPr algn="r" eaLnBrk="1" hangingPunct="1"/>
              <a:t>10</a:t>
            </a:fld>
            <a:endParaRPr lang="en-US" sz="1400"/>
          </a:p>
        </p:txBody>
      </p:sp>
      <p:sp>
        <p:nvSpPr>
          <p:cNvPr id="38922" name="Text Box 3"/>
          <p:cNvSpPr txBox="1">
            <a:spLocks noChangeArrowheads="1"/>
          </p:cNvSpPr>
          <p:nvPr/>
        </p:nvSpPr>
        <p:spPr bwMode="auto">
          <a:xfrm>
            <a:off x="827088" y="836613"/>
            <a:ext cx="7993062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</a:pPr>
            <a:endParaRPr lang="en-US" sz="4400" b="1">
              <a:solidFill>
                <a:srgbClr val="000066"/>
              </a:solidFill>
              <a:latin typeface="Monotype Corsiva" pitchFamily="66" charset="0"/>
            </a:endParaRPr>
          </a:p>
        </p:txBody>
      </p:sp>
      <p:sp>
        <p:nvSpPr>
          <p:cNvPr id="38923" name="Text Box 6"/>
          <p:cNvSpPr txBox="1">
            <a:spLocks noChangeArrowheads="1"/>
          </p:cNvSpPr>
          <p:nvPr/>
        </p:nvSpPr>
        <p:spPr bwMode="auto">
          <a:xfrm>
            <a:off x="0" y="260350"/>
            <a:ext cx="89646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200"/>
          </a:p>
        </p:txBody>
      </p:sp>
      <p:sp>
        <p:nvSpPr>
          <p:cNvPr id="46091" name="Text Box 7"/>
          <p:cNvSpPr txBox="1">
            <a:spLocks noChangeArrowheads="1"/>
          </p:cNvSpPr>
          <p:nvPr/>
        </p:nvSpPr>
        <p:spPr bwMode="auto">
          <a:xfrm>
            <a:off x="250825" y="0"/>
            <a:ext cx="8497888" cy="698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635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Tx/>
              <a:buBlip>
                <a:blip r:embed="rId3"/>
              </a:buBlip>
              <a:defRPr/>
            </a:pPr>
            <a:endParaRPr lang="ru-RU" sz="3200" dirty="0" smtClean="0"/>
          </a:p>
          <a:p>
            <a:pPr eaLnBrk="1" hangingPunct="1">
              <a:buFontTx/>
              <a:buBlip>
                <a:blip r:embed="rId3"/>
              </a:buBlip>
              <a:defRPr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Совершенствование системы повышения квалификации педагогических и медицинских работников, в том числе, через организацию </a:t>
            </a:r>
            <a:r>
              <a:rPr lang="ru-RU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внутришкольного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обучения. </a:t>
            </a:r>
          </a:p>
          <a:p>
            <a:pPr eaLnBrk="1" hangingPunct="1">
              <a:buFontTx/>
              <a:buBlip>
                <a:blip r:embed="rId3"/>
              </a:buBlip>
              <a:defRPr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Высокая профессиональная компетентность управленческих кадров.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endParaRPr lang="ru-RU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buFontTx/>
              <a:buBlip>
                <a:blip r:embed="rId3"/>
              </a:buBlip>
              <a:defRPr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Реализация целевых программ и проектов в образовательной и реабилитационной деятельности  Центра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eaLnBrk="1" hangingPunct="1">
              <a:defRPr/>
            </a:pPr>
            <a:endParaRPr lang="en-US" sz="3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F12B3-B6B4-4D90-AC1C-7D9F5E46BACA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AADA1BDF-C84B-490C-A974-2D972D801DFF}" type="slidenum">
              <a:rPr lang="en-US" sz="1400">
                <a:latin typeface="+mn-lt"/>
                <a:cs typeface="+mn-cs"/>
              </a:rPr>
              <a:pPr algn="r">
                <a:defRPr/>
              </a:pPr>
              <a:t>11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10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D1FB16D8-5EAF-45AC-8416-5D2B463FDE88}" type="slidenum">
              <a:rPr lang="en-US" sz="1400">
                <a:latin typeface="+mn-lt"/>
                <a:cs typeface="+mn-cs"/>
              </a:rPr>
              <a:pPr algn="r">
                <a:defRPr/>
              </a:pPr>
              <a:t>11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39941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E44789C-11D6-4192-B92D-3411BC159F76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CD9EFB16-74B8-47BA-B7E9-957673661A21}" type="slidenum">
              <a:rPr lang="en-US" sz="1400">
                <a:latin typeface="+mn-lt"/>
                <a:cs typeface="+mn-cs"/>
              </a:rPr>
              <a:pPr algn="r">
                <a:defRPr/>
              </a:pPr>
              <a:t>11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39943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6A25C0A-2251-4DAD-BF69-F8C8D2B88177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39944" name="Rectangle 2" descr="для фон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9945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3172A433-2B05-4AAD-A162-C712EA841427}" type="slidenum">
              <a:rPr lang="en-US" sz="1400"/>
              <a:pPr algn="r" eaLnBrk="1" hangingPunct="1"/>
              <a:t>11</a:t>
            </a:fld>
            <a:endParaRPr lang="en-US" sz="1400"/>
          </a:p>
        </p:txBody>
      </p:sp>
      <p:sp>
        <p:nvSpPr>
          <p:cNvPr id="39946" name="Rectangle 5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706438"/>
          </a:xfrm>
        </p:spPr>
        <p:txBody>
          <a:bodyPr/>
          <a:lstStyle/>
          <a:p>
            <a:r>
              <a:rPr lang="ru-RU" b="1" smtClean="0">
                <a:solidFill>
                  <a:srgbClr val="CC0000"/>
                </a:solidFill>
              </a:rPr>
              <a:t>Слабые стороны</a:t>
            </a:r>
            <a:endParaRPr lang="en-US" b="1" smtClean="0">
              <a:solidFill>
                <a:srgbClr val="CC0000"/>
              </a:solidFill>
            </a:endParaRPr>
          </a:p>
        </p:txBody>
      </p:sp>
      <p:sp>
        <p:nvSpPr>
          <p:cNvPr id="665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Недостаточное использование современных педагогических технологий, ИКТ в учебно-воспитательном процессе.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Недостаточное использование всех возможных ресурсов для привлечения дополнительного финансирования.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Недостаточное включение педагогов в реализацию прогрессивных образовательных проектов.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Недостаточно сильная материально – техническая база.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Недостаточный уровень использования интеллектуальных ресурсов педагогических работников и учащихся в вопросах повышения качества образования.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Недостаточное количество подпрограмм досуговых, интеллектуальных, оздоровительных, информационных.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49DD2F-917F-4894-B859-3A6650B567E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2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E09C5A12-03E3-461A-889D-2F5AE056FA8B}" type="slidenum">
              <a:rPr lang="en-US" sz="1400">
                <a:latin typeface="+mn-lt"/>
                <a:cs typeface="+mn-cs"/>
              </a:rPr>
              <a:pPr algn="r">
                <a:defRPr/>
              </a:pPr>
              <a:t>12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10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1E3DABD8-81C2-42DB-99F4-B6DD4B24669B}" type="slidenum">
              <a:rPr lang="en-US" sz="1400">
                <a:latin typeface="+mn-lt"/>
                <a:cs typeface="+mn-cs"/>
              </a:rPr>
              <a:pPr algn="r">
                <a:defRPr/>
              </a:pPr>
              <a:t>12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40965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4CDBAE1-563E-4EA2-91E5-F727BDAC7C35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F04D50C4-E390-4763-A62B-0A6354C29D1F}" type="slidenum">
              <a:rPr lang="en-US" sz="1400">
                <a:latin typeface="+mn-lt"/>
                <a:cs typeface="+mn-cs"/>
              </a:rPr>
              <a:pPr algn="r">
                <a:defRPr/>
              </a:pPr>
              <a:t>12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40967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7921406-EF72-4252-A834-8734EB6FA274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40968" name="Rectangle 2" descr="для фон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0969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BE1E9B79-3D36-4904-85C9-9A0E38609B9D}" type="slidenum">
              <a:rPr lang="en-US" sz="1400"/>
              <a:pPr algn="r" eaLnBrk="1" hangingPunct="1"/>
              <a:t>12</a:t>
            </a:fld>
            <a:endParaRPr lang="en-US" sz="1400"/>
          </a:p>
        </p:txBody>
      </p:sp>
      <p:sp>
        <p:nvSpPr>
          <p:cNvPr id="40970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01038" cy="1520825"/>
          </a:xfrm>
        </p:spPr>
        <p:txBody>
          <a:bodyPr/>
          <a:lstStyle/>
          <a:p>
            <a:r>
              <a:rPr lang="ru-RU" b="1" smtClean="0">
                <a:solidFill>
                  <a:srgbClr val="CC0000"/>
                </a:solidFill>
              </a:rPr>
              <a:t>Возможности</a:t>
            </a:r>
            <a:r>
              <a:rPr lang="ru-RU" smtClean="0">
                <a:solidFill>
                  <a:srgbClr val="CC0000"/>
                </a:solidFill>
              </a:rPr>
              <a:t/>
            </a:r>
            <a:br>
              <a:rPr lang="ru-RU" smtClean="0">
                <a:solidFill>
                  <a:srgbClr val="CC0000"/>
                </a:solidFill>
              </a:rPr>
            </a:br>
            <a:endParaRPr lang="en-US" smtClean="0">
              <a:solidFill>
                <a:srgbClr val="CC0000"/>
              </a:solidFill>
            </a:endParaRPr>
          </a:p>
        </p:txBody>
      </p:sp>
      <p:sp>
        <p:nvSpPr>
          <p:cNvPr id="6759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8713788" cy="5472112"/>
          </a:xfrm>
        </p:spPr>
        <p:txBody>
          <a:bodyPr/>
          <a:lstStyle/>
          <a:p>
            <a:pPr marL="830263" lvl="1"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Адресное повышение квалификации педагогических и медицинских кадров.</a:t>
            </a:r>
          </a:p>
          <a:p>
            <a:pPr marL="830263" lvl="1"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Освоение и внедрение в практику работы образовательного учреждения новых технологий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внутришкольного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управления.</a:t>
            </a:r>
          </a:p>
          <a:p>
            <a:pPr marL="830263" lvl="1"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Расширение связей с общественностью, поиск социальных партнеров  Центра.</a:t>
            </a:r>
          </a:p>
          <a:p>
            <a:pPr marL="830263" lvl="1"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Введение разнообразных инновационных педагогических технологий, форм и методов работы.</a:t>
            </a:r>
          </a:p>
          <a:p>
            <a:pPr marL="830263" lvl="1"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Наличие толерантной образовательной среды, обеспечивающей психологическое здоровье для учащихся, учителей и родителей 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F73888-9A91-4422-A570-2B1203351619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2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2DC00633-37D7-490F-8A00-207608ACC5CB}" type="slidenum">
              <a:rPr lang="en-US" sz="1400">
                <a:latin typeface="+mn-lt"/>
                <a:cs typeface="+mn-cs"/>
              </a:rPr>
              <a:pPr algn="r">
                <a:defRPr/>
              </a:pPr>
              <a:t>13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10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015BAEFE-F92B-438A-833A-3B6397779B80}" type="slidenum">
              <a:rPr lang="en-US" sz="1400">
                <a:latin typeface="+mn-lt"/>
                <a:cs typeface="+mn-cs"/>
              </a:rPr>
              <a:pPr algn="r">
                <a:defRPr/>
              </a:pPr>
              <a:t>13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41989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D7B9082-3993-433A-8D4F-28D3F6E5FD34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939C4580-0B44-4161-921A-166098AC4F5A}" type="slidenum">
              <a:rPr lang="en-US" sz="1400">
                <a:latin typeface="+mn-lt"/>
                <a:cs typeface="+mn-cs"/>
              </a:rPr>
              <a:pPr algn="r">
                <a:defRPr/>
              </a:pPr>
              <a:t>13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41991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95FB840-F5DA-4300-8168-DD22363D73F7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41992" name="Rectangle 2" descr="для фон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1993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CC6DF730-7CF4-4F86-9AB9-C5FCCDDC0BA0}" type="slidenum">
              <a:rPr lang="en-US" sz="1400"/>
              <a:pPr algn="r" eaLnBrk="1" hangingPunct="1"/>
              <a:t>13</a:t>
            </a:fld>
            <a:endParaRPr lang="en-US" sz="1400"/>
          </a:p>
        </p:txBody>
      </p:sp>
      <p:sp>
        <p:nvSpPr>
          <p:cNvPr id="41994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436688"/>
          </a:xfrm>
        </p:spPr>
        <p:txBody>
          <a:bodyPr/>
          <a:lstStyle/>
          <a:p>
            <a:r>
              <a:rPr lang="ru-RU" b="1" smtClean="0">
                <a:solidFill>
                  <a:srgbClr val="CC0000"/>
                </a:solidFill>
              </a:rPr>
              <a:t>Риски</a:t>
            </a:r>
            <a:r>
              <a:rPr lang="ru-RU" smtClean="0">
                <a:solidFill>
                  <a:srgbClr val="CC0000"/>
                </a:solidFill>
              </a:rPr>
              <a:t/>
            </a:r>
            <a:br>
              <a:rPr lang="ru-RU" smtClean="0">
                <a:solidFill>
                  <a:srgbClr val="CC0000"/>
                </a:solidFill>
              </a:rPr>
            </a:br>
            <a:endParaRPr lang="en-US" smtClean="0">
              <a:solidFill>
                <a:srgbClr val="CC0000"/>
              </a:solidFill>
            </a:endParaRPr>
          </a:p>
        </p:txBody>
      </p:sp>
      <p:sp>
        <p:nvSpPr>
          <p:cNvPr id="686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620713"/>
            <a:ext cx="9144000" cy="5689600"/>
          </a:xfrm>
        </p:spPr>
        <p:txBody>
          <a:bodyPr/>
          <a:lstStyle/>
          <a:p>
            <a:pPr indent="22225">
              <a:lnSpc>
                <a:spcPct val="80000"/>
              </a:lnSpc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Несовпадение социального заказа государства и родителей.</a:t>
            </a:r>
          </a:p>
          <a:p>
            <a:pPr indent="22225">
              <a:lnSpc>
                <a:spcPct val="80000"/>
              </a:lnSpc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Занятость родителей на работе.</a:t>
            </a:r>
          </a:p>
          <a:p>
            <a:pPr indent="22225">
              <a:lnSpc>
                <a:spcPct val="80000"/>
              </a:lnSpc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Нежелание некоторых родителей заниматься воспитанием своих детей.</a:t>
            </a:r>
          </a:p>
          <a:p>
            <a:pPr indent="22225">
              <a:lnSpc>
                <a:spcPct val="80000"/>
              </a:lnSpc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Несоблюдение педагогической этики, недостаточность педагогической и коммуникативной культуры. </a:t>
            </a:r>
          </a:p>
          <a:p>
            <a:pPr indent="22225">
              <a:lnSpc>
                <a:spcPct val="80000"/>
              </a:lnSpc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Высокий уровень миграции учащихся из семей, приехавших в  Москву из стран ближнего зарубежья.</a:t>
            </a:r>
          </a:p>
          <a:p>
            <a:pPr indent="22225">
              <a:lnSpc>
                <a:spcPct val="80000"/>
              </a:lnSpc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Снижение контингента в связи с низкой рождаемостью и старением  района. </a:t>
            </a:r>
          </a:p>
          <a:p>
            <a:pPr indent="22225">
              <a:lnSpc>
                <a:spcPct val="80000"/>
              </a:lnSpc>
              <a:buClr>
                <a:schemeClr val="tx1"/>
              </a:buClr>
              <a:buFontTx/>
              <a:buBlip>
                <a:blip r:embed="rId3"/>
              </a:buBlip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Снижение финансирования развития ГБОУ   ЦЛПДО.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1818A8-F566-4AC9-84AD-EEF71CA8A36D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1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D30F9EF3-2B37-4DBC-BD7C-E96E5698FDEE}" type="slidenum">
              <a:rPr lang="en-US" sz="1400">
                <a:latin typeface="+mn-lt"/>
                <a:cs typeface="+mn-cs"/>
              </a:rPr>
              <a:pPr algn="r">
                <a:defRPr/>
              </a:pPr>
              <a:t>14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9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B6EEC28F-134E-44AD-AAF0-415B31D1419F}" type="slidenum">
              <a:rPr lang="en-US" sz="1400">
                <a:latin typeface="+mn-lt"/>
                <a:cs typeface="+mn-cs"/>
              </a:rPr>
              <a:pPr algn="r">
                <a:defRPr/>
              </a:pPr>
              <a:t>14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43013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5C569F2-0AFE-4931-BC23-F3B630A69499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7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F61D2848-2C6C-4BC2-AC01-3140804791A2}" type="slidenum">
              <a:rPr lang="en-US" sz="1400">
                <a:latin typeface="+mn-lt"/>
                <a:cs typeface="+mn-cs"/>
              </a:rPr>
              <a:pPr algn="r">
                <a:defRPr/>
              </a:pPr>
              <a:t>14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43015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9030D1A-9276-4F7F-A5F5-AF711A2B7986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43016" name="Rectangle 2" descr="для фон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3017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3025DD09-8EFA-4223-8008-88F2E791E645}" type="slidenum">
              <a:rPr lang="en-US" sz="1400"/>
              <a:pPr algn="r" eaLnBrk="1" hangingPunct="1"/>
              <a:t>14</a:t>
            </a:fld>
            <a:endParaRPr lang="en-US" sz="1400"/>
          </a:p>
        </p:txBody>
      </p:sp>
      <p:sp>
        <p:nvSpPr>
          <p:cNvPr id="8090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8686800" cy="5505450"/>
          </a:xfrm>
        </p:spPr>
        <p:txBody>
          <a:bodyPr/>
          <a:lstStyle/>
          <a:p>
            <a:pPr indent="22225" algn="ctr">
              <a:lnSpc>
                <a:spcPct val="125000"/>
              </a:lnSpc>
              <a:spcAft>
                <a:spcPct val="20000"/>
              </a:spcAft>
              <a:buFontTx/>
              <a:buNone/>
              <a:defRPr/>
            </a:pPr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ХАРАКТЕРИСТИКА ОЖИДАЕМЫХ РЕЗУЛЬТАТОВ РЕАЛИЗАЦИИ ПРОГРАММЫ </a:t>
            </a:r>
            <a:br>
              <a:rPr lang="ru-RU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2012 -2017 ГГ.</a:t>
            </a:r>
            <a:endParaRPr lang="en-US" sz="5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2322C-D0D9-47B7-B026-EC3ADE770854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1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57BF3CE8-7970-4B13-AE37-055EC6D37939}" type="slidenum">
              <a:rPr lang="en-US" sz="1400">
                <a:latin typeface="+mn-lt"/>
                <a:cs typeface="+mn-cs"/>
              </a:rPr>
              <a:pPr algn="r">
                <a:defRPr/>
              </a:pPr>
              <a:t>15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9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37B78C71-3383-4771-9F25-753ACA571880}" type="slidenum">
              <a:rPr lang="en-US" sz="1400">
                <a:latin typeface="+mn-lt"/>
                <a:cs typeface="+mn-cs"/>
              </a:rPr>
              <a:pPr algn="r">
                <a:defRPr/>
              </a:pPr>
              <a:t>15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44037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090A8DF-7C08-4751-A3E5-AA1FD8D6329E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7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0C638C49-9F5B-47E2-9AFE-02E39EEA385A}" type="slidenum">
              <a:rPr lang="en-US" sz="1400">
                <a:latin typeface="+mn-lt"/>
                <a:cs typeface="+mn-cs"/>
              </a:rPr>
              <a:pPr algn="r">
                <a:defRPr/>
              </a:pPr>
              <a:t>15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44039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C7DBC0E-BCCA-437E-8234-FD29548BE34D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44040" name="Rectangle 2" descr="для фон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4041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AE065B77-E320-40E4-A51A-DB46FBCA3C40}" type="slidenum">
              <a:rPr lang="en-US" sz="1400"/>
              <a:pPr algn="r" eaLnBrk="1" hangingPunct="1"/>
              <a:t>15</a:t>
            </a:fld>
            <a:endParaRPr lang="en-US" sz="1400"/>
          </a:p>
        </p:txBody>
      </p:sp>
      <p:sp>
        <p:nvSpPr>
          <p:cNvPr id="829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29600" cy="5792788"/>
          </a:xfrm>
        </p:spPr>
        <p:txBody>
          <a:bodyPr/>
          <a:lstStyle/>
          <a:p>
            <a:pPr marL="182563" indent="0">
              <a:lnSpc>
                <a:spcPct val="90000"/>
              </a:lnSpc>
              <a:buFontTx/>
              <a:buBlip>
                <a:blip r:embed="rId3"/>
              </a:buBlip>
              <a:defRPr/>
            </a:pP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Расширение взаимодействия с научными, образовательными, культурными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городскими учреждениями. </a:t>
            </a:r>
          </a:p>
          <a:p>
            <a:pPr marL="182563" indent="0">
              <a:lnSpc>
                <a:spcPct val="90000"/>
              </a:lnSpc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Позитивное влияние инновационной деятельности  педагогических и медицинских работников на качество образовательного процесса в  Центре.</a:t>
            </a:r>
          </a:p>
          <a:p>
            <a:pPr marL="182563" indent="0">
              <a:lnSpc>
                <a:spcPct val="90000"/>
              </a:lnSpc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Совершенствование системы повышения квалификации педагогических и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медицински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работников, в том числе через организацию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внутришкольного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обучения. </a:t>
            </a:r>
          </a:p>
          <a:p>
            <a:pPr marL="182563" indent="0">
              <a:lnSpc>
                <a:spcPct val="90000"/>
              </a:lnSpc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Высокая профессиональная компетентность управленческих кадров.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82563" indent="0">
              <a:lnSpc>
                <a:spcPct val="90000"/>
              </a:lnSpc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Реализация целевых программ и проектов в образовательной деятельности ОУ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3A8DF9-BBBB-4CF1-8B74-F5973C42E625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2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41739B25-6972-4C8A-9F1A-356BA52B4DF5}" type="slidenum">
              <a:rPr lang="en-US" sz="1400">
                <a:latin typeface="+mn-lt"/>
                <a:cs typeface="+mn-cs"/>
              </a:rPr>
              <a:pPr algn="r">
                <a:defRPr/>
              </a:pPr>
              <a:t>16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10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603A64F1-2CA3-4DBF-BC12-39E821EDC210}" type="slidenum">
              <a:rPr lang="en-US" sz="1400">
                <a:latin typeface="+mn-lt"/>
                <a:cs typeface="+mn-cs"/>
              </a:rPr>
              <a:pPr algn="r">
                <a:defRPr/>
              </a:pPr>
              <a:t>16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45061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8C64C3B-6741-41A6-A53C-3907D4F3A499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2FA0C345-5080-445C-B436-8D65B81EEF79}" type="slidenum">
              <a:rPr lang="en-US" sz="1400">
                <a:latin typeface="+mn-lt"/>
                <a:cs typeface="+mn-cs"/>
              </a:rPr>
              <a:pPr algn="r">
                <a:defRPr/>
              </a:pPr>
              <a:t>16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45063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8BD54C8-5D68-4007-B26E-F5DC5F15969E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45064" name="Rectangle 2" descr="для фон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5065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72A7B1CF-8303-42C2-AC5C-D64449CCD0E9}" type="slidenum">
              <a:rPr lang="en-US" sz="1400"/>
              <a:pPr algn="r" eaLnBrk="1" hangingPunct="1"/>
              <a:t>16</a:t>
            </a:fld>
            <a:endParaRPr lang="en-US" sz="1400"/>
          </a:p>
        </p:txBody>
      </p:sp>
      <p:sp>
        <p:nvSpPr>
          <p:cNvPr id="45066" name="Rectangle 6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435975" cy="1228725"/>
          </a:xfrm>
        </p:spPr>
        <p:txBody>
          <a:bodyPr/>
          <a:lstStyle/>
          <a:p>
            <a:r>
              <a:rPr lang="en-US" sz="4000" b="1" smtClean="0">
                <a:solidFill>
                  <a:srgbClr val="CC0000"/>
                </a:solidFill>
              </a:rPr>
              <a:t>C</a:t>
            </a:r>
            <a:r>
              <a:rPr lang="ru-RU" sz="4000" b="1" smtClean="0">
                <a:solidFill>
                  <a:srgbClr val="CC0000"/>
                </a:solidFill>
              </a:rPr>
              <a:t>оциальные эффекты Программы</a:t>
            </a:r>
            <a:endParaRPr lang="en-US" sz="4000" b="1" smtClean="0">
              <a:solidFill>
                <a:srgbClr val="CC0000"/>
              </a:solidFill>
            </a:endParaRPr>
          </a:p>
        </p:txBody>
      </p:sp>
      <p:sp>
        <p:nvSpPr>
          <p:cNvPr id="8397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ru-RU" sz="1000" dirty="0" smtClean="0"/>
          </a:p>
          <a:p>
            <a:pPr>
              <a:lnSpc>
                <a:spcPct val="120000"/>
              </a:lnSpc>
              <a:buFontTx/>
              <a:buBlip>
                <a:blip r:embed="rId3"/>
              </a:buBlip>
              <a:defRPr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Как особый вид интегративных результатов, ожидаемых от реализации Программы 2012 –2017 гг., выделяются: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  <a:defRPr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статус  Центра как одного из лидеров  в образовательной среде  округа для обучения детей с ОВЗ;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  <a:defRPr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корпоративная культура  Центра;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  <a:defRPr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удовлетворенность всех субъектов образовательного процесса и деятельности в  Центре;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  <a:defRPr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конкурентоспособность образовательных услуг  Центра;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  <a:defRPr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устойчивость социального партнерства;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  <a:defRPr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здоровье обучающихся (воспитанников), педагогических, медицинских и иных работников Центра.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FCE87-DBC5-4D3B-9C9B-5335189D3C4B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2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27C4FB4B-DBF9-4611-A8EC-8E9051B9426D}" type="slidenum">
              <a:rPr lang="en-US" sz="1400">
                <a:latin typeface="+mn-lt"/>
                <a:cs typeface="+mn-cs"/>
              </a:rPr>
              <a:pPr algn="r">
                <a:defRPr/>
              </a:pPr>
              <a:t>17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10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2277BEB6-930A-4E68-9360-B3E383AED110}" type="slidenum">
              <a:rPr lang="en-US" sz="1400">
                <a:latin typeface="+mn-lt"/>
                <a:cs typeface="+mn-cs"/>
              </a:rPr>
              <a:pPr algn="r">
                <a:defRPr/>
              </a:pPr>
              <a:t>17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46085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97062E1-A32D-4AA6-B2CB-E9EE059C7D6E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D259C827-C873-40EA-BA0C-E2C341F563F6}" type="slidenum">
              <a:rPr lang="en-US" sz="1400">
                <a:latin typeface="+mn-lt"/>
                <a:cs typeface="+mn-cs"/>
              </a:rPr>
              <a:pPr algn="r">
                <a:defRPr/>
              </a:pPr>
              <a:t>17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46087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451D8BF-88F2-4AC9-A111-B926A86DF19F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46088" name="Rectangle 2" descr="для фон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6089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26813609-D404-4FA5-B444-EA68EC0F4327}" type="slidenum">
              <a:rPr lang="en-US" sz="1400"/>
              <a:pPr algn="r" eaLnBrk="1" hangingPunct="1"/>
              <a:t>17</a:t>
            </a:fld>
            <a:endParaRPr lang="en-US" sz="1400"/>
          </a:p>
        </p:txBody>
      </p:sp>
      <p:sp>
        <p:nvSpPr>
          <p:cNvPr id="4609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88925"/>
            <a:ext cx="8229600" cy="1143000"/>
          </a:xfrm>
        </p:spPr>
        <p:txBody>
          <a:bodyPr/>
          <a:lstStyle/>
          <a:p>
            <a:r>
              <a:rPr lang="ru-RU" sz="4000" b="1" smtClean="0">
                <a:solidFill>
                  <a:srgbClr val="CC0000"/>
                </a:solidFill>
              </a:rPr>
              <a:t>РЕАЛИЗАЦИЯ ПРОГРАММЫ</a:t>
            </a:r>
            <a:r>
              <a:rPr lang="ru-RU" sz="4000" b="1" i="1" smtClean="0"/>
              <a:t/>
            </a:r>
            <a:br>
              <a:rPr lang="ru-RU" sz="4000" b="1" i="1" smtClean="0"/>
            </a:br>
            <a:endParaRPr lang="en-US" sz="4000" b="1" i="1" smtClean="0"/>
          </a:p>
        </p:txBody>
      </p:sp>
      <p:sp>
        <p:nvSpPr>
          <p:cNvPr id="8500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sz="2800" b="1" i="1" dirty="0" smtClean="0"/>
              <a:t>   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Основные механизмы реализации программы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Blip>
                <a:blip r:embed="rId3"/>
              </a:buBlip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Основным механизмом реализации программы развития ГБОУ  ЦЛПДО является создание подпрограмм с учетом основных задач программы, включающих имеющиеся ресурсы, возможные решения в данном направлении, ответственными за их выполнение и ожидаемые результаты.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6DBFF-A478-41F8-938B-5FF8F6AF0631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1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96D125AC-4F8C-4E8F-ADF9-6C0F61A53BBE}" type="slidenum">
              <a:rPr lang="en-US" sz="1400">
                <a:latin typeface="+mn-lt"/>
                <a:cs typeface="+mn-cs"/>
              </a:rPr>
              <a:pPr algn="r">
                <a:defRPr/>
              </a:pPr>
              <a:t>18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9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692D24D5-DCBA-424B-96E9-EC4D105686A1}" type="slidenum">
              <a:rPr lang="en-US" sz="1400">
                <a:latin typeface="+mn-lt"/>
                <a:cs typeface="+mn-cs"/>
              </a:rPr>
              <a:pPr algn="r">
                <a:defRPr/>
              </a:pPr>
              <a:t>18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47109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AF544E-1F8C-4D0B-A0B3-537F30EE3B30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7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D2D1FC70-BF8E-49A7-8D0F-95DDA51D416F}" type="slidenum">
              <a:rPr lang="en-US" sz="1400">
                <a:latin typeface="+mn-lt"/>
                <a:cs typeface="+mn-cs"/>
              </a:rPr>
              <a:pPr algn="r">
                <a:defRPr/>
              </a:pPr>
              <a:t>18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47111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7852597-FF51-4198-A95A-4731FC462C5F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47112" name="Rectangle 2" descr="для фон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113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C7CB3FF8-4772-4BA8-9020-B7072E96B159}" type="slidenum">
              <a:rPr lang="en-US" sz="1400"/>
              <a:pPr algn="r" eaLnBrk="1" hangingPunct="1"/>
              <a:t>18</a:t>
            </a:fld>
            <a:endParaRPr lang="en-US" sz="1400"/>
          </a:p>
        </p:txBody>
      </p:sp>
      <p:sp>
        <p:nvSpPr>
          <p:cNvPr id="860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11188" y="404813"/>
            <a:ext cx="8229600" cy="6453187"/>
          </a:xfrm>
        </p:spPr>
        <p:txBody>
          <a:bodyPr/>
          <a:lstStyle/>
          <a:p>
            <a:pPr>
              <a:lnSpc>
                <a:spcPct val="125000"/>
              </a:lnSpc>
              <a:spcAft>
                <a:spcPct val="10000"/>
              </a:spcAft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Будут разрабатываться следующие подпрограммы:</a:t>
            </a:r>
          </a:p>
          <a:p>
            <a:pPr>
              <a:lnSpc>
                <a:spcPct val="125000"/>
              </a:lnSpc>
              <a:spcAft>
                <a:spcPct val="10000"/>
              </a:spcAft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Повышение качества образования.</a:t>
            </a:r>
          </a:p>
          <a:p>
            <a:pPr>
              <a:lnSpc>
                <a:spcPct val="125000"/>
              </a:lnSpc>
              <a:spcAft>
                <a:spcPct val="10000"/>
              </a:spcAft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Открытая образовательная среда.</a:t>
            </a:r>
          </a:p>
          <a:p>
            <a:pPr>
              <a:lnSpc>
                <a:spcPct val="125000"/>
              </a:lnSpc>
              <a:spcAft>
                <a:spcPct val="10000"/>
              </a:spcAft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Внедрение ФГОС второго поколения.</a:t>
            </a:r>
          </a:p>
          <a:p>
            <a:pPr>
              <a:lnSpc>
                <a:spcPct val="125000"/>
              </a:lnSpc>
              <a:spcAft>
                <a:spcPct val="10000"/>
              </a:spcAft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Развитие системы поддержки талантливых детей.</a:t>
            </a:r>
          </a:p>
          <a:p>
            <a:pPr>
              <a:lnSpc>
                <a:spcPct val="125000"/>
              </a:lnSpc>
              <a:spcAft>
                <a:spcPct val="10000"/>
              </a:spcAft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Совершенствование педагогического и медицинского корпуса. </a:t>
            </a:r>
          </a:p>
          <a:p>
            <a:pPr>
              <a:lnSpc>
                <a:spcPct val="125000"/>
              </a:lnSpc>
              <a:spcAft>
                <a:spcPct val="10000"/>
              </a:spcAft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Совершенствование информационной среды. </a:t>
            </a:r>
          </a:p>
          <a:p>
            <a:pPr>
              <a:lnSpc>
                <a:spcPct val="125000"/>
              </a:lnSpc>
              <a:spcAft>
                <a:spcPct val="10000"/>
              </a:spcAft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Сохранение и укрепление здоровья  обучающихся. </a:t>
            </a:r>
          </a:p>
          <a:p>
            <a:pPr>
              <a:lnSpc>
                <a:spcPct val="125000"/>
              </a:lnSpc>
              <a:spcAft>
                <a:spcPct val="10000"/>
              </a:spcAft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Формирование семейных ценностей.</a:t>
            </a:r>
          </a:p>
          <a:p>
            <a:pPr>
              <a:lnSpc>
                <a:spcPct val="125000"/>
              </a:lnSpc>
              <a:spcAft>
                <a:spcPct val="10000"/>
              </a:spcAft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Расширение самостоятельности  Центра.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47F23-84CA-4B10-AB4F-41706CC59138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2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E2551D53-ABBC-417A-950A-2C02053A2AA3}" type="slidenum">
              <a:rPr lang="en-US" sz="1400">
                <a:latin typeface="+mn-lt"/>
                <a:cs typeface="+mn-cs"/>
              </a:rPr>
              <a:pPr algn="r">
                <a:defRPr/>
              </a:pPr>
              <a:t>19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10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A86453C2-B2F0-4F69-8016-E2370E54E05A}" type="slidenum">
              <a:rPr lang="en-US" sz="1400">
                <a:latin typeface="+mn-lt"/>
                <a:cs typeface="+mn-cs"/>
              </a:rPr>
              <a:pPr algn="r">
                <a:defRPr/>
              </a:pPr>
              <a:t>19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48133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802AB68-BECA-4349-BF74-A0F714B1147B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BD124153-D43B-4E49-84A9-191EA3630764}" type="slidenum">
              <a:rPr lang="en-US" sz="1400">
                <a:latin typeface="+mn-lt"/>
                <a:cs typeface="+mn-cs"/>
              </a:rPr>
              <a:pPr algn="r">
                <a:defRPr/>
              </a:pPr>
              <a:t>19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48135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FF46566-CDD7-42FD-9398-7A4271F011A7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48136" name="Rectangle 2" descr="для фон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8137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E3370EF9-B91B-48A3-9429-290E9245F3C2}" type="slidenum">
              <a:rPr lang="en-US" sz="1400"/>
              <a:pPr algn="r" eaLnBrk="1" hangingPunct="1"/>
              <a:t>19</a:t>
            </a:fld>
            <a:endParaRPr lang="en-US" sz="1400"/>
          </a:p>
        </p:txBody>
      </p:sp>
      <p:sp>
        <p:nvSpPr>
          <p:cNvPr id="4813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229600" cy="1143000"/>
          </a:xfrm>
        </p:spPr>
        <p:txBody>
          <a:bodyPr/>
          <a:lstStyle/>
          <a:p>
            <a:r>
              <a:rPr lang="ru-RU" sz="4000" b="1" smtClean="0">
                <a:solidFill>
                  <a:srgbClr val="CC0000"/>
                </a:solidFill>
              </a:rPr>
              <a:t>Этапы работы по Программе развития  Центра</a:t>
            </a:r>
            <a:r>
              <a:rPr lang="ru-RU" sz="4000" smtClean="0">
                <a:solidFill>
                  <a:srgbClr val="CC0000"/>
                </a:solidFill>
              </a:rPr>
              <a:t/>
            </a:r>
            <a:br>
              <a:rPr lang="ru-RU" sz="4000" smtClean="0">
                <a:solidFill>
                  <a:srgbClr val="CC0000"/>
                </a:solidFill>
              </a:rPr>
            </a:br>
            <a:endParaRPr lang="en-US" sz="4000" smtClean="0">
              <a:solidFill>
                <a:srgbClr val="CC0000"/>
              </a:solidFill>
            </a:endParaRPr>
          </a:p>
        </p:txBody>
      </p:sp>
      <p:sp>
        <p:nvSpPr>
          <p:cNvPr id="9524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5068888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  <a:defRPr/>
            </a:pPr>
            <a:r>
              <a:rPr lang="ru-RU" sz="2000" dirty="0" smtClean="0"/>
              <a:t>1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Аналитически-проектировочный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социально-педагогический анализ деятельности  Центра, социально-педагогическое проектирование деятельности  Центра в условиях инновационного развития, разработка моделей в соответствии с задачами Программы.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</a:t>
            </a:r>
            <a:r>
              <a:rPr lang="ru-RU" sz="20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Деятельностный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планирование и реализация социально-педагогических механизмов, используемых в Программе развития, установление параметров оценки их эффективности. Внедрение и апробация разрабатываемых моделей. 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</a:t>
            </a:r>
            <a:r>
              <a:rPr lang="ru-RU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Обобщающий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оценка эффективности моделей, анализ результатов работы по программе, обобщение, систематизация и распространение опыта работы по реализации Программы.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5D3F93-1503-4FF1-B08C-4A89C313F88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1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9B3E9616-02A9-4713-9B40-69313A266DC6}" type="slidenum">
              <a:rPr lang="en-US" sz="1400">
                <a:latin typeface="+mn-lt"/>
                <a:cs typeface="+mn-cs"/>
              </a:rPr>
              <a:pPr algn="r">
                <a:defRPr/>
              </a:pPr>
              <a:t>2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9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8809492D-BD71-4AE9-9EC5-9704B097BC36}" type="slidenum">
              <a:rPr lang="en-US" sz="1400">
                <a:latin typeface="+mn-lt"/>
                <a:cs typeface="+mn-cs"/>
              </a:rPr>
              <a:pPr algn="r">
                <a:defRPr/>
              </a:pPr>
              <a:t>2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30725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DECD51E-5F38-42C4-8214-D1A00A2806D9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7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70F23645-291A-4B41-A866-91D7F11DEAA4}" type="slidenum">
              <a:rPr lang="en-US" sz="1400">
                <a:latin typeface="+mn-lt"/>
                <a:cs typeface="+mn-cs"/>
              </a:rPr>
              <a:pPr algn="r">
                <a:defRPr/>
              </a:pPr>
              <a:t>2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30727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41FC177-F1B1-44EE-A988-E888B88C1BC4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30728" name="Rectangle 2" descr="для фон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729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E6B4CDE1-953B-4C45-B5CC-9FFD6CC0DD3A}" type="slidenum">
              <a:rPr lang="en-US" sz="1400"/>
              <a:pPr algn="r" eaLnBrk="1" hangingPunct="1"/>
              <a:t>2</a:t>
            </a:fld>
            <a:endParaRPr lang="en-US" sz="1400"/>
          </a:p>
        </p:txBody>
      </p:sp>
      <p:sp>
        <p:nvSpPr>
          <p:cNvPr id="33801" name="Text Box 3"/>
          <p:cNvSpPr txBox="1">
            <a:spLocks noChangeArrowheads="1"/>
          </p:cNvSpPr>
          <p:nvPr/>
        </p:nvSpPr>
        <p:spPr bwMode="auto">
          <a:xfrm>
            <a:off x="0" y="620713"/>
            <a:ext cx="8748713" cy="489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50000"/>
              </a:spcBef>
              <a:spcAft>
                <a:spcPct val="45000"/>
              </a:spcAft>
              <a:defRPr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Программа развития государственного бюджетного образовательного учреждения Центр лечебной педагогики и дифференцированного обучения ГБОУ ЦЛПДО  на 2012-2017 годы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8A223-6193-482A-AD8A-0878BE8F65AA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2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30C08961-BCCE-4692-93EA-F059715BA721}" type="slidenum">
              <a:rPr lang="en-US" sz="1400">
                <a:latin typeface="+mn-lt"/>
                <a:cs typeface="+mn-cs"/>
              </a:rPr>
              <a:pPr algn="r">
                <a:defRPr/>
              </a:pPr>
              <a:t>20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10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A5F4FCC9-C9B6-4372-A554-7E94EEFFCF38}" type="slidenum">
              <a:rPr lang="en-US" sz="1400">
                <a:latin typeface="+mn-lt"/>
                <a:cs typeface="+mn-cs"/>
              </a:rPr>
              <a:pPr algn="r">
                <a:defRPr/>
              </a:pPr>
              <a:t>20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49157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D86980F-7190-4872-8C08-2E34C6C64430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AF31C228-2D48-4BD0-B4F9-299F9DD05E75}" type="slidenum">
              <a:rPr lang="en-US" sz="1400">
                <a:latin typeface="+mn-lt"/>
                <a:cs typeface="+mn-cs"/>
              </a:rPr>
              <a:pPr algn="r">
                <a:defRPr/>
              </a:pPr>
              <a:t>20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49159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A627B73-87C7-4563-A7C9-E6406512258E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49160" name="Rectangle 2" descr="для фон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9161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CF2B5702-224F-4A69-9BE3-D7F8EFB8C5A2}" type="slidenum">
              <a:rPr lang="en-US" sz="1400"/>
              <a:pPr algn="r" eaLnBrk="1" hangingPunct="1"/>
              <a:t>20</a:t>
            </a:fld>
            <a:endParaRPr lang="en-US" sz="1400"/>
          </a:p>
        </p:txBody>
      </p:sp>
      <p:sp>
        <p:nvSpPr>
          <p:cNvPr id="491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>
                <a:solidFill>
                  <a:srgbClr val="CC0000"/>
                </a:solidFill>
              </a:rPr>
              <a:t>Подпрограмма  развития «Совершенствование информационной среды»</a:t>
            </a:r>
            <a:r>
              <a:rPr lang="ru-RU" sz="2400" smtClean="0">
                <a:solidFill>
                  <a:srgbClr val="CC0000"/>
                </a:solidFill>
              </a:rPr>
              <a:t/>
            </a:r>
            <a:br>
              <a:rPr lang="ru-RU" sz="2400" smtClean="0">
                <a:solidFill>
                  <a:srgbClr val="CC0000"/>
                </a:solidFill>
              </a:rPr>
            </a:br>
            <a:r>
              <a:rPr lang="ru-RU" sz="2400" smtClean="0"/>
              <a:t>Сроки реализации 2012–2017 гг.</a:t>
            </a:r>
            <a:r>
              <a:rPr lang="ru-RU" sz="2400" b="1" smtClean="0"/>
              <a:t/>
            </a:r>
            <a:br>
              <a:rPr lang="ru-RU" sz="2400" b="1" smtClean="0"/>
            </a:br>
            <a:endParaRPr lang="en-US" sz="2400" b="1" smtClean="0"/>
          </a:p>
        </p:txBody>
      </p:sp>
      <p:sp>
        <p:nvSpPr>
          <p:cNvPr id="12596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18487" cy="5184775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Целевое назначение</a:t>
            </a: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Blip>
                <a:blip r:embed="rId3"/>
              </a:buBlip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1.Создание оптимальных условий, обеспечивающих рост профессиональной компетентности и личностных достижений  педагогических и медицинских работников, реализацию их интеллектуально-творческого потенциала</a:t>
            </a:r>
          </a:p>
          <a:p>
            <a:pPr>
              <a:buFontTx/>
              <a:buBlip>
                <a:blip r:embed="rId3"/>
              </a:buBlip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2.Сбор и интеграция всех видов информационных, аналитических, прогнозных и учебно-методических ресурсов, создаваемых в процессе обучения и развития учащихся </a:t>
            </a:r>
          </a:p>
          <a:p>
            <a:pPr>
              <a:buFontTx/>
              <a:buBlip>
                <a:blip r:embed="rId3"/>
              </a:buBlip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3.Создание единого информационного пространства  Центра, повышение качества образования путем широкого внедрения  инновационных педагогических и медицинских технологий.</a:t>
            </a:r>
          </a:p>
          <a:p>
            <a:pPr>
              <a:buFontTx/>
              <a:buBlip>
                <a:blip r:embed="rId3"/>
              </a:buBlip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4.Повышение доступности информационно-образовательных ресурсов для  педагогических и медицинских работников,  обучающихся Центра </a:t>
            </a:r>
          </a:p>
          <a:p>
            <a:pPr>
              <a:buFontTx/>
              <a:buBlip>
                <a:blip r:embed="rId3"/>
              </a:buBlip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Повышение качества управления персоналом и образовательным процессом в целом.</a:t>
            </a:r>
          </a:p>
          <a:p>
            <a:pPr>
              <a:buFontTx/>
              <a:buBlip>
                <a:blip r:embed="rId3"/>
              </a:buBlip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Качественная диагностика работы  Центра.</a:t>
            </a:r>
            <a:endParaRPr lang="en-US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9164" name="Picture 13" descr="forward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48" b="17317"/>
          <a:stretch>
            <a:fillRect/>
          </a:stretch>
        </p:blipFill>
        <p:spPr bwMode="auto">
          <a:xfrm>
            <a:off x="7019925" y="5589588"/>
            <a:ext cx="12192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65" name="Text Box 14"/>
          <p:cNvSpPr txBox="1">
            <a:spLocks noChangeArrowheads="1"/>
          </p:cNvSpPr>
          <p:nvPr/>
        </p:nvSpPr>
        <p:spPr bwMode="auto">
          <a:xfrm>
            <a:off x="7164388" y="5805488"/>
            <a:ext cx="792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101</a:t>
            </a:r>
            <a:endParaRPr 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970766-ABE3-400B-8249-34D6C45EAD9A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2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1A962E00-DE0C-46BE-AC1E-5525A6A39897}" type="slidenum">
              <a:rPr lang="en-US" sz="1400">
                <a:latin typeface="+mn-lt"/>
                <a:cs typeface="+mn-cs"/>
              </a:rPr>
              <a:pPr algn="r">
                <a:defRPr/>
              </a:pPr>
              <a:t>21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10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772DC1DB-FD9E-41B3-AC5A-30C149CB536F}" type="slidenum">
              <a:rPr lang="en-US" sz="1400">
                <a:latin typeface="+mn-lt"/>
                <a:cs typeface="+mn-cs"/>
              </a:rPr>
              <a:pPr algn="r">
                <a:defRPr/>
              </a:pPr>
              <a:t>21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50181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8FBCB4D-56BB-475E-AD80-9ACD75519AAD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2D98336E-C2FD-43AC-B877-3A518E0E6CCB}" type="slidenum">
              <a:rPr lang="en-US" sz="1400">
                <a:latin typeface="+mn-lt"/>
                <a:cs typeface="+mn-cs"/>
              </a:rPr>
              <a:pPr algn="r">
                <a:defRPr/>
              </a:pPr>
              <a:t>21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50183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FE8ABAF-E72D-4DC0-B2DF-39AA9193B177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50184" name="Rectangle 2" descr="для фон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50185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49F8C1E1-FE7C-4D93-84F9-8239B53A3F75}" type="slidenum">
              <a:rPr lang="en-US" sz="1400"/>
              <a:pPr algn="r" eaLnBrk="1" hangingPunct="1"/>
              <a:t>21</a:t>
            </a:fld>
            <a:endParaRPr lang="en-US" sz="1400"/>
          </a:p>
        </p:txBody>
      </p:sp>
      <p:sp>
        <p:nvSpPr>
          <p:cNvPr id="5018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4000" b="1" smtClean="0">
                <a:solidFill>
                  <a:srgbClr val="CC0000"/>
                </a:solidFill>
              </a:rPr>
              <a:t>Задачи подпрограммы</a:t>
            </a:r>
            <a:r>
              <a:rPr lang="ru-RU" sz="4000" smtClean="0">
                <a:solidFill>
                  <a:srgbClr val="CC0000"/>
                </a:solidFill>
              </a:rPr>
              <a:t/>
            </a:r>
            <a:br>
              <a:rPr lang="ru-RU" sz="4000" smtClean="0">
                <a:solidFill>
                  <a:srgbClr val="CC0000"/>
                </a:solidFill>
              </a:rPr>
            </a:br>
            <a:endParaRPr lang="en-US" sz="4000" smtClean="0">
              <a:solidFill>
                <a:srgbClr val="CC0000"/>
              </a:solidFill>
            </a:endParaRPr>
          </a:p>
        </p:txBody>
      </p:sp>
      <p:sp>
        <p:nvSpPr>
          <p:cNvPr id="12698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362950" cy="5218113"/>
          </a:xfrm>
        </p:spPr>
        <p:txBody>
          <a:bodyPr/>
          <a:lstStyle/>
          <a:p>
            <a:pPr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Эффективное использование современных образовательных и информационных технологий</a:t>
            </a:r>
          </a:p>
          <a:p>
            <a:pPr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Создание условий для широкого внедрения в учебную и воспитательную работу  Центра информационно-коммуникационных технологий.</a:t>
            </a:r>
          </a:p>
          <a:p>
            <a:pPr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Создать условия для освоения всеми членами педагогического коллектива  Центра компьютерной грамотностью и ИКТ.</a:t>
            </a:r>
          </a:p>
          <a:p>
            <a:pPr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Создание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медиатеки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для использования в учебной  и воспитательной работе.</a:t>
            </a:r>
          </a:p>
          <a:p>
            <a:pPr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Установка программ «Консультант», других программ, повышающих эффективность управления.</a:t>
            </a:r>
          </a:p>
          <a:p>
            <a:pPr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Обеспечение доступности качественного образования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98310-51C7-427E-AB11-0921DBD07184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2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6668B507-1BEF-470D-857E-EF2E3D6CD208}" type="slidenum">
              <a:rPr lang="en-US" sz="1400">
                <a:latin typeface="+mn-lt"/>
                <a:cs typeface="+mn-cs"/>
              </a:rPr>
              <a:pPr algn="r">
                <a:defRPr/>
              </a:pPr>
              <a:t>22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10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3FC07B97-8610-4B70-A532-8C6639B571E3}" type="slidenum">
              <a:rPr lang="en-US" sz="1400">
                <a:latin typeface="+mn-lt"/>
                <a:cs typeface="+mn-cs"/>
              </a:rPr>
              <a:pPr algn="r">
                <a:defRPr/>
              </a:pPr>
              <a:t>22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51205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F644AB4-E596-42D1-8686-E3FAA4C82359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4CAC7ABA-4D4C-483C-ADED-A9B2FA1E0C8D}" type="slidenum">
              <a:rPr lang="en-US" sz="1400">
                <a:latin typeface="+mn-lt"/>
                <a:cs typeface="+mn-cs"/>
              </a:rPr>
              <a:pPr algn="r">
                <a:defRPr/>
              </a:pPr>
              <a:t>22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51207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81E5A20-BC59-4C10-BD9B-9B54A2355062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51208" name="Rectangle 2" descr="для фон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51209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A680DBCF-65D8-4216-941B-6282225EA5EA}" type="slidenum">
              <a:rPr lang="en-US" sz="1400"/>
              <a:pPr algn="r" eaLnBrk="1" hangingPunct="1"/>
              <a:t>22</a:t>
            </a:fld>
            <a:endParaRPr lang="en-US" sz="1400"/>
          </a:p>
        </p:txBody>
      </p:sp>
      <p:sp>
        <p:nvSpPr>
          <p:cNvPr id="5121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4000" b="1" smtClean="0">
                <a:solidFill>
                  <a:srgbClr val="CC0000"/>
                </a:solidFill>
              </a:rPr>
              <a:t>Ожидаемые результаты</a:t>
            </a:r>
            <a:r>
              <a:rPr lang="ru-RU" sz="4000" smtClean="0">
                <a:solidFill>
                  <a:srgbClr val="CC0000"/>
                </a:solidFill>
              </a:rPr>
              <a:t/>
            </a:r>
            <a:br>
              <a:rPr lang="ru-RU" sz="4000" smtClean="0">
                <a:solidFill>
                  <a:srgbClr val="CC0000"/>
                </a:solidFill>
              </a:rPr>
            </a:br>
            <a:endParaRPr lang="en-US" sz="4000" smtClean="0">
              <a:solidFill>
                <a:srgbClr val="CC0000"/>
              </a:solidFill>
            </a:endParaRPr>
          </a:p>
        </p:txBody>
      </p:sp>
      <p:sp>
        <p:nvSpPr>
          <p:cNvPr id="12801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52181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Повышение качества образования за счет использования современных образовательных технологий и повышения доступности информационно-образовательных ресурсов.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Повышение качества образования за счет применения в работе инновационных педагогических технологий.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Повышение уровня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обученности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учащихся.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Повышение качества управленческой деятельности.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Blip>
                <a:blip r:embed="rId3"/>
              </a:buBlip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Руководители рабочей группы:  Козлова Ольга Владимировна, Малыгина Елена Владимировна, Галкина Екатерина Михайловна,  заместители  директора по УВР,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Клементьев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В.В.- руководитель структурного подразделения.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2CF822-1E61-4837-90E2-5ED7698CE46B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1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BBFB4E6E-952F-42A1-8435-AF0E5F5787C0}" type="slidenum">
              <a:rPr lang="en-US" sz="1400">
                <a:latin typeface="+mn-lt"/>
                <a:cs typeface="+mn-cs"/>
              </a:rPr>
              <a:pPr algn="r">
                <a:defRPr/>
              </a:pPr>
              <a:t>23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9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7C02CA70-FC7A-4331-A3ED-4DEB046828F8}" type="slidenum">
              <a:rPr lang="en-US" sz="1400">
                <a:latin typeface="+mn-lt"/>
                <a:cs typeface="+mn-cs"/>
              </a:rPr>
              <a:pPr algn="r">
                <a:defRPr/>
              </a:pPr>
              <a:t>23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52229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3F0FEBB-6029-4D93-ABAC-1F8FBA5DE225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7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7B2C4292-F654-40F7-9140-1A67038E1FEA}" type="slidenum">
              <a:rPr lang="en-US" sz="1400">
                <a:latin typeface="+mn-lt"/>
                <a:cs typeface="+mn-cs"/>
              </a:rPr>
              <a:pPr algn="r">
                <a:defRPr/>
              </a:pPr>
              <a:t>23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52231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9896725-5B1C-422F-8575-0CC010CB0B5C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52232" name="Rectangle 2" descr="для фон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52233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C4FFD695-1292-4B79-8DF7-71DF48CB3100}" type="slidenum">
              <a:rPr lang="en-US" sz="1400"/>
              <a:pPr algn="r" eaLnBrk="1" hangingPunct="1"/>
              <a:t>23</a:t>
            </a:fld>
            <a:endParaRPr lang="en-US" sz="1400"/>
          </a:p>
        </p:txBody>
      </p:sp>
      <p:sp>
        <p:nvSpPr>
          <p:cNvPr id="129033" name="Text Box 5"/>
          <p:cNvSpPr txBox="1">
            <a:spLocks noChangeArrowheads="1"/>
          </p:cNvSpPr>
          <p:nvPr/>
        </p:nvSpPr>
        <p:spPr bwMode="auto">
          <a:xfrm>
            <a:off x="539750" y="2349500"/>
            <a:ext cx="7920038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Этапы</a:t>
            </a:r>
            <a:r>
              <a:rPr lang="en-US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7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</a:t>
            </a:r>
            <a:r>
              <a:rPr lang="ru-RU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бот</a:t>
            </a:r>
            <a:r>
              <a:rPr lang="en-US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ы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FFCE53-8DD3-4EAE-9082-E7DFC517FA3B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0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2735DBDA-F8C6-402E-BA98-DCC450D831A1}" type="slidenum">
              <a:rPr lang="en-US" sz="1400">
                <a:latin typeface="+mn-lt"/>
                <a:cs typeface="+mn-cs"/>
              </a:rPr>
              <a:pPr algn="r">
                <a:defRPr/>
              </a:pPr>
              <a:t>24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24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06860679-C3FE-4A58-AAA0-5949E2277351}" type="slidenum">
              <a:rPr lang="en-US" sz="1400">
                <a:latin typeface="+mn-lt"/>
                <a:cs typeface="+mn-cs"/>
              </a:rPr>
              <a:pPr algn="r">
                <a:defRPr/>
              </a:pPr>
              <a:t>24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53253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3BB90EE-2CF3-4571-BB34-7E3E55081AA1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7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A1A2AA84-6C15-4759-9E60-9D1689D1A44C}" type="slidenum">
              <a:rPr lang="en-US" sz="1400">
                <a:latin typeface="+mn-lt"/>
                <a:cs typeface="+mn-cs"/>
              </a:rPr>
              <a:pPr algn="r">
                <a:defRPr/>
              </a:pPr>
              <a:t>24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53255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9A98105-ABAA-4E5E-9454-4F82E470ED1F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53256" name="Rectangle 2" descr="для фон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53257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C10C1F14-7980-4149-97B4-E1AB4E0CF8B7}" type="slidenum">
              <a:rPr lang="en-US" sz="1400"/>
              <a:pPr algn="r" eaLnBrk="1" hangingPunct="1"/>
              <a:t>24</a:t>
            </a:fld>
            <a:endParaRPr lang="en-US" sz="1400"/>
          </a:p>
        </p:txBody>
      </p:sp>
      <p:graphicFrame>
        <p:nvGraphicFramePr>
          <p:cNvPr id="198719" name="Group 63"/>
          <p:cNvGraphicFramePr>
            <a:graphicFrameLocks noGrp="1"/>
          </p:cNvGraphicFramePr>
          <p:nvPr>
            <p:ph idx="1"/>
          </p:nvPr>
        </p:nvGraphicFramePr>
        <p:xfrm>
          <a:off x="395288" y="333375"/>
          <a:ext cx="8534400" cy="5792788"/>
        </p:xfrm>
        <a:graphic>
          <a:graphicData uri="http://schemas.openxmlformats.org/drawingml/2006/table">
            <a:tbl>
              <a:tblPr/>
              <a:tblGrid>
                <a:gridCol w="1125689"/>
                <a:gridCol w="4572721"/>
                <a:gridCol w="2835990"/>
              </a:tblGrid>
              <a:tr h="488950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информационной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среды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58" marR="89558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132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58" marR="89558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58" marR="89558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58" marR="89558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5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Аналитически-проектировочный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работы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58" marR="89558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2012-2013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уч.год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состояния информационной среды Центра.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материально-технических возможностей  Центра.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нормативной базы в области информатизации образовательной среды  Центра.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условий повышения качества образовательного процесса в ИКТ - насыщенной среде (на основе анализа опыта работы лучших школ округа, города)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концепции формирования информационной среды  Центра как фактора повышения качества образовательного процесса Центра.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системы использования ИКТ в учебной и внеклассной работе.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Проектирование деятельности рабочих групп по разработке циклов уроков (включая междисциплинарные уроки) с использованием ИКТ.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Научно-методический семинар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Проектирование и проведение междисциплинарных уроков и элективных курсов с использованием ИКТ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58" marR="89558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Систематизация научно-методических материалов по анализу и синтезу условий повышения качества образовательного процесса в ИКТ - насыщенной среде.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плана модернизации информационной сети  Центра.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 курсов для   команды Центра по  совершенствованию компьютерной компетентности.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Методические рекомендации по формированию ИС  Центра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Описание алгоритмов профессионально-педагогической деятельности по разработке циклов уроков и элективных курсов в виде технологической карты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58" marR="89558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7A9256-7442-4CA8-BFF9-475A3502AA9E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10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3A821564-B53A-47DC-AA96-68FEFE5695BB}" type="slidenum">
              <a:rPr lang="en-US" sz="1400">
                <a:latin typeface="+mn-lt"/>
                <a:cs typeface="+mn-cs"/>
              </a:rPr>
              <a:pPr algn="r">
                <a:defRPr/>
              </a:pPr>
              <a:t>25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22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52C3A172-4ECB-4A10-B6BA-9E80E02369A4}" type="slidenum">
              <a:rPr lang="en-US" sz="1400">
                <a:latin typeface="+mn-lt"/>
                <a:cs typeface="+mn-cs"/>
              </a:rPr>
              <a:pPr algn="r">
                <a:defRPr/>
              </a:pPr>
              <a:t>25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54277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110F66C-F945-456D-9DA9-0B4FA258933D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7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0764552D-B216-46D7-BC99-88DB45517A8C}" type="slidenum">
              <a:rPr lang="en-US" sz="1400">
                <a:latin typeface="+mn-lt"/>
                <a:cs typeface="+mn-cs"/>
              </a:rPr>
              <a:pPr algn="r">
                <a:defRPr/>
              </a:pPr>
              <a:t>25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54279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50CBA23-74AB-4AD5-8A0D-F55CBEFEBEB8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54280" name="Rectangle 2" descr="для фон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54281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ECE98201-4761-4D3D-9063-28AEE0D4C178}" type="slidenum">
              <a:rPr lang="en-US" sz="1400"/>
              <a:pPr algn="r" eaLnBrk="1" hangingPunct="1"/>
              <a:t>25</a:t>
            </a:fld>
            <a:endParaRPr lang="en-US" sz="1400"/>
          </a:p>
        </p:txBody>
      </p:sp>
      <p:graphicFrame>
        <p:nvGraphicFramePr>
          <p:cNvPr id="117787" name="Group 27"/>
          <p:cNvGraphicFramePr>
            <a:graphicFrameLocks noGrp="1"/>
          </p:cNvGraphicFramePr>
          <p:nvPr>
            <p:ph idx="1"/>
          </p:nvPr>
        </p:nvGraphicFramePr>
        <p:xfrm>
          <a:off x="0" y="188913"/>
          <a:ext cx="8858250" cy="6370637"/>
        </p:xfrm>
        <a:graphic>
          <a:graphicData uri="http://schemas.openxmlformats.org/drawingml/2006/table">
            <a:tbl>
              <a:tblPr/>
              <a:tblGrid>
                <a:gridCol w="1168400"/>
                <a:gridCol w="4746625"/>
                <a:gridCol w="2943225"/>
              </a:tblGrid>
              <a:tr h="32920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Деятельностный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работы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2013-2014;   2014-2015 уч. год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Разведение сети Интернет во все аудитории  Центра.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материально-технической базы информатизации  Центра.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 УМК для цикла уроков (включая междисциплинарные) и элективных курсов как компонентов ИС  Центра.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внутришкольной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курсовой системы  для повышения уровня ИКТ-компетентности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Апробация циклов уроков и элективных курсов.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материалов для составления коллекции УМК и методических рекомендаций по их использованию в образовательном процессе с целью повышения его качества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единой информационно-образовательной среды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Доступность сетевых образовательных ресурсов для всех участников образовательного процесса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Повышение информационной компетентности всеми участниками образовательного процесса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Систематизация  материалов, создание медиатеки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 и работа   сайта Центра, участие в поддержке сайта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Два берега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Дневник.ру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863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/>
                      </a:r>
                      <a:b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</a:b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Обобщающий этап работы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2015-2016;   2016-2017 уч. год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Обобщение опыта работы в рамках направления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Информатизация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»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электронных портфолио учащихся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условий для самостоятельной работы учителей и учащихся со средствами ИКТ,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и контроль доступа в Интернет-пространство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Поддержка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работоспосоюности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информационных баз данных (Школьный офис, Статистика, 1С: библиотека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Модернизировать и развивать информационно-технологическое оборудование  Центра.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Оборудовать компьютерами рабочие места  педагогов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современной школьной информационной образовательной среды.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Повышение качества образования.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медиатеки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методических разработок уроков и внеурочных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мерориятий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доступа к мультимедийным ресурсам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Техническая поддержка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внутришкольных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Интернет-проектов учителей и учащихся 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проекта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Один ученик - один компьютер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78022-FB24-49B5-8608-B6B6A2D19D4B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1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2B0C3A21-5C59-41B6-9BB6-47F0F93D3115}" type="slidenum">
              <a:rPr lang="en-US" sz="1400">
                <a:latin typeface="+mn-lt"/>
                <a:cs typeface="+mn-cs"/>
              </a:rPr>
              <a:pPr algn="r">
                <a:defRPr/>
              </a:pPr>
              <a:t>3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9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3399040D-16CC-4D5B-95CE-15E1E4D8FFCD}" type="slidenum">
              <a:rPr lang="en-US" sz="1400">
                <a:latin typeface="+mn-lt"/>
                <a:cs typeface="+mn-cs"/>
              </a:rPr>
              <a:pPr algn="r">
                <a:defRPr/>
              </a:pPr>
              <a:t>3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31749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85968EF-4A85-4DBD-BDA9-7A61C849E63C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7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791EF308-845E-4ECD-A21B-5690A012C715}" type="slidenum">
              <a:rPr lang="en-US" sz="1400">
                <a:latin typeface="+mn-lt"/>
                <a:cs typeface="+mn-cs"/>
              </a:rPr>
              <a:pPr algn="r">
                <a:defRPr/>
              </a:pPr>
              <a:t>3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31751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658FEA1-8778-4922-9723-EA68B3206305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31752" name="Rectangle 2" descr="для фон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1753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023580E5-5BBB-406C-9C72-EEDC4F41C87C}" type="slidenum">
              <a:rPr lang="en-US" sz="1400"/>
              <a:pPr algn="r" eaLnBrk="1" hangingPunct="1"/>
              <a:t>3</a:t>
            </a:fld>
            <a:endParaRPr lang="en-US" sz="1400"/>
          </a:p>
        </p:txBody>
      </p:sp>
      <p:sp>
        <p:nvSpPr>
          <p:cNvPr id="33801" name="Text Box 3"/>
          <p:cNvSpPr txBox="1">
            <a:spLocks noChangeArrowheads="1"/>
          </p:cNvSpPr>
          <p:nvPr/>
        </p:nvSpPr>
        <p:spPr bwMode="auto">
          <a:xfrm>
            <a:off x="0" y="620713"/>
            <a:ext cx="8748713" cy="627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50000"/>
              </a:spcBef>
              <a:spcAft>
                <a:spcPct val="45000"/>
              </a:spcAft>
              <a:defRPr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 реализации первого этапа Программы развития </a:t>
            </a:r>
            <a:b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ГБОУ ЦЛПДО на 2012-2017 гг.</a:t>
            </a:r>
            <a:b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Подпрограмма «Совершенствование информационной среды»</a:t>
            </a:r>
          </a:p>
          <a:p>
            <a:pPr algn="ctr" eaLnBrk="1" hangingPunct="1">
              <a:lnSpc>
                <a:spcPct val="130000"/>
              </a:lnSpc>
              <a:spcBef>
                <a:spcPct val="50000"/>
              </a:spcBef>
              <a:spcAft>
                <a:spcPct val="45000"/>
              </a:spcAft>
              <a:defRPr/>
            </a:pPr>
            <a:endParaRPr lang="en-US" sz="40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062941-9103-4B0D-80D3-974A8C226DA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2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ADC23647-7E48-4D4C-AFC9-ACB4ADE853F0}" type="slidenum">
              <a:rPr lang="en-US" sz="1400">
                <a:latin typeface="+mn-lt"/>
                <a:cs typeface="+mn-cs"/>
              </a:rPr>
              <a:pPr algn="r">
                <a:defRPr/>
              </a:pPr>
              <a:t>4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10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EBF2602F-1426-4554-9624-ED4AF3F98C07}" type="slidenum">
              <a:rPr lang="en-US" sz="1400">
                <a:latin typeface="+mn-lt"/>
                <a:cs typeface="+mn-cs"/>
              </a:rPr>
              <a:pPr algn="r">
                <a:defRPr/>
              </a:pPr>
              <a:t>4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32773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AAAD128-7430-4BDB-9475-A62583F63450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95870780-76ED-46A1-B7B0-4D9D0405E84D}" type="slidenum">
              <a:rPr lang="en-US" sz="1400">
                <a:latin typeface="+mn-lt"/>
                <a:cs typeface="+mn-cs"/>
              </a:rPr>
              <a:pPr algn="r">
                <a:defRPr/>
              </a:pPr>
              <a:t>4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32775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01C6F98-7071-43D6-94E0-D619CEB5BA1B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32776" name="Rectangle 2" descr="для фон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2777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EEE774AF-4334-48AE-9D60-6BB53E366264}" type="slidenum">
              <a:rPr lang="en-US" sz="1400"/>
              <a:pPr algn="r" eaLnBrk="1" hangingPunct="1"/>
              <a:t>4</a:t>
            </a:fld>
            <a:endParaRPr lang="en-US" sz="1400"/>
          </a:p>
        </p:txBody>
      </p:sp>
      <p:sp>
        <p:nvSpPr>
          <p:cNvPr id="32778" name="Text Box 3"/>
          <p:cNvSpPr txBox="1">
            <a:spLocks noChangeArrowheads="1"/>
          </p:cNvSpPr>
          <p:nvPr/>
        </p:nvSpPr>
        <p:spPr bwMode="auto">
          <a:xfrm>
            <a:off x="827088" y="836613"/>
            <a:ext cx="7993062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</a:pPr>
            <a:endParaRPr lang="en-US" sz="4400" b="1">
              <a:solidFill>
                <a:srgbClr val="000066"/>
              </a:solidFill>
              <a:latin typeface="Monotype Corsiva" pitchFamily="66" charset="0"/>
            </a:endParaRPr>
          </a:p>
        </p:txBody>
      </p:sp>
      <p:sp>
        <p:nvSpPr>
          <p:cNvPr id="34826" name="Text Box 5"/>
          <p:cNvSpPr txBox="1">
            <a:spLocks noChangeArrowheads="1"/>
          </p:cNvSpPr>
          <p:nvPr/>
        </p:nvSpPr>
        <p:spPr bwMode="auto">
          <a:xfrm>
            <a:off x="539750" y="981075"/>
            <a:ext cx="7920038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Паспорт</a:t>
            </a:r>
            <a:r>
              <a:rPr lang="en-US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7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Программы</a:t>
            </a:r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4630EE-76F5-4E35-B3B5-EAD37241B7F8}" type="slidenum">
              <a:rPr lang="uk-UA"/>
              <a:pPr>
                <a:defRPr/>
              </a:pPr>
              <a:t>5</a:t>
            </a:fld>
            <a:endParaRPr lang="uk-UA"/>
          </a:p>
        </p:txBody>
      </p:sp>
      <p:sp>
        <p:nvSpPr>
          <p:cNvPr id="12" name="Rectangle 13"/>
          <p:cNvSpPr txBox="1">
            <a:spLocks noGrp="1" noChangeArrowheads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>
              <a:defRPr/>
            </a:pPr>
            <a:fld id="{42AC8BB8-6605-4B2B-85E2-0319FD4C235B}" type="slidenum">
              <a:rPr lang="uk-UA" sz="1400">
                <a:latin typeface="+mn-lt"/>
              </a:rPr>
              <a:pPr algn="r">
                <a:defRPr/>
              </a:pPr>
              <a:t>5</a:t>
            </a:fld>
            <a:endParaRPr lang="uk-UA" sz="1400">
              <a:latin typeface="+mn-lt"/>
            </a:endParaRPr>
          </a:p>
        </p:txBody>
      </p:sp>
      <p:sp>
        <p:nvSpPr>
          <p:cNvPr id="10" name="Rectangle 13"/>
          <p:cNvSpPr txBox="1">
            <a:spLocks noGrp="1" noChangeArrowheads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>
              <a:defRPr/>
            </a:pPr>
            <a:fld id="{34C9017F-D356-4EA4-B08B-8340F7C0FC4F}" type="slidenum">
              <a:rPr lang="uk-UA" sz="1400">
                <a:latin typeface="+mn-lt"/>
              </a:rPr>
              <a:pPr algn="r">
                <a:defRPr/>
              </a:pPr>
              <a:t>5</a:t>
            </a:fld>
            <a:endParaRPr lang="uk-UA" sz="1400">
              <a:latin typeface="+mn-lt"/>
            </a:endParaRPr>
          </a:p>
        </p:txBody>
      </p:sp>
      <p:sp>
        <p:nvSpPr>
          <p:cNvPr id="21" name="Дата 3"/>
          <p:cNvSpPr txBox="1">
            <a:spLocks noGrp="1"/>
          </p:cNvSpPr>
          <p:nvPr/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>
              <a:defRPr/>
            </a:pPr>
            <a:fld id="{AA41B28B-F29B-40F8-8A0F-451F95849D21}" type="datetime1">
              <a:rPr lang="uk-UA" sz="1400">
                <a:latin typeface="+mn-lt"/>
              </a:rPr>
              <a:pPr>
                <a:defRPr/>
              </a:pPr>
              <a:t>25.03.2013</a:t>
            </a:fld>
            <a:endParaRPr lang="uk-UA" sz="1400">
              <a:latin typeface="+mn-lt"/>
            </a:endParaRPr>
          </a:p>
        </p:txBody>
      </p:sp>
      <p:sp>
        <p:nvSpPr>
          <p:cNvPr id="22" name="Номер слайда 5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>
              <a:defRPr/>
            </a:pPr>
            <a:fld id="{AAF452DD-0A30-48E2-B483-653FB83238F5}" type="slidenum">
              <a:rPr lang="uk-UA" sz="1400">
                <a:latin typeface="+mn-lt"/>
              </a:rPr>
              <a:pPr algn="r">
                <a:defRPr/>
              </a:pPr>
              <a:t>5</a:t>
            </a:fld>
            <a:endParaRPr lang="uk-UA" sz="1400">
              <a:latin typeface="+mn-lt"/>
            </a:endParaRPr>
          </a:p>
        </p:txBody>
      </p:sp>
      <p:sp>
        <p:nvSpPr>
          <p:cNvPr id="33799" name="Rectangle 2" descr="для фон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800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3706C885-8B1B-4D7B-8C2C-19BD229A4E75}" type="slidenum">
              <a:rPr lang="en-US" sz="1400"/>
              <a:pPr algn="r" eaLnBrk="1" hangingPunct="1"/>
              <a:t>5</a:t>
            </a:fld>
            <a:endParaRPr lang="en-US" sz="1400"/>
          </a:p>
        </p:txBody>
      </p:sp>
      <p:sp>
        <p:nvSpPr>
          <p:cNvPr id="33801" name="Text Box 3"/>
          <p:cNvSpPr txBox="1">
            <a:spLocks noChangeArrowheads="1"/>
          </p:cNvSpPr>
          <p:nvPr/>
        </p:nvSpPr>
        <p:spPr bwMode="auto">
          <a:xfrm>
            <a:off x="827088" y="836613"/>
            <a:ext cx="7993062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</a:pPr>
            <a:endParaRPr lang="en-US" sz="4400" b="1">
              <a:solidFill>
                <a:srgbClr val="000066"/>
              </a:solidFill>
              <a:latin typeface="Monotype Corsiva" pitchFamily="66" charset="0"/>
            </a:endParaRPr>
          </a:p>
        </p:txBody>
      </p:sp>
      <p:graphicFrame>
        <p:nvGraphicFramePr>
          <p:cNvPr id="35874" name="Group 34"/>
          <p:cNvGraphicFramePr>
            <a:graphicFrameLocks noGrp="1"/>
          </p:cNvGraphicFramePr>
          <p:nvPr/>
        </p:nvGraphicFramePr>
        <p:xfrm>
          <a:off x="0" y="-171450"/>
          <a:ext cx="9144000" cy="7040844"/>
        </p:xfrm>
        <a:graphic>
          <a:graphicData uri="http://schemas.openxmlformats.org/drawingml/2006/table">
            <a:tbl>
              <a:tblPr/>
              <a:tblGrid>
                <a:gridCol w="1930400"/>
                <a:gridCol w="7213600"/>
              </a:tblGrid>
              <a:tr h="8229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развития государственного бюджетного образовательного учреждения Центр лечебной педагогики и дифференцированного обучения (ГБОУ ЦЛПДО) на 2012-2017 годы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73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Программы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1.Выполнение работ, оказание образовательных и медицинских услуг в целях обеспечения реализации предусмотренных федеральными законами, законами города Москвы, нормативными правовыми актами Российской Федерации и Правительства Москвы полномочий города Москвы в сфере образования и оказания медицинской помощи населению.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2.Обеспечение системного научного и организационно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методического сопровождения повышения квалификации  педагогических и медицинских работников ГБОУ  ЦЛПДО,  как условие готовности к реализации инновационных изменений в образовании и формирования конкурентоспособной личности  педагога, медицинского работника и обучающегося (воспитанника).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3.Осуществление социального партнерства родителей и социума как открытой государственно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общественной системы для достижения результатов в новых условиях развития образования.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4.Формирование безопасной образовательной среды  Центра, способствующей сохранению социально-психологического, духовно-нравственного и физического здоровья, психологической  устойчивости всех участников образовательного процесса.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5.Реализация целостного подхода к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воспитательно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-образовательному и реабилитационному процессу для достижения ожидаемых результатов программы развития в формировании конкурентоспособной, самодостаточной и мотивированной  личности.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2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Ожидаемые конечные результаты реализации Программы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Модернизация образовательной программы и учебного плана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свете новых подходов к образованию.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Обновление содержания образования путем внедрения новых федеральных государственных образовательных стандартов.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Инновационность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профессиональной деятельности педагогического и медицинского коллектива (соответствие образовательной среды  Центра критериям современного  образовательного и реабилитационного учреждения)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Информатизация образовательной среды: внедрение в образовательный процесс электронных  учебно-методических комплексов и освоение  педагогическими и  медицинскими работниками Центра методов обучения, реабилитации и технологий обучения с ИКТ.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Расширение взаимодействия с научными, образовательными, культурными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городскими учреждениями и учреждениями здравоохранения.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Позитивное влияние инновационной деятельности  педагога и медицинского работника на качество образовательного и реабилитационного процесса в  Центре.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системы повышения квалификации педагогических и медицинских работников, в том числе, через организацию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внутришкольного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обучения.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Высокая профессиональная компетентность управленческих кадров.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целевых программ и проектов в образовательной и реабилитационной деятельности  Центра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49DF6-6363-4447-96A0-D9F50BBB60D5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1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F0363CD3-4998-4799-B5D0-24C1A8A67997}" type="slidenum">
              <a:rPr lang="en-US" sz="1400">
                <a:latin typeface="+mn-lt"/>
                <a:cs typeface="+mn-cs"/>
              </a:rPr>
              <a:pPr algn="r">
                <a:defRPr/>
              </a:pPr>
              <a:t>6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9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55CBC0E7-780E-49AB-AEE6-30377A73FECD}" type="slidenum">
              <a:rPr lang="en-US" sz="1400">
                <a:latin typeface="+mn-lt"/>
                <a:cs typeface="+mn-cs"/>
              </a:rPr>
              <a:pPr algn="r">
                <a:defRPr/>
              </a:pPr>
              <a:t>6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34821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6B77DAF-BB15-432A-B55D-D4B6EA9F1550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7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185B4DC7-A076-43A7-A33D-185C06C00AAB}" type="slidenum">
              <a:rPr lang="en-US" sz="1400">
                <a:latin typeface="+mn-lt"/>
                <a:cs typeface="+mn-cs"/>
              </a:rPr>
              <a:pPr algn="r">
                <a:defRPr/>
              </a:pPr>
              <a:t>6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34823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8AA3431-906B-40E7-9022-0D9AF45A1E85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34824" name="Rectangle 2" descr="для фон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4825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A80B9488-339F-4DA8-A255-411A3E8C102F}" type="slidenum">
              <a:rPr lang="en-US" sz="1400"/>
              <a:pPr algn="r" eaLnBrk="1" hangingPunct="1"/>
              <a:t>6</a:t>
            </a:fld>
            <a:endParaRPr lang="en-US" sz="1400"/>
          </a:p>
        </p:txBody>
      </p:sp>
      <p:sp>
        <p:nvSpPr>
          <p:cNvPr id="38921" name="Text Box 3"/>
          <p:cNvSpPr txBox="1">
            <a:spLocks noChangeArrowheads="1"/>
          </p:cNvSpPr>
          <p:nvPr/>
        </p:nvSpPr>
        <p:spPr bwMode="auto">
          <a:xfrm>
            <a:off x="323850" y="404813"/>
            <a:ext cx="8569325" cy="600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defRPr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2.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Обеспечение системного научного и организационно – методического сопровождения повышения квалификации  педагогических и медицинских работников ГБОУ  ЦЛПДО,  как условие готовности к реализации инновационных изменений в образовании и формирования конкурентоспособной личности  педагога, медицинского работника и обучающегося (воспитанника).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18BB4-D930-4337-B832-8A456B1F9ED9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1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D2174C2E-159F-4AFF-9BF8-839F3F90C410}" type="slidenum">
              <a:rPr lang="en-US" sz="1400">
                <a:latin typeface="+mn-lt"/>
                <a:cs typeface="+mn-cs"/>
              </a:rPr>
              <a:pPr algn="r">
                <a:defRPr/>
              </a:pPr>
              <a:t>7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9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12272B47-9FD9-4858-9CC9-597A1F5D8600}" type="slidenum">
              <a:rPr lang="en-US" sz="1400">
                <a:latin typeface="+mn-lt"/>
                <a:cs typeface="+mn-cs"/>
              </a:rPr>
              <a:pPr algn="r">
                <a:defRPr/>
              </a:pPr>
              <a:t>7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35845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02DBCC6-8182-4B97-90B5-F926121BD178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7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42E4C82F-D1B2-41BC-9CE5-A342D8B59CCA}" type="slidenum">
              <a:rPr lang="en-US" sz="1400">
                <a:latin typeface="+mn-lt"/>
                <a:cs typeface="+mn-cs"/>
              </a:rPr>
              <a:pPr algn="r">
                <a:defRPr/>
              </a:pPr>
              <a:t>7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35847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6D51566-C2ED-4522-BCD4-5153D1E47A4D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35848" name="Rectangle 2" descr="для фон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5849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2A558D62-B4AB-4F3D-ACBC-4BD1B7FCCF40}" type="slidenum">
              <a:rPr lang="en-US" sz="1400"/>
              <a:pPr algn="r" eaLnBrk="1" hangingPunct="1"/>
              <a:t>7</a:t>
            </a:fld>
            <a:endParaRPr lang="en-US" sz="1400"/>
          </a:p>
        </p:txBody>
      </p:sp>
      <p:sp>
        <p:nvSpPr>
          <p:cNvPr id="41993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8569325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defRPr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Реализация целостного подхода к </a:t>
            </a:r>
            <a:r>
              <a:rPr lang="ru-RU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воспитательно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-образовательному и реабилитационному процессу для достижения ожидаемых результатов программы развития в формировании конкурентоспособной, самодостаточной и мотивированной  личности.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DB728-7F29-4054-82BE-CA7A8FE3719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2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E03BE912-6CEF-43E3-BDD3-402EAEB5A220}" type="slidenum">
              <a:rPr lang="en-US" sz="1400">
                <a:latin typeface="+mn-lt"/>
                <a:cs typeface="+mn-cs"/>
              </a:rPr>
              <a:pPr algn="r">
                <a:defRPr/>
              </a:pPr>
              <a:t>8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10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B9485583-DF97-4076-A4BD-26493030D0FC}" type="slidenum">
              <a:rPr lang="en-US" sz="1400">
                <a:latin typeface="+mn-lt"/>
                <a:cs typeface="+mn-cs"/>
              </a:rPr>
              <a:pPr algn="r">
                <a:defRPr/>
              </a:pPr>
              <a:t>8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36869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B2EA739-5FAF-44B3-86C7-59A6FB20F4A1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9D5CFC5D-3A93-4765-81F4-8B13C8598C28}" type="slidenum">
              <a:rPr lang="en-US" sz="1400">
                <a:latin typeface="+mn-lt"/>
                <a:cs typeface="+mn-cs"/>
              </a:rPr>
              <a:pPr algn="r">
                <a:defRPr/>
              </a:pPr>
              <a:t>8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36871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D0FB039-A53B-4E92-9AE6-6CEA6305616C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36872" name="Rectangle 2" descr="для фон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6873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CBD70115-77E3-48CE-8D9D-88B6A05D161A}" type="slidenum">
              <a:rPr lang="en-US" sz="1400"/>
              <a:pPr algn="r" eaLnBrk="1" hangingPunct="1"/>
              <a:t>8</a:t>
            </a:fld>
            <a:endParaRPr lang="en-US" sz="1400"/>
          </a:p>
        </p:txBody>
      </p:sp>
      <p:sp>
        <p:nvSpPr>
          <p:cNvPr id="36874" name="Text Box 3"/>
          <p:cNvSpPr txBox="1">
            <a:spLocks noChangeArrowheads="1"/>
          </p:cNvSpPr>
          <p:nvPr/>
        </p:nvSpPr>
        <p:spPr bwMode="auto">
          <a:xfrm>
            <a:off x="827088" y="836613"/>
            <a:ext cx="7993062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</a:pPr>
            <a:endParaRPr lang="en-US" sz="4400" b="1">
              <a:solidFill>
                <a:srgbClr val="000066"/>
              </a:solidFill>
              <a:latin typeface="Monotype Corsiva" pitchFamily="66" charset="0"/>
            </a:endParaRPr>
          </a:p>
        </p:txBody>
      </p:sp>
      <p:sp>
        <p:nvSpPr>
          <p:cNvPr id="43018" name="Text Box 5"/>
          <p:cNvSpPr txBox="1">
            <a:spLocks noChangeArrowheads="1"/>
          </p:cNvSpPr>
          <p:nvPr/>
        </p:nvSpPr>
        <p:spPr bwMode="auto">
          <a:xfrm>
            <a:off x="179388" y="765175"/>
            <a:ext cx="8964612" cy="292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Ожидаемые конечные результаты реализации программы</a:t>
            </a:r>
            <a:r>
              <a:rPr lang="ru-RU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6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75988-92D1-44A7-8CF2-0A23B9761EE0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2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9A8C94C0-02BA-4B09-8BDD-E8DB45378D27}" type="slidenum">
              <a:rPr lang="en-US" sz="1400">
                <a:latin typeface="+mn-lt"/>
                <a:cs typeface="+mn-cs"/>
              </a:rPr>
              <a:pPr algn="r">
                <a:defRPr/>
              </a:pPr>
              <a:t>9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10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6A834E5D-2657-40EE-A30C-7AE3FD3A0E45}" type="slidenum">
              <a:rPr lang="en-US" sz="1400">
                <a:latin typeface="+mn-lt"/>
                <a:cs typeface="+mn-cs"/>
              </a:rPr>
              <a:pPr algn="r">
                <a:defRPr/>
              </a:pPr>
              <a:t>9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37893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C4A4FA0-4541-4ECF-A0FE-99D70AAFD5A4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B918B77E-2AB6-4605-B650-E9702FE079EC}" type="slidenum">
              <a:rPr lang="en-US" sz="1400">
                <a:latin typeface="+mn-lt"/>
                <a:cs typeface="+mn-cs"/>
              </a:rPr>
              <a:pPr algn="r">
                <a:defRPr/>
              </a:pPr>
              <a:t>9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37895" name="Rectangle 4"/>
          <p:cNvSpPr txBox="1"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C6EAA04-6916-4053-A046-1EDAE813FF1B}" type="datetime1">
              <a:rPr lang="ru-RU" sz="1400"/>
              <a:pPr eaLnBrk="1" hangingPunct="1"/>
              <a:t>25.03.2013</a:t>
            </a:fld>
            <a:endParaRPr lang="en-US" sz="1400"/>
          </a:p>
        </p:txBody>
      </p:sp>
      <p:sp>
        <p:nvSpPr>
          <p:cNvPr id="37896" name="Rectangle 2" descr="для фон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7897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A5A2E8E0-A0E5-4B80-8912-DCEDEF31CBBB}" type="slidenum">
              <a:rPr lang="en-US" sz="1400"/>
              <a:pPr algn="r" eaLnBrk="1" hangingPunct="1"/>
              <a:t>9</a:t>
            </a:fld>
            <a:endParaRPr lang="en-US" sz="1400"/>
          </a:p>
        </p:txBody>
      </p:sp>
      <p:sp>
        <p:nvSpPr>
          <p:cNvPr id="37898" name="Text Box 3"/>
          <p:cNvSpPr txBox="1">
            <a:spLocks noChangeArrowheads="1"/>
          </p:cNvSpPr>
          <p:nvPr/>
        </p:nvSpPr>
        <p:spPr bwMode="auto">
          <a:xfrm>
            <a:off x="827088" y="836613"/>
            <a:ext cx="7993062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</a:pPr>
            <a:endParaRPr lang="en-US" sz="4400" b="1">
              <a:solidFill>
                <a:srgbClr val="000066"/>
              </a:solidFill>
              <a:latin typeface="Monotype Corsiva" pitchFamily="66" charset="0"/>
            </a:endParaRPr>
          </a:p>
        </p:txBody>
      </p:sp>
      <p:sp>
        <p:nvSpPr>
          <p:cNvPr id="45066" name="Text Box 5"/>
          <p:cNvSpPr txBox="1">
            <a:spLocks noChangeArrowheads="1"/>
          </p:cNvSpPr>
          <p:nvPr/>
        </p:nvSpPr>
        <p:spPr bwMode="auto">
          <a:xfrm>
            <a:off x="0" y="260350"/>
            <a:ext cx="8964613" cy="720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975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1" eaLnBrk="1" hangingPunct="1">
              <a:spcBef>
                <a:spcPct val="50000"/>
              </a:spcBef>
              <a:buFontTx/>
              <a:buBlip>
                <a:blip r:embed="rId3"/>
              </a:buBlip>
              <a:defRPr/>
            </a:pPr>
            <a:r>
              <a:rPr lang="ru-RU" sz="3200" dirty="0" smtClean="0">
                <a:solidFill>
                  <a:srgbClr val="FF0000"/>
                </a:solidFill>
              </a:rPr>
              <a:t> 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Информатизация образовательной среды: внедрение в образовательный процесс электронных  учебно-методических комплексов и освоение  педагогическими и  медицинскими работниками Центра методов обучения, реабилитации и технологий обучения с ИКТ. 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3"/>
              </a:buBlip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Расширение взаимодействия с научными, образовательными, культурными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городскими учреждениями и учреждениями здравоохранения. </a:t>
            </a:r>
          </a:p>
          <a:p>
            <a:pPr lvl="1" eaLnBrk="1" hangingPunct="1">
              <a:spcBef>
                <a:spcPct val="50000"/>
              </a:spcBef>
              <a:buFontTx/>
              <a:buBlip>
                <a:blip r:embed="rId3"/>
              </a:buBlip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Позитивное влияние инновационной деятельности  педагога и медицинского работника на качество образовательного и реабилитационного процесса в  Центре.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алітра">
  <a:themeElements>
    <a:clrScheme name="Палі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і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і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і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і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і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і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і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Брошюра тур агентств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3872</TotalTime>
  <Words>1601</Words>
  <Application>Microsoft Office PowerPoint</Application>
  <PresentationFormat>Экран (4:3)</PresentationFormat>
  <Paragraphs>342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1_Оформление по умолчанию</vt:lpstr>
      <vt:lpstr>Палітра</vt:lpstr>
      <vt:lpstr>Брошюра тур агентства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Слабые стороны</vt:lpstr>
      <vt:lpstr>Возможности </vt:lpstr>
      <vt:lpstr>Риски </vt:lpstr>
      <vt:lpstr>Презентация PowerPoint</vt:lpstr>
      <vt:lpstr>Презентация PowerPoint</vt:lpstr>
      <vt:lpstr>Cоциальные эффекты Программы</vt:lpstr>
      <vt:lpstr>РЕАЛИЗАЦИЯ ПРОГРАММЫ </vt:lpstr>
      <vt:lpstr>Презентация PowerPoint</vt:lpstr>
      <vt:lpstr>Этапы работы по Программе развития  Центра </vt:lpstr>
      <vt:lpstr>Подпрограмма  развития «Совершенствование информационной среды» Сроки реализации 2012–2017 гг. </vt:lpstr>
      <vt:lpstr>Задачи подпрограммы </vt:lpstr>
      <vt:lpstr>Ожидаемые результаты 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*</dc:creator>
  <cp:lastModifiedBy>admin</cp:lastModifiedBy>
  <cp:revision>1031</cp:revision>
  <dcterms:created xsi:type="dcterms:W3CDTF">2006-10-09T10:36:12Z</dcterms:created>
  <dcterms:modified xsi:type="dcterms:W3CDTF">2013-03-25T07:02:48Z</dcterms:modified>
</cp:coreProperties>
</file>