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310" r:id="rId6"/>
    <p:sldId id="311" r:id="rId7"/>
    <p:sldId id="266" r:id="rId8"/>
    <p:sldId id="260" r:id="rId9"/>
    <p:sldId id="261" r:id="rId10"/>
    <p:sldId id="267" r:id="rId11"/>
    <p:sldId id="262" r:id="rId12"/>
    <p:sldId id="263" r:id="rId13"/>
    <p:sldId id="264" r:id="rId14"/>
    <p:sldId id="268" r:id="rId15"/>
    <p:sldId id="265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4660"/>
  </p:normalViewPr>
  <p:slideViewPr>
    <p:cSldViewPr>
      <p:cViewPr>
        <p:scale>
          <a:sx n="70" d="100"/>
          <a:sy n="70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29684" cy="42330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Анализ работы отделения БДО за 2013-2014 учебный год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  основные направления работы на </a:t>
            </a:r>
            <a:br>
              <a:rPr lang="ru-RU" b="1" dirty="0" smtClean="0"/>
            </a:br>
            <a:r>
              <a:rPr lang="ru-RU" b="1" dirty="0" smtClean="0"/>
              <a:t>2014-2015 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734858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ru-RU" sz="2400" dirty="0"/>
          </a:p>
          <a:p>
            <a:pPr algn="ctr">
              <a:buNone/>
            </a:pPr>
            <a:r>
              <a:rPr lang="ru-RU" sz="2400" dirty="0" smtClean="0"/>
              <a:t>     </a:t>
            </a:r>
            <a:r>
              <a:rPr lang="ru-RU" sz="2400" b="1" dirty="0" smtClean="0"/>
              <a:t>Всего БДО  охвачено 280 ребёнок. </a:t>
            </a:r>
            <a:r>
              <a:rPr lang="ru-RU" sz="2400" dirty="0" smtClean="0"/>
              <a:t>Из них:</a:t>
            </a:r>
          </a:p>
          <a:p>
            <a:pPr lvl="0"/>
            <a:r>
              <a:rPr lang="ru-RU" sz="2400" dirty="0" smtClean="0"/>
              <a:t>Отделение надомного обучения - 78 человек (27,8</a:t>
            </a:r>
            <a:r>
              <a:rPr lang="en-US" sz="2400" dirty="0" smtClean="0"/>
              <a:t>%)</a:t>
            </a:r>
            <a:r>
              <a:rPr lang="ru-RU" sz="2400" dirty="0" smtClean="0"/>
              <a:t>;</a:t>
            </a:r>
          </a:p>
          <a:p>
            <a:pPr lvl="0"/>
            <a:r>
              <a:rPr lang="ru-RU" sz="2400" dirty="0" smtClean="0"/>
              <a:t>Школьного отделения ККО - 48 человек (17,1</a:t>
            </a:r>
            <a:r>
              <a:rPr lang="en-US" sz="2400" dirty="0" smtClean="0"/>
              <a:t>%)</a:t>
            </a:r>
            <a:r>
              <a:rPr lang="ru-RU" sz="2400" dirty="0" smtClean="0"/>
              <a:t>;</a:t>
            </a:r>
          </a:p>
          <a:p>
            <a:pPr lvl="0"/>
            <a:r>
              <a:rPr lang="ru-RU" sz="2400" dirty="0" smtClean="0"/>
              <a:t>Отделения коррекции и развития - 21 человека (7,4%);</a:t>
            </a:r>
          </a:p>
          <a:p>
            <a:pPr lvl="0"/>
            <a:r>
              <a:rPr lang="ru-RU" sz="2400" dirty="0" smtClean="0"/>
              <a:t> Дети, посещающие только студии БДО - 133 человек (47,4%).</a:t>
            </a:r>
          </a:p>
          <a:p>
            <a:r>
              <a:rPr lang="ru-RU" sz="2400" dirty="0" smtClean="0"/>
              <a:t>Среди детей посещающих только студии БДО 10 детей- инвалидов (3,6%).</a:t>
            </a:r>
          </a:p>
          <a:p>
            <a:r>
              <a:rPr lang="ru-RU" sz="2400" dirty="0" smtClean="0"/>
              <a:t>В студиях БДО 101 человек или 32,8%  - дети  с особыми образовательными потребностями.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14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Все группы формируются с учётом психофизических</a:t>
            </a:r>
          </a:p>
          <a:p>
            <a:pPr>
              <a:buNone/>
            </a:pPr>
            <a:r>
              <a:rPr lang="ru-RU" sz="2400" dirty="0" smtClean="0"/>
              <a:t> особенностей развития детей и их психологической</a:t>
            </a:r>
          </a:p>
          <a:p>
            <a:pPr>
              <a:buNone/>
            </a:pPr>
            <a:r>
              <a:rPr lang="ru-RU" sz="2400" dirty="0" smtClean="0"/>
              <a:t> совместимости.</a:t>
            </a:r>
          </a:p>
          <a:p>
            <a:pPr algn="ctr">
              <a:buNone/>
            </a:pPr>
            <a:r>
              <a:rPr lang="ru-RU" sz="2400" b="1" dirty="0" smtClean="0"/>
              <a:t>БДО организует свою работу  по 3 направлениям:</a:t>
            </a:r>
          </a:p>
          <a:p>
            <a:pPr lvl="0"/>
            <a:r>
              <a:rPr lang="ru-RU" sz="2400" dirty="0" smtClean="0"/>
              <a:t>Физкультурно-спортивное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lvl="0"/>
            <a:r>
              <a:rPr lang="ru-RU" sz="2400" dirty="0" smtClean="0"/>
              <a:t>Художественно-эстетическое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lvl="0"/>
            <a:r>
              <a:rPr lang="ru-RU" sz="2400" dirty="0" smtClean="0"/>
              <a:t>Научно-техническое.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64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ru-RU" sz="2400" dirty="0"/>
          </a:p>
          <a:p>
            <a:pPr>
              <a:buNone/>
            </a:pPr>
            <a:r>
              <a:rPr lang="ru-RU" dirty="0" smtClean="0"/>
              <a:t>             </a:t>
            </a:r>
            <a:r>
              <a:rPr lang="ru-RU" sz="2400" b="1" dirty="0" smtClean="0"/>
              <a:t>Охват детей по направлениям ДО </a:t>
            </a:r>
            <a:r>
              <a:rPr lang="ru-RU" sz="2400" dirty="0" smtClean="0"/>
              <a:t>и их процентное соотношение с учётом посещения  детьми нескольких студий и объединений:</a:t>
            </a:r>
          </a:p>
          <a:p>
            <a:pPr lvl="0"/>
            <a:r>
              <a:rPr lang="ru-RU" sz="2400" dirty="0" smtClean="0"/>
              <a:t>Физкультурно-спортивное- 128 человек (16,4%)</a:t>
            </a:r>
          </a:p>
          <a:p>
            <a:pPr lvl="0"/>
            <a:r>
              <a:rPr lang="ru-RU" sz="2400" dirty="0" smtClean="0"/>
              <a:t>Художественно-эстетическое-500 человека (64,3%)</a:t>
            </a:r>
          </a:p>
          <a:p>
            <a:pPr lvl="0"/>
            <a:r>
              <a:rPr lang="ru-RU" sz="2400" dirty="0" smtClean="0"/>
              <a:t>Научно-техническое -  149 человек (19,2%)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4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71480"/>
            <a:ext cx="8229600" cy="55721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 </a:t>
            </a:r>
            <a:endParaRPr lang="ru-RU" sz="2600" dirty="0"/>
          </a:p>
          <a:p>
            <a:pPr>
              <a:buNone/>
            </a:pPr>
            <a:r>
              <a:rPr lang="ru-RU" sz="3400" dirty="0" smtClean="0"/>
              <a:t>               </a:t>
            </a:r>
            <a:r>
              <a:rPr lang="ru-RU" sz="3800" dirty="0" smtClean="0"/>
              <a:t>В соответствии с решением Педагогического Совета центра в 2013-2014 учебном году педагоги ДО осуществляли свою деятельность    по основной  научно-методической  теме:  «Современные образовательные технологии, как средства формирования ключевых компетенций обучающихся с ОВЗ».</a:t>
            </a:r>
          </a:p>
          <a:p>
            <a:pPr>
              <a:buNone/>
            </a:pPr>
            <a:r>
              <a:rPr lang="ru-RU" sz="3800" dirty="0" smtClean="0"/>
              <a:t>Работа над данной методической темой предусматривает: </a:t>
            </a:r>
          </a:p>
          <a:p>
            <a:pPr lvl="0"/>
            <a:r>
              <a:rPr lang="ru-RU" sz="3800" dirty="0" smtClean="0"/>
              <a:t>изучение и использование в деятельности педагога инновационных технологий</a:t>
            </a:r>
          </a:p>
          <a:p>
            <a:pPr lvl="0"/>
            <a:r>
              <a:rPr lang="ru-RU" sz="3800" dirty="0" smtClean="0"/>
              <a:t>создание условий для профессиональных достижений</a:t>
            </a:r>
          </a:p>
          <a:p>
            <a:pPr lvl="0"/>
            <a:r>
              <a:rPr lang="ru-RU" sz="3800" dirty="0" smtClean="0"/>
              <a:t>совершенствование структуры информационного обеспечения педагогов</a:t>
            </a:r>
          </a:p>
          <a:p>
            <a:pPr lvl="0"/>
            <a:r>
              <a:rPr lang="ru-RU" sz="3800" dirty="0" smtClean="0"/>
              <a:t>совершенствование системы взаимодействия семьи и классного руководителя в интересах личности ребенка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4477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ru-RU" sz="2400" dirty="0" smtClean="0"/>
              <a:t>Воспитательная работа в  Центре  включает в себя </a:t>
            </a:r>
            <a:r>
              <a:rPr lang="ru-RU" sz="2400" b="1" dirty="0" smtClean="0"/>
              <a:t>два взаимосвязанных блока</a:t>
            </a:r>
            <a:r>
              <a:rPr lang="ru-RU" sz="2400" dirty="0" smtClean="0"/>
              <a:t>, способствующих удовлетворению разнообразных потребностей обучающихся: </a:t>
            </a:r>
            <a:r>
              <a:rPr lang="ru-RU" sz="2400" b="1" dirty="0" smtClean="0"/>
              <a:t>воспитательная работа в процессе обучения и внеурочная деятельность.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7864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</a:t>
            </a:r>
            <a:endParaRPr lang="ru-RU" dirty="0"/>
          </a:p>
          <a:p>
            <a:pPr>
              <a:buNone/>
            </a:pPr>
            <a:r>
              <a:rPr lang="ru-RU" sz="3100" dirty="0" smtClean="0"/>
              <a:t>           </a:t>
            </a:r>
            <a:r>
              <a:rPr lang="ru-RU" sz="3400" b="1" dirty="0" smtClean="0"/>
              <a:t>В течение  учебного года решались следующие задачи:</a:t>
            </a:r>
          </a:p>
          <a:p>
            <a:pPr lvl="0"/>
            <a:r>
              <a:rPr lang="ru-RU" sz="3400" dirty="0" smtClean="0"/>
              <a:t>Подбор и использование новых методов и технологий в работе с  детьми с ограниченными возможностями здоровья в студиях   дополнительного образования.</a:t>
            </a:r>
          </a:p>
          <a:p>
            <a:pPr lvl="0"/>
            <a:r>
              <a:rPr lang="ru-RU" sz="3400" dirty="0" smtClean="0"/>
              <a:t>Ознакомление с передовым   педагогическим опытом  в области создания  и внедрения новых методов, и технологий в работе с детьми с ограниченными возможностями здоровья.</a:t>
            </a:r>
          </a:p>
          <a:p>
            <a:pPr lvl="0"/>
            <a:r>
              <a:rPr lang="ru-RU" sz="3400" dirty="0" smtClean="0"/>
              <a:t>Формирование у детей стремления к самореализации в современном обществе.</a:t>
            </a:r>
          </a:p>
          <a:p>
            <a:pPr lvl="0"/>
            <a:r>
              <a:rPr lang="ru-RU" sz="3400" dirty="0" smtClean="0"/>
              <a:t>Развитие толерантного мышления, коммуникативных умений.</a:t>
            </a:r>
          </a:p>
          <a:p>
            <a:pPr lvl="0"/>
            <a:r>
              <a:rPr lang="ru-RU" sz="3400" dirty="0" smtClean="0"/>
              <a:t>Совершенствование методического содержания   работы студий дополнительного образования с детьми с ограниченными возможностями здоровья.</a:t>
            </a:r>
          </a:p>
          <a:p>
            <a:pPr lvl="0"/>
            <a:r>
              <a:rPr lang="ru-RU" sz="3400" dirty="0" smtClean="0"/>
              <a:t>Реализация </a:t>
            </a:r>
            <a:r>
              <a:rPr lang="ru-RU" sz="3400" dirty="0" err="1" smtClean="0"/>
              <a:t>здоровьесберегающих</a:t>
            </a:r>
            <a:r>
              <a:rPr lang="ru-RU" sz="3400" dirty="0" smtClean="0"/>
              <a:t> технологий  в каждой студии ДО, согласно ее специфики.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60258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sz="2400" dirty="0" smtClean="0"/>
              <a:t>Все педагоги дополнительного образования   провели открытые  занятия. Молодые специалисты (Гапонова А.С., Алиев Н.З., Клишина Е.В.) на  проведённых открытых занятиях и мероприятиях смогли показать используемые методы и приёмы работы. 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50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          </a:t>
            </a:r>
            <a:r>
              <a:rPr lang="ru-RU" sz="2400" dirty="0" smtClean="0"/>
              <a:t>Структура  открытых  занятий, данных педагогами дополнительного образования, соответствовала  типу занятия.   Содержание  занятия соответствовало целям и задачам, поставленным на открытом уроке.          Запланированный объем работы был  выполнен.</a:t>
            </a:r>
          </a:p>
          <a:p>
            <a:pPr>
              <a:buNone/>
            </a:pPr>
            <a:r>
              <a:rPr lang="ru-RU" sz="2400" dirty="0" smtClean="0"/>
              <a:t>           Педагоги показали умение владеть группой и организовывать детей. Занятия велись  с учетом индивидуальных особенностей и возможностей каждого ребенка.  Содержание занятия способствовало развитию интереса учащегося к предмету. Материалы занятий излагались четко, грамотно и профессионально.</a:t>
            </a:r>
          </a:p>
          <a:p>
            <a:pPr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8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7772400" cy="37338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cap="all" dirty="0" smtClean="0"/>
              <a:t> </a:t>
            </a:r>
            <a:endParaRPr lang="ru-RU" cap="all" dirty="0"/>
          </a:p>
          <a:p>
            <a:pPr marL="0" indent="0">
              <a:buNone/>
            </a:pPr>
            <a:r>
              <a:rPr lang="ru-RU" dirty="0" smtClean="0"/>
              <a:t>            </a:t>
            </a:r>
            <a:r>
              <a:rPr lang="ru-RU" sz="2400" dirty="0" smtClean="0"/>
              <a:t>Методы и приемы работы с детьми соответствовали возрастным особенностям детей. </a:t>
            </a:r>
          </a:p>
          <a:p>
            <a:pPr marL="0" indent="0">
              <a:buNone/>
            </a:pPr>
            <a:r>
              <a:rPr lang="ru-RU" sz="2400" dirty="0" smtClean="0"/>
              <a:t>           На уроке осуществлялся индивидуально-дифференцированный подход к обучающимся. </a:t>
            </a:r>
          </a:p>
          <a:p>
            <a:pPr marL="0" indent="0">
              <a:buNone/>
            </a:pPr>
            <a:r>
              <a:rPr lang="ru-RU" sz="2400" dirty="0" smtClean="0"/>
              <a:t>           Педагоги дополнительного образования находятся  в творческом поиске и   показывают хороший   уровень  педагогического мастерства.</a:t>
            </a: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91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       </a:t>
            </a:r>
            <a:r>
              <a:rPr lang="ru-RU" sz="2400" b="1" dirty="0" smtClean="0"/>
              <a:t>Творческая активность детей в студиях дополнительного образования</a:t>
            </a:r>
          </a:p>
          <a:p>
            <a:pPr>
              <a:buNone/>
            </a:pPr>
            <a:r>
              <a:rPr lang="ru-RU" sz="2400" b="1" dirty="0" smtClean="0"/>
              <a:t>             </a:t>
            </a:r>
            <a:r>
              <a:rPr lang="ru-RU" sz="2400" dirty="0" smtClean="0"/>
              <a:t>В течение  всего учебного года педагогами дополнительного образования велась активная работа  на  уровне  Центра, округа  и  города в различных конкурсах, спортивных мероприятиях и предметной недели.     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7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07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</a:t>
            </a:r>
            <a:r>
              <a:rPr lang="ru-RU" sz="2400" dirty="0" smtClean="0"/>
              <a:t>В своей деятельности отделение дополнительного образования  ГБОУ ЦЛПДО руководствуется Конституцией РФ, Конвенцией ООН о правах ребенка, Законом РФ "Об образовании в Российской Федерации",   приказом Министерства образования и науки Российской федерации от 29 августа 2013 года №1008 «Об утверждении порядка организации и осуществления образовательной деятельности по дополнительным общеобразовательным программ» и другими законодательными и нормативными актами, Уставом ГБОУ ЦЛПДО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82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715435" cy="343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388"/>
                <a:gridCol w="2098454"/>
                <a:gridCol w="2134322"/>
                <a:gridCol w="2366271"/>
              </a:tblGrid>
              <a:tr h="975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Лауреатов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Дипломантов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2009-2010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2010-2011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585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2011-2012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531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540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2013-2014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568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</a:t>
                      </a:r>
                      <a:endParaRPr lang="ru-RU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357166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Творческая активность детей в студиях дополнительного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05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094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2400" dirty="0" smtClean="0"/>
              <a:t>Практика показывает, что развитие блока дополнительного образования позволяет поднять на более высокий уровень подготовку  ребенка  с ограниченными возможностями здоровья к дальнейшей жизни и открывает перед ним новые перспективы.</a:t>
            </a:r>
          </a:p>
          <a:p>
            <a:pPr>
              <a:buNone/>
            </a:pPr>
            <a:r>
              <a:rPr lang="ru-RU" sz="2400" dirty="0" smtClean="0"/>
              <a:t>            Можно отметить, что поставленные задачи решаются педагогами дополнительного образования и в их решении достигнуты определенные высокие результаты.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54498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/>
              <a:t>            В 2014-2015 учебном году необходимо продолжить работу по:</a:t>
            </a:r>
            <a:endParaRPr lang="ru-RU" sz="9600" dirty="0" smtClean="0"/>
          </a:p>
          <a:p>
            <a:pPr lvl="0"/>
            <a:r>
              <a:rPr lang="ru-RU" sz="9600" dirty="0" smtClean="0"/>
              <a:t>Созданию условий для систематического обновления содержания образовательного и воспитательного процесса в студиях БДО;</a:t>
            </a:r>
          </a:p>
          <a:p>
            <a:pPr lvl="0"/>
            <a:r>
              <a:rPr lang="ru-RU" sz="9600" dirty="0" smtClean="0"/>
              <a:t>Активному  внедрению современных  информационных технологии в учебный процесс студий БДО;</a:t>
            </a:r>
          </a:p>
          <a:p>
            <a:pPr lvl="0"/>
            <a:r>
              <a:rPr lang="ru-RU" sz="9600" dirty="0" smtClean="0"/>
              <a:t>Непрерывному  повышению квалификацию педагогов БДО;</a:t>
            </a:r>
          </a:p>
          <a:p>
            <a:pPr lvl="0"/>
            <a:r>
              <a:rPr lang="ru-RU" sz="9600" dirty="0" smtClean="0"/>
              <a:t>Знакомиться  с передовым   педагогическим опытом  в области создания  образовательной среды  для детей с ограниченными возможностями здоровья  и  обеспечивающих их интеграцию и социализацию в обществе;</a:t>
            </a:r>
          </a:p>
          <a:p>
            <a:pPr lvl="0"/>
            <a:r>
              <a:rPr lang="ru-RU" sz="9600" dirty="0" smtClean="0"/>
              <a:t>Обогащать  опыт педагога за счет участия в подготовке и проведении  мастер-классов, предметных неделях окружного и городского уровня;</a:t>
            </a:r>
          </a:p>
          <a:p>
            <a:pPr marL="0" indent="0">
              <a:buNone/>
            </a:pP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1093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71504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 smtClean="0"/>
              <a:t> Организовывать, проводить  и участвовать в  учрежденческих, окружных и городских конкурсах, фестивалях, выставках;</a:t>
            </a:r>
          </a:p>
          <a:p>
            <a:pPr lvl="0"/>
            <a:r>
              <a:rPr lang="ru-RU" sz="2400" dirty="0" smtClean="0"/>
              <a:t>Совершенствовать  структуру уроков (занятий)   и  качество конспектов;     </a:t>
            </a:r>
          </a:p>
          <a:p>
            <a:pPr lvl="0"/>
            <a:r>
              <a:rPr lang="ru-RU" sz="2400" dirty="0" smtClean="0"/>
              <a:t>Разрабатывать  и  использовать </a:t>
            </a:r>
            <a:r>
              <a:rPr lang="ru-RU" sz="2400" dirty="0" err="1" smtClean="0"/>
              <a:t>здоровьесберегающие</a:t>
            </a:r>
            <a:r>
              <a:rPr lang="ru-RU" sz="2400" dirty="0" smtClean="0"/>
              <a:t> технологии;</a:t>
            </a:r>
          </a:p>
          <a:p>
            <a:pPr lvl="0"/>
            <a:r>
              <a:rPr lang="ru-RU" sz="2400" dirty="0" smtClean="0"/>
              <a:t>Продолжить  работу по созданию фонда детских работ;</a:t>
            </a:r>
          </a:p>
          <a:p>
            <a:pPr lvl="0"/>
            <a:r>
              <a:rPr lang="ru-RU" sz="2400" dirty="0" smtClean="0"/>
              <a:t>Продолжить  работу по формированию портфеля профессиональных достижений педагогов;</a:t>
            </a:r>
          </a:p>
          <a:p>
            <a:pPr lvl="0"/>
            <a:r>
              <a:rPr lang="ru-RU" sz="2400" dirty="0" smtClean="0"/>
              <a:t>Подготовить  большее число кабинетов студий дополнительного образования окружного  уровня;</a:t>
            </a:r>
          </a:p>
          <a:p>
            <a:pPr lvl="0"/>
            <a:r>
              <a:rPr lang="ru-RU" sz="2400" dirty="0" smtClean="0"/>
              <a:t>Активно  принимать участие в профессиональных педагогических конкурсах;</a:t>
            </a:r>
          </a:p>
          <a:p>
            <a:pPr lvl="0"/>
            <a:r>
              <a:rPr lang="ru-RU" sz="2400" dirty="0" smtClean="0"/>
              <a:t>Продолжить  работу  в электронной системе учёта   детей,  посещающих  студии БДО.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21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           В БДО реализуются общеобразовательные программы дополнительного образования детей различного уровня (авторские, адаптированные, модифицированные, типовые и др.) и направленности (художественно-эстетическое, физкультурно-спортивное, научно-техническое), согласно Лицензии.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28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28604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sz="2400" dirty="0" smtClean="0"/>
              <a:t>В соответствии с положением об отделении дополнительного образования ГБОУ ЦЛПДО, БДО самостоятельно разрабатывает программу  своей деятельности   с учетом Программы развития ГБОУ ЦЛПДО, основных образовательных программ  начального и основного общего образования ГБОУ ЦЛПДО,  разработанных  в соответствии с требованиями Федерального государственного образовательного стандарта начального общего образования и основного общего образования  на основе уровневой дифференциации, индивидуальных особенностей и интересов учащихся, социально-экономического развития региона и национально-культурных традиций.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31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sz="2400" b="1" dirty="0" smtClean="0"/>
              <a:t>Цели Блока дополнительного образования</a:t>
            </a:r>
            <a:endParaRPr lang="ru-RU" sz="2400" dirty="0" smtClean="0"/>
          </a:p>
          <a:p>
            <a:pPr lvl="0"/>
            <a:r>
              <a:rPr lang="ru-RU" sz="2400" dirty="0" smtClean="0"/>
              <a:t>Создание условий для обеспечения интеграции основного и   дополнительного образования обучающихся.</a:t>
            </a:r>
          </a:p>
          <a:p>
            <a:pPr lvl="0"/>
            <a:r>
              <a:rPr lang="ru-RU" sz="2400" dirty="0" smtClean="0"/>
              <a:t>Создание оптимальных условий для самовыражения и самоопределения детей.</a:t>
            </a:r>
          </a:p>
          <a:p>
            <a:pPr lvl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4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9468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/>
              <a:t>          Задачи и функции Блока дополнительного образования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Деятельность БДО направлена на решение следующих задач:</a:t>
            </a:r>
          </a:p>
          <a:p>
            <a:pPr lvl="0"/>
            <a:r>
              <a:rPr lang="ru-RU" sz="2400" dirty="0" smtClean="0"/>
              <a:t>создание условий для наиболее полного удовлетворения интересов детей, укрепления их здоровья;</a:t>
            </a:r>
          </a:p>
          <a:p>
            <a:pPr lvl="0"/>
            <a:r>
              <a:rPr lang="ru-RU" sz="2400" dirty="0" smtClean="0"/>
              <a:t>личностно-нравственное развитие и профессиональное самоопределение обучающихся;</a:t>
            </a:r>
          </a:p>
          <a:p>
            <a:pPr lvl="0"/>
            <a:r>
              <a:rPr lang="ru-RU" sz="2400" dirty="0" smtClean="0"/>
              <a:t>социальная защита, поддержка, реабилитация и адаптация детей к жизни в обществе;</a:t>
            </a:r>
          </a:p>
          <a:p>
            <a:pPr lvl="0"/>
            <a:r>
              <a:rPr lang="ru-RU" sz="2400" dirty="0" smtClean="0"/>
              <a:t>формирование общей культуры;</a:t>
            </a:r>
          </a:p>
          <a:p>
            <a:pPr lvl="0"/>
            <a:r>
              <a:rPr lang="ru-RU" sz="2400" dirty="0" smtClean="0"/>
              <a:t>воспитание гражданственности, уважения к правам и свободам человека, любви к Родине, природе, семье.</a:t>
            </a:r>
          </a:p>
          <a:p>
            <a:pPr lvl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402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06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b="1" dirty="0" smtClean="0"/>
              <a:t>Основной целью БДО  ГБОУ ЦЛПДО в 2013-2014 учебном году является: </a:t>
            </a:r>
          </a:p>
          <a:p>
            <a:pPr>
              <a:buNone/>
            </a:pPr>
            <a:r>
              <a:rPr lang="ru-RU" sz="2400" dirty="0" smtClean="0"/>
              <a:t>             развитие мотивации к познанию и творчеству в процессе формирования личности, как одного из факторов социальной адаптации и социализации детей с особенностями в развитии.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27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2366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 </a:t>
            </a:r>
            <a:endParaRPr lang="ru-RU" dirty="0"/>
          </a:p>
          <a:p>
            <a:pPr algn="ctr">
              <a:buNone/>
            </a:pPr>
            <a:r>
              <a:rPr lang="ru-RU" dirty="0" smtClean="0"/>
              <a:t>      </a:t>
            </a:r>
            <a:r>
              <a:rPr lang="ru-RU" sz="2400" b="1" dirty="0" smtClean="0"/>
              <a:t>Исходя из основной цели, перед педагогами БДО были поставлены следующие задачи:</a:t>
            </a:r>
          </a:p>
          <a:p>
            <a:pPr lvl="0"/>
            <a:r>
              <a:rPr lang="ru-RU" sz="2400" dirty="0" smtClean="0"/>
              <a:t>Создание и обеспечение необходимых условий для личностного развития, укрепления здоровья, развитие мелкой моторики у детей с особенностями развития в возрасте от 6 до 18 лет жизни;</a:t>
            </a:r>
          </a:p>
          <a:p>
            <a:pPr lvl="0"/>
            <a:r>
              <a:rPr lang="ru-RU" sz="2400" dirty="0" smtClean="0"/>
              <a:t>Адаптация их к жизни в обществе;</a:t>
            </a:r>
          </a:p>
          <a:p>
            <a:pPr lvl="0"/>
            <a:r>
              <a:rPr lang="ru-RU" sz="2400" dirty="0" smtClean="0"/>
              <a:t>Интеграция в общество сверстников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lvl="0"/>
            <a:r>
              <a:rPr lang="ru-RU" sz="2400" dirty="0" smtClean="0"/>
              <a:t>Формирование общей культуры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lvl="0"/>
            <a:r>
              <a:rPr lang="ru-RU" sz="2400" dirty="0" smtClean="0"/>
              <a:t>Организация содержательного досуга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lvl="0"/>
            <a:r>
              <a:rPr lang="ru-RU" sz="2400" dirty="0" smtClean="0"/>
              <a:t>Решение психологических проблем особенного ребёнка;</a:t>
            </a:r>
          </a:p>
          <a:p>
            <a:pPr lvl="0"/>
            <a:r>
              <a:rPr lang="ru-RU" sz="2400" dirty="0" smtClean="0"/>
              <a:t>Разработка, внедрение и адаптация  новых образовательных программ.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435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sz="2400" dirty="0" smtClean="0"/>
              <a:t>В   2013-2014 учебном году в БДО организовано и действует 18 студий, работает 17 педагогов, имеющих специальное образование, из них: 12 основных работников, 5 внутренних совместителя.</a:t>
            </a:r>
            <a:r>
              <a:rPr lang="ru-RU" sz="2400" b="1" dirty="0" smtClean="0"/>
              <a:t> 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2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245</TotalTime>
  <Words>1155</Words>
  <Application>Microsoft Office PowerPoint</Application>
  <PresentationFormat>Экран (4:3)</PresentationFormat>
  <Paragraphs>116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Urban Pop</vt:lpstr>
      <vt:lpstr>Анализ работы отделения БДО за 2013-2014 учебный год  и  основные направления работы на  2014-2015 учебный год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25</cp:revision>
  <dcterms:created xsi:type="dcterms:W3CDTF">2014-03-12T10:51:21Z</dcterms:created>
  <dcterms:modified xsi:type="dcterms:W3CDTF">2014-05-29T06:10:46Z</dcterms:modified>
</cp:coreProperties>
</file>