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2" r:id="rId6"/>
    <p:sldId id="281" r:id="rId7"/>
    <p:sldId id="283" r:id="rId8"/>
    <p:sldId id="284" r:id="rId9"/>
    <p:sldId id="257" r:id="rId10"/>
    <p:sldId id="258" r:id="rId11"/>
    <p:sldId id="259" r:id="rId12"/>
    <p:sldId id="260" r:id="rId13"/>
    <p:sldId id="286" r:id="rId14"/>
    <p:sldId id="287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5" r:id="rId24"/>
    <p:sldId id="277" r:id="rId25"/>
    <p:sldId id="285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F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D444-357F-4230-BA4F-0842489237BA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097B-37E0-48A6-BF82-9516C676B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D444-357F-4230-BA4F-0842489237BA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097B-37E0-48A6-BF82-9516C676B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D444-357F-4230-BA4F-0842489237BA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097B-37E0-48A6-BF82-9516C676B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D444-357F-4230-BA4F-0842489237BA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097B-37E0-48A6-BF82-9516C676B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D444-357F-4230-BA4F-0842489237BA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097B-37E0-48A6-BF82-9516C676B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D444-357F-4230-BA4F-0842489237BA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097B-37E0-48A6-BF82-9516C676B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D444-357F-4230-BA4F-0842489237BA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097B-37E0-48A6-BF82-9516C676B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D444-357F-4230-BA4F-0842489237BA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097B-37E0-48A6-BF82-9516C676B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D444-357F-4230-BA4F-0842489237BA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097B-37E0-48A6-BF82-9516C676B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D444-357F-4230-BA4F-0842489237BA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097B-37E0-48A6-BF82-9516C676B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D444-357F-4230-BA4F-0842489237BA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097B-37E0-48A6-BF82-9516C676B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FD444-357F-4230-BA4F-0842489237BA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E097B-37E0-48A6-BF82-9516C676B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2;&#1089;&#1077;%20&#1082;%20&#1074;&#1080;&#1082;&#1090;&#1086;&#1088;&#1080;&#1085;&#1077;\belaya_gvardiya_-_piter_(zaycev.net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52_13018499089-tpfil02aw-7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42900"/>
            <a:ext cx="9334533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40FE1"/>
                </a:solidFill>
                <a:latin typeface="Franklin Gothic Heavy" pitchFamily="34" charset="0"/>
              </a:rPr>
              <a:t>Викторина </a:t>
            </a:r>
            <a:br>
              <a:rPr lang="ru-RU" dirty="0" smtClean="0">
                <a:solidFill>
                  <a:srgbClr val="140FE1"/>
                </a:solidFill>
                <a:latin typeface="Franklin Gothic Heavy" pitchFamily="34" charset="0"/>
              </a:rPr>
            </a:br>
            <a:r>
              <a:rPr lang="ru-RU" dirty="0" smtClean="0">
                <a:solidFill>
                  <a:srgbClr val="140FE1"/>
                </a:solidFill>
                <a:latin typeface="Franklin Gothic Heavy" pitchFamily="34" charset="0"/>
              </a:rPr>
              <a:t>«Прогулки по Санкт-Петербургу»</a:t>
            </a:r>
            <a:endParaRPr lang="ru-RU" dirty="0">
              <a:solidFill>
                <a:srgbClr val="140FE1"/>
              </a:solidFill>
              <a:latin typeface="Franklin Gothic Heavy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521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Наталья Леонидовна Шершнева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ГБОУ СОШ № 277 Кировского района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Г. Санкт-Петербург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7064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40FE1"/>
                </a:solidFill>
              </a:rPr>
              <a:t>Домик Петра Первого</a:t>
            </a:r>
            <a:endParaRPr lang="ru-RU" dirty="0">
              <a:solidFill>
                <a:srgbClr val="140FE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4413689"/>
            <a:ext cx="6500826" cy="4888621"/>
          </a:xfrm>
          <a:prstGeom prst="rect">
            <a:avLst/>
          </a:prstGeom>
        </p:spPr>
      </p:pic>
      <p:pic>
        <p:nvPicPr>
          <p:cNvPr id="21506" name="Picture 2" descr="http://russ-tur.ru/images/SPB/domik_petra_I/domik-petr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00240"/>
            <a:ext cx="8828882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0993" y="-135287"/>
            <a:ext cx="9674993" cy="699328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	</a:t>
            </a:r>
            <a:r>
              <a:rPr lang="ru-RU" dirty="0" smtClean="0">
                <a:solidFill>
                  <a:srgbClr val="140FE1"/>
                </a:solidFill>
              </a:rPr>
              <a:t>2. Первый музей Санкт-Петербурга:</a:t>
            </a:r>
          </a:p>
          <a:p>
            <a:pPr>
              <a:buNone/>
            </a:pPr>
            <a:r>
              <a:rPr lang="ru-RU" dirty="0">
                <a:solidFill>
                  <a:srgbClr val="140FE1"/>
                </a:solidFill>
              </a:rPr>
              <a:t> </a:t>
            </a:r>
            <a:r>
              <a:rPr lang="ru-RU" dirty="0" smtClean="0">
                <a:solidFill>
                  <a:srgbClr val="140FE1"/>
                </a:solidFill>
              </a:rPr>
              <a:t>Эрмитаж;</a:t>
            </a:r>
          </a:p>
          <a:p>
            <a:pPr>
              <a:buNone/>
            </a:pPr>
            <a:r>
              <a:rPr lang="ru-RU" dirty="0" smtClean="0">
                <a:solidFill>
                  <a:srgbClr val="140FE1"/>
                </a:solidFill>
              </a:rPr>
              <a:t> Кунсткамера;</a:t>
            </a:r>
          </a:p>
          <a:p>
            <a:pPr>
              <a:buNone/>
            </a:pPr>
            <a:r>
              <a:rPr lang="ru-RU" dirty="0" smtClean="0">
                <a:solidFill>
                  <a:srgbClr val="140FE1"/>
                </a:solidFill>
              </a:rPr>
              <a:t> Домик Петра Первого;</a:t>
            </a:r>
          </a:p>
          <a:p>
            <a:pPr>
              <a:buNone/>
            </a:pPr>
            <a:r>
              <a:rPr lang="ru-RU" dirty="0" smtClean="0">
                <a:solidFill>
                  <a:srgbClr val="140FE1"/>
                </a:solidFill>
              </a:rPr>
              <a:t> Петропавловская крепость</a:t>
            </a:r>
          </a:p>
          <a:p>
            <a:pPr>
              <a:buNone/>
            </a:pPr>
            <a:r>
              <a:rPr lang="ru-RU" dirty="0" smtClean="0"/>
              <a:t>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Кунсткамера;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age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0993" y="-135287"/>
            <a:ext cx="9674993" cy="6993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40FE1"/>
                </a:solidFill>
              </a:rPr>
              <a:t>Кунсткамера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to-world-travel.ru/img/2015/042521/04034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180130"/>
            <a:ext cx="8715436" cy="54635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04"/>
            <a:ext cx="9144000" cy="686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358114" cy="78581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140FE1"/>
                </a:solidFill>
              </a:rPr>
              <a:t>Найдите герб Санкт-Петербурга.</a:t>
            </a:r>
            <a:endParaRPr lang="ru-RU" sz="4000" dirty="0">
              <a:solidFill>
                <a:srgbClr val="140FE1"/>
              </a:solidFill>
            </a:endParaRPr>
          </a:p>
        </p:txBody>
      </p:sp>
      <p:pic>
        <p:nvPicPr>
          <p:cNvPr id="6" name="Содержимое 5" descr="img8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8143" b="18143"/>
          <a:stretch>
            <a:fillRect/>
          </a:stretch>
        </p:blipFill>
        <p:spPr>
          <a:xfrm>
            <a:off x="3786182" y="3071810"/>
            <a:ext cx="1500198" cy="1509225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28662" y="5072074"/>
            <a:ext cx="7143800" cy="110012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140FE1"/>
                </a:solidFill>
              </a:rPr>
              <a:t>А)</a:t>
            </a:r>
            <a:r>
              <a:rPr lang="ru-RU" dirty="0" smtClean="0"/>
              <a:t>			            </a:t>
            </a:r>
            <a:r>
              <a:rPr lang="ru-RU" sz="4400" dirty="0" smtClean="0">
                <a:solidFill>
                  <a:srgbClr val="140FE1"/>
                </a:solidFill>
              </a:rPr>
              <a:t>Б)</a:t>
            </a:r>
            <a:r>
              <a:rPr lang="ru-RU" dirty="0" smtClean="0"/>
              <a:t>		                </a:t>
            </a:r>
            <a:r>
              <a:rPr lang="ru-RU" sz="4400" dirty="0" smtClean="0">
                <a:solidFill>
                  <a:srgbClr val="140FE1"/>
                </a:solidFill>
              </a:rPr>
              <a:t>В)</a:t>
            </a:r>
            <a:endParaRPr lang="ru-RU" sz="4400" dirty="0">
              <a:solidFill>
                <a:srgbClr val="140FE1"/>
              </a:solidFill>
            </a:endParaRPr>
          </a:p>
        </p:txBody>
      </p:sp>
      <p:pic>
        <p:nvPicPr>
          <p:cNvPr id="7" name="Рисунок 6" descr="img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2786058"/>
            <a:ext cx="1371600" cy="1424940"/>
          </a:xfrm>
          <a:prstGeom prst="rect">
            <a:avLst/>
          </a:prstGeom>
        </p:spPr>
      </p:pic>
      <p:pic>
        <p:nvPicPr>
          <p:cNvPr id="8" name="Рисунок 7" descr="img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2786058"/>
            <a:ext cx="1298262" cy="1544522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04"/>
            <a:ext cx="9144000" cy="686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29552" cy="7143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140FE1"/>
                </a:solidFill>
              </a:rPr>
              <a:t>Найдите флаг Санкт-Петербурга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2" name="Содержимое 11" descr="img11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3846" b="3846"/>
          <a:stretch>
            <a:fillRect/>
          </a:stretch>
        </p:blipFill>
        <p:spPr>
          <a:xfrm>
            <a:off x="3357554" y="3214686"/>
            <a:ext cx="2208208" cy="165615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14348" y="5367338"/>
            <a:ext cx="7572428" cy="80486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140FE1"/>
                </a:solidFill>
              </a:rPr>
              <a:t>	А)			Б)			В)</a:t>
            </a:r>
            <a:endParaRPr lang="ru-RU" sz="4400" dirty="0">
              <a:solidFill>
                <a:srgbClr val="140FE1"/>
              </a:solidFill>
            </a:endParaRPr>
          </a:p>
        </p:txBody>
      </p:sp>
      <p:pic>
        <p:nvPicPr>
          <p:cNvPr id="13" name="Рисунок 12" descr="taganrf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113" y="2714620"/>
            <a:ext cx="1910151" cy="1214446"/>
          </a:xfrm>
          <a:prstGeom prst="rect">
            <a:avLst/>
          </a:prstGeom>
        </p:spPr>
      </p:pic>
      <p:pic>
        <p:nvPicPr>
          <p:cNvPr id="14" name="Рисунок 13" descr="img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19" y="2714620"/>
            <a:ext cx="1946945" cy="1351598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0993" y="-135287"/>
            <a:ext cx="9674993" cy="699328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140FE1"/>
                </a:solidFill>
              </a:rPr>
              <a:t>3. Какой петербургский мост не разводится?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Дворцовый;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Аничков;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Троицкий;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Литейный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Аничков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7621"/>
            <a:ext cx="9358346" cy="70256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1429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40FE1"/>
                </a:solidFill>
              </a:rPr>
              <a:t>Аничков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140FE1"/>
                </a:solidFill>
              </a:rPr>
              <a:t>мост</a:t>
            </a:r>
            <a:endParaRPr lang="ru-RU" dirty="0">
              <a:solidFill>
                <a:srgbClr val="140FE1"/>
              </a:solidFill>
            </a:endParaRPr>
          </a:p>
        </p:txBody>
      </p:sp>
      <p:pic>
        <p:nvPicPr>
          <p:cNvPr id="8" name="Содержимое 7" descr="gallery_promo2109214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910" y="1214422"/>
            <a:ext cx="8215351" cy="4564084"/>
          </a:xfrm>
        </p:spPr>
      </p:pic>
    </p:spTree>
  </p:cSld>
  <p:clrMapOvr>
    <a:masterClrMapping/>
  </p:clrMapOvr>
  <p:transition spd="med">
    <p:wipe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0993" y="-135287"/>
            <a:ext cx="9674993" cy="699328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140FE1"/>
                </a:solidFill>
              </a:rPr>
              <a:t>4. В чью честь Аничков мост получил свое название: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Скульптора конных фигур;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Инженера-полковника, строившего мост;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Девушки, бросившейся с этого моста;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Архитектора моста</a:t>
            </a:r>
          </a:p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Инженера-полковника, строившего мост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0993" y="-135287"/>
            <a:ext cx="9674993" cy="699328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140FE1"/>
                </a:solidFill>
              </a:rPr>
              <a:t>	5. Скульптуры каких существ, привезенных из Египта, украшают Университетскую набережную?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Сфинксов;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Грифонов;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Атлантов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Львов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Сфинксов</a:t>
            </a:r>
          </a:p>
        </p:txBody>
      </p:sp>
    </p:spTree>
  </p:cSld>
  <p:clrMapOvr>
    <a:masterClrMapping/>
  </p:clrMapOvr>
  <p:transition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30" y="0"/>
            <a:ext cx="913507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40FE1"/>
                </a:solidFill>
              </a:rPr>
              <a:t>Сфинксы</a:t>
            </a:r>
            <a:endParaRPr lang="ru-RU" dirty="0">
              <a:solidFill>
                <a:srgbClr val="140FE1"/>
              </a:solidFill>
            </a:endParaRPr>
          </a:p>
        </p:txBody>
      </p:sp>
      <p:pic>
        <p:nvPicPr>
          <p:cNvPr id="7" name="Picture 2" descr="http://russianasha.ru/files/tours/images/9c/af/sankt-peterburg-den-za-dnem-6-dn-5-n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500166" y="1857364"/>
            <a:ext cx="6286544" cy="43141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29" y="0"/>
            <a:ext cx="913507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3008313" cy="571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140FE1"/>
                </a:solidFill>
                <a:latin typeface="+mn-lt"/>
              </a:rPr>
              <a:t>Этап первый.</a:t>
            </a:r>
            <a:endParaRPr lang="ru-RU" sz="3200" dirty="0">
              <a:solidFill>
                <a:srgbClr val="140FE1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2166937"/>
            <a:ext cx="9144000" cy="3333765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140FE1"/>
                </a:solidFill>
              </a:rPr>
              <a:t>Блиц-опрос.</a:t>
            </a:r>
            <a:endParaRPr lang="ru-RU" sz="6000" b="1" dirty="0">
              <a:solidFill>
                <a:srgbClr val="140FE1"/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0993" y="-135287"/>
            <a:ext cx="9674993" cy="699328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140FE1"/>
                </a:solidFill>
              </a:rPr>
              <a:t>6. Кому из этих персонажей установлен памятник на Фонтанке?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Мухе-Цокотухе;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Коньку-Горбунку;</a:t>
            </a:r>
          </a:p>
          <a:p>
            <a:r>
              <a:rPr lang="ru-RU" dirty="0" err="1" smtClean="0">
                <a:solidFill>
                  <a:srgbClr val="140FE1"/>
                </a:solidFill>
              </a:rPr>
              <a:t>Муму</a:t>
            </a:r>
            <a:r>
              <a:rPr lang="ru-RU" dirty="0" smtClean="0">
                <a:solidFill>
                  <a:srgbClr val="140FE1"/>
                </a:solidFill>
              </a:rPr>
              <a:t>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Чижику-Пыжику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Чижику-Пыжику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5067" y="-18016"/>
            <a:ext cx="9159067" cy="687601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40FE1"/>
                </a:solidFill>
              </a:rPr>
              <a:t>Чижик-Пыжик</a:t>
            </a:r>
            <a:endParaRPr lang="ru-RU" dirty="0">
              <a:solidFill>
                <a:srgbClr val="140FE1"/>
              </a:solidFill>
            </a:endParaRPr>
          </a:p>
        </p:txBody>
      </p:sp>
      <p:pic>
        <p:nvPicPr>
          <p:cNvPr id="9" name="Содержимое 8" descr="chijic1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71472" y="1785926"/>
            <a:ext cx="7959301" cy="4357718"/>
          </a:xfrm>
        </p:spPr>
      </p:pic>
    </p:spTree>
  </p:cSld>
  <p:clrMapOvr>
    <a:masterClrMapping/>
  </p:clrMapOvr>
  <p:transition>
    <p:wipe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0993" y="-135287"/>
            <a:ext cx="9674993" cy="699328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140FE1"/>
                </a:solidFill>
              </a:rPr>
              <a:t>7. Назовите архитектора Исаакиевского собора: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Баженов;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Росси;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Растрелли;</a:t>
            </a:r>
          </a:p>
          <a:p>
            <a:r>
              <a:rPr lang="ru-RU" dirty="0" err="1" smtClean="0">
                <a:solidFill>
                  <a:srgbClr val="140FE1"/>
                </a:solidFill>
              </a:rPr>
              <a:t>Монферран</a:t>
            </a:r>
            <a:endParaRPr lang="ru-RU" dirty="0" smtClean="0">
              <a:solidFill>
                <a:srgbClr val="140FE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140FE1"/>
                </a:solidFill>
              </a:rPr>
              <a:t>                            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Монферран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945128ac7131121a67b36d58587e4dde531ac625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500306"/>
            <a:ext cx="3643306" cy="243999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0993" y="-135287"/>
            <a:ext cx="9674993" cy="6993287"/>
          </a:xfrm>
          <a:prstGeom prst="rect">
            <a:avLst/>
          </a:prstGeom>
        </p:spPr>
      </p:pic>
      <p:pic>
        <p:nvPicPr>
          <p:cNvPr id="5" name="Рисунок 4" descr="1280-8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500306"/>
            <a:ext cx="3857652" cy="30003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140FE1"/>
                </a:solidFill>
              </a:rPr>
              <a:t>8. Кто является архитектором комплекса на стрелке Васильевского острова?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Растрелли;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Кваренги;</a:t>
            </a:r>
          </a:p>
          <a:p>
            <a:r>
              <a:rPr lang="ru-RU" dirty="0" err="1" smtClean="0">
                <a:solidFill>
                  <a:srgbClr val="140FE1"/>
                </a:solidFill>
              </a:rPr>
              <a:t>Тома-де-Томон</a:t>
            </a:r>
            <a:r>
              <a:rPr lang="ru-RU" dirty="0" smtClean="0">
                <a:solidFill>
                  <a:srgbClr val="140FE1"/>
                </a:solidFill>
              </a:rPr>
              <a:t>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 </a:t>
            </a:r>
            <a:r>
              <a:rPr lang="ru-RU" dirty="0" err="1" smtClean="0">
                <a:solidFill>
                  <a:srgbClr val="140FE1"/>
                </a:solidFill>
              </a:rPr>
              <a:t>Доменико</a:t>
            </a:r>
            <a:r>
              <a:rPr lang="ru-RU" dirty="0" smtClean="0">
                <a:solidFill>
                  <a:srgbClr val="140FE1"/>
                </a:solidFill>
              </a:rPr>
              <a:t> </a:t>
            </a:r>
            <a:r>
              <a:rPr lang="ru-RU" dirty="0" err="1" smtClean="0">
                <a:solidFill>
                  <a:srgbClr val="140FE1"/>
                </a:solidFill>
              </a:rPr>
              <a:t>Трезини</a:t>
            </a:r>
            <a:endParaRPr lang="ru-RU" dirty="0" smtClean="0">
              <a:solidFill>
                <a:srgbClr val="140FE1"/>
              </a:solidFill>
            </a:endParaRPr>
          </a:p>
          <a:p>
            <a:r>
              <a:rPr lang="ru-RU" dirty="0" smtClean="0">
                <a:solidFill>
                  <a:srgbClr val="140FE1"/>
                </a:solidFill>
              </a:rPr>
              <a:t>       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Тома-де-Томон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140FE1"/>
                </a:solidFill>
              </a:rPr>
              <a:t>                                                  </a:t>
            </a:r>
            <a:endParaRPr lang="ru-RU" dirty="0">
              <a:solidFill>
                <a:srgbClr val="140FE1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0993" y="-135287"/>
            <a:ext cx="9674993" cy="699328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140FE1"/>
                </a:solidFill>
              </a:rPr>
              <a:t>9. Назовите это место.</a:t>
            </a:r>
            <a:endParaRPr lang="ru-RU" dirty="0">
              <a:solidFill>
                <a:srgbClr val="140FE1"/>
              </a:solidFill>
            </a:endParaRPr>
          </a:p>
        </p:txBody>
      </p:sp>
      <p:pic>
        <p:nvPicPr>
          <p:cNvPr id="9" name="Рисунок 8" descr="344c2f83-ce37-47db-976d-48b0e0e3f5d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857232"/>
            <a:ext cx="8072466" cy="5525155"/>
          </a:xfrm>
          <a:prstGeom prst="rect">
            <a:avLst/>
          </a:prstGeom>
        </p:spPr>
      </p:pic>
    </p:spTree>
  </p:cSld>
  <p:clrMapOvr>
    <a:masterClrMapping/>
  </p:clrMapOvr>
  <p:transition>
    <p:wipe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660" y="-135287"/>
            <a:ext cx="9674993" cy="699328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140FE1"/>
                </a:solidFill>
              </a:rPr>
              <a:t>10. Назовите место.</a:t>
            </a:r>
            <a:endParaRPr lang="ru-RU" dirty="0">
              <a:solidFill>
                <a:srgbClr val="140FE1"/>
              </a:solidFill>
            </a:endParaRPr>
          </a:p>
        </p:txBody>
      </p:sp>
      <p:pic>
        <p:nvPicPr>
          <p:cNvPr id="5" name="Рисунок 4" descr="1875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857232"/>
            <a:ext cx="7143800" cy="5353087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id-v-piter-ne-nado-hotet_i_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Я тоже вас люблю!!!</a:t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Ваш Питер!!!</a:t>
            </a:r>
            <a:r>
              <a:rPr lang="ru-RU" dirty="0" smtClean="0">
                <a:cs typeface="Aharoni" pitchFamily="2" charset="-79"/>
              </a:rPr>
              <a:t/>
            </a:r>
            <a:br>
              <a:rPr lang="ru-RU" dirty="0" smtClean="0">
                <a:cs typeface="Aharoni" pitchFamily="2" charset="-79"/>
              </a:rPr>
            </a:br>
            <a:endParaRPr lang="ru-RU" dirty="0">
              <a:cs typeface="Aharoni" pitchFamily="2" charset="-79"/>
            </a:endParaRPr>
          </a:p>
        </p:txBody>
      </p:sp>
      <p:pic>
        <p:nvPicPr>
          <p:cNvPr id="5" name="belaya_gvardiya_-_piter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6" name="belaya_gvardiya_-_piter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20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2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29" y="0"/>
            <a:ext cx="913507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3008313" cy="571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140FE1"/>
                </a:solidFill>
                <a:latin typeface="+mn-lt"/>
              </a:rPr>
              <a:t>Этап второй.</a:t>
            </a:r>
            <a:endParaRPr lang="ru-RU" sz="3200" dirty="0">
              <a:solidFill>
                <a:srgbClr val="140FE1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2166937"/>
            <a:ext cx="9144000" cy="3333765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140FE1"/>
                </a:solidFill>
              </a:rPr>
              <a:t>Литературные загадки</a:t>
            </a:r>
            <a:endParaRPr lang="ru-RU" sz="6000" b="1" dirty="0">
              <a:solidFill>
                <a:srgbClr val="140FE1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29" y="0"/>
            <a:ext cx="9135071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7158" y="1500174"/>
            <a:ext cx="8786842" cy="3333765"/>
          </a:xfrm>
        </p:spPr>
        <p:txBody>
          <a:bodyPr>
            <a:normAutofit fontScale="85000" lnSpcReduction="10000"/>
          </a:bodyPr>
          <a:lstStyle/>
          <a:p>
            <a:r>
              <a:rPr lang="ru-RU" sz="5200" dirty="0" smtClean="0">
                <a:solidFill>
                  <a:srgbClr val="140FE1"/>
                </a:solidFill>
              </a:rPr>
              <a:t>Я к розам хочу, в тот единственный сад,</a:t>
            </a:r>
            <a:br>
              <a:rPr lang="ru-RU" sz="5200" dirty="0" smtClean="0">
                <a:solidFill>
                  <a:srgbClr val="140FE1"/>
                </a:solidFill>
              </a:rPr>
            </a:br>
            <a:r>
              <a:rPr lang="ru-RU" sz="5200" dirty="0" smtClean="0">
                <a:solidFill>
                  <a:srgbClr val="140FE1"/>
                </a:solidFill>
              </a:rPr>
              <a:t>Где лучшая в мире стоит из оград, </a:t>
            </a:r>
          </a:p>
          <a:p>
            <a:r>
              <a:rPr lang="ru-RU" sz="5200" dirty="0" smtClean="0">
                <a:solidFill>
                  <a:srgbClr val="140FE1"/>
                </a:solidFill>
              </a:rPr>
              <a:t>Где статуи помнят меня молодой,</a:t>
            </a:r>
            <a:br>
              <a:rPr lang="ru-RU" sz="5200" dirty="0" smtClean="0">
                <a:solidFill>
                  <a:srgbClr val="140FE1"/>
                </a:solidFill>
              </a:rPr>
            </a:br>
            <a:r>
              <a:rPr lang="ru-RU" sz="5200" dirty="0" smtClean="0">
                <a:solidFill>
                  <a:srgbClr val="140FE1"/>
                </a:solidFill>
              </a:rPr>
              <a:t>А я их под невскою помню водой.</a:t>
            </a:r>
          </a:p>
          <a:p>
            <a:pPr algn="ctr"/>
            <a:endParaRPr lang="ru-RU" sz="6000" b="1" dirty="0">
              <a:solidFill>
                <a:srgbClr val="140FE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6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35069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40FE1"/>
                </a:solidFill>
              </a:rPr>
              <a:t>Летний сад</a:t>
            </a:r>
            <a:endParaRPr lang="ru-RU" dirty="0">
              <a:solidFill>
                <a:srgbClr val="140FE1"/>
              </a:solidFill>
            </a:endParaRPr>
          </a:p>
        </p:txBody>
      </p:sp>
      <p:pic>
        <p:nvPicPr>
          <p:cNvPr id="7" name="Содержимое 6" descr="tours-st-petersburg-guide-must-visit-three-points-of-interest-in-the-upstream-flow-of-the-fontanka-river-3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28728" y="2071678"/>
            <a:ext cx="6429420" cy="4179124"/>
          </a:xfrm>
        </p:spPr>
      </p:pic>
    </p:spTree>
  </p:cSld>
  <p:clrMapOvr>
    <a:masterClrMapping/>
  </p:clrMapOvr>
  <p:transition>
    <p:wipe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29" y="0"/>
            <a:ext cx="9135071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7158" y="1500174"/>
            <a:ext cx="8786842" cy="333376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3500" dirty="0" smtClean="0">
                <a:solidFill>
                  <a:srgbClr val="140FE1"/>
                </a:solidFill>
              </a:rPr>
              <a:t>Четыре черных и громоздких,</a:t>
            </a:r>
            <a:br>
              <a:rPr lang="ru-RU" sz="13500" dirty="0" smtClean="0">
                <a:solidFill>
                  <a:srgbClr val="140FE1"/>
                </a:solidFill>
              </a:rPr>
            </a:br>
            <a:r>
              <a:rPr lang="ru-RU" sz="13500" dirty="0" err="1" smtClean="0">
                <a:solidFill>
                  <a:srgbClr val="140FE1"/>
                </a:solidFill>
              </a:rPr>
              <a:t>Неукрощенных</a:t>
            </a:r>
            <a:r>
              <a:rPr lang="ru-RU" sz="13500" dirty="0" smtClean="0">
                <a:solidFill>
                  <a:srgbClr val="140FE1"/>
                </a:solidFill>
              </a:rPr>
              <a:t> жеребца</a:t>
            </a:r>
            <a:br>
              <a:rPr lang="ru-RU" sz="13500" dirty="0" smtClean="0">
                <a:solidFill>
                  <a:srgbClr val="140FE1"/>
                </a:solidFill>
              </a:rPr>
            </a:br>
            <a:r>
              <a:rPr lang="ru-RU" sz="13500" dirty="0" smtClean="0">
                <a:solidFill>
                  <a:srgbClr val="140FE1"/>
                </a:solidFill>
              </a:rPr>
              <a:t>Взлетели - каждый на подмостках</a:t>
            </a:r>
            <a:br>
              <a:rPr lang="ru-RU" sz="13500" dirty="0" smtClean="0">
                <a:solidFill>
                  <a:srgbClr val="140FE1"/>
                </a:solidFill>
              </a:rPr>
            </a:br>
            <a:r>
              <a:rPr lang="ru-RU" sz="13500" dirty="0" smtClean="0">
                <a:solidFill>
                  <a:srgbClr val="140FE1"/>
                </a:solidFill>
              </a:rPr>
              <a:t>Под стянутой уздой ловца.</a:t>
            </a:r>
            <a:br>
              <a:rPr lang="ru-RU" sz="13500" dirty="0" smtClean="0">
                <a:solidFill>
                  <a:srgbClr val="140FE1"/>
                </a:solidFill>
              </a:rPr>
            </a:br>
            <a:r>
              <a:rPr lang="ru-RU" sz="13500" dirty="0" smtClean="0">
                <a:solidFill>
                  <a:srgbClr val="140FE1"/>
                </a:solidFill>
              </a:rPr>
              <a:t/>
            </a:r>
            <a:br>
              <a:rPr lang="ru-RU" sz="13500" dirty="0" smtClean="0">
                <a:solidFill>
                  <a:srgbClr val="140FE1"/>
                </a:solidFill>
              </a:rPr>
            </a:br>
            <a:r>
              <a:rPr lang="ru-RU" sz="13500" dirty="0" smtClean="0">
                <a:solidFill>
                  <a:srgbClr val="140FE1"/>
                </a:solidFill>
              </a:rPr>
              <a:t>Как грузен взмах копыт и пылок!</a:t>
            </a:r>
            <a:br>
              <a:rPr lang="ru-RU" sz="13500" dirty="0" smtClean="0">
                <a:solidFill>
                  <a:srgbClr val="140FE1"/>
                </a:solidFill>
              </a:rPr>
            </a:br>
            <a:r>
              <a:rPr lang="ru-RU" sz="13500" dirty="0" smtClean="0">
                <a:solidFill>
                  <a:srgbClr val="140FE1"/>
                </a:solidFill>
              </a:rPr>
              <a:t>Как мускулы напряжены!</a:t>
            </a:r>
            <a:br>
              <a:rPr lang="ru-RU" sz="13500" dirty="0" smtClean="0">
                <a:solidFill>
                  <a:srgbClr val="140FE1"/>
                </a:solidFill>
              </a:rPr>
            </a:br>
            <a:r>
              <a:rPr lang="ru-RU" sz="13500" dirty="0" smtClean="0">
                <a:solidFill>
                  <a:srgbClr val="140FE1"/>
                </a:solidFill>
              </a:rPr>
              <a:t>Какой ветвистой сеткой жилок </a:t>
            </a:r>
            <a:br>
              <a:rPr lang="ru-RU" sz="13500" dirty="0" smtClean="0">
                <a:solidFill>
                  <a:srgbClr val="140FE1"/>
                </a:solidFill>
              </a:rPr>
            </a:br>
            <a:r>
              <a:rPr lang="ru-RU" sz="13500" dirty="0" smtClean="0">
                <a:solidFill>
                  <a:srgbClr val="140FE1"/>
                </a:solidFill>
              </a:rPr>
              <a:t>Подернут гладкий скат спины!</a:t>
            </a:r>
          </a:p>
          <a:p>
            <a:pPr algn="ctr"/>
            <a:endParaRPr lang="ru-RU" sz="6000" b="1" dirty="0">
              <a:solidFill>
                <a:srgbClr val="140FE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930" y="0"/>
            <a:ext cx="913507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40FE1"/>
                </a:solidFill>
              </a:rPr>
              <a:t>Аничков мост</a:t>
            </a:r>
            <a:endParaRPr lang="ru-RU" dirty="0">
              <a:solidFill>
                <a:srgbClr val="140FE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13500" dirty="0" smtClean="0">
              <a:solidFill>
                <a:srgbClr val="140FE1"/>
              </a:solidFill>
            </a:endParaRPr>
          </a:p>
          <a:p>
            <a:pPr algn="ctr"/>
            <a:endParaRPr lang="ru-RU" sz="6000" b="1" dirty="0">
              <a:solidFill>
                <a:srgbClr val="140FE1"/>
              </a:solidFill>
            </a:endParaRPr>
          </a:p>
        </p:txBody>
      </p:sp>
      <p:pic>
        <p:nvPicPr>
          <p:cNvPr id="6" name="Рисунок 5" descr="0_7a245_f3aa17cd_XX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714488"/>
            <a:ext cx="6286544" cy="4032229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930" y="0"/>
            <a:ext cx="913507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140FE1"/>
                </a:solidFill>
              </a:rPr>
              <a:t>Этап третий. </a:t>
            </a:r>
            <a:endParaRPr lang="ru-RU" b="1" dirty="0">
              <a:solidFill>
                <a:srgbClr val="140FE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13500" dirty="0" smtClean="0">
              <a:solidFill>
                <a:srgbClr val="140FE1"/>
              </a:solidFill>
            </a:endParaRPr>
          </a:p>
          <a:p>
            <a:pPr algn="ctr"/>
            <a:endParaRPr lang="ru-RU" sz="6000" b="1" dirty="0">
              <a:solidFill>
                <a:srgbClr val="140FE1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0993" y="-135287"/>
            <a:ext cx="9674993" cy="699328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140FE1"/>
                </a:solidFill>
              </a:rPr>
              <a:t>1. Первое жилое здание в Санкт-Петербурге:</a:t>
            </a:r>
          </a:p>
          <a:p>
            <a:r>
              <a:rPr lang="ru-RU" dirty="0">
                <a:solidFill>
                  <a:srgbClr val="140FE1"/>
                </a:solidFill>
              </a:rPr>
              <a:t> </a:t>
            </a:r>
            <a:r>
              <a:rPr lang="ru-RU" dirty="0" smtClean="0">
                <a:solidFill>
                  <a:srgbClr val="140FE1"/>
                </a:solidFill>
              </a:rPr>
              <a:t>домик Петра Первого;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Петропавловская крепость;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Зимний дворец;</a:t>
            </a:r>
          </a:p>
          <a:p>
            <a:r>
              <a:rPr lang="ru-RU" dirty="0" smtClean="0">
                <a:solidFill>
                  <a:srgbClr val="140FE1"/>
                </a:solidFill>
              </a:rPr>
              <a:t>Адмиралтейство</a:t>
            </a:r>
            <a:r>
              <a:rPr lang="en-US" dirty="0" smtClean="0">
                <a:solidFill>
                  <a:srgbClr val="140FE1"/>
                </a:solidFill>
              </a:rPr>
              <a:t>        </a:t>
            </a:r>
          </a:p>
          <a:p>
            <a:r>
              <a:rPr lang="en-US" dirty="0" smtClean="0">
                <a:solidFill>
                  <a:srgbClr val="140FE1"/>
                </a:solidFill>
              </a:rPr>
              <a:t>      </a:t>
            </a:r>
            <a:r>
              <a:rPr lang="ru-RU" dirty="0" smtClean="0">
                <a:solidFill>
                  <a:srgbClr val="140FE1"/>
                </a:solidFill>
              </a:rPr>
              <a:t>              </a:t>
            </a:r>
            <a:r>
              <a:rPr lang="en-US" dirty="0" smtClean="0">
                <a:solidFill>
                  <a:srgbClr val="140FE1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домик Петра Первого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71</Words>
  <Application>Microsoft Office PowerPoint</Application>
  <PresentationFormat>Экран (4:3)</PresentationFormat>
  <Paragraphs>75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Викторина  «Прогулки по Санкт-Петербургу»</vt:lpstr>
      <vt:lpstr>Этап первый.</vt:lpstr>
      <vt:lpstr>Этап второй.</vt:lpstr>
      <vt:lpstr>Слайд 4</vt:lpstr>
      <vt:lpstr>Летний сад</vt:lpstr>
      <vt:lpstr>Слайд 6</vt:lpstr>
      <vt:lpstr>Аничков мост</vt:lpstr>
      <vt:lpstr>Этап третий. </vt:lpstr>
      <vt:lpstr>Слайд 9</vt:lpstr>
      <vt:lpstr>Домик Петра Первого</vt:lpstr>
      <vt:lpstr>Слайд 11</vt:lpstr>
      <vt:lpstr>Кунсткамера </vt:lpstr>
      <vt:lpstr>Найдите герб Санкт-Петербурга.</vt:lpstr>
      <vt:lpstr>Найдите флаг Санкт-Петербурга.</vt:lpstr>
      <vt:lpstr>Слайд 15</vt:lpstr>
      <vt:lpstr>Аничков мост</vt:lpstr>
      <vt:lpstr>Слайд 17</vt:lpstr>
      <vt:lpstr>Слайд 18</vt:lpstr>
      <vt:lpstr>Сфинксы</vt:lpstr>
      <vt:lpstr>Слайд 20</vt:lpstr>
      <vt:lpstr>Чижик-Пыжик</vt:lpstr>
      <vt:lpstr>Слайд 22</vt:lpstr>
      <vt:lpstr>Слайд 23</vt:lpstr>
      <vt:lpstr>Слайд 24</vt:lpstr>
      <vt:lpstr>Слайд 25</vt:lpstr>
      <vt:lpstr>Я тоже вас люблю!!! Ваш Питер!!!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«Прогулки по Санкт-Петербургу»</dc:title>
  <dc:creator>НАТАЛЬЯ</dc:creator>
  <cp:lastModifiedBy>НАТАЛЬЯ</cp:lastModifiedBy>
  <cp:revision>45</cp:revision>
  <dcterms:created xsi:type="dcterms:W3CDTF">2015-12-03T17:08:08Z</dcterms:created>
  <dcterms:modified xsi:type="dcterms:W3CDTF">2015-12-28T12:22:39Z</dcterms:modified>
</cp:coreProperties>
</file>