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C39-D5F5-4AA3-9587-F91279B5765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EE7F-8088-491C-ACD1-744A1AC0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z0000037536.jpg"/>
          <p:cNvPicPr>
            <a:picLocks noChangeAspect="1"/>
          </p:cNvPicPr>
          <p:nvPr/>
        </p:nvPicPr>
        <p:blipFill>
          <a:blip r:embed="rId2"/>
          <a:srcRect t="21804" b="2180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8926" y="200024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250030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«ОРФОГРАФИЧЕСКИЙ ДИКТАНТ»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8574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             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364331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ЦЛПДО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4000504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КОНУШКИНА АЛЕКСАНДРА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4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6940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320982_large_75269_900.jpg"/>
          <p:cNvPicPr>
            <a:picLocks noChangeAspect="1"/>
          </p:cNvPicPr>
          <p:nvPr/>
        </p:nvPicPr>
        <p:blipFill>
          <a:blip r:embed="rId2"/>
          <a:srcRect l="9232" r="19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2414421_m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ro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labblkm1280393047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610" t="23380" b="14103"/>
          <a:stretch>
            <a:fillRect/>
          </a:stretch>
        </p:blipFill>
        <p:spPr>
          <a:xfrm>
            <a:off x="0" y="-31890"/>
            <a:ext cx="9144000" cy="6889890"/>
          </a:xfrm>
        </p:spPr>
      </p:pic>
      <p:sp>
        <p:nvSpPr>
          <p:cNvPr id="8" name="TextBox 7"/>
          <p:cNvSpPr txBox="1"/>
          <p:nvPr/>
        </p:nvSpPr>
        <p:spPr>
          <a:xfrm>
            <a:off x="928662" y="214290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ПРАВОПИСАНИЕ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-Ш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011-011-Na-kakoe-pravilo-nam-vstretilis-v-puti-slova.jpg"/>
          <p:cNvPicPr>
            <a:picLocks noChangeAspect="1"/>
          </p:cNvPicPr>
          <p:nvPr/>
        </p:nvPicPr>
        <p:blipFill>
          <a:blip r:embed="rId3"/>
          <a:srcRect l="14843" t="17708" r="18750" b="45833"/>
          <a:stretch>
            <a:fillRect/>
          </a:stretch>
        </p:blipFill>
        <p:spPr>
          <a:xfrm>
            <a:off x="1500166" y="2071678"/>
            <a:ext cx="4786346" cy="1970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5786" y="4786323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раф, морж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уж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мыш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ёж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к,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535782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стриж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чиж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572140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5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endParaRPr lang="ru-RU" sz="4000" i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lab3stp1227009540.jpg"/>
          <p:cNvPicPr>
            <a:picLocks noChangeAspect="1"/>
          </p:cNvPicPr>
          <p:nvPr/>
        </p:nvPicPr>
        <p:blipFill>
          <a:blip r:embed="rId2"/>
          <a:srcRect t="31250" b="104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142852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ПРАВОПИСАНИЕ Ч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-Щ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,Ч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-Щ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228599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ЧА-ЩА ПИШИ С </a:t>
            </a:r>
            <a:r>
              <a:rPr lang="ru-RU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, ЧУ-ЩУ ПИШИ</a:t>
            </a:r>
            <a:endParaRPr lang="ru-RU" sz="32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300037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С ГЛАСНОЙ </a:t>
            </a:r>
            <a:r>
              <a:rPr lang="ru-RU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3786190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СЫ                                               ПЛОЩ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ДКА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442913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ДЕСА                                          Щ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5715016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                                        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00232" y="5786454"/>
            <a:ext cx="714380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1928794" y="5715016"/>
            <a:ext cx="785818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358082" y="5857892"/>
            <a:ext cx="714380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393801" y="5822173"/>
            <a:ext cx="642942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42844" y="5715016"/>
            <a:ext cx="928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 </a:t>
            </a:r>
            <a:endParaRPr lang="ru-RU" sz="4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blkm1280393047.gif"/>
          <p:cNvPicPr>
            <a:picLocks noChangeAspect="1"/>
          </p:cNvPicPr>
          <p:nvPr/>
        </p:nvPicPr>
        <p:blipFill>
          <a:blip r:embed="rId2"/>
          <a:srcRect l="7447" t="23958" b="5208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РАЗДЕЛИТЕЛЬНЫЕ Ъ И Ь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678761" y="3607595"/>
            <a:ext cx="514353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42844" y="1571612"/>
            <a:ext cx="764386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42844" y="1000108"/>
            <a:ext cx="764386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58" y="114298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 ПИШЕТСЯ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1071546"/>
            <a:ext cx="240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 ПИШЕТСЯ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164305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После приставок оканчивающихся на согласные, перед буквами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ё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643050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корне перед суффиксом или окончанием перед буквами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ё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307181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зд,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357187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жился,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41433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билейный,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471488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снение,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0" y="521495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715936" y="3143248"/>
            <a:ext cx="2127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892943" y="3178967"/>
            <a:ext cx="71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14348" y="3643314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857224" y="3714752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14348" y="4214818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1357290" y="4286256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2910" y="4786322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000100" y="4857760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85786" y="5286388"/>
            <a:ext cx="5715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1285852" y="5357826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29124" y="300037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н, лад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я,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57187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Вороб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Арка 65"/>
          <p:cNvSpPr/>
          <p:nvPr/>
        </p:nvSpPr>
        <p:spPr>
          <a:xfrm>
            <a:off x="4500562" y="3071810"/>
            <a:ext cx="857256" cy="142876"/>
          </a:xfrm>
          <a:prstGeom prst="blockArc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15074" y="3143248"/>
            <a:ext cx="2857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5715008" y="3571876"/>
            <a:ext cx="21431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16200000" flipH="1">
            <a:off x="5893603" y="3607595"/>
            <a:ext cx="214314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57686" y="414338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некоторых иноязычных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00562" y="471488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словах перед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00562" y="521495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Батал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н, павил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н,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2000" y="5786454"/>
            <a:ext cx="324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почтал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н, бул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н.</a:t>
            </a:r>
            <a:endParaRPr lang="ru-RU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7858148" y="585789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 </a:t>
            </a:r>
            <a:endParaRPr lang="ru-RU" sz="4400" dirty="0"/>
          </a:p>
        </p:txBody>
      </p:sp>
      <p:pic>
        <p:nvPicPr>
          <p:cNvPr id="78" name="Рисунок 77" descr="63136665_5f8350820dd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214950"/>
            <a:ext cx="2130556" cy="141122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lab3stp1227009540.jpg"/>
          <p:cNvPicPr>
            <a:picLocks noChangeAspect="1"/>
          </p:cNvPicPr>
          <p:nvPr/>
        </p:nvPicPr>
        <p:blipFill>
          <a:blip r:embed="rId2"/>
          <a:srcRect t="25000" r="-736" b="4166"/>
          <a:stretch>
            <a:fillRect/>
          </a:stretch>
        </p:blipFill>
        <p:spPr>
          <a:xfrm>
            <a:off x="0" y="0"/>
            <a:ext cx="918165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ПОКАЗАТЕЛЬ МЯГКОСТИ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2020127_large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0"/>
            <a:ext cx="1027053" cy="125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1857364"/>
            <a:ext cx="573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МЯГКИЙ ЗНАК-ХИТРЫЙ ЗНАК.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242886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НАЗВАТЬ ЕГО НИКАК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3000372"/>
            <a:ext cx="5143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ОН НЕ ПРОИЗНОСИТСЯ,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364331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НО В СЛОВО ЧАСТО ПРОСИТСЯ…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471488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КОЛОКОЛ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ЧИК, СЕМ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МЫСЛ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ТЕН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535782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ПАЛ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ТО.</a:t>
            </a:r>
            <a:endParaRPr lang="ru-RU" sz="2800" dirty="0"/>
          </a:p>
        </p:txBody>
      </p:sp>
      <p:pic>
        <p:nvPicPr>
          <p:cNvPr id="13" name="Рисунок 12" descr="201001~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5151044"/>
            <a:ext cx="2832638" cy="15656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20" y="5857892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blkm1280393047.gif"/>
          <p:cNvPicPr>
            <a:picLocks noChangeAspect="1"/>
          </p:cNvPicPr>
          <p:nvPr/>
        </p:nvPicPr>
        <p:blipFill>
          <a:blip r:embed="rId2"/>
          <a:srcRect l="7092" t="18750" b="104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НЕПРОИЗНОСИМЫЕ 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СОГЛАСНЫЕ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9-009-Pravilo.jpg"/>
          <p:cNvPicPr>
            <a:picLocks noChangeAspect="1"/>
          </p:cNvPicPr>
          <p:nvPr/>
        </p:nvPicPr>
        <p:blipFill>
          <a:blip r:embed="rId3"/>
          <a:srcRect l="6250" t="13541" r="12500" b="21875"/>
          <a:stretch>
            <a:fillRect/>
          </a:stretch>
        </p:blipFill>
        <p:spPr>
          <a:xfrm>
            <a:off x="357158" y="1571612"/>
            <a:ext cx="4929222" cy="2938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1857364"/>
            <a:ext cx="2608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ИЗВЕС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НЫЙ-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9" y="2928934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ЗВЕЗ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НЫЙ-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ЗВЕЗ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643446"/>
            <a:ext cx="872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ЭТИ СЛОВА НУЖНО ПРОСТО ЗАПОМНИТЬ: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521495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НИЦА, ЧУ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СТВО, ПРАЗ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_1_~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143512"/>
            <a:ext cx="1620356" cy="1628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72462" y="5643578"/>
            <a:ext cx="785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lab3stp1227009540.jpg"/>
          <p:cNvPicPr>
            <a:picLocks noChangeAspect="1"/>
          </p:cNvPicPr>
          <p:nvPr/>
        </p:nvPicPr>
        <p:blipFill>
          <a:blip r:embed="rId2"/>
          <a:srcRect t="17708" r="-204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5" y="142852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БЕЗУДАРНЫЕ ГЛАСНЫЕ 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 КОРНЕ СЛОВА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643050"/>
            <a:ext cx="3333720" cy="2500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3438" y="1785926"/>
            <a:ext cx="4500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водный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нья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свиньи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йцо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яйца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рить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говор, разговор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857884" y="185736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8286776" y="1857364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429388" y="2285992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000628" y="271462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786710" y="271462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750727" y="3178967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slayd21.jpg"/>
          <p:cNvPicPr>
            <a:picLocks noChangeAspect="1"/>
          </p:cNvPicPr>
          <p:nvPr/>
        </p:nvPicPr>
        <p:blipFill>
          <a:blip r:embed="rId4"/>
          <a:srcRect l="2343" t="3125" r="36719" b="18750"/>
          <a:stretch>
            <a:fillRect/>
          </a:stretch>
        </p:blipFill>
        <p:spPr>
          <a:xfrm>
            <a:off x="6072198" y="4357694"/>
            <a:ext cx="2451752" cy="23574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4414" y="4286256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молод, молоденький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шалость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2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3393273" y="4393413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143108" y="4857760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928794" y="53578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429124" y="5357826"/>
            <a:ext cx="7143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2844" y="5643578"/>
            <a:ext cx="10001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blkm1280393047.gif"/>
          <p:cNvPicPr>
            <a:picLocks noChangeAspect="1"/>
          </p:cNvPicPr>
          <p:nvPr/>
        </p:nvPicPr>
        <p:blipFill>
          <a:blip r:embed="rId2"/>
          <a:srcRect l="7447" t="8333" r="1536" b="135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28604"/>
            <a:ext cx="7858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ЗВОНКИЕ И ГЛУХИЕ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СОГЛАСНЫЕ 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 КОНЦЕ СЛОВА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09305-c44df0be7b81f67f.jpg"/>
          <p:cNvPicPr>
            <a:picLocks noChangeAspect="1"/>
          </p:cNvPicPr>
          <p:nvPr/>
        </p:nvPicPr>
        <p:blipFill>
          <a:blip r:embed="rId3"/>
          <a:srcRect l="4524" t="18750" r="4993" b="28124"/>
          <a:stretch>
            <a:fillRect/>
          </a:stretch>
        </p:blipFill>
        <p:spPr>
          <a:xfrm>
            <a:off x="1428728" y="2714620"/>
            <a:ext cx="5294816" cy="1500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4429132"/>
            <a:ext cx="591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ЬБА-ПРО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ТЬ, МО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-МО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07207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ЬБА-ХО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ТЬ, ГРИ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-ГРИ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715_220031_x_efe9bfc2.jpg"/>
          <p:cNvPicPr>
            <a:picLocks noChangeAspect="1"/>
          </p:cNvPicPr>
          <p:nvPr/>
        </p:nvPicPr>
        <p:blipFill>
          <a:blip r:embed="rId2"/>
          <a:srcRect l="345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245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2014-05-16T08:20:23Z</dcterms:created>
  <dcterms:modified xsi:type="dcterms:W3CDTF">2014-05-16T18:22:11Z</dcterms:modified>
</cp:coreProperties>
</file>