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6" r:id="rId3"/>
    <p:sldId id="267" r:id="rId4"/>
    <p:sldId id="270" r:id="rId5"/>
    <p:sldId id="271" r:id="rId6"/>
    <p:sldId id="272" r:id="rId7"/>
    <p:sldId id="274" r:id="rId8"/>
    <p:sldId id="275" r:id="rId9"/>
    <p:sldId id="276" r:id="rId10"/>
    <p:sldId id="277" r:id="rId11"/>
    <p:sldId id="269" r:id="rId12"/>
    <p:sldId id="278" r:id="rId13"/>
    <p:sldId id="280" r:id="rId14"/>
    <p:sldId id="281" r:id="rId15"/>
    <p:sldId id="286" r:id="rId16"/>
    <p:sldId id="283" r:id="rId17"/>
    <p:sldId id="301" r:id="rId18"/>
    <p:sldId id="285" r:id="rId19"/>
    <p:sldId id="297" r:id="rId20"/>
    <p:sldId id="289" r:id="rId21"/>
    <p:sldId id="302" r:id="rId22"/>
    <p:sldId id="258" r:id="rId23"/>
    <p:sldId id="293" r:id="rId24"/>
    <p:sldId id="261" r:id="rId25"/>
    <p:sldId id="295" r:id="rId26"/>
    <p:sldId id="303" r:id="rId27"/>
    <p:sldId id="305" r:id="rId28"/>
    <p:sldId id="259" r:id="rId29"/>
    <p:sldId id="300" r:id="rId3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0" autoAdjust="0"/>
    <p:restoredTop sz="94660"/>
  </p:normalViewPr>
  <p:slideViewPr>
    <p:cSldViewPr>
      <p:cViewPr varScale="1">
        <p:scale>
          <a:sx n="78" d="100"/>
          <a:sy n="78" d="100"/>
        </p:scale>
        <p:origin x="-102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0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11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971600" y="1844824"/>
            <a:ext cx="771527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1" i="0" u="none" strike="noStrike" kern="120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47148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Подготовила и провела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учитель начальных классов: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Борисенко 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Елена Анатольевна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8708" y="548680"/>
            <a:ext cx="5563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Муниципальное общеобразовательное учреждение </a:t>
            </a:r>
          </a:p>
          <a:p>
            <a:pPr algn="ctr"/>
            <a:r>
              <a:rPr lang="ru-RU" b="1" dirty="0" smtClean="0"/>
              <a:t>с</a:t>
            </a:r>
            <a:r>
              <a:rPr lang="ru-RU" b="1" dirty="0" smtClean="0"/>
              <a:t>редняя общеобразовательная школа № 3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39752" y="1988840"/>
            <a:ext cx="53581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ПОЛЕЗНЫЕ ИСКОПАЕМЫЕ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 СТАВРОПОЛЬСКОГО КРАЯ</a:t>
            </a:r>
          </a:p>
          <a:p>
            <a:pPr algn="ctr"/>
            <a:r>
              <a:rPr lang="ru-RU" sz="2400" dirty="0" smtClean="0">
                <a:latin typeface="Cambria" pitchFamily="18" charset="0"/>
              </a:rPr>
              <a:t>(внеклассное занятие в 4 классе)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6093296"/>
            <a:ext cx="2386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</a:t>
            </a:r>
            <a:r>
              <a:rPr lang="ru-RU" b="1" dirty="0" smtClean="0"/>
              <a:t>. Китаевское, 2016 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20" y="1500174"/>
            <a:ext cx="8858280" cy="4093428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>
                <a:ln w="317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4</a:t>
            </a:r>
            <a:r>
              <a:rPr lang="ru-RU" sz="3600" b="1" dirty="0" smtClean="0">
                <a:ln w="317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r>
              <a:rPr lang="ru-RU" sz="3600" b="1" dirty="0" smtClean="0">
                <a:ln w="317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 </a:t>
            </a:r>
            <a:r>
              <a:rPr lang="ru-RU" sz="4000" b="1" dirty="0" smtClean="0">
                <a:ln w="317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Овраг - это…</a:t>
            </a:r>
          </a:p>
          <a:p>
            <a:endParaRPr lang="ru-RU" sz="400" b="1" dirty="0" smtClean="0">
              <a:ln w="3175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</a:endParaRPr>
          </a:p>
          <a:p>
            <a:r>
              <a:rPr lang="ru-RU" sz="4000" b="1" dirty="0" smtClean="0">
                <a:ln w="317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А) углубление с крутыми, осыпающимися склонами, на которых нет растений;</a:t>
            </a:r>
          </a:p>
          <a:p>
            <a:endParaRPr lang="ru-RU" sz="1050" b="1" dirty="0" smtClean="0">
              <a:ln w="3175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</a:endParaRPr>
          </a:p>
          <a:p>
            <a:r>
              <a:rPr lang="ru-RU" sz="4000" b="1" dirty="0" smtClean="0">
                <a:ln w="3175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</a:rPr>
              <a:t>Б) углубление с пологими, поросшими растениями склонами;</a:t>
            </a:r>
          </a:p>
        </p:txBody>
      </p:sp>
      <p:sp>
        <p:nvSpPr>
          <p:cNvPr id="10" name="Стрелка углом вверх 9">
            <a:hlinkClick r:id="rId2" action="ppaction://hlinksldjump"/>
          </p:cNvPr>
          <p:cNvSpPr/>
          <p:nvPr/>
        </p:nvSpPr>
        <p:spPr>
          <a:xfrm>
            <a:off x="7956376" y="5805264"/>
            <a:ext cx="540060" cy="5040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357166"/>
            <a:ext cx="4580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ПОВЕРХНОСТЬ</a:t>
            </a: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7-конечная звезда 5">
            <a:hlinkClick r:id="rId3" action="ppaction://hlinksldjump"/>
          </p:cNvPr>
          <p:cNvSpPr/>
          <p:nvPr/>
        </p:nvSpPr>
        <p:spPr>
          <a:xfrm>
            <a:off x="6858016" y="5786454"/>
            <a:ext cx="928694" cy="57150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6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0635" y="1916832"/>
            <a:ext cx="684674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algn="ctr">
              <a:lnSpc>
                <a:spcPct val="150000"/>
              </a:lnSpc>
              <a:buAutoNum type="arabicPeriod"/>
            </a:pPr>
            <a:r>
              <a:rPr lang="ru-RU" sz="4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Что означает слово </a:t>
            </a:r>
          </a:p>
          <a:p>
            <a:pPr algn="ctr">
              <a:lnSpc>
                <a:spcPct val="150000"/>
              </a:lnSpc>
            </a:pPr>
            <a:r>
              <a:rPr lang="ru-RU" sz="4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«садоводство»?</a:t>
            </a:r>
            <a:endParaRPr lang="ru-RU" sz="40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 углом вверх 8">
            <a:hlinkClick r:id="rId2" action="ppaction://hlinksldjump"/>
          </p:cNvPr>
          <p:cNvSpPr/>
          <p:nvPr/>
        </p:nvSpPr>
        <p:spPr>
          <a:xfrm>
            <a:off x="7956376" y="5805264"/>
            <a:ext cx="540060" cy="5040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332656"/>
            <a:ext cx="60274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РАСТЕНИЕВОДСТВО</a:t>
            </a:r>
          </a:p>
        </p:txBody>
      </p:sp>
      <p:sp>
        <p:nvSpPr>
          <p:cNvPr id="6" name="7-конечная звезда 5">
            <a:hlinkClick r:id="rId3" action="ppaction://hlinksldjump"/>
          </p:cNvPr>
          <p:cNvSpPr/>
          <p:nvPr/>
        </p:nvSpPr>
        <p:spPr>
          <a:xfrm>
            <a:off x="6858016" y="5786454"/>
            <a:ext cx="928694" cy="57150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40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916832"/>
            <a:ext cx="82633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2. </a:t>
            </a:r>
            <a:r>
              <a:rPr lang="ru-RU" sz="4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Что относится к растениеводству?</a:t>
            </a:r>
            <a:endParaRPr lang="ru-RU" sz="40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Стрелка углом вверх 4">
            <a:hlinkClick r:id="rId2" action="ppaction://hlinksldjump"/>
          </p:cNvPr>
          <p:cNvSpPr/>
          <p:nvPr/>
        </p:nvSpPr>
        <p:spPr>
          <a:xfrm>
            <a:off x="7956376" y="5805264"/>
            <a:ext cx="540060" cy="5040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260648"/>
            <a:ext cx="60274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РАСТЕНИЕВОДСТВО</a:t>
            </a:r>
          </a:p>
        </p:txBody>
      </p:sp>
      <p:sp>
        <p:nvSpPr>
          <p:cNvPr id="7" name="7-конечная звезда 6">
            <a:hlinkClick r:id="rId3" action="ppaction://hlinksldjump"/>
          </p:cNvPr>
          <p:cNvSpPr/>
          <p:nvPr/>
        </p:nvSpPr>
        <p:spPr>
          <a:xfrm>
            <a:off x="6858016" y="5786454"/>
            <a:ext cx="928694" cy="57150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108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3691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3.  Какие культуры выращивают у нас на полях?</a:t>
            </a:r>
            <a:endParaRPr lang="ru-RU" sz="32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Стрелка углом вверх 4">
            <a:hlinkClick r:id="rId2" action="ppaction://hlinksldjump"/>
          </p:cNvPr>
          <p:cNvSpPr/>
          <p:nvPr/>
        </p:nvSpPr>
        <p:spPr>
          <a:xfrm>
            <a:off x="7956376" y="5805264"/>
            <a:ext cx="540060" cy="5040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284168"/>
            <a:ext cx="60274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РАСТЕНИЕВОДСТВО</a:t>
            </a:r>
          </a:p>
        </p:txBody>
      </p:sp>
      <p:sp>
        <p:nvSpPr>
          <p:cNvPr id="7" name="7-конечная звезда 6">
            <a:hlinkClick r:id="rId3" action="ppaction://hlinksldjump"/>
          </p:cNvPr>
          <p:cNvSpPr/>
          <p:nvPr/>
        </p:nvSpPr>
        <p:spPr>
          <a:xfrm>
            <a:off x="6858016" y="5786454"/>
            <a:ext cx="928694" cy="57150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83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204864"/>
            <a:ext cx="8265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4. Полевое </a:t>
            </a:r>
            <a:r>
              <a:rPr lang="ru-RU" sz="36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растение, из зёрен которого получают муку и пекут чёрный хлеб?</a:t>
            </a:r>
            <a:endParaRPr lang="ru-RU" sz="32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Стрелка углом вверх 4">
            <a:hlinkClick r:id="rId2" action="ppaction://hlinksldjump"/>
          </p:cNvPr>
          <p:cNvSpPr/>
          <p:nvPr/>
        </p:nvSpPr>
        <p:spPr>
          <a:xfrm>
            <a:off x="7956376" y="5805264"/>
            <a:ext cx="540060" cy="5040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328404"/>
            <a:ext cx="60274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РАСТЕНИЕВОДСТВО</a:t>
            </a:r>
          </a:p>
        </p:txBody>
      </p:sp>
      <p:sp>
        <p:nvSpPr>
          <p:cNvPr id="7" name="7-конечная звезда 6">
            <a:hlinkClick r:id="rId3" action="ppaction://hlinksldjump"/>
          </p:cNvPr>
          <p:cNvSpPr/>
          <p:nvPr/>
        </p:nvSpPr>
        <p:spPr>
          <a:xfrm>
            <a:off x="6858016" y="5786454"/>
            <a:ext cx="928694" cy="57150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37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1000108"/>
            <a:ext cx="66437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ПОЛЕЗ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ПАЕМЫЕ</a:t>
            </a:r>
          </a:p>
          <a:p>
            <a:pPr algn="ctr"/>
            <a:r>
              <a:rPr lang="ru-RU" sz="3600" b="1" dirty="0" smtClean="0"/>
              <a:t>ИСКО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РОПОЛЬСКОГО</a:t>
            </a:r>
          </a:p>
          <a:p>
            <a:pPr algn="ctr"/>
            <a:r>
              <a:rPr lang="ru-RU" sz="3600" b="1" dirty="0" smtClean="0"/>
              <a:t>СТАВ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Я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КРА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НЫЕ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81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85852" y="1071546"/>
            <a:ext cx="74254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cap="none" spc="0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ПОЛЕЗНЫЕ  ИСКОПАЕМЫЕ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СТАВРОПОЛЬСКОГО    КРАЯ</a:t>
            </a:r>
            <a:endParaRPr lang="ru-RU" sz="32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078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785950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Цель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: 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Формирование представлений учащихся о родном крае, изучение полезных ископаемых Ставропольского края, их свойств, состояний, месторождений и применение. Воспитание патриотических чувств гордости к родному краю, к месту, где ты родился и живешь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49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Задачи: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Познакомиться с полезными ископаемыми Ставропольского края и их свойства.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Сформировать представление о  понятиях «месторождения», «геолог», «полезные ископаемые», «тектоническая карта».</a:t>
            </a:r>
          </a:p>
          <a:p>
            <a:pPr fontAlgn="base">
              <a:lnSpc>
                <a:spcPct val="150000"/>
              </a:lnSpc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3.     Учить работать с административной и тектонической картой.</a:t>
            </a:r>
          </a:p>
          <a:p>
            <a:pPr fontAlgn="base">
              <a:buNone/>
            </a:pP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583299" cy="4320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356992"/>
            <a:ext cx="4665644" cy="33123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00090" y="311899"/>
            <a:ext cx="35842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Месторождение </a:t>
            </a:r>
          </a:p>
          <a:p>
            <a:pPr algn="ctr"/>
            <a:r>
              <a:rPr lang="ru-RU" sz="3600" b="1" cap="none" spc="0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ископаемых</a:t>
            </a:r>
            <a:endParaRPr lang="ru-RU" sz="36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>
          <a:xfrm>
            <a:off x="4410658" y="1465795"/>
            <a:ext cx="4561663" cy="2420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latin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</a:rPr>
              <a:t>Места, где в глубинах Земли или на её поверхности залегают полезные ископаемые, называются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месторождениями.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6466" y="5013176"/>
            <a:ext cx="4484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ru-RU" sz="2400" b="1" u="sng" dirty="0">
                <a:latin typeface="Times New Roman" pitchFamily="18" charset="0"/>
              </a:rPr>
              <a:t>Отыскивают </a:t>
            </a:r>
            <a:r>
              <a:rPr lang="ru-RU" sz="2400" b="1" u="sng" dirty="0" smtClean="0">
                <a:latin typeface="Times New Roman" pitchFamily="18" charset="0"/>
              </a:rPr>
              <a:t>месторождения - </a:t>
            </a:r>
            <a:endParaRPr lang="ru-RU" sz="2400" b="1" u="sng" dirty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8498" y="5382508"/>
            <a:ext cx="1518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геологи.</a:t>
            </a:r>
            <a:endParaRPr lang="ru-RU" sz="2800" b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736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8612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 группа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Нефть и </a:t>
            </a:r>
            <a:r>
              <a:rPr lang="ru-RU" sz="3600" b="1" dirty="0" err="1" smtClean="0"/>
              <a:t>титано-цирконевые</a:t>
            </a:r>
            <a:r>
              <a:rPr lang="ru-RU" sz="3600" b="1" dirty="0" smtClean="0"/>
              <a:t> месторождения ;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2 группа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Нефтегазовые месторождения;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3 группа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Месторождение общераспространенных ископаемых и минеральных вод.</a:t>
            </a:r>
            <a:br>
              <a:rPr lang="ru-RU" sz="3600" b="1" dirty="0" smtClean="0"/>
            </a:br>
            <a:r>
              <a:rPr lang="ru-RU" sz="3600" b="1" dirty="0" smtClean="0"/>
              <a:t> 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Игра «Я знаю родной край</a:t>
            </a:r>
            <a:r>
              <a:rPr lang="ru-RU" b="1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»</a:t>
            </a:r>
            <a:endParaRPr lang="ru-RU" b="1" dirty="0">
              <a:ln w="22225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071678"/>
            <a:ext cx="32632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ВОДОЕМЫ</a:t>
            </a:r>
            <a:endParaRPr lang="ru-RU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2000240"/>
            <a:ext cx="4580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ПОВЕРХНОСТЬ</a:t>
            </a: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4869160"/>
            <a:ext cx="60274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РАСТЕНИЕВОДСТВО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5365" y="2761736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linkClick r:id="rId2" action="ppaction://hlinksldjump"/>
              </a:rPr>
              <a:t>1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786058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linkClick r:id="rId3" action="ppaction://hlinksldjump"/>
              </a:rPr>
              <a:t>2</a:t>
            </a:r>
            <a:endParaRPr lang="ru-RU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2928926" y="2786058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2285984" y="2786058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Прямоугольник 12">
            <a:hlinkClick r:id="rId6" action="ppaction://hlinksldjump"/>
          </p:cNvPr>
          <p:cNvSpPr/>
          <p:nvPr/>
        </p:nvSpPr>
        <p:spPr>
          <a:xfrm>
            <a:off x="7929586" y="2786058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Прямоугольник 13">
            <a:hlinkClick r:id="rId7" action="ppaction://hlinksldjump"/>
          </p:cNvPr>
          <p:cNvSpPr/>
          <p:nvPr/>
        </p:nvSpPr>
        <p:spPr>
          <a:xfrm>
            <a:off x="6929454" y="2786058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5" name="Прямоугольник 14">
            <a:hlinkClick r:id="rId8" action="ppaction://hlinksldjump"/>
          </p:cNvPr>
          <p:cNvSpPr/>
          <p:nvPr/>
        </p:nvSpPr>
        <p:spPr>
          <a:xfrm>
            <a:off x="5715008" y="2786058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Прямоугольник 15">
            <a:hlinkClick r:id="rId9" action="ppaction://hlinksldjump"/>
          </p:cNvPr>
          <p:cNvSpPr/>
          <p:nvPr/>
        </p:nvSpPr>
        <p:spPr>
          <a:xfrm>
            <a:off x="1571604" y="5643578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Прямоугольник 16">
            <a:hlinkClick r:id="rId10" action="ppaction://hlinksldjump"/>
          </p:cNvPr>
          <p:cNvSpPr/>
          <p:nvPr/>
        </p:nvSpPr>
        <p:spPr>
          <a:xfrm>
            <a:off x="4786314" y="2786058"/>
            <a:ext cx="5309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43240" y="5643578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hlinkClick r:id="rId11" action="ppaction://hlinksldjump"/>
              </a:rPr>
              <a:t>2</a:t>
            </a:r>
            <a:endParaRPr lang="ru-RU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0" name="Прямоугольник 19">
            <a:hlinkClick r:id="rId12" action="ppaction://hlinksldjump"/>
          </p:cNvPr>
          <p:cNvSpPr/>
          <p:nvPr/>
        </p:nvSpPr>
        <p:spPr>
          <a:xfrm>
            <a:off x="4500562" y="5643578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" name="Прямоугольник 20">
            <a:hlinkClick r:id="rId13" action="ppaction://hlinksldjump"/>
          </p:cNvPr>
          <p:cNvSpPr/>
          <p:nvPr/>
        </p:nvSpPr>
        <p:spPr>
          <a:xfrm>
            <a:off x="5715008" y="5643578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7-конечная звезда 17">
            <a:hlinkClick r:id="rId14" action="ppaction://hlinksldjump"/>
          </p:cNvPr>
          <p:cNvSpPr/>
          <p:nvPr/>
        </p:nvSpPr>
        <p:spPr>
          <a:xfrm>
            <a:off x="7730697" y="5819491"/>
            <a:ext cx="928694" cy="57150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89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im0-tub-ru.yandex.net/i?id=deea8119bf1e87eacd036e6e576fde54&amp;n=33&amp;h=190&amp;w=2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357430"/>
            <a:ext cx="2916322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428992" y="1500174"/>
            <a:ext cx="5419787" cy="350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Состояние: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жидкое.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Свойства: </a:t>
            </a:r>
            <a:r>
              <a:rPr lang="ru-RU" dirty="0" smtClean="0"/>
              <a:t>резкий </a:t>
            </a:r>
            <a:r>
              <a:rPr lang="ru-RU" dirty="0"/>
              <a:t>запах, </a:t>
            </a:r>
            <a:r>
              <a:rPr lang="ru-RU" dirty="0" smtClean="0"/>
              <a:t>масляниста.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Месторождение:</a:t>
            </a:r>
            <a:r>
              <a:rPr lang="ru-RU" sz="2000" dirty="0" smtClean="0"/>
              <a:t> </a:t>
            </a:r>
            <a:r>
              <a:rPr lang="ru-RU" dirty="0" smtClean="0"/>
              <a:t>Нефтекумском и  </a:t>
            </a:r>
            <a:r>
              <a:rPr lang="ru-RU" dirty="0"/>
              <a:t>Будёновском </a:t>
            </a:r>
            <a:r>
              <a:rPr lang="ru-RU" dirty="0" smtClean="0"/>
              <a:t>районах.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Применение: </a:t>
            </a:r>
            <a:r>
              <a:rPr lang="ru-RU" dirty="0" smtClean="0"/>
              <a:t>изготовление керосина, бензина </a:t>
            </a:r>
            <a:r>
              <a:rPr lang="ru-RU" dirty="0"/>
              <a:t>для автомобилей и </a:t>
            </a:r>
            <a:r>
              <a:rPr lang="ru-RU" dirty="0" smtClean="0"/>
              <a:t>дизельного топлива </a:t>
            </a:r>
            <a:r>
              <a:rPr lang="ru-RU" dirty="0"/>
              <a:t>для </a:t>
            </a:r>
            <a:r>
              <a:rPr lang="ru-RU" dirty="0" smtClean="0"/>
              <a:t>тракторов, а так же сырьё</a:t>
            </a:r>
            <a:r>
              <a:rPr lang="ru-RU" dirty="0"/>
              <a:t>, </a:t>
            </a:r>
            <a:r>
              <a:rPr lang="ru-RU" dirty="0" smtClean="0"/>
              <a:t>используемое в </a:t>
            </a:r>
            <a:r>
              <a:rPr lang="ru-RU" dirty="0"/>
              <a:t>химической промышленности.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1643050"/>
            <a:ext cx="16652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НЕФТЬ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387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28596" y="1857364"/>
            <a:ext cx="2916322" cy="2304256"/>
            <a:chOff x="4499992" y="3212976"/>
            <a:chExt cx="2664296" cy="1970196"/>
          </a:xfrm>
        </p:grpSpPr>
        <p:pic>
          <p:nvPicPr>
            <p:cNvPr id="5" name="Picture 6" descr="http://user.vse42.ru/files/P_S1280x957q80/Wnone/ui-5425e3b1720571.18204368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3212976"/>
              <a:ext cx="2664296" cy="197019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599245" y="3218780"/>
              <a:ext cx="1400189" cy="499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ГАЗ</a:t>
              </a:r>
              <a:endPara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3428992" y="1357298"/>
            <a:ext cx="5407386" cy="350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Состояние: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газообразное.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Свойства:</a:t>
            </a:r>
            <a:r>
              <a:rPr lang="ru-RU" dirty="0" smtClean="0"/>
              <a:t> </a:t>
            </a:r>
            <a:r>
              <a:rPr lang="ru-RU" dirty="0"/>
              <a:t>бесцветен и не имеет запаха (в том случае, если не имеет в своём составе сероводорода), он легче </a:t>
            </a:r>
            <a:r>
              <a:rPr lang="ru-RU" dirty="0" smtClean="0"/>
              <a:t>воздуха, горюч </a:t>
            </a:r>
            <a:r>
              <a:rPr lang="ru-RU" dirty="0"/>
              <a:t>и взрывоопасен.</a:t>
            </a:r>
            <a:endParaRPr lang="ru-RU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Месторождение: </a:t>
            </a:r>
            <a:r>
              <a:rPr lang="ru-RU" dirty="0" smtClean="0"/>
              <a:t>Андроповском </a:t>
            </a:r>
            <a:r>
              <a:rPr lang="ru-RU" dirty="0"/>
              <a:t> и Курском районах.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Применение: </a:t>
            </a:r>
            <a:r>
              <a:rPr lang="ru-RU" dirty="0" smtClean="0"/>
              <a:t>топливо </a:t>
            </a:r>
            <a:r>
              <a:rPr lang="ru-RU" dirty="0"/>
              <a:t>используется в быту и на производстве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71472" y="2285992"/>
            <a:ext cx="2736304" cy="2693610"/>
            <a:chOff x="5978950" y="430743"/>
            <a:chExt cx="2232248" cy="2026212"/>
          </a:xfrm>
        </p:grpSpPr>
        <p:pic>
          <p:nvPicPr>
            <p:cNvPr id="6" name="Picture 8" descr="http://www.ru.all.biz/img/ru/catalog/698352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8950" y="430743"/>
              <a:ext cx="2232248" cy="140498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147603" y="1810624"/>
              <a:ext cx="18949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rPr>
                <a:t>ПОВАРЕННАЯ </a:t>
              </a:r>
            </a:p>
            <a:p>
              <a:pPr algn="ctr"/>
              <a:r>
                <a:rPr lang="ru-RU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rPr>
                <a:t>СОЛЬ</a:t>
              </a:r>
              <a:endPara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357554" y="1428736"/>
            <a:ext cx="5220582" cy="378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Состояние: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твердое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Свойства: </a:t>
            </a:r>
            <a:r>
              <a:rPr lang="ru-RU" dirty="0" smtClean="0"/>
              <a:t>солоноватый </a:t>
            </a:r>
            <a:r>
              <a:rPr lang="ru-RU" dirty="0"/>
              <a:t>вкус (при полнейшем отсутствии какого-либо запаха у нее) и характерный прозрачный или белый оттенок; также она имеет слабый стеклянный блеск. </a:t>
            </a:r>
            <a:br>
              <a:rPr lang="ru-RU" dirty="0"/>
            </a:br>
            <a:r>
              <a:rPr lang="ru-RU" b="1" dirty="0" smtClean="0"/>
              <a:t>Месторождение </a:t>
            </a:r>
            <a:r>
              <a:rPr lang="ru-RU" b="1" dirty="0"/>
              <a:t>: </a:t>
            </a:r>
            <a:r>
              <a:rPr lang="ru-RU" dirty="0" smtClean="0"/>
              <a:t>В </a:t>
            </a:r>
            <a:r>
              <a:rPr lang="ru-RU" dirty="0"/>
              <a:t>озёрах </a:t>
            </a:r>
            <a:r>
              <a:rPr lang="ru-RU" i="1" dirty="0" err="1"/>
              <a:t>Довсун</a:t>
            </a:r>
            <a:r>
              <a:rPr lang="ru-RU" dirty="0"/>
              <a:t>  (</a:t>
            </a:r>
            <a:r>
              <a:rPr lang="ru-RU" dirty="0" err="1"/>
              <a:t>Арзгирский</a:t>
            </a:r>
            <a:r>
              <a:rPr lang="ru-RU" dirty="0"/>
              <a:t> район),  </a:t>
            </a:r>
            <a:r>
              <a:rPr lang="ru-RU" i="1" dirty="0"/>
              <a:t>Птичье</a:t>
            </a:r>
            <a:r>
              <a:rPr lang="ru-RU" dirty="0"/>
              <a:t> (</a:t>
            </a:r>
            <a:r>
              <a:rPr lang="ru-RU" dirty="0" err="1"/>
              <a:t>Изобильненский</a:t>
            </a:r>
            <a:r>
              <a:rPr lang="ru-RU" dirty="0"/>
              <a:t> район) и </a:t>
            </a:r>
            <a:r>
              <a:rPr lang="ru-RU" i="1" dirty="0"/>
              <a:t>Солёное</a:t>
            </a:r>
            <a:r>
              <a:rPr lang="ru-RU" dirty="0"/>
              <a:t> (Красногвардейский район)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b="1" dirty="0" smtClean="0"/>
              <a:t>Применение:  </a:t>
            </a:r>
            <a:r>
              <a:rPr lang="ru-RU" dirty="0" smtClean="0"/>
              <a:t>пищевая добавка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00034" y="2214554"/>
            <a:ext cx="2807478" cy="2374047"/>
            <a:chOff x="539015" y="4003165"/>
            <a:chExt cx="2807478" cy="2374047"/>
          </a:xfrm>
        </p:grpSpPr>
        <p:sp>
          <p:nvSpPr>
            <p:cNvPr id="4" name="TextBox 3"/>
            <p:cNvSpPr txBox="1"/>
            <p:nvPr/>
          </p:nvSpPr>
          <p:spPr>
            <a:xfrm>
              <a:off x="780334" y="6007880"/>
              <a:ext cx="23484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rPr>
                <a:t>ЛЕЧЕБНЫЕ ГРЯЗИ</a:t>
              </a:r>
              <a:endPara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pic>
          <p:nvPicPr>
            <p:cNvPr id="5124" name="Picture 4" descr="http://dg53.mycdn.me/getImage?photoId=509695712793&amp;photoType=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015" y="4003165"/>
              <a:ext cx="2807478" cy="200471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Прямоугольник 6"/>
          <p:cNvSpPr/>
          <p:nvPr/>
        </p:nvSpPr>
        <p:spPr>
          <a:xfrm>
            <a:off x="3357554" y="1357298"/>
            <a:ext cx="56300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Состояние: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твердое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Свойства: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целебные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Месторождение: </a:t>
            </a:r>
            <a:r>
              <a:rPr lang="ru-RU" sz="2000" dirty="0" smtClean="0"/>
              <a:t>дно </a:t>
            </a:r>
            <a:r>
              <a:rPr lang="ru-RU" sz="2000" i="1" dirty="0" err="1" smtClean="0"/>
              <a:t>Тамбуканского</a:t>
            </a:r>
            <a:r>
              <a:rPr lang="ru-RU" sz="2000" i="1" dirty="0" smtClean="0"/>
              <a:t> </a:t>
            </a:r>
            <a:r>
              <a:rPr lang="ru-RU" sz="2000" i="1" dirty="0"/>
              <a:t> (Большого) озера</a:t>
            </a:r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Применение: </a:t>
            </a:r>
            <a:r>
              <a:rPr lang="ru-RU" sz="2000" dirty="0"/>
              <a:t>г</a:t>
            </a:r>
            <a:r>
              <a:rPr lang="ru-RU" sz="2000" dirty="0" smtClean="0"/>
              <a:t>рязелечение </a:t>
            </a:r>
            <a:r>
              <a:rPr lang="ru-RU" sz="2000" dirty="0"/>
              <a:t>улучшает функции эндокринных желез, способствует рассасыванию спаек, рубцов, сращению костей и помогает повышению подвижности больных суставов. 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047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5785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Минеральная </a:t>
            </a:r>
            <a:r>
              <a:rPr lang="ru-RU" sz="2800" b="1" i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вода</a:t>
            </a:r>
            <a:r>
              <a:rPr lang="ru-RU" sz="2800" dirty="0" smtClean="0"/>
              <a:t> </a:t>
            </a:r>
            <a:r>
              <a:rPr lang="ru-RU" sz="2800" dirty="0"/>
              <a:t>– это вода, которая насыщена солями и газами. Проникая по трещинам горных пород, она растворяет минералы и насыщается газами.</a:t>
            </a:r>
          </a:p>
          <a:p>
            <a:pPr algn="ctr"/>
            <a:r>
              <a:rPr lang="ru-RU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b="1" u="sng" dirty="0"/>
          </a:p>
        </p:txBody>
      </p:sp>
      <p:pic>
        <p:nvPicPr>
          <p:cNvPr id="2050" name="Picture 2" descr="http://www.sem-morei.ru/sites/default/files/imagecache/spec_node_full/kavka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14" y="1723680"/>
            <a:ext cx="4762500" cy="25622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4245769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Состояние: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жидкое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Свойства: целебное</a:t>
            </a:r>
          </a:p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Месторождение :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КМВ</a:t>
            </a:r>
          </a:p>
          <a:p>
            <a:r>
              <a:rPr lang="ru-RU" sz="2000" b="1" dirty="0" smtClean="0"/>
              <a:t>Применение:</a:t>
            </a:r>
            <a:r>
              <a:rPr lang="ru-RU" sz="2000" dirty="0"/>
              <a:t>    В санаториях и пансионатах Кавказских Минеральных Вод лечат заболевания органов кровообращения, движения, нервную систему, кожные и другие заболевания.</a:t>
            </a:r>
          </a:p>
          <a:p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57174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Физминутка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611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http://orskayayashma.ru/wp-content/uploads/image00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786188"/>
            <a:ext cx="40417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Выноска-облако 79"/>
          <p:cNvSpPr/>
          <p:nvPr/>
        </p:nvSpPr>
        <p:spPr>
          <a:xfrm flipH="1">
            <a:off x="357156" y="357166"/>
            <a:ext cx="6072231" cy="4357718"/>
          </a:xfrm>
          <a:prstGeom prst="cloud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Ctr="1"/>
          <a:lstStyle/>
          <a:p>
            <a:pPr algn="ctr">
              <a:defRPr/>
            </a:pPr>
            <a:endParaRPr lang="ru-RU" sz="2400" b="1" dirty="0">
              <a:ln w="1905"/>
              <a:solidFill>
                <a:srgbClr val="0042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sz="2400" b="1" dirty="0">
              <a:ln w="1905"/>
              <a:solidFill>
                <a:srgbClr val="0042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sz="2400" b="1" dirty="0">
              <a:ln w="1905"/>
              <a:solidFill>
                <a:srgbClr val="0042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sz="2400" b="1" dirty="0">
              <a:ln w="1905"/>
              <a:solidFill>
                <a:srgbClr val="0042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2400" b="1" dirty="0">
                <a:ln w="1905"/>
                <a:solidFill>
                  <a:srgbClr val="0042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</a:p>
          <a:p>
            <a:pPr algn="ctr">
              <a:defRPr/>
            </a:pPr>
            <a:endParaRPr lang="ru-RU" sz="2400" b="1" dirty="0">
              <a:ln w="1905"/>
              <a:solidFill>
                <a:srgbClr val="0042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endParaRPr lang="ru-RU" sz="2400" b="1" dirty="0">
              <a:solidFill>
                <a:srgbClr val="0042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642918"/>
            <a:ext cx="5643602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разгадывания:</a:t>
            </a:r>
          </a:p>
          <a:p>
            <a:pPr algn="ctr">
              <a:defRPr/>
            </a:pPr>
            <a:r>
              <a:rPr lang="ru-RU" sz="2400" b="1" dirty="0">
                <a:ln w="1905"/>
                <a:solidFill>
                  <a:srgbClr val="0042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dirty="0">
                <a:ln w="1905"/>
                <a:solidFill>
                  <a:srgbClr val="0042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>
                <a:ln w="1905"/>
                <a:solidFill>
                  <a:srgbClr val="0042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Слова не пересекаются и не образуют «крестов».</a:t>
            </a:r>
            <a:br>
              <a:rPr lang="ru-RU" sz="2400" b="1" dirty="0">
                <a:ln w="1905"/>
                <a:solidFill>
                  <a:srgbClr val="0042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400" b="1" dirty="0">
                <a:ln w="1905"/>
                <a:solidFill>
                  <a:srgbClr val="0042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Слова могут изгибаться только по горизонтали и по вертикали в любые стороны.</a:t>
            </a:r>
          </a:p>
          <a:p>
            <a:pPr algn="ctr">
              <a:defRPr/>
            </a:pPr>
            <a:r>
              <a:rPr lang="ru-RU" sz="2400" b="1" dirty="0">
                <a:ln w="1905"/>
                <a:solidFill>
                  <a:srgbClr val="0042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Каждая буква может входить в   состав только одного слова.</a:t>
            </a:r>
          </a:p>
          <a:p>
            <a:pPr>
              <a:defRPr/>
            </a:pPr>
            <a:endParaRPr lang="ru-RU" sz="2400" dirty="0"/>
          </a:p>
        </p:txBody>
      </p:sp>
      <p:sp>
        <p:nvSpPr>
          <p:cNvPr id="5" name="Штриховая стрелка вправо 4">
            <a:hlinkClick r:id="" action="ppaction://hlinkshowjump?jump=nextslide"/>
          </p:cNvPr>
          <p:cNvSpPr/>
          <p:nvPr/>
        </p:nvSpPr>
        <p:spPr>
          <a:xfrm>
            <a:off x="8143900" y="6286520"/>
            <a:ext cx="714380" cy="285752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18" y="57148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57148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57148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128586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71802" y="200024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128586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128586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200024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57148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57686" y="57148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57148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Ф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00628" y="128586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357686" y="128586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Ь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714744" y="128586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Г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714744" y="200024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357686" y="200024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З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000628" y="200024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С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00628" y="271462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357686" y="271462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714744" y="271462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Н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71802" y="271462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428860" y="271462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Ц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785918" y="200024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Т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785918" y="271462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785918" y="342900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Р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428860" y="342900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Ф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071802" y="342900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Г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714744" y="342900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Р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357686" y="342900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000628" y="342900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Н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000628" y="414338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357686" y="414338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Т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5918" y="414338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З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428860" y="414338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О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428860" y="485776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Л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5918" y="485776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О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5918" y="557214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Т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428860" y="557214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О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071802" y="557214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М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071802" y="414338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714744" y="414338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М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357686" y="485776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Р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714744" y="485776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О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071802" y="485776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Р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714744" y="557214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С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357686" y="557214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Л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000628" y="5572140"/>
            <a:ext cx="642942" cy="720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Ю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000628" y="485776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Д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643570" y="485776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А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643570" y="57148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П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643570" y="128586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Е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643570" y="200024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С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5643570" y="271462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О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5643570" y="342900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К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5643570" y="414338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С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6286512" y="414338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Е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286512" y="342900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Р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6286512" y="271462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Е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6286512" y="200024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Б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6286512" y="128586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Р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6286512" y="57148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О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6929454" y="200024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Б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6929454" y="128586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С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6929454" y="57148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А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6929454" y="271462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Е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6929454" y="342900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С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929454" y="414338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Т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929454" y="485776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Р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6286512" y="485776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Ц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5643570" y="557214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К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6929454" y="557214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А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6286512" y="5572140"/>
            <a:ext cx="642942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4200"/>
                </a:solidFill>
              </a:rPr>
              <a:t>В</a:t>
            </a:r>
          </a:p>
        </p:txBody>
      </p:sp>
      <p:sp>
        <p:nvSpPr>
          <p:cNvPr id="82" name="Штриховая стрелка вправо 81">
            <a:hlinkClick r:id="" action="ppaction://hlinkshowjump?jump=nextslide"/>
          </p:cNvPr>
          <p:cNvSpPr/>
          <p:nvPr/>
        </p:nvSpPr>
        <p:spPr>
          <a:xfrm>
            <a:off x="8143900" y="6286520"/>
            <a:ext cx="714380" cy="285752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5EA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5EA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E5EA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99"/>
                                      </p:to>
                                    </p:animClr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99"/>
                                      </p:to>
                                    </p:animClr>
                                    <p:set>
                                      <p:cBhvr>
                                        <p:cTn id="1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99"/>
                                      </p:to>
                                    </p:animClr>
                                    <p:set>
                                      <p:cBhvr>
                                        <p:cTn id="1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99"/>
                                      </p:to>
                                    </p:animClr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  <p:set>
                                      <p:cBhvr>
                                        <p:cTn id="1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CC"/>
                                      </p:to>
                                    </p:animClr>
                                    <p:set>
                                      <p:cBhvr>
                                        <p:cTn id="2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2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2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2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2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9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2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3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0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3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3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3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3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3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2" fill="hold">
                      <p:stCondLst>
                        <p:cond delay="0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3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00"/>
                                      </p:to>
                                    </p:animClr>
                                    <p:set>
                                      <p:cBhvr>
                                        <p:cTn id="3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00"/>
                                      </p:to>
                                    </p:animClr>
                                    <p:set>
                                      <p:cBhvr>
                                        <p:cTn id="3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00"/>
                                      </p:to>
                                    </p:animClr>
                                    <p:set>
                                      <p:cBhvr>
                                        <p:cTn id="3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00"/>
                                      </p:to>
                                    </p:animClr>
                                    <p:set>
                                      <p:cBhvr>
                                        <p:cTn id="3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CC00"/>
                                      </p:to>
                                    </p:animClr>
                                    <p:set>
                                      <p:cBhvr>
                                        <p:cTn id="3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set>
                                      <p:cBhvr>
                                        <p:cTn id="3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set>
                                      <p:cBhvr>
                                        <p:cTn id="38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set>
                                      <p:cBhvr>
                                        <p:cTn id="3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9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set>
                                      <p:cBhvr>
                                        <p:cTn id="39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set>
                                      <p:cBhvr>
                                        <p:cTn id="40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set>
                                      <p:cBhvr>
                                        <p:cTn id="4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1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6" fill="hold">
                      <p:stCondLst>
                        <p:cond delay="0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  <p:set>
                                      <p:cBhvr>
                                        <p:cTn id="4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2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>
                      <p:stCondLst>
                        <p:cond delay="0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" fill="hold">
                      <p:stCondLst>
                        <p:cond delay="0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4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5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  <p:set>
                                      <p:cBhvr>
                                        <p:cTn id="46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6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46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2" fill="hold">
                      <p:stCondLst>
                        <p:cond delay="0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7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4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7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9" fill="hold">
                      <p:stCondLst>
                        <p:cond delay="0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48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8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6" fill="hold">
                      <p:stCondLst>
                        <p:cond delay="0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49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9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49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9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0" fill="hold">
                      <p:stCondLst>
                        <p:cond delay="0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5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428596" y="114298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Задачи: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Познакомиться с полезными ископаемыми Ставропольского края и их свойства.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Сформировать представление о  понятиях «месторождения», «геолог», «полезные ископаемые», «тектоническая карта».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    Учить работать с административной и тектонической картой.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714620"/>
            <a:ext cx="7421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523698" y="1772816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1. Искусственное углубление на поверхности суши, заполненное водой?</a:t>
            </a:r>
            <a:endParaRPr lang="ru-RU" sz="32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Стрелка углом вверх 10">
            <a:hlinkClick r:id="rId2" action="ppaction://hlinksldjump"/>
          </p:cNvPr>
          <p:cNvSpPr/>
          <p:nvPr/>
        </p:nvSpPr>
        <p:spPr>
          <a:xfrm>
            <a:off x="7956376" y="5805264"/>
            <a:ext cx="540060" cy="5040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88541" y="332656"/>
            <a:ext cx="32632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ВОДОЕМЫ</a:t>
            </a:r>
            <a:endParaRPr lang="ru-RU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7-конечная звезда 5">
            <a:hlinkClick r:id="rId3" action="ppaction://hlinksldjump"/>
          </p:cNvPr>
          <p:cNvSpPr/>
          <p:nvPr/>
        </p:nvSpPr>
        <p:spPr>
          <a:xfrm>
            <a:off x="6858016" y="5786454"/>
            <a:ext cx="928694" cy="57150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41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углом вверх 10">
            <a:hlinkClick r:id="rId2" action="ppaction://hlinksldjump"/>
          </p:cNvPr>
          <p:cNvSpPr/>
          <p:nvPr/>
        </p:nvSpPr>
        <p:spPr>
          <a:xfrm>
            <a:off x="7956376" y="5805264"/>
            <a:ext cx="540060" cy="5040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5556" y="2001377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2. </a:t>
            </a:r>
            <a:r>
              <a:rPr lang="ru-RU" sz="36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Какие водоёмы относятся к </a:t>
            </a:r>
            <a:r>
              <a:rPr lang="ru-RU" sz="3600" b="1" dirty="0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естественным</a:t>
            </a:r>
            <a:r>
              <a:rPr lang="ru-RU" sz="36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?</a:t>
            </a:r>
            <a:endParaRPr lang="ru-RU" sz="32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404664"/>
            <a:ext cx="32632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ВОДОЕМЫ</a:t>
            </a:r>
            <a:endParaRPr lang="ru-RU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7-конечная звезда 4">
            <a:hlinkClick r:id="rId3" action="ppaction://hlinksldjump"/>
          </p:cNvPr>
          <p:cNvSpPr/>
          <p:nvPr/>
        </p:nvSpPr>
        <p:spPr>
          <a:xfrm>
            <a:off x="6858016" y="5786454"/>
            <a:ext cx="928694" cy="57150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22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03648" y="2708920"/>
            <a:ext cx="61734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3. Какая река протекает </a:t>
            </a:r>
            <a:endParaRPr lang="ru-RU" sz="3600" b="1" dirty="0" smtClean="0"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в </a:t>
            </a:r>
            <a:r>
              <a:rPr lang="ru-RU" sz="36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нашем </a:t>
            </a:r>
            <a:r>
              <a:rPr lang="ru-RU" sz="3600" b="1" dirty="0" smtClean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селе?</a:t>
            </a:r>
            <a:endParaRPr lang="ru-RU" sz="36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9" name="Стрелка углом вверх 8">
            <a:hlinkClick r:id="rId2" action="ppaction://hlinksldjump"/>
          </p:cNvPr>
          <p:cNvSpPr/>
          <p:nvPr/>
        </p:nvSpPr>
        <p:spPr>
          <a:xfrm>
            <a:off x="7956376" y="5805264"/>
            <a:ext cx="540060" cy="5040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404664"/>
            <a:ext cx="32632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ВОДОЕМЫ</a:t>
            </a:r>
            <a:endParaRPr lang="ru-RU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7-конечная звезда 4">
            <a:hlinkClick r:id="rId3" action="ppaction://hlinksldjump"/>
          </p:cNvPr>
          <p:cNvSpPr/>
          <p:nvPr/>
        </p:nvSpPr>
        <p:spPr>
          <a:xfrm>
            <a:off x="6858016" y="5786454"/>
            <a:ext cx="928694" cy="57150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12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75556" y="213285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4. Какой район в нашем крае имеет мировое значение?</a:t>
            </a:r>
            <a:endParaRPr lang="ru-RU" sz="32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трелка углом вверх 8">
            <a:hlinkClick r:id="rId2" action="ppaction://hlinksldjump"/>
          </p:cNvPr>
          <p:cNvSpPr/>
          <p:nvPr/>
        </p:nvSpPr>
        <p:spPr>
          <a:xfrm>
            <a:off x="7956376" y="5805264"/>
            <a:ext cx="540060" cy="5040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314115"/>
            <a:ext cx="32632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ВОДОЕМЫ</a:t>
            </a:r>
            <a:endParaRPr lang="ru-RU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7-конечная звезда 4">
            <a:hlinkClick r:id="rId3" action="ppaction://hlinksldjump"/>
          </p:cNvPr>
          <p:cNvSpPr/>
          <p:nvPr/>
        </p:nvSpPr>
        <p:spPr>
          <a:xfrm>
            <a:off x="6858016" y="5786454"/>
            <a:ext cx="928694" cy="57150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20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235743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1. Назови горы нашего края?</a:t>
            </a:r>
            <a:endParaRPr lang="ru-RU" sz="36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C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Стрелка углом вверх 9">
            <a:hlinkClick r:id="rId2" action="ppaction://hlinksldjump"/>
          </p:cNvPr>
          <p:cNvSpPr/>
          <p:nvPr/>
        </p:nvSpPr>
        <p:spPr>
          <a:xfrm>
            <a:off x="7956376" y="5805264"/>
            <a:ext cx="540060" cy="5040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357166"/>
            <a:ext cx="4580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ПОВЕРХНОСТЬ</a:t>
            </a: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7-конечная звезда 6">
            <a:hlinkClick r:id="rId3" action="ppaction://hlinksldjump"/>
          </p:cNvPr>
          <p:cNvSpPr/>
          <p:nvPr/>
        </p:nvSpPr>
        <p:spPr>
          <a:xfrm>
            <a:off x="6858016" y="5786454"/>
            <a:ext cx="928694" cy="57150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553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1864815"/>
            <a:ext cx="78581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2. </a:t>
            </a:r>
            <a:r>
              <a:rPr lang="ru-RU" sz="4400" b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</a:rPr>
              <a:t>Поверхность суши бывает</a:t>
            </a:r>
            <a:r>
              <a:rPr lang="ru-RU" sz="4400" b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?</a:t>
            </a:r>
            <a:endParaRPr lang="ru-RU" sz="3600" b="1" dirty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Стрелка углом вверх 9">
            <a:hlinkClick r:id="rId2" action="ppaction://hlinksldjump"/>
          </p:cNvPr>
          <p:cNvSpPr/>
          <p:nvPr/>
        </p:nvSpPr>
        <p:spPr>
          <a:xfrm>
            <a:off x="7956376" y="5805264"/>
            <a:ext cx="540060" cy="5040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357166"/>
            <a:ext cx="4580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ПОВЕРХНОСТЬ</a:t>
            </a: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7-конечная звезда 6">
            <a:hlinkClick r:id="rId3" action="ppaction://hlinksldjump"/>
          </p:cNvPr>
          <p:cNvSpPr/>
          <p:nvPr/>
        </p:nvSpPr>
        <p:spPr>
          <a:xfrm>
            <a:off x="6858016" y="5786454"/>
            <a:ext cx="928694" cy="57150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57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25378" y="2420888"/>
            <a:ext cx="76710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3</a:t>
            </a:r>
            <a:r>
              <a:rPr lang="ru-RU" sz="36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r>
              <a:rPr lang="ru-RU" sz="3600" b="1" dirty="0" smtClean="0">
                <a:ln w="6350">
                  <a:solidFill>
                    <a:schemeClr val="tx1"/>
                  </a:solidFill>
                </a:ln>
              </a:rPr>
              <a:t> </a:t>
            </a:r>
            <a:r>
              <a:rPr lang="ru-RU" sz="4400" b="1" dirty="0" smtClean="0">
                <a:ln w="6350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Что способствует разрастанию оврагов</a:t>
            </a:r>
            <a:r>
              <a:rPr lang="ru-RU" sz="44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?</a:t>
            </a:r>
            <a:endParaRPr lang="ru-RU" sz="3600" b="1" dirty="0">
              <a:ln w="6350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Стрелка углом вверх 9">
            <a:hlinkClick r:id="rId2" action="ppaction://hlinksldjump"/>
          </p:cNvPr>
          <p:cNvSpPr/>
          <p:nvPr/>
        </p:nvSpPr>
        <p:spPr>
          <a:xfrm>
            <a:off x="7956376" y="5805264"/>
            <a:ext cx="540060" cy="5040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357166"/>
            <a:ext cx="4580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ПОВЕРХНОСТЬ</a:t>
            </a:r>
            <a:endParaRPr lang="ru-RU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7-конечная звезда 5">
            <a:hlinkClick r:id="rId3" action="ppaction://hlinksldjump"/>
          </p:cNvPr>
          <p:cNvSpPr/>
          <p:nvPr/>
        </p:nvSpPr>
        <p:spPr>
          <a:xfrm>
            <a:off x="6858016" y="5786454"/>
            <a:ext cx="928694" cy="57150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301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541</Words>
  <Application>Microsoft Office PowerPoint</Application>
  <PresentationFormat>Экран (4:3)</PresentationFormat>
  <Paragraphs>188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Игра «Я знаю родной край»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Цель:  Формирование представлений учащихся о родном крае, изучение полезных ископаемых Ставропольского края, их свойств, состояний, месторождений и применение. Воспитание патриотических чувств гордости к родному краю, к месту, где ты родился и живешь. </vt:lpstr>
      <vt:lpstr>Слайд 18</vt:lpstr>
      <vt:lpstr>1 группа  Нефть и титано-цирконевые месторождения ;  2 группа Нефтегазовые месторождения;  3 группа Месторождение общераспространенных ископаемых и минеральных вод.   </vt:lpstr>
      <vt:lpstr>Слайд 20</vt:lpstr>
      <vt:lpstr>Слайд 21</vt:lpstr>
      <vt:lpstr>Слайд 22</vt:lpstr>
      <vt:lpstr>Слайд 23</vt:lpstr>
      <vt:lpstr>Слайд 24</vt:lpstr>
      <vt:lpstr>Физминутка</vt:lpstr>
      <vt:lpstr>Слайд 26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85</cp:revision>
  <dcterms:created xsi:type="dcterms:W3CDTF">2013-08-23T08:38:35Z</dcterms:created>
  <dcterms:modified xsi:type="dcterms:W3CDTF">2016-01-11T14:06:21Z</dcterms:modified>
</cp:coreProperties>
</file>