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4" r:id="rId4"/>
    <p:sldId id="263" r:id="rId5"/>
    <p:sldId id="265" r:id="rId6"/>
    <p:sldId id="260" r:id="rId7"/>
    <p:sldId id="266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3C78"/>
    <a:srgbClr val="E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FC61D-1AC2-4975-B68A-5346B5747617}" type="datetimeFigureOut">
              <a:rPr lang="ru-RU" smtClean="0"/>
              <a:pPr/>
              <a:t>28.08.2013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DA05-4B03-40A0-ABAB-C23A0A58E7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FC61D-1AC2-4975-B68A-5346B5747617}" type="datetimeFigureOut">
              <a:rPr lang="ru-RU" smtClean="0"/>
              <a:pPr/>
              <a:t>28.08.2013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DA05-4B03-40A0-ABAB-C23A0A58E7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FC61D-1AC2-4975-B68A-5346B5747617}" type="datetimeFigureOut">
              <a:rPr lang="ru-RU" smtClean="0"/>
              <a:pPr/>
              <a:t>28.08.2013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DA05-4B03-40A0-ABAB-C23A0A58E7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FC61D-1AC2-4975-B68A-5346B5747617}" type="datetimeFigureOut">
              <a:rPr lang="ru-RU" smtClean="0"/>
              <a:pPr/>
              <a:t>28.08.2013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DA05-4B03-40A0-ABAB-C23A0A58E7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FC61D-1AC2-4975-B68A-5346B5747617}" type="datetimeFigureOut">
              <a:rPr lang="ru-RU" smtClean="0"/>
              <a:pPr/>
              <a:t>28.08.2013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DA05-4B03-40A0-ABAB-C23A0A58E7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FC61D-1AC2-4975-B68A-5346B5747617}" type="datetimeFigureOut">
              <a:rPr lang="ru-RU" smtClean="0"/>
              <a:pPr/>
              <a:t>28.08.2013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DA05-4B03-40A0-ABAB-C23A0A58E7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FC61D-1AC2-4975-B68A-5346B5747617}" type="datetimeFigureOut">
              <a:rPr lang="ru-RU" smtClean="0"/>
              <a:pPr/>
              <a:t>28.08.2013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DA05-4B03-40A0-ABAB-C23A0A58E7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FC61D-1AC2-4975-B68A-5346B5747617}" type="datetimeFigureOut">
              <a:rPr lang="ru-RU" smtClean="0"/>
              <a:pPr/>
              <a:t>28.08.2013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DA05-4B03-40A0-ABAB-C23A0A58E7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FC61D-1AC2-4975-B68A-5346B5747617}" type="datetimeFigureOut">
              <a:rPr lang="ru-RU" smtClean="0"/>
              <a:pPr/>
              <a:t>28.08.2013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DA05-4B03-40A0-ABAB-C23A0A58E7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FC61D-1AC2-4975-B68A-5346B5747617}" type="datetimeFigureOut">
              <a:rPr lang="ru-RU" smtClean="0"/>
              <a:pPr/>
              <a:t>28.08.2013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DA05-4B03-40A0-ABAB-C23A0A58E7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FC61D-1AC2-4975-B68A-5346B5747617}" type="datetimeFigureOut">
              <a:rPr lang="ru-RU" smtClean="0"/>
              <a:pPr/>
              <a:t>28.08.2013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DA05-4B03-40A0-ABAB-C23A0A58E7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FC61D-1AC2-4975-B68A-5346B5747617}" type="datetimeFigureOut">
              <a:rPr lang="ru-RU" smtClean="0"/>
              <a:pPr/>
              <a:t>28.08.2013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2DA05-4B03-40A0-ABAB-C23A0A58E7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0" y="6165106"/>
            <a:ext cx="9128125" cy="576262"/>
            <a:chOff x="5" y="3521"/>
            <a:chExt cx="5750" cy="363"/>
          </a:xfrm>
        </p:grpSpPr>
        <p:pic>
          <p:nvPicPr>
            <p:cNvPr id="2055" name="Picture 7" descr="j008854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" y="3521"/>
              <a:ext cx="2873" cy="363"/>
            </a:xfrm>
            <a:prstGeom prst="rect">
              <a:avLst/>
            </a:prstGeom>
            <a:noFill/>
          </p:spPr>
        </p:pic>
        <p:pic>
          <p:nvPicPr>
            <p:cNvPr id="2056" name="Picture 8" descr="j008854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82" y="3521"/>
              <a:ext cx="2873" cy="363"/>
            </a:xfrm>
            <a:prstGeom prst="rect">
              <a:avLst/>
            </a:prstGeom>
            <a:noFill/>
          </p:spPr>
        </p:pic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15875" y="116632"/>
            <a:ext cx="9128125" cy="576262"/>
            <a:chOff x="5" y="3521"/>
            <a:chExt cx="5750" cy="363"/>
          </a:xfrm>
        </p:grpSpPr>
        <p:pic>
          <p:nvPicPr>
            <p:cNvPr id="2059" name="Picture 11" descr="j008854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" y="3521"/>
              <a:ext cx="2873" cy="363"/>
            </a:xfrm>
            <a:prstGeom prst="rect">
              <a:avLst/>
            </a:prstGeom>
            <a:noFill/>
          </p:spPr>
        </p:pic>
        <p:pic>
          <p:nvPicPr>
            <p:cNvPr id="2060" name="Picture 12" descr="j008854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82" y="3521"/>
              <a:ext cx="2873" cy="363"/>
            </a:xfrm>
            <a:prstGeom prst="rect">
              <a:avLst/>
            </a:prstGeom>
            <a:noFill/>
          </p:spPr>
        </p:pic>
      </p:grpSp>
      <p:pic>
        <p:nvPicPr>
          <p:cNvPr id="2061" name="Picture 13" descr="учитель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145" t="715" r="35665" b="2552"/>
          <a:stretch>
            <a:fillRect/>
          </a:stretch>
        </p:blipFill>
        <p:spPr bwMode="auto">
          <a:xfrm>
            <a:off x="6372202" y="1412776"/>
            <a:ext cx="2350340" cy="5184575"/>
          </a:xfrm>
          <a:prstGeom prst="rect">
            <a:avLst/>
          </a:prstGeom>
          <a:noFill/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511" y="1124744"/>
            <a:ext cx="6684045" cy="1368152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>
                <a:solidFill>
                  <a:srgbClr val="1E3C78"/>
                </a:solidFill>
                <a:latin typeface="Times New Roman"/>
                <a:ea typeface="Calibri"/>
                <a:cs typeface="Times New Roman"/>
              </a:rPr>
              <a:t>«Развитие творческих способностей младших школьников во внеурочное время в рамках ФГОС»</a:t>
            </a:r>
            <a:endParaRPr lang="ru-RU" sz="1600" dirty="0">
              <a:solidFill>
                <a:srgbClr val="1E3C78"/>
              </a:solidFill>
              <a:ea typeface="Calibri"/>
              <a:cs typeface="Times New Roman"/>
            </a:endParaRPr>
          </a:p>
        </p:txBody>
      </p:sp>
      <p:pic>
        <p:nvPicPr>
          <p:cNvPr id="12" name="Рисунок 11" descr="девочка в форме1.bmp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428043" y="3573016"/>
            <a:ext cx="1987452" cy="2996952"/>
          </a:xfrm>
          <a:prstGeom prst="rect">
            <a:avLst/>
          </a:prstGeom>
        </p:spPr>
      </p:pic>
      <p:pic>
        <p:nvPicPr>
          <p:cNvPr id="13" name="Рисунок 12" descr="девочка в форме2.bmp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71859" y="3501008"/>
            <a:ext cx="1899631" cy="3068024"/>
          </a:xfrm>
          <a:prstGeom prst="rect">
            <a:avLst/>
          </a:prstGeom>
        </p:spPr>
      </p:pic>
      <p:pic>
        <p:nvPicPr>
          <p:cNvPr id="14" name="Рисунок 13" descr="мальчик в форме1.bmp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084227" y="3501008"/>
            <a:ext cx="1936045" cy="3140968"/>
          </a:xfrm>
          <a:prstGeom prst="rect">
            <a:avLst/>
          </a:prstGeom>
        </p:spPr>
      </p:pic>
      <p:pic>
        <p:nvPicPr>
          <p:cNvPr id="15" name="Рисунок 14" descr="мальчик в форме2.bmp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024" r="22540"/>
          <a:stretch>
            <a:fillRect/>
          </a:stretch>
        </p:blipFill>
        <p:spPr>
          <a:xfrm>
            <a:off x="179512" y="3501008"/>
            <a:ext cx="1744173" cy="314096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6165106"/>
            <a:ext cx="9128125" cy="576262"/>
            <a:chOff x="5" y="3521"/>
            <a:chExt cx="5750" cy="363"/>
          </a:xfrm>
        </p:grpSpPr>
        <p:pic>
          <p:nvPicPr>
            <p:cNvPr id="3078" name="Picture 6" descr="j008854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" y="3521"/>
              <a:ext cx="2873" cy="363"/>
            </a:xfrm>
            <a:prstGeom prst="rect">
              <a:avLst/>
            </a:prstGeom>
            <a:noFill/>
          </p:spPr>
        </p:pic>
        <p:pic>
          <p:nvPicPr>
            <p:cNvPr id="3079" name="Picture 7" descr="j008854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82" y="3521"/>
              <a:ext cx="2873" cy="363"/>
            </a:xfrm>
            <a:prstGeom prst="rect">
              <a:avLst/>
            </a:prstGeom>
            <a:noFill/>
          </p:spPr>
        </p:pic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5875" y="116632"/>
            <a:ext cx="9128125" cy="576263"/>
            <a:chOff x="5" y="3521"/>
            <a:chExt cx="5750" cy="363"/>
          </a:xfrm>
        </p:grpSpPr>
        <p:pic>
          <p:nvPicPr>
            <p:cNvPr id="3081" name="Picture 9" descr="j008854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" y="3521"/>
              <a:ext cx="2873" cy="363"/>
            </a:xfrm>
            <a:prstGeom prst="rect">
              <a:avLst/>
            </a:prstGeom>
            <a:noFill/>
          </p:spPr>
        </p:pic>
        <p:pic>
          <p:nvPicPr>
            <p:cNvPr id="3082" name="Picture 10" descr="j008854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82" y="3521"/>
              <a:ext cx="2873" cy="363"/>
            </a:xfrm>
            <a:prstGeom prst="rect">
              <a:avLst/>
            </a:prstGeom>
            <a:noFill/>
          </p:spPr>
        </p:pic>
      </p:grpSp>
      <p:sp>
        <p:nvSpPr>
          <p:cNvPr id="1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3607" y="836712"/>
            <a:ext cx="6984777" cy="3456384"/>
          </a:xfrm>
        </p:spPr>
        <p:txBody>
          <a:bodyPr>
            <a:normAutofit fontScale="90000"/>
          </a:bodyPr>
          <a:lstStyle/>
          <a:p>
            <a:r>
              <a:rPr lang="ru-RU" sz="3200" b="1" kern="0" dirty="0">
                <a:solidFill>
                  <a:srgbClr val="1E3C78"/>
                </a:solidFill>
                <a:latin typeface="Arial"/>
              </a:rPr>
              <a:t>«Учение не должно сводиться к беспрерывному накоплению знаний, к тренировке памяти…хочется, чтобы дети были путешественниками, открывателями и творцами в этом мире».</a:t>
            </a:r>
            <a:endParaRPr lang="ru-RU" sz="4800" b="1" dirty="0">
              <a:solidFill>
                <a:srgbClr val="1E3C78"/>
              </a:solidFill>
            </a:endParaRPr>
          </a:p>
        </p:txBody>
      </p:sp>
      <p:pic>
        <p:nvPicPr>
          <p:cNvPr id="16" name="Рисунок 15" descr="мальчик1-.bmp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971" r="22372"/>
          <a:stretch>
            <a:fillRect/>
          </a:stretch>
        </p:blipFill>
        <p:spPr>
          <a:xfrm flipH="1">
            <a:off x="323527" y="3253679"/>
            <a:ext cx="1440160" cy="3055641"/>
          </a:xfrm>
          <a:prstGeom prst="rect">
            <a:avLst/>
          </a:prstGeom>
        </p:spPr>
      </p:pic>
      <p:pic>
        <p:nvPicPr>
          <p:cNvPr id="17" name="Рисунок 16" descr="девочка1.bmp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380312" y="3428999"/>
            <a:ext cx="1763688" cy="2659529"/>
          </a:xfrm>
          <a:prstGeom prst="rect">
            <a:avLst/>
          </a:prstGeom>
        </p:spPr>
      </p:pic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4583113" y="5157192"/>
            <a:ext cx="3426245" cy="648072"/>
          </a:xfrm>
        </p:spPr>
        <p:txBody>
          <a:bodyPr>
            <a:normAutofit fontScale="77500" lnSpcReduction="20000"/>
          </a:bodyPr>
          <a:lstStyle/>
          <a:p>
            <a:pPr lvl="0" fontAlgn="base">
              <a:lnSpc>
                <a:spcPct val="80000"/>
              </a:lnSpc>
              <a:spcAft>
                <a:spcPct val="0"/>
              </a:spcAft>
              <a:buClr>
                <a:srgbClr val="003366"/>
              </a:buClr>
              <a:buSzPct val="75000"/>
            </a:pPr>
            <a:r>
              <a:rPr lang="ru-RU" sz="3600" kern="0" dirty="0" err="1" smtClean="0">
                <a:solidFill>
                  <a:srgbClr val="003366"/>
                </a:solidFill>
                <a:latin typeface="Arial"/>
              </a:rPr>
              <a:t>В.А.Сухомлинский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6165106"/>
            <a:ext cx="9128125" cy="576262"/>
            <a:chOff x="5" y="3521"/>
            <a:chExt cx="5750" cy="363"/>
          </a:xfrm>
        </p:grpSpPr>
        <p:pic>
          <p:nvPicPr>
            <p:cNvPr id="3078" name="Picture 6" descr="j008854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" y="3521"/>
              <a:ext cx="2873" cy="363"/>
            </a:xfrm>
            <a:prstGeom prst="rect">
              <a:avLst/>
            </a:prstGeom>
            <a:noFill/>
          </p:spPr>
        </p:pic>
        <p:pic>
          <p:nvPicPr>
            <p:cNvPr id="3079" name="Picture 7" descr="j008854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82" y="3521"/>
              <a:ext cx="2873" cy="363"/>
            </a:xfrm>
            <a:prstGeom prst="rect">
              <a:avLst/>
            </a:prstGeom>
            <a:noFill/>
          </p:spPr>
        </p:pic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5875" y="116632"/>
            <a:ext cx="9128125" cy="576263"/>
            <a:chOff x="5" y="3521"/>
            <a:chExt cx="5750" cy="363"/>
          </a:xfrm>
        </p:grpSpPr>
        <p:pic>
          <p:nvPicPr>
            <p:cNvPr id="3081" name="Picture 9" descr="j008854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" y="3521"/>
              <a:ext cx="2873" cy="363"/>
            </a:xfrm>
            <a:prstGeom prst="rect">
              <a:avLst/>
            </a:prstGeom>
            <a:noFill/>
          </p:spPr>
        </p:pic>
        <p:pic>
          <p:nvPicPr>
            <p:cNvPr id="3082" name="Picture 10" descr="j008854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82" y="3521"/>
              <a:ext cx="2873" cy="363"/>
            </a:xfrm>
            <a:prstGeom prst="rect">
              <a:avLst/>
            </a:prstGeom>
            <a:noFill/>
          </p:spPr>
        </p:pic>
      </p:grpSp>
      <p:sp>
        <p:nvSpPr>
          <p:cNvPr id="1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3607" y="836712"/>
            <a:ext cx="6984777" cy="3456384"/>
          </a:xfrm>
        </p:spPr>
        <p:txBody>
          <a:bodyPr>
            <a:normAutofit/>
          </a:bodyPr>
          <a:lstStyle/>
          <a:p>
            <a:r>
              <a:rPr lang="ru-RU" sz="3200" b="1" kern="0" dirty="0" smtClean="0">
                <a:solidFill>
                  <a:srgbClr val="1E3C78"/>
                </a:solidFill>
                <a:latin typeface="Times New Roman" pitchFamily="18" charset="0"/>
                <a:cs typeface="Times New Roman" pitchFamily="18" charset="0"/>
              </a:rPr>
              <a:t>Творчество </a:t>
            </a:r>
            <a:r>
              <a:rPr lang="ru-RU" sz="3200" b="1" kern="0" dirty="0">
                <a:solidFill>
                  <a:srgbClr val="1E3C78"/>
                </a:solidFill>
                <a:latin typeface="Times New Roman" pitchFamily="18" charset="0"/>
                <a:cs typeface="Times New Roman" pitchFamily="18" charset="0"/>
              </a:rPr>
              <a:t>— это порождение новых идей, стремление научиться большему, думать о деле иначе и делать его лучше.</a:t>
            </a:r>
            <a:br>
              <a:rPr lang="ru-RU" sz="3200" b="1" kern="0" dirty="0">
                <a:solidFill>
                  <a:srgbClr val="1E3C78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solidFill>
                <a:srgbClr val="1E3C7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Рисунок 15" descr="мальчик1-.bmp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971" r="22372"/>
          <a:stretch>
            <a:fillRect/>
          </a:stretch>
        </p:blipFill>
        <p:spPr>
          <a:xfrm flipH="1">
            <a:off x="323527" y="3253679"/>
            <a:ext cx="1440160" cy="3055641"/>
          </a:xfrm>
          <a:prstGeom prst="rect">
            <a:avLst/>
          </a:prstGeom>
        </p:spPr>
      </p:pic>
      <p:pic>
        <p:nvPicPr>
          <p:cNvPr id="17" name="Рисунок 16" descr="девочка1.bmp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380312" y="3428999"/>
            <a:ext cx="1763688" cy="2659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834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6165106"/>
            <a:ext cx="9128125" cy="576262"/>
            <a:chOff x="5" y="3521"/>
            <a:chExt cx="5750" cy="363"/>
          </a:xfrm>
        </p:grpSpPr>
        <p:pic>
          <p:nvPicPr>
            <p:cNvPr id="3078" name="Picture 6" descr="j008854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" y="3521"/>
              <a:ext cx="2873" cy="363"/>
            </a:xfrm>
            <a:prstGeom prst="rect">
              <a:avLst/>
            </a:prstGeom>
            <a:noFill/>
          </p:spPr>
        </p:pic>
        <p:pic>
          <p:nvPicPr>
            <p:cNvPr id="3079" name="Picture 7" descr="j008854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82" y="3521"/>
              <a:ext cx="2873" cy="363"/>
            </a:xfrm>
            <a:prstGeom prst="rect">
              <a:avLst/>
            </a:prstGeom>
            <a:noFill/>
          </p:spPr>
        </p:pic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5875" y="116632"/>
            <a:ext cx="9128125" cy="576263"/>
            <a:chOff x="5" y="3521"/>
            <a:chExt cx="5750" cy="363"/>
          </a:xfrm>
        </p:grpSpPr>
        <p:pic>
          <p:nvPicPr>
            <p:cNvPr id="3081" name="Picture 9" descr="j008854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" y="3521"/>
              <a:ext cx="2873" cy="363"/>
            </a:xfrm>
            <a:prstGeom prst="rect">
              <a:avLst/>
            </a:prstGeom>
            <a:noFill/>
          </p:spPr>
        </p:pic>
        <p:pic>
          <p:nvPicPr>
            <p:cNvPr id="3082" name="Picture 10" descr="j008854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82" y="3521"/>
              <a:ext cx="2873" cy="363"/>
            </a:xfrm>
            <a:prstGeom prst="rect">
              <a:avLst/>
            </a:prstGeom>
            <a:noFill/>
          </p:spPr>
        </p:pic>
      </p:grpSp>
      <p:sp>
        <p:nvSpPr>
          <p:cNvPr id="1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7544" y="692895"/>
            <a:ext cx="8208912" cy="3672209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1E3C78"/>
                </a:solidFill>
                <a:latin typeface="Times New Roman" pitchFamily="18" charset="0"/>
                <a:cs typeface="Times New Roman" pitchFamily="18" charset="0"/>
              </a:rPr>
              <a:t>«Способности - индивидуальные особенности людей, от которых зависит приобретение ими знаний, умений и навыков, а также успешность выполнения различных видов деятельности».</a:t>
            </a:r>
            <a:endParaRPr lang="ru-RU" sz="3200" b="1" dirty="0">
              <a:solidFill>
                <a:srgbClr val="1E3C7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" name="Picture 13" descr="успех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9854"/>
          <a:stretch>
            <a:fillRect/>
          </a:stretch>
        </p:blipFill>
        <p:spPr bwMode="auto">
          <a:xfrm>
            <a:off x="148878" y="3140968"/>
            <a:ext cx="1653206" cy="2960886"/>
          </a:xfrm>
          <a:prstGeom prst="rect">
            <a:avLst/>
          </a:prstGeom>
          <a:noFill/>
        </p:spPr>
      </p:pic>
      <p:pic>
        <p:nvPicPr>
          <p:cNvPr id="19" name="Picture 14" descr="успех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14546"/>
          <a:stretch>
            <a:fillRect/>
          </a:stretch>
        </p:blipFill>
        <p:spPr bwMode="auto">
          <a:xfrm>
            <a:off x="7410194" y="3212976"/>
            <a:ext cx="1554294" cy="295237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436096" y="4329023"/>
            <a:ext cx="24482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1E3C78"/>
                </a:solidFill>
                <a:latin typeface="Times New Roman"/>
                <a:ea typeface="Times New Roman"/>
              </a:rPr>
              <a:t>Р.С. </a:t>
            </a:r>
            <a:r>
              <a:rPr lang="ru-RU" sz="3200" b="1" dirty="0" err="1">
                <a:solidFill>
                  <a:srgbClr val="1E3C78"/>
                </a:solidFill>
                <a:latin typeface="Times New Roman"/>
                <a:ea typeface="Times New Roman"/>
              </a:rPr>
              <a:t>Немов</a:t>
            </a:r>
            <a:endParaRPr lang="ru-RU" sz="3200" b="1" dirty="0">
              <a:solidFill>
                <a:srgbClr val="1E3C7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316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6165106"/>
            <a:ext cx="9128125" cy="576262"/>
            <a:chOff x="5" y="3521"/>
            <a:chExt cx="5750" cy="363"/>
          </a:xfrm>
        </p:grpSpPr>
        <p:pic>
          <p:nvPicPr>
            <p:cNvPr id="3078" name="Picture 6" descr="j008854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" y="3521"/>
              <a:ext cx="2873" cy="363"/>
            </a:xfrm>
            <a:prstGeom prst="rect">
              <a:avLst/>
            </a:prstGeom>
            <a:noFill/>
          </p:spPr>
        </p:pic>
        <p:pic>
          <p:nvPicPr>
            <p:cNvPr id="3079" name="Picture 7" descr="j008854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82" y="3521"/>
              <a:ext cx="2873" cy="363"/>
            </a:xfrm>
            <a:prstGeom prst="rect">
              <a:avLst/>
            </a:prstGeom>
            <a:noFill/>
          </p:spPr>
        </p:pic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5875" y="116632"/>
            <a:ext cx="9128125" cy="576263"/>
            <a:chOff x="5" y="3521"/>
            <a:chExt cx="5750" cy="363"/>
          </a:xfrm>
        </p:grpSpPr>
        <p:pic>
          <p:nvPicPr>
            <p:cNvPr id="3081" name="Picture 9" descr="j008854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" y="3521"/>
              <a:ext cx="2873" cy="363"/>
            </a:xfrm>
            <a:prstGeom prst="rect">
              <a:avLst/>
            </a:prstGeom>
            <a:noFill/>
          </p:spPr>
        </p:pic>
        <p:pic>
          <p:nvPicPr>
            <p:cNvPr id="3082" name="Picture 10" descr="j008854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82" y="3521"/>
              <a:ext cx="2873" cy="363"/>
            </a:xfrm>
            <a:prstGeom prst="rect">
              <a:avLst/>
            </a:prstGeom>
            <a:noFill/>
          </p:spPr>
        </p:pic>
      </p:grpSp>
      <p:sp>
        <p:nvSpPr>
          <p:cNvPr id="1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7544" y="692895"/>
            <a:ext cx="8208912" cy="3672209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1E3C78"/>
                </a:solidFill>
                <a:latin typeface="Times New Roman" pitchFamily="18" charset="0"/>
                <a:cs typeface="Times New Roman" pitchFamily="18" charset="0"/>
              </a:rPr>
              <a:t>Развивать творческие способности? Что это значит?</a:t>
            </a:r>
            <a:br>
              <a:rPr lang="ru-RU" sz="2400" b="1" dirty="0">
                <a:solidFill>
                  <a:srgbClr val="1E3C78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1E3C78"/>
                </a:solidFill>
                <a:latin typeface="Times New Roman" pitchFamily="18" charset="0"/>
                <a:cs typeface="Times New Roman" pitchFamily="18" charset="0"/>
              </a:rPr>
              <a:t>- Во-первых, это развитие наблюдательности, речевой и общей активности, общительности, хорошо натренированной памяти, привычки анализировать и осмысливать факты, воли, воображения.</a:t>
            </a:r>
            <a:br>
              <a:rPr lang="ru-RU" sz="2400" b="1" dirty="0">
                <a:solidFill>
                  <a:srgbClr val="1E3C78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1E3C78"/>
                </a:solidFill>
                <a:latin typeface="Times New Roman" pitchFamily="18" charset="0"/>
                <a:cs typeface="Times New Roman" pitchFamily="18" charset="0"/>
              </a:rPr>
              <a:t>- Во-вторых, это систематическое создание ситуаций, позволяющих </a:t>
            </a:r>
            <a:r>
              <a:rPr lang="ru-RU" sz="2400" b="1" dirty="0" err="1">
                <a:solidFill>
                  <a:srgbClr val="1E3C78"/>
                </a:solidFill>
                <a:latin typeface="Times New Roman" pitchFamily="18" charset="0"/>
                <a:cs typeface="Times New Roman" pitchFamily="18" charset="0"/>
              </a:rPr>
              <a:t>самовыразиться</a:t>
            </a:r>
            <a:r>
              <a:rPr lang="ru-RU" sz="2400" b="1" dirty="0">
                <a:solidFill>
                  <a:srgbClr val="1E3C78"/>
                </a:solidFill>
                <a:latin typeface="Times New Roman" pitchFamily="18" charset="0"/>
                <a:cs typeface="Times New Roman" pitchFamily="18" charset="0"/>
              </a:rPr>
              <a:t> индивидуальности ученика.</a:t>
            </a:r>
            <a:br>
              <a:rPr lang="ru-RU" sz="2400" b="1" dirty="0">
                <a:solidFill>
                  <a:srgbClr val="1E3C78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1E3C78"/>
                </a:solidFill>
                <a:latin typeface="Times New Roman" pitchFamily="18" charset="0"/>
                <a:cs typeface="Times New Roman" pitchFamily="18" charset="0"/>
              </a:rPr>
              <a:t>- В-третьих, это организация исследовательской деятельности в познавательном процессе.</a:t>
            </a:r>
          </a:p>
        </p:txBody>
      </p:sp>
      <p:pic>
        <p:nvPicPr>
          <p:cNvPr id="18" name="Picture 13" descr="успех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9854"/>
          <a:stretch>
            <a:fillRect/>
          </a:stretch>
        </p:blipFill>
        <p:spPr bwMode="auto">
          <a:xfrm>
            <a:off x="148878" y="3140968"/>
            <a:ext cx="1653206" cy="2960886"/>
          </a:xfrm>
          <a:prstGeom prst="rect">
            <a:avLst/>
          </a:prstGeom>
          <a:noFill/>
        </p:spPr>
      </p:pic>
      <p:pic>
        <p:nvPicPr>
          <p:cNvPr id="19" name="Picture 14" descr="успех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14546"/>
          <a:stretch>
            <a:fillRect/>
          </a:stretch>
        </p:blipFill>
        <p:spPr bwMode="auto">
          <a:xfrm>
            <a:off x="7410194" y="3212976"/>
            <a:ext cx="1554294" cy="295237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0849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6165106"/>
            <a:ext cx="9128125" cy="576262"/>
            <a:chOff x="5" y="3521"/>
            <a:chExt cx="5750" cy="363"/>
          </a:xfrm>
        </p:grpSpPr>
        <p:pic>
          <p:nvPicPr>
            <p:cNvPr id="3078" name="Picture 6" descr="j008854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" y="3521"/>
              <a:ext cx="2873" cy="363"/>
            </a:xfrm>
            <a:prstGeom prst="rect">
              <a:avLst/>
            </a:prstGeom>
            <a:noFill/>
          </p:spPr>
        </p:pic>
        <p:pic>
          <p:nvPicPr>
            <p:cNvPr id="3079" name="Picture 7" descr="j008854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82" y="3521"/>
              <a:ext cx="2873" cy="363"/>
            </a:xfrm>
            <a:prstGeom prst="rect">
              <a:avLst/>
            </a:prstGeom>
            <a:noFill/>
          </p:spPr>
        </p:pic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5875" y="116632"/>
            <a:ext cx="9128125" cy="576263"/>
            <a:chOff x="5" y="3521"/>
            <a:chExt cx="5750" cy="363"/>
          </a:xfrm>
        </p:grpSpPr>
        <p:pic>
          <p:nvPicPr>
            <p:cNvPr id="3081" name="Picture 9" descr="j008854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" y="3521"/>
              <a:ext cx="2873" cy="363"/>
            </a:xfrm>
            <a:prstGeom prst="rect">
              <a:avLst/>
            </a:prstGeom>
            <a:noFill/>
          </p:spPr>
        </p:pic>
        <p:pic>
          <p:nvPicPr>
            <p:cNvPr id="3082" name="Picture 10" descr="j008854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82" y="3521"/>
              <a:ext cx="2873" cy="363"/>
            </a:xfrm>
            <a:prstGeom prst="rect">
              <a:avLst/>
            </a:prstGeom>
            <a:noFill/>
          </p:spPr>
        </p:pic>
      </p:grpSp>
      <p:sp>
        <p:nvSpPr>
          <p:cNvPr id="1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7544" y="548680"/>
            <a:ext cx="7918450" cy="3384376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 smtClean="0">
                <a:solidFill>
                  <a:srgbClr val="1E3C78"/>
                </a:solidFill>
                <a:latin typeface="Times New Roman" pitchFamily="18" charset="0"/>
                <a:cs typeface="Times New Roman" pitchFamily="18" charset="0"/>
              </a:rPr>
              <a:t>1.  Проектная </a:t>
            </a:r>
            <a:r>
              <a:rPr lang="ru-RU" sz="3200" b="1" dirty="0">
                <a:solidFill>
                  <a:srgbClr val="1E3C78"/>
                </a:solidFill>
                <a:latin typeface="Times New Roman" pitchFamily="18" charset="0"/>
                <a:cs typeface="Times New Roman" pitchFamily="18" charset="0"/>
              </a:rPr>
              <a:t>деятельность</a:t>
            </a:r>
            <a:br>
              <a:rPr lang="ru-RU" sz="3200" b="1" dirty="0">
                <a:solidFill>
                  <a:srgbClr val="1E3C78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1E3C78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b="1" dirty="0">
                <a:solidFill>
                  <a:srgbClr val="1E3C78"/>
                </a:solidFill>
                <a:latin typeface="Times New Roman" pitchFamily="18" charset="0"/>
                <a:cs typeface="Times New Roman" pitchFamily="18" charset="0"/>
              </a:rPr>
              <a:t>. «Воспитание сказкой»</a:t>
            </a:r>
            <a:br>
              <a:rPr lang="ru-RU" sz="3200" b="1" dirty="0">
                <a:solidFill>
                  <a:srgbClr val="1E3C78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rgbClr val="1E3C78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3200" b="1" dirty="0" smtClean="0">
                <a:solidFill>
                  <a:srgbClr val="1E3C7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rgbClr val="1E3C78"/>
                </a:solidFill>
                <a:latin typeface="Times New Roman" pitchFamily="18" charset="0"/>
                <a:cs typeface="Times New Roman" pitchFamily="18" charset="0"/>
              </a:rPr>
              <a:t>Новизна опыта</a:t>
            </a:r>
            <a:br>
              <a:rPr lang="ru-RU" sz="3200" b="1" dirty="0">
                <a:solidFill>
                  <a:srgbClr val="1E3C78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rgbClr val="1E3C78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3200" b="1" dirty="0" smtClean="0">
                <a:solidFill>
                  <a:srgbClr val="1E3C7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rgbClr val="1E3C78"/>
                </a:solidFill>
                <a:latin typeface="Times New Roman" pitchFamily="18" charset="0"/>
                <a:cs typeface="Times New Roman" pitchFamily="18" charset="0"/>
              </a:rPr>
              <a:t>Турниры</a:t>
            </a:r>
            <a:br>
              <a:rPr lang="ru-RU" sz="3200" b="1" dirty="0">
                <a:solidFill>
                  <a:srgbClr val="1E3C78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rgbClr val="1E3C78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3200" b="1" dirty="0" smtClean="0">
                <a:solidFill>
                  <a:srgbClr val="1E3C78"/>
                </a:solidFill>
                <a:latin typeface="Times New Roman" pitchFamily="18" charset="0"/>
                <a:cs typeface="Times New Roman" pitchFamily="18" charset="0"/>
              </a:rPr>
              <a:t> Индивидуальные </a:t>
            </a:r>
            <a:r>
              <a:rPr lang="ru-RU" sz="3200" b="1" dirty="0">
                <a:solidFill>
                  <a:srgbClr val="1E3C78"/>
                </a:solidFill>
                <a:latin typeface="Times New Roman" pitchFamily="18" charset="0"/>
                <a:cs typeface="Times New Roman" pitchFamily="18" charset="0"/>
              </a:rPr>
              <a:t>занятия</a:t>
            </a:r>
            <a:br>
              <a:rPr lang="ru-RU" sz="3200" b="1" dirty="0">
                <a:solidFill>
                  <a:srgbClr val="1E3C78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solidFill>
                <a:srgbClr val="1E3C7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" name="Picture 13" descr="успех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9854"/>
          <a:stretch>
            <a:fillRect/>
          </a:stretch>
        </p:blipFill>
        <p:spPr bwMode="auto">
          <a:xfrm>
            <a:off x="148878" y="3140968"/>
            <a:ext cx="1653206" cy="2960886"/>
          </a:xfrm>
          <a:prstGeom prst="rect">
            <a:avLst/>
          </a:prstGeom>
          <a:noFill/>
        </p:spPr>
      </p:pic>
      <p:pic>
        <p:nvPicPr>
          <p:cNvPr id="1026" name="Picture 2" descr="C:\Users\user\Desktop\Наше Фото\DSCN011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3464629"/>
            <a:ext cx="3442668" cy="2391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Desktop\Наше Фото\DSCN011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8142" y="1478822"/>
            <a:ext cx="2964656" cy="1979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3642783"/>
            <a:ext cx="1425823" cy="24590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05173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6165106"/>
            <a:ext cx="9128125" cy="576262"/>
            <a:chOff x="5" y="3521"/>
            <a:chExt cx="5750" cy="363"/>
          </a:xfrm>
        </p:grpSpPr>
        <p:pic>
          <p:nvPicPr>
            <p:cNvPr id="3078" name="Picture 6" descr="j008854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" y="3521"/>
              <a:ext cx="2873" cy="363"/>
            </a:xfrm>
            <a:prstGeom prst="rect">
              <a:avLst/>
            </a:prstGeom>
            <a:noFill/>
          </p:spPr>
        </p:pic>
        <p:pic>
          <p:nvPicPr>
            <p:cNvPr id="3079" name="Picture 7" descr="j008854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82" y="3521"/>
              <a:ext cx="2873" cy="363"/>
            </a:xfrm>
            <a:prstGeom prst="rect">
              <a:avLst/>
            </a:prstGeom>
            <a:noFill/>
          </p:spPr>
        </p:pic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5875" y="116632"/>
            <a:ext cx="9128125" cy="576263"/>
            <a:chOff x="5" y="3521"/>
            <a:chExt cx="5750" cy="363"/>
          </a:xfrm>
        </p:grpSpPr>
        <p:pic>
          <p:nvPicPr>
            <p:cNvPr id="3081" name="Picture 9" descr="j008854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" y="3521"/>
              <a:ext cx="2873" cy="363"/>
            </a:xfrm>
            <a:prstGeom prst="rect">
              <a:avLst/>
            </a:prstGeom>
            <a:noFill/>
          </p:spPr>
        </p:pic>
        <p:pic>
          <p:nvPicPr>
            <p:cNvPr id="3082" name="Picture 10" descr="j008854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82" y="3521"/>
              <a:ext cx="2873" cy="363"/>
            </a:xfrm>
            <a:prstGeom prst="rect">
              <a:avLst/>
            </a:prstGeom>
            <a:noFill/>
          </p:spPr>
        </p:pic>
      </p:grpSp>
      <p:sp>
        <p:nvSpPr>
          <p:cNvPr id="1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7544" y="548680"/>
            <a:ext cx="8208912" cy="3384376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1E3C78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6000" b="1" dirty="0">
              <a:solidFill>
                <a:srgbClr val="1E3C7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" name="Picture 13" descr="успех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9854"/>
          <a:stretch>
            <a:fillRect/>
          </a:stretch>
        </p:blipFill>
        <p:spPr bwMode="auto">
          <a:xfrm>
            <a:off x="148878" y="3140968"/>
            <a:ext cx="1653206" cy="2960886"/>
          </a:xfrm>
          <a:prstGeom prst="rect">
            <a:avLst/>
          </a:prstGeom>
          <a:noFill/>
        </p:spPr>
      </p:pic>
      <p:pic>
        <p:nvPicPr>
          <p:cNvPr id="19" name="Picture 14" descr="успех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14546"/>
          <a:stretch>
            <a:fillRect/>
          </a:stretch>
        </p:blipFill>
        <p:spPr bwMode="auto">
          <a:xfrm>
            <a:off x="7410194" y="3212976"/>
            <a:ext cx="1554294" cy="295237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843115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105</Words>
  <Application>Microsoft Office PowerPoint</Application>
  <PresentationFormat>Экран (4:3)</PresentationFormat>
  <Paragraphs>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«Развитие творческих способностей младших школьников во внеурочное время в рамках ФГОС»</vt:lpstr>
      <vt:lpstr>«Учение не должно сводиться к беспрерывному накоплению знаний, к тренировке памяти…хочется, чтобы дети были путешественниками, открывателями и творцами в этом мире».</vt:lpstr>
      <vt:lpstr>Творчество — это порождение новых идей, стремление научиться большему, думать о деле иначе и делать его лучше. </vt:lpstr>
      <vt:lpstr>«Способности - индивидуальные особенности людей, от которых зависит приобретение ими знаний, умений и навыков, а также успешность выполнения различных видов деятельности».</vt:lpstr>
      <vt:lpstr>Развивать творческие способности? Что это значит? - Во-первых, это развитие наблюдательности, речевой и общей активности, общительности, хорошо натренированной памяти, привычки анализировать и осмысливать факты, воли, воображения. - Во-вторых, это систематическое создание ситуаций, позволяющих самовыразиться индивидуальности ученика. - В-третьих, это организация исследовательской деятельности в познавательном процессе.</vt:lpstr>
      <vt:lpstr>1.  Проектная деятельность 2. «Воспитание сказкой» 3.  Новизна опыта 4.  Турниры 5.  Индивидуальные занятия 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</dc:title>
  <dc:creator>Лариса</dc:creator>
  <cp:lastModifiedBy>Кирилл.</cp:lastModifiedBy>
  <cp:revision>12</cp:revision>
  <dcterms:created xsi:type="dcterms:W3CDTF">2011-07-11T21:28:22Z</dcterms:created>
  <dcterms:modified xsi:type="dcterms:W3CDTF">2013-08-28T12:39:40Z</dcterms:modified>
</cp:coreProperties>
</file>