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84" r:id="rId2"/>
    <p:sldId id="283" r:id="rId3"/>
    <p:sldId id="256" r:id="rId4"/>
    <p:sldId id="260" r:id="rId5"/>
    <p:sldId id="286" r:id="rId6"/>
    <p:sldId id="265" r:id="rId7"/>
    <p:sldId id="288" r:id="rId8"/>
    <p:sldId id="266" r:id="rId9"/>
    <p:sldId id="267" r:id="rId10"/>
    <p:sldId id="289" r:id="rId11"/>
    <p:sldId id="278" r:id="rId12"/>
    <p:sldId id="280" r:id="rId13"/>
    <p:sldId id="29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4" autoAdjust="0"/>
    <p:restoredTop sz="94902" autoAdjust="0"/>
  </p:normalViewPr>
  <p:slideViewPr>
    <p:cSldViewPr>
      <p:cViewPr varScale="1">
        <p:scale>
          <a:sx n="70" d="100"/>
          <a:sy n="70" d="100"/>
        </p:scale>
        <p:origin x="1506" y="72"/>
      </p:cViewPr>
      <p:guideLst>
        <p:guide orient="horz" pos="48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12" Type="http://schemas.openxmlformats.org/officeDocument/2006/relationships/image" Target="../media/image55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9A33834-827E-47C3-9CC1-BDF658810E4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954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0B951EB-F1CB-4616-A4EE-00D0FFFD3C8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954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0B951EB-F1CB-4616-A4EE-00D0FFFD3C8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171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0B951EB-F1CB-4616-A4EE-00D0FFFD3C8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948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0B951EB-F1CB-4616-A4EE-00D0FFFD3C8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3011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0B951EB-F1CB-4616-A4EE-00D0FFFD3C8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1122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C80A-6E75-4B4C-995E-DA238E70F4D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7626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472E-DC79-42D5-9E68-60525C5976F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9657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98E6E-D392-4B6A-BCCC-26B68E93FC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42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B689-080C-44A9-8593-AE5024D0038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101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63C23B8-AE4A-478D-A968-89D1F3667D4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942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F466965-873C-4E0F-AA3E-D2D61C9553F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318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A6B872A-FD55-4CCA-8B39-EFBB6B2DECD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378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3F72-1E10-4778-8696-DB55625F38E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750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EF55-B725-4F92-A6F1-1BDF7FAC5FB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304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45AD-3AE5-4619-9A59-1257A9D88F8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853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D19B337-EC08-42A8-933D-D1A74E6B976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889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B951EB-F1CB-4616-A4EE-00D0FFFD3C8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921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  <p:sldLayoutId id="21474838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3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5.png"/><Relationship Id="rId4" Type="http://schemas.openxmlformats.org/officeDocument/2006/relationships/image" Target="../media/image6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0.bin"/><Relationship Id="rId25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29" Type="http://schemas.openxmlformats.org/officeDocument/2006/relationships/oleObject" Target="../embeddings/oleObject3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34.wmf"/><Relationship Id="rId32" Type="http://schemas.openxmlformats.org/officeDocument/2006/relationships/image" Target="../media/image38.wmf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28" Type="http://schemas.openxmlformats.org/officeDocument/2006/relationships/image" Target="../media/image36.wmf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1.bin"/><Relationship Id="rId31" Type="http://schemas.openxmlformats.org/officeDocument/2006/relationships/oleObject" Target="../embeddings/oleObject37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35.bin"/><Relationship Id="rId30" Type="http://schemas.openxmlformats.org/officeDocument/2006/relationships/image" Target="../media/image3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1.wmf"/><Relationship Id="rId26" Type="http://schemas.openxmlformats.org/officeDocument/2006/relationships/image" Target="../media/image55.wmf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50.bin"/><Relationship Id="rId25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20" Type="http://schemas.openxmlformats.org/officeDocument/2006/relationships/image" Target="../media/image5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7.bin"/><Relationship Id="rId24" Type="http://schemas.openxmlformats.org/officeDocument/2006/relationships/image" Target="../media/image54.wmf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23" Type="http://schemas.openxmlformats.org/officeDocument/2006/relationships/oleObject" Target="../embeddings/oleObject53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9.wmf"/><Relationship Id="rId22" Type="http://schemas.openxmlformats.org/officeDocument/2006/relationships/image" Target="../media/image5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2987824" y="571500"/>
            <a:ext cx="57275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b="1" u="none" dirty="0" smtClean="0">
                <a:latin typeface="+mj-lt"/>
              </a:rPr>
              <a:t>ГБОУ №1392 имени Д. Рябинкина</a:t>
            </a:r>
            <a:endParaRPr lang="ru-RU" altLang="ru-RU" b="1" u="none" dirty="0">
              <a:latin typeface="+mj-lt"/>
            </a:endParaRPr>
          </a:p>
          <a:p>
            <a:pPr eaLnBrk="1" hangingPunct="1"/>
            <a:endParaRPr lang="ru-RU" altLang="ru-RU" b="1" u="none" dirty="0" smtClean="0">
              <a:latin typeface="+mj-lt"/>
            </a:endParaRPr>
          </a:p>
          <a:p>
            <a:pPr eaLnBrk="1" hangingPunct="1"/>
            <a:r>
              <a:rPr lang="ru-RU" altLang="ru-RU" b="1" u="none" dirty="0" smtClean="0">
                <a:latin typeface="+mj-lt"/>
              </a:rPr>
              <a:t>Давтян Римма Артемовна</a:t>
            </a:r>
            <a:endParaRPr lang="ru-RU" altLang="ru-RU" b="1" u="none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ПРОИЗВОДНАЯ ВТОРОГО ПОРЯДКА. ВЫПУКЛОСТИ, ТОЧКИ ПЕРЕГИБА. 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38163" y="260350"/>
            <a:ext cx="871378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 u="none"/>
              <a:t>Понятие о производных высших порядков</a:t>
            </a:r>
          </a:p>
          <a:p>
            <a:pPr eaLnBrk="1" hangingPunct="1">
              <a:spcBef>
                <a:spcPct val="50000"/>
              </a:spcBef>
            </a:pPr>
            <a:endParaRPr lang="ru-RU" altLang="ru-RU" u="none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857250" y="785813"/>
            <a:ext cx="4100513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 u="none"/>
              <a:t>Производная </a:t>
            </a:r>
            <a:r>
              <a:rPr lang="en-US" altLang="ru-RU" i="1" u="none"/>
              <a:t>f </a:t>
            </a:r>
            <a:r>
              <a:rPr lang="ru-RU" altLang="ru-RU" i="1" u="none"/>
              <a:t>'(х) от функции </a:t>
            </a:r>
            <a:r>
              <a:rPr lang="en-US" altLang="ru-RU" i="1" u="none"/>
              <a:t>f </a:t>
            </a:r>
            <a:r>
              <a:rPr lang="ru-RU" altLang="ru-RU" i="1" u="none"/>
              <a:t>(х) называется производной первого порядка и представляет собой некоторую новую функцию. Может случиться, что эта функция сама имеет производную. Тогда производная от производной первого порядка называется производной второго порядка или второй производной и обозначается так: </a:t>
            </a:r>
            <a:r>
              <a:rPr lang="en-US" altLang="ru-RU" i="1" u="none"/>
              <a:t>f </a:t>
            </a:r>
            <a:r>
              <a:rPr lang="ru-RU" altLang="ru-RU" i="1" u="none"/>
              <a:t>"(х). Итак,</a:t>
            </a:r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2143125" y="5643563"/>
          <a:ext cx="20161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Формула" r:id="rId3" imgW="977760" imgH="279360" progId="Equation.3">
                  <p:embed/>
                </p:oleObj>
              </mc:Choice>
              <mc:Fallback>
                <p:oleObj name="Формула" r:id="rId3" imgW="977760" imgH="279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5643563"/>
                        <a:ext cx="201612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Rectangle 8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143125" y="6215063"/>
          <a:ext cx="20891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Формула" r:id="rId5" imgW="1040948" imgH="279279" progId="Equation.3">
                  <p:embed/>
                </p:oleObj>
              </mc:Choice>
              <mc:Fallback>
                <p:oleObj name="Формула" r:id="rId5" imgW="1040948" imgH="27927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6215063"/>
                        <a:ext cx="208915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500688" y="1071563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none"/>
              <a:t>Пример</a:t>
            </a:r>
            <a:endParaRPr lang="ru-RU" altLang="ru-RU"/>
          </a:p>
        </p:txBody>
      </p:sp>
      <p:sp>
        <p:nvSpPr>
          <p:cNvPr id="10254" name="Rectangle 1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5643563" y="1571625"/>
            <a:ext cx="2432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u="none"/>
              <a:t>1)Пусть </a:t>
            </a:r>
            <a:r>
              <a:rPr lang="en-US" altLang="ru-RU" u="none"/>
              <a:t>y = sin x</a:t>
            </a:r>
            <a:r>
              <a:rPr lang="ru-RU" altLang="ru-RU"/>
              <a:t> </a:t>
            </a:r>
          </a:p>
        </p:txBody>
      </p:sp>
      <p:sp>
        <p:nvSpPr>
          <p:cNvPr id="10256" name="Rectangle 1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4929188" y="2500313"/>
          <a:ext cx="421481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Формула" r:id="rId7" imgW="3035160" imgH="228600" progId="Equation.3">
                  <p:embed/>
                </p:oleObj>
              </mc:Choice>
              <mc:Fallback>
                <p:oleObj name="Формула" r:id="rId7" imgW="303516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2500313"/>
                        <a:ext cx="4214812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4786313" y="2000250"/>
            <a:ext cx="4357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i="1" u="none"/>
              <a:t>Тогда имеем последовательно</a:t>
            </a:r>
            <a:r>
              <a:rPr lang="ru-RU" altLang="ru-RU" b="1"/>
              <a:t> </a:t>
            </a:r>
          </a:p>
        </p:txBody>
      </p:sp>
      <p:graphicFrame>
        <p:nvGraphicFramePr>
          <p:cNvPr id="52241" name="Object 17"/>
          <p:cNvGraphicFramePr>
            <a:graphicFrameLocks noChangeAspect="1"/>
          </p:cNvGraphicFramePr>
          <p:nvPr/>
        </p:nvGraphicFramePr>
        <p:xfrm>
          <a:off x="6072188" y="3000375"/>
          <a:ext cx="28082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Формула" r:id="rId9" imgW="1244600" imgH="228600" progId="Equation.3">
                  <p:embed/>
                </p:oleObj>
              </mc:Choice>
              <mc:Fallback>
                <p:oleObj name="Формула" r:id="rId9" imgW="12446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3000375"/>
                        <a:ext cx="280828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4857750" y="3000375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u="none"/>
              <a:t>2)Пусть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148263" y="35004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u="none"/>
              <a:t>Найти:</a:t>
            </a:r>
          </a:p>
        </p:txBody>
      </p:sp>
      <p:graphicFrame>
        <p:nvGraphicFramePr>
          <p:cNvPr id="52245" name="Object 21"/>
          <p:cNvGraphicFramePr>
            <a:graphicFrameLocks noChangeAspect="1"/>
          </p:cNvGraphicFramePr>
          <p:nvPr/>
        </p:nvGraphicFramePr>
        <p:xfrm>
          <a:off x="6227763" y="3573463"/>
          <a:ext cx="4318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Формула" r:id="rId11" imgW="203024" imgH="203024" progId="Equation.3">
                  <p:embed/>
                </p:oleObj>
              </mc:Choice>
              <mc:Fallback>
                <p:oleObj name="Формула" r:id="rId11" imgW="203024" imgH="203024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3573463"/>
                        <a:ext cx="4318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7" name="Object 23"/>
          <p:cNvGraphicFramePr>
            <a:graphicFrameLocks noChangeAspect="1"/>
          </p:cNvGraphicFramePr>
          <p:nvPr/>
        </p:nvGraphicFramePr>
        <p:xfrm>
          <a:off x="5651500" y="4005263"/>
          <a:ext cx="251936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Формула" r:id="rId13" imgW="1143000" imgH="228600" progId="Equation.3">
                  <p:embed/>
                </p:oleObj>
              </mc:Choice>
              <mc:Fallback>
                <p:oleObj name="Формула" r:id="rId13" imgW="11430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005263"/>
                        <a:ext cx="2519363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9" name="Object 25"/>
          <p:cNvGraphicFramePr>
            <a:graphicFrameLocks noChangeAspect="1"/>
          </p:cNvGraphicFramePr>
          <p:nvPr/>
        </p:nvGraphicFramePr>
        <p:xfrm>
          <a:off x="5724525" y="4652963"/>
          <a:ext cx="25193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Формула" r:id="rId15" imgW="1129810" imgH="203112" progId="Equation.3">
                  <p:embed/>
                </p:oleObj>
              </mc:Choice>
              <mc:Fallback>
                <p:oleObj name="Формула" r:id="rId15" imgW="1129810" imgH="203112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652963"/>
                        <a:ext cx="25193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51" name="Object 27"/>
          <p:cNvGraphicFramePr>
            <a:graphicFrameLocks noChangeAspect="1"/>
          </p:cNvGraphicFramePr>
          <p:nvPr/>
        </p:nvGraphicFramePr>
        <p:xfrm>
          <a:off x="5715000" y="5214938"/>
          <a:ext cx="244951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Формула" r:id="rId17" imgW="1218671" imgH="203112" progId="Equation.3">
                  <p:embed/>
                </p:oleObj>
              </mc:Choice>
              <mc:Fallback>
                <p:oleObj name="Формула" r:id="rId17" imgW="1218671" imgH="203112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214938"/>
                        <a:ext cx="2449513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29" grpId="0"/>
      <p:bldP spid="52233" grpId="0"/>
      <p:bldP spid="52237" grpId="0"/>
      <p:bldP spid="52240" grpId="0"/>
      <p:bldP spid="52243" grpId="0"/>
      <p:bldP spid="522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700338" y="1052513"/>
            <a:ext cx="5715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2352" bIns="0">
            <a:spAutoFit/>
          </a:bodyPr>
          <a:lstStyle>
            <a:lvl1pPr indent="539750" eaLnBrk="0" hangingPunct="0">
              <a:tabLst>
                <a:tab pos="386238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6238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6238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6238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6238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6238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6238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6238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62388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График дифференцируемой функции у </a:t>
            </a:r>
            <a:r>
              <a:rPr lang="ru-RU" altLang="ru-RU" sz="2000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(х) называется вогнутым вверх (или выпуклым вниз) в промежутке (а,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), если соответствующая часть кривой</a:t>
            </a:r>
            <a:endParaRPr lang="ru-RU" altLang="ru-RU" sz="2000" u="non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ru-RU" altLang="ru-RU" sz="2000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ru-RU" altLang="ru-RU" sz="2000" u="non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расположена выше касательной, проведенной в любой ее точке М(х,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ru-RU" altLang="ru-RU" sz="2000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)).</a:t>
            </a:r>
            <a:endParaRPr lang="ru-RU" altLang="ru-RU" sz="2000" u="non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Аналогично, график дифференцируемой функции у =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(х) называется выпуклым вверх (или вогнутым вниз) в промежутке (а,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), если соответствующая часть кривой расположена ниже касательной, проведенной к любой ее точке М(х,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(х)) </a:t>
            </a:r>
            <a:r>
              <a:rPr lang="ru-RU" altLang="ru-RU" sz="1400" u="none">
                <a:latin typeface="Arial" panose="020B0604020202020204" pitchFamily="34" charset="0"/>
              </a:rPr>
              <a:t> </a:t>
            </a:r>
            <a:endParaRPr lang="ru-RU" altLang="ru-RU" sz="1800" u="none">
              <a:latin typeface="Arial" panose="020B0604020202020204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995738" y="2428875"/>
          <a:ext cx="22098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r:id="rId3" imgW="1244600" imgH="254000" progId="Equation.3">
                  <p:embed/>
                </p:oleObj>
              </mc:Choice>
              <mc:Fallback>
                <p:oleObj r:id="rId3" imgW="1244600" imgH="254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428875"/>
                        <a:ext cx="22098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331913" y="188913"/>
            <a:ext cx="6705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200" b="1" u="none">
                <a:solidFill>
                  <a:srgbClr val="000000"/>
                </a:solidFill>
                <a:cs typeface="Times New Roman" panose="02020603050405020304" pitchFamily="18" charset="0"/>
              </a:rPr>
              <a:t>Вогнутость и выпуклость графика функции. Точки перегиба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127125" y="111442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b="1" i="1" u="none">
                <a:solidFill>
                  <a:srgbClr val="000000"/>
                </a:solidFill>
                <a:cs typeface="Times New Roman" panose="02020603050405020304" pitchFamily="18" charset="0"/>
              </a:rPr>
              <a:t>Определение</a:t>
            </a:r>
            <a:r>
              <a:rPr lang="ru-RU" altLang="ru-RU" b="1" i="1" u="none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900113" y="513238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b="1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Определение</a:t>
            </a:r>
            <a:r>
              <a:rPr lang="ru-RU" altLang="ru-RU" b="1" i="1" u="none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133725" y="5189538"/>
            <a:ext cx="5867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Точкой перегиба графика дифференцируемой функции у =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(х) называется его точка, при переходе через которую кривая меняет свою вогнутость на выпуклость или наоборот</a:t>
            </a:r>
            <a:r>
              <a:rPr lang="ru-RU" altLang="ru-RU" sz="2000" u="none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716338"/>
            <a:ext cx="1943100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  <p:bldP spid="29701" grpId="0" autoUpdateAnimBg="0"/>
      <p:bldP spid="29702" grpId="0" autoUpdateAnimBg="0"/>
      <p:bldP spid="2970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116013" y="836613"/>
            <a:ext cx="6934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9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Если для дважды дифференцируемой функции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=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ru-RU" altLang="ru-RU" sz="2000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(х)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вторая ее производная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"(х) положительна внутри промежутка (а,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), то график этой функции вогнут вверх в данном промежутке.</a:t>
            </a:r>
            <a:endParaRPr lang="ru-RU" altLang="ru-RU" sz="2000" i="1" u="non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116013" y="304800"/>
            <a:ext cx="2374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200" b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ТЕОРЕМА</a:t>
            </a:r>
            <a:r>
              <a:rPr lang="ru-RU" altLang="ru-RU" sz="3200" b="1" u="none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1042988" y="3357563"/>
            <a:ext cx="770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116013" y="2133600"/>
            <a:ext cx="255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b="1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Доказательство</a:t>
            </a:r>
            <a:r>
              <a:rPr lang="ru-RU" altLang="ru-RU" b="1" i="1" u="none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032250" y="2143125"/>
            <a:ext cx="50403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Пусть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"(х) &gt; 0 при а&lt;х&lt;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их</a:t>
            </a:r>
            <a:r>
              <a:rPr lang="ru-RU" altLang="ru-RU" sz="2000" i="1" u="none" baseline="-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— любая точка промежутка (а,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). Сравним в точке х ординату у кривой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ординатой у ее касательной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проведенной в точке</a:t>
            </a:r>
            <a:endParaRPr lang="ru-RU" altLang="ru-RU" sz="2000" i="1" u="none">
              <a:latin typeface="Arial" panose="020B0604020202020204" pitchFamily="34" charset="0"/>
            </a:endParaRPr>
          </a:p>
        </p:txBody>
      </p:sp>
      <p:pic>
        <p:nvPicPr>
          <p:cNvPr id="3175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860800"/>
            <a:ext cx="3429000" cy="249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autoUpdateAnimBg="0"/>
      <p:bldP spid="31755" grpId="0" autoUpdateAnimBg="0"/>
      <p:bldP spid="317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544513" y="260350"/>
            <a:ext cx="85994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200" b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Достаточные условия вогнутости (выпуклости) графика функции</a:t>
            </a:r>
            <a:r>
              <a:rPr lang="ru-RU" altLang="ru-RU" b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042988" y="1485900"/>
            <a:ext cx="45720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u="none">
                <a:solidFill>
                  <a:srgbClr val="000000"/>
                </a:solidFill>
              </a:rPr>
              <a:t>Теорема:</a:t>
            </a:r>
            <a:r>
              <a:rPr lang="ru-RU" altLang="ru-RU" u="none">
                <a:solidFill>
                  <a:srgbClr val="000000"/>
                </a:solidFill>
              </a:rPr>
              <a:t> </a:t>
            </a:r>
            <a:r>
              <a:rPr lang="ru-RU" altLang="ru-RU" i="1" u="none">
                <a:solidFill>
                  <a:srgbClr val="000000"/>
                </a:solidFill>
              </a:rPr>
              <a:t>Если же вторая производная </a:t>
            </a:r>
            <a:r>
              <a:rPr lang="en-US" altLang="ru-RU" i="1" u="none">
                <a:solidFill>
                  <a:srgbClr val="000000"/>
                </a:solidFill>
              </a:rPr>
              <a:t>f</a:t>
            </a:r>
            <a:r>
              <a:rPr lang="ru-RU" altLang="ru-RU" i="1" u="none">
                <a:solidFill>
                  <a:srgbClr val="000000"/>
                </a:solidFill>
              </a:rPr>
              <a:t>"(х) отрицательна внутри промежутка (а, </a:t>
            </a:r>
            <a:r>
              <a:rPr lang="en-US" altLang="ru-RU" i="1" u="none">
                <a:solidFill>
                  <a:srgbClr val="000000"/>
                </a:solidFill>
              </a:rPr>
              <a:t>b</a:t>
            </a:r>
            <a:r>
              <a:rPr lang="ru-RU" altLang="ru-RU" i="1" u="none">
                <a:solidFill>
                  <a:srgbClr val="000000"/>
                </a:solidFill>
              </a:rPr>
              <a:t>), то график функции у = </a:t>
            </a:r>
            <a:r>
              <a:rPr lang="en-US" altLang="ru-RU" i="1" u="none">
                <a:solidFill>
                  <a:srgbClr val="000000"/>
                </a:solidFill>
              </a:rPr>
              <a:t>f</a:t>
            </a:r>
            <a:r>
              <a:rPr lang="ru-RU" altLang="ru-RU" i="1" u="none">
                <a:solidFill>
                  <a:srgbClr val="000000"/>
                </a:solidFill>
              </a:rPr>
              <a:t>(х) вогнут вниз в этом промежутке.</a:t>
            </a:r>
            <a:endParaRPr lang="ru-RU" altLang="ru-RU" u="none"/>
          </a:p>
          <a:p>
            <a:pPr>
              <a:spcBef>
                <a:spcPct val="50000"/>
              </a:spcBef>
            </a:pPr>
            <a:endParaRPr lang="ru-RU" altLang="ru-RU" sz="2000" u="none">
              <a:latin typeface="Arial" panose="020B0604020202020204" pitchFamily="34" charset="0"/>
            </a:endParaRPr>
          </a:p>
        </p:txBody>
      </p:sp>
      <p:pic>
        <p:nvPicPr>
          <p:cNvPr id="542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716338"/>
            <a:ext cx="3352800" cy="283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5980113" y="1603375"/>
            <a:ext cx="255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b="1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Доказательство</a:t>
            </a:r>
            <a:r>
              <a:rPr lang="ru-RU" altLang="ru-RU" b="1" i="1" u="none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5651500" y="2060575"/>
            <a:ext cx="316706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Аналогично доказывается, что если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"(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&lt; 0 при а &lt; х &lt;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то график функции у =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(х) вогнут вниз на промежутке (а,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ru-RU" altLang="ru-RU" sz="2000" i="1" u="none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  <p:bldP spid="54277" grpId="0"/>
      <p:bldP spid="54282" grpId="0" autoUpdateAnimBg="0"/>
      <p:bldP spid="542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5791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Содержание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Производные второго порядка</a:t>
            </a:r>
          </a:p>
          <a:p>
            <a:r>
              <a:rPr lang="ru-RU" dirty="0" smtClean="0"/>
              <a:t>Вогнутость, выпуклости и точки перегиба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2895600" y="1752600"/>
            <a:ext cx="5638800" cy="1752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i="1" smtClean="0"/>
              <a:t>Касательной к данной непрерывной кривой в данной ее точке М (точка касания) называется предельное положение секущей ММ', проходящей через точку М, когда вторая точка пересечения М' неограниченно приближается по кривой к первой.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4427538" y="5948641"/>
            <a:ext cx="9332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1800" u="none">
                <a:latin typeface="+mn-lt"/>
              </a:rPr>
              <a:t>Рис. 1 </a:t>
            </a:r>
          </a:p>
        </p:txBody>
      </p:sp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573463"/>
            <a:ext cx="3429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458714" y="1684337"/>
            <a:ext cx="24368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b="1" i="1" u="none" dirty="0">
                <a:latin typeface="+mn-lt"/>
              </a:rPr>
              <a:t>Определение: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2027238" y="293706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 u="none" dirty="0">
                <a:latin typeface="+mn-lt"/>
              </a:rPr>
              <a:t>Понятие касательной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build="p" autoUpdateAnimBg="0" advAuto="0"/>
      <p:bldP spid="2073" grpId="0" autoUpdateAnimBg="0"/>
      <p:bldP spid="2080" grpId="0" autoUpdateAnimBg="0"/>
      <p:bldP spid="208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42068" y="638251"/>
            <a:ext cx="78104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200" b="1" u="none" dirty="0">
                <a:latin typeface="+mn-lt"/>
                <a:cs typeface="Times New Roman" panose="02020603050405020304" pitchFamily="18" charset="0"/>
              </a:rPr>
              <a:t>Общее определение производной</a:t>
            </a:r>
            <a:r>
              <a:rPr lang="ru-RU" altLang="ru-RU" sz="3200" b="1" u="none" dirty="0">
                <a:latin typeface="+mn-lt"/>
              </a:rPr>
              <a:t> 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38500" y="1428750"/>
            <a:ext cx="533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 i="1" u="non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Производной функции у = </a:t>
            </a:r>
            <a:r>
              <a:rPr lang="en-US" altLang="ru-RU" sz="2000" i="1" u="non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f</a:t>
            </a:r>
            <a:r>
              <a:rPr lang="ru-RU" altLang="ru-RU" sz="2000" i="1" u="non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(х) называется</a:t>
            </a:r>
            <a:r>
              <a:rPr lang="ru-RU" altLang="ru-RU" sz="2000" u="non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ru-RU" sz="2000" i="1" u="none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предел отношения приращения функции к приращению аргумента при условии, что приращение аргумента стремится к нулю, если этот предел существует</a:t>
            </a:r>
            <a:r>
              <a:rPr lang="ru-RU" altLang="ru-RU" sz="2000" u="none" dirty="0">
                <a:latin typeface="+mn-lt"/>
              </a:rPr>
              <a:t>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90600" y="1357313"/>
            <a:ext cx="24368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b="1" i="1" u="none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Определение</a:t>
            </a:r>
            <a:r>
              <a:rPr lang="ru-RU" altLang="ru-RU" b="1" i="1" u="none">
                <a:solidFill>
                  <a:srgbClr val="000000"/>
                </a:solidFill>
                <a:latin typeface="+mn-lt"/>
              </a:rPr>
              <a:t>: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971550" y="4506268"/>
            <a:ext cx="56092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u="none">
                <a:latin typeface="+mn-lt"/>
              </a:rPr>
              <a:t>Найти производную функции </a:t>
            </a:r>
            <a:r>
              <a:rPr lang="ru-RU" altLang="ru-RU" i="1" u="none">
                <a:latin typeface="+mn-lt"/>
              </a:rPr>
              <a:t>у = </a:t>
            </a:r>
            <a:r>
              <a:rPr lang="ru-RU" altLang="ru-RU" u="none">
                <a:latin typeface="+mn-lt"/>
              </a:rPr>
              <a:t>х</a:t>
            </a:r>
            <a:r>
              <a:rPr lang="ru-RU" altLang="ru-RU" u="none" baseline="30000">
                <a:latin typeface="+mn-lt"/>
              </a:rPr>
              <a:t>2</a:t>
            </a:r>
            <a:endParaRPr lang="ru-RU" altLang="ru-RU" u="none">
              <a:latin typeface="+mn-lt"/>
            </a:endParaRPr>
          </a:p>
        </p:txBody>
      </p:sp>
      <p:sp>
        <p:nvSpPr>
          <p:cNvPr id="3085" name="Rectangle 7"/>
          <p:cNvSpPr>
            <a:spLocks noChangeArrowheads="1"/>
          </p:cNvSpPr>
          <p:nvPr/>
        </p:nvSpPr>
        <p:spPr bwMode="auto">
          <a:xfrm>
            <a:off x="0" y="3107681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>
              <a:latin typeface="+mn-lt"/>
            </a:endParaRP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094802"/>
              </p:ext>
            </p:extLst>
          </p:nvPr>
        </p:nvGraphicFramePr>
        <p:xfrm>
          <a:off x="928688" y="5005388"/>
          <a:ext cx="12239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Формула" r:id="rId3" imgW="444114" imgH="177646" progId="Equation.3">
                  <p:embed/>
                </p:oleObj>
              </mc:Choice>
              <mc:Fallback>
                <p:oleObj name="Формула" r:id="rId3" imgW="444114" imgH="17764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5005388"/>
                        <a:ext cx="122396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Rectangle 10"/>
          <p:cNvSpPr>
            <a:spLocks noChangeArrowheads="1"/>
          </p:cNvSpPr>
          <p:nvPr/>
        </p:nvSpPr>
        <p:spPr bwMode="auto">
          <a:xfrm>
            <a:off x="0" y="2702868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>
              <a:latin typeface="+mn-lt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554289" y="5037143"/>
            <a:ext cx="2322513" cy="463551"/>
            <a:chOff x="1609" y="3112"/>
            <a:chExt cx="1463" cy="292"/>
          </a:xfrm>
        </p:grpSpPr>
        <p:graphicFrame>
          <p:nvGraphicFramePr>
            <p:cNvPr id="3079" name="Object 9"/>
            <p:cNvGraphicFramePr>
              <a:graphicFrameLocks noChangeAspect="1"/>
            </p:cNvGraphicFramePr>
            <p:nvPr/>
          </p:nvGraphicFramePr>
          <p:xfrm>
            <a:off x="1609" y="3113"/>
            <a:ext cx="317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Формула" r:id="rId5" imgW="215713" imgH="203024" progId="Equation.3">
                    <p:embed/>
                  </p:oleObj>
                </mc:Choice>
                <mc:Fallback>
                  <p:oleObj name="Формула" r:id="rId5" imgW="215713" imgH="203024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9" y="3113"/>
                          <a:ext cx="317" cy="2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8"/>
            <p:cNvGraphicFramePr>
              <a:graphicFrameLocks noChangeAspect="1"/>
            </p:cNvGraphicFramePr>
            <p:nvPr/>
          </p:nvGraphicFramePr>
          <p:xfrm>
            <a:off x="2562" y="3142"/>
            <a:ext cx="317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Формула" r:id="rId7" imgW="215619" imgH="177569" progId="Equation.3">
                    <p:embed/>
                  </p:oleObj>
                </mc:Choice>
                <mc:Fallback>
                  <p:oleObj name="Формула" r:id="rId7" imgW="215619" imgH="177569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3142"/>
                          <a:ext cx="317" cy="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4" name="Rectangle 11"/>
            <p:cNvSpPr>
              <a:spLocks noChangeArrowheads="1"/>
            </p:cNvSpPr>
            <p:nvPr/>
          </p:nvSpPr>
          <p:spPr bwMode="auto">
            <a:xfrm>
              <a:off x="1927" y="3113"/>
              <a:ext cx="8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u="none">
                  <a:solidFill>
                    <a:srgbClr val="000000"/>
                  </a:solidFill>
                  <a:latin typeface="+mn-lt"/>
                  <a:cs typeface="Times New Roman" panose="02020603050405020304" pitchFamily="18" charset="0"/>
                </a:rPr>
                <a:t> = </a:t>
              </a:r>
              <a:r>
                <a:rPr lang="ru-RU" altLang="ru-RU" i="1" u="none">
                  <a:solidFill>
                    <a:srgbClr val="000000"/>
                  </a:solidFill>
                  <a:latin typeface="+mn-lt"/>
                  <a:cs typeface="Times New Roman" panose="02020603050405020304" pitchFamily="18" charset="0"/>
                </a:rPr>
                <a:t>(х +</a:t>
              </a:r>
              <a:r>
                <a:rPr lang="ru-RU" altLang="ru-RU" sz="1400" i="1" u="none">
                  <a:solidFill>
                    <a:srgbClr val="000000"/>
                  </a:solidFill>
                  <a:latin typeface="+mn-lt"/>
                  <a:cs typeface="Times New Roman" panose="02020603050405020304" pitchFamily="18" charset="0"/>
                </a:rPr>
                <a:t> </a:t>
              </a:r>
              <a:endParaRPr lang="ru-RU" altLang="ru-RU" sz="1800" u="none">
                <a:latin typeface="+mn-lt"/>
              </a:endParaRPr>
            </a:p>
          </p:txBody>
        </p:sp>
        <p:sp>
          <p:nvSpPr>
            <p:cNvPr id="3095" name="Rectangle 12"/>
            <p:cNvSpPr>
              <a:spLocks noChangeArrowheads="1"/>
            </p:cNvSpPr>
            <p:nvPr/>
          </p:nvSpPr>
          <p:spPr bwMode="auto">
            <a:xfrm>
              <a:off x="2788" y="3112"/>
              <a:ext cx="2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u="none">
                  <a:solidFill>
                    <a:srgbClr val="000000"/>
                  </a:solidFill>
                  <a:latin typeface="+mn-lt"/>
                  <a:cs typeface="Times New Roman" panose="02020603050405020304" pitchFamily="18" charset="0"/>
                </a:rPr>
                <a:t>)</a:t>
              </a:r>
              <a:r>
                <a:rPr lang="ru-RU" altLang="ru-RU" u="none" baseline="30000">
                  <a:solidFill>
                    <a:srgbClr val="000000"/>
                  </a:solidFill>
                  <a:latin typeface="+mn-lt"/>
                  <a:cs typeface="Times New Roman" panose="02020603050405020304" pitchFamily="18" charset="0"/>
                </a:rPr>
                <a:t>2</a:t>
              </a:r>
              <a:r>
                <a:rPr lang="ru-RU" altLang="ru-RU" sz="1100" u="none">
                  <a:latin typeface="+mn-lt"/>
                </a:rPr>
                <a:t> </a:t>
              </a:r>
              <a:endParaRPr lang="ru-RU" altLang="ru-RU" sz="1800" u="none">
                <a:latin typeface="+mn-lt"/>
              </a:endParaRPr>
            </a:p>
          </p:txBody>
        </p:sp>
      </p:grpSp>
      <p:graphicFrame>
        <p:nvGraphicFramePr>
          <p:cNvPr id="307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468042"/>
              </p:ext>
            </p:extLst>
          </p:nvPr>
        </p:nvGraphicFramePr>
        <p:xfrm>
          <a:off x="0" y="2466975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Формула" r:id="rId9" imgW="139579" imgH="164957" progId="Equation.3">
                  <p:embed/>
                </p:oleObj>
              </mc:Choice>
              <mc:Fallback>
                <p:oleObj name="Формула" r:id="rId9" imgW="139579" imgH="16495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66975"/>
                        <a:ext cx="14287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Rectangle 17"/>
          <p:cNvSpPr>
            <a:spLocks noChangeArrowheads="1"/>
          </p:cNvSpPr>
          <p:nvPr/>
        </p:nvSpPr>
        <p:spPr bwMode="auto">
          <a:xfrm>
            <a:off x="0" y="2236143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>
              <a:latin typeface="+mn-lt"/>
            </a:endParaRPr>
          </a:p>
        </p:txBody>
      </p:sp>
      <p:sp>
        <p:nvSpPr>
          <p:cNvPr id="3089" name="Rectangle 25"/>
          <p:cNvSpPr>
            <a:spLocks noChangeArrowheads="1"/>
          </p:cNvSpPr>
          <p:nvPr/>
        </p:nvSpPr>
        <p:spPr bwMode="auto">
          <a:xfrm>
            <a:off x="0" y="3002906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>
              <a:latin typeface="+mn-lt"/>
            </a:endParaRPr>
          </a:p>
        </p:txBody>
      </p:sp>
      <p:graphicFrame>
        <p:nvGraphicFramePr>
          <p:cNvPr id="104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972443"/>
              </p:ext>
            </p:extLst>
          </p:nvPr>
        </p:nvGraphicFramePr>
        <p:xfrm>
          <a:off x="5003800" y="4857750"/>
          <a:ext cx="37084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Формула" r:id="rId11" imgW="2005729" imgH="393529" progId="Equation.3">
                  <p:embed/>
                </p:oleObj>
              </mc:Choice>
              <mc:Fallback>
                <p:oleObj name="Формула" r:id="rId11" imgW="2005729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857750"/>
                        <a:ext cx="37084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6084888" y="5900738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u="none">
                <a:latin typeface="+mn-lt"/>
              </a:rPr>
              <a:t>(х2)' = 2х</a:t>
            </a:r>
          </a:p>
        </p:txBody>
      </p:sp>
      <p:sp>
        <p:nvSpPr>
          <p:cNvPr id="3091" name="Text Box 30"/>
          <p:cNvSpPr txBox="1">
            <a:spLocks noChangeArrowheads="1"/>
          </p:cNvSpPr>
          <p:nvPr/>
        </p:nvSpPr>
        <p:spPr bwMode="auto">
          <a:xfrm>
            <a:off x="2700338" y="4076700"/>
            <a:ext cx="460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latin typeface="+mn-lt"/>
            </a:endParaRPr>
          </a:p>
        </p:txBody>
      </p:sp>
      <p:sp>
        <p:nvSpPr>
          <p:cNvPr id="3092" name="Text Box 32"/>
          <p:cNvSpPr txBox="1">
            <a:spLocks noChangeArrowheads="1"/>
          </p:cNvSpPr>
          <p:nvPr/>
        </p:nvSpPr>
        <p:spPr bwMode="auto">
          <a:xfrm>
            <a:off x="3276600" y="4076700"/>
            <a:ext cx="338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latin typeface="+mn-lt"/>
            </a:endParaRPr>
          </a:p>
        </p:txBody>
      </p:sp>
      <p:graphicFrame>
        <p:nvGraphicFramePr>
          <p:cNvPr id="105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65001"/>
              </p:ext>
            </p:extLst>
          </p:nvPr>
        </p:nvGraphicFramePr>
        <p:xfrm>
          <a:off x="4500563" y="3929063"/>
          <a:ext cx="20875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Формула" r:id="rId13" imgW="1244520" imgH="393480" progId="Equation.3">
                  <p:embed/>
                </p:oleObj>
              </mc:Choice>
              <mc:Fallback>
                <p:oleObj name="Формула" r:id="rId13" imgW="1244520" imgH="3934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929063"/>
                        <a:ext cx="2087562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Text Box 34"/>
          <p:cNvSpPr txBox="1">
            <a:spLocks noChangeArrowheads="1"/>
          </p:cNvSpPr>
          <p:nvPr/>
        </p:nvSpPr>
        <p:spPr bwMode="auto">
          <a:xfrm>
            <a:off x="971550" y="5805488"/>
            <a:ext cx="432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latin typeface="+mn-lt"/>
            </a:endParaRPr>
          </a:p>
        </p:txBody>
      </p:sp>
      <p:graphicFrame>
        <p:nvGraphicFramePr>
          <p:cNvPr id="1060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357071"/>
              </p:ext>
            </p:extLst>
          </p:nvPr>
        </p:nvGraphicFramePr>
        <p:xfrm>
          <a:off x="971550" y="5857875"/>
          <a:ext cx="482441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Формула" r:id="rId15" imgW="2234880" imgH="228600" progId="Equation.3">
                  <p:embed/>
                </p:oleObj>
              </mc:Choice>
              <mc:Fallback>
                <p:oleObj name="Формула" r:id="rId15" imgW="2234880" imgH="2286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857875"/>
                        <a:ext cx="482441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autoUpdateAnimBg="0"/>
      <p:bldP spid="1028" grpId="0" autoUpdateAnimBg="0"/>
      <p:bldP spid="10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547813" y="260350"/>
            <a:ext cx="662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 u="none"/>
              <a:t>Смысл производной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187450" y="765175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Физический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508625" y="765175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/>
              <a:t>Геометрический</a:t>
            </a:r>
          </a:p>
        </p:txBody>
      </p:sp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3563938" y="2636838"/>
            <a:ext cx="2665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Например</a:t>
            </a:r>
          </a:p>
        </p:txBody>
      </p:sp>
      <p:sp>
        <p:nvSpPr>
          <p:cNvPr id="4110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1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0997" name="Object 37"/>
          <p:cNvGraphicFramePr>
            <a:graphicFrameLocks noChangeAspect="1"/>
          </p:cNvGraphicFramePr>
          <p:nvPr/>
        </p:nvGraphicFramePr>
        <p:xfrm>
          <a:off x="4787900" y="1196975"/>
          <a:ext cx="11271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Формула" r:id="rId3" imgW="609480" imgH="203040" progId="Equation.3">
                  <p:embed/>
                </p:oleObj>
              </mc:Choice>
              <mc:Fallback>
                <p:oleObj name="Формула" r:id="rId3" imgW="609480" imgH="2030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196975"/>
                        <a:ext cx="112712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2" name="Text Box 42"/>
          <p:cNvSpPr txBox="1">
            <a:spLocks noChangeArrowheads="1"/>
          </p:cNvSpPr>
          <p:nvPr/>
        </p:nvSpPr>
        <p:spPr bwMode="auto">
          <a:xfrm>
            <a:off x="4932363" y="1125538"/>
            <a:ext cx="36004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 u="none"/>
              <a:t>            касательной к графику функции </a:t>
            </a:r>
            <a:r>
              <a:rPr lang="en-US" altLang="ru-RU" i="1" u="none"/>
              <a:t>y=f (x) </a:t>
            </a:r>
            <a:r>
              <a:rPr lang="ru-RU" altLang="ru-RU" i="1" u="none"/>
              <a:t>в точке, абсцисса которой равна </a:t>
            </a:r>
            <a:r>
              <a:rPr lang="en-US" altLang="ru-RU" i="1" u="none"/>
              <a:t>x. </a:t>
            </a:r>
            <a:endParaRPr lang="ru-RU" altLang="ru-RU" i="1" u="none"/>
          </a:p>
        </p:txBody>
      </p:sp>
      <p:sp>
        <p:nvSpPr>
          <p:cNvPr id="41004" name="Text Box 44"/>
          <p:cNvSpPr txBox="1">
            <a:spLocks noChangeArrowheads="1"/>
          </p:cNvSpPr>
          <p:nvPr/>
        </p:nvSpPr>
        <p:spPr bwMode="auto">
          <a:xfrm>
            <a:off x="1116013" y="1052513"/>
            <a:ext cx="3671887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 u="none">
                <a:solidFill>
                  <a:srgbClr val="000000"/>
                </a:solidFill>
                <a:cs typeface="Times New Roman" panose="02020603050405020304" pitchFamily="18" charset="0"/>
              </a:rPr>
              <a:t>Если функция  описывает какой-либо физический процесс,</a:t>
            </a:r>
            <a:r>
              <a:rPr lang="ru-RU" altLang="ru-RU" i="1" u="none">
                <a:solidFill>
                  <a:srgbClr val="000000"/>
                </a:solidFill>
              </a:rPr>
              <a:t>  </a:t>
            </a:r>
            <a:r>
              <a:rPr lang="ru-RU" altLang="ru-RU" i="1" u="none">
                <a:solidFill>
                  <a:srgbClr val="000000"/>
                </a:solidFill>
                <a:cs typeface="Times New Roman" panose="02020603050405020304" pitchFamily="18" charset="0"/>
              </a:rPr>
              <a:t>то  </a:t>
            </a:r>
            <a:r>
              <a:rPr lang="ru-RU" altLang="ru-RU" i="1" u="none">
                <a:solidFill>
                  <a:srgbClr val="000000"/>
                </a:solidFill>
              </a:rPr>
              <a:t>  </a:t>
            </a:r>
            <a:r>
              <a:rPr lang="en-US" altLang="ru-RU" i="1" u="none">
                <a:solidFill>
                  <a:srgbClr val="000000"/>
                </a:solidFill>
              </a:rPr>
              <a:t>           </a:t>
            </a:r>
            <a:r>
              <a:rPr lang="ru-RU" altLang="ru-RU" i="1" u="none">
                <a:solidFill>
                  <a:srgbClr val="000000"/>
                </a:solidFill>
                <a:cs typeface="Times New Roman" panose="02020603050405020304" pitchFamily="18" charset="0"/>
              </a:rPr>
              <a:t>есть скорость протекания этого процесса.</a:t>
            </a:r>
          </a:p>
        </p:txBody>
      </p:sp>
      <p:sp>
        <p:nvSpPr>
          <p:cNvPr id="4114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15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05" name="Object 45"/>
          <p:cNvGraphicFramePr>
            <a:graphicFrameLocks noChangeAspect="1"/>
          </p:cNvGraphicFramePr>
          <p:nvPr/>
        </p:nvGraphicFramePr>
        <p:xfrm>
          <a:off x="2987675" y="1916113"/>
          <a:ext cx="8636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Формула" r:id="rId5" imgW="596641" imgH="203112" progId="Equation.3">
                  <p:embed/>
                </p:oleObj>
              </mc:Choice>
              <mc:Fallback>
                <p:oleObj name="Формула" r:id="rId5" imgW="596641" imgH="203112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916113"/>
                        <a:ext cx="863600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7" name="Object 47"/>
          <p:cNvGraphicFramePr>
            <a:graphicFrameLocks noChangeAspect="1"/>
          </p:cNvGraphicFramePr>
          <p:nvPr/>
        </p:nvGraphicFramePr>
        <p:xfrm>
          <a:off x="1547813" y="2420938"/>
          <a:ext cx="33655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Формула" r:id="rId7" imgW="164957" imgH="203024" progId="Equation.3">
                  <p:embed/>
                </p:oleObj>
              </mc:Choice>
              <mc:Fallback>
                <p:oleObj name="Формула" r:id="rId7" imgW="164957" imgH="203024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420938"/>
                        <a:ext cx="33655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14" name="Text Box 54"/>
          <p:cNvSpPr txBox="1">
            <a:spLocks noChangeArrowheads="1"/>
          </p:cNvSpPr>
          <p:nvPr/>
        </p:nvSpPr>
        <p:spPr bwMode="auto">
          <a:xfrm>
            <a:off x="1187450" y="3068638"/>
            <a:ext cx="38877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 u="none"/>
              <a:t>Точка движется прямолинейно по закону</a:t>
            </a:r>
            <a:r>
              <a:rPr lang="en-US" altLang="ru-RU" i="1" u="none"/>
              <a:t>       </a:t>
            </a:r>
            <a:r>
              <a:rPr lang="ru-RU" altLang="ru-RU" i="1" u="none"/>
              <a:t> </a:t>
            </a:r>
            <a:r>
              <a:rPr lang="en-US" altLang="ru-RU" i="1" u="none"/>
              <a:t>  </a:t>
            </a:r>
            <a:r>
              <a:rPr lang="ru-RU" altLang="ru-RU" i="1" u="none"/>
              <a:t>.Найти скорость движения в момент времени </a:t>
            </a:r>
            <a:r>
              <a:rPr lang="en-US" altLang="ru-RU" i="1" u="none"/>
              <a:t>t=3</a:t>
            </a:r>
            <a:endParaRPr lang="ru-RU" altLang="ru-RU" i="1" u="none"/>
          </a:p>
        </p:txBody>
      </p:sp>
      <p:graphicFrame>
        <p:nvGraphicFramePr>
          <p:cNvPr id="4101" name="Object 5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Формула" r:id="rId9" imgW="114120" imgH="215640" progId="Equation.3">
                  <p:embed/>
                </p:oleObj>
              </mc:Choice>
              <mc:Fallback>
                <p:oleObj name="Формула" r:id="rId9" imgW="114120" imgH="21564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8" name="Rectangle 5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16" name="Object 56"/>
          <p:cNvGraphicFramePr>
            <a:graphicFrameLocks noChangeAspect="1"/>
          </p:cNvGraphicFramePr>
          <p:nvPr/>
        </p:nvGraphicFramePr>
        <p:xfrm>
          <a:off x="4500563" y="3500438"/>
          <a:ext cx="7191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Формула" r:id="rId11" imgW="406048" imgH="203024" progId="Equation.3">
                  <p:embed/>
                </p:oleObj>
              </mc:Choice>
              <mc:Fallback>
                <p:oleObj name="Формула" r:id="rId11" imgW="406048" imgH="203024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500438"/>
                        <a:ext cx="71913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0" name="Text Box 60"/>
          <p:cNvSpPr txBox="1">
            <a:spLocks noChangeArrowheads="1"/>
          </p:cNvSpPr>
          <p:nvPr/>
        </p:nvSpPr>
        <p:spPr bwMode="auto">
          <a:xfrm>
            <a:off x="5651500" y="3068638"/>
            <a:ext cx="30241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 u="none"/>
              <a:t>Уравнение касательной к кривой </a:t>
            </a:r>
          </a:p>
          <a:p>
            <a:pPr eaLnBrk="1" hangingPunct="1">
              <a:spcBef>
                <a:spcPct val="50000"/>
              </a:spcBef>
            </a:pPr>
            <a:endParaRPr lang="en-US" altLang="ru-RU" i="1" u="none"/>
          </a:p>
          <a:p>
            <a:pPr eaLnBrk="1" hangingPunct="1">
              <a:spcBef>
                <a:spcPct val="50000"/>
              </a:spcBef>
            </a:pPr>
            <a:r>
              <a:rPr lang="ru-RU" altLang="ru-RU" i="1" u="none"/>
              <a:t>в точке А(1;2)</a:t>
            </a:r>
          </a:p>
        </p:txBody>
      </p:sp>
      <p:graphicFrame>
        <p:nvGraphicFramePr>
          <p:cNvPr id="41021" name="Object 61"/>
          <p:cNvGraphicFramePr>
            <a:graphicFrameLocks noChangeAspect="1"/>
          </p:cNvGraphicFramePr>
          <p:nvPr/>
        </p:nvGraphicFramePr>
        <p:xfrm>
          <a:off x="5715000" y="3857625"/>
          <a:ext cx="15128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Формула" r:id="rId13" imgW="622080" imgH="228600" progId="Equation.3">
                  <p:embed/>
                </p:oleObj>
              </mc:Choice>
              <mc:Fallback>
                <p:oleObj name="Формула" r:id="rId13" imgW="622080" imgH="2286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57625"/>
                        <a:ext cx="1512888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2" name="Text Box 62"/>
          <p:cNvSpPr txBox="1">
            <a:spLocks noChangeArrowheads="1"/>
          </p:cNvSpPr>
          <p:nvPr/>
        </p:nvSpPr>
        <p:spPr bwMode="auto">
          <a:xfrm>
            <a:off x="2051050" y="458152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 u="none"/>
              <a:t>y=kx+b</a:t>
            </a:r>
            <a:endParaRPr lang="ru-RU" altLang="ru-RU" i="1" u="none"/>
          </a:p>
        </p:txBody>
      </p:sp>
      <p:sp>
        <p:nvSpPr>
          <p:cNvPr id="4121" name="Rectangle 64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23" name="Object 63"/>
          <p:cNvGraphicFramePr>
            <a:graphicFrameLocks noChangeAspect="1"/>
          </p:cNvGraphicFramePr>
          <p:nvPr/>
        </p:nvGraphicFramePr>
        <p:xfrm>
          <a:off x="1547813" y="5157788"/>
          <a:ext cx="24479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Формула" r:id="rId15" imgW="1562100" imgH="228600" progId="Equation.3">
                  <p:embed/>
                </p:oleObj>
              </mc:Choice>
              <mc:Fallback>
                <p:oleObj name="Формула" r:id="rId15" imgW="1562100" imgH="2286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157788"/>
                        <a:ext cx="24479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5" name="Text Box 65"/>
          <p:cNvSpPr txBox="1">
            <a:spLocks noChangeArrowheads="1"/>
          </p:cNvSpPr>
          <p:nvPr/>
        </p:nvSpPr>
        <p:spPr bwMode="auto">
          <a:xfrm>
            <a:off x="1979613" y="5661025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 u="none"/>
              <a:t>k=2*1=2</a:t>
            </a:r>
            <a:endParaRPr lang="ru-RU" altLang="ru-RU" i="1" u="none"/>
          </a:p>
        </p:txBody>
      </p:sp>
      <p:sp>
        <p:nvSpPr>
          <p:cNvPr id="41026" name="Text Box 66"/>
          <p:cNvSpPr txBox="1">
            <a:spLocks noChangeArrowheads="1"/>
          </p:cNvSpPr>
          <p:nvPr/>
        </p:nvSpPr>
        <p:spPr bwMode="auto">
          <a:xfrm>
            <a:off x="1619250" y="6237288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 u="none"/>
              <a:t>2=2*1+b</a:t>
            </a:r>
            <a:endParaRPr lang="ru-RU" altLang="ru-RU" i="1" u="none"/>
          </a:p>
        </p:txBody>
      </p:sp>
      <p:sp>
        <p:nvSpPr>
          <p:cNvPr id="41027" name="Text Box 67"/>
          <p:cNvSpPr txBox="1">
            <a:spLocks noChangeArrowheads="1"/>
          </p:cNvSpPr>
          <p:nvPr/>
        </p:nvSpPr>
        <p:spPr bwMode="auto">
          <a:xfrm>
            <a:off x="5780088" y="5516563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 u="none"/>
              <a:t>b=0</a:t>
            </a:r>
            <a:endParaRPr lang="ru-RU" altLang="ru-RU" i="1" u="none"/>
          </a:p>
        </p:txBody>
      </p:sp>
      <p:sp>
        <p:nvSpPr>
          <p:cNvPr id="41028" name="Text Box 68"/>
          <p:cNvSpPr txBox="1">
            <a:spLocks noChangeArrowheads="1"/>
          </p:cNvSpPr>
          <p:nvPr/>
        </p:nvSpPr>
        <p:spPr bwMode="auto">
          <a:xfrm>
            <a:off x="5776913" y="6072188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 u="none"/>
              <a:t>y=2x</a:t>
            </a:r>
            <a:endParaRPr lang="ru-RU" altLang="ru-RU" i="1" u="non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8" grpId="0"/>
      <p:bldP spid="40974" grpId="0"/>
      <p:bldP spid="41002" grpId="0"/>
      <p:bldP spid="41004" grpId="0"/>
      <p:bldP spid="41014" grpId="0"/>
      <p:bldP spid="41020" grpId="0"/>
      <p:bldP spid="41022" grpId="0"/>
      <p:bldP spid="41025" grpId="0"/>
      <p:bldP spid="41026" grpId="0"/>
      <p:bldP spid="41027" grpId="0"/>
      <p:bldP spid="410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187450" y="1412875"/>
            <a:ext cx="6705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2352" bIns="0">
            <a:spAutoFit/>
          </a:bodyPr>
          <a:lstStyle>
            <a:lvl1pPr indent="539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Если у </a:t>
            </a:r>
            <a:r>
              <a:rPr lang="ru-RU" altLang="ru-RU" sz="2000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)и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ru-RU" altLang="ru-RU" sz="2000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—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дифференцируемые функции от своих аргументов, то производная сложной функции</a:t>
            </a:r>
            <a:endParaRPr lang="en-US" altLang="ru-RU" sz="2000" i="1" u="none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altLang="ru-RU" sz="2000" i="1" u="none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существует и равна производной данной функции у по промежуточному аргументу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умноженной на производную самого промежуточного аргумента г по независимой переменной х, </a:t>
            </a:r>
            <a:r>
              <a:rPr lang="ru-RU" altLang="ru-RU" sz="2000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т. е.</a:t>
            </a:r>
            <a:endParaRPr lang="ru-RU" altLang="ru-RU" sz="2000" u="non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ru-RU" altLang="ru-RU" sz="2000" u="none">
              <a:latin typeface="Arial" panose="020B0604020202020204" pitchFamily="34" charset="0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924300" y="2205038"/>
          <a:ext cx="12954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r:id="rId3" imgW="761669" imgH="215806" progId="Equation.3">
                  <p:embed/>
                </p:oleObj>
              </mc:Choice>
              <mc:Fallback>
                <p:oleObj r:id="rId3" imgW="761669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205038"/>
                        <a:ext cx="12954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149725" y="3943350"/>
          <a:ext cx="11430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r:id="rId5" imgW="634725" imgH="228501" progId="Equation.3">
                  <p:embed/>
                </p:oleObj>
              </mc:Choice>
              <mc:Fallback>
                <p:oleObj r:id="rId5" imgW="634725" imgH="2285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725" y="3943350"/>
                        <a:ext cx="1143000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763713" y="404813"/>
            <a:ext cx="6057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200" b="1" u="none">
                <a:solidFill>
                  <a:srgbClr val="000000"/>
                </a:solidFill>
                <a:cs typeface="Times New Roman" panose="02020603050405020304" pitchFamily="18" charset="0"/>
              </a:rPr>
              <a:t>Производная сложной функции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187450" y="1125538"/>
            <a:ext cx="182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b="1" u="none">
                <a:solidFill>
                  <a:srgbClr val="000000"/>
                </a:solidFill>
                <a:cs typeface="Times New Roman" panose="02020603050405020304" pitchFamily="18" charset="0"/>
              </a:rPr>
              <a:t>ТЕОРЕМА</a:t>
            </a:r>
            <a:r>
              <a:rPr lang="ru-RU" altLang="ru-RU" b="1" u="none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324350" y="1624013"/>
          <a:ext cx="2476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r:id="rId7" imgW="139579" imgH="164957" progId="Equation.3">
                  <p:embed/>
                </p:oleObj>
              </mc:Choice>
              <mc:Fallback>
                <p:oleObj r:id="rId7" imgW="139579" imgH="16495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1624013"/>
                        <a:ext cx="24765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195388" y="4329113"/>
            <a:ext cx="237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u="none"/>
              <a:t>Например</a:t>
            </a:r>
          </a:p>
        </p:txBody>
      </p:sp>
      <p:sp>
        <p:nvSpPr>
          <p:cNvPr id="6158" name="Rectangle 1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187450" y="4786313"/>
          <a:ext cx="21605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Формула" r:id="rId9" imgW="1155700" imgH="228600" progId="Equation.3">
                  <p:embed/>
                </p:oleObj>
              </mc:Choice>
              <mc:Fallback>
                <p:oleObj name="Формула" r:id="rId9" imgW="11557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786313"/>
                        <a:ext cx="216058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4356100" y="4714875"/>
          <a:ext cx="1295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Формула" r:id="rId11" imgW="533169" imgH="203112" progId="Equation.3">
                  <p:embed/>
                </p:oleObj>
              </mc:Choice>
              <mc:Fallback>
                <p:oleObj name="Формула" r:id="rId11" imgW="533169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714875"/>
                        <a:ext cx="12954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6732588" y="4689475"/>
          <a:ext cx="18716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Формула" r:id="rId13" imgW="939800" imgH="228600" progId="Equation.3">
                  <p:embed/>
                </p:oleObj>
              </mc:Choice>
              <mc:Fallback>
                <p:oleObj name="Формула" r:id="rId13" imgW="9398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689475"/>
                        <a:ext cx="187166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1116013" y="5373688"/>
          <a:ext cx="338455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Формула" r:id="rId15" imgW="1536033" imgH="393529" progId="Equation.3">
                  <p:embed/>
                </p:oleObj>
              </mc:Choice>
              <mc:Fallback>
                <p:oleObj name="Формула" r:id="rId15" imgW="1536033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373688"/>
                        <a:ext cx="3384550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5867400" y="5373688"/>
          <a:ext cx="14398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Формула" r:id="rId17" imgW="698197" imgH="393529" progId="Equation.3">
                  <p:embed/>
                </p:oleObj>
              </mc:Choice>
              <mc:Fallback>
                <p:oleObj name="Формула" r:id="rId17" imgW="698197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373688"/>
                        <a:ext cx="143986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90" grpId="0" autoUpdateAnimBg="0"/>
      <p:bldP spid="16391" grpId="0" autoUpdateAnimBg="0"/>
      <p:bldP spid="163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258888" y="549275"/>
            <a:ext cx="6842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 u="none"/>
              <a:t>Производная обратной функции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116013" y="1143000"/>
            <a:ext cx="75596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u="none"/>
              <a:t>ТЕОРЕМА. </a:t>
            </a:r>
            <a:r>
              <a:rPr lang="ru-RU" altLang="ru-RU" i="1" u="none"/>
              <a:t>Для дифференцируемой функции с производной, не равной нулю, производная обратной функции равна обратной величине производной данной функции.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116013" y="257175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i="1"/>
              <a:t>Доказательство.</a:t>
            </a:r>
            <a:r>
              <a:rPr lang="ru-RU" altLang="ru-RU"/>
              <a:t> 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3492500" y="2571750"/>
            <a:ext cx="206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i="1" u="none"/>
              <a:t>Пусть у </a:t>
            </a:r>
            <a:r>
              <a:rPr lang="ru-RU" altLang="ru-RU" u="none"/>
              <a:t>= </a:t>
            </a:r>
            <a:r>
              <a:rPr lang="en-US" altLang="ru-RU" i="1" u="none"/>
              <a:t>f</a:t>
            </a:r>
            <a:r>
              <a:rPr lang="ru-RU" altLang="ru-RU" i="1" u="none"/>
              <a:t>(х)</a:t>
            </a:r>
            <a:r>
              <a:rPr lang="ru-RU" altLang="ru-RU"/>
              <a:t> </a:t>
            </a:r>
          </a:p>
        </p:txBody>
      </p:sp>
      <p:sp>
        <p:nvSpPr>
          <p:cNvPr id="7189" name="Rectangle 14"/>
          <p:cNvSpPr>
            <a:spLocks noChangeArrowheads="1"/>
          </p:cNvSpPr>
          <p:nvPr/>
        </p:nvSpPr>
        <p:spPr bwMode="auto">
          <a:xfrm>
            <a:off x="0" y="368141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sz="1800" u="none">
              <a:latin typeface="Arial" panose="020B0604020202020204" pitchFamily="34" charset="0"/>
            </a:endParaRPr>
          </a:p>
        </p:txBody>
      </p:sp>
      <p:sp>
        <p:nvSpPr>
          <p:cNvPr id="7190" name="Rectangle 1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9172" name="Object 20"/>
          <p:cNvGraphicFramePr>
            <a:graphicFrameLocks noChangeAspect="1"/>
          </p:cNvGraphicFramePr>
          <p:nvPr/>
        </p:nvGraphicFramePr>
        <p:xfrm>
          <a:off x="2500313" y="3000375"/>
          <a:ext cx="18272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Формула" r:id="rId3" imgW="901440" imgH="228600" progId="Equation.3">
                  <p:embed/>
                </p:oleObj>
              </mc:Choice>
              <mc:Fallback>
                <p:oleObj name="Формула" r:id="rId3" imgW="90144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3000375"/>
                        <a:ext cx="182721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Rectangle 2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9175" name="Object 23"/>
          <p:cNvGraphicFramePr>
            <a:graphicFrameLocks noChangeAspect="1"/>
          </p:cNvGraphicFramePr>
          <p:nvPr/>
        </p:nvGraphicFramePr>
        <p:xfrm>
          <a:off x="1214438" y="3000375"/>
          <a:ext cx="8636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Формула" r:id="rId5" imgW="457002" imgH="203112" progId="Equation.3">
                  <p:embed/>
                </p:oleObj>
              </mc:Choice>
              <mc:Fallback>
                <p:oleObj name="Формула" r:id="rId5" imgW="457002" imgH="203112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3000375"/>
                        <a:ext cx="8636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7" name="Object 25"/>
          <p:cNvGraphicFramePr>
            <a:graphicFrameLocks noChangeAspect="1"/>
          </p:cNvGraphicFramePr>
          <p:nvPr/>
        </p:nvGraphicFramePr>
        <p:xfrm>
          <a:off x="1285875" y="3440113"/>
          <a:ext cx="5048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Формула" r:id="rId7" imgW="215619" imgH="177569" progId="Equation.3">
                  <p:embed/>
                </p:oleObj>
              </mc:Choice>
              <mc:Fallback>
                <p:oleObj name="Формула" r:id="rId7" imgW="215619" imgH="17756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440113"/>
                        <a:ext cx="504825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9" name="Object 27"/>
          <p:cNvGraphicFramePr>
            <a:graphicFrameLocks noChangeAspect="1"/>
          </p:cNvGraphicFramePr>
          <p:nvPr/>
        </p:nvGraphicFramePr>
        <p:xfrm>
          <a:off x="2786063" y="3400425"/>
          <a:ext cx="16557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Формула" r:id="rId9" imgW="571252" imgH="203112" progId="Equation.3">
                  <p:embed/>
                </p:oleObj>
              </mc:Choice>
              <mc:Fallback>
                <p:oleObj name="Формула" r:id="rId9" imgW="571252" imgH="203112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3400425"/>
                        <a:ext cx="16557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1" name="Object 29"/>
          <p:cNvGraphicFramePr>
            <a:graphicFrameLocks noChangeAspect="1"/>
          </p:cNvGraphicFramePr>
          <p:nvPr/>
        </p:nvGraphicFramePr>
        <p:xfrm>
          <a:off x="1908175" y="3890963"/>
          <a:ext cx="1439863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Формула" r:id="rId11" imgW="723600" imgH="419040" progId="Equation.3">
                  <p:embed/>
                </p:oleObj>
              </mc:Choice>
              <mc:Fallback>
                <p:oleObj name="Формула" r:id="rId11" imgW="723600" imgH="4190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890963"/>
                        <a:ext cx="1439863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2" name="Object 30"/>
          <p:cNvGraphicFramePr>
            <a:graphicFrameLocks noChangeAspect="1"/>
          </p:cNvGraphicFramePr>
          <p:nvPr/>
        </p:nvGraphicFramePr>
        <p:xfrm>
          <a:off x="1116013" y="4714875"/>
          <a:ext cx="28844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Формула" r:id="rId13" imgW="1231560" imgH="419040" progId="Equation.3">
                  <p:embed/>
                </p:oleObj>
              </mc:Choice>
              <mc:Fallback>
                <p:oleObj name="Формула" r:id="rId13" imgW="1231560" imgH="4190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714875"/>
                        <a:ext cx="288448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3" name="Object 31"/>
          <p:cNvGraphicFramePr>
            <a:graphicFrameLocks noChangeAspect="1"/>
          </p:cNvGraphicFramePr>
          <p:nvPr/>
        </p:nvGraphicFramePr>
        <p:xfrm>
          <a:off x="1692275" y="5584825"/>
          <a:ext cx="1439863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Формула" r:id="rId15" imgW="622030" imgH="482391" progId="Equation.3">
                  <p:embed/>
                </p:oleObj>
              </mc:Choice>
              <mc:Fallback>
                <p:oleObj name="Формула" r:id="rId15" imgW="622030" imgH="482391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584825"/>
                        <a:ext cx="1439863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5364163" y="2571750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u="none"/>
              <a:t>Например</a:t>
            </a: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7019925" y="2571750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 u="none"/>
              <a:t>y=arctg x</a:t>
            </a:r>
            <a:endParaRPr lang="ru-RU" altLang="ru-RU" i="1" u="none"/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5143500" y="2928938"/>
            <a:ext cx="352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i="1" u="none"/>
              <a:t>x</a:t>
            </a:r>
            <a:r>
              <a:rPr lang="ru-RU" altLang="ru-RU" i="1" u="none"/>
              <a:t>=</a:t>
            </a:r>
            <a:r>
              <a:rPr lang="en-US" altLang="ru-RU" i="1" u="none"/>
              <a:t>tg x </a:t>
            </a:r>
            <a:r>
              <a:rPr lang="ru-RU" altLang="ru-RU" i="1" u="none"/>
              <a:t>обратная для </a:t>
            </a:r>
            <a:r>
              <a:rPr lang="en-US" altLang="ru-RU" i="1" u="none"/>
              <a:t>y</a:t>
            </a:r>
            <a:endParaRPr lang="ru-RU" altLang="ru-RU" i="1" u="none"/>
          </a:p>
        </p:txBody>
      </p:sp>
      <p:graphicFrame>
        <p:nvGraphicFramePr>
          <p:cNvPr id="49189" name="Object 37"/>
          <p:cNvGraphicFramePr>
            <a:graphicFrameLocks noChangeAspect="1"/>
          </p:cNvGraphicFramePr>
          <p:nvPr/>
        </p:nvGraphicFramePr>
        <p:xfrm>
          <a:off x="5292725" y="3286125"/>
          <a:ext cx="14414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Формула" r:id="rId17" imgW="710891" imgH="431613" progId="Equation.3">
                  <p:embed/>
                </p:oleObj>
              </mc:Choice>
              <mc:Fallback>
                <p:oleObj name="Формула" r:id="rId17" imgW="710891" imgH="431613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286125"/>
                        <a:ext cx="144145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5" name="Rectangle 39"/>
          <p:cNvSpPr>
            <a:spLocks noChangeArrowheads="1"/>
          </p:cNvSpPr>
          <p:nvPr/>
        </p:nvSpPr>
        <p:spPr bwMode="auto">
          <a:xfrm>
            <a:off x="0" y="3490913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1400" b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100" u="none">
                <a:latin typeface="Arial" panose="020B0604020202020204" pitchFamily="34" charset="0"/>
              </a:rPr>
              <a:t> </a:t>
            </a:r>
            <a:endParaRPr lang="ru-RU" altLang="ru-RU" sz="1800" u="none">
              <a:latin typeface="Arial" panose="020B0604020202020204" pitchFamily="34" charset="0"/>
            </a:endParaRPr>
          </a:p>
        </p:txBody>
      </p:sp>
      <p:graphicFrame>
        <p:nvGraphicFramePr>
          <p:cNvPr id="49192" name="Object 40"/>
          <p:cNvGraphicFramePr>
            <a:graphicFrameLocks noChangeAspect="1"/>
          </p:cNvGraphicFramePr>
          <p:nvPr/>
        </p:nvGraphicFramePr>
        <p:xfrm>
          <a:off x="7667625" y="3214688"/>
          <a:ext cx="76676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Формула" r:id="rId19" imgW="457200" imgH="596900" progId="Equation.3">
                  <p:embed/>
                </p:oleObj>
              </mc:Choice>
              <mc:Fallback>
                <p:oleObj name="Формула" r:id="rId19" imgW="457200" imgH="5969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3214688"/>
                        <a:ext cx="766763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6" name="Rectangle 42"/>
          <p:cNvSpPr>
            <a:spLocks noChangeArrowheads="1"/>
          </p:cNvSpPr>
          <p:nvPr/>
        </p:nvSpPr>
        <p:spPr bwMode="auto">
          <a:xfrm>
            <a:off x="0" y="3576638"/>
            <a:ext cx="271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 sz="1400" b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100" u="none">
                <a:latin typeface="Arial" panose="020B0604020202020204" pitchFamily="34" charset="0"/>
              </a:rPr>
              <a:t> </a:t>
            </a:r>
            <a:endParaRPr lang="ru-RU" altLang="ru-RU" sz="1800" u="none">
              <a:latin typeface="Arial" panose="020B0604020202020204" pitchFamily="34" charset="0"/>
            </a:endParaRPr>
          </a:p>
        </p:txBody>
      </p:sp>
      <p:graphicFrame>
        <p:nvGraphicFramePr>
          <p:cNvPr id="49195" name="Object 43"/>
          <p:cNvGraphicFramePr>
            <a:graphicFrameLocks noChangeAspect="1"/>
          </p:cNvGraphicFramePr>
          <p:nvPr/>
        </p:nvGraphicFramePr>
        <p:xfrm>
          <a:off x="5148263" y="4143375"/>
          <a:ext cx="9366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Формула" r:id="rId21" imgW="444307" imgH="418918" progId="Equation.3">
                  <p:embed/>
                </p:oleObj>
              </mc:Choice>
              <mc:Fallback>
                <p:oleObj name="Формула" r:id="rId21" imgW="444307" imgH="418918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143375"/>
                        <a:ext cx="936625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97" name="Object 45"/>
          <p:cNvGraphicFramePr>
            <a:graphicFrameLocks noChangeAspect="1"/>
          </p:cNvGraphicFramePr>
          <p:nvPr/>
        </p:nvGraphicFramePr>
        <p:xfrm>
          <a:off x="7019925" y="4268788"/>
          <a:ext cx="165576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Формула" r:id="rId23" imgW="939800" imgH="457200" progId="Equation.3">
                  <p:embed/>
                </p:oleObj>
              </mc:Choice>
              <mc:Fallback>
                <p:oleObj name="Формула" r:id="rId23" imgW="939800" imgH="4572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4268788"/>
                        <a:ext cx="1655763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99" name="Object 47"/>
          <p:cNvGraphicFramePr>
            <a:graphicFrameLocks noChangeAspect="1"/>
          </p:cNvGraphicFramePr>
          <p:nvPr/>
        </p:nvGraphicFramePr>
        <p:xfrm>
          <a:off x="5508625" y="4941888"/>
          <a:ext cx="12239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Формула" r:id="rId25" imgW="634725" imgH="457002" progId="Equation.3">
                  <p:embed/>
                </p:oleObj>
              </mc:Choice>
              <mc:Fallback>
                <p:oleObj name="Формула" r:id="rId25" imgW="634725" imgH="457002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941888"/>
                        <a:ext cx="1223963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01" name="Object 49"/>
          <p:cNvGraphicFramePr>
            <a:graphicFrameLocks noChangeAspect="1"/>
          </p:cNvGraphicFramePr>
          <p:nvPr/>
        </p:nvGraphicFramePr>
        <p:xfrm>
          <a:off x="7451725" y="5229225"/>
          <a:ext cx="122396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Формула" r:id="rId27" imgW="583947" imgH="228501" progId="Equation.3">
                  <p:embed/>
                </p:oleObj>
              </mc:Choice>
              <mc:Fallback>
                <p:oleObj name="Формула" r:id="rId27" imgW="583947" imgH="228501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5229225"/>
                        <a:ext cx="1223963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7" name="Rectangle 51"/>
          <p:cNvSpPr>
            <a:spLocks noChangeArrowheads="1"/>
          </p:cNvSpPr>
          <p:nvPr/>
        </p:nvSpPr>
        <p:spPr bwMode="auto">
          <a:xfrm>
            <a:off x="0" y="35433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sz="1800" u="none">
              <a:latin typeface="Arial" panose="020B0604020202020204" pitchFamily="34" charset="0"/>
            </a:endParaRPr>
          </a:p>
        </p:txBody>
      </p:sp>
      <p:sp>
        <p:nvSpPr>
          <p:cNvPr id="7198" name="Rectangle 5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9204" name="Object 52"/>
          <p:cNvGraphicFramePr>
            <a:graphicFrameLocks noChangeAspect="1"/>
          </p:cNvGraphicFramePr>
          <p:nvPr/>
        </p:nvGraphicFramePr>
        <p:xfrm>
          <a:off x="5500688" y="5786438"/>
          <a:ext cx="1008062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Формула" r:id="rId29" imgW="520474" imgH="431613" progId="Equation.3">
                  <p:embed/>
                </p:oleObj>
              </mc:Choice>
              <mc:Fallback>
                <p:oleObj name="Формула" r:id="rId29" imgW="520474" imgH="431613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5786438"/>
                        <a:ext cx="1008062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06" name="Object 54"/>
          <p:cNvGraphicFramePr>
            <a:graphicFrameLocks noChangeAspect="1"/>
          </p:cNvGraphicFramePr>
          <p:nvPr/>
        </p:nvGraphicFramePr>
        <p:xfrm>
          <a:off x="7812088" y="5805488"/>
          <a:ext cx="865187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Формула" r:id="rId31" imgW="406048" imgH="393359" progId="Equation.3">
                  <p:embed/>
                </p:oleObj>
              </mc:Choice>
              <mc:Fallback>
                <p:oleObj name="Формула" r:id="rId31" imgW="406048" imgH="393359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5805488"/>
                        <a:ext cx="865187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61" grpId="0"/>
      <p:bldP spid="49162" grpId="0"/>
      <p:bldP spid="49163" grpId="0"/>
      <p:bldP spid="49185" grpId="0"/>
      <p:bldP spid="49187" grpId="0"/>
      <p:bldP spid="491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00375" y="714375"/>
            <a:ext cx="5634038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2352" bIns="0">
            <a:spAutoFit/>
          </a:bodyPr>
          <a:lstStyle>
            <a:lvl1pPr indent="539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Если 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 как функция от  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 задается соотношением 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)=0, где 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выражение, содержащее 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, то 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y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 называется неявной функции от </a:t>
            </a:r>
            <a:r>
              <a:rPr lang="en-US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ru-RU" altLang="ru-RU" sz="2000" i="1" u="none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altLang="ru-RU" i="1" u="none">
              <a:latin typeface="Arial" panose="020B060402020202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692275" y="260350"/>
            <a:ext cx="6005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3200" b="1" u="none">
                <a:solidFill>
                  <a:srgbClr val="000000"/>
                </a:solidFill>
                <a:cs typeface="Times New Roman" panose="02020603050405020304" pitchFamily="18" charset="0"/>
              </a:rPr>
              <a:t>Производная неявной функции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43000" y="75723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b="1" i="1" u="none">
                <a:cs typeface="Times New Roman" panose="02020603050405020304" pitchFamily="18" charset="0"/>
              </a:rPr>
              <a:t>Определение: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258888" y="2214563"/>
            <a:ext cx="7632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none"/>
              <a:t>Алгоритм нахождения производных заданных функций в неявном виде.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116013" y="2924175"/>
            <a:ext cx="374332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 i="1" u="none"/>
              <a:t>1) Находим производную от левой части равенства </a:t>
            </a:r>
            <a:r>
              <a:rPr lang="en-US" altLang="ru-RU" sz="2000" i="1" u="none"/>
              <a:t>F</a:t>
            </a:r>
            <a:r>
              <a:rPr lang="ru-RU" altLang="ru-RU" sz="2000" i="1" u="none"/>
              <a:t>(</a:t>
            </a:r>
            <a:r>
              <a:rPr lang="en-US" altLang="ru-RU" sz="2000" i="1" u="none"/>
              <a:t>x</a:t>
            </a:r>
            <a:r>
              <a:rPr lang="ru-RU" altLang="ru-RU" sz="2000" i="1" u="none"/>
              <a:t>, </a:t>
            </a:r>
            <a:r>
              <a:rPr lang="en-US" altLang="ru-RU" sz="2000" i="1" u="none"/>
              <a:t>y</a:t>
            </a:r>
            <a:r>
              <a:rPr lang="ru-RU" altLang="ru-RU" sz="2000" i="1" u="none"/>
              <a:t>)=0, рассматривая </a:t>
            </a:r>
            <a:r>
              <a:rPr lang="en-US" altLang="ru-RU" sz="2000" i="1" u="none"/>
              <a:t>y</a:t>
            </a:r>
            <a:r>
              <a:rPr lang="ru-RU" altLang="ru-RU" sz="2000" i="1" u="none"/>
              <a:t> как функцию от </a:t>
            </a:r>
            <a:r>
              <a:rPr lang="en-US" altLang="ru-RU" sz="2000" i="1" u="none"/>
              <a:t>x</a:t>
            </a:r>
            <a:r>
              <a:rPr lang="ru-RU" altLang="ru-RU" sz="2000" i="1" u="none"/>
              <a:t> и приравниваем ее к нулю.</a:t>
            </a:r>
          </a:p>
          <a:p>
            <a:pPr eaLnBrk="1" hangingPunct="1"/>
            <a:r>
              <a:rPr lang="ru-RU" altLang="ru-RU" sz="2000" i="1" u="none"/>
              <a:t>2) Решаем полученное уравнение относительно </a:t>
            </a:r>
            <a:r>
              <a:rPr lang="en-US" altLang="ru-RU" sz="2000" i="1" u="none"/>
              <a:t>y</a:t>
            </a:r>
            <a:r>
              <a:rPr lang="ru-RU" altLang="ru-RU" sz="2000" i="1" u="none"/>
              <a:t>,  в результате будем иметь выражение производной от неявной функции в виде </a:t>
            </a:r>
            <a:r>
              <a:rPr lang="en-US" altLang="ru-RU" sz="2000" i="1" u="none"/>
              <a:t>y</a:t>
            </a:r>
            <a:r>
              <a:rPr lang="ru-RU" altLang="ru-RU" sz="2000" i="1" u="none"/>
              <a:t>=</a:t>
            </a:r>
            <a:r>
              <a:rPr lang="en-US" altLang="ru-RU" sz="2000" i="1" u="none"/>
              <a:t>f</a:t>
            </a:r>
            <a:r>
              <a:rPr lang="ru-RU" altLang="ru-RU" sz="2000" i="1" u="none"/>
              <a:t>(</a:t>
            </a:r>
            <a:r>
              <a:rPr lang="en-US" altLang="ru-RU" sz="2000" i="1" u="none"/>
              <a:t>x</a:t>
            </a:r>
            <a:r>
              <a:rPr lang="ru-RU" altLang="ru-RU" sz="2000" i="1" u="none"/>
              <a:t>)</a:t>
            </a:r>
          </a:p>
        </p:txBody>
      </p:sp>
      <p:sp>
        <p:nvSpPr>
          <p:cNvPr id="8204" name="Text Box 7"/>
          <p:cNvSpPr txBox="1">
            <a:spLocks noChangeArrowheads="1"/>
          </p:cNvSpPr>
          <p:nvPr/>
        </p:nvSpPr>
        <p:spPr bwMode="auto">
          <a:xfrm>
            <a:off x="5076825" y="3500438"/>
            <a:ext cx="352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076825" y="3068638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none"/>
              <a:t>Пример.</a:t>
            </a:r>
            <a:r>
              <a:rPr lang="ru-RU" altLang="ru-RU"/>
              <a:t> </a:t>
            </a:r>
            <a:r>
              <a:rPr lang="ru-RU" altLang="ru-RU" u="none"/>
              <a:t>Найти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7380288" y="3068638"/>
          <a:ext cx="43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Формула" r:id="rId3" imgW="177569" imgH="202936" progId="Equation.3">
                  <p:embed/>
                </p:oleObj>
              </mc:Choice>
              <mc:Fallback>
                <p:oleObj name="Формула" r:id="rId3" imgW="177569" imgH="20293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3068638"/>
                        <a:ext cx="431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5795963" y="3429000"/>
          <a:ext cx="21605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Формула" r:id="rId5" imgW="939800" imgH="228600" progId="Equation.3">
                  <p:embed/>
                </p:oleObj>
              </mc:Choice>
              <mc:Fallback>
                <p:oleObj name="Формула" r:id="rId5" imgW="9398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429000"/>
                        <a:ext cx="2160587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5364163" y="4149725"/>
          <a:ext cx="295116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Формула" r:id="rId7" imgW="1181100" imgH="228600" progId="Equation.3">
                  <p:embed/>
                </p:oleObj>
              </mc:Choice>
              <mc:Fallback>
                <p:oleObj name="Формула" r:id="rId7" imgW="11811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149725"/>
                        <a:ext cx="295116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4859338" y="5589588"/>
          <a:ext cx="35274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Формула" r:id="rId9" imgW="1600200" imgH="228600" progId="Equation.3">
                  <p:embed/>
                </p:oleObj>
              </mc:Choice>
              <mc:Fallback>
                <p:oleObj name="Формула" r:id="rId9" imgW="160020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5589588"/>
                        <a:ext cx="352742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4502150" y="4797425"/>
          <a:ext cx="43910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Формула" r:id="rId11" imgW="2171520" imgH="228600" progId="Equation.3">
                  <p:embed/>
                </p:oleObj>
              </mc:Choice>
              <mc:Fallback>
                <p:oleObj name="Формула" r:id="rId11" imgW="217152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4797425"/>
                        <a:ext cx="43910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  <p:bldP spid="17413" grpId="0"/>
      <p:bldP spid="174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116013" y="333375"/>
            <a:ext cx="746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3200" b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Производная функции, заданной</a:t>
            </a:r>
            <a:r>
              <a:rPr lang="en-US" altLang="ru-RU" sz="3200" b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3200" b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параметрически</a:t>
            </a:r>
            <a:r>
              <a:rPr lang="ru-RU" altLang="ru-RU" sz="3200" u="none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900113" y="1557338"/>
            <a:ext cx="755967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539750" eaLnBrk="0" hangingPunct="0">
              <a:tabLst>
                <a:tab pos="38798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38798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38798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38798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38798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798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798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798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79850" algn="l"/>
              </a:tabLs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Если функция у от аргумента х задана параметрически</a:t>
            </a:r>
            <a:endParaRPr lang="ru-RU" altLang="ru-RU" sz="2000" i="1" u="none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и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just" eaLnBrk="1" hangingPunct="1"/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  <a:p>
            <a:pPr algn="just" eaLnBrk="1" hangingPunct="1"/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где функции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</a:rPr>
              <a:t>          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и</a:t>
            </a:r>
            <a:endParaRPr lang="ru-RU" altLang="ru-RU" sz="2000" i="1" u="none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/>
            <a:endParaRPr lang="ru-RU" altLang="ru-RU" sz="2000" i="1" u="none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дифференцируемы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и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</a:rPr>
              <a:t>            </a:t>
            </a:r>
            <a:r>
              <a:rPr lang="en-US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то производная</a:t>
            </a:r>
            <a:endParaRPr lang="ru-RU" altLang="ru-RU" sz="2000" i="1" u="none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/>
            <a:endParaRPr lang="ru-RU" altLang="ru-RU" sz="2000" i="1" u="none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ru-RU" altLang="ru-RU" sz="2000" i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этой функции есть</a:t>
            </a:r>
            <a:endParaRPr lang="ru-RU" altLang="ru-RU" sz="2000" u="non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ru-RU" altLang="ru-RU" sz="2000" u="none">
              <a:latin typeface="Arial" panose="020B0604020202020204" pitchFamily="34" charset="0"/>
            </a:endParaRP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3357563" y="2143125"/>
          <a:ext cx="11430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r:id="rId3" imgW="533169" imgH="203112" progId="Equation.3">
                  <p:embed/>
                </p:oleObj>
              </mc:Choice>
              <mc:Fallback>
                <p:oleObj r:id="rId3" imgW="533169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2143125"/>
                        <a:ext cx="11430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072063" y="2214563"/>
          <a:ext cx="11430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r:id="rId5" imgW="558558" imgH="203112" progId="Equation.3">
                  <p:embed/>
                </p:oleObj>
              </mc:Choice>
              <mc:Fallback>
                <p:oleObj r:id="rId5" imgW="558558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2214563"/>
                        <a:ext cx="11430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143250" y="2786063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r:id="rId7" imgW="291973" imgH="203112" progId="Equation.3">
                  <p:embed/>
                </p:oleObj>
              </mc:Choice>
              <mc:Fallback>
                <p:oleObj r:id="rId7" imgW="291973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2786063"/>
                        <a:ext cx="533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071938" y="2786063"/>
          <a:ext cx="6858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r:id="rId9" imgW="317225" imgH="203024" progId="Equation.3">
                  <p:embed/>
                </p:oleObj>
              </mc:Choice>
              <mc:Fallback>
                <p:oleObj r:id="rId9" imgW="317225" imgH="2030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2786063"/>
                        <a:ext cx="6858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214813" y="3357563"/>
          <a:ext cx="16002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Формула" r:id="rId11" imgW="571252" imgH="203112" progId="Equation.3">
                  <p:embed/>
                </p:oleObj>
              </mc:Choice>
              <mc:Fallback>
                <p:oleObj name="Формула" r:id="rId11" imgW="571252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3357563"/>
                        <a:ext cx="160020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143375" y="3643313"/>
          <a:ext cx="1512888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r:id="rId13" imgW="609600" imgH="558800" progId="Equation.3">
                  <p:embed/>
                </p:oleObj>
              </mc:Choice>
              <mc:Fallback>
                <p:oleObj r:id="rId13" imgW="609600" imgH="558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3643313"/>
                        <a:ext cx="1512888" cy="1058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827088" y="1196975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b="1" u="none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ТЕОРЕМА</a:t>
            </a:r>
            <a:r>
              <a:rPr lang="ru-RU" altLang="ru-RU" b="1" u="none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143250" y="4572000"/>
            <a:ext cx="2881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u="none"/>
              <a:t>Например</a:t>
            </a:r>
          </a:p>
        </p:txBody>
      </p:sp>
      <p:sp>
        <p:nvSpPr>
          <p:cNvPr id="9234" name="Rectangle 15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5" name="Rectangle 17"/>
          <p:cNvSpPr>
            <a:spLocks noChangeArrowheads="1"/>
          </p:cNvSpPr>
          <p:nvPr/>
        </p:nvSpPr>
        <p:spPr bwMode="auto">
          <a:xfrm>
            <a:off x="0" y="379571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sz="1800" u="none">
              <a:latin typeface="Arial" panose="020B0604020202020204" pitchFamily="34" charset="0"/>
            </a:endParaRPr>
          </a:p>
        </p:txBody>
      </p:sp>
      <p:sp>
        <p:nvSpPr>
          <p:cNvPr id="9236" name="Rectangle 19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3429000" y="5000625"/>
          <a:ext cx="10795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Формула" r:id="rId15" imgW="482400" imgH="291960" progId="Equation.3">
                  <p:embed/>
                </p:oleObj>
              </mc:Choice>
              <mc:Fallback>
                <p:oleObj name="Формула" r:id="rId15" imgW="482400" imgH="29196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000625"/>
                        <a:ext cx="10795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3" name="Object 21"/>
          <p:cNvGraphicFramePr>
            <a:graphicFrameLocks noChangeAspect="1"/>
          </p:cNvGraphicFramePr>
          <p:nvPr/>
        </p:nvGraphicFramePr>
        <p:xfrm>
          <a:off x="6372225" y="4941888"/>
          <a:ext cx="100806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Формула" r:id="rId17" imgW="495000" imgH="241200" progId="Equation.3">
                  <p:embed/>
                </p:oleObj>
              </mc:Choice>
              <mc:Fallback>
                <p:oleObj name="Формула" r:id="rId17" imgW="495000" imgH="241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941888"/>
                        <a:ext cx="1008063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2555875" y="5618163"/>
          <a:ext cx="439261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Формула" r:id="rId19" imgW="1663560" imgH="393480" progId="Equation.3">
                  <p:embed/>
                </p:oleObj>
              </mc:Choice>
              <mc:Fallback>
                <p:oleObj name="Формула" r:id="rId19" imgW="166356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618163"/>
                        <a:ext cx="4392613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7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214438" y="4929188"/>
            <a:ext cx="935037" cy="823912"/>
            <a:chOff x="748" y="3067"/>
            <a:chExt cx="589" cy="519"/>
          </a:xfrm>
        </p:grpSpPr>
        <p:graphicFrame>
          <p:nvGraphicFramePr>
            <p:cNvPr id="9227" name="Object 14"/>
            <p:cNvGraphicFramePr>
              <a:graphicFrameLocks noChangeAspect="1"/>
            </p:cNvGraphicFramePr>
            <p:nvPr/>
          </p:nvGraphicFramePr>
          <p:xfrm>
            <a:off x="793" y="3067"/>
            <a:ext cx="544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0" name="Формула" r:id="rId21" imgW="393529" imgH="203112" progId="Equation.3">
                    <p:embed/>
                  </p:oleObj>
                </mc:Choice>
                <mc:Fallback>
                  <p:oleObj name="Формула" r:id="rId21" imgW="393529" imgH="203112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3067"/>
                          <a:ext cx="544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8" name="Object 13"/>
            <p:cNvGraphicFramePr>
              <a:graphicFrameLocks noChangeAspect="1"/>
            </p:cNvGraphicFramePr>
            <p:nvPr/>
          </p:nvGraphicFramePr>
          <p:xfrm>
            <a:off x="793" y="3294"/>
            <a:ext cx="499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1" name="Формула" r:id="rId23" imgW="393529" imgH="228501" progId="Equation.3">
                    <p:embed/>
                  </p:oleObj>
                </mc:Choice>
                <mc:Fallback>
                  <p:oleObj name="Формула" r:id="rId23" imgW="393529" imgH="228501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3294"/>
                          <a:ext cx="499" cy="2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9" name="Object 23"/>
            <p:cNvGraphicFramePr>
              <a:graphicFrameLocks noChangeAspect="1"/>
            </p:cNvGraphicFramePr>
            <p:nvPr/>
          </p:nvGraphicFramePr>
          <p:xfrm>
            <a:off x="748" y="3158"/>
            <a:ext cx="171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2" name="Формула" r:id="rId25" imgW="190500" imgH="457200" progId="Equation.3">
                    <p:embed/>
                  </p:oleObj>
                </mc:Choice>
                <mc:Fallback>
                  <p:oleObj name="Формула" r:id="rId25" imgW="190500" imgH="4572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3158"/>
                          <a:ext cx="171" cy="4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41" grpId="0" autoUpdateAnimBg="0"/>
      <p:bldP spid="18442" grpId="0" autoUpdateAnimBg="0"/>
      <p:bldP spid="18443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727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Calibri</vt:lpstr>
      <vt:lpstr>Wingdings</vt:lpstr>
      <vt:lpstr>Легкий дым</vt:lpstr>
      <vt:lpstr>Microsoft Equation 3.0</vt:lpstr>
      <vt:lpstr>ПРОИЗВОДНАЯ ВТОРОГО ПОРЯДКА. ВЫПУКЛОСТИ, ТОЧКИ ПЕРЕГИБА. 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о касательной</dc:title>
  <dc:creator>Котёнок</dc:creator>
  <cp:lastModifiedBy>Natalia Davtyan</cp:lastModifiedBy>
  <cp:revision>41</cp:revision>
  <dcterms:created xsi:type="dcterms:W3CDTF">2008-01-06T12:19:07Z</dcterms:created>
  <dcterms:modified xsi:type="dcterms:W3CDTF">2015-12-24T21:51:08Z</dcterms:modified>
</cp:coreProperties>
</file>