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62" r:id="rId1"/>
  </p:sldMasterIdLst>
  <p:notesMasterIdLst>
    <p:notesMasterId r:id="rId21"/>
  </p:notesMasterIdLst>
  <p:sldIdLst>
    <p:sldId id="256" r:id="rId2"/>
    <p:sldId id="257" r:id="rId3"/>
    <p:sldId id="260" r:id="rId4"/>
    <p:sldId id="267" r:id="rId5"/>
    <p:sldId id="268" r:id="rId6"/>
    <p:sldId id="269" r:id="rId7"/>
    <p:sldId id="270" r:id="rId8"/>
    <p:sldId id="273" r:id="rId9"/>
    <p:sldId id="271" r:id="rId10"/>
    <p:sldId id="274" r:id="rId11"/>
    <p:sldId id="275" r:id="rId12"/>
    <p:sldId id="276" r:id="rId13"/>
    <p:sldId id="279" r:id="rId14"/>
    <p:sldId id="280" r:id="rId15"/>
    <p:sldId id="277" r:id="rId16"/>
    <p:sldId id="278" r:id="rId17"/>
    <p:sldId id="281" r:id="rId18"/>
    <p:sldId id="282" r:id="rId19"/>
    <p:sldId id="28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588" autoAdjust="0"/>
    <p:restoredTop sz="94747" autoAdjust="0"/>
  </p:normalViewPr>
  <p:slideViewPr>
    <p:cSldViewPr>
      <p:cViewPr varScale="1">
        <p:scale>
          <a:sx n="72" d="100"/>
          <a:sy n="72" d="100"/>
        </p:scale>
        <p:origin x="-82" y="-2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9" y="10507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2.6378019428350476E-2"/>
          <c:y val="4.4973544973544985E-2"/>
          <c:w val="0.59271803556308256"/>
          <c:h val="0.92592592592592571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отличники</c:v>
                </c:pt>
                <c:pt idx="1">
                  <c:v>хорошисты</c:v>
                </c:pt>
                <c:pt idx="2">
                  <c:v>удовлетворительно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</c:v>
                </c:pt>
                <c:pt idx="1">
                  <c:v>6</c:v>
                </c:pt>
                <c:pt idx="2">
                  <c:v>4</c:v>
                </c:pt>
              </c:numCache>
            </c:numRef>
          </c:val>
        </c:ser>
        <c:firstSliceAng val="0"/>
      </c:pieChart>
    </c:plotArea>
    <c:legend>
      <c:legendPos val="r"/>
      <c:legendEntry>
        <c:idx val="0"/>
        <c:txPr>
          <a:bodyPr/>
          <a:lstStyle/>
          <a:p>
            <a:pPr>
              <a:defRPr sz="200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2000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2000"/>
            </a:pPr>
            <a:endParaRPr lang="ru-RU"/>
          </a:p>
        </c:txPr>
      </c:legendEntry>
      <c:legendEntry>
        <c:idx val="3"/>
        <c:delete val="1"/>
      </c:legendEntry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внеурочная деятельность </c:v>
                </c:pt>
                <c:pt idx="1">
                  <c:v>бисероплетение</c:v>
                </c:pt>
                <c:pt idx="2">
                  <c:v>танцевальный</c:v>
                </c:pt>
                <c:pt idx="3">
                  <c:v>грекоримская борьба</c:v>
                </c:pt>
                <c:pt idx="4">
                  <c:v>спортивный кружок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11</c:v>
                </c:pt>
                <c:pt idx="1">
                  <c:v>4</c:v>
                </c:pt>
                <c:pt idx="2">
                  <c:v>4</c:v>
                </c:pt>
                <c:pt idx="3">
                  <c:v>1</c:v>
                </c:pt>
                <c:pt idx="4">
                  <c:v>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внеурочная деятельность </c:v>
                </c:pt>
                <c:pt idx="1">
                  <c:v>бисероплетение</c:v>
                </c:pt>
                <c:pt idx="2">
                  <c:v>танцевальный</c:v>
                </c:pt>
                <c:pt idx="3">
                  <c:v>грекоримская борьба</c:v>
                </c:pt>
                <c:pt idx="4">
                  <c:v>спортивный кружок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внеурочная деятельность </c:v>
                </c:pt>
                <c:pt idx="1">
                  <c:v>бисероплетение</c:v>
                </c:pt>
                <c:pt idx="2">
                  <c:v>танцевальный</c:v>
                </c:pt>
                <c:pt idx="3">
                  <c:v>грекоримская борьба</c:v>
                </c:pt>
                <c:pt idx="4">
                  <c:v>спортивный кружок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</c:numCache>
            </c:numRef>
          </c:val>
        </c:ser>
        <c:axId val="81377920"/>
        <c:axId val="81383808"/>
      </c:barChart>
      <c:catAx>
        <c:axId val="81377920"/>
        <c:scaling>
          <c:orientation val="minMax"/>
        </c:scaling>
        <c:axPos val="l"/>
        <c:tickLblPos val="nextTo"/>
        <c:crossAx val="81383808"/>
        <c:crosses val="autoZero"/>
        <c:auto val="1"/>
        <c:lblAlgn val="ctr"/>
        <c:lblOffset val="100"/>
      </c:catAx>
      <c:valAx>
        <c:axId val="81383808"/>
        <c:scaling>
          <c:orientation val="minMax"/>
        </c:scaling>
        <c:axPos val="b"/>
        <c:majorGridlines/>
        <c:numFmt formatCode="General" sourceLinked="1"/>
        <c:tickLblPos val="nextTo"/>
        <c:crossAx val="81377920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C8A757-1D2E-405F-A8BF-60D15FCF7E3B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30E1D1-BCE2-4ED0-A920-0E0A7345CF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34753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8FE59-BC50-4D6D-9E09-E4BDAE596A18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3" r:id="rId1"/>
    <p:sldLayoutId id="2147484164" r:id="rId2"/>
    <p:sldLayoutId id="2147484165" r:id="rId3"/>
    <p:sldLayoutId id="2147484166" r:id="rId4"/>
    <p:sldLayoutId id="2147484167" r:id="rId5"/>
    <p:sldLayoutId id="2147484168" r:id="rId6"/>
    <p:sldLayoutId id="2147484169" r:id="rId7"/>
    <p:sldLayoutId id="2147484170" r:id="rId8"/>
    <p:sldLayoutId id="2147484171" r:id="rId9"/>
    <p:sldLayoutId id="2147484172" r:id="rId10"/>
    <p:sldLayoutId id="214748417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908720"/>
            <a:ext cx="7920880" cy="3949040"/>
          </a:xfrm>
        </p:spPr>
        <p:txBody>
          <a:bodyPr>
            <a:noAutofit/>
          </a:bodyPr>
          <a:lstStyle/>
          <a:p>
            <a:pPr algn="ctr"/>
            <a:r>
              <a:rPr lang="ru-RU" sz="5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Реализация системно - </a:t>
            </a:r>
            <a:r>
              <a:rPr lang="ru-RU" sz="5400" b="1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деятельностного</a:t>
            </a:r>
            <a:r>
              <a:rPr lang="ru-RU" sz="5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подхода в обучении  младших школьников</a:t>
            </a:r>
            <a:endParaRPr lang="ru-RU" sz="54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00068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14290"/>
            <a:ext cx="7498080" cy="1143000"/>
          </a:xfrm>
        </p:spPr>
        <p:txBody>
          <a:bodyPr/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Самооценка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esktop\фото\IMG_066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4375" y="1447800"/>
            <a:ext cx="6400800" cy="48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Работа в парах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user\Desktop\фото\IMG_06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1428736"/>
            <a:ext cx="6500858" cy="49292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54416"/>
          </a:xfrm>
        </p:spPr>
        <p:txBody>
          <a:bodyPr/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Наши проекты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357298"/>
            <a:ext cx="6929486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Работа в группе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user\Desktop\фото\IMG_051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984375" y="1447800"/>
            <a:ext cx="6400800" cy="48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Внеурочная деятельность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Users\user\Desktop\фото\IMG_066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4375" y="1447800"/>
            <a:ext cx="6400800" cy="48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1736" y="571480"/>
            <a:ext cx="6400800" cy="928694"/>
          </a:xfrm>
        </p:spPr>
        <p:txBody>
          <a:bodyPr>
            <a:normAutofit/>
          </a:bodyPr>
          <a:lstStyle/>
          <a:p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Самооценка «Лесенка успеха»</a:t>
            </a:r>
            <a:endParaRPr lang="ru-RU" sz="4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:\Users\user\Desktop\фото\IMG_067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5" y="1643050"/>
            <a:ext cx="7215238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214290"/>
            <a:ext cx="7498080" cy="1143000"/>
          </a:xfrm>
        </p:spPr>
        <p:txBody>
          <a:bodyPr/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Рефлексия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- Мне было на уроке…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- Я рад, что…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- Я узнал …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- Я на уроке …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- Мне понравилось … 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- Я научился…</a:t>
            </a:r>
          </a:p>
          <a:p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Успеваемость учащихся в 2015-2016 </a:t>
            </a:r>
            <a:r>
              <a:rPr lang="ru-RU" dirty="0" err="1" smtClean="0"/>
              <a:t>уч.году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35100" y="1447800"/>
          <a:ext cx="749935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Занятость учащихся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35100" y="1447800"/>
          <a:ext cx="749935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Скажи мне, и я забуду,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покажи мне, и я запомню,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дай мне </a:t>
            </a:r>
            <a:r>
              <a:rPr lang="ru-RU" sz="36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действовать самому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и я научусь!</a:t>
            </a:r>
            <a:endParaRPr lang="ru-RU" sz="36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Системно -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деятельностный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подход</a:t>
            </a:r>
            <a:endParaRPr lang="ru-RU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251520" y="1500174"/>
            <a:ext cx="8606760" cy="4607732"/>
          </a:xfrm>
        </p:spPr>
        <p:txBody>
          <a:bodyPr>
            <a:normAutofit/>
          </a:bodyPr>
          <a:lstStyle/>
          <a:p>
            <a:pPr>
              <a:defRPr/>
            </a:pPr>
            <a:endParaRPr lang="ru-RU" dirty="0" smtClean="0"/>
          </a:p>
          <a:p>
            <a:r>
              <a:rPr lang="ru-RU" b="1" i="1" dirty="0" smtClean="0"/>
              <a:t> </a:t>
            </a:r>
            <a:r>
              <a:rPr lang="ru-RU" b="1" i="1" dirty="0" smtClean="0">
                <a:solidFill>
                  <a:schemeClr val="accent3"/>
                </a:solidFill>
              </a:rPr>
              <a:t>СДП</a:t>
            </a:r>
            <a:r>
              <a:rPr lang="ru-RU" b="1" i="1" dirty="0" smtClean="0"/>
              <a:t>- то есть у учащихся формируется система знаний по предмету. Новые знания не даются в готовом виде, а добываются учащимися в процессе учебного исследования под руководством учителя.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5" name="Содержимое 3"/>
          <p:cNvSpPr txBox="1">
            <a:spLocks/>
          </p:cNvSpPr>
          <p:nvPr/>
        </p:nvSpPr>
        <p:spPr>
          <a:xfrm>
            <a:off x="4499992" y="1928813"/>
            <a:ext cx="4429125" cy="4167187"/>
          </a:xfrm>
          <a:prstGeom prst="rect">
            <a:avLst/>
          </a:prstGeom>
        </p:spPr>
        <p:txBody>
          <a:bodyPr/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05720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59" name="Group 14"/>
          <p:cNvGrpSpPr>
            <a:grpSpLocks/>
          </p:cNvGrpSpPr>
          <p:nvPr/>
        </p:nvGrpSpPr>
        <p:grpSpPr bwMode="auto">
          <a:xfrm>
            <a:off x="392113" y="692696"/>
            <a:ext cx="8402637" cy="4443412"/>
            <a:chOff x="371" y="-6"/>
            <a:chExt cx="4904" cy="2119"/>
          </a:xfrm>
        </p:grpSpPr>
        <p:sp>
          <p:nvSpPr>
            <p:cNvPr id="9225" name="Rectangle 11"/>
            <p:cNvSpPr>
              <a:spLocks noChangeArrowheads="1"/>
            </p:cNvSpPr>
            <p:nvPr/>
          </p:nvSpPr>
          <p:spPr bwMode="auto">
            <a:xfrm>
              <a:off x="371" y="-6"/>
              <a:ext cx="4898" cy="907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anchor="ctr">
              <a:flatTx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n>
                  <a:solidFill>
                    <a:srgbClr val="C00000"/>
                  </a:solidFill>
                </a:ln>
              </a:endParaRPr>
            </a:p>
          </p:txBody>
        </p:sp>
        <p:sp>
          <p:nvSpPr>
            <p:cNvPr id="9226" name="Rectangle 4"/>
            <p:cNvSpPr>
              <a:spLocks noChangeArrowheads="1"/>
            </p:cNvSpPr>
            <p:nvPr/>
          </p:nvSpPr>
          <p:spPr bwMode="auto">
            <a:xfrm>
              <a:off x="393" y="1460"/>
              <a:ext cx="1871" cy="653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headEnd/>
              <a:tailEnd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anchor="ctr">
              <a:flatTx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i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Ученика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i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научить учиться</a:t>
              </a:r>
            </a:p>
          </p:txBody>
        </p:sp>
        <p:sp>
          <p:nvSpPr>
            <p:cNvPr id="9227" name="Rectangle 7"/>
            <p:cNvSpPr>
              <a:spLocks noChangeArrowheads="1"/>
            </p:cNvSpPr>
            <p:nvPr/>
          </p:nvSpPr>
          <p:spPr bwMode="auto">
            <a:xfrm>
              <a:off x="3415" y="1490"/>
              <a:ext cx="1860" cy="592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anchor="ctr">
              <a:flatTx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228" name="AutoShape 9"/>
            <p:cNvSpPr>
              <a:spLocks noChangeArrowheads="1"/>
            </p:cNvSpPr>
            <p:nvPr/>
          </p:nvSpPr>
          <p:spPr bwMode="auto">
            <a:xfrm>
              <a:off x="4059" y="1026"/>
              <a:ext cx="678" cy="408"/>
            </a:xfrm>
            <a:prstGeom prst="downArrow">
              <a:avLst>
                <a:gd name="adj1" fmla="val 50000"/>
                <a:gd name="adj2" fmla="val 25000"/>
              </a:avLst>
            </a:prstGeom>
            <a:ln>
              <a:headEnd/>
              <a:tailEnd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anchor="ctr">
              <a:flatTx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229" name="AutoShape 10"/>
            <p:cNvSpPr>
              <a:spLocks noChangeArrowheads="1"/>
            </p:cNvSpPr>
            <p:nvPr/>
          </p:nvSpPr>
          <p:spPr bwMode="auto">
            <a:xfrm>
              <a:off x="839" y="1026"/>
              <a:ext cx="680" cy="407"/>
            </a:xfrm>
            <a:prstGeom prst="downArrow">
              <a:avLst>
                <a:gd name="adj1" fmla="val 50000"/>
                <a:gd name="adj2" fmla="val 25000"/>
              </a:avLst>
            </a:prstGeom>
            <a:ln>
              <a:headEnd/>
              <a:tailEnd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anchor="ctr">
              <a:flatTx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9220" name="Rectangle 13"/>
          <p:cNvSpPr>
            <a:spLocks noChangeArrowheads="1"/>
          </p:cNvSpPr>
          <p:nvPr/>
        </p:nvSpPr>
        <p:spPr bwMode="auto">
          <a:xfrm>
            <a:off x="5629639" y="3829716"/>
            <a:ext cx="3143250" cy="14287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Учителя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научить учить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061" name="Line 15"/>
          <p:cNvSpPr>
            <a:spLocks noChangeShapeType="1"/>
          </p:cNvSpPr>
          <p:nvPr/>
        </p:nvSpPr>
        <p:spPr bwMode="auto">
          <a:xfrm>
            <a:off x="2411413" y="486886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1430" tIns="45715" rIns="91430" bIns="45715"/>
          <a:lstStyle/>
          <a:p>
            <a:endParaRPr lang="ru-RU"/>
          </a:p>
        </p:txBody>
      </p:sp>
      <p:sp>
        <p:nvSpPr>
          <p:cNvPr id="45062" name="AutoShape 19"/>
          <p:cNvSpPr>
            <a:spLocks noChangeArrowheads="1"/>
          </p:cNvSpPr>
          <p:nvPr/>
        </p:nvSpPr>
        <p:spPr bwMode="auto">
          <a:xfrm>
            <a:off x="1677988" y="4957763"/>
            <a:ext cx="733425" cy="431800"/>
          </a:xfrm>
          <a:prstGeom prst="curvedRightArrow">
            <a:avLst>
              <a:gd name="adj1" fmla="val 20000"/>
              <a:gd name="adj2" fmla="val 40000"/>
              <a:gd name="adj3" fmla="val 5661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0" tIns="45715" rIns="91430" bIns="45715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5063" name="AutoShape 20"/>
          <p:cNvSpPr>
            <a:spLocks noChangeArrowheads="1"/>
          </p:cNvSpPr>
          <p:nvPr/>
        </p:nvSpPr>
        <p:spPr bwMode="auto">
          <a:xfrm>
            <a:off x="6926157" y="5071103"/>
            <a:ext cx="731837" cy="431800"/>
          </a:xfrm>
          <a:prstGeom prst="curvedLeftArrow">
            <a:avLst>
              <a:gd name="adj1" fmla="val 20000"/>
              <a:gd name="adj2" fmla="val 40000"/>
              <a:gd name="adj3" fmla="val 5649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0" tIns="45715" rIns="91430" bIns="45715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9224" name="Rectangle 21"/>
          <p:cNvSpPr>
            <a:spLocks noChangeArrowheads="1"/>
          </p:cNvSpPr>
          <p:nvPr/>
        </p:nvSpPr>
        <p:spPr bwMode="auto">
          <a:xfrm>
            <a:off x="392113" y="5502903"/>
            <a:ext cx="8623300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Обеспечивает формирование готовности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к саморазвитию и непрерывному обучению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35038" y="692150"/>
            <a:ext cx="8208962" cy="1585913"/>
          </a:xfrm>
          <a:solidFill>
            <a:schemeClr val="accent6">
              <a:lumMod val="60000"/>
              <a:lumOff val="4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Системно-</a:t>
            </a:r>
            <a:r>
              <a:rPr lang="ru-RU" b="1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деятельностный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подход</a:t>
            </a:r>
          </a:p>
        </p:txBody>
      </p:sp>
    </p:spTree>
    <p:extLst>
      <p:ext uri="{BB962C8B-B14F-4D97-AF65-F5344CB8AC3E}">
        <p14:creationId xmlns="" xmlns:p14="http://schemas.microsoft.com/office/powerpoint/2010/main" val="4263783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285728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Методы создания проблемной ситуации на уроке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E:\Pictures\IMG_05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4375" y="1447800"/>
            <a:ext cx="6400800" cy="48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Основные методы постановки учебной проблемы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785926"/>
            <a:ext cx="7498080" cy="4462474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Побуждающий диалог ( от проблемной ситуации)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Подводящий диалог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Сообщение темы с мотивирующим приёмом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Что тяжелее? (побуждающий диалог)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1357290" y="1428736"/>
            <a:ext cx="7215238" cy="50720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Подводящий к теме диалог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Учитель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Спишите из упражнения слова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(забег, поход, подкоп)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Поставьте ударение и подчеркните безударные гласные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Какое правило о безударных гласных мы уже знаем?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 какой части слова находится безударный гласный звук?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Значит какая сегодня тема урока?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Умеем мы проверять безударный гласный в приставке?   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Ученики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Записывают</a:t>
            </a:r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Ставят ударение, подчёркивают безударную гласную букву</a:t>
            </a:r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 безударных гласных в корне</a:t>
            </a:r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 приставке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Правописание безударной гласной в приставке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285728"/>
            <a:ext cx="7498080" cy="221457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 крыльца лежит  (Ш)шарик.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Почему, одно и то же слово написано по-разному ?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Picture 2" descr="C:\Users\user\AppData\Local\Microsoft\Windows\Temporary Internet Files\Content.IE5\MJGLH3SW\balloon[1]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4414" y="3071810"/>
            <a:ext cx="2643206" cy="34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C:\Users\user\AppData\Local\Microsoft\Windows\Temporary Internet Files\Content.IE5\MJGLH3SW\Bichon_Frisé_-_studdogbichon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3000372"/>
            <a:ext cx="3576632" cy="3279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184731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Мотивирующий приём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«яркое пятно»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сказки, загадки, мифы, исторический материал( с целью заинтересовать)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«актуальность»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понимание учащимися практической значимости знаний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681</TotalTime>
  <Words>272</Words>
  <Application>Microsoft Office PowerPoint</Application>
  <PresentationFormat>Экран (4:3)</PresentationFormat>
  <Paragraphs>66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Солнцестояние</vt:lpstr>
      <vt:lpstr>Реализация системно - деятельностного подхода в обучении  младших школьников</vt:lpstr>
      <vt:lpstr>Системно - деятельностный подход</vt:lpstr>
      <vt:lpstr>Системно-деятельностный подход</vt:lpstr>
      <vt:lpstr>Методы создания проблемной ситуации на уроке</vt:lpstr>
      <vt:lpstr>Основные методы постановки учебной проблемы</vt:lpstr>
      <vt:lpstr>Что тяжелее? (побуждающий диалог)</vt:lpstr>
      <vt:lpstr>Подводящий к теме диалог</vt:lpstr>
      <vt:lpstr>   У крыльца лежит  (Ш)шарик.   Почему, одно и то же слово написано по-разному ?   </vt:lpstr>
      <vt:lpstr>Мотивирующий приём</vt:lpstr>
      <vt:lpstr>Самооценка</vt:lpstr>
      <vt:lpstr>Работа в парах</vt:lpstr>
      <vt:lpstr>Наши проекты</vt:lpstr>
      <vt:lpstr>Работа в группе</vt:lpstr>
      <vt:lpstr>Внеурочная деятельность</vt:lpstr>
      <vt:lpstr>Слайд 15</vt:lpstr>
      <vt:lpstr>Рефлексия</vt:lpstr>
      <vt:lpstr>Успеваемость учащихся в 2015-2016 уч.году</vt:lpstr>
      <vt:lpstr>Занятость учащихся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Системно - деятельностный подход и пути его реализации в системе ФГОС</dc:title>
  <dc:creator>Владелец</dc:creator>
  <cp:lastModifiedBy>user</cp:lastModifiedBy>
  <cp:revision>66</cp:revision>
  <dcterms:created xsi:type="dcterms:W3CDTF">2013-12-08T10:41:05Z</dcterms:created>
  <dcterms:modified xsi:type="dcterms:W3CDTF">2015-12-07T14:07:00Z</dcterms:modified>
</cp:coreProperties>
</file>