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5" r:id="rId4"/>
    <p:sldId id="264" r:id="rId5"/>
    <p:sldId id="262" r:id="rId6"/>
    <p:sldId id="266" r:id="rId7"/>
    <p:sldId id="26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71" r:id="rId18"/>
    <p:sldId id="270" r:id="rId19"/>
    <p:sldId id="269" r:id="rId20"/>
    <p:sldId id="268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1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C0E08B-984C-43A7-92D0-73021FD1DCAC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9B22B3-1D70-4EA8-A959-7FFF1AC952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razbook.ru/" TargetMode="External"/><Relationship Id="rId2" Type="http://schemas.openxmlformats.org/officeDocument/2006/relationships/hyperlink" Target="http://rudocs.exdat.com/docs/index-12518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csite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14290"/>
            <a:ext cx="8229600" cy="10001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интересно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08405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Bookman Old Style" pitchFamily="18" charset="0"/>
              </a:rPr>
              <a:t>Значение и история возникновения некоторых фразеологизмов</a:t>
            </a:r>
            <a:endParaRPr lang="ru-RU" sz="48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2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00364" y="500043"/>
            <a:ext cx="571504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Держать в чёрном теле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Сурово, строго обращаться с кем-либо, заставляя много работать; притеснять кого-либо. </a:t>
            </a:r>
          </a:p>
          <a:p>
            <a:pPr algn="just"/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Выражение произошло от тюркских выражений, связанных с коневодством, означающих - умеренно питать, недоедать (кара </a:t>
            </a:r>
            <a:r>
              <a:rPr lang="ru-RU" sz="2400" b="1" dirty="0" err="1" smtClean="0">
                <a:solidFill>
                  <a:schemeClr val="bg1"/>
                </a:solidFill>
              </a:rPr>
              <a:t>кесек</a:t>
            </a:r>
            <a:r>
              <a:rPr lang="ru-RU" sz="2400" b="1" dirty="0" smtClean="0">
                <a:solidFill>
                  <a:schemeClr val="bg1"/>
                </a:solidFill>
              </a:rPr>
              <a:t> - мясо без жира). Буквальный перевод этих фраз - "черное мясо" (кара - черный, </a:t>
            </a:r>
            <a:r>
              <a:rPr lang="ru-RU" sz="2400" b="1" dirty="0" err="1" smtClean="0">
                <a:solidFill>
                  <a:schemeClr val="bg1"/>
                </a:solidFill>
              </a:rPr>
              <a:t>кесек</a:t>
            </a:r>
            <a:r>
              <a:rPr lang="ru-RU" sz="2400" b="1" dirty="0" smtClean="0">
                <a:solidFill>
                  <a:schemeClr val="bg1"/>
                </a:solidFill>
              </a:rPr>
              <a:t> - мясо). От буквального значения выражения и произошло "держать в черном теле".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12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14678" y="1443841"/>
            <a:ext cx="550072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Деньги не пахнут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Важно наличие денег, а не источник их происхождения. 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Чтобы срочно пополнить казну, римский император </a:t>
            </a:r>
            <a:r>
              <a:rPr lang="ru-RU" sz="2000" b="1" dirty="0" err="1" smtClean="0">
                <a:solidFill>
                  <a:schemeClr val="bg1"/>
                </a:solidFill>
              </a:rPr>
              <a:t>Веспасиан</a:t>
            </a:r>
            <a:r>
              <a:rPr lang="ru-RU" sz="2000" b="1" dirty="0" smtClean="0">
                <a:solidFill>
                  <a:schemeClr val="bg1"/>
                </a:solidFill>
              </a:rPr>
              <a:t> ввел налог на общественные писсуары. Однако Тит упрекнул за это отца. </a:t>
            </a:r>
            <a:r>
              <a:rPr lang="ru-RU" sz="2000" b="1" dirty="0" err="1" smtClean="0">
                <a:solidFill>
                  <a:schemeClr val="bg1"/>
                </a:solidFill>
              </a:rPr>
              <a:t>Веспасиан</a:t>
            </a:r>
            <a:r>
              <a:rPr lang="ru-RU" sz="2000" b="1" dirty="0" smtClean="0">
                <a:solidFill>
                  <a:schemeClr val="bg1"/>
                </a:solidFill>
              </a:rPr>
              <a:t> поднес к носу сына деньги и спросил, пахнут ли они. Тот ответил отрицательно. Тогда император произнес: «А ведь они от мочи...» На основе этого эпизода сложилась крылатая фраза.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92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86050" y="0"/>
            <a:ext cx="635795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Дело в шляпе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Все в порядке, все удачно закончилось. </a:t>
            </a:r>
            <a:endParaRPr lang="ru-RU" dirty="0" smtClean="0"/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Происхождение. Иногда объясняют происхождение этого выражения тем, что в дни Ивана Грозного некоторые судебные дела решались жребием, а жребий тянули из шляпы судьи. Вряд ли редкое слово это могло попасть тогда же в народную поговорку. Есть другое </a:t>
            </a:r>
            <a:r>
              <a:rPr lang="ru-RU" sz="2000" b="1" dirty="0" err="1" smtClean="0">
                <a:solidFill>
                  <a:schemeClr val="bg1"/>
                </a:solidFill>
              </a:rPr>
              <a:t>объяснение:_,гораздо</a:t>
            </a:r>
            <a:r>
              <a:rPr lang="ru-RU" sz="2000" b="1" dirty="0" smtClean="0">
                <a:solidFill>
                  <a:schemeClr val="bg1"/>
                </a:solidFill>
              </a:rPr>
              <a:t> позднее дьяки и приказные, разбирая судебные дела, пользовались своими шляпами, чтобы получать взятки. - Кабы ты мне помог, - говорит истец дьяку в язвительном стихотворении. А. К. Толстого, - Я б те всыпал, ей-ей, в шапку десять рублей. Шутка? - Сыпь сейчас, - сказал дьяк, подставляя колпак. - Ну-тка! Очень возможно, что на вопрос: «Ну, как мое дело?» - приказные нередко отвечали с лукавым подмигиванием: «Дело в шляпе». Вот отсюда и могла родиться поговорка.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868" y="1214422"/>
            <a:ext cx="49292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Двуликий Янус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Двуличный, лицемерный человек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В римской мифологии бог всякого начала. Его изображали с двумя лицами - молодого человека и старца, - смотрящими в противоположные стороны. Одно лицо обращено в будущее, другое - в прошлое.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197346"/>
            <a:ext cx="635796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Горе луковое 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Недотепа, незадачливый человек. 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Едкие летучие вещества, в изобилии содержащиеся в луковице, раздражающе действуют на глаза, и хозяйка, покуда крошит лук для своей стряпни, льет слезы, хотя горя нет ни малейшего. Любопытно, что слезы, вызванные действием раздражающих веществ, по химическому составу отличаются от искренних слез. В слезах фальшивых больше белка (это и неудивительно, ведь такие слезы призваны нейтрализовать едкие вещества, попавшие в глаз), поэтому фальшивые слезы слегка мутноватые. Впрочем, этот факт всякий человек знает интуитивно: мутным слезам веры нет. И горем луковым называют не горе, а неприятность преходящую. Чаще всего полушутливо,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полуогорченно</a:t>
            </a:r>
            <a:r>
              <a:rPr lang="ru-RU" sz="2000" b="1" dirty="0" smtClean="0">
                <a:solidFill>
                  <a:schemeClr val="bg1"/>
                </a:solidFill>
              </a:rPr>
              <a:t> обращаются к ребенку, который опять что-то учудил.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7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86116" y="357166"/>
            <a:ext cx="55721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Голая правда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Правда как она есть, без обиняков.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Это выражение латинское: </a:t>
            </a:r>
            <a:r>
              <a:rPr lang="ru-RU" sz="2400" b="1" dirty="0" err="1" smtClean="0">
                <a:solidFill>
                  <a:schemeClr val="bg1"/>
                </a:solidFill>
              </a:rPr>
              <a:t>Nuda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Veritas</a:t>
            </a:r>
            <a:r>
              <a:rPr lang="ru-RU" sz="2400" b="1" dirty="0" smtClean="0">
                <a:solidFill>
                  <a:schemeClr val="bg1"/>
                </a:solidFill>
              </a:rPr>
              <a:t> [нуда </a:t>
            </a:r>
            <a:r>
              <a:rPr lang="ru-RU" sz="2400" b="1" dirty="0" err="1" smtClean="0">
                <a:solidFill>
                  <a:schemeClr val="bg1"/>
                </a:solidFill>
              </a:rPr>
              <a:t>веритас</a:t>
            </a:r>
            <a:r>
              <a:rPr lang="ru-RU" sz="2400" b="1" dirty="0" smtClean="0">
                <a:solidFill>
                  <a:schemeClr val="bg1"/>
                </a:solidFill>
              </a:rPr>
              <a:t>]. Оно взято из 24-й оды римского поэта Горация (65 - 8 до н. э.). Античные скульпторы аллегорически изображали истину (правду) в виде обнаженной женщины, что должно было символизировать подлинное положение вещей без умолчания и прикрас.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9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357554" y="714356"/>
            <a:ext cx="48577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Гол как сокол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Очень бедный, нищий.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Многие думают, что речь идет о птице. Но она-то не бедная и не богатая. На самом деле «сокол» - старинное военное стенобитное орудие. Это была совершенно гладкая («голая») чугунная болванка, закрепленная на цепях. Ничего лишнего!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3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1"/>
            <a:ext cx="600076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Глас вопиющего в пустыне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Обозначает напрасные уговоры, призывы, которым никто не внемлет.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Как передают библейские сказания, один из древнееврейских пророков взывал из пустыни к израильтянам приготовить путь богу: проложить в пустыне дороги, сделать так, чтобы горы понизились, долы наполнились, а кривизна и неровности выпрямились. Однако призывы пророка-отшельника остались «гласом вопиющего в пустыне» -не были услышаны. Народ не захотел служить своему свирепому и жестокому богу.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25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-79653"/>
            <a:ext cx="600076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Втирать очки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Обманывать кого-либо, представляя дело в искаженном, неправильном, но выгодном для говорящего свете.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Речь не идет об очках, которые служат для исправления зрения. Есть другое значение слова «очки»: красные и черные знаки на игральных картах. С тех пор как существуют карты, были на свете и нечестные игроки, шулера. Они, чтобы обмануть партнера, пускались на всякие фокусы. Умели они, между прочим, незаметно «втирать очки» - превращать семерку в шестерку или четверку в пятерку, на ходу, во время игры, вклеивая «очко» или замазывая его особым белым порошком. Понятно, что «втирать очки» стало означать «обжуливать», отсюда родились особые слова: «очковтирательство», «очковтиратель» - ловкач, который умеет приукрасить свою работу, плохое выдать за очень хорошее.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06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430" y="428604"/>
            <a:ext cx="50720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Всыпать по первое число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Сурово наказать, отругать кого-либо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Уж что-что, а это-то выражение вам знакомо... И откуда оно только свалилось на вашу несчастную голову! Не поверите, но... из старой школы, где учеников пороли каждую неделю, независимо от того, прав или виноват. И если наставник переусердствует, то такой порки хватало надолго, вплоть до первого числа следующего </a:t>
            </a:r>
            <a:r>
              <a:rPr lang="ru-RU" sz="2400" b="1" dirty="0" smtClean="0">
                <a:solidFill>
                  <a:srgbClr val="C00000"/>
                </a:solidFill>
              </a:rPr>
              <a:t>месяца.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48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5758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-79653"/>
            <a:ext cx="524974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Авгиевы конюшни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Значение. Захламленное, загрязненное место, где все в полном беспорядке. </a:t>
            </a:r>
            <a:endParaRPr lang="ru-RU" dirty="0" smtClean="0"/>
          </a:p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dirty="0" smtClean="0">
                <a:solidFill>
                  <a:schemeClr val="bg1"/>
                </a:solidFill>
              </a:rPr>
              <a:t>Жил в древней Элиде царь Авгий, страстный любитель лошадей: три тысячи коней держал .он в своих конюшнях. Однако стойла, в которых содержались лошади, никто не чистил в течение тридцати лет, и они по самую крышу заросли навозом. На службу к Авгию был послан Геракл, которому царь и поручил очистить конюшни, что не под силу было сделать никому другому. Геракл был столь же хитроумен, сколь и могуч. Он направил в ворота конюшен воды реки, и бурный поток за сутки вымыл оттуда всю грязь. Греки воспели этот подвиг наряду с другими одиннадцатью, а выражение «авгиевы конюшни» стали применять ко всему запущенному, загрязненному до последнего предела и вообще для обозначения большого беспорядка.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62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43306" y="785795"/>
            <a:ext cx="44291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Волосы дыбом 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Значение. Так говорят, когда человек очень испугался.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«Стоять дыбом» - это стоять навытяжку, на кончиках пальцев. То есть, когда человек пугается, у него волосы словно на цыпочках на голове стоят.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30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928926" y="1"/>
            <a:ext cx="592935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За семью печатями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Значение. Нечто недоступное пониманию.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Восходит к библейскому обороту «книга за семью печатями» - символ тайного знания, недоступного непосвященным, пока с нее не сняты семь печатей, из пророческой новозаветной книги «Откровения св. Иоанна Богослова». «И видел я в правой руке у Сидящего на престоле книгу, исписанную внутри и снаружи, запечатанную семью печатями. И видел я ангела сильного, провозглашающего громким голосом: «Кто достоин раскрыть эту книгу и снять печати ее?» И никто не мог ни на небе, ни на земле, ни под землей раскрыть эту книгу и посмотреть в нее. Агнец, который «был заклан и кровью своею искупил нас Богу, снял печати с книги.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9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14744" y="142852"/>
            <a:ext cx="500066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Зарубить на носу </a:t>
            </a:r>
          </a:p>
          <a:p>
            <a:endParaRPr lang="ru-RU" dirty="0" smtClean="0"/>
          </a:p>
          <a:p>
            <a:r>
              <a:rPr lang="ru-RU" sz="3200" b="1" dirty="0" smtClean="0">
                <a:solidFill>
                  <a:srgbClr val="002060"/>
                </a:solidFill>
              </a:rPr>
              <a:t>Значение. Запомнить крепко-накрепко, раз навсегда. </a:t>
            </a:r>
          </a:p>
          <a:p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Слово «нос» тут вовсе не означает орган обоняния. Как это ни странно, оно значит «памятная дощечка», «бирка для записей». В древности неграмотные люди всюду носили с собой такие палочки и дощечки и на них делали всевозможные заметки, зарубки. Эти бирки и звались носами.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1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335846"/>
            <a:ext cx="60007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Козел отпущения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Значение. Ответчик за чужую вину, за ошибки других, поскольку истинный виновник не может быть найден или хочет уйти от ответственности.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Оборот восходит к тексту Библии, к описанию древнееврейского обряда возложения грехов народа (общины) на живого козла. Такой обряд совершался в случае осквернения евреями святилища, где находился ковчег откровения. Во искупление грехов сжигался баран и закалывался один козел «в жертву за грех». На второго козла перекладывали все грехи и беззакония еврейского народа: священнослужитель клал на него руки в знак того, что все грехи общины переходят на него, после чего козла изгоняли в пустыню. Все присутствовавшие на обряде считались очищенными.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4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786050" y="1"/>
            <a:ext cx="6215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Вот где собака зарыта!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Вот в чем дело, именно в этом истинная причина. 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Существует рассказ: австрийский воин Сигизмунд </a:t>
            </a:r>
            <a:r>
              <a:rPr lang="ru-RU" sz="2000" b="1" dirty="0" err="1" smtClean="0">
                <a:solidFill>
                  <a:schemeClr val="bg1"/>
                </a:solidFill>
              </a:rPr>
              <a:t>Алътенштейг</a:t>
            </a:r>
            <a:r>
              <a:rPr lang="ru-RU" sz="2000" b="1" dirty="0" smtClean="0">
                <a:solidFill>
                  <a:schemeClr val="bg1"/>
                </a:solidFill>
              </a:rPr>
              <a:t> все походы и битвы провел вместе со своей любимой собакой. Однажды, во время путешествия по Нидерландам, собака даже спасла от гибели своего хозяина. Благодарный воин торжественно похоронил своего четвероногого друга и на его могиле поставил памятник, простоявший более двух столетий - до начала XIX века. Позже собачий памятник мог быть разыскан туристами лишь при помощи местных жителей. В то время и родилась поговорка «Вот где собака зарыта!», имеющая ныне смысл: «нашел, что искал», «докопался до сути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35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557216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Метать бисер перед свиньями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Тратить слова, обращаясь к людям, которые не могут вас понять. </a:t>
            </a:r>
          </a:p>
          <a:p>
            <a:endParaRPr lang="ru-RU" sz="2000" b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В Нагорной проповеди Иисус Христос говорит: «Не давайте святыни псам и не бросайте жемчуга вашего перед свиньями, чтобы они не попрали его ногами своими и, обратившись, не растерзали вас» (Евангелие от Матфея, 7: б). В церковно-славянском переводе слово «жемчуг» звучит как «бисер». Именно в таком варианте это библейское выражение и вошло в русский язык.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28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14744" y="571480"/>
            <a:ext cx="50006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Профессор кислых щей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Незадачливый, плохой мастер.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Кислые щи - немудреная крестьянская еда: водичка да квашеная капуста. Приготовить их не составляло особых трудностей. И если кого-нибудь называли мастером кислых щей, это означало, что ни на что путное он не годен.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62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430" y="1071547"/>
            <a:ext cx="52149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Реветь белугой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Громко кричать или плакать.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«Нем, как рыба» - это известно давным-давно. И вдруг «реветь белугой»? Оказывается, речь здесь не о белуге, а о белухе, так называют полярного дельфина. Вот он действительно ревет очень громко.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214678" y="-79653"/>
            <a:ext cx="521497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Яблоко раздора 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Значение. То, что порождает конфликт, серьезные противоречия. </a:t>
            </a:r>
            <a:endParaRPr lang="ru-RU" dirty="0" smtClean="0"/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b="1" dirty="0" err="1" smtClean="0">
                <a:solidFill>
                  <a:schemeClr val="bg1"/>
                </a:solidFill>
              </a:rPr>
              <a:t>Пелей</a:t>
            </a:r>
            <a:r>
              <a:rPr lang="ru-RU" b="1" dirty="0" smtClean="0">
                <a:solidFill>
                  <a:schemeClr val="bg1"/>
                </a:solidFill>
              </a:rPr>
              <a:t> и Фетида, родители героя Троянской войны Ахиллеса, забыли пригласить на свою свадьбу богиню раздора Эриду. Эрида очень обиделась и тайно бросила на стол, за которым пировали боги и смертные, золотое яблоко; на нем было написано: «Прекраснейшей». Поднялся спор между тремя богинями: супругой Зевса Герой, Афиной - девой, богиней мудрости, и прекрасной богиней любви и красоты Афродитой. Судьей между ними был избран юноша Парис, сын троянского царя Приама. Парис отдал яблоко подкупившей его Афродите; Афродита за это заставила жену царя </a:t>
            </a:r>
            <a:r>
              <a:rPr lang="ru-RU" b="1" dirty="0" err="1" smtClean="0">
                <a:solidFill>
                  <a:schemeClr val="bg1"/>
                </a:solidFill>
              </a:rPr>
              <a:t>Менелая</a:t>
            </a:r>
            <a:r>
              <a:rPr lang="ru-RU" b="1" dirty="0" smtClean="0">
                <a:solidFill>
                  <a:schemeClr val="bg1"/>
                </a:solidFill>
              </a:rPr>
              <a:t>, прекрасную Елену, полюбить юношу. Оставив мужа, Елена уехала в Трою, и, чтобы отомстить за такую обиду, греки начали многолетнюю войну с троянцами. Как видите, яблоко Эриды и на самом деле привело к раздору.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Ресурсы: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rudocs.exdat.com/docs/index-125184.html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3"/>
              </a:rPr>
              <a:t>http://frazbook.ru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http://www.encsite.info</a:t>
            </a:r>
            <a:r>
              <a:rPr lang="en-US" sz="2400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143240" y="285728"/>
            <a:ext cx="564360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Верста коломенская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Так называют человека очень высокого роста, верзилу. 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В подмосковном селе Коломенском находилась летняя резиденция царя Алексея Михайловича. Дорога туда была оживленной, широкой и считалась главной в государстве. А уж когда поставили огромные верстовые столбы, каких в России еще не бывало, слава этой дороги возросла еще более. Смекалистый народ не преминул воспользоваться новинкой и окрестил долговязого человека коломенской верстой. Так до сих пор и говорят.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91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8215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828836"/>
            <a:ext cx="428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Яганина</a:t>
            </a:r>
            <a:r>
              <a:rPr lang="ru-RU" sz="2800" b="1" i="1" dirty="0" smtClean="0">
                <a:solidFill>
                  <a:srgbClr val="002060"/>
                </a:solidFill>
              </a:rPr>
              <a:t> С. В., учитель русского языка и литературы МОКУ «Зареченская ООШ»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Октябрьского района Приморского края.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0000">
            <a:off x="1170916" y="3754463"/>
            <a:ext cx="146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730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238375"/>
            <a:ext cx="292895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00430" y="0"/>
            <a:ext cx="52864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Вернемся к нашим баранам 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Призыв к говорящему не отвлекаться от основной темы; констатация того, что его отступление от темы разговора закончилось. 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Вернемся к нашим баранам - калька с французского </a:t>
            </a:r>
            <a:r>
              <a:rPr lang="ru-RU" sz="2000" b="1" dirty="0" err="1" smtClean="0">
                <a:solidFill>
                  <a:schemeClr val="bg1"/>
                </a:solidFill>
              </a:rPr>
              <a:t>revenons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a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nos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moutons</a:t>
            </a:r>
            <a:r>
              <a:rPr lang="ru-RU" sz="2000" b="1" dirty="0" smtClean="0">
                <a:solidFill>
                  <a:schemeClr val="bg1"/>
                </a:solidFill>
              </a:rPr>
              <a:t> из фарса «Адвокат Пьер </a:t>
            </a:r>
            <a:r>
              <a:rPr lang="ru-RU" sz="2000" b="1" dirty="0" err="1" smtClean="0">
                <a:solidFill>
                  <a:schemeClr val="bg1"/>
                </a:solidFill>
              </a:rPr>
              <a:t>Патлен</a:t>
            </a:r>
            <a:r>
              <a:rPr lang="ru-RU" sz="2000" b="1" dirty="0" smtClean="0">
                <a:solidFill>
                  <a:schemeClr val="bg1"/>
                </a:solidFill>
              </a:rPr>
              <a:t>» (</a:t>
            </a:r>
            <a:r>
              <a:rPr lang="ru-RU" sz="2000" b="1" dirty="0" err="1" smtClean="0">
                <a:solidFill>
                  <a:schemeClr val="bg1"/>
                </a:solidFill>
              </a:rPr>
              <a:t>ок</a:t>
            </a:r>
            <a:r>
              <a:rPr lang="ru-RU" sz="2000" b="1" dirty="0" smtClean="0">
                <a:solidFill>
                  <a:schemeClr val="bg1"/>
                </a:solidFill>
              </a:rPr>
              <a:t>. 1470). Этими словами судья прерывает речь богатого суконщика. Возбудив дело против пастуха, стянувшего у него овцу, суконщик, забывая о своей тяжбе, осыпает упреками защитника пастуха, адвоката </a:t>
            </a:r>
            <a:r>
              <a:rPr lang="ru-RU" sz="2000" b="1" dirty="0" err="1" smtClean="0">
                <a:solidFill>
                  <a:schemeClr val="bg1"/>
                </a:solidFill>
              </a:rPr>
              <a:t>Патлена</a:t>
            </a:r>
            <a:r>
              <a:rPr lang="ru-RU" sz="2000" b="1" dirty="0" smtClean="0">
                <a:solidFill>
                  <a:schemeClr val="bg1"/>
                </a:solidFill>
              </a:rPr>
              <a:t>, который не уплатил ему за шесть локтей сукна.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238375"/>
            <a:ext cx="285752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428604"/>
            <a:ext cx="5143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Белены объесться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Вести себя вздорно, злобно, как сумасшедший.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В деревне на задворках и свалках вы можете встретить высокие кусты с грязно-желтоватыми, в лиловых прожилках цветками и неприятным запахом. Это и есть белена - очень ядовитое растение. Ее семена напоминают мак, но тот, кто их съест, становится похож на безумного: бредит, буйствует, а нередко и умирает.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571480"/>
            <a:ext cx="464347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Водить за нос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Обманывать, вводить в заблуждение, обещать и не выполнять обещанного. </a:t>
            </a:r>
          </a:p>
          <a:p>
            <a:endParaRPr lang="ru-RU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Выражение было связано с ярмарочным развлечением. Цыгане водили медведей на показ за продетое в нос кольцо. И заставляли их, бедняг, делать разные фокусы, обманывая обещанием подачки.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02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3071834" cy="41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857620" y="642919"/>
            <a:ext cx="48577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Аршин проглотить 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Держаться неестественно прямо. </a:t>
            </a:r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000" b="1" dirty="0" smtClean="0">
                <a:solidFill>
                  <a:schemeClr val="bg1"/>
                </a:solidFill>
              </a:rPr>
              <a:t>Турецкое слово «аршин», означающее меру длины в один локоть, давно уже стало русским. До самой революции русские купцы и мастеровые постоянно пользовались аршинами - деревянными и металлическими линейками длиной в семьдесят один сантиметр. Представьте себе, как должен выглядеть человек, проглотивший такую линейку, и вы поймете, почему это выражение применяется по отношению к чопорным и надменным людям.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857232"/>
            <a:ext cx="514353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Дым коромыслом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</a:rPr>
              <a:t>Значение. Шум, гам, беспорядок, суматоха.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В старой Руси избы часто топили по-черному: дым уходил не через печную трубу, а через специальное окошко или дверь. И по форме дыма предсказывали погоду. Идет дым столбом - будет ясно, волоком - к туману, дождю, коромыслом - к ветру, непогоде, а то и буре.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1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571480"/>
            <a:ext cx="521497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Довести до белого каления </a:t>
            </a:r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Значение. Разозлить до предела, довести до бешенства. </a:t>
            </a:r>
          </a:p>
          <a:p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Происхождение. </a:t>
            </a:r>
            <a:r>
              <a:rPr lang="ru-RU" sz="2400" b="1" dirty="0" smtClean="0">
                <a:solidFill>
                  <a:schemeClr val="bg1"/>
                </a:solidFill>
              </a:rPr>
              <a:t>Когда металл нагревают при ковке, он в зависимости от температуры светится по-разному: сначала красным светом, потом желтым и, наконец, ослепительно белым. При более высокой температуре металл расплавится и закипит. Выражение из речи кузнецов.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6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</TotalTime>
  <Words>2435</Words>
  <Application>Microsoft Office PowerPoint</Application>
  <PresentationFormat>Экран 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Это интересно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</cp:revision>
  <dcterms:created xsi:type="dcterms:W3CDTF">2013-10-11T09:07:52Z</dcterms:created>
  <dcterms:modified xsi:type="dcterms:W3CDTF">2013-10-11T09:51:18Z</dcterms:modified>
</cp:coreProperties>
</file>