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09" autoAdjust="0"/>
  </p:normalViewPr>
  <p:slideViewPr>
    <p:cSldViewPr>
      <p:cViewPr>
        <p:scale>
          <a:sx n="60" d="100"/>
          <a:sy n="60" d="100"/>
        </p:scale>
        <p:origin x="-1428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8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614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614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3FA44-0F66-4173-95A8-9865EFE8508F}" type="datetime1">
              <a:rPr lang="ru-RU">
                <a:solidFill>
                  <a:srgbClr val="FFFFFF"/>
                </a:solidFill>
              </a:rPr>
              <a:pPr>
                <a:defRPr/>
              </a:pPr>
              <a:t>29.01.2015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http://aida.ucoz.ru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36F43-14D0-4265-8CD7-A4C2CBD88A7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C6354-6436-48C8-997D-424A39B7ACFC}" type="datetime1">
              <a:rPr lang="ru-RU">
                <a:solidFill>
                  <a:srgbClr val="FFFFFF"/>
                </a:solidFill>
              </a:rPr>
              <a:pPr>
                <a:defRPr/>
              </a:pPr>
              <a:t>29.01.2015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http://aida.ucoz.ru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A57AE-E140-4846-92F2-A754EB2481F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D0FCB-C7BB-49DD-85F7-6B6F85AC5C73}" type="datetime1">
              <a:rPr lang="ru-RU">
                <a:solidFill>
                  <a:srgbClr val="FFFFFF"/>
                </a:solidFill>
              </a:rPr>
              <a:pPr>
                <a:defRPr/>
              </a:pPr>
              <a:t>29.01.2015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http://aida.ucoz.ru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8BA94-91D6-4E5F-B1EB-B9665F785C4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5F33A-892E-47C1-A3CF-CB16E6A87EEC}" type="datetime1">
              <a:rPr lang="ru-RU">
                <a:solidFill>
                  <a:srgbClr val="FFFFFF"/>
                </a:solidFill>
              </a:rPr>
              <a:pPr>
                <a:defRPr/>
              </a:pPr>
              <a:t>29.01.2015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http://aida.ucoz.ru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86E32-51F3-4C67-8EE0-87C10F414AA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9DC64-2727-4C9F-8945-5B6942B5D0DC}" type="datetime1">
              <a:rPr lang="ru-RU">
                <a:solidFill>
                  <a:srgbClr val="FFFFFF"/>
                </a:solidFill>
              </a:rPr>
              <a:pPr>
                <a:defRPr/>
              </a:pPr>
              <a:t>29.01.2015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http://aida.ucoz.ru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0962A-7E92-4731-BCEB-BF75F70944E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ED0CB-7648-4CEF-B7E2-54D017F27EE1}" type="datetime1">
              <a:rPr lang="ru-RU">
                <a:solidFill>
                  <a:srgbClr val="FFFFFF"/>
                </a:solidFill>
              </a:rPr>
              <a:pPr>
                <a:defRPr/>
              </a:pPr>
              <a:t>29.01.2015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http://aida.ucoz.ru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F8D70-FE52-48E3-A49D-59B345AA792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E7CD1-EF61-4A83-B4F9-74DC02612938}" type="datetime1">
              <a:rPr lang="ru-RU">
                <a:solidFill>
                  <a:srgbClr val="FFFFFF"/>
                </a:solidFill>
              </a:rPr>
              <a:pPr>
                <a:defRPr/>
              </a:pPr>
              <a:t>29.01.2015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http://aida.ucoz.ru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5F149-778A-4443-9A22-669586CDBC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24482-124F-45D1-9208-92D0B2222F81}" type="datetime1">
              <a:rPr lang="ru-RU">
                <a:solidFill>
                  <a:srgbClr val="FFFFFF"/>
                </a:solidFill>
              </a:rPr>
              <a:pPr>
                <a:defRPr/>
              </a:pPr>
              <a:t>29.01.2015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http://aida.ucoz.ru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0C143-177D-4712-B7B0-806F09CE17F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C9DD4-49EC-43F9-9856-E3222F5AFC4B}" type="datetime1">
              <a:rPr lang="ru-RU">
                <a:solidFill>
                  <a:srgbClr val="FFFFFF"/>
                </a:solidFill>
              </a:rPr>
              <a:pPr>
                <a:defRPr/>
              </a:pPr>
              <a:t>29.01.2015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http://aida.ucoz.ru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46A85-E5D5-4D5F-926B-77AA0B0022A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B593D-6DA1-4A0B-9D89-32FBFA4AC0E2}" type="datetime1">
              <a:rPr lang="ru-RU">
                <a:solidFill>
                  <a:srgbClr val="FFFFFF"/>
                </a:solidFill>
              </a:rPr>
              <a:pPr>
                <a:defRPr/>
              </a:pPr>
              <a:t>29.01.2015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http://aida.ucoz.ru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B6C2A-358B-43D1-A484-CA761A8D1EF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249AC-EE65-4563-932E-C3B03366A36E}" type="datetime1">
              <a:rPr lang="ru-RU">
                <a:solidFill>
                  <a:srgbClr val="FFFFFF"/>
                </a:solidFill>
              </a:rPr>
              <a:pPr>
                <a:defRPr/>
              </a:pPr>
              <a:t>29.01.2015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http://aida.ucoz.ru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EFA4D-48F4-4C04-AE30-D2C123CBC1E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A606C-9184-4FBA-BD53-85728FF0E97A}" type="datetime1">
              <a:rPr lang="ru-RU">
                <a:solidFill>
                  <a:srgbClr val="FFFFFF"/>
                </a:solidFill>
              </a:rPr>
              <a:pPr>
                <a:defRPr/>
              </a:pPr>
              <a:t>29.01.2015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http://aida.ucoz.ru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B124D-9E80-4DA5-8D28-780C35C080E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3D275-2FBA-4207-84DA-612E5E3AD0B4}" type="datetime1">
              <a:rPr lang="ru-RU">
                <a:solidFill>
                  <a:srgbClr val="FFFFFF"/>
                </a:solidFill>
              </a:rPr>
              <a:pPr>
                <a:defRPr/>
              </a:pPr>
              <a:t>29.01.2015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http://aida.ucoz.ru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3055F-9856-422B-88E9-E04B043122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CA72F-EC3D-4FCE-9289-111B22222F94}" type="datetime1">
              <a:rPr lang="ru-RU">
                <a:solidFill>
                  <a:srgbClr val="FFFFFF"/>
                </a:solidFill>
              </a:rPr>
              <a:pPr>
                <a:defRPr/>
              </a:pPr>
              <a:t>29.01.2015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http://aida.ucoz.ru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C6D76-6CDD-406C-A4E2-28AC6B5800D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506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06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06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06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06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06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06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06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07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07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07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507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07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07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07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07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07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08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08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08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08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08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08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08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08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09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509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09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09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09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09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09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09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10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10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10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10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10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10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10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10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10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512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12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12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38F31D-41EE-41BB-AA42-5AA08555056C}" type="datetime1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29.01.2015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512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http://aida.ucoz.ru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512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78F9F7-45BC-47EE-AF4A-5BDB9D10169A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0"/>
            <a:ext cx="91991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27784" y="476672"/>
            <a:ext cx="4572000" cy="4327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defRPr/>
            </a:pPr>
            <a:r>
              <a:rPr lang="ru-RU" sz="3200" kern="0" dirty="0">
                <a:solidFill>
                  <a:srgbClr val="008AE8">
                    <a:lumMod val="1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Берегите эту Землю, эти воды!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defRPr/>
            </a:pPr>
            <a:r>
              <a:rPr lang="ru-RU" sz="3200" kern="0" dirty="0">
                <a:solidFill>
                  <a:srgbClr val="008AE8">
                    <a:lumMod val="1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Даже малую былиночку храня!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defRPr/>
            </a:pPr>
            <a:r>
              <a:rPr lang="ru-RU" sz="3200" kern="0" dirty="0">
                <a:solidFill>
                  <a:srgbClr val="008AE8">
                    <a:lumMod val="1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Берегите всех зверей внутри природы!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defRPr/>
            </a:pPr>
            <a:r>
              <a:rPr lang="ru-RU" sz="3200" kern="0" dirty="0">
                <a:solidFill>
                  <a:srgbClr val="008AE8">
                    <a:lumMod val="1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Убивайте лишь зверей внутри себя!</a:t>
            </a:r>
          </a:p>
        </p:txBody>
      </p:sp>
    </p:spTree>
    <p:extLst>
      <p:ext uri="{BB962C8B-B14F-4D97-AF65-F5344CB8AC3E}">
        <p14:creationId xmlns:p14="http://schemas.microsoft.com/office/powerpoint/2010/main" val="309358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275856" y="836712"/>
            <a:ext cx="5688632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Тело покрыто шерстью, различные железы (потовые, молочные, сальные, пахучие)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275856" y="1484784"/>
            <a:ext cx="5688632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Большинство четвероногие, туловище приподнято над землей, шея подвижная, 7 позвонков                       </a:t>
            </a:r>
            <a:endParaRPr lang="ru-RU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251520" y="836712"/>
            <a:ext cx="3024336" cy="5470867"/>
            <a:chOff x="251520" y="836712"/>
            <a:chExt cx="3024336" cy="5470867"/>
          </a:xfrm>
        </p:grpSpPr>
        <p:sp>
          <p:nvSpPr>
            <p:cNvPr id="7" name="TextBox 6"/>
            <p:cNvSpPr txBox="1"/>
            <p:nvPr/>
          </p:nvSpPr>
          <p:spPr>
            <a:xfrm>
              <a:off x="251520" y="836712"/>
              <a:ext cx="3024336" cy="64633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Покровы тела (железы)</a:t>
              </a:r>
            </a:p>
            <a:p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1520" y="2132856"/>
              <a:ext cx="3024336" cy="92333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Особенности строения нервной системы</a:t>
              </a:r>
            </a:p>
            <a:p>
              <a:endParaRPr lang="ru-RU" dirty="0" smtClean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1520" y="3068960"/>
              <a:ext cx="3024336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Органы чувств</a:t>
              </a:r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1520" y="3429000"/>
              <a:ext cx="3024336" cy="64633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Особенности строения кровеносной системы</a:t>
              </a:r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1520" y="4077072"/>
              <a:ext cx="3024336" cy="64633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Особенности строения дыхательной системы</a:t>
              </a:r>
              <a:endParaRPr lang="ru-RU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1520" y="5661248"/>
              <a:ext cx="3024336" cy="64633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Размножение и развитие</a:t>
              </a:r>
            </a:p>
            <a:p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1520" y="4725144"/>
              <a:ext cx="3024336" cy="92333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Особенности пищеварительной системы</a:t>
              </a:r>
              <a:endParaRPr lang="ru-R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1520" y="1484784"/>
              <a:ext cx="3024336" cy="64633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Особенности строения скелета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275856" y="2132856"/>
            <a:ext cx="5688632" cy="92333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Высокий уровень организации нервной системы, есть кора головного мозга, сплошные условные и безусловные рефлексы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75856" y="3068960"/>
            <a:ext cx="5688632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Хорошо развиты в определенной среде обитания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275856" y="3429000"/>
            <a:ext cx="5688632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Замкнутая, 4-х камерное, 2 круга кровообращения, теплокровные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275856" y="4077072"/>
            <a:ext cx="5688632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Дышат атмосферным воздухом, органы дыхания, альвеолярные органы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275856" y="4725144"/>
            <a:ext cx="5688632" cy="92333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Пищеварительные железы,</a:t>
            </a:r>
          </a:p>
          <a:p>
            <a:r>
              <a:rPr lang="ru-RU" dirty="0" smtClean="0"/>
              <a:t>дифференцированные зубы</a:t>
            </a:r>
          </a:p>
          <a:p>
            <a:r>
              <a:rPr lang="ru-RU" dirty="0"/>
              <a:t>мышечный язык с вкусовыми сосочками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75856" y="5661248"/>
            <a:ext cx="5688632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Живорождение, вскармливание молоком, забота о потомстве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699792" y="260648"/>
            <a:ext cx="4067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Общая характеристика</a:t>
            </a:r>
            <a:endParaRPr lang="ru-RU" sz="2800" dirty="0"/>
          </a:p>
        </p:txBody>
      </p:sp>
      <p:sp>
        <p:nvSpPr>
          <p:cNvPr id="2" name="Управляющая кнопка: настраиваемая 1">
            <a:hlinkClick r:id="rId2" action="ppaction://hlinksldjump" highlightClick="1"/>
          </p:cNvPr>
          <p:cNvSpPr/>
          <p:nvPr/>
        </p:nvSpPr>
        <p:spPr>
          <a:xfrm>
            <a:off x="6120172" y="6525344"/>
            <a:ext cx="1296144" cy="332656"/>
          </a:xfrm>
          <a:prstGeom prst="actionButtonBlank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clear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ru-RU" dirty="0" smtClean="0"/>
              <a:t>Причитать §31, ответить на вопросы в конце параграфа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Прочитать §</a:t>
            </a:r>
            <a:r>
              <a:rPr lang="ru-RU" dirty="0" smtClean="0"/>
              <a:t>31 и пересказать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Приготовить сообщение </a:t>
            </a:r>
            <a:r>
              <a:rPr lang="ru-RU" dirty="0"/>
              <a:t>(презентацию</a:t>
            </a:r>
            <a:r>
              <a:rPr lang="ru-RU" dirty="0" smtClean="0"/>
              <a:t>) на одну из тем:  Отряд </a:t>
            </a:r>
            <a:r>
              <a:rPr lang="ru-RU" dirty="0"/>
              <a:t>Однопроходные, Отряд </a:t>
            </a:r>
            <a:r>
              <a:rPr lang="ru-RU" dirty="0" smtClean="0"/>
              <a:t>Сумчатые, Отряд Насекомоядные</a:t>
            </a:r>
            <a:r>
              <a:rPr lang="ru-RU" dirty="0"/>
              <a:t>, </a:t>
            </a:r>
            <a:r>
              <a:rPr lang="ru-RU" dirty="0" smtClean="0"/>
              <a:t>Отряд Рукокрылые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10"/>
            <a:ext cx="9144000" cy="690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1600" y="1844824"/>
            <a:ext cx="7321869" cy="15417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УРОК!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703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Рыбалка в Забайкалье - Страница 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005065"/>
            <a:ext cx="3753863" cy="2852936"/>
          </a:xfrm>
          <a:prstGeom prst="rect">
            <a:avLst/>
          </a:prstGeom>
          <a:noFill/>
        </p:spPr>
      </p:pic>
      <p:pic>
        <p:nvPicPr>
          <p:cNvPr id="16390" name="Picture 6" descr="Природа &quot; iScience.ru - Будущее уже здесь, в наших новостях - страница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484784"/>
            <a:ext cx="3711372" cy="3096344"/>
          </a:xfrm>
          <a:prstGeom prst="rect">
            <a:avLst/>
          </a:prstGeom>
          <a:noFill/>
        </p:spPr>
      </p:pic>
      <p:pic>
        <p:nvPicPr>
          <p:cNvPr id="16392" name="Picture 8" descr="Выставка живых змей Афиш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0639" y="0"/>
            <a:ext cx="3413361" cy="2232248"/>
          </a:xfrm>
          <a:prstGeom prst="rect">
            <a:avLst/>
          </a:prstGeom>
          <a:noFill/>
        </p:spPr>
      </p:pic>
      <p:pic>
        <p:nvPicPr>
          <p:cNvPr id="1026" name="Picture 2" descr="гус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483768" cy="3034271"/>
          </a:xfrm>
          <a:prstGeom prst="rect">
            <a:avLst/>
          </a:prstGeom>
          <a:noFill/>
        </p:spPr>
      </p:pic>
      <p:pic>
        <p:nvPicPr>
          <p:cNvPr id="1028" name="Picture 4" descr="Лучшие снимки удивительного мира животных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71592" y="4366009"/>
            <a:ext cx="3672408" cy="249199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512" y="306896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Класс Птицы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44208" y="220486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Класс Пресмыкающиеся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03847" y="1052736"/>
            <a:ext cx="2526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Класс Земноводные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364502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Класс Рыбы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262967" y="3895373"/>
            <a:ext cx="2881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Класс Млекопитающие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0"/>
      <p:bldP spid="10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271757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88925855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 l="31767" t="38312" r="9267"/>
          <a:stretch>
            <a:fillRect/>
          </a:stretch>
        </p:blipFill>
        <p:spPr bwMode="auto">
          <a:xfrm>
            <a:off x="6118225" y="4486275"/>
            <a:ext cx="3025775" cy="2371725"/>
          </a:xfrm>
          <a:prstGeom prst="rect">
            <a:avLst/>
          </a:prstGeom>
          <a:noFill/>
        </p:spPr>
      </p:pic>
      <p:pic>
        <p:nvPicPr>
          <p:cNvPr id="7" name="Picture 5" descr="920599162"/>
          <p:cNvPicPr>
            <a:picLocks noChangeAspect="1" noChangeArrowheads="1"/>
          </p:cNvPicPr>
          <p:nvPr/>
        </p:nvPicPr>
        <p:blipFill>
          <a:blip r:embed="rId4" cstate="print">
            <a:lum contrast="18000"/>
          </a:blip>
          <a:srcRect/>
          <a:stretch>
            <a:fillRect/>
          </a:stretch>
        </p:blipFill>
        <p:spPr bwMode="auto">
          <a:xfrm>
            <a:off x="0" y="4495800"/>
            <a:ext cx="2952750" cy="2362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/>
          <a:lstStyle/>
          <a:p>
            <a:pPr algn="ctr">
              <a:buNone/>
            </a:pPr>
            <a:r>
              <a:rPr lang="ru-RU" sz="4800" b="1" dirty="0" smtClean="0">
                <a:solidFill>
                  <a:schemeClr val="tx2"/>
                </a:solidFill>
                <a:latin typeface="Arial" charset="0"/>
              </a:rPr>
              <a:t>Тема урока:</a:t>
            </a:r>
          </a:p>
          <a:p>
            <a:pPr algn="ctr">
              <a:buNone/>
            </a:pPr>
            <a:endParaRPr lang="ru-RU" sz="4800" b="1" dirty="0" smtClean="0">
              <a:solidFill>
                <a:schemeClr val="tx2"/>
              </a:solidFill>
              <a:latin typeface="Arial" charset="0"/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chemeClr val="tx2"/>
                </a:solidFill>
                <a:latin typeface="Arial" charset="0"/>
              </a:rPr>
              <a:t>«Класс Млекопитающие, или  Звери»</a:t>
            </a:r>
            <a:endParaRPr lang="ru-RU" sz="4800" b="1" dirty="0"/>
          </a:p>
        </p:txBody>
      </p:sp>
      <p:pic>
        <p:nvPicPr>
          <p:cNvPr id="9" name="Picture 4" descr="заб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190750" cy="2735262"/>
          </a:xfrm>
          <a:prstGeom prst="rect">
            <a:avLst/>
          </a:prstGeom>
          <a:noFill/>
        </p:spPr>
      </p:pic>
      <p:pic>
        <p:nvPicPr>
          <p:cNvPr id="10" name="Picture 7" descr="заб о потомств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8375" y="0"/>
            <a:ext cx="1825625" cy="270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ижний колонтитул 5"/>
          <p:cNvSpPr txBox="1">
            <a:spLocks noGrp="1"/>
          </p:cNvSpPr>
          <p:nvPr/>
        </p:nvSpPr>
        <p:spPr>
          <a:xfrm>
            <a:off x="2908176" y="6068318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http://aida.ucoz.ru</a:t>
            </a:r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39552" y="332656"/>
            <a:ext cx="784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514350" algn="l"/>
              </a:tabLst>
            </a:pPr>
            <a:r>
              <a:rPr lang="ru-RU"/>
              <a:t>        </a:t>
            </a:r>
            <a:r>
              <a:rPr lang="ru-RU" sz="2400"/>
              <a:t>Млекопитающие освоили практически все среды обитания</a:t>
            </a:r>
          </a:p>
        </p:txBody>
      </p:sp>
      <p:pic>
        <p:nvPicPr>
          <p:cNvPr id="16" name="Picture 7" descr="04a0763 грен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321175" cy="3254375"/>
          </a:xfrm>
          <a:prstGeom prst="rect">
            <a:avLst/>
          </a:prstGeom>
          <a:noFill/>
        </p:spPr>
      </p:pic>
      <p:pic>
        <p:nvPicPr>
          <p:cNvPr id="17" name="Picture 8" descr="0_56f2b_5f9ac3d4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724275"/>
            <a:ext cx="4176712" cy="3133725"/>
          </a:xfrm>
          <a:prstGeom prst="rect">
            <a:avLst/>
          </a:prstGeom>
          <a:noFill/>
        </p:spPr>
      </p:pic>
      <p:pic>
        <p:nvPicPr>
          <p:cNvPr id="18" name="Picture 9" descr="wall_bete_t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268760"/>
            <a:ext cx="3024187" cy="2268538"/>
          </a:xfrm>
          <a:prstGeom prst="rect">
            <a:avLst/>
          </a:prstGeom>
          <a:noFill/>
        </p:spPr>
      </p:pic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251520" y="5517232"/>
            <a:ext cx="32764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/>
              <a:t>водная среда обитания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/>
          </p:cNvSpPr>
          <p:nvPr/>
        </p:nvSpPr>
        <p:spPr bwMode="auto">
          <a:xfrm>
            <a:off x="3275856" y="5589240"/>
            <a:ext cx="568863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наземно-воздушная среда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5" descr="82614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r="26292"/>
          <a:stretch>
            <a:fillRect/>
          </a:stretch>
        </p:blipFill>
        <p:spPr bwMode="auto">
          <a:xfrm>
            <a:off x="6242050" y="0"/>
            <a:ext cx="2901950" cy="2952750"/>
          </a:xfrm>
          <a:prstGeom prst="rect">
            <a:avLst/>
          </a:prstGeom>
          <a:noFill/>
        </p:spPr>
      </p:pic>
      <p:pic>
        <p:nvPicPr>
          <p:cNvPr id="12" name="Picture 9" descr="л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7112"/>
            <a:ext cx="3241465" cy="2420888"/>
          </a:xfrm>
          <a:prstGeom prst="rect">
            <a:avLst/>
          </a:prstGeom>
          <a:noFill/>
        </p:spPr>
      </p:pic>
      <p:pic>
        <p:nvPicPr>
          <p:cNvPr id="13" name="Picture 10" descr="510b572761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348880"/>
            <a:ext cx="3168352" cy="2880320"/>
          </a:xfrm>
          <a:prstGeom prst="rect">
            <a:avLst/>
          </a:prstGeom>
          <a:noFill/>
        </p:spPr>
      </p:pic>
      <p:pic>
        <p:nvPicPr>
          <p:cNvPr id="14" name="Picture 11" descr="wolf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348880"/>
            <a:ext cx="2843808" cy="2880320"/>
          </a:xfrm>
          <a:prstGeom prst="rect">
            <a:avLst/>
          </a:prstGeom>
          <a:noFill/>
        </p:spPr>
      </p:pic>
      <p:pic>
        <p:nvPicPr>
          <p:cNvPr id="31746" name="Picture 2" descr="Кто относится к млекопитающим?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348880"/>
            <a:ext cx="3131840" cy="2088231"/>
          </a:xfrm>
          <a:prstGeom prst="rect">
            <a:avLst/>
          </a:prstGeom>
          <a:noFill/>
        </p:spPr>
      </p:pic>
      <p:pic>
        <p:nvPicPr>
          <p:cNvPr id="16" name="Picture 2" descr="What Are Mammal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168352" cy="2376264"/>
          </a:xfrm>
          <a:prstGeom prst="rect">
            <a:avLst/>
          </a:prstGeom>
          <a:noFill/>
        </p:spPr>
      </p:pic>
      <p:pic>
        <p:nvPicPr>
          <p:cNvPr id="17" name="Picture 4" descr="Китайцы изобрели новый способ размножения панд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94898" y="0"/>
            <a:ext cx="3205294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 txBox="1">
            <a:spLocks/>
          </p:cNvSpPr>
          <p:nvPr/>
        </p:nvSpPr>
        <p:spPr>
          <a:xfrm>
            <a:off x="4643438" y="3933825"/>
            <a:ext cx="4038600" cy="21875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ru-RU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ru-RU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ru-RU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ru-RU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8" descr="землерой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3501009"/>
            <a:ext cx="4427984" cy="3356992"/>
          </a:xfrm>
          <a:prstGeom prst="rect">
            <a:avLst/>
          </a:prstGeom>
        </p:spPr>
      </p:pic>
      <p:pic>
        <p:nvPicPr>
          <p:cNvPr id="34822" name="Picture 6" descr="Фотографии Александр Волчков photoline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75040" cy="3429000"/>
          </a:xfrm>
          <a:prstGeom prst="rect">
            <a:avLst/>
          </a:prstGeom>
          <a:noFill/>
        </p:spPr>
      </p:pic>
      <p:pic>
        <p:nvPicPr>
          <p:cNvPr id="34824" name="Picture 8" descr="Слепыш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3" y="2492896"/>
            <a:ext cx="4224095" cy="2506298"/>
          </a:xfrm>
          <a:prstGeom prst="rect">
            <a:avLst/>
          </a:prstGeom>
          <a:noFill/>
        </p:spPr>
      </p:pic>
      <p:pic>
        <p:nvPicPr>
          <p:cNvPr id="34826" name="Picture 10" descr="Гофер восточный (Geomys bursarius) / Наша-Природа.рф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8850" y="0"/>
            <a:ext cx="3895150" cy="2492896"/>
          </a:xfrm>
          <a:prstGeom prst="rect">
            <a:avLst/>
          </a:prstGeom>
          <a:noFill/>
        </p:spPr>
      </p:pic>
      <p:sp>
        <p:nvSpPr>
          <p:cNvPr id="10" name="Rectangle 2"/>
          <p:cNvSpPr>
            <a:spLocks noGrp="1"/>
          </p:cNvSpPr>
          <p:nvPr>
            <p:ph type="title"/>
          </p:nvPr>
        </p:nvSpPr>
        <p:spPr>
          <a:xfrm>
            <a:off x="3995936" y="5373216"/>
            <a:ext cx="5410200" cy="777875"/>
          </a:xfrm>
        </p:spPr>
        <p:txBody>
          <a:bodyPr/>
          <a:lstStyle/>
          <a:p>
            <a:r>
              <a:rPr lang="ru-RU" sz="2800" b="1" smtClean="0"/>
              <a:t>почвенная среда обитания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188640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Проблемный вопрос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algn="ctr">
              <a:defRPr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Какие черты организации млекопитающих позволили им занять  все основные среды обитания?</a:t>
            </a:r>
          </a:p>
        </p:txBody>
      </p:sp>
      <p:sp>
        <p:nvSpPr>
          <p:cNvPr id="2" name="Управляющая кнопка: настраиваемая 1">
            <a:hlinkClick r:id="rId2" action="ppaction://hlinksldjump" highlightClick="1"/>
          </p:cNvPr>
          <p:cNvSpPr/>
          <p:nvPr/>
        </p:nvSpPr>
        <p:spPr>
          <a:xfrm>
            <a:off x="6876256" y="6093296"/>
            <a:ext cx="1584176" cy="504056"/>
          </a:xfrm>
          <a:prstGeom prst="actionButtonBlank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soft" dir="t"/>
          </a:scene3d>
          <a:sp3d prstMaterial="plastic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712" y="692695"/>
            <a:ext cx="2770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План работы: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2132856"/>
            <a:ext cx="738727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>
                <a:hlinkClick r:id="rId2" action="ppaction://hlinksldjump"/>
              </a:rPr>
              <a:t>Систематика класса Млекопитающие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>
                <a:hlinkClick r:id="rId3" action="ppaction://hlinksldjump"/>
              </a:rPr>
              <a:t>Общая характеристика класса Млекопитающие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59632" y="188640"/>
            <a:ext cx="66247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Класс Млекопитающие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908332"/>
            <a:ext cx="266429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подкласс </a:t>
            </a:r>
            <a:r>
              <a:rPr lang="ru-RU" dirty="0" err="1" smtClean="0"/>
              <a:t>Первозвери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908720"/>
            <a:ext cx="30963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подкласс Настоящие звери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916832"/>
            <a:ext cx="266429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отряд </a:t>
            </a:r>
            <a:r>
              <a:rPr lang="ru-RU" dirty="0" smtClean="0"/>
              <a:t>Однопроходные</a:t>
            </a:r>
            <a:endParaRPr lang="ru-RU" dirty="0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323528" y="2780928"/>
            <a:ext cx="2448272" cy="172819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ru-RU" dirty="0" smtClean="0"/>
          </a:p>
          <a:p>
            <a:pPr algn="just">
              <a:lnSpc>
                <a:spcPct val="150000"/>
              </a:lnSpc>
            </a:pPr>
            <a:r>
              <a:rPr lang="ru-RU" dirty="0" smtClean="0"/>
              <a:t>5 видов: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утконос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ехидна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3 </a:t>
            </a:r>
            <a:r>
              <a:rPr lang="ru-RU" dirty="0" err="1" smtClean="0"/>
              <a:t>проехидны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3668719" y="1916832"/>
            <a:ext cx="2448272" cy="172819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ru-RU" dirty="0" smtClean="0"/>
          </a:p>
          <a:p>
            <a:pPr algn="ctr">
              <a:lnSpc>
                <a:spcPct val="150000"/>
              </a:lnSpc>
            </a:pPr>
            <a:r>
              <a:rPr lang="ru-RU" dirty="0" smtClean="0"/>
              <a:t>инфракласс</a:t>
            </a:r>
          </a:p>
          <a:p>
            <a:pPr algn="ctr">
              <a:lnSpc>
                <a:spcPct val="150000"/>
              </a:lnSpc>
            </a:pPr>
            <a:r>
              <a:rPr lang="ru-RU" dirty="0" smtClean="0"/>
              <a:t>Низшие звери: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отряд Сумчатые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6381070" y="1916832"/>
            <a:ext cx="2736304" cy="494116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dirty="0" smtClean="0"/>
              <a:t>инфракласс</a:t>
            </a:r>
          </a:p>
          <a:p>
            <a:pPr algn="ctr">
              <a:lnSpc>
                <a:spcPct val="150000"/>
              </a:lnSpc>
            </a:pPr>
            <a:r>
              <a:rPr lang="ru-RU" dirty="0" smtClean="0"/>
              <a:t>Плацентарные -  18 </a:t>
            </a:r>
            <a:r>
              <a:rPr lang="ru-RU" dirty="0"/>
              <a:t>современных отрядов :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Насекомоядные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Рукокрылые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Грызуны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Зайцеобразные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Парнокопытные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Непарнокопытные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Китообразные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Приматы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Хищные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2123728" y="764704"/>
            <a:ext cx="72008" cy="1440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372200" y="764704"/>
            <a:ext cx="72008" cy="1440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трелка вниз 20"/>
          <p:cNvSpPr/>
          <p:nvPr/>
        </p:nvSpPr>
        <p:spPr>
          <a:xfrm>
            <a:off x="1403648" y="1484784"/>
            <a:ext cx="7200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5220072" y="1484784"/>
            <a:ext cx="7200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1475656" y="2492896"/>
            <a:ext cx="4571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зад 29">
            <a:hlinkClick r:id="" action="ppaction://hlinkshowjump?jump=previousslide" highlightClick="1"/>
          </p:cNvPr>
          <p:cNvSpPr/>
          <p:nvPr/>
        </p:nvSpPr>
        <p:spPr>
          <a:xfrm>
            <a:off x="4283968" y="6309320"/>
            <a:ext cx="93610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946" y="1484784"/>
            <a:ext cx="13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</TotalTime>
  <Words>286</Words>
  <Application>Microsoft Office PowerPoint</Application>
  <PresentationFormat>Экран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Круги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почвенная среда обитания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Konstantin</dc:creator>
  <cp:lastModifiedBy>Uchitel'</cp:lastModifiedBy>
  <cp:revision>87</cp:revision>
  <dcterms:created xsi:type="dcterms:W3CDTF">2015-01-26T01:01:39Z</dcterms:created>
  <dcterms:modified xsi:type="dcterms:W3CDTF">2015-01-29T05:11:40Z</dcterms:modified>
</cp:coreProperties>
</file>