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87" r:id="rId3"/>
    <p:sldId id="263" r:id="rId4"/>
    <p:sldId id="257" r:id="rId5"/>
    <p:sldId id="258" r:id="rId6"/>
    <p:sldId id="260" r:id="rId7"/>
    <p:sldId id="261" r:id="rId8"/>
    <p:sldId id="262" r:id="rId9"/>
    <p:sldId id="264" r:id="rId10"/>
    <p:sldId id="265" r:id="rId11"/>
    <p:sldId id="288" r:id="rId12"/>
    <p:sldId id="290" r:id="rId13"/>
    <p:sldId id="292" r:id="rId14"/>
    <p:sldId id="294" r:id="rId15"/>
    <p:sldId id="296" r:id="rId16"/>
    <p:sldId id="298" r:id="rId17"/>
    <p:sldId id="300" r:id="rId18"/>
    <p:sldId id="302" r:id="rId19"/>
    <p:sldId id="304" r:id="rId20"/>
    <p:sldId id="306" r:id="rId21"/>
    <p:sldId id="308" r:id="rId22"/>
    <p:sldId id="310" r:id="rId23"/>
    <p:sldId id="312" r:id="rId24"/>
    <p:sldId id="314" r:id="rId25"/>
    <p:sldId id="316" r:id="rId26"/>
    <p:sldId id="325" r:id="rId27"/>
    <p:sldId id="328" r:id="rId28"/>
    <p:sldId id="319" r:id="rId29"/>
    <p:sldId id="320" r:id="rId30"/>
    <p:sldId id="321" r:id="rId31"/>
    <p:sldId id="322" r:id="rId32"/>
    <p:sldId id="327" r:id="rId33"/>
    <p:sldId id="326" r:id="rId34"/>
    <p:sldId id="270" r:id="rId3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783" autoAdjust="0"/>
  </p:normalViewPr>
  <p:slideViewPr>
    <p:cSldViewPr>
      <p:cViewPr varScale="1">
        <p:scale>
          <a:sx n="37" d="100"/>
          <a:sy n="37" d="100"/>
        </p:scale>
        <p:origin x="-18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2BAD5-636A-4326-9ED4-5F1E2E7FBB3B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2F90E-C7EF-4B2F-BD70-BA0C45B06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14300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/>
            </a:r>
            <a:br>
              <a:rPr lang="ru-RU" sz="5400" dirty="0" smtClean="0">
                <a:latin typeface="Monotype Corsiva" pitchFamily="66" charset="0"/>
              </a:rPr>
            </a:br>
            <a:r>
              <a:rPr lang="ru-RU" sz="5400" dirty="0" smtClean="0">
                <a:latin typeface="Monotype Corsiva" pitchFamily="66" charset="0"/>
              </a:rPr>
              <a:t/>
            </a:r>
            <a:br>
              <a:rPr lang="ru-RU" sz="5400" dirty="0" smtClean="0">
                <a:latin typeface="Monotype Corsiva" pitchFamily="66" charset="0"/>
              </a:rPr>
            </a:br>
            <a:r>
              <a:rPr lang="ru-RU" sz="5400" dirty="0" smtClean="0">
                <a:latin typeface="Monotype Corsiva" pitchFamily="66" charset="0"/>
              </a:rPr>
              <a:t/>
            </a:r>
            <a:br>
              <a:rPr lang="ru-RU" sz="5400" dirty="0" smtClean="0">
                <a:latin typeface="Monotype Corsiva" pitchFamily="66" charset="0"/>
              </a:rPr>
            </a:br>
            <a:r>
              <a:rPr lang="ru-RU" sz="5400" dirty="0" smtClean="0">
                <a:latin typeface="Monotype Corsiva" pitchFamily="66" charset="0"/>
              </a:rPr>
              <a:t>Управление процессом формирования системы качества знаний учащихся.</a:t>
            </a:r>
            <a:endParaRPr lang="ru-RU" sz="5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работа способствует развитию инициативы и познавательных способностей учащихся. </a:t>
            </a:r>
          </a:p>
          <a:p>
            <a:pPr>
              <a:buNone/>
            </a:pPr>
            <a:r>
              <a:rPr lang="ru-RU" dirty="0" smtClean="0"/>
              <a:t>         </a:t>
            </a:r>
            <a:r>
              <a:rPr lang="ru-RU" u="sng" dirty="0" smtClean="0"/>
              <a:t>В организации самостоятельной работы нужно учитывать, что для овладения знаниями, умениями и навыками различным учащимся требуется разное время. </a:t>
            </a:r>
            <a:r>
              <a:rPr lang="ru-RU" dirty="0" smtClean="0"/>
              <a:t>Осуществлять это можно путем дифференцированного подхода к учащимся.</a:t>
            </a:r>
          </a:p>
          <a:p>
            <a:pPr>
              <a:buNone/>
            </a:pPr>
            <a:r>
              <a:rPr lang="ru-RU" dirty="0" smtClean="0"/>
              <a:t>         </a:t>
            </a:r>
            <a:r>
              <a:rPr lang="ru-RU" u="sng" dirty="0" smtClean="0"/>
              <a:t>Задания, предлагаемые для самостоятельной работы, должны вызывать интерес учащихся.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088" y="1412875"/>
            <a:ext cx="7921625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3600" b="1" dirty="0" smtClean="0">
              <a:solidFill>
                <a:srgbClr val="6600CC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3600" b="1" dirty="0" smtClean="0">
                <a:solidFill>
                  <a:srgbClr val="6600CC"/>
                </a:solidFill>
                <a:latin typeface="BatangChe" pitchFamily="49" charset="-127"/>
                <a:ea typeface="BatangChe" pitchFamily="49" charset="-127"/>
              </a:rPr>
              <a:t>Основные способы словообразования.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b="1" dirty="0" smtClean="0">
                <a:solidFill>
                  <a:srgbClr val="6600CC"/>
                </a:solidFill>
                <a:latin typeface="BatangChe" pitchFamily="49" charset="-127"/>
                <a:ea typeface="BatangChe" pitchFamily="49" charset="-127"/>
              </a:rPr>
              <a:t>Задание типа В1</a:t>
            </a:r>
          </a:p>
          <a:p>
            <a:pPr algn="r" eaLnBrk="1" hangingPunct="1">
              <a:lnSpc>
                <a:spcPct val="80000"/>
              </a:lnSpc>
            </a:pPr>
            <a:endParaRPr lang="ru-RU" sz="1600" b="1" dirty="0" smtClean="0">
              <a:solidFill>
                <a:srgbClr val="FF3300"/>
              </a:solidFill>
              <a:latin typeface="Arial" charset="0"/>
            </a:endParaRPr>
          </a:p>
          <a:p>
            <a:pPr algn="r" eaLnBrk="1" hangingPunct="1">
              <a:lnSpc>
                <a:spcPct val="80000"/>
              </a:lnSpc>
            </a:pPr>
            <a:endParaRPr lang="ru-RU" sz="1600" b="1" dirty="0" smtClean="0">
              <a:solidFill>
                <a:srgbClr val="FF3300"/>
              </a:solidFill>
              <a:latin typeface="Arial" charset="0"/>
            </a:endParaRPr>
          </a:p>
          <a:p>
            <a:pPr algn="r" eaLnBrk="1" hangingPunct="1">
              <a:lnSpc>
                <a:spcPct val="80000"/>
              </a:lnSpc>
            </a:pPr>
            <a:endParaRPr lang="ru-RU" sz="1600" b="1" dirty="0" smtClean="0">
              <a:solidFill>
                <a:schemeClr val="hlink"/>
              </a:solidFill>
              <a:latin typeface="Arial" charset="0"/>
            </a:endParaRPr>
          </a:p>
          <a:p>
            <a:pPr algn="r" eaLnBrk="1" hangingPunct="1">
              <a:lnSpc>
                <a:spcPct val="80000"/>
              </a:lnSpc>
            </a:pPr>
            <a:endParaRPr lang="ru-RU" sz="1600" b="1" dirty="0" smtClean="0">
              <a:solidFill>
                <a:schemeClr val="hlink"/>
              </a:solidFill>
              <a:latin typeface="Arial" charset="0"/>
            </a:endParaRPr>
          </a:p>
          <a:p>
            <a:pPr algn="r" eaLnBrk="1" hangingPunct="1">
              <a:lnSpc>
                <a:spcPct val="80000"/>
              </a:lnSpc>
            </a:pPr>
            <a:endParaRPr lang="ru-RU" sz="1600" b="1" dirty="0" smtClean="0">
              <a:solidFill>
                <a:schemeClr val="hlink"/>
              </a:solidFill>
              <a:latin typeface="Arial" charset="0"/>
            </a:endParaRPr>
          </a:p>
          <a:p>
            <a:pPr algn="r" eaLnBrk="1" hangingPunct="1">
              <a:lnSpc>
                <a:spcPct val="80000"/>
              </a:lnSpc>
            </a:pPr>
            <a:endParaRPr lang="ru-RU" sz="1600" b="1" dirty="0" smtClean="0">
              <a:solidFill>
                <a:schemeClr val="hlink"/>
              </a:solidFill>
              <a:latin typeface="Arial" charset="0"/>
            </a:endParaRPr>
          </a:p>
          <a:p>
            <a:pPr algn="r" eaLnBrk="1" hangingPunct="1">
              <a:lnSpc>
                <a:spcPct val="80000"/>
              </a:lnSpc>
            </a:pPr>
            <a:endParaRPr lang="ru-RU" sz="1800" b="1" dirty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250825" y="476250"/>
            <a:ext cx="8066088" cy="13684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rgbClr val="6600CC"/>
                </a:solidFill>
                <a:latin typeface="Bookman Old Style" pitchFamily="18" charset="0"/>
              </a:rPr>
              <a:t>Основные способы образования слов в русском языке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42481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/>
              <a:t>       </a:t>
            </a:r>
            <a:r>
              <a:rPr lang="ru-RU" sz="3600" dirty="0" smtClean="0"/>
              <a:t>Слова в русском языке чаще всего образуются от других слов следующими путями: с помощью прибавления приставок и суффиксов, с помощью сложения, с помощью перехода слова от одной части речи в другую.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258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rgbClr val="6600CC"/>
                </a:solidFill>
                <a:latin typeface="Bookman Old Style" pitchFamily="18" charset="0"/>
              </a:rPr>
              <a:t>Образование слов с помощью приставок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dirty="0" smtClean="0"/>
              <a:t>        Слово может быть образовано от другого слова с помощью прибавления </a:t>
            </a:r>
            <a:r>
              <a:rPr lang="ru-RU" sz="2800" b="1" dirty="0" smtClean="0"/>
              <a:t>приставки</a:t>
            </a:r>
            <a:r>
              <a:rPr lang="ru-RU" sz="2800" dirty="0" smtClean="0"/>
              <a:t>. Такой способ словообразования называется </a:t>
            </a:r>
            <a:r>
              <a:rPr lang="ru-RU" sz="2800" b="1" dirty="0" smtClean="0"/>
              <a:t>приставочным</a:t>
            </a:r>
            <a:r>
              <a:rPr lang="ru-RU" sz="2800" dirty="0" smtClean="0"/>
              <a:t>.  </a:t>
            </a:r>
            <a:r>
              <a:rPr lang="ru-RU" sz="2800" b="1" dirty="0" smtClean="0"/>
              <a:t>Основное правило:</a:t>
            </a:r>
            <a:r>
              <a:rPr lang="ru-RU" sz="2800" dirty="0" smtClean="0"/>
              <a:t> при приставочном словообразовании новое слово относится </a:t>
            </a:r>
            <a:r>
              <a:rPr lang="ru-RU" sz="2800" b="1" dirty="0" smtClean="0"/>
              <a:t>к той же части речи</a:t>
            </a:r>
            <a:r>
              <a:rPr lang="ru-RU" sz="2800" dirty="0" smtClean="0"/>
              <a:t>, что и то, от которого оно образовано.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Бежать - </a:t>
            </a:r>
            <a:r>
              <a:rPr lang="ru-RU" sz="2800" dirty="0" err="1" smtClean="0"/>
              <a:t>у-бежать</a:t>
            </a:r>
            <a:r>
              <a:rPr lang="ru-RU" sz="2800" dirty="0" smtClean="0"/>
              <a:t>. (Оба слова являются глаголами).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Школьный - </a:t>
            </a:r>
            <a:r>
              <a:rPr lang="ru-RU" sz="2800" dirty="0" err="1" smtClean="0"/>
              <a:t>до-школьный</a:t>
            </a:r>
            <a:r>
              <a:rPr lang="ru-RU" sz="2800" dirty="0" smtClean="0"/>
              <a:t>. (Оба слова являются прилагательными).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Дедушка - </a:t>
            </a:r>
            <a:r>
              <a:rPr lang="ru-RU" sz="2800" dirty="0" err="1" smtClean="0"/>
              <a:t>пра-дедушка</a:t>
            </a:r>
            <a:r>
              <a:rPr lang="ru-RU" sz="2800" dirty="0" smtClean="0"/>
              <a:t>. (Оба слова являются существительными).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rgbClr val="6600CC"/>
                </a:solidFill>
                <a:latin typeface="Bookman Old Style" pitchFamily="18" charset="0"/>
              </a:rPr>
              <a:t>Образование слов с помощью суффиксов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62950" cy="48529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dirty="0" smtClean="0"/>
              <a:t>        </a:t>
            </a:r>
            <a:r>
              <a:rPr lang="ru-RU" sz="2600" dirty="0" smtClean="0"/>
              <a:t>Слово может быть образовано от другого слова с помощью прибавления </a:t>
            </a:r>
            <a:r>
              <a:rPr lang="ru-RU" sz="2600" b="1" dirty="0" smtClean="0"/>
              <a:t>суффикса</a:t>
            </a:r>
            <a:r>
              <a:rPr lang="ru-RU" sz="2600" dirty="0" smtClean="0"/>
              <a:t>. Такой способ словообразования называется </a:t>
            </a:r>
            <a:r>
              <a:rPr lang="ru-RU" sz="2600" b="1" dirty="0" smtClean="0"/>
              <a:t>суффиксальным</a:t>
            </a:r>
            <a:r>
              <a:rPr lang="ru-RU" sz="2600" dirty="0" smtClean="0"/>
              <a:t>. В отличие от приставок, многие суффиксы способны из слов одной части речи образовывать слова другой части речи.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dirty="0" smtClean="0"/>
              <a:t>Дом - </a:t>
            </a:r>
            <a:r>
              <a:rPr lang="ru-RU" sz="2600" dirty="0" err="1" smtClean="0"/>
              <a:t>дом-ик</a:t>
            </a:r>
            <a:r>
              <a:rPr lang="ru-RU" sz="2600" dirty="0" smtClean="0"/>
              <a:t>. (Суффикс -</a:t>
            </a:r>
            <a:r>
              <a:rPr lang="ru-RU" sz="2600" dirty="0" err="1" smtClean="0"/>
              <a:t>ик</a:t>
            </a:r>
            <a:r>
              <a:rPr lang="ru-RU" sz="2600" dirty="0" smtClean="0"/>
              <a:t>- привносит уменьшительно-ласкательное значение. Часть речи не меняется).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dirty="0" smtClean="0"/>
              <a:t>Сила - </a:t>
            </a:r>
            <a:r>
              <a:rPr lang="ru-RU" sz="2600" dirty="0" err="1" smtClean="0"/>
              <a:t>силь-н-ый</a:t>
            </a:r>
            <a:r>
              <a:rPr lang="ru-RU" sz="2600" dirty="0" smtClean="0"/>
              <a:t>. (Суффикс -</a:t>
            </a:r>
            <a:r>
              <a:rPr lang="ru-RU" sz="2600" dirty="0" err="1" smtClean="0"/>
              <a:t>н</a:t>
            </a:r>
            <a:r>
              <a:rPr lang="ru-RU" sz="2600" dirty="0" smtClean="0"/>
              <a:t>- способствует образованию прилагательного от существительного).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dirty="0" err="1" smtClean="0"/>
              <a:t>Удиви-ть</a:t>
            </a:r>
            <a:r>
              <a:rPr lang="ru-RU" sz="2600" dirty="0" smtClean="0"/>
              <a:t> - </a:t>
            </a:r>
            <a:r>
              <a:rPr lang="ru-RU" sz="2600" dirty="0" err="1" smtClean="0"/>
              <a:t>удиви-тельн-ый</a:t>
            </a:r>
            <a:r>
              <a:rPr lang="ru-RU" sz="2600" dirty="0" smtClean="0"/>
              <a:t>. (Суффикс -</a:t>
            </a:r>
            <a:r>
              <a:rPr lang="ru-RU" sz="2600" dirty="0" err="1" smtClean="0"/>
              <a:t>тельн</a:t>
            </a:r>
            <a:r>
              <a:rPr lang="ru-RU" sz="2600" dirty="0" smtClean="0"/>
              <a:t>- способствует образованию прилагательного от глагола).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rgbClr val="6600CC"/>
                </a:solidFill>
                <a:latin typeface="Bookman Old Style" pitchFamily="18" charset="0"/>
              </a:rPr>
              <a:t>Образование слов с помощью приставок и суффиксов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dirty="0" smtClean="0"/>
              <a:t>      Слово может быть образовано от другого слова с помощью одновременного прибавления приставки и суффикса. Такой способ словообразования называют </a:t>
            </a:r>
            <a:r>
              <a:rPr lang="ru-RU" sz="2800" b="1" dirty="0" smtClean="0"/>
              <a:t>приставочно-суффиксальным.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Скорый — </a:t>
            </a:r>
            <a:r>
              <a:rPr lang="ru-RU" sz="2800" dirty="0" err="1" smtClean="0"/>
              <a:t>у-скор-и-ть</a:t>
            </a:r>
            <a:r>
              <a:rPr lang="ru-RU" sz="2800" dirty="0" smtClean="0"/>
              <a:t>. (Приставка у- и суффикс -и- способствуют образованию глагола от прилагательного).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Есть — </a:t>
            </a:r>
            <a:r>
              <a:rPr lang="ru-RU" sz="2800" dirty="0" err="1" smtClean="0"/>
              <a:t>на-есть-ся</a:t>
            </a:r>
            <a:r>
              <a:rPr lang="ru-RU" sz="2800" dirty="0" smtClean="0"/>
              <a:t>. (Приставка на- и суффикс -</a:t>
            </a:r>
            <a:r>
              <a:rPr lang="ru-RU" sz="2800" dirty="0" err="1" smtClean="0"/>
              <a:t>ся</a:t>
            </a:r>
            <a:r>
              <a:rPr lang="ru-RU" sz="2800" dirty="0" smtClean="0"/>
              <a:t>- способствуют образованию глагола со значением максимальной полноты действия от другого глагола).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b="1" dirty="0" err="1" smtClean="0">
                <a:solidFill>
                  <a:srgbClr val="6600CC"/>
                </a:solidFill>
                <a:latin typeface="Bookman Old Style" pitchFamily="18" charset="0"/>
              </a:rPr>
              <a:t>Бессуффиксный</a:t>
            </a:r>
            <a:r>
              <a:rPr lang="ru-RU" sz="3600" b="1" dirty="0" smtClean="0">
                <a:solidFill>
                  <a:srgbClr val="6600CC"/>
                </a:solidFill>
                <a:latin typeface="Bookman Old Style" pitchFamily="18" charset="0"/>
              </a:rPr>
              <a:t> способ словообразования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dirty="0" smtClean="0"/>
              <a:t>        </a:t>
            </a:r>
            <a:r>
              <a:rPr lang="ru-RU" dirty="0" smtClean="0"/>
              <a:t>Реже </a:t>
            </a:r>
            <a:r>
              <a:rPr lang="ru-RU" dirty="0" err="1" smtClean="0"/>
              <a:t>бессуффиксным</a:t>
            </a:r>
            <a:r>
              <a:rPr lang="ru-RU" dirty="0" smtClean="0"/>
              <a:t> способом образуются </a:t>
            </a:r>
            <a:r>
              <a:rPr lang="ru-RU" b="1" dirty="0" smtClean="0"/>
              <a:t>существительные от прилагательных</a:t>
            </a:r>
            <a:r>
              <a:rPr lang="ru-RU" dirty="0" smtClean="0"/>
              <a:t>. В этом случае при словообразовании суффиксы не усекаются, они вообще </a:t>
            </a:r>
            <a:r>
              <a:rPr lang="ru-RU" b="1" dirty="0" smtClean="0"/>
              <a:t>не используются</a:t>
            </a:r>
            <a:r>
              <a:rPr lang="ru-RU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dirty="0" err="1" smtClean="0"/>
              <a:t>Глуx-ой</a:t>
            </a:r>
            <a:r>
              <a:rPr lang="ru-RU" dirty="0" smtClean="0"/>
              <a:t> - глушь. (Существительное образовалось от прилагательного без помощи суффикса).</a:t>
            </a:r>
          </a:p>
          <a:p>
            <a:pPr eaLnBrk="1" hangingPunct="1">
              <a:lnSpc>
                <a:spcPct val="80000"/>
              </a:lnSpc>
            </a:pPr>
            <a:r>
              <a:rPr lang="ru-RU" dirty="0" err="1" smtClean="0"/>
              <a:t>Тих-ий</a:t>
            </a:r>
            <a:r>
              <a:rPr lang="ru-RU" dirty="0" smtClean="0"/>
              <a:t> – тишь. (Существительное образовалось от прилагательного без помощи суффикса).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258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smtClean="0">
                <a:solidFill>
                  <a:srgbClr val="6600CC"/>
                </a:solidFill>
                <a:latin typeface="Bookman Old Style" pitchFamily="18" charset="0"/>
              </a:rPr>
              <a:t>Самые распространённые ошибки при определении способа словообразования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</a:t>
            </a:r>
            <a:r>
              <a:rPr lang="ru-RU" sz="2800" b="1" smtClean="0">
                <a:solidFill>
                  <a:schemeClr val="hlink"/>
                </a:solidFill>
              </a:rPr>
              <a:t>1) Иногда бывает сложно определить способ образования слова, например: никому, перерыв.</a:t>
            </a:r>
          </a:p>
          <a:p>
            <a:pPr eaLnBrk="1" hangingPunct="1">
              <a:buFont typeface="Arial" charset="0"/>
              <a:buNone/>
            </a:pPr>
            <a:r>
              <a:rPr lang="ru-RU" sz="2600" b="1" smtClean="0">
                <a:solidFill>
                  <a:srgbClr val="6600CC"/>
                </a:solidFill>
                <a:latin typeface="Arial" charset="0"/>
              </a:rPr>
              <a:t>Основные шаги при выполнении этого задания.</a:t>
            </a:r>
          </a:p>
          <a:p>
            <a:pPr eaLnBrk="1" hangingPunct="1">
              <a:buFont typeface="Arial" charset="0"/>
              <a:buNone/>
            </a:pPr>
            <a:r>
              <a:rPr lang="ru-RU" sz="2800" smtClean="0"/>
              <a:t>1) Чтобы определить способ образования данного слова, нужно выделить его основу и подобрать однокоренное слово (однокоренные слова), ближайшее по составу и по смыслу, т.е. включающее как можно больше тех же морфем и связанное с ним лексически, например: никому ←  кому.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Bookman Old Style" pitchFamily="18" charset="0"/>
              </a:rPr>
              <a:t>Основные шаги при выполнении этого задания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000" dirty="0" smtClean="0"/>
              <a:t>2) Чаще всего, как в данном случае, в производящей основе меньше морфем, чем в производной. </a:t>
            </a:r>
          </a:p>
          <a:p>
            <a:pPr eaLnBrk="1" hangingPunct="1">
              <a:buFont typeface="Arial" charset="0"/>
              <a:buNone/>
            </a:pPr>
            <a:r>
              <a:rPr lang="ru-RU" sz="3000" dirty="0" smtClean="0"/>
              <a:t>3) Однако иногда бывает наоборот: новое слово образуется путём усечения суффикса и сокращения основы, например:</a:t>
            </a:r>
          </a:p>
          <a:p>
            <a:pPr eaLnBrk="1" hangingPunct="1"/>
            <a:r>
              <a:rPr lang="ru-RU" sz="3000" dirty="0" smtClean="0"/>
              <a:t>перерыв  ←  перерывать.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Bookman Old Style" pitchFamily="18" charset="0"/>
              </a:rPr>
              <a:t>Основные шаги при выполнении этого задания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457200" y="1484313"/>
            <a:ext cx="8229600" cy="504031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3000" dirty="0" smtClean="0"/>
              <a:t>4) Затем нужно сопоставить состав разбираемого и ближайшего родственного слова и установить способ словообразования.</a:t>
            </a:r>
          </a:p>
          <a:p>
            <a:pPr eaLnBrk="1" hangingPunct="1">
              <a:lnSpc>
                <a:spcPct val="90000"/>
              </a:lnSpc>
            </a:pPr>
            <a:r>
              <a:rPr lang="ru-RU" sz="3000" dirty="0" smtClean="0"/>
              <a:t>Так, например, слово никому образовано приставочным способом, а слово перерыв – </a:t>
            </a:r>
            <a:r>
              <a:rPr lang="ru-RU" sz="3000" dirty="0" err="1" smtClean="0"/>
              <a:t>бессуффиксным</a:t>
            </a:r>
            <a:r>
              <a:rPr lang="ru-RU" sz="3000" dirty="0" smtClean="0"/>
              <a:t> способом.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3000" dirty="0" smtClean="0"/>
              <a:t>5) Образование слова иногда сопровождается чередованием, которое может вызвать сомнения в том, от какой основы и каким способом образовано данное слово, например: россыпь ← рассыпать  (</a:t>
            </a:r>
            <a:r>
              <a:rPr lang="ru-RU" sz="3000" dirty="0" err="1" smtClean="0"/>
              <a:t>бессуффиксный</a:t>
            </a:r>
            <a:r>
              <a:rPr lang="ru-RU" sz="3000" dirty="0" smtClean="0"/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0"/>
            <a:ext cx="8229600" cy="7086600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sz="4400" dirty="0" smtClean="0"/>
              <a:t>       </a:t>
            </a:r>
            <a:r>
              <a:rPr lang="ru-RU" sz="4400" dirty="0" smtClean="0">
                <a:latin typeface="Arial Narrow" pitchFamily="34" charset="0"/>
              </a:rPr>
              <a:t>Работа учителя по формированию у учащихся навыков  самостоятельной работы по выполнению тестов в рамках подготовки к ЕГЭ и самостоятельного анализа ошибок.</a:t>
            </a:r>
            <a:endParaRPr lang="ru-RU" sz="4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200" b="1" smtClean="0">
                <a:solidFill>
                  <a:srgbClr val="6600CC"/>
                </a:solidFill>
                <a:latin typeface="Bookman Old Style" pitchFamily="18" charset="0"/>
              </a:rPr>
              <a:t>Самые распространённые ошибки при определении способа словообразования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chemeClr val="hlink"/>
                </a:solidFill>
              </a:rPr>
              <a:t>2) Неверный подбор слова с производящей основой в словообразовательном звене, в результате которого неправильно определяют и способ словообразования, например:</a:t>
            </a:r>
          </a:p>
          <a:p>
            <a:pPr eaLnBrk="1" hangingPunct="1"/>
            <a:r>
              <a:rPr lang="ru-RU" smtClean="0"/>
              <a:t> переход ← ход (приставочный способ).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Bookman Old Style" pitchFamily="18" charset="0"/>
              </a:rPr>
              <a:t>Основные шаги при выполнении этого задания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dirty="0" smtClean="0"/>
              <a:t>      По лексическому значению слово переход ближе к глаголу переходить, чем к существительному ход, поэтому словом с производящей основой в данном случае является глагол переходить, от которого слово переход образовано </a:t>
            </a:r>
            <a:r>
              <a:rPr lang="ru-RU" dirty="0" err="1" smtClean="0"/>
              <a:t>бессуффиксным</a:t>
            </a:r>
            <a:r>
              <a:rPr lang="ru-RU" dirty="0" smtClean="0"/>
              <a:t> способом: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dirty="0" smtClean="0"/>
              <a:t>    переход ←переходить (</a:t>
            </a:r>
            <a:r>
              <a:rPr lang="ru-RU" dirty="0" err="1" smtClean="0"/>
              <a:t>бессуффиксный</a:t>
            </a:r>
            <a:r>
              <a:rPr lang="ru-RU" dirty="0" smtClean="0"/>
              <a:t> способ словообразования).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258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smtClean="0">
                <a:solidFill>
                  <a:srgbClr val="6600CC"/>
                </a:solidFill>
                <a:latin typeface="Bookman Old Style" pitchFamily="18" charset="0"/>
              </a:rPr>
              <a:t>Самые распространённые ошибки при определении способа словообразования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chemeClr val="hlink"/>
                </a:solidFill>
              </a:rPr>
              <a:t>3)  Производные и иноязычные по происхождению приставки можно спутать с корнем и вследствие этого ошибочно определить способ словообразования как сложение, например:</a:t>
            </a:r>
            <a:r>
              <a:rPr lang="ru-RU" smtClean="0"/>
              <a:t> </a:t>
            </a:r>
          </a:p>
          <a:p>
            <a:pPr eaLnBrk="1" hangingPunct="1"/>
            <a:r>
              <a:rPr lang="ru-RU" smtClean="0"/>
              <a:t>сверхновый, постиндустриальный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Bookman Old Style" pitchFamily="18" charset="0"/>
              </a:rPr>
              <a:t>Основные шаги при выполнении этого задания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/>
              <a:t>       Запомните наиболее распространённые приставки, которые не следует путать с корнем:</a:t>
            </a:r>
          </a:p>
          <a:p>
            <a:pPr eaLnBrk="1" hangingPunct="1"/>
            <a:r>
              <a:rPr lang="ru-RU" dirty="0" smtClean="0"/>
              <a:t>меж-, сверх-, </a:t>
            </a:r>
            <a:r>
              <a:rPr lang="ru-RU" dirty="0" err="1" smtClean="0"/>
              <a:t>супер</a:t>
            </a:r>
            <a:r>
              <a:rPr lang="ru-RU" dirty="0" smtClean="0"/>
              <a:t>-, пост-, контр-, </a:t>
            </a:r>
            <a:r>
              <a:rPr lang="ru-RU" dirty="0" err="1" smtClean="0"/>
              <a:t>дез</a:t>
            </a:r>
            <a:r>
              <a:rPr lang="ru-RU" dirty="0" smtClean="0"/>
              <a:t>-.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latin typeface="Bookman Old Style" pitchFamily="18" charset="0"/>
              </a:rPr>
              <a:t>Проверь себя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ru-RU" sz="3000" dirty="0" smtClean="0"/>
              <a:t>1. Каким способом образовано слово </a:t>
            </a:r>
            <a:r>
              <a:rPr lang="ru-RU" sz="3000" b="1" dirty="0" smtClean="0"/>
              <a:t>ПОСЛЕЗАВТРА</a:t>
            </a:r>
            <a:r>
              <a:rPr lang="ru-RU" sz="3000" dirty="0" smtClean="0"/>
              <a:t>?</a:t>
            </a:r>
          </a:p>
          <a:p>
            <a:pPr eaLnBrk="1" hangingPunct="1">
              <a:buFont typeface="Arial" charset="0"/>
              <a:buNone/>
            </a:pPr>
            <a:r>
              <a:rPr lang="ru-RU" sz="3000" dirty="0" smtClean="0"/>
              <a:t>2. Каким способом образовано слово </a:t>
            </a:r>
            <a:r>
              <a:rPr lang="ru-RU" sz="3000" b="1" dirty="0" smtClean="0"/>
              <a:t>ОБИДНЫЙ</a:t>
            </a:r>
            <a:r>
              <a:rPr lang="ru-RU" sz="3000" dirty="0" smtClean="0"/>
              <a:t>?</a:t>
            </a:r>
          </a:p>
          <a:p>
            <a:pPr eaLnBrk="1" hangingPunct="1">
              <a:buFont typeface="Arial" charset="0"/>
              <a:buNone/>
            </a:pPr>
            <a:r>
              <a:rPr lang="ru-RU" sz="3000" dirty="0" smtClean="0"/>
              <a:t>3. Каким способом образовано слово </a:t>
            </a:r>
            <a:r>
              <a:rPr lang="ru-RU" sz="3000" b="1" dirty="0" smtClean="0"/>
              <a:t>БЕЗОБЛАЧНЫЙ</a:t>
            </a:r>
            <a:r>
              <a:rPr lang="ru-RU" sz="3000" dirty="0" smtClean="0"/>
              <a:t>?</a:t>
            </a:r>
          </a:p>
          <a:p>
            <a:pPr eaLnBrk="1" hangingPunct="1">
              <a:buFont typeface="Arial" charset="0"/>
              <a:buNone/>
            </a:pPr>
            <a:r>
              <a:rPr lang="ru-RU" sz="3000" dirty="0" smtClean="0"/>
              <a:t>4. Каким способом образовано слово </a:t>
            </a:r>
            <a:r>
              <a:rPr lang="ru-RU" sz="3000" b="1" dirty="0" smtClean="0"/>
              <a:t>ВЗРЫВ</a:t>
            </a:r>
            <a:r>
              <a:rPr lang="ru-RU" sz="3000" dirty="0" smtClean="0"/>
              <a:t>?</a:t>
            </a:r>
          </a:p>
          <a:p>
            <a:pPr eaLnBrk="1" hangingPunct="1">
              <a:buFont typeface="Arial" charset="0"/>
              <a:buNone/>
            </a:pPr>
            <a:r>
              <a:rPr lang="ru-RU" sz="3000" dirty="0" smtClean="0"/>
              <a:t>5. Каким способом образовано слово </a:t>
            </a:r>
            <a:r>
              <a:rPr lang="ru-RU" sz="3000" b="1" dirty="0" smtClean="0"/>
              <a:t>ЛЕДОКОЛ</a:t>
            </a:r>
            <a:r>
              <a:rPr lang="ru-RU" sz="3000" dirty="0" smtClean="0"/>
              <a:t>?</a:t>
            </a:r>
          </a:p>
          <a:p>
            <a:pPr eaLnBrk="1" hangingPunct="1">
              <a:buFont typeface="Arial" charset="0"/>
              <a:buNone/>
            </a:pPr>
            <a:r>
              <a:rPr lang="ru-RU" sz="3000" dirty="0" smtClean="0"/>
              <a:t>6. Каким способ образовано слово </a:t>
            </a:r>
            <a:r>
              <a:rPr lang="ru-RU" sz="3000" b="1" dirty="0" smtClean="0"/>
              <a:t>ПРАВНУК</a:t>
            </a:r>
            <a:r>
              <a:rPr lang="ru-RU" sz="3000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Bookman Old Style" pitchFamily="18" charset="0"/>
              </a:rPr>
              <a:t>Проверь себя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457200" y="1557338"/>
            <a:ext cx="8229600" cy="49672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dirty="0" smtClean="0"/>
              <a:t>7. Каким способом образовано слово </a:t>
            </a:r>
            <a:r>
              <a:rPr lang="ru-RU" sz="2800" b="1" dirty="0" smtClean="0"/>
              <a:t>УЧИТЕЛЬ</a:t>
            </a:r>
            <a:r>
              <a:rPr lang="ru-RU" sz="2800" dirty="0" smtClean="0"/>
              <a:t>?</a:t>
            </a:r>
          </a:p>
          <a:p>
            <a:pPr eaLnBrk="1" hangingPunct="1">
              <a:buFont typeface="Arial" charset="0"/>
              <a:buNone/>
            </a:pPr>
            <a:r>
              <a:rPr lang="ru-RU" sz="2800" dirty="0" smtClean="0"/>
              <a:t>8. Каким способом образовано слово </a:t>
            </a:r>
            <a:r>
              <a:rPr lang="ru-RU" sz="2800" b="1" dirty="0" smtClean="0"/>
              <a:t>ГНИЛЬ</a:t>
            </a:r>
            <a:r>
              <a:rPr lang="ru-RU" sz="2800" dirty="0" smtClean="0"/>
              <a:t>?</a:t>
            </a:r>
          </a:p>
          <a:p>
            <a:pPr eaLnBrk="1" hangingPunct="1">
              <a:buFont typeface="Arial" charset="0"/>
              <a:buNone/>
            </a:pPr>
            <a:r>
              <a:rPr lang="ru-RU" sz="2800" dirty="0" smtClean="0"/>
              <a:t>9. Каким способом образовано слово </a:t>
            </a:r>
            <a:r>
              <a:rPr lang="ru-RU" sz="2800" b="1" dirty="0" smtClean="0"/>
              <a:t>СОВЕТОВАТЬ</a:t>
            </a:r>
            <a:r>
              <a:rPr lang="ru-RU" sz="2800" dirty="0" smtClean="0"/>
              <a:t>?</a:t>
            </a:r>
          </a:p>
          <a:p>
            <a:pPr eaLnBrk="1" hangingPunct="1">
              <a:buFont typeface="Arial" charset="0"/>
              <a:buNone/>
            </a:pPr>
            <a:r>
              <a:rPr lang="ru-RU" sz="2800" dirty="0" smtClean="0"/>
              <a:t>10. Каким способом образовано слово </a:t>
            </a:r>
            <a:r>
              <a:rPr lang="ru-RU" sz="2800" b="1" dirty="0" smtClean="0"/>
              <a:t>БОЛЬНОЙ</a:t>
            </a:r>
            <a:r>
              <a:rPr lang="ru-RU" sz="2800" dirty="0" smtClean="0"/>
              <a:t> в предложении</a:t>
            </a:r>
            <a:r>
              <a:rPr lang="ru-RU" sz="2800" i="1" dirty="0" smtClean="0"/>
              <a:t> </a:t>
            </a:r>
            <a:r>
              <a:rPr lang="ru-RU" sz="2800" b="1" i="1" dirty="0" smtClean="0"/>
              <a:t>Больной уснул</a:t>
            </a:r>
            <a:r>
              <a:rPr lang="ru-RU" sz="2800" i="1" dirty="0" smtClean="0"/>
              <a:t>?</a:t>
            </a:r>
            <a:endParaRPr lang="ru-RU" sz="2800" dirty="0" smtClean="0"/>
          </a:p>
          <a:p>
            <a:pPr eaLnBrk="1" hangingPunct="1">
              <a:buFont typeface="Arial" charset="0"/>
              <a:buNone/>
            </a:pPr>
            <a:r>
              <a:rPr lang="ru-RU" sz="2800" dirty="0" smtClean="0"/>
              <a:t>11. Каким способом образовано слово </a:t>
            </a:r>
            <a:r>
              <a:rPr lang="ru-RU" sz="2800" b="1" dirty="0" smtClean="0"/>
              <a:t>ВАГОНОРЕМОНТНЫЙ</a:t>
            </a:r>
            <a:r>
              <a:rPr lang="ru-RU" sz="2800" dirty="0" smtClean="0"/>
              <a:t>?</a:t>
            </a:r>
          </a:p>
          <a:p>
            <a:pPr eaLnBrk="1" hangingPunct="1">
              <a:buFont typeface="Arial" charset="0"/>
              <a:buNone/>
            </a:pPr>
            <a:r>
              <a:rPr lang="ru-RU" sz="2800" dirty="0" smtClean="0"/>
              <a:t>12. Каким способом образовано слово </a:t>
            </a:r>
            <a:r>
              <a:rPr lang="ru-RU" sz="2800" b="1" dirty="0" smtClean="0"/>
              <a:t>НЕПОГОДА</a:t>
            </a:r>
            <a:r>
              <a:rPr lang="ru-RU" sz="2800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6600CC"/>
                </a:solidFill>
                <a:latin typeface="Bookman Old Style" pitchFamily="18" charset="0"/>
              </a:rPr>
              <a:t>Ответы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457200" y="1125538"/>
            <a:ext cx="8229600" cy="53276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dirty="0" smtClean="0"/>
              <a:t>1 – приставочный</a:t>
            </a:r>
          </a:p>
          <a:p>
            <a:pPr eaLnBrk="1" hangingPunct="1">
              <a:buFont typeface="Arial" charset="0"/>
              <a:buNone/>
            </a:pPr>
            <a:r>
              <a:rPr lang="ru-RU" sz="2400" dirty="0" smtClean="0"/>
              <a:t>2 – суффиксальный</a:t>
            </a:r>
          </a:p>
          <a:p>
            <a:pPr eaLnBrk="1" hangingPunct="1">
              <a:buFont typeface="Arial" charset="0"/>
              <a:buNone/>
            </a:pPr>
            <a:r>
              <a:rPr lang="ru-RU" sz="2400" dirty="0" smtClean="0"/>
              <a:t>3 – приставочно-суффиксальный</a:t>
            </a:r>
          </a:p>
          <a:p>
            <a:pPr eaLnBrk="1" hangingPunct="1">
              <a:buFont typeface="Arial" charset="0"/>
              <a:buNone/>
            </a:pPr>
            <a:r>
              <a:rPr lang="ru-RU" sz="2400" dirty="0" smtClean="0"/>
              <a:t>4 – </a:t>
            </a:r>
            <a:r>
              <a:rPr lang="ru-RU" sz="2400" dirty="0" err="1" smtClean="0"/>
              <a:t>бессуффиксный</a:t>
            </a:r>
            <a:endParaRPr lang="ru-RU" sz="2400" dirty="0" smtClean="0"/>
          </a:p>
          <a:p>
            <a:pPr eaLnBrk="1" hangingPunct="1">
              <a:buFont typeface="Arial" charset="0"/>
              <a:buNone/>
            </a:pPr>
            <a:r>
              <a:rPr lang="ru-RU" sz="2400" dirty="0" smtClean="0"/>
              <a:t>5 – сложение основ</a:t>
            </a:r>
          </a:p>
          <a:p>
            <a:pPr eaLnBrk="1" hangingPunct="1">
              <a:buFont typeface="Arial" charset="0"/>
              <a:buNone/>
            </a:pPr>
            <a:r>
              <a:rPr lang="ru-RU" sz="2400" dirty="0" smtClean="0"/>
              <a:t>6 – приставочный</a:t>
            </a:r>
          </a:p>
          <a:p>
            <a:pPr eaLnBrk="1" hangingPunct="1">
              <a:buFont typeface="Arial" charset="0"/>
              <a:buNone/>
            </a:pPr>
            <a:r>
              <a:rPr lang="ru-RU" sz="2400" dirty="0" smtClean="0"/>
              <a:t>7 – суффиксальный</a:t>
            </a:r>
          </a:p>
          <a:p>
            <a:pPr eaLnBrk="1" hangingPunct="1">
              <a:buFont typeface="Arial" charset="0"/>
              <a:buNone/>
            </a:pPr>
            <a:r>
              <a:rPr lang="ru-RU" sz="2400" dirty="0" smtClean="0"/>
              <a:t>8 – </a:t>
            </a:r>
            <a:r>
              <a:rPr lang="ru-RU" sz="2400" dirty="0" err="1" smtClean="0"/>
              <a:t>бессуффиксный</a:t>
            </a:r>
            <a:endParaRPr lang="ru-RU" sz="2400" dirty="0" smtClean="0"/>
          </a:p>
          <a:p>
            <a:pPr eaLnBrk="1" hangingPunct="1">
              <a:buFont typeface="Arial" charset="0"/>
              <a:buNone/>
            </a:pPr>
            <a:r>
              <a:rPr lang="ru-RU" sz="2400" dirty="0" smtClean="0"/>
              <a:t>9 – суффиксальный</a:t>
            </a:r>
          </a:p>
          <a:p>
            <a:pPr eaLnBrk="1" hangingPunct="1">
              <a:buFont typeface="Arial" charset="0"/>
              <a:buNone/>
            </a:pPr>
            <a:r>
              <a:rPr lang="ru-RU" sz="2400" dirty="0" smtClean="0"/>
              <a:t>10 – переход одной части речи в другую</a:t>
            </a:r>
          </a:p>
          <a:p>
            <a:pPr eaLnBrk="1" hangingPunct="1">
              <a:buFont typeface="Arial" charset="0"/>
              <a:buNone/>
            </a:pPr>
            <a:r>
              <a:rPr lang="ru-RU" sz="2400" dirty="0" smtClean="0"/>
              <a:t>11 – сложение основ</a:t>
            </a:r>
          </a:p>
          <a:p>
            <a:pPr eaLnBrk="1" hangingPunct="1">
              <a:buFont typeface="Arial" charset="0"/>
              <a:buNone/>
            </a:pPr>
            <a:r>
              <a:rPr lang="ru-RU" sz="2400" dirty="0" smtClean="0"/>
              <a:t>12 - приставочный</a:t>
            </a:r>
          </a:p>
          <a:p>
            <a:pPr eaLnBrk="1" hangingPunct="1">
              <a:buFont typeface="Arial" charset="0"/>
              <a:buNone/>
            </a:pPr>
            <a:endParaRPr lang="ru-RU" sz="2400" dirty="0" smtClean="0"/>
          </a:p>
          <a:p>
            <a:pPr eaLnBrk="1" hangingPunct="1">
              <a:buFont typeface="Arial" charset="0"/>
              <a:buNone/>
            </a:pPr>
            <a:endParaRPr lang="ru-RU" sz="2400" dirty="0" smtClean="0"/>
          </a:p>
          <a:p>
            <a:pPr eaLnBrk="1" hangingPunct="1">
              <a:buFont typeface="Arial" charset="0"/>
              <a:buNone/>
            </a:pPr>
            <a:endParaRPr lang="ru-RU" sz="2400" dirty="0" smtClean="0"/>
          </a:p>
          <a:p>
            <a:pPr eaLnBrk="1" hangingPunct="1">
              <a:buFont typeface="Arial" charset="0"/>
              <a:buNone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/>
              <a:t>Укажите правильный ответ.</a:t>
            </a:r>
            <a:endParaRPr lang="ru-RU" dirty="0" smtClean="0"/>
          </a:p>
          <a:p>
            <a:r>
              <a:rPr lang="ru-RU" dirty="0" smtClean="0"/>
              <a:t>1. Подчеркните слово с нулевым окончанием:</a:t>
            </a:r>
          </a:p>
          <a:p>
            <a:r>
              <a:rPr lang="ru-RU" dirty="0" smtClean="0"/>
              <a:t>а) платье; б) украсив; в) уходящий; г) поставила; </a:t>
            </a:r>
            <a:r>
              <a:rPr lang="ru-RU" dirty="0" err="1" smtClean="0"/>
              <a:t>д</a:t>
            </a:r>
            <a:r>
              <a:rPr lang="ru-RU" dirty="0" smtClean="0"/>
              <a:t>) могуч.</a:t>
            </a:r>
          </a:p>
          <a:p>
            <a:r>
              <a:rPr lang="ru-RU" dirty="0" smtClean="0"/>
              <a:t>2. Подчеркните слово, от которого образовалось наречие </a:t>
            </a:r>
            <a:r>
              <a:rPr lang="ru-RU" i="1" dirty="0" smtClean="0"/>
              <a:t>легко</a:t>
            </a:r>
            <a:r>
              <a:rPr lang="ru-RU" dirty="0" smtClean="0"/>
              <a:t>:</a:t>
            </a:r>
          </a:p>
          <a:p>
            <a:r>
              <a:rPr lang="ru-RU" dirty="0" smtClean="0"/>
              <a:t>а) облегчить; б) легкость; в) легкий; г) легкое; </a:t>
            </a:r>
            <a:r>
              <a:rPr lang="ru-RU" dirty="0" err="1" smtClean="0"/>
              <a:t>д</a:t>
            </a:r>
            <a:r>
              <a:rPr lang="ru-RU" dirty="0" smtClean="0"/>
              <a:t>) полегчало.</a:t>
            </a:r>
          </a:p>
          <a:p>
            <a:r>
              <a:rPr lang="ru-RU" dirty="0" smtClean="0"/>
              <a:t>3. Какое из данных слов не является однокоренным к слову </a:t>
            </a:r>
            <a:r>
              <a:rPr lang="ru-RU" i="1" dirty="0" smtClean="0"/>
              <a:t>горный</a:t>
            </a:r>
            <a:r>
              <a:rPr lang="ru-RU" dirty="0" smtClean="0"/>
              <a:t>?</a:t>
            </a:r>
          </a:p>
          <a:p>
            <a:r>
              <a:rPr lang="ru-RU" dirty="0" smtClean="0"/>
              <a:t>а) гористый; б) пригорок; в) горелый; г) горняцкий; </a:t>
            </a:r>
            <a:r>
              <a:rPr lang="ru-RU" dirty="0" err="1" smtClean="0"/>
              <a:t>д</a:t>
            </a:r>
            <a:r>
              <a:rPr lang="ru-RU" dirty="0" smtClean="0"/>
              <a:t>) горец.</a:t>
            </a:r>
          </a:p>
          <a:p>
            <a:r>
              <a:rPr lang="ru-RU" dirty="0" smtClean="0"/>
              <a:t>4. Подчеркните слово без окончания:</a:t>
            </a:r>
          </a:p>
          <a:p>
            <a:r>
              <a:rPr lang="ru-RU" dirty="0" smtClean="0"/>
              <a:t>а) подрос; б) гражданка; в) сбросил; г) по-братски; </a:t>
            </a:r>
            <a:r>
              <a:rPr lang="ru-RU" dirty="0" err="1" smtClean="0"/>
              <a:t>д</a:t>
            </a:r>
            <a:r>
              <a:rPr lang="ru-RU" dirty="0" smtClean="0"/>
              <a:t>) лисий.</a:t>
            </a:r>
          </a:p>
          <a:p>
            <a:r>
              <a:rPr lang="ru-RU" dirty="0" smtClean="0"/>
              <a:t>.5 Подчеркните слово, в котором два корня:</a:t>
            </a:r>
          </a:p>
          <a:p>
            <a:r>
              <a:rPr lang="ru-RU" dirty="0" smtClean="0"/>
              <a:t>а) водянистый; б) снегопад; в) подземный; г) преопасный; </a:t>
            </a:r>
            <a:r>
              <a:rPr lang="ru-RU" dirty="0" err="1" smtClean="0"/>
              <a:t>д</a:t>
            </a:r>
            <a:r>
              <a:rPr lang="ru-RU" dirty="0" smtClean="0"/>
              <a:t>) безысходный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00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200400"/>
            <a:ext cx="3276600" cy="3657600"/>
          </a:xfrm>
        </p:spPr>
      </p:pic>
      <p:pic>
        <p:nvPicPr>
          <p:cNvPr id="5" name="Рисунок 4" descr="Фото00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0"/>
            <a:ext cx="5867400" cy="6858000"/>
          </a:xfrm>
          <a:prstGeom prst="rect">
            <a:avLst/>
          </a:prstGeom>
        </p:spPr>
      </p:pic>
      <p:pic>
        <p:nvPicPr>
          <p:cNvPr id="6" name="Рисунок 5" descr="Фото00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352800" cy="324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00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8200" y="0"/>
            <a:ext cx="4495800" cy="6858000"/>
          </a:xfrm>
        </p:spPr>
      </p:pic>
      <p:pic>
        <p:nvPicPr>
          <p:cNvPr id="5" name="Рисунок 4" descr="Фото00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68172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6858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 Одним из самых доступных путей повышения эффективности урока и активизации учащихся на уроке является продуманная самостоятельная учебная работа. Именно в процессе личной самостоятельной учебной деятельности ученик приобретает прочные знания. Под самостоятельной учебной работой обычно понимают любую организованную учителем активную деятельность учащихся, направленную на выполнение поставленной цели в специально отведенное для этого время: поиск знаний, их осмысление, закрепление, формирование и развитие умений и навыков, обобщение и систематизация знаний. 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5148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dirty="0" smtClean="0"/>
              <a:t>                 </a:t>
            </a:r>
            <a:r>
              <a:rPr lang="ru-RU" dirty="0" smtClean="0"/>
              <a:t> Самостоятельная работа. </a:t>
            </a:r>
            <a:endParaRPr lang="ru-RU" dirty="0" smtClean="0"/>
          </a:p>
          <a:p>
            <a:r>
              <a:rPr lang="ru-RU" dirty="0" smtClean="0"/>
              <a:t>   Укажите способ образования слов (</a:t>
            </a:r>
            <a:r>
              <a:rPr lang="ru-RU" dirty="0" err="1" smtClean="0"/>
              <a:t>П-приставочный</a:t>
            </a:r>
            <a:r>
              <a:rPr lang="ru-RU" dirty="0" smtClean="0"/>
              <a:t>, П-С- </a:t>
            </a:r>
            <a:r>
              <a:rPr lang="ru-RU" dirty="0" err="1" smtClean="0"/>
              <a:t>приставочно-суффиксальный.С-суффиксальный,Б-бессуффиксный</a:t>
            </a:r>
            <a:r>
              <a:rPr lang="ru-RU" dirty="0" smtClean="0"/>
              <a:t>, Сл-сложение).</a:t>
            </a:r>
          </a:p>
          <a:p>
            <a:r>
              <a:rPr lang="ru-RU" dirty="0" smtClean="0"/>
              <a:t>    Неприятность (   ), неправда (   ), ненаглядный(  ), слух (   ), вначале (   ), выход (   ), замминистра (   ), перегородка (   ), переплёт (   ), перелесок (   ), сострадание (   ), разыскать (   ), кто-нибудь (   ),газопровод (   ), рассыпать (  ), разбежаться (   ), преотличный (   ), вуз (   ), антиобщественный (   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05600"/>
          </a:xfrm>
        </p:spPr>
        <p:txBody>
          <a:bodyPr/>
          <a:lstStyle/>
          <a:p>
            <a:r>
              <a:rPr lang="ru-RU" dirty="0" smtClean="0"/>
              <a:t>   Ответы.</a:t>
            </a:r>
          </a:p>
          <a:p>
            <a:r>
              <a:rPr lang="ru-RU" dirty="0" smtClean="0"/>
              <a:t>Неприятность ( С ), неправда ( П ), ненаглядный (П-С), слух ( Б ), вначале ( П-С  ), выход ( Б  ), замминистра ( Сл. ), перегородка ( С ), переплёт (Б ), перелесок ( П-С), сострадание ( С ), разыскать ( П ), кто-нибудь (  С ),газопровод (Сл.), рассыпать (П) , разбежаться ( П-С ), преотличный ( П ), вуз (Сл.   ), антиобщественный (П)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Учащиеся, которые не  справились с самостоятельной работой,  сначала обращаются к теории и алгоритму решения задания В 1 к авторам С.В. </a:t>
            </a:r>
            <a:r>
              <a:rPr lang="ru-RU" dirty="0" err="1" smtClean="0"/>
              <a:t>Драбкиной</a:t>
            </a:r>
            <a:r>
              <a:rPr lang="ru-RU" dirty="0" smtClean="0"/>
              <a:t> и Д.И. Субботина, решают тесты и их анализируют.</a:t>
            </a:r>
          </a:p>
          <a:p>
            <a:r>
              <a:rPr lang="ru-RU" dirty="0" smtClean="0"/>
              <a:t>Учащиеся, которые справились с самостоятельной работой, находят в учебнике упражнение из </a:t>
            </a:r>
            <a:r>
              <a:rPr lang="en-US" dirty="0" smtClean="0"/>
              <a:t>&amp; </a:t>
            </a:r>
            <a:r>
              <a:rPr lang="ru-RU" dirty="0" smtClean="0"/>
              <a:t>15-17 или обращаются к книжке «Шаг за шагом к ЕГЭ по русскому языку» и выполняют задания  типологии  В 1.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99232" cy="6858000"/>
          </a:xfrm>
          <a:prstGeom prst="rect">
            <a:avLst/>
          </a:prstGeom>
        </p:spPr>
      </p:pic>
      <p:pic>
        <p:nvPicPr>
          <p:cNvPr id="5" name="Рисунок 4" descr="view_images.ph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"/>
            <a:ext cx="44196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Главное - уважение к личности ученика, не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убить интерес к работе, а стремиться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его, не оставляя чувства тревоги 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неуверенности в своих силах.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Конфуций писал: </a:t>
            </a:r>
          </a:p>
          <a:p>
            <a:pPr>
              <a:buNone/>
            </a:pPr>
            <a:r>
              <a:rPr lang="ru-RU" sz="4400" dirty="0" smtClean="0">
                <a:latin typeface="Monotype Corsiva" pitchFamily="66" charset="0"/>
                <a:cs typeface="Times New Roman" pitchFamily="18" charset="0"/>
              </a:rPr>
              <a:t>"Учитель и ученик растут вместе".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ItNWQ5N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818" y="0"/>
            <a:ext cx="526918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400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Самостоятельная работа определяется как особый вид фронтальной, групповой и индивидуальной учебной деятельности учащихся, осуществляемой под руководством, но без непосредственного участия учителя, характеризуемой большой активностью протекания познавательных процессов, которая может выполняться как на уроке, так и во внеурочное время и служит средством повышения эффективности процесса обучения и подготовки учащихся к самостоятельному пополнению своих знаний.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8213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Как и всякая форма учебно-воспитательного процесса, самостоятельная работа призвана выполнять несколько функций: образовательную (систематизация и закрепление знаний учащихся), развивающую (развитие познавательных сил учащихся – их внимания, памяти, мышления, речи), воспитательную (воспитание устойчивых мотивов учебной деятельности, навыков культуры умственного труда, самоорганизации и самоконтроля, целого ряда ведущих качеств личности – честности, трудолюбия, требовательности к себе, самостоятельности и др.).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8213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     Идеальным результатом обучения считается достижение такого уровня развития познавательной деятельности учащихся, когда они могут самостоятельно ставить задачу, находить способы ее решения, контролировать и оценивать результаты своей познавательной деятельности, а затем формулировать следующие задачи, т.е. когда ученики овладевают всеми компонентами рационально организованной структуры познавательной деятельности, характерной для самообразования. </a:t>
            </a:r>
            <a:r>
              <a:rPr lang="ru-RU" b="1" dirty="0" smtClean="0"/>
              <a:t>Школа, иначе говоря, должна научить детей учиться. Недаром бытует утверждение, что самым лучшим является тот учитель, от которого ученик может быстрее всего освободиться, т.е. далее учиться самостоятельно.</a:t>
            </a:r>
            <a:endParaRPr lang="ru-RU" dirty="0" smtClean="0"/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600" y="457200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228600"/>
            <a:ext cx="8382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sz="3200" dirty="0" smtClean="0"/>
              <a:t>Все </a:t>
            </a:r>
            <a:r>
              <a:rPr lang="ru-RU" sz="3200" b="1" dirty="0" smtClean="0"/>
              <a:t>виды</a:t>
            </a:r>
            <a:r>
              <a:rPr lang="ru-RU" sz="3200" dirty="0" smtClean="0"/>
              <a:t> самостоятельной работы по дидактической цели можно разделить на пять групп: </a:t>
            </a:r>
          </a:p>
          <a:p>
            <a:r>
              <a:rPr lang="ru-RU" sz="3200" dirty="0" smtClean="0"/>
              <a:t>1.      Приобретение новых знаний, овладение умением самостоятельно приобретать знания; </a:t>
            </a:r>
          </a:p>
          <a:p>
            <a:r>
              <a:rPr lang="ru-RU" sz="3200" dirty="0" smtClean="0"/>
              <a:t>2.      Закрепление и уточнение знаний; </a:t>
            </a:r>
          </a:p>
          <a:p>
            <a:r>
              <a:rPr lang="ru-RU" sz="3200" dirty="0" smtClean="0"/>
              <a:t>3.      Выработка умения применять знания в решении учебных и практических задач; </a:t>
            </a:r>
          </a:p>
          <a:p>
            <a:r>
              <a:rPr lang="ru-RU" sz="3200" dirty="0" smtClean="0"/>
              <a:t>4.      Формирование умений и навыков практического характера; </a:t>
            </a:r>
          </a:p>
          <a:p>
            <a:r>
              <a:rPr lang="ru-RU" sz="3200" dirty="0" smtClean="0"/>
              <a:t>5.      Формирование творческого характера, умения применять знания в усложненной ситуации.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304800"/>
            <a:ext cx="8229600" cy="5821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           </a:t>
            </a:r>
            <a:r>
              <a:rPr lang="ru-RU" u="sng" dirty="0" smtClean="0"/>
              <a:t>Самостоятельная работа должна носить целенаправленный характер.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          Сам</a:t>
            </a:r>
            <a:r>
              <a:rPr lang="ru-RU" u="sng" dirty="0" smtClean="0"/>
              <a:t>остоятельная работа должна быть самостоятельной и побуждать ученика при ее выполнении работать напряженно.</a:t>
            </a:r>
            <a:r>
              <a:rPr lang="ru-RU" dirty="0" smtClean="0"/>
              <a:t> Однако здесь нельзя допускать крайностей: содержание и объем самостоятельной работы, предлагаемой на каждом этапе обучения, должны быть посильными для учащихся, а сами ученики – подготовлены к выполнению самостоятельной работы теоретически и практически. </a:t>
            </a:r>
          </a:p>
          <a:p>
            <a:pPr algn="ctr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-152400"/>
            <a:ext cx="87630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</a:t>
            </a:r>
            <a:r>
              <a:rPr lang="ru-RU" dirty="0" smtClean="0"/>
              <a:t>      </a:t>
            </a:r>
            <a:r>
              <a:rPr lang="ru-RU" sz="3200" dirty="0" smtClean="0"/>
              <a:t>  </a:t>
            </a:r>
            <a:r>
              <a:rPr lang="ru-RU" sz="3200" u="sng" dirty="0" smtClean="0"/>
              <a:t>На первых порах у учащихся нужно сформировать простейшие навыки самостоятельной работы.</a:t>
            </a:r>
            <a:r>
              <a:rPr lang="ru-RU" sz="3200" dirty="0" smtClean="0"/>
              <a:t> (Выполнение схем и чертежей, простых измерений, решения несложных задач и т.п.). В этом случае самостоятельной работе учащихся должен предшествовать наглядный показ приемов работы с учителем, сопровождаемый четкими объяснениями, записями на доске </a:t>
            </a:r>
          </a:p>
          <a:p>
            <a:r>
              <a:rPr lang="ru-RU" sz="3200" dirty="0" smtClean="0"/>
              <a:t>     </a:t>
            </a:r>
            <a:r>
              <a:rPr lang="ru-RU" sz="3200" u="sng" dirty="0" smtClean="0"/>
              <a:t>Для самостоятельной работы нужно предлагать такие задания, выполнение которых не допускает действия по готовым рецептам и шаблону</a:t>
            </a:r>
            <a:r>
              <a:rPr lang="ru-RU" sz="3200" dirty="0" smtClean="0"/>
              <a:t>, а требует применения знаний в новой ситуации. Только в этом случае самостоятельная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1486</Words>
  <PresentationFormat>Экран (4:3)</PresentationFormat>
  <Paragraphs>131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Office Theme</vt:lpstr>
      <vt:lpstr>   Управление процессом формирования системы качества знаний учащихся.</vt:lpstr>
      <vt:lpstr>Слайд 2</vt:lpstr>
      <vt:lpstr>Слайд 3</vt:lpstr>
      <vt:lpstr>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Основные способы образования слов в русском языке</vt:lpstr>
      <vt:lpstr>Образование слов с помощью приставок</vt:lpstr>
      <vt:lpstr>Образование слов с помощью суффиксов</vt:lpstr>
      <vt:lpstr>Образование слов с помощью приставок и суффиксов</vt:lpstr>
      <vt:lpstr>Бессуффиксный способ словообразования</vt:lpstr>
      <vt:lpstr>Самые распространённые ошибки при определении способа словообразования</vt:lpstr>
      <vt:lpstr>Основные шаги при выполнении этого задания</vt:lpstr>
      <vt:lpstr>Основные шаги при выполнении этого задания</vt:lpstr>
      <vt:lpstr>Самые распространённые ошибки при определении способа словообразования</vt:lpstr>
      <vt:lpstr>Основные шаги при выполнении этого задания</vt:lpstr>
      <vt:lpstr>Самые распространённые ошибки при определении способа словообразования</vt:lpstr>
      <vt:lpstr>Основные шаги при выполнении этого задания</vt:lpstr>
      <vt:lpstr>Проверь себя</vt:lpstr>
      <vt:lpstr>Проверь себя</vt:lpstr>
      <vt:lpstr>Ответы</vt:lpstr>
      <vt:lpstr>Слайд 27</vt:lpstr>
      <vt:lpstr>Слайд 28</vt:lpstr>
      <vt:lpstr>Слайд 29</vt:lpstr>
      <vt:lpstr>Слайд 30</vt:lpstr>
      <vt:lpstr>Слайд 31</vt:lpstr>
      <vt:lpstr>Домашнее задание.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игровых технологий на уроках  русского яхыка.</dc:title>
  <dc:creator>userr</dc:creator>
  <cp:lastModifiedBy>userr</cp:lastModifiedBy>
  <cp:revision>67</cp:revision>
  <dcterms:created xsi:type="dcterms:W3CDTF">2013-03-23T14:29:40Z</dcterms:created>
  <dcterms:modified xsi:type="dcterms:W3CDTF">2013-03-30T12:26:47Z</dcterms:modified>
</cp:coreProperties>
</file>