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B6D7F8-B826-480B-BE50-36365C8CCF7F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0B33CD4-2C44-41DD-9ED1-56F10F5878D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D7F8-B826-480B-BE50-36365C8CCF7F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3CD4-2C44-41DD-9ED1-56F10F5878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D7F8-B826-480B-BE50-36365C8CCF7F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3CD4-2C44-41DD-9ED1-56F10F5878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B6D7F8-B826-480B-BE50-36365C8CCF7F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B33CD4-2C44-41DD-9ED1-56F10F5878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B6D7F8-B826-480B-BE50-36365C8CCF7F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0B33CD4-2C44-41DD-9ED1-56F10F5878D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D7F8-B826-480B-BE50-36365C8CCF7F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3CD4-2C44-41DD-9ED1-56F10F5878D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D7F8-B826-480B-BE50-36365C8CCF7F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3CD4-2C44-41DD-9ED1-56F10F5878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B6D7F8-B826-480B-BE50-36365C8CCF7F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B33CD4-2C44-41DD-9ED1-56F10F5878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D7F8-B826-480B-BE50-36365C8CCF7F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3CD4-2C44-41DD-9ED1-56F10F5878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B6D7F8-B826-480B-BE50-36365C8CCF7F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B33CD4-2C44-41DD-9ED1-56F10F5878D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B6D7F8-B826-480B-BE50-36365C8CCF7F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B33CD4-2C44-41DD-9ED1-56F10F5878D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B6D7F8-B826-480B-BE50-36365C8CCF7F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B33CD4-2C44-41DD-9ED1-56F10F5878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324036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Урок русского языка в 5 классе по теме: «</a:t>
            </a:r>
            <a:r>
              <a:rPr lang="ru-RU" sz="4400" dirty="0" smtClean="0">
                <a:solidFill>
                  <a:srgbClr val="FF0000"/>
                </a:solidFill>
              </a:rPr>
              <a:t>Гласные  в приставках при- и пре-»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725144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rgbClr val="0000CC"/>
                </a:solidFill>
              </a:rPr>
              <a:t>Подготовила учитель русского языка и литературы   первая квалификационная категория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endParaRPr lang="ru-RU" sz="2000" dirty="0" smtClean="0">
              <a:solidFill>
                <a:srgbClr val="0000CC"/>
              </a:solidFill>
            </a:endParaRPr>
          </a:p>
          <a:p>
            <a:r>
              <a:rPr lang="ru-RU" sz="2000" dirty="0" smtClean="0">
                <a:solidFill>
                  <a:srgbClr val="0000CC"/>
                </a:solidFill>
              </a:rPr>
              <a:t>МОУ «СОШ с. Липовка»</a:t>
            </a:r>
          </a:p>
          <a:p>
            <a:r>
              <a:rPr lang="ru-RU" sz="2000" dirty="0" smtClean="0">
                <a:solidFill>
                  <a:srgbClr val="0000CC"/>
                </a:solidFill>
              </a:rPr>
              <a:t>Блохина Наталия Викторовна</a:t>
            </a:r>
          </a:p>
          <a:p>
            <a:endParaRPr lang="ru-RU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7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ВЫВОД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0000CC"/>
                </a:solidFill>
              </a:rPr>
              <a:t>- С каким правилом мы познакомились сегодня на уроке?                                                                                               - Что нужно знать, чтобы не ошибиться в написании приставок ПРИ- и ПРЕ-?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00CC"/>
                </a:solidFill>
              </a:rPr>
              <a:t> </a:t>
            </a:r>
            <a:r>
              <a:rPr lang="ru-RU" sz="4000" dirty="0" smtClean="0">
                <a:solidFill>
                  <a:srgbClr val="0000CC"/>
                </a:solidFill>
              </a:rPr>
              <a:t>Учитель оценивает работу учащихся на уроке.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00CC"/>
                </a:solidFill>
              </a:rPr>
              <a:t> </a:t>
            </a:r>
            <a:r>
              <a:rPr lang="ru-RU" sz="4000" dirty="0" smtClean="0">
                <a:solidFill>
                  <a:srgbClr val="0000CC"/>
                </a:solidFill>
              </a:rPr>
              <a:t>Задаёт домашнее задание.</a:t>
            </a:r>
            <a:endParaRPr lang="ru-RU" sz="4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20765599">
            <a:off x="1412326" y="2567226"/>
            <a:ext cx="631935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Всем </a:t>
            </a:r>
          </a:p>
          <a:p>
            <a:pPr algn="ctr"/>
            <a:r>
              <a:rPr lang="ru-RU" sz="8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спасибо!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916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ЦЕЛИ УРОКА: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00CC"/>
                </a:solidFill>
              </a:rPr>
              <a:t>*</a:t>
            </a:r>
            <a:r>
              <a:rPr lang="ru-RU" sz="2800" dirty="0" smtClean="0">
                <a:solidFill>
                  <a:srgbClr val="0000CC"/>
                </a:solidFill>
              </a:rPr>
              <a:t>Формирование у учащихся знаний и умений по правильному употреблению в словах приставок при- и пре-.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*Развитие аналитического мышления, развитие познавательных, частично- поисковых умений, развитие уверенности в своих силах.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* Развитие познавательного интереса учащихся.</a:t>
            </a:r>
          </a:p>
          <a:p>
            <a:pPr marL="0" indent="0">
              <a:buNone/>
            </a:pP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2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ЭПИГРАФ К УРОКУ: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00CC"/>
                </a:solidFill>
              </a:rPr>
              <a:t>«В разнообразии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00CC"/>
                </a:solidFill>
              </a:rPr>
              <a:t>   приставок –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00CC"/>
                </a:solidFill>
              </a:rPr>
              <a:t> </a:t>
            </a:r>
            <a:r>
              <a:rPr lang="ru-RU" sz="3600" dirty="0" smtClean="0">
                <a:solidFill>
                  <a:srgbClr val="0000CC"/>
                </a:solidFill>
              </a:rPr>
              <a:t>       разнообразие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00CC"/>
                </a:solidFill>
              </a:rPr>
              <a:t> </a:t>
            </a:r>
            <a:r>
              <a:rPr lang="ru-RU" sz="3600" dirty="0" smtClean="0">
                <a:solidFill>
                  <a:srgbClr val="0000CC"/>
                </a:solidFill>
              </a:rPr>
              <a:t>                 смысла.»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smtClean="0">
                <a:solidFill>
                  <a:srgbClr val="0000CC"/>
                </a:solidFill>
              </a:rPr>
              <a:t>            ( К. Чуковский )</a:t>
            </a:r>
          </a:p>
        </p:txBody>
      </p:sp>
      <p:pic>
        <p:nvPicPr>
          <p:cNvPr id="2051" name="Picture 3" descr="C:\Users\hp\Desktop\portrety-detskix-pisatelej-s-podpis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08721"/>
            <a:ext cx="3408709" cy="464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8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Проверка домашнего задания.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0000CC"/>
                </a:solidFill>
              </a:rPr>
              <a:t>Что такое приставка?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CC"/>
                </a:solidFill>
              </a:rPr>
              <a:t> Почему приставка значимая часть слова?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CC"/>
                </a:solidFill>
              </a:rPr>
              <a:t> Согласны ли вы с эпиграфом нашего урока?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CC"/>
                </a:solidFill>
              </a:rPr>
              <a:t>Какие орфограммы в приставках мы с вами    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smtClean="0">
                <a:solidFill>
                  <a:srgbClr val="0000CC"/>
                </a:solidFill>
              </a:rPr>
              <a:t>   изучили? </a:t>
            </a: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Лингвистическая сказка про </a:t>
            </a:r>
            <a:r>
              <a:rPr lang="ru-RU" sz="2800" dirty="0" smtClean="0">
                <a:solidFill>
                  <a:srgbClr val="FF0000"/>
                </a:solidFill>
              </a:rPr>
              <a:t>ПРИ- </a:t>
            </a:r>
            <a:r>
              <a:rPr lang="ru-RU" sz="2800" dirty="0" smtClean="0">
                <a:solidFill>
                  <a:srgbClr val="FF0000"/>
                </a:solidFill>
              </a:rPr>
              <a:t>и </a:t>
            </a:r>
            <a:r>
              <a:rPr lang="ru-RU" sz="2800" dirty="0" smtClean="0">
                <a:solidFill>
                  <a:srgbClr val="FF0000"/>
                </a:solidFill>
              </a:rPr>
              <a:t>ПРЕ-.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00CC"/>
                </a:solidFill>
              </a:rPr>
              <a:t>В одном из городов страны Морфологии жили сёстры – приставки ПРИ- и ПРЕ-. Приставка При- была очень добрая и ласковая. Она хотела всех приласкать и приголубить. Её сестра приставка Пре- была совсем иного характера. Она всех преследовала, предавала, хотела превратить в своих рабов.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CC"/>
                </a:solidFill>
              </a:rPr>
              <a:t>И тогда на первом же совещании приставок стали разбирать поведение приставки пре-. Приставка Раз- сказала: «Твоя мать Пере- не была такая злая как ты». Все остальные приставки дружно поддержали её. Её сестра продолжала: « Почему ты слово «передать» переделала и получилось « предать»? Как тебе не стыдно? А ещё сестра называется.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CC"/>
                </a:solidFill>
              </a:rPr>
              <a:t>Задумалась Пре-, понурила голову, приуныла. Прошло какое-то время, и о чудо! Вдруг стала образовывать слова превосходной степени: «прекрасный», «прелестный». Перевоспиталась приставка Пре-, осознала свою вину и теперь образует много слов с разными значениями, а злых слов всё меньше и меньше.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00CC"/>
                </a:solidFill>
              </a:rPr>
              <a:t>Понравилась вам сказка?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CC"/>
                </a:solidFill>
              </a:rPr>
              <a:t>- </a:t>
            </a:r>
            <a:r>
              <a:rPr lang="ru-RU" sz="2000" dirty="0" smtClean="0">
                <a:solidFill>
                  <a:srgbClr val="0000CC"/>
                </a:solidFill>
              </a:rPr>
              <a:t>Давайте  </a:t>
            </a:r>
            <a:r>
              <a:rPr lang="ru-RU" sz="2000" dirty="0" smtClean="0">
                <a:solidFill>
                  <a:srgbClr val="0000CC"/>
                </a:solidFill>
              </a:rPr>
              <a:t>выясним, при каких условиях в данных приставках пишется буква </a:t>
            </a:r>
            <a:r>
              <a:rPr lang="ru-RU" sz="2000" b="1" i="1" u="sng" dirty="0" smtClean="0">
                <a:solidFill>
                  <a:srgbClr val="0000CC"/>
                </a:solidFill>
              </a:rPr>
              <a:t>и</a:t>
            </a:r>
            <a:r>
              <a:rPr lang="ru-RU" sz="2000" dirty="0" smtClean="0">
                <a:solidFill>
                  <a:srgbClr val="0000CC"/>
                </a:solidFill>
              </a:rPr>
              <a:t>, а когда </a:t>
            </a:r>
            <a:r>
              <a:rPr lang="ru-RU" sz="2000" dirty="0" smtClean="0">
                <a:solidFill>
                  <a:srgbClr val="0000CC"/>
                </a:solidFill>
              </a:rPr>
              <a:t>пишется буква </a:t>
            </a:r>
            <a:r>
              <a:rPr lang="ru-RU" sz="2000" b="1" i="1" u="sng" dirty="0" smtClean="0">
                <a:solidFill>
                  <a:srgbClr val="0000CC"/>
                </a:solidFill>
              </a:rPr>
              <a:t>е</a:t>
            </a:r>
            <a:r>
              <a:rPr lang="ru-RU" sz="2000" dirty="0" smtClean="0">
                <a:solidFill>
                  <a:srgbClr val="0000CC"/>
                </a:solidFill>
              </a:rPr>
              <a:t>? </a:t>
            </a:r>
            <a:endParaRPr lang="ru-RU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68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Работа с опорой на таблицу </a:t>
            </a:r>
            <a:endParaRPr lang="ru-RU" sz="48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998548"/>
              </p:ext>
            </p:extLst>
          </p:nvPr>
        </p:nvGraphicFramePr>
        <p:xfrm>
          <a:off x="251520" y="1484784"/>
          <a:ext cx="8640960" cy="5172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39"/>
                <a:gridCol w="2952328"/>
                <a:gridCol w="3528393"/>
              </a:tblGrid>
              <a:tr h="2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приставки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Их значение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примеры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74" marR="57474" marT="0" marB="0"/>
                </a:tc>
              </a:tr>
              <a:tr h="1321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        ПРИ -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 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(«очень»)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 «</a:t>
                      </a:r>
                      <a:r>
                        <a:rPr lang="ru-RU" sz="2000" dirty="0" smtClean="0">
                          <a:effectLst/>
                        </a:rPr>
                        <a:t>пере-»)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Прехорошенький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Прескучный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Преградить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Прервать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74" marR="57474" marT="0" marB="0"/>
                </a:tc>
              </a:tr>
              <a:tr h="3492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   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        ПРИ-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 «неполнота действия»)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(«присоединение</a:t>
                      </a:r>
                      <a:r>
                        <a:rPr lang="ru-RU" sz="2000" dirty="0" smtClean="0">
                          <a:effectLst/>
                        </a:rPr>
                        <a:t>»)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(«приближение»)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расположение вблизи чего-нибудь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Приоткрыть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Придержать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Приумолкнуть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Приросли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Пришили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Прибили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Приехать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Пригород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Привокзальный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74" marR="57474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7588" y="2214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56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44016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ПРИ- или ПРЕ-? ПРЕ-или ПРИ-? </a:t>
            </a:r>
            <a:r>
              <a:rPr lang="ru-RU" sz="2400" dirty="0" smtClean="0">
                <a:solidFill>
                  <a:srgbClr val="FF0000"/>
                </a:solidFill>
              </a:rPr>
              <a:t>Это совсем не секрет.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На содержание слова смотри –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Сразу получишь ответ.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968552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00CC"/>
                </a:solidFill>
              </a:rPr>
              <a:t>Запишите слова, обозначающие приближения: человека, птицы, рыбы, змеи, автомобиля,  самолета.</a:t>
            </a:r>
          </a:p>
          <a:p>
            <a:pPr marL="457200" indent="-457200">
              <a:buAutoNum type="arabicPeriod" startAt="2"/>
            </a:pPr>
            <a:r>
              <a:rPr lang="ru-RU" sz="2000" dirty="0" smtClean="0">
                <a:solidFill>
                  <a:srgbClr val="0000CC"/>
                </a:solidFill>
              </a:rPr>
              <a:t>Запишите </a:t>
            </a:r>
            <a:r>
              <a:rPr lang="ru-RU" sz="2000" dirty="0">
                <a:solidFill>
                  <a:srgbClr val="0000CC"/>
                </a:solidFill>
              </a:rPr>
              <a:t>слова, обозначающие</a:t>
            </a:r>
            <a:r>
              <a:rPr lang="ru-RU" sz="2000" dirty="0" smtClean="0">
                <a:solidFill>
                  <a:srgbClr val="0000CC"/>
                </a:solidFill>
              </a:rPr>
              <a:t> присоединения:      присоедините с помощью верёвки, молотка и гвоздей, иголки с ниткой.</a:t>
            </a:r>
          </a:p>
          <a:p>
            <a:pPr marL="457200" indent="-457200">
              <a:buAutoNum type="arabicPeriod" startAt="2"/>
            </a:pPr>
            <a:r>
              <a:rPr lang="ru-RU" sz="2000" dirty="0">
                <a:solidFill>
                  <a:srgbClr val="0000CC"/>
                </a:solidFill>
              </a:rPr>
              <a:t>Запишите слова, </a:t>
            </a:r>
            <a:r>
              <a:rPr lang="ru-RU" sz="2000" dirty="0" smtClean="0">
                <a:solidFill>
                  <a:srgbClr val="0000CC"/>
                </a:solidFill>
              </a:rPr>
              <a:t>обозначающие значение «территориальной близости»: край при море, канаву при дороге, огород при усадьбе, участок при школе.</a:t>
            </a:r>
          </a:p>
          <a:p>
            <a:pPr marL="457200" indent="-457200">
              <a:buAutoNum type="arabicPeriod" startAt="2"/>
            </a:pPr>
            <a:r>
              <a:rPr lang="ru-RU" sz="2000" dirty="0">
                <a:solidFill>
                  <a:srgbClr val="0000CC"/>
                </a:solidFill>
              </a:rPr>
              <a:t>Запишите слова, обозначающие </a:t>
            </a:r>
            <a:r>
              <a:rPr lang="ru-RU" sz="2000" dirty="0" smtClean="0">
                <a:solidFill>
                  <a:srgbClr val="0000CC"/>
                </a:solidFill>
              </a:rPr>
              <a:t>значение неполноты действия: немного поднял, немного хромает, слегка дотронулся, ненадолго лёг, ненадолго остановился.</a:t>
            </a:r>
          </a:p>
          <a:p>
            <a:pPr marL="457200" indent="-457200">
              <a:buAutoNum type="arabicPeriod" startAt="2"/>
            </a:pP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9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8229600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В прекрасном замке на горе жила - была приставка ПРЕ-.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Особо преотважная, важная - преважная,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Гордая - прегордая, добрая - предобрая.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Её считали очень мудрой и называли все Премудрой.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Был у неё прелестный пудель.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Прекрасный пёс по кличке </a:t>
            </a:r>
            <a:r>
              <a:rPr lang="ru-RU" sz="2400" dirty="0" err="1" smtClean="0">
                <a:solidFill>
                  <a:srgbClr val="0000CC"/>
                </a:solidFill>
              </a:rPr>
              <a:t>Дудель</a:t>
            </a:r>
            <a:r>
              <a:rPr lang="ru-RU" sz="2400" dirty="0" smtClean="0">
                <a:solidFill>
                  <a:srgbClr val="0000CC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Он преспокойно спал у двери, когда вошла приставка ПЕРЕ-.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Она сказала: «На заре я уезжаю, друг мой ПРЕ-,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Меня не будет два - три дня, ты поработай за меня.</a:t>
            </a:r>
          </a:p>
          <a:p>
            <a:pPr marL="0" indent="0">
              <a:buNone/>
            </a:pPr>
            <a:r>
              <a:rPr lang="ru-RU" sz="2400" dirty="0" err="1" smtClean="0">
                <a:solidFill>
                  <a:srgbClr val="0000CC"/>
                </a:solidFill>
              </a:rPr>
              <a:t>Позаменяй</a:t>
            </a:r>
            <a:r>
              <a:rPr lang="ru-RU" sz="2400" dirty="0" smtClean="0">
                <a:solidFill>
                  <a:srgbClr val="0000CC"/>
                </a:solidFill>
              </a:rPr>
              <a:t>  меня, прошу. Спокойной ночи, я спешу».</a:t>
            </a:r>
          </a:p>
          <a:p>
            <a:pPr marL="0" indent="0">
              <a:buNone/>
            </a:pPr>
            <a:endParaRPr lang="ru-RU" sz="2400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Задание: выпишите слова с приставкой ПРЕ-, объясните правописание.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         - О каком значении приставки ПРЕ- говорится в   стихотворении?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9890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Тренировочные задания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Задание: При-  или Пре-?</a:t>
            </a:r>
          </a:p>
          <a:p>
            <a:pPr marL="457200" indent="-457200">
              <a:buAutoNum type="arabicPeriod"/>
            </a:pPr>
            <a:r>
              <a:rPr lang="ru-RU" sz="3100" dirty="0" smtClean="0">
                <a:solidFill>
                  <a:srgbClr val="0000CC"/>
                </a:solidFill>
              </a:rPr>
              <a:t>Час обеда  </a:t>
            </a:r>
            <a:r>
              <a:rPr lang="ru-RU" sz="3100" dirty="0" err="1" smtClean="0">
                <a:solidFill>
                  <a:srgbClr val="0000CC"/>
                </a:solidFill>
              </a:rPr>
              <a:t>пр</a:t>
            </a:r>
            <a:r>
              <a:rPr lang="ru-RU" sz="3100" dirty="0" smtClean="0">
                <a:solidFill>
                  <a:srgbClr val="0000CC"/>
                </a:solidFill>
              </a:rPr>
              <a:t>…</a:t>
            </a:r>
            <a:r>
              <a:rPr lang="ru-RU" sz="3100" dirty="0" err="1" smtClean="0">
                <a:solidFill>
                  <a:srgbClr val="0000CC"/>
                </a:solidFill>
              </a:rPr>
              <a:t>ближался</a:t>
            </a:r>
            <a:r>
              <a:rPr lang="ru-RU" sz="3100" dirty="0" smtClean="0">
                <a:solidFill>
                  <a:srgbClr val="0000CC"/>
                </a:solidFill>
              </a:rPr>
              <a:t>, топот по двору раздался.</a:t>
            </a:r>
          </a:p>
          <a:p>
            <a:pPr marL="457200" indent="-457200">
              <a:buAutoNum type="arabicPeriod"/>
            </a:pPr>
            <a:r>
              <a:rPr lang="ru-RU" sz="3100" dirty="0" smtClean="0">
                <a:solidFill>
                  <a:srgbClr val="0000CC"/>
                </a:solidFill>
              </a:rPr>
              <a:t>Там о заре  </a:t>
            </a:r>
            <a:r>
              <a:rPr lang="ru-RU" sz="3100" dirty="0" err="1" smtClean="0">
                <a:solidFill>
                  <a:srgbClr val="0000CC"/>
                </a:solidFill>
              </a:rPr>
              <a:t>пр</a:t>
            </a:r>
            <a:r>
              <a:rPr lang="ru-RU" sz="3100" dirty="0" smtClean="0">
                <a:solidFill>
                  <a:srgbClr val="0000CC"/>
                </a:solidFill>
              </a:rPr>
              <a:t>…хлынут волны на брег песчаный и пустой…</a:t>
            </a:r>
          </a:p>
          <a:p>
            <a:pPr marL="457200" indent="-457200">
              <a:buAutoNum type="arabicPeriod"/>
            </a:pPr>
            <a:r>
              <a:rPr lang="ru-RU" sz="3100" dirty="0" smtClean="0">
                <a:solidFill>
                  <a:srgbClr val="0000CC"/>
                </a:solidFill>
              </a:rPr>
              <a:t>Кто- то терем  </a:t>
            </a:r>
            <a:r>
              <a:rPr lang="ru-RU" sz="3100" dirty="0" err="1" smtClean="0">
                <a:solidFill>
                  <a:srgbClr val="0000CC"/>
                </a:solidFill>
              </a:rPr>
              <a:t>пр</a:t>
            </a:r>
            <a:r>
              <a:rPr lang="ru-RU" sz="3100" dirty="0" smtClean="0">
                <a:solidFill>
                  <a:srgbClr val="0000CC"/>
                </a:solidFill>
              </a:rPr>
              <a:t>…</a:t>
            </a:r>
            <a:r>
              <a:rPr lang="ru-RU" sz="3100" dirty="0" err="1" smtClean="0">
                <a:solidFill>
                  <a:srgbClr val="0000CC"/>
                </a:solidFill>
              </a:rPr>
              <a:t>бирал</a:t>
            </a:r>
            <a:r>
              <a:rPr lang="ru-RU" sz="3100" dirty="0" smtClean="0">
                <a:solidFill>
                  <a:srgbClr val="0000CC"/>
                </a:solidFill>
              </a:rPr>
              <a:t> да хозяев поджидал.</a:t>
            </a:r>
          </a:p>
          <a:p>
            <a:pPr marL="457200" indent="-457200">
              <a:buAutoNum type="arabicPeriod"/>
            </a:pPr>
            <a:r>
              <a:rPr lang="ru-RU" sz="3100" dirty="0" smtClean="0">
                <a:solidFill>
                  <a:srgbClr val="0000CC"/>
                </a:solidFill>
              </a:rPr>
              <a:t>Пирожок лишь разломила да кусочек </a:t>
            </a:r>
            <a:r>
              <a:rPr lang="ru-RU" sz="3100" dirty="0" err="1" smtClean="0">
                <a:solidFill>
                  <a:srgbClr val="0000CC"/>
                </a:solidFill>
              </a:rPr>
              <a:t>пр</a:t>
            </a:r>
            <a:r>
              <a:rPr lang="ru-RU" sz="3100" dirty="0" smtClean="0">
                <a:solidFill>
                  <a:srgbClr val="0000CC"/>
                </a:solidFill>
              </a:rPr>
              <a:t>….</a:t>
            </a:r>
            <a:r>
              <a:rPr lang="ru-RU" sz="3100" dirty="0" err="1" smtClean="0">
                <a:solidFill>
                  <a:srgbClr val="0000CC"/>
                </a:solidFill>
              </a:rPr>
              <a:t>кусила</a:t>
            </a:r>
            <a:r>
              <a:rPr lang="ru-RU" sz="3100" dirty="0" smtClean="0">
                <a:solidFill>
                  <a:srgbClr val="0000CC"/>
                </a:solidFill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3100" dirty="0" smtClean="0">
                <a:solidFill>
                  <a:srgbClr val="0000CC"/>
                </a:solidFill>
              </a:rPr>
              <a:t>Вмиг тогда мой петушок  </a:t>
            </a:r>
            <a:r>
              <a:rPr lang="ru-RU" sz="3100" dirty="0" err="1" smtClean="0">
                <a:solidFill>
                  <a:srgbClr val="0000CC"/>
                </a:solidFill>
              </a:rPr>
              <a:t>пр</a:t>
            </a:r>
            <a:r>
              <a:rPr lang="ru-RU" sz="3100" dirty="0" smtClean="0">
                <a:solidFill>
                  <a:srgbClr val="0000CC"/>
                </a:solidFill>
              </a:rPr>
              <a:t>…подымет гребешок.</a:t>
            </a:r>
          </a:p>
          <a:p>
            <a:pPr marL="457200" indent="-457200">
              <a:buAutoNum type="arabicPeriod"/>
            </a:pPr>
            <a:r>
              <a:rPr lang="ru-RU" sz="3100" dirty="0" smtClean="0">
                <a:solidFill>
                  <a:srgbClr val="0000CC"/>
                </a:solidFill>
              </a:rPr>
              <a:t>«Здравствуй, князь ты мой </a:t>
            </a:r>
            <a:r>
              <a:rPr lang="ru-RU" sz="3100" dirty="0" err="1" smtClean="0">
                <a:solidFill>
                  <a:srgbClr val="0000CC"/>
                </a:solidFill>
              </a:rPr>
              <a:t>пр</a:t>
            </a:r>
            <a:r>
              <a:rPr lang="ru-RU" sz="3100" dirty="0" smtClean="0">
                <a:solidFill>
                  <a:srgbClr val="0000CC"/>
                </a:solidFill>
              </a:rPr>
              <a:t>…красный!</a:t>
            </a:r>
          </a:p>
          <a:p>
            <a:pPr marL="0" indent="0">
              <a:buNone/>
            </a:pPr>
            <a:r>
              <a:rPr lang="ru-RU" sz="3100" dirty="0">
                <a:solidFill>
                  <a:srgbClr val="0000CC"/>
                </a:solidFill>
              </a:rPr>
              <a:t> </a:t>
            </a:r>
            <a:r>
              <a:rPr lang="ru-RU" sz="3100" dirty="0" smtClean="0">
                <a:solidFill>
                  <a:srgbClr val="0000CC"/>
                </a:solidFill>
              </a:rPr>
              <a:t>       Что так тих, как день ненастный?»</a:t>
            </a:r>
          </a:p>
          <a:p>
            <a:pPr marL="457200" indent="-457200">
              <a:buAutoNum type="arabicPeriod" startAt="7"/>
            </a:pPr>
            <a:r>
              <a:rPr lang="ru-RU" sz="3100" dirty="0" smtClean="0">
                <a:solidFill>
                  <a:srgbClr val="0000CC"/>
                </a:solidFill>
              </a:rPr>
              <a:t>… А князь в окошко, </a:t>
            </a:r>
          </a:p>
          <a:p>
            <a:pPr marL="0" indent="0">
              <a:buNone/>
            </a:pPr>
            <a:r>
              <a:rPr lang="ru-RU" sz="3100" dirty="0">
                <a:solidFill>
                  <a:srgbClr val="0000CC"/>
                </a:solidFill>
              </a:rPr>
              <a:t> </a:t>
            </a:r>
            <a:r>
              <a:rPr lang="ru-RU" sz="3100" dirty="0" smtClean="0">
                <a:solidFill>
                  <a:srgbClr val="0000CC"/>
                </a:solidFill>
              </a:rPr>
              <a:t>       Да спокойно в свой удел через море полетел.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ru-RU" sz="3100" dirty="0" smtClean="0">
                <a:solidFill>
                  <a:srgbClr val="0000CC"/>
                </a:solidFill>
              </a:rPr>
              <a:t>- Из каких произведений эти строки? Кто автор этих строк?</a:t>
            </a:r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8088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281</TotalTime>
  <Words>722</Words>
  <Application>Microsoft Office PowerPoint</Application>
  <PresentationFormat>Экран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Урок русского языка в 5 классе по теме: «Гласные  в приставках при- и пре-»</vt:lpstr>
      <vt:lpstr>ЦЕЛИ УРОКА:</vt:lpstr>
      <vt:lpstr>ЭПИГРАФ К УРОКУ:</vt:lpstr>
      <vt:lpstr>Проверка домашнего задания.</vt:lpstr>
      <vt:lpstr>Лингвистическая сказка про ПРИ- и ПРЕ-.</vt:lpstr>
      <vt:lpstr>Работа с опорой на таблицу </vt:lpstr>
      <vt:lpstr>ПРИ- или ПРЕ-? ПРЕ-или ПРИ-? Это совсем не секрет. На содержание слова смотри – Сразу получишь ответ.</vt:lpstr>
      <vt:lpstr>Презентация PowerPoint</vt:lpstr>
      <vt:lpstr>Тренировочные задания</vt:lpstr>
      <vt:lpstr>ВЫВОД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6 классе по                                  теме:« Гласные  в приставках при- и пре-»</dc:title>
  <dc:creator>hp</dc:creator>
  <cp:lastModifiedBy>hp</cp:lastModifiedBy>
  <cp:revision>21</cp:revision>
  <dcterms:created xsi:type="dcterms:W3CDTF">2013-09-22T11:59:13Z</dcterms:created>
  <dcterms:modified xsi:type="dcterms:W3CDTF">2013-09-22T16:41:17Z</dcterms:modified>
</cp:coreProperties>
</file>