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70" r:id="rId3"/>
    <p:sldId id="258" r:id="rId4"/>
    <p:sldId id="274" r:id="rId5"/>
    <p:sldId id="262" r:id="rId6"/>
    <p:sldId id="263" r:id="rId7"/>
    <p:sldId id="264" r:id="rId8"/>
    <p:sldId id="265" r:id="rId9"/>
    <p:sldId id="269" r:id="rId10"/>
    <p:sldId id="267" r:id="rId11"/>
    <p:sldId id="273" r:id="rId12"/>
    <p:sldId id="27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22E11-DB96-4013-986A-1AE29FFE5DDF}" type="doc">
      <dgm:prSet loTypeId="urn:microsoft.com/office/officeart/2005/8/layout/orgChart1" loCatId="hierarchy" qsTypeId="urn:microsoft.com/office/officeart/2005/8/quickstyle/simple1" qsCatId="simple" csTypeId="urn:microsoft.com/office/officeart/2005/8/colors/accent1_2" csCatId="accent1"/>
      <dgm:spPr/>
    </dgm:pt>
    <dgm:pt modelId="{0FABAD80-4FC6-4A00-A8A9-FA2FB45AD1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cs typeface="Arial" pitchFamily="34" charset="0"/>
            </a:rPr>
            <a:t>Типы деления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cs typeface="Arial" pitchFamily="34" charset="0"/>
            </a:rPr>
            <a:t>клеток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dgm:t>
    </dgm:pt>
    <dgm:pt modelId="{F14D6A77-4186-4D2C-AE4C-0FB207E1A226}" type="parTrans" cxnId="{7291B82E-79E2-4621-8991-B5686E45C033}">
      <dgm:prSet/>
      <dgm:spPr/>
    </dgm:pt>
    <dgm:pt modelId="{908E7858-75E4-4ACF-8DF3-F03AD7988C1D}" type="sibTrans" cxnId="{7291B82E-79E2-4621-8991-B5686E45C033}">
      <dgm:prSet/>
      <dgm:spPr/>
    </dgm:pt>
    <dgm:pt modelId="{3548F3D0-D672-4240-9631-B2C989D7868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cs typeface="Arial" pitchFamily="34" charset="0"/>
            </a:rPr>
            <a:t>соматических</a:t>
          </a:r>
          <a:endParaRPr kumimoji="0" lang="ru-RU" b="0" i="0" u="none" strike="noStrike" cap="none" normalizeH="0" baseline="0" dirty="0" smtClean="0">
            <a:ln>
              <a:noFill/>
            </a:ln>
            <a:solidFill>
              <a:schemeClr val="tx1"/>
            </a:solidFill>
            <a:effectLst/>
            <a:latin typeface="Arial" pitchFamily="34" charset="0"/>
            <a:cs typeface="Arial" pitchFamily="34" charset="0"/>
          </a:endParaRPr>
        </a:p>
      </dgm:t>
    </dgm:pt>
    <dgm:pt modelId="{CA3B04F3-6A76-43B6-A57A-D5D9B9D8659C}" type="parTrans" cxnId="{A20F9410-1B00-4BF8-B37F-62DD337EFA0B}">
      <dgm:prSet/>
      <dgm:spPr/>
    </dgm:pt>
    <dgm:pt modelId="{86F426B8-2341-4249-9C1F-D0C01FD7E5B4}" type="sibTrans" cxnId="{A20F9410-1B00-4BF8-B37F-62DD337EFA0B}">
      <dgm:prSet/>
      <dgm:spPr/>
    </dgm:pt>
    <dgm:pt modelId="{20BCD401-32B8-4918-92BE-89FFCDDFA48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cs typeface="Arial" pitchFamily="34" charset="0"/>
            </a:rPr>
            <a:t>Митоз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dgm:t>
    </dgm:pt>
    <dgm:pt modelId="{E9E3A7E1-2B75-4CDB-9D63-72B97F6AD418}" type="parTrans" cxnId="{34C9D1EB-3014-447F-8929-AE8DB4FBADC6}">
      <dgm:prSet/>
      <dgm:spPr/>
    </dgm:pt>
    <dgm:pt modelId="{E9671F87-DD6F-456D-A821-4AF76B30133E}" type="sibTrans" cxnId="{34C9D1EB-3014-447F-8929-AE8DB4FBADC6}">
      <dgm:prSet/>
      <dgm:spPr/>
    </dgm:pt>
    <dgm:pt modelId="{4C7E16EC-27FB-4C0C-938F-055A9D5C82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cs typeface="Arial" pitchFamily="34" charset="0"/>
            </a:rPr>
            <a:t>Амитоз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dgm:t>
    </dgm:pt>
    <dgm:pt modelId="{59DF80FE-A4B1-4572-849A-F9C4D6065422}" type="parTrans" cxnId="{35EA0042-5EAB-45AB-89C4-B84578577A1A}">
      <dgm:prSet/>
      <dgm:spPr/>
    </dgm:pt>
    <dgm:pt modelId="{D0AFB300-7829-4A33-AC22-42178CBF4472}" type="sibTrans" cxnId="{35EA0042-5EAB-45AB-89C4-B84578577A1A}">
      <dgm:prSet/>
      <dgm:spPr/>
    </dgm:pt>
    <dgm:pt modelId="{485A0EB3-214D-427F-A0A6-1C9FDA7BF2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cs typeface="Arial" pitchFamily="34" charset="0"/>
            </a:rPr>
            <a:t>половых</a:t>
          </a:r>
          <a:endParaRPr kumimoji="0" lang="ru-RU" b="0" i="0" u="none" strike="noStrike" cap="none" normalizeH="0" baseline="0" dirty="0" smtClean="0">
            <a:ln>
              <a:noFill/>
            </a:ln>
            <a:solidFill>
              <a:schemeClr val="tx1"/>
            </a:solidFill>
            <a:effectLst/>
            <a:latin typeface="Arial" pitchFamily="34" charset="0"/>
            <a:cs typeface="Arial" pitchFamily="34" charset="0"/>
          </a:endParaRPr>
        </a:p>
      </dgm:t>
    </dgm:pt>
    <dgm:pt modelId="{06C48766-12FD-4F8B-8052-B1A650D584ED}" type="parTrans" cxnId="{C3FE29FD-C21A-4A6C-904B-B425A39FFDAA}">
      <dgm:prSet/>
      <dgm:spPr/>
    </dgm:pt>
    <dgm:pt modelId="{6DC3B651-BB08-4AB0-A435-B0E13EA6FC31}" type="sibTrans" cxnId="{C3FE29FD-C21A-4A6C-904B-B425A39FFDAA}">
      <dgm:prSet/>
      <dgm:spPr/>
    </dgm:pt>
    <dgm:pt modelId="{4938C509-A33B-4E01-B3D1-F41805BF3D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cs typeface="Arial" pitchFamily="34" charset="0"/>
            </a:rPr>
            <a:t>Мейоз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dgm:t>
    </dgm:pt>
    <dgm:pt modelId="{F3AA6A26-8BB5-4963-B527-D4AF3E8CF917}" type="parTrans" cxnId="{9C36A85D-C054-4A08-A26A-4F386C5561C5}">
      <dgm:prSet/>
      <dgm:spPr/>
    </dgm:pt>
    <dgm:pt modelId="{459BC422-F6DB-42F1-BDA9-1E812729F120}" type="sibTrans" cxnId="{9C36A85D-C054-4A08-A26A-4F386C5561C5}">
      <dgm:prSet/>
      <dgm:spPr/>
    </dgm:pt>
    <dgm:pt modelId="{E62884AB-DBF0-4E11-83AE-7D2E516DEE8D}" type="pres">
      <dgm:prSet presAssocID="{8B522E11-DB96-4013-986A-1AE29FFE5DDF}" presName="hierChild1" presStyleCnt="0">
        <dgm:presLayoutVars>
          <dgm:orgChart val="1"/>
          <dgm:chPref val="1"/>
          <dgm:dir/>
          <dgm:animOne val="branch"/>
          <dgm:animLvl val="lvl"/>
          <dgm:resizeHandles/>
        </dgm:presLayoutVars>
      </dgm:prSet>
      <dgm:spPr/>
    </dgm:pt>
    <dgm:pt modelId="{6DF69F2A-D2CA-4AF2-AFCD-2358CD4F71AA}" type="pres">
      <dgm:prSet presAssocID="{0FABAD80-4FC6-4A00-A8A9-FA2FB45AD147}" presName="hierRoot1" presStyleCnt="0">
        <dgm:presLayoutVars>
          <dgm:hierBranch/>
        </dgm:presLayoutVars>
      </dgm:prSet>
      <dgm:spPr/>
    </dgm:pt>
    <dgm:pt modelId="{5AC9FDFD-684C-48A4-8149-969011CF64B8}" type="pres">
      <dgm:prSet presAssocID="{0FABAD80-4FC6-4A00-A8A9-FA2FB45AD147}" presName="rootComposite1" presStyleCnt="0"/>
      <dgm:spPr/>
    </dgm:pt>
    <dgm:pt modelId="{9D3A808D-25CB-4DB1-ACF5-64E9D7BA5A9C}" type="pres">
      <dgm:prSet presAssocID="{0FABAD80-4FC6-4A00-A8A9-FA2FB45AD147}" presName="rootText1" presStyleLbl="node0" presStyleIdx="0" presStyleCnt="1">
        <dgm:presLayoutVars>
          <dgm:chPref val="3"/>
        </dgm:presLayoutVars>
      </dgm:prSet>
      <dgm:spPr/>
      <dgm:t>
        <a:bodyPr/>
        <a:lstStyle/>
        <a:p>
          <a:endParaRPr lang="ru-RU"/>
        </a:p>
      </dgm:t>
    </dgm:pt>
    <dgm:pt modelId="{D3FCFBF6-4747-4F46-8FAB-2997837DE490}" type="pres">
      <dgm:prSet presAssocID="{0FABAD80-4FC6-4A00-A8A9-FA2FB45AD147}" presName="rootConnector1" presStyleLbl="node1" presStyleIdx="0" presStyleCnt="0"/>
      <dgm:spPr/>
      <dgm:t>
        <a:bodyPr/>
        <a:lstStyle/>
        <a:p>
          <a:endParaRPr lang="ru-RU"/>
        </a:p>
      </dgm:t>
    </dgm:pt>
    <dgm:pt modelId="{34B032CD-913A-43C5-83B3-DC11D47B27CF}" type="pres">
      <dgm:prSet presAssocID="{0FABAD80-4FC6-4A00-A8A9-FA2FB45AD147}" presName="hierChild2" presStyleCnt="0"/>
      <dgm:spPr/>
    </dgm:pt>
    <dgm:pt modelId="{D70F3AEB-B261-4428-AC14-95F75F9CAA66}" type="pres">
      <dgm:prSet presAssocID="{CA3B04F3-6A76-43B6-A57A-D5D9B9D8659C}" presName="Name35" presStyleLbl="parChTrans1D2" presStyleIdx="0" presStyleCnt="2"/>
      <dgm:spPr/>
    </dgm:pt>
    <dgm:pt modelId="{96F92C3C-3F41-4AA8-BB22-DD84D9F16F68}" type="pres">
      <dgm:prSet presAssocID="{3548F3D0-D672-4240-9631-B2C989D78680}" presName="hierRoot2" presStyleCnt="0">
        <dgm:presLayoutVars>
          <dgm:hierBranch/>
        </dgm:presLayoutVars>
      </dgm:prSet>
      <dgm:spPr/>
    </dgm:pt>
    <dgm:pt modelId="{D2ACD019-FFC6-4DF3-8EC0-E4E37A1750E3}" type="pres">
      <dgm:prSet presAssocID="{3548F3D0-D672-4240-9631-B2C989D78680}" presName="rootComposite" presStyleCnt="0"/>
      <dgm:spPr/>
    </dgm:pt>
    <dgm:pt modelId="{F9501227-B911-4793-B30E-EAEB9B5D7C92}" type="pres">
      <dgm:prSet presAssocID="{3548F3D0-D672-4240-9631-B2C989D78680}" presName="rootText" presStyleLbl="node2" presStyleIdx="0" presStyleCnt="2">
        <dgm:presLayoutVars>
          <dgm:chPref val="3"/>
        </dgm:presLayoutVars>
      </dgm:prSet>
      <dgm:spPr/>
      <dgm:t>
        <a:bodyPr/>
        <a:lstStyle/>
        <a:p>
          <a:endParaRPr lang="ru-RU"/>
        </a:p>
      </dgm:t>
    </dgm:pt>
    <dgm:pt modelId="{ABABB2E0-234F-4FAE-9ECF-99F4D80AC527}" type="pres">
      <dgm:prSet presAssocID="{3548F3D0-D672-4240-9631-B2C989D78680}" presName="rootConnector" presStyleLbl="node2" presStyleIdx="0" presStyleCnt="2"/>
      <dgm:spPr/>
      <dgm:t>
        <a:bodyPr/>
        <a:lstStyle/>
        <a:p>
          <a:endParaRPr lang="ru-RU"/>
        </a:p>
      </dgm:t>
    </dgm:pt>
    <dgm:pt modelId="{C47A3A1E-79A3-461D-96F0-78CBFD119767}" type="pres">
      <dgm:prSet presAssocID="{3548F3D0-D672-4240-9631-B2C989D78680}" presName="hierChild4" presStyleCnt="0"/>
      <dgm:spPr/>
    </dgm:pt>
    <dgm:pt modelId="{E4FE8A2B-AB5F-4395-8069-6598D339FD20}" type="pres">
      <dgm:prSet presAssocID="{E9E3A7E1-2B75-4CDB-9D63-72B97F6AD418}" presName="Name35" presStyleLbl="parChTrans1D3" presStyleIdx="0" presStyleCnt="3"/>
      <dgm:spPr/>
    </dgm:pt>
    <dgm:pt modelId="{D96DBF1A-8332-4354-ABED-109E396BFE96}" type="pres">
      <dgm:prSet presAssocID="{20BCD401-32B8-4918-92BE-89FFCDDFA486}" presName="hierRoot2" presStyleCnt="0">
        <dgm:presLayoutVars>
          <dgm:hierBranch val="r"/>
        </dgm:presLayoutVars>
      </dgm:prSet>
      <dgm:spPr/>
    </dgm:pt>
    <dgm:pt modelId="{53097040-4A41-48B8-B52A-ADA844B90BDB}" type="pres">
      <dgm:prSet presAssocID="{20BCD401-32B8-4918-92BE-89FFCDDFA486}" presName="rootComposite" presStyleCnt="0"/>
      <dgm:spPr/>
    </dgm:pt>
    <dgm:pt modelId="{6FCF466B-1EBE-46AC-B335-1B6185E19C9D}" type="pres">
      <dgm:prSet presAssocID="{20BCD401-32B8-4918-92BE-89FFCDDFA486}" presName="rootText" presStyleLbl="node3" presStyleIdx="0" presStyleCnt="3">
        <dgm:presLayoutVars>
          <dgm:chPref val="3"/>
        </dgm:presLayoutVars>
      </dgm:prSet>
      <dgm:spPr/>
      <dgm:t>
        <a:bodyPr/>
        <a:lstStyle/>
        <a:p>
          <a:endParaRPr lang="ru-RU"/>
        </a:p>
      </dgm:t>
    </dgm:pt>
    <dgm:pt modelId="{C429AF60-6124-4BC1-907C-806B494562B7}" type="pres">
      <dgm:prSet presAssocID="{20BCD401-32B8-4918-92BE-89FFCDDFA486}" presName="rootConnector" presStyleLbl="node3" presStyleIdx="0" presStyleCnt="3"/>
      <dgm:spPr/>
      <dgm:t>
        <a:bodyPr/>
        <a:lstStyle/>
        <a:p>
          <a:endParaRPr lang="ru-RU"/>
        </a:p>
      </dgm:t>
    </dgm:pt>
    <dgm:pt modelId="{7D14E897-BB46-4ABF-AEA4-41E2D556E4B9}" type="pres">
      <dgm:prSet presAssocID="{20BCD401-32B8-4918-92BE-89FFCDDFA486}" presName="hierChild4" presStyleCnt="0"/>
      <dgm:spPr/>
    </dgm:pt>
    <dgm:pt modelId="{ACE32DF1-BA33-432C-B4C5-6BEC400E170A}" type="pres">
      <dgm:prSet presAssocID="{20BCD401-32B8-4918-92BE-89FFCDDFA486}" presName="hierChild5" presStyleCnt="0"/>
      <dgm:spPr/>
    </dgm:pt>
    <dgm:pt modelId="{B8F2DACF-3B64-412D-B55A-25D26CFD8F55}" type="pres">
      <dgm:prSet presAssocID="{59DF80FE-A4B1-4572-849A-F9C4D6065422}" presName="Name35" presStyleLbl="parChTrans1D3" presStyleIdx="1" presStyleCnt="3"/>
      <dgm:spPr/>
    </dgm:pt>
    <dgm:pt modelId="{49CFE0E2-6C56-45A4-8DE3-648D7590DD4A}" type="pres">
      <dgm:prSet presAssocID="{4C7E16EC-27FB-4C0C-938F-055A9D5C828C}" presName="hierRoot2" presStyleCnt="0">
        <dgm:presLayoutVars>
          <dgm:hierBranch val="r"/>
        </dgm:presLayoutVars>
      </dgm:prSet>
      <dgm:spPr/>
    </dgm:pt>
    <dgm:pt modelId="{3E6E07BF-E50F-4511-B92D-A7044659BC32}" type="pres">
      <dgm:prSet presAssocID="{4C7E16EC-27FB-4C0C-938F-055A9D5C828C}" presName="rootComposite" presStyleCnt="0"/>
      <dgm:spPr/>
    </dgm:pt>
    <dgm:pt modelId="{C5605D83-175D-4898-9437-533D16B92D93}" type="pres">
      <dgm:prSet presAssocID="{4C7E16EC-27FB-4C0C-938F-055A9D5C828C}" presName="rootText" presStyleLbl="node3" presStyleIdx="1" presStyleCnt="3">
        <dgm:presLayoutVars>
          <dgm:chPref val="3"/>
        </dgm:presLayoutVars>
      </dgm:prSet>
      <dgm:spPr/>
      <dgm:t>
        <a:bodyPr/>
        <a:lstStyle/>
        <a:p>
          <a:endParaRPr lang="ru-RU"/>
        </a:p>
      </dgm:t>
    </dgm:pt>
    <dgm:pt modelId="{E2E5C87E-360F-48EA-88BA-A3317EB0D5CF}" type="pres">
      <dgm:prSet presAssocID="{4C7E16EC-27FB-4C0C-938F-055A9D5C828C}" presName="rootConnector" presStyleLbl="node3" presStyleIdx="1" presStyleCnt="3"/>
      <dgm:spPr/>
      <dgm:t>
        <a:bodyPr/>
        <a:lstStyle/>
        <a:p>
          <a:endParaRPr lang="ru-RU"/>
        </a:p>
      </dgm:t>
    </dgm:pt>
    <dgm:pt modelId="{1E45F82E-0777-4B4C-9C0F-A28696FA2DA9}" type="pres">
      <dgm:prSet presAssocID="{4C7E16EC-27FB-4C0C-938F-055A9D5C828C}" presName="hierChild4" presStyleCnt="0"/>
      <dgm:spPr/>
    </dgm:pt>
    <dgm:pt modelId="{B2D86173-E41C-40EF-8543-D576E8F0C617}" type="pres">
      <dgm:prSet presAssocID="{4C7E16EC-27FB-4C0C-938F-055A9D5C828C}" presName="hierChild5" presStyleCnt="0"/>
      <dgm:spPr/>
    </dgm:pt>
    <dgm:pt modelId="{222E93A3-C593-4EC3-A4FF-0948CCA3D3CE}" type="pres">
      <dgm:prSet presAssocID="{3548F3D0-D672-4240-9631-B2C989D78680}" presName="hierChild5" presStyleCnt="0"/>
      <dgm:spPr/>
    </dgm:pt>
    <dgm:pt modelId="{AF9106E5-EE77-426A-99A3-B8E3D23D39C7}" type="pres">
      <dgm:prSet presAssocID="{06C48766-12FD-4F8B-8052-B1A650D584ED}" presName="Name35" presStyleLbl="parChTrans1D2" presStyleIdx="1" presStyleCnt="2"/>
      <dgm:spPr/>
    </dgm:pt>
    <dgm:pt modelId="{A2C8959D-7DD5-427A-A377-B7A4D4F2F83C}" type="pres">
      <dgm:prSet presAssocID="{485A0EB3-214D-427F-A0A6-1C9FDA7BF2CB}" presName="hierRoot2" presStyleCnt="0">
        <dgm:presLayoutVars>
          <dgm:hierBranch/>
        </dgm:presLayoutVars>
      </dgm:prSet>
      <dgm:spPr/>
    </dgm:pt>
    <dgm:pt modelId="{A3225DAB-109A-40D0-8CB7-BCB9ACCC9BE1}" type="pres">
      <dgm:prSet presAssocID="{485A0EB3-214D-427F-A0A6-1C9FDA7BF2CB}" presName="rootComposite" presStyleCnt="0"/>
      <dgm:spPr/>
    </dgm:pt>
    <dgm:pt modelId="{94B0AEBF-F2AD-4CDD-BC36-F0DC139F4F0D}" type="pres">
      <dgm:prSet presAssocID="{485A0EB3-214D-427F-A0A6-1C9FDA7BF2CB}" presName="rootText" presStyleLbl="node2" presStyleIdx="1" presStyleCnt="2">
        <dgm:presLayoutVars>
          <dgm:chPref val="3"/>
        </dgm:presLayoutVars>
      </dgm:prSet>
      <dgm:spPr/>
      <dgm:t>
        <a:bodyPr/>
        <a:lstStyle/>
        <a:p>
          <a:endParaRPr lang="ru-RU"/>
        </a:p>
      </dgm:t>
    </dgm:pt>
    <dgm:pt modelId="{ED94675B-3755-489D-9F2B-C00C137D1160}" type="pres">
      <dgm:prSet presAssocID="{485A0EB3-214D-427F-A0A6-1C9FDA7BF2CB}" presName="rootConnector" presStyleLbl="node2" presStyleIdx="1" presStyleCnt="2"/>
      <dgm:spPr/>
      <dgm:t>
        <a:bodyPr/>
        <a:lstStyle/>
        <a:p>
          <a:endParaRPr lang="ru-RU"/>
        </a:p>
      </dgm:t>
    </dgm:pt>
    <dgm:pt modelId="{A4D5D835-76C5-4B65-8859-3D00FCAE373F}" type="pres">
      <dgm:prSet presAssocID="{485A0EB3-214D-427F-A0A6-1C9FDA7BF2CB}" presName="hierChild4" presStyleCnt="0"/>
      <dgm:spPr/>
    </dgm:pt>
    <dgm:pt modelId="{0E033BB1-0185-4231-9E5E-3D99E7930620}" type="pres">
      <dgm:prSet presAssocID="{F3AA6A26-8BB5-4963-B527-D4AF3E8CF917}" presName="Name35" presStyleLbl="parChTrans1D3" presStyleIdx="2" presStyleCnt="3"/>
      <dgm:spPr/>
    </dgm:pt>
    <dgm:pt modelId="{8CFCEF83-3A7F-4170-85AE-41FCEDA5F7AF}" type="pres">
      <dgm:prSet presAssocID="{4938C509-A33B-4E01-B3D1-F41805BF3DA2}" presName="hierRoot2" presStyleCnt="0">
        <dgm:presLayoutVars>
          <dgm:hierBranch val="r"/>
        </dgm:presLayoutVars>
      </dgm:prSet>
      <dgm:spPr/>
    </dgm:pt>
    <dgm:pt modelId="{C5606DAE-BD5D-448E-A2C6-95279E73335B}" type="pres">
      <dgm:prSet presAssocID="{4938C509-A33B-4E01-B3D1-F41805BF3DA2}" presName="rootComposite" presStyleCnt="0"/>
      <dgm:spPr/>
    </dgm:pt>
    <dgm:pt modelId="{9CC9A3DD-7281-4B62-BCA9-2AF833732664}" type="pres">
      <dgm:prSet presAssocID="{4938C509-A33B-4E01-B3D1-F41805BF3DA2}" presName="rootText" presStyleLbl="node3" presStyleIdx="2" presStyleCnt="3">
        <dgm:presLayoutVars>
          <dgm:chPref val="3"/>
        </dgm:presLayoutVars>
      </dgm:prSet>
      <dgm:spPr/>
      <dgm:t>
        <a:bodyPr/>
        <a:lstStyle/>
        <a:p>
          <a:endParaRPr lang="ru-RU"/>
        </a:p>
      </dgm:t>
    </dgm:pt>
    <dgm:pt modelId="{53007267-039C-4AA8-A35F-F0BF702AB597}" type="pres">
      <dgm:prSet presAssocID="{4938C509-A33B-4E01-B3D1-F41805BF3DA2}" presName="rootConnector" presStyleLbl="node3" presStyleIdx="2" presStyleCnt="3"/>
      <dgm:spPr/>
      <dgm:t>
        <a:bodyPr/>
        <a:lstStyle/>
        <a:p>
          <a:endParaRPr lang="ru-RU"/>
        </a:p>
      </dgm:t>
    </dgm:pt>
    <dgm:pt modelId="{693BC5FA-0F40-48EA-9712-5C42EC465D9F}" type="pres">
      <dgm:prSet presAssocID="{4938C509-A33B-4E01-B3D1-F41805BF3DA2}" presName="hierChild4" presStyleCnt="0"/>
      <dgm:spPr/>
    </dgm:pt>
    <dgm:pt modelId="{2849C6F1-31F2-4D80-A609-3441964DA978}" type="pres">
      <dgm:prSet presAssocID="{4938C509-A33B-4E01-B3D1-F41805BF3DA2}" presName="hierChild5" presStyleCnt="0"/>
      <dgm:spPr/>
    </dgm:pt>
    <dgm:pt modelId="{5DD20CC6-4A17-4EEB-8AAD-AA54CDEAAE80}" type="pres">
      <dgm:prSet presAssocID="{485A0EB3-214D-427F-A0A6-1C9FDA7BF2CB}" presName="hierChild5" presStyleCnt="0"/>
      <dgm:spPr/>
    </dgm:pt>
    <dgm:pt modelId="{048F9E10-2D35-45F1-90B1-3663DB841C5A}" type="pres">
      <dgm:prSet presAssocID="{0FABAD80-4FC6-4A00-A8A9-FA2FB45AD147}" presName="hierChild3" presStyleCnt="0"/>
      <dgm:spPr/>
    </dgm:pt>
  </dgm:ptLst>
  <dgm:cxnLst>
    <dgm:cxn modelId="{35EA0042-5EAB-45AB-89C4-B84578577A1A}" srcId="{3548F3D0-D672-4240-9631-B2C989D78680}" destId="{4C7E16EC-27FB-4C0C-938F-055A9D5C828C}" srcOrd="1" destOrd="0" parTransId="{59DF80FE-A4B1-4572-849A-F9C4D6065422}" sibTransId="{D0AFB300-7829-4A33-AC22-42178CBF4472}"/>
    <dgm:cxn modelId="{5FC8A231-6554-4E25-901D-8359E7009FCF}" type="presOf" srcId="{0FABAD80-4FC6-4A00-A8A9-FA2FB45AD147}" destId="{9D3A808D-25CB-4DB1-ACF5-64E9D7BA5A9C}" srcOrd="0" destOrd="0" presId="urn:microsoft.com/office/officeart/2005/8/layout/orgChart1"/>
    <dgm:cxn modelId="{9C36A85D-C054-4A08-A26A-4F386C5561C5}" srcId="{485A0EB3-214D-427F-A0A6-1C9FDA7BF2CB}" destId="{4938C509-A33B-4E01-B3D1-F41805BF3DA2}" srcOrd="0" destOrd="0" parTransId="{F3AA6A26-8BB5-4963-B527-D4AF3E8CF917}" sibTransId="{459BC422-F6DB-42F1-BDA9-1E812729F120}"/>
    <dgm:cxn modelId="{61BA6553-CEF8-415C-A6AA-BBA86C9412E3}" type="presOf" srcId="{20BCD401-32B8-4918-92BE-89FFCDDFA486}" destId="{6FCF466B-1EBE-46AC-B335-1B6185E19C9D}" srcOrd="0" destOrd="0" presId="urn:microsoft.com/office/officeart/2005/8/layout/orgChart1"/>
    <dgm:cxn modelId="{B4499877-BA0D-4C70-95EF-EB6BAC6CBC0B}" type="presOf" srcId="{CA3B04F3-6A76-43B6-A57A-D5D9B9D8659C}" destId="{D70F3AEB-B261-4428-AC14-95F75F9CAA66}" srcOrd="0" destOrd="0" presId="urn:microsoft.com/office/officeart/2005/8/layout/orgChart1"/>
    <dgm:cxn modelId="{092C5954-B901-40B8-B454-4A1DD68606CA}" type="presOf" srcId="{0FABAD80-4FC6-4A00-A8A9-FA2FB45AD147}" destId="{D3FCFBF6-4747-4F46-8FAB-2997837DE490}" srcOrd="1" destOrd="0" presId="urn:microsoft.com/office/officeart/2005/8/layout/orgChart1"/>
    <dgm:cxn modelId="{A20F9410-1B00-4BF8-B37F-62DD337EFA0B}" srcId="{0FABAD80-4FC6-4A00-A8A9-FA2FB45AD147}" destId="{3548F3D0-D672-4240-9631-B2C989D78680}" srcOrd="0" destOrd="0" parTransId="{CA3B04F3-6A76-43B6-A57A-D5D9B9D8659C}" sibTransId="{86F426B8-2341-4249-9C1F-D0C01FD7E5B4}"/>
    <dgm:cxn modelId="{F62246B8-8E38-4717-A665-AC0A47FD2620}" type="presOf" srcId="{4C7E16EC-27FB-4C0C-938F-055A9D5C828C}" destId="{C5605D83-175D-4898-9437-533D16B92D93}" srcOrd="0" destOrd="0" presId="urn:microsoft.com/office/officeart/2005/8/layout/orgChart1"/>
    <dgm:cxn modelId="{E9473FCB-26AE-4F4F-8ED0-63C239CF4A6C}" type="presOf" srcId="{4C7E16EC-27FB-4C0C-938F-055A9D5C828C}" destId="{E2E5C87E-360F-48EA-88BA-A3317EB0D5CF}" srcOrd="1" destOrd="0" presId="urn:microsoft.com/office/officeart/2005/8/layout/orgChart1"/>
    <dgm:cxn modelId="{34C9D1EB-3014-447F-8929-AE8DB4FBADC6}" srcId="{3548F3D0-D672-4240-9631-B2C989D78680}" destId="{20BCD401-32B8-4918-92BE-89FFCDDFA486}" srcOrd="0" destOrd="0" parTransId="{E9E3A7E1-2B75-4CDB-9D63-72B97F6AD418}" sibTransId="{E9671F87-DD6F-456D-A821-4AF76B30133E}"/>
    <dgm:cxn modelId="{CF58DD7C-8FFD-4816-9B0B-F851E976E9D1}" type="presOf" srcId="{3548F3D0-D672-4240-9631-B2C989D78680}" destId="{ABABB2E0-234F-4FAE-9ECF-99F4D80AC527}" srcOrd="1" destOrd="0" presId="urn:microsoft.com/office/officeart/2005/8/layout/orgChart1"/>
    <dgm:cxn modelId="{C280E44B-3792-4869-A5B2-E7EC207C8B61}" type="presOf" srcId="{E9E3A7E1-2B75-4CDB-9D63-72B97F6AD418}" destId="{E4FE8A2B-AB5F-4395-8069-6598D339FD20}" srcOrd="0" destOrd="0" presId="urn:microsoft.com/office/officeart/2005/8/layout/orgChart1"/>
    <dgm:cxn modelId="{8991C42E-3C60-4BFA-955B-8BC806AC3046}" type="presOf" srcId="{20BCD401-32B8-4918-92BE-89FFCDDFA486}" destId="{C429AF60-6124-4BC1-907C-806B494562B7}" srcOrd="1" destOrd="0" presId="urn:microsoft.com/office/officeart/2005/8/layout/orgChart1"/>
    <dgm:cxn modelId="{33A78879-8F0B-4EB3-B715-1745C37566A2}" type="presOf" srcId="{59DF80FE-A4B1-4572-849A-F9C4D6065422}" destId="{B8F2DACF-3B64-412D-B55A-25D26CFD8F55}" srcOrd="0" destOrd="0" presId="urn:microsoft.com/office/officeart/2005/8/layout/orgChart1"/>
    <dgm:cxn modelId="{859E4283-F4D0-4B3E-828F-A537B09B9C95}" type="presOf" srcId="{8B522E11-DB96-4013-986A-1AE29FFE5DDF}" destId="{E62884AB-DBF0-4E11-83AE-7D2E516DEE8D}" srcOrd="0" destOrd="0" presId="urn:microsoft.com/office/officeart/2005/8/layout/orgChart1"/>
    <dgm:cxn modelId="{9FB49434-35F6-451C-98F3-3E3BE98FAB04}" type="presOf" srcId="{F3AA6A26-8BB5-4963-B527-D4AF3E8CF917}" destId="{0E033BB1-0185-4231-9E5E-3D99E7930620}" srcOrd="0" destOrd="0" presId="urn:microsoft.com/office/officeart/2005/8/layout/orgChart1"/>
    <dgm:cxn modelId="{DCB948D7-DF50-4193-8D80-DF0060244038}" type="presOf" srcId="{485A0EB3-214D-427F-A0A6-1C9FDA7BF2CB}" destId="{94B0AEBF-F2AD-4CDD-BC36-F0DC139F4F0D}" srcOrd="0" destOrd="0" presId="urn:microsoft.com/office/officeart/2005/8/layout/orgChart1"/>
    <dgm:cxn modelId="{C39B1280-37FE-4E6F-BBDF-DF5269451F03}" type="presOf" srcId="{06C48766-12FD-4F8B-8052-B1A650D584ED}" destId="{AF9106E5-EE77-426A-99A3-B8E3D23D39C7}" srcOrd="0" destOrd="0" presId="urn:microsoft.com/office/officeart/2005/8/layout/orgChart1"/>
    <dgm:cxn modelId="{7291B82E-79E2-4621-8991-B5686E45C033}" srcId="{8B522E11-DB96-4013-986A-1AE29FFE5DDF}" destId="{0FABAD80-4FC6-4A00-A8A9-FA2FB45AD147}" srcOrd="0" destOrd="0" parTransId="{F14D6A77-4186-4D2C-AE4C-0FB207E1A226}" sibTransId="{908E7858-75E4-4ACF-8DF3-F03AD7988C1D}"/>
    <dgm:cxn modelId="{4961724C-9E18-4803-9F0B-397585390F61}" type="presOf" srcId="{4938C509-A33B-4E01-B3D1-F41805BF3DA2}" destId="{9CC9A3DD-7281-4B62-BCA9-2AF833732664}" srcOrd="0" destOrd="0" presId="urn:microsoft.com/office/officeart/2005/8/layout/orgChart1"/>
    <dgm:cxn modelId="{29B27157-7A8C-4702-8F92-6B1D273405D6}" type="presOf" srcId="{485A0EB3-214D-427F-A0A6-1C9FDA7BF2CB}" destId="{ED94675B-3755-489D-9F2B-C00C137D1160}" srcOrd="1" destOrd="0" presId="urn:microsoft.com/office/officeart/2005/8/layout/orgChart1"/>
    <dgm:cxn modelId="{C3FE29FD-C21A-4A6C-904B-B425A39FFDAA}" srcId="{0FABAD80-4FC6-4A00-A8A9-FA2FB45AD147}" destId="{485A0EB3-214D-427F-A0A6-1C9FDA7BF2CB}" srcOrd="1" destOrd="0" parTransId="{06C48766-12FD-4F8B-8052-B1A650D584ED}" sibTransId="{6DC3B651-BB08-4AB0-A435-B0E13EA6FC31}"/>
    <dgm:cxn modelId="{5C136DD2-0857-404F-888B-A410CC3A3482}" type="presOf" srcId="{4938C509-A33B-4E01-B3D1-F41805BF3DA2}" destId="{53007267-039C-4AA8-A35F-F0BF702AB597}" srcOrd="1" destOrd="0" presId="urn:microsoft.com/office/officeart/2005/8/layout/orgChart1"/>
    <dgm:cxn modelId="{3F4DBEB9-3B63-4122-B704-945FCFC4AA4E}" type="presOf" srcId="{3548F3D0-D672-4240-9631-B2C989D78680}" destId="{F9501227-B911-4793-B30E-EAEB9B5D7C92}" srcOrd="0" destOrd="0" presId="urn:microsoft.com/office/officeart/2005/8/layout/orgChart1"/>
    <dgm:cxn modelId="{7BDE58CB-B59A-4936-8E35-FF3F5AFE3C8C}" type="presParOf" srcId="{E62884AB-DBF0-4E11-83AE-7D2E516DEE8D}" destId="{6DF69F2A-D2CA-4AF2-AFCD-2358CD4F71AA}" srcOrd="0" destOrd="0" presId="urn:microsoft.com/office/officeart/2005/8/layout/orgChart1"/>
    <dgm:cxn modelId="{0D455DFF-62C3-461C-ADF9-B790B01FF3EF}" type="presParOf" srcId="{6DF69F2A-D2CA-4AF2-AFCD-2358CD4F71AA}" destId="{5AC9FDFD-684C-48A4-8149-969011CF64B8}" srcOrd="0" destOrd="0" presId="urn:microsoft.com/office/officeart/2005/8/layout/orgChart1"/>
    <dgm:cxn modelId="{AFAE6010-E399-458D-9741-BEA496C45EC4}" type="presParOf" srcId="{5AC9FDFD-684C-48A4-8149-969011CF64B8}" destId="{9D3A808D-25CB-4DB1-ACF5-64E9D7BA5A9C}" srcOrd="0" destOrd="0" presId="urn:microsoft.com/office/officeart/2005/8/layout/orgChart1"/>
    <dgm:cxn modelId="{E83ADB9E-E8EC-4351-BB45-A6DC45F87968}" type="presParOf" srcId="{5AC9FDFD-684C-48A4-8149-969011CF64B8}" destId="{D3FCFBF6-4747-4F46-8FAB-2997837DE490}" srcOrd="1" destOrd="0" presId="urn:microsoft.com/office/officeart/2005/8/layout/orgChart1"/>
    <dgm:cxn modelId="{3D858D14-7F08-42FF-9865-D0A8A3CCF960}" type="presParOf" srcId="{6DF69F2A-D2CA-4AF2-AFCD-2358CD4F71AA}" destId="{34B032CD-913A-43C5-83B3-DC11D47B27CF}" srcOrd="1" destOrd="0" presId="urn:microsoft.com/office/officeart/2005/8/layout/orgChart1"/>
    <dgm:cxn modelId="{79CC9507-E11E-462A-AEB2-72BBF62EA260}" type="presParOf" srcId="{34B032CD-913A-43C5-83B3-DC11D47B27CF}" destId="{D70F3AEB-B261-4428-AC14-95F75F9CAA66}" srcOrd="0" destOrd="0" presId="urn:microsoft.com/office/officeart/2005/8/layout/orgChart1"/>
    <dgm:cxn modelId="{1BD846FB-E393-43C1-BF63-F43619DE53EB}" type="presParOf" srcId="{34B032CD-913A-43C5-83B3-DC11D47B27CF}" destId="{96F92C3C-3F41-4AA8-BB22-DD84D9F16F68}" srcOrd="1" destOrd="0" presId="urn:microsoft.com/office/officeart/2005/8/layout/orgChart1"/>
    <dgm:cxn modelId="{8782DD90-0875-43AF-987F-A98AF24F2978}" type="presParOf" srcId="{96F92C3C-3F41-4AA8-BB22-DD84D9F16F68}" destId="{D2ACD019-FFC6-4DF3-8EC0-E4E37A1750E3}" srcOrd="0" destOrd="0" presId="urn:microsoft.com/office/officeart/2005/8/layout/orgChart1"/>
    <dgm:cxn modelId="{9F7E00D0-16D3-48FF-BCDF-1299E66110C8}" type="presParOf" srcId="{D2ACD019-FFC6-4DF3-8EC0-E4E37A1750E3}" destId="{F9501227-B911-4793-B30E-EAEB9B5D7C92}" srcOrd="0" destOrd="0" presId="urn:microsoft.com/office/officeart/2005/8/layout/orgChart1"/>
    <dgm:cxn modelId="{A2F0D34E-BC0B-43A7-A724-96FF06E2D007}" type="presParOf" srcId="{D2ACD019-FFC6-4DF3-8EC0-E4E37A1750E3}" destId="{ABABB2E0-234F-4FAE-9ECF-99F4D80AC527}" srcOrd="1" destOrd="0" presId="urn:microsoft.com/office/officeart/2005/8/layout/orgChart1"/>
    <dgm:cxn modelId="{C4D0A48F-2F0D-4243-99F5-E085644448C6}" type="presParOf" srcId="{96F92C3C-3F41-4AA8-BB22-DD84D9F16F68}" destId="{C47A3A1E-79A3-461D-96F0-78CBFD119767}" srcOrd="1" destOrd="0" presId="urn:microsoft.com/office/officeart/2005/8/layout/orgChart1"/>
    <dgm:cxn modelId="{B0C052FC-66E7-4CB3-B0C9-285852348834}" type="presParOf" srcId="{C47A3A1E-79A3-461D-96F0-78CBFD119767}" destId="{E4FE8A2B-AB5F-4395-8069-6598D339FD20}" srcOrd="0" destOrd="0" presId="urn:microsoft.com/office/officeart/2005/8/layout/orgChart1"/>
    <dgm:cxn modelId="{0944D43B-438B-4378-AFC8-4B4441F1421D}" type="presParOf" srcId="{C47A3A1E-79A3-461D-96F0-78CBFD119767}" destId="{D96DBF1A-8332-4354-ABED-109E396BFE96}" srcOrd="1" destOrd="0" presId="urn:microsoft.com/office/officeart/2005/8/layout/orgChart1"/>
    <dgm:cxn modelId="{5F618936-701F-4C5F-8E09-997B04E8E6CC}" type="presParOf" srcId="{D96DBF1A-8332-4354-ABED-109E396BFE96}" destId="{53097040-4A41-48B8-B52A-ADA844B90BDB}" srcOrd="0" destOrd="0" presId="urn:microsoft.com/office/officeart/2005/8/layout/orgChart1"/>
    <dgm:cxn modelId="{DBA8FC14-0EFC-4B51-975B-A44E834D27F9}" type="presParOf" srcId="{53097040-4A41-48B8-B52A-ADA844B90BDB}" destId="{6FCF466B-1EBE-46AC-B335-1B6185E19C9D}" srcOrd="0" destOrd="0" presId="urn:microsoft.com/office/officeart/2005/8/layout/orgChart1"/>
    <dgm:cxn modelId="{6F60B87D-9FDD-4136-B932-33BCA54D4A56}" type="presParOf" srcId="{53097040-4A41-48B8-B52A-ADA844B90BDB}" destId="{C429AF60-6124-4BC1-907C-806B494562B7}" srcOrd="1" destOrd="0" presId="urn:microsoft.com/office/officeart/2005/8/layout/orgChart1"/>
    <dgm:cxn modelId="{2109B51E-50D7-4AE5-BDBE-3F96FCD37C67}" type="presParOf" srcId="{D96DBF1A-8332-4354-ABED-109E396BFE96}" destId="{7D14E897-BB46-4ABF-AEA4-41E2D556E4B9}" srcOrd="1" destOrd="0" presId="urn:microsoft.com/office/officeart/2005/8/layout/orgChart1"/>
    <dgm:cxn modelId="{1418B6C9-BF72-4AEA-BF66-AE0D23BC31D2}" type="presParOf" srcId="{D96DBF1A-8332-4354-ABED-109E396BFE96}" destId="{ACE32DF1-BA33-432C-B4C5-6BEC400E170A}" srcOrd="2" destOrd="0" presId="urn:microsoft.com/office/officeart/2005/8/layout/orgChart1"/>
    <dgm:cxn modelId="{F95E6B20-2CE9-40AF-9119-99DD2E1E3530}" type="presParOf" srcId="{C47A3A1E-79A3-461D-96F0-78CBFD119767}" destId="{B8F2DACF-3B64-412D-B55A-25D26CFD8F55}" srcOrd="2" destOrd="0" presId="urn:microsoft.com/office/officeart/2005/8/layout/orgChart1"/>
    <dgm:cxn modelId="{ACA8AAF7-BF45-47B3-BF52-DC3979C2E31C}" type="presParOf" srcId="{C47A3A1E-79A3-461D-96F0-78CBFD119767}" destId="{49CFE0E2-6C56-45A4-8DE3-648D7590DD4A}" srcOrd="3" destOrd="0" presId="urn:microsoft.com/office/officeart/2005/8/layout/orgChart1"/>
    <dgm:cxn modelId="{33EF2C26-D5F0-4DF7-A2C7-851E0BD79223}" type="presParOf" srcId="{49CFE0E2-6C56-45A4-8DE3-648D7590DD4A}" destId="{3E6E07BF-E50F-4511-B92D-A7044659BC32}" srcOrd="0" destOrd="0" presId="urn:microsoft.com/office/officeart/2005/8/layout/orgChart1"/>
    <dgm:cxn modelId="{B4886C77-E776-4F6F-9CDA-BEAA34340245}" type="presParOf" srcId="{3E6E07BF-E50F-4511-B92D-A7044659BC32}" destId="{C5605D83-175D-4898-9437-533D16B92D93}" srcOrd="0" destOrd="0" presId="urn:microsoft.com/office/officeart/2005/8/layout/orgChart1"/>
    <dgm:cxn modelId="{DC448957-434B-48AD-9F6D-9CD7A9438FCE}" type="presParOf" srcId="{3E6E07BF-E50F-4511-B92D-A7044659BC32}" destId="{E2E5C87E-360F-48EA-88BA-A3317EB0D5CF}" srcOrd="1" destOrd="0" presId="urn:microsoft.com/office/officeart/2005/8/layout/orgChart1"/>
    <dgm:cxn modelId="{4B169B8A-187B-448E-B77F-278FE074CD55}" type="presParOf" srcId="{49CFE0E2-6C56-45A4-8DE3-648D7590DD4A}" destId="{1E45F82E-0777-4B4C-9C0F-A28696FA2DA9}" srcOrd="1" destOrd="0" presId="urn:microsoft.com/office/officeart/2005/8/layout/orgChart1"/>
    <dgm:cxn modelId="{65FE8074-46A3-41AA-AB30-8A47F5838CCE}" type="presParOf" srcId="{49CFE0E2-6C56-45A4-8DE3-648D7590DD4A}" destId="{B2D86173-E41C-40EF-8543-D576E8F0C617}" srcOrd="2" destOrd="0" presId="urn:microsoft.com/office/officeart/2005/8/layout/orgChart1"/>
    <dgm:cxn modelId="{667A23D5-F107-4A40-A3BC-4C4FF34E0FC3}" type="presParOf" srcId="{96F92C3C-3F41-4AA8-BB22-DD84D9F16F68}" destId="{222E93A3-C593-4EC3-A4FF-0948CCA3D3CE}" srcOrd="2" destOrd="0" presId="urn:microsoft.com/office/officeart/2005/8/layout/orgChart1"/>
    <dgm:cxn modelId="{E1A5D103-EDE7-43D8-A412-F1C0CBAFEBE2}" type="presParOf" srcId="{34B032CD-913A-43C5-83B3-DC11D47B27CF}" destId="{AF9106E5-EE77-426A-99A3-B8E3D23D39C7}" srcOrd="2" destOrd="0" presId="urn:microsoft.com/office/officeart/2005/8/layout/orgChart1"/>
    <dgm:cxn modelId="{2D56F728-83BE-43BC-BF34-6FC315EA7D60}" type="presParOf" srcId="{34B032CD-913A-43C5-83B3-DC11D47B27CF}" destId="{A2C8959D-7DD5-427A-A377-B7A4D4F2F83C}" srcOrd="3" destOrd="0" presId="urn:microsoft.com/office/officeart/2005/8/layout/orgChart1"/>
    <dgm:cxn modelId="{0E3E1B6A-8668-4E95-8774-2317BC8ABEA0}" type="presParOf" srcId="{A2C8959D-7DD5-427A-A377-B7A4D4F2F83C}" destId="{A3225DAB-109A-40D0-8CB7-BCB9ACCC9BE1}" srcOrd="0" destOrd="0" presId="urn:microsoft.com/office/officeart/2005/8/layout/orgChart1"/>
    <dgm:cxn modelId="{31F975F4-E68A-4738-956E-0108C13B3096}" type="presParOf" srcId="{A3225DAB-109A-40D0-8CB7-BCB9ACCC9BE1}" destId="{94B0AEBF-F2AD-4CDD-BC36-F0DC139F4F0D}" srcOrd="0" destOrd="0" presId="urn:microsoft.com/office/officeart/2005/8/layout/orgChart1"/>
    <dgm:cxn modelId="{D80473FA-37D7-4500-83CF-72EF38C2A03F}" type="presParOf" srcId="{A3225DAB-109A-40D0-8CB7-BCB9ACCC9BE1}" destId="{ED94675B-3755-489D-9F2B-C00C137D1160}" srcOrd="1" destOrd="0" presId="urn:microsoft.com/office/officeart/2005/8/layout/orgChart1"/>
    <dgm:cxn modelId="{8B34ECAE-F81B-4FF0-A3B9-C98902351A51}" type="presParOf" srcId="{A2C8959D-7DD5-427A-A377-B7A4D4F2F83C}" destId="{A4D5D835-76C5-4B65-8859-3D00FCAE373F}" srcOrd="1" destOrd="0" presId="urn:microsoft.com/office/officeart/2005/8/layout/orgChart1"/>
    <dgm:cxn modelId="{A0CEADF6-5993-4F89-A7B0-72914941414E}" type="presParOf" srcId="{A4D5D835-76C5-4B65-8859-3D00FCAE373F}" destId="{0E033BB1-0185-4231-9E5E-3D99E7930620}" srcOrd="0" destOrd="0" presId="urn:microsoft.com/office/officeart/2005/8/layout/orgChart1"/>
    <dgm:cxn modelId="{26ADBD4A-DC45-4F63-A7E3-715F86E4D25C}" type="presParOf" srcId="{A4D5D835-76C5-4B65-8859-3D00FCAE373F}" destId="{8CFCEF83-3A7F-4170-85AE-41FCEDA5F7AF}" srcOrd="1" destOrd="0" presId="urn:microsoft.com/office/officeart/2005/8/layout/orgChart1"/>
    <dgm:cxn modelId="{7009C8BE-1D57-450F-8D9C-9683A4246BE2}" type="presParOf" srcId="{8CFCEF83-3A7F-4170-85AE-41FCEDA5F7AF}" destId="{C5606DAE-BD5D-448E-A2C6-95279E73335B}" srcOrd="0" destOrd="0" presId="urn:microsoft.com/office/officeart/2005/8/layout/orgChart1"/>
    <dgm:cxn modelId="{69F6C539-34E0-44B7-9A07-AB27E35BB280}" type="presParOf" srcId="{C5606DAE-BD5D-448E-A2C6-95279E73335B}" destId="{9CC9A3DD-7281-4B62-BCA9-2AF833732664}" srcOrd="0" destOrd="0" presId="urn:microsoft.com/office/officeart/2005/8/layout/orgChart1"/>
    <dgm:cxn modelId="{2DAE002D-B1A3-4BEE-85DE-A160EA6E7EF7}" type="presParOf" srcId="{C5606DAE-BD5D-448E-A2C6-95279E73335B}" destId="{53007267-039C-4AA8-A35F-F0BF702AB597}" srcOrd="1" destOrd="0" presId="urn:microsoft.com/office/officeart/2005/8/layout/orgChart1"/>
    <dgm:cxn modelId="{038D61F1-65B5-4968-8480-5B4BDC9A835B}" type="presParOf" srcId="{8CFCEF83-3A7F-4170-85AE-41FCEDA5F7AF}" destId="{693BC5FA-0F40-48EA-9712-5C42EC465D9F}" srcOrd="1" destOrd="0" presId="urn:microsoft.com/office/officeart/2005/8/layout/orgChart1"/>
    <dgm:cxn modelId="{9C9483AD-5CD9-47A1-835D-BF35E0337973}" type="presParOf" srcId="{8CFCEF83-3A7F-4170-85AE-41FCEDA5F7AF}" destId="{2849C6F1-31F2-4D80-A609-3441964DA978}" srcOrd="2" destOrd="0" presId="urn:microsoft.com/office/officeart/2005/8/layout/orgChart1"/>
    <dgm:cxn modelId="{7EEBFA6A-CCC0-4E9A-9BCB-E5420F04B3AE}" type="presParOf" srcId="{A2C8959D-7DD5-427A-A377-B7A4D4F2F83C}" destId="{5DD20CC6-4A17-4EEB-8AAD-AA54CDEAAE80}" srcOrd="2" destOrd="0" presId="urn:microsoft.com/office/officeart/2005/8/layout/orgChart1"/>
    <dgm:cxn modelId="{A20373F5-CBA6-4CDF-813E-490F83FADF74}" type="presParOf" srcId="{6DF69F2A-D2CA-4AF2-AFCD-2358CD4F71AA}" destId="{048F9E10-2D35-45F1-90B1-3663DB841C5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033BB1-0185-4231-9E5E-3D99E7930620}">
      <dsp:nvSpPr>
        <dsp:cNvPr id="0" name=""/>
        <dsp:cNvSpPr/>
      </dsp:nvSpPr>
      <dsp:spPr>
        <a:xfrm>
          <a:off x="7084692" y="3238538"/>
          <a:ext cx="91440" cy="512763"/>
        </a:xfrm>
        <a:custGeom>
          <a:avLst/>
          <a:gdLst/>
          <a:ahLst/>
          <a:cxnLst/>
          <a:rect l="0" t="0" r="0" b="0"/>
          <a:pathLst>
            <a:path>
              <a:moveTo>
                <a:pt x="45720" y="0"/>
              </a:moveTo>
              <a:lnTo>
                <a:pt x="45720" y="5127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106E5-EE77-426A-99A3-B8E3D23D39C7}">
      <dsp:nvSpPr>
        <dsp:cNvPr id="0" name=""/>
        <dsp:cNvSpPr/>
      </dsp:nvSpPr>
      <dsp:spPr>
        <a:xfrm>
          <a:off x="4914542" y="1504910"/>
          <a:ext cx="2215869" cy="512763"/>
        </a:xfrm>
        <a:custGeom>
          <a:avLst/>
          <a:gdLst/>
          <a:ahLst/>
          <a:cxnLst/>
          <a:rect l="0" t="0" r="0" b="0"/>
          <a:pathLst>
            <a:path>
              <a:moveTo>
                <a:pt x="0" y="0"/>
              </a:moveTo>
              <a:lnTo>
                <a:pt x="0" y="256381"/>
              </a:lnTo>
              <a:lnTo>
                <a:pt x="2215869" y="256381"/>
              </a:lnTo>
              <a:lnTo>
                <a:pt x="2215869" y="512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2DACF-3B64-412D-B55A-25D26CFD8F55}">
      <dsp:nvSpPr>
        <dsp:cNvPr id="0" name=""/>
        <dsp:cNvSpPr/>
      </dsp:nvSpPr>
      <dsp:spPr>
        <a:xfrm>
          <a:off x="2698672" y="3238538"/>
          <a:ext cx="1477246" cy="512763"/>
        </a:xfrm>
        <a:custGeom>
          <a:avLst/>
          <a:gdLst/>
          <a:ahLst/>
          <a:cxnLst/>
          <a:rect l="0" t="0" r="0" b="0"/>
          <a:pathLst>
            <a:path>
              <a:moveTo>
                <a:pt x="0" y="0"/>
              </a:moveTo>
              <a:lnTo>
                <a:pt x="0" y="256381"/>
              </a:lnTo>
              <a:lnTo>
                <a:pt x="1477246" y="256381"/>
              </a:lnTo>
              <a:lnTo>
                <a:pt x="1477246" y="5127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E8A2B-AB5F-4395-8069-6598D339FD20}">
      <dsp:nvSpPr>
        <dsp:cNvPr id="0" name=""/>
        <dsp:cNvSpPr/>
      </dsp:nvSpPr>
      <dsp:spPr>
        <a:xfrm>
          <a:off x="1221425" y="3238538"/>
          <a:ext cx="1477246" cy="512763"/>
        </a:xfrm>
        <a:custGeom>
          <a:avLst/>
          <a:gdLst/>
          <a:ahLst/>
          <a:cxnLst/>
          <a:rect l="0" t="0" r="0" b="0"/>
          <a:pathLst>
            <a:path>
              <a:moveTo>
                <a:pt x="1477246" y="0"/>
              </a:moveTo>
              <a:lnTo>
                <a:pt x="1477246" y="256381"/>
              </a:lnTo>
              <a:lnTo>
                <a:pt x="0" y="256381"/>
              </a:lnTo>
              <a:lnTo>
                <a:pt x="0" y="5127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F3AEB-B261-4428-AC14-95F75F9CAA66}">
      <dsp:nvSpPr>
        <dsp:cNvPr id="0" name=""/>
        <dsp:cNvSpPr/>
      </dsp:nvSpPr>
      <dsp:spPr>
        <a:xfrm>
          <a:off x="2698672" y="1504910"/>
          <a:ext cx="2215869" cy="512763"/>
        </a:xfrm>
        <a:custGeom>
          <a:avLst/>
          <a:gdLst/>
          <a:ahLst/>
          <a:cxnLst/>
          <a:rect l="0" t="0" r="0" b="0"/>
          <a:pathLst>
            <a:path>
              <a:moveTo>
                <a:pt x="2215869" y="0"/>
              </a:moveTo>
              <a:lnTo>
                <a:pt x="2215869" y="256381"/>
              </a:lnTo>
              <a:lnTo>
                <a:pt x="0" y="256381"/>
              </a:lnTo>
              <a:lnTo>
                <a:pt x="0" y="512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A808D-25CB-4DB1-ACF5-64E9D7BA5A9C}">
      <dsp:nvSpPr>
        <dsp:cNvPr id="0" name=""/>
        <dsp:cNvSpPr/>
      </dsp:nvSpPr>
      <dsp:spPr>
        <a:xfrm>
          <a:off x="3693677" y="284045"/>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dirty="0" smtClean="0">
              <a:ln>
                <a:noFill/>
              </a:ln>
              <a:solidFill>
                <a:schemeClr val="tx1"/>
              </a:solidFill>
              <a:effectLst/>
              <a:latin typeface="Arial" pitchFamily="34" charset="0"/>
              <a:cs typeface="Arial" pitchFamily="34" charset="0"/>
            </a:rPr>
            <a:t>Типы деления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dirty="0" smtClean="0">
              <a:ln>
                <a:noFill/>
              </a:ln>
              <a:solidFill>
                <a:schemeClr val="tx1"/>
              </a:solidFill>
              <a:effectLst/>
              <a:latin typeface="Arial" pitchFamily="34" charset="0"/>
              <a:cs typeface="Arial" pitchFamily="34" charset="0"/>
            </a:rPr>
            <a:t>клеток</a:t>
          </a:r>
          <a:endParaRPr kumimoji="0" lang="ru-RU" sz="2500" b="0" i="0" u="none" strike="noStrike" kern="1200" cap="none" normalizeH="0" baseline="0" dirty="0" smtClean="0">
            <a:ln>
              <a:noFill/>
            </a:ln>
            <a:solidFill>
              <a:schemeClr val="tx1"/>
            </a:solidFill>
            <a:effectLst/>
            <a:latin typeface="Arial" pitchFamily="34" charset="0"/>
            <a:cs typeface="Arial" pitchFamily="34" charset="0"/>
          </a:endParaRPr>
        </a:p>
      </dsp:txBody>
      <dsp:txXfrm>
        <a:off x="3693677" y="284045"/>
        <a:ext cx="2441729" cy="1220864"/>
      </dsp:txXfrm>
    </dsp:sp>
    <dsp:sp modelId="{F9501227-B911-4793-B30E-EAEB9B5D7C92}">
      <dsp:nvSpPr>
        <dsp:cNvPr id="0" name=""/>
        <dsp:cNvSpPr/>
      </dsp:nvSpPr>
      <dsp:spPr>
        <a:xfrm>
          <a:off x="1477807" y="2017673"/>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dirty="0" smtClean="0">
              <a:ln>
                <a:noFill/>
              </a:ln>
              <a:solidFill>
                <a:schemeClr val="tx1"/>
              </a:solidFill>
              <a:effectLst/>
              <a:latin typeface="Arial" pitchFamily="34" charset="0"/>
              <a:cs typeface="Arial" pitchFamily="34" charset="0"/>
            </a:rPr>
            <a:t>соматических</a:t>
          </a:r>
          <a:endParaRPr kumimoji="0" lang="ru-RU" sz="2500" b="0" i="0" u="none" strike="noStrike" kern="1200" cap="none" normalizeH="0" baseline="0" dirty="0" smtClean="0">
            <a:ln>
              <a:noFill/>
            </a:ln>
            <a:solidFill>
              <a:schemeClr val="tx1"/>
            </a:solidFill>
            <a:effectLst/>
            <a:latin typeface="Arial" pitchFamily="34" charset="0"/>
            <a:cs typeface="Arial" pitchFamily="34" charset="0"/>
          </a:endParaRPr>
        </a:p>
      </dsp:txBody>
      <dsp:txXfrm>
        <a:off x="1477807" y="2017673"/>
        <a:ext cx="2441729" cy="1220864"/>
      </dsp:txXfrm>
    </dsp:sp>
    <dsp:sp modelId="{6FCF466B-1EBE-46AC-B335-1B6185E19C9D}">
      <dsp:nvSpPr>
        <dsp:cNvPr id="0" name=""/>
        <dsp:cNvSpPr/>
      </dsp:nvSpPr>
      <dsp:spPr>
        <a:xfrm>
          <a:off x="560" y="3751301"/>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dirty="0" smtClean="0">
              <a:ln>
                <a:noFill/>
              </a:ln>
              <a:solidFill>
                <a:schemeClr val="tx1"/>
              </a:solidFill>
              <a:effectLst/>
              <a:latin typeface="Arial" pitchFamily="34" charset="0"/>
              <a:cs typeface="Arial" pitchFamily="34" charset="0"/>
            </a:rPr>
            <a:t>Митоз</a:t>
          </a:r>
          <a:endParaRPr kumimoji="0" lang="ru-RU" sz="2500" b="0" i="0" u="none" strike="noStrike" kern="1200" cap="none" normalizeH="0" baseline="0" dirty="0" smtClean="0">
            <a:ln>
              <a:noFill/>
            </a:ln>
            <a:solidFill>
              <a:schemeClr val="tx1"/>
            </a:solidFill>
            <a:effectLst/>
            <a:latin typeface="Arial" pitchFamily="34" charset="0"/>
            <a:cs typeface="Arial" pitchFamily="34" charset="0"/>
          </a:endParaRPr>
        </a:p>
      </dsp:txBody>
      <dsp:txXfrm>
        <a:off x="560" y="3751301"/>
        <a:ext cx="2441729" cy="1220864"/>
      </dsp:txXfrm>
    </dsp:sp>
    <dsp:sp modelId="{C5605D83-175D-4898-9437-533D16B92D93}">
      <dsp:nvSpPr>
        <dsp:cNvPr id="0" name=""/>
        <dsp:cNvSpPr/>
      </dsp:nvSpPr>
      <dsp:spPr>
        <a:xfrm>
          <a:off x="2955054" y="3751301"/>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dirty="0" smtClean="0">
              <a:ln>
                <a:noFill/>
              </a:ln>
              <a:solidFill>
                <a:schemeClr val="tx1"/>
              </a:solidFill>
              <a:effectLst/>
              <a:latin typeface="Arial" pitchFamily="34" charset="0"/>
              <a:cs typeface="Arial" pitchFamily="34" charset="0"/>
            </a:rPr>
            <a:t>Амитоз</a:t>
          </a:r>
          <a:endParaRPr kumimoji="0" lang="ru-RU" sz="25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955054" y="3751301"/>
        <a:ext cx="2441729" cy="1220864"/>
      </dsp:txXfrm>
    </dsp:sp>
    <dsp:sp modelId="{94B0AEBF-F2AD-4CDD-BC36-F0DC139F4F0D}">
      <dsp:nvSpPr>
        <dsp:cNvPr id="0" name=""/>
        <dsp:cNvSpPr/>
      </dsp:nvSpPr>
      <dsp:spPr>
        <a:xfrm>
          <a:off x="5909547" y="2017673"/>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dirty="0" smtClean="0">
              <a:ln>
                <a:noFill/>
              </a:ln>
              <a:solidFill>
                <a:schemeClr val="tx1"/>
              </a:solidFill>
              <a:effectLst/>
              <a:latin typeface="Arial" pitchFamily="34" charset="0"/>
              <a:cs typeface="Arial" pitchFamily="34" charset="0"/>
            </a:rPr>
            <a:t>половых</a:t>
          </a:r>
          <a:endParaRPr kumimoji="0" lang="ru-RU" sz="2500" b="0" i="0" u="none" strike="noStrike" kern="1200" cap="none" normalizeH="0" baseline="0" dirty="0" smtClean="0">
            <a:ln>
              <a:noFill/>
            </a:ln>
            <a:solidFill>
              <a:schemeClr val="tx1"/>
            </a:solidFill>
            <a:effectLst/>
            <a:latin typeface="Arial" pitchFamily="34" charset="0"/>
            <a:cs typeface="Arial" pitchFamily="34" charset="0"/>
          </a:endParaRPr>
        </a:p>
      </dsp:txBody>
      <dsp:txXfrm>
        <a:off x="5909547" y="2017673"/>
        <a:ext cx="2441729" cy="1220864"/>
      </dsp:txXfrm>
    </dsp:sp>
    <dsp:sp modelId="{9CC9A3DD-7281-4B62-BCA9-2AF833732664}">
      <dsp:nvSpPr>
        <dsp:cNvPr id="0" name=""/>
        <dsp:cNvSpPr/>
      </dsp:nvSpPr>
      <dsp:spPr>
        <a:xfrm>
          <a:off x="5909547" y="3751301"/>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dirty="0" smtClean="0">
              <a:ln>
                <a:noFill/>
              </a:ln>
              <a:solidFill>
                <a:schemeClr val="tx1"/>
              </a:solidFill>
              <a:effectLst/>
              <a:latin typeface="Arial" pitchFamily="34" charset="0"/>
              <a:cs typeface="Arial" pitchFamily="34" charset="0"/>
            </a:rPr>
            <a:t>Мейоз</a:t>
          </a:r>
          <a:endParaRPr kumimoji="0" lang="ru-RU" sz="2500" b="0" i="0" u="none" strike="noStrike" kern="1200" cap="none" normalizeH="0" baseline="0" dirty="0" smtClean="0">
            <a:ln>
              <a:noFill/>
            </a:ln>
            <a:solidFill>
              <a:schemeClr val="tx1"/>
            </a:solidFill>
            <a:effectLst/>
            <a:latin typeface="Arial" pitchFamily="34" charset="0"/>
            <a:cs typeface="Arial" pitchFamily="34" charset="0"/>
          </a:endParaRPr>
        </a:p>
      </dsp:txBody>
      <dsp:txXfrm>
        <a:off x="5909547" y="3751301"/>
        <a:ext cx="2441729" cy="12208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720CCB-D56B-4AAB-8263-7B3F3F91FAA1}" type="datetimeFigureOut">
              <a:rPr lang="ru-RU" smtClean="0"/>
              <a:pPr/>
              <a:t>10.01.2016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D002C-83BF-4442-8DD1-653F296AD242}" type="slidenum">
              <a:rPr lang="ru-RU" smtClean="0"/>
              <a:pPr/>
              <a:t>‹#›</a:t>
            </a:fld>
            <a:endParaRPr lang="ru-RU"/>
          </a:p>
        </p:txBody>
      </p:sp>
    </p:spTree>
    <p:extLst>
      <p:ext uri="{BB962C8B-B14F-4D97-AF65-F5344CB8AC3E}">
        <p14:creationId xmlns:p14="http://schemas.microsoft.com/office/powerpoint/2010/main" xmlns="" val="86353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98D2A-126F-44CE-BF17-0A4732DA5F7B}" type="slidenum">
              <a:rPr lang="ru-RU"/>
              <a:pPr/>
              <a:t>3</a:t>
            </a:fld>
            <a:endParaRPr lang="ru-RU"/>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a:lnSpc>
                <a:spcPct val="80000"/>
              </a:lnSpc>
            </a:pPr>
            <a:r>
              <a:rPr lang="ru-RU" sz="800"/>
              <a:t>Существует два способа деления клеток: </a:t>
            </a:r>
            <a:endParaRPr lang="ru-RU" sz="800" i="1"/>
          </a:p>
          <a:p>
            <a:pPr>
              <a:lnSpc>
                <a:spcPct val="80000"/>
              </a:lnSpc>
            </a:pPr>
            <a:r>
              <a:rPr lang="ru-RU" sz="800" i="1"/>
              <a:t>митоз</a:t>
            </a:r>
            <a:r>
              <a:rPr lang="ru-RU" sz="800"/>
              <a:t> — непрямое деление;</a:t>
            </a:r>
            <a:endParaRPr lang="ru-RU" sz="800" i="1"/>
          </a:p>
          <a:p>
            <a:pPr>
              <a:lnSpc>
                <a:spcPct val="80000"/>
              </a:lnSpc>
            </a:pPr>
            <a:r>
              <a:rPr lang="ru-RU" sz="800" i="1"/>
              <a:t>мейоз — </a:t>
            </a:r>
            <a:r>
              <a:rPr lang="ru-RU" sz="800"/>
              <a:t>деление, характерное для фазы созревания половых клеток.</a:t>
            </a:r>
          </a:p>
          <a:p>
            <a:pPr>
              <a:lnSpc>
                <a:spcPct val="80000"/>
              </a:lnSpc>
            </a:pPr>
            <a:r>
              <a:rPr lang="ru-RU" sz="800"/>
              <a:t>Митоз</a:t>
            </a:r>
          </a:p>
          <a:p>
            <a:pPr>
              <a:lnSpc>
                <a:spcPct val="80000"/>
              </a:lnSpc>
            </a:pPr>
            <a:r>
              <a:rPr lang="ru-RU" sz="800" i="1"/>
              <a:t>Митоз</a:t>
            </a:r>
            <a:r>
              <a:rPr lang="ru-RU" sz="800">
                <a:hlinkClick r:id="" action="ppaction://noaction"/>
              </a:rPr>
              <a:t>[1]</a:t>
            </a:r>
            <a:r>
              <a:rPr lang="ru-RU" sz="800"/>
              <a:t>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a:lnSpc>
                <a:spcPct val="80000"/>
              </a:lnSpc>
            </a:pPr>
            <a:r>
              <a:rPr lang="ru-RU" sz="800"/>
              <a:t>Биологическое значение митоза:</a:t>
            </a:r>
          </a:p>
          <a:p>
            <a:pPr>
              <a:lnSpc>
                <a:spcPct val="80000"/>
              </a:lnSpc>
            </a:pPr>
            <a:r>
              <a:rPr lang="ru-RU" sz="80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a:lnSpc>
                <a:spcPct val="80000"/>
              </a:lnSpc>
            </a:pPr>
            <a:r>
              <a:rPr lang="ru-RU" sz="800"/>
              <a:t>В результате митозов число клеток в организме увеличивается, что представляет собой один из главных механизмов роста.</a:t>
            </a:r>
          </a:p>
          <a:p>
            <a:pPr>
              <a:lnSpc>
                <a:spcPct val="80000"/>
              </a:lnSpc>
            </a:pPr>
            <a:r>
              <a:rPr lang="ru-RU" sz="80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sz="800" i="1"/>
              <a:t>.</a:t>
            </a:r>
            <a:endParaRPr lang="ru-RU" sz="800"/>
          </a:p>
          <a:p>
            <a:pPr>
              <a:lnSpc>
                <a:spcPct val="80000"/>
              </a:lnSpc>
            </a:pPr>
            <a:r>
              <a:rPr lang="ru-RU" sz="800"/>
              <a:t>Митоз обеспечивает регенерацию утраченных частей и замещение клеток, происходящее в той или иной степени у всех многоклеточных организмов.</a:t>
            </a:r>
          </a:p>
          <a:p>
            <a:pPr>
              <a:lnSpc>
                <a:spcPct val="80000"/>
              </a:lnSpc>
            </a:pPr>
            <a:r>
              <a:rPr lang="ru-RU" sz="800"/>
              <a:t>Митотическое деление клетки находится под генетическим контролем. Митоз представляет собой центральное событие митотического цикла клетки.</a:t>
            </a:r>
          </a:p>
          <a:p>
            <a:pPr>
              <a:lnSpc>
                <a:spcPct val="80000"/>
              </a:lnSpc>
            </a:pPr>
            <a:r>
              <a:rPr lang="ru-RU" sz="800"/>
              <a:t>Митотический цикл</a:t>
            </a:r>
          </a:p>
          <a:p>
            <a:pPr>
              <a:lnSpc>
                <a:spcPct val="80000"/>
              </a:lnSpc>
            </a:pPr>
            <a:r>
              <a:rPr lang="ru-RU" sz="800" i="1"/>
              <a:t>Митотический цикл</a:t>
            </a:r>
            <a:r>
              <a:rPr lang="ru-RU" sz="80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a:lnSpc>
                <a:spcPct val="80000"/>
              </a:lnSpc>
            </a:pPr>
            <a:r>
              <a:rPr lang="ru-RU" sz="80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a:lnSpc>
                <a:spcPct val="80000"/>
              </a:lnSpc>
            </a:pPr>
            <a:r>
              <a:rPr lang="ru-RU" sz="800"/>
              <a:t>Факторы, побуждающие клетку к митозу, точно не известны. Полагают, что основную роль играет соотношение объемов ядра и цитоплазмы (</a:t>
            </a:r>
            <a:r>
              <a:rPr lang="ru-RU" sz="800" i="1"/>
              <a:t>ядерно-цитоплазматическое соотношение</a:t>
            </a:r>
            <a:r>
              <a:rPr lang="ru-RU" sz="80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sz="800" i="1"/>
          </a:p>
          <a:p>
            <a:pPr>
              <a:lnSpc>
                <a:spcPct val="80000"/>
              </a:lnSpc>
            </a:pPr>
            <a:r>
              <a:rPr lang="ru-RU" sz="800" i="1"/>
              <a:t>интерфазу</a:t>
            </a:r>
            <a:r>
              <a:rPr lang="ru-RU" sz="800"/>
              <a:t>;</a:t>
            </a:r>
            <a:endParaRPr lang="ru-RU" sz="800" i="1"/>
          </a:p>
          <a:p>
            <a:pPr>
              <a:lnSpc>
                <a:spcPct val="80000"/>
              </a:lnSpc>
            </a:pPr>
            <a:r>
              <a:rPr lang="ru-RU" sz="800" i="1"/>
              <a:t>митотическое деление.</a:t>
            </a:r>
            <a:endParaRPr lang="ru-RU" sz="800"/>
          </a:p>
          <a:p>
            <a:pPr>
              <a:lnSpc>
                <a:spcPct val="80000"/>
              </a:lnSpc>
            </a:pPr>
            <a:r>
              <a:rPr lang="ru-RU" sz="800"/>
              <a:t>Новые клетки появляются в ходе двух последовательных процессов: </a:t>
            </a:r>
            <a:endParaRPr lang="ru-RU" sz="800" i="1"/>
          </a:p>
          <a:p>
            <a:pPr>
              <a:lnSpc>
                <a:spcPct val="80000"/>
              </a:lnSpc>
            </a:pPr>
            <a:r>
              <a:rPr lang="ru-RU" sz="800" i="1"/>
              <a:t>митоза</a:t>
            </a:r>
            <a:r>
              <a:rPr lang="ru-RU" sz="800"/>
              <a:t> — непрямого деления, который приводит к удвоению ядра;</a:t>
            </a:r>
            <a:endParaRPr lang="ru-RU" sz="800" i="1"/>
          </a:p>
          <a:p>
            <a:pPr>
              <a:lnSpc>
                <a:spcPct val="80000"/>
              </a:lnSpc>
            </a:pPr>
            <a:r>
              <a:rPr lang="ru-RU" sz="800" i="1"/>
              <a:t>цитокинеза</a:t>
            </a:r>
            <a:r>
              <a:rPr lang="ru-RU" sz="800"/>
              <a:t> — разделения цитоплазмы, при котором образуется две дочерних клетки, содержащих по одному дочернему ядру. </a:t>
            </a:r>
          </a:p>
          <a:p>
            <a:pPr>
              <a:lnSpc>
                <a:spcPct val="80000"/>
              </a:lnSpc>
            </a:pPr>
            <a:r>
              <a:rPr lang="ru-RU" sz="800"/>
              <a:t>Непосредственно на деление клетки уходит обычно 1-3 часа, то есть основную часть жизни клетка находится в интерфазе. </a:t>
            </a:r>
          </a:p>
          <a:p>
            <a:pPr>
              <a:lnSpc>
                <a:spcPct val="80000"/>
              </a:lnSpc>
            </a:pPr>
            <a:r>
              <a:rPr lang="ru-RU" sz="800"/>
              <a:t>Интерфаза </a:t>
            </a:r>
            <a:r>
              <a:rPr lang="en-US" sz="800" b="1">
                <a:hlinkClick r:id="" action="ppaction://noaction"/>
              </a:rPr>
              <a:t>[2]</a:t>
            </a:r>
            <a:endParaRPr lang="ru-RU" sz="800"/>
          </a:p>
          <a:p>
            <a:pPr>
              <a:lnSpc>
                <a:spcPct val="80000"/>
              </a:lnSpc>
            </a:pPr>
            <a:r>
              <a:rPr lang="ru-RU" sz="800" i="1"/>
              <a:t>Интерфазой</a:t>
            </a:r>
            <a:r>
              <a:rPr lang="ru-RU" sz="80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a:lnSpc>
                <a:spcPct val="80000"/>
              </a:lnSpc>
            </a:pPr>
            <a:r>
              <a:rPr lang="ru-RU" sz="800"/>
              <a:t>пресинтетический, или G1</a:t>
            </a:r>
            <a:r>
              <a:rPr lang="ru-RU" sz="800">
                <a:hlinkClick r:id="" action="ppaction://noaction"/>
              </a:rPr>
              <a:t>[3]</a:t>
            </a:r>
            <a:r>
              <a:rPr lang="ru-RU" sz="800"/>
              <a:t>;</a:t>
            </a:r>
          </a:p>
          <a:p>
            <a:pPr>
              <a:lnSpc>
                <a:spcPct val="80000"/>
              </a:lnSpc>
            </a:pPr>
            <a:r>
              <a:rPr lang="ru-RU" sz="800"/>
              <a:t>синтетический, или S</a:t>
            </a:r>
            <a:r>
              <a:rPr lang="ru-RU" sz="800">
                <a:hlinkClick r:id="" action="ppaction://noaction"/>
              </a:rPr>
              <a:t>[4]</a:t>
            </a:r>
            <a:r>
              <a:rPr lang="ru-RU" sz="800"/>
              <a:t>;</a:t>
            </a:r>
          </a:p>
          <a:p>
            <a:pPr>
              <a:lnSpc>
                <a:spcPct val="80000"/>
              </a:lnSpc>
            </a:pPr>
            <a:r>
              <a:rPr lang="ru-RU" sz="800"/>
              <a:t>постсинтетический, или G2. </a:t>
            </a:r>
          </a:p>
          <a:p>
            <a:pPr>
              <a:lnSpc>
                <a:spcPct val="80000"/>
              </a:lnSpc>
            </a:pPr>
            <a:r>
              <a:rPr lang="ru-RU" sz="800"/>
              <a:t>Пресинтетический период</a:t>
            </a:r>
          </a:p>
          <a:p>
            <a:pPr>
              <a:lnSpc>
                <a:spcPct val="80000"/>
              </a:lnSpc>
            </a:pPr>
            <a:r>
              <a:rPr lang="ru-RU" sz="800"/>
              <a:t>Начальный отрезок интерфазы — </a:t>
            </a:r>
            <a:r>
              <a:rPr lang="ru-RU" sz="800" i="1"/>
              <a:t>пресинтетический период</a:t>
            </a:r>
            <a:r>
              <a:rPr lang="ru-RU" sz="800"/>
              <a:t> (2</a:t>
            </a:r>
            <a:r>
              <a:rPr lang="en-US" sz="800"/>
              <a:t>n</a:t>
            </a:r>
            <a:r>
              <a:rPr lang="ru-RU" sz="800"/>
              <a:t>2</a:t>
            </a:r>
            <a:r>
              <a:rPr lang="en-US" sz="800"/>
              <a:t>c</a:t>
            </a:r>
            <a:r>
              <a:rPr lang="ru-RU" sz="800"/>
              <a:t>), </a:t>
            </a:r>
            <a:r>
              <a:rPr lang="ru-RU" sz="800" i="1"/>
              <a:t>период роста,</a:t>
            </a:r>
            <a:r>
              <a:rPr lang="ru-RU" sz="80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a:lnSpc>
                <a:spcPct val="80000"/>
              </a:lnSpc>
            </a:pPr>
            <a:r>
              <a:rPr lang="ru-RU" sz="800"/>
              <a:t>завершается формирование ядрышка;</a:t>
            </a:r>
          </a:p>
          <a:p>
            <a:pPr>
              <a:lnSpc>
                <a:spcPct val="80000"/>
              </a:lnSpc>
            </a:pPr>
            <a:r>
              <a:rPr lang="ru-RU" sz="800"/>
              <a:t>в цитоплазме интенсивно идет синтез белка, что приводит к увеличению массы клетки;</a:t>
            </a:r>
          </a:p>
          <a:p>
            <a:pPr>
              <a:lnSpc>
                <a:spcPct val="80000"/>
              </a:lnSpc>
            </a:pPr>
            <a:r>
              <a:rPr lang="ru-RU" sz="800"/>
              <a:t>образуется запас предшественников ДНК, ферменты, катализирующие реакцию репликации, синтезируется белок, включающий эту реакцию. </a:t>
            </a:r>
          </a:p>
          <a:p>
            <a:pPr>
              <a:lnSpc>
                <a:spcPct val="80000"/>
              </a:lnSpc>
            </a:pPr>
            <a:r>
              <a:rPr lang="ru-RU" sz="800"/>
              <a:t>Таким образом, в пресинтетический период осуществляются процессы подготовки следующего периода интерфазы — синтетического.</a:t>
            </a:r>
          </a:p>
          <a:p>
            <a:pPr>
              <a:lnSpc>
                <a:spcPct val="80000"/>
              </a:lnSpc>
            </a:pPr>
            <a:r>
              <a:rPr lang="ru-RU" sz="800"/>
              <a:t>Синтетический период</a:t>
            </a:r>
          </a:p>
          <a:p>
            <a:pPr>
              <a:lnSpc>
                <a:spcPct val="80000"/>
              </a:lnSpc>
            </a:pPr>
            <a:r>
              <a:rPr lang="ru-RU" sz="800"/>
              <a:t>Продолжительность синтетического периода различна: от нескольких минут у бактерий до 6-12 часов в клетках млекопитающих.</a:t>
            </a:r>
          </a:p>
          <a:p>
            <a:pPr>
              <a:lnSpc>
                <a:spcPct val="80000"/>
              </a:lnSpc>
            </a:pPr>
            <a:r>
              <a:rPr lang="ru-RU" sz="80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sz="800"/>
              <a:t>n</a:t>
            </a:r>
            <a:r>
              <a:rPr lang="ru-RU" sz="800"/>
              <a:t>4</a:t>
            </a:r>
            <a:r>
              <a:rPr lang="en-US" sz="800"/>
              <a:t>c</a:t>
            </a:r>
            <a:r>
              <a:rPr lang="ru-RU" sz="800"/>
              <a:t>).</a:t>
            </a:r>
          </a:p>
          <a:p>
            <a:pPr>
              <a:lnSpc>
                <a:spcPct val="80000"/>
              </a:lnSpc>
            </a:pPr>
            <a:r>
              <a:rPr lang="ru-RU" sz="800"/>
              <a:t>Параллельно с репликацией ДНК в цитоплазме интенсивно синтезируются гистоновые белки, которые затем мигрируют в ядро, где соединяются с ДНК. </a:t>
            </a:r>
          </a:p>
          <a:p>
            <a:pPr>
              <a:lnSpc>
                <a:spcPct val="80000"/>
              </a:lnSpc>
            </a:pPr>
            <a:r>
              <a:rPr lang="ru-RU" sz="800"/>
              <a:t>Постсинтетический период</a:t>
            </a:r>
          </a:p>
          <a:p>
            <a:pPr>
              <a:lnSpc>
                <a:spcPct val="80000"/>
              </a:lnSpc>
            </a:pPr>
            <a:r>
              <a:rPr lang="ru-RU" sz="80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a:lnSpc>
                <a:spcPct val="80000"/>
              </a:lnSpc>
            </a:pPr>
            <a:r>
              <a:rPr lang="ru-RU" sz="80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a:lnSpc>
                <a:spcPct val="80000"/>
              </a:lnSpc>
            </a:pPr>
            <a:r>
              <a:rPr lang="ru-RU" sz="800"/>
              <a:t>продолжается синтез белков, входящих в состав хромосом;</a:t>
            </a:r>
          </a:p>
          <a:p>
            <a:pPr>
              <a:lnSpc>
                <a:spcPct val="80000"/>
              </a:lnSpc>
            </a:pPr>
            <a:r>
              <a:rPr lang="ru-RU" sz="800"/>
              <a:t>синтезируются ферменты и энергетические вещества, необходимые для обеспечения процесса деления клетки;</a:t>
            </a:r>
          </a:p>
          <a:p>
            <a:pPr>
              <a:lnSpc>
                <a:spcPct val="80000"/>
              </a:lnSpc>
            </a:pPr>
            <a:r>
              <a:rPr lang="ru-RU" sz="800"/>
              <a:t>начинается спирализация хромосом;</a:t>
            </a:r>
          </a:p>
          <a:p>
            <a:pPr>
              <a:lnSpc>
                <a:spcPct val="80000"/>
              </a:lnSpc>
            </a:pPr>
            <a:r>
              <a:rPr lang="ru-RU" sz="800"/>
              <a:t>синтезируются белки, необходимые для построения митотического аппарата клетки (митотического веретена);</a:t>
            </a:r>
          </a:p>
          <a:p>
            <a:pPr>
              <a:lnSpc>
                <a:spcPct val="80000"/>
              </a:lnSpc>
            </a:pPr>
            <a:r>
              <a:rPr lang="ru-RU" sz="800"/>
              <a:t>увеличивается масса цитоплазмы и резко возрастает объем ядра.</a:t>
            </a:r>
          </a:p>
          <a:p>
            <a:pPr>
              <a:lnSpc>
                <a:spcPct val="80000"/>
              </a:lnSpc>
            </a:pPr>
            <a:r>
              <a:rPr lang="ru-RU" sz="800"/>
              <a:t>Механизм митоза</a:t>
            </a:r>
          </a:p>
          <a:p>
            <a:pPr>
              <a:lnSpc>
                <a:spcPct val="80000"/>
              </a:lnSpc>
            </a:pPr>
            <a:r>
              <a:rPr lang="ru-RU" sz="80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a:lnSpc>
                <a:spcPct val="80000"/>
              </a:lnSpc>
            </a:pPr>
            <a:r>
              <a:rPr lang="ru-RU" sz="800"/>
              <a:t>профазу;</a:t>
            </a:r>
          </a:p>
          <a:p>
            <a:pPr>
              <a:lnSpc>
                <a:spcPct val="80000"/>
              </a:lnSpc>
            </a:pPr>
            <a:r>
              <a:rPr lang="ru-RU" sz="800"/>
              <a:t>метафазу;</a:t>
            </a:r>
          </a:p>
          <a:p>
            <a:pPr>
              <a:lnSpc>
                <a:spcPct val="80000"/>
              </a:lnSpc>
            </a:pPr>
            <a:r>
              <a:rPr lang="ru-RU" sz="800"/>
              <a:t>анафазу;</a:t>
            </a:r>
          </a:p>
          <a:p>
            <a:pPr>
              <a:lnSpc>
                <a:spcPct val="80000"/>
              </a:lnSpc>
            </a:pPr>
            <a:r>
              <a:rPr lang="ru-RU" sz="800"/>
              <a:t>телофазу. </a:t>
            </a:r>
          </a:p>
          <a:p>
            <a:pPr>
              <a:lnSpc>
                <a:spcPct val="80000"/>
              </a:lnSpc>
            </a:pPr>
            <a:r>
              <a:rPr lang="ru-RU" sz="80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a:lnSpc>
                <a:spcPct val="80000"/>
              </a:lnSpc>
            </a:pPr>
            <a:r>
              <a:rPr lang="ru-RU" sz="800"/>
              <a:t>Профаза</a:t>
            </a:r>
            <a:r>
              <a:rPr lang="ru-RU" sz="800" b="1">
                <a:hlinkClick r:id="" action="ppaction://noaction"/>
              </a:rPr>
              <a:t>[5]</a:t>
            </a:r>
            <a:r>
              <a:rPr lang="ru-RU" sz="800"/>
              <a:t>(2</a:t>
            </a:r>
            <a:r>
              <a:rPr lang="en-US" sz="800"/>
              <a:t>n</a:t>
            </a:r>
            <a:r>
              <a:rPr lang="ru-RU" sz="800"/>
              <a:t>4</a:t>
            </a:r>
            <a:r>
              <a:rPr lang="en-US" sz="800"/>
              <a:t>c</a:t>
            </a:r>
            <a:r>
              <a:rPr lang="ru-RU" sz="800"/>
              <a:t>)</a:t>
            </a:r>
          </a:p>
          <a:p>
            <a:pPr>
              <a:lnSpc>
                <a:spcPct val="80000"/>
              </a:lnSpc>
            </a:pPr>
            <a:r>
              <a:rPr lang="ru-RU" sz="80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a:lnSpc>
                <a:spcPct val="80000"/>
              </a:lnSpc>
            </a:pPr>
            <a:r>
              <a:rPr lang="ru-RU" sz="80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sz="800" i="1"/>
          </a:p>
          <a:p>
            <a:pPr>
              <a:lnSpc>
                <a:spcPct val="80000"/>
              </a:lnSpc>
            </a:pPr>
            <a:r>
              <a:rPr lang="ru-RU" sz="800" i="1"/>
              <a:t>опорные</a:t>
            </a:r>
            <a:r>
              <a:rPr lang="ru-RU" sz="800"/>
              <a:t>, соединяющие полюса клетки;</a:t>
            </a:r>
            <a:endParaRPr lang="ru-RU" sz="800" i="1"/>
          </a:p>
          <a:p>
            <a:pPr>
              <a:lnSpc>
                <a:spcPct val="80000"/>
              </a:lnSpc>
            </a:pPr>
            <a:r>
              <a:rPr lang="ru-RU" sz="800" i="1"/>
              <a:t>тянущие</a:t>
            </a:r>
            <a:r>
              <a:rPr lang="ru-RU" sz="800"/>
              <a:t> (хромосомные), прикрепляющиеся в метафазе к центромерам хромосом. </a:t>
            </a:r>
          </a:p>
          <a:p>
            <a:pPr>
              <a:lnSpc>
                <a:spcPct val="80000"/>
              </a:lnSpc>
            </a:pPr>
            <a:r>
              <a:rPr lang="ru-RU" sz="800"/>
              <a:t>К концу профазы ядерная оболочка исчезает, и хромосомы свободно располагаются в цитоплазме. Ядрышко обычно исчезает чуть раньше.</a:t>
            </a:r>
          </a:p>
          <a:p>
            <a:pPr>
              <a:lnSpc>
                <a:spcPct val="80000"/>
              </a:lnSpc>
            </a:pPr>
            <a:r>
              <a:rPr lang="ru-RU" sz="800"/>
              <a:t>Метафаза</a:t>
            </a:r>
            <a:r>
              <a:rPr lang="ru-RU" sz="800" b="1" i="1">
                <a:hlinkClick r:id="" action="ppaction://noaction"/>
              </a:rPr>
              <a:t>[6]</a:t>
            </a:r>
            <a:r>
              <a:rPr lang="ru-RU" sz="800"/>
              <a:t>(2</a:t>
            </a:r>
            <a:r>
              <a:rPr lang="en-US" sz="800"/>
              <a:t>n</a:t>
            </a:r>
            <a:r>
              <a:rPr lang="ru-RU" sz="800"/>
              <a:t>4</a:t>
            </a:r>
            <a:r>
              <a:rPr lang="en-US" sz="800"/>
              <a:t>c</a:t>
            </a:r>
            <a:r>
              <a:rPr lang="ru-RU" sz="800"/>
              <a:t>)</a:t>
            </a:r>
          </a:p>
          <a:p>
            <a:pPr>
              <a:lnSpc>
                <a:spcPct val="80000"/>
              </a:lnSpc>
            </a:pPr>
            <a:r>
              <a:rPr lang="ru-RU" sz="80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sz="800" i="1"/>
              <a:t>метафазную пластинку</a:t>
            </a:r>
            <a:r>
              <a:rPr lang="ru-RU" sz="80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a:lnSpc>
                <a:spcPct val="80000"/>
              </a:lnSpc>
            </a:pPr>
            <a:r>
              <a:rPr lang="ru-RU" sz="800"/>
              <a:t>Рис. 306. Основные стадии митоза:</a:t>
            </a:r>
          </a:p>
          <a:p>
            <a:pPr>
              <a:lnSpc>
                <a:spcPct val="80000"/>
              </a:lnSpc>
            </a:pPr>
            <a:r>
              <a:rPr lang="ru-RU" sz="800"/>
              <a:t>А — профаза; Б — метафаза; В — анафаза; Г — телофаза.</a:t>
            </a:r>
          </a:p>
          <a:p>
            <a:pPr>
              <a:lnSpc>
                <a:spcPct val="80000"/>
              </a:lnSpc>
            </a:pPr>
            <a:r>
              <a:rPr lang="ru-RU" sz="800"/>
              <a:t/>
            </a:r>
            <a:br>
              <a:rPr lang="ru-RU" sz="800"/>
            </a:br>
            <a:r>
              <a:rPr lang="ru-RU" sz="800"/>
              <a:t>Анафаза</a:t>
            </a:r>
            <a:r>
              <a:rPr lang="ru-RU" sz="800" b="1" i="1">
                <a:hlinkClick r:id="" action="ppaction://noaction"/>
              </a:rPr>
              <a:t>[7]</a:t>
            </a:r>
            <a:r>
              <a:rPr lang="ru-RU" sz="800"/>
              <a:t>(4</a:t>
            </a:r>
            <a:r>
              <a:rPr lang="en-US" sz="800"/>
              <a:t>n</a:t>
            </a:r>
            <a:r>
              <a:rPr lang="ru-RU" sz="800"/>
              <a:t>4</a:t>
            </a:r>
            <a:r>
              <a:rPr lang="en-US" sz="800"/>
              <a:t>c</a:t>
            </a:r>
            <a:r>
              <a:rPr lang="ru-RU" sz="800"/>
              <a:t>)</a:t>
            </a:r>
          </a:p>
          <a:p>
            <a:pPr>
              <a:lnSpc>
                <a:spcPct val="80000"/>
              </a:lnSpc>
            </a:pPr>
            <a:r>
              <a:rPr lang="ru-RU" sz="80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a:lnSpc>
                <a:spcPct val="80000"/>
              </a:lnSpc>
            </a:pPr>
            <a:r>
              <a:rPr lang="ru-RU" sz="80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a:lnSpc>
                <a:spcPct val="80000"/>
              </a:lnSpc>
            </a:pPr>
            <a:r>
              <a:rPr lang="ru-RU" sz="800"/>
              <a:t>Телофаза</a:t>
            </a:r>
            <a:r>
              <a:rPr lang="ru-RU" sz="800">
                <a:hlinkClick r:id="" action="ppaction://noaction"/>
              </a:rPr>
              <a:t>[8]</a:t>
            </a:r>
            <a:r>
              <a:rPr lang="ru-RU" sz="800"/>
              <a:t> (2</a:t>
            </a:r>
            <a:r>
              <a:rPr lang="en-US" sz="800"/>
              <a:t>n</a:t>
            </a:r>
            <a:r>
              <a:rPr lang="ru-RU" sz="800"/>
              <a:t>2</a:t>
            </a:r>
            <a:r>
              <a:rPr lang="en-US" sz="800"/>
              <a:t>c</a:t>
            </a:r>
            <a:r>
              <a:rPr lang="ru-RU" sz="800"/>
              <a:t>)</a:t>
            </a:r>
          </a:p>
          <a:p>
            <a:pPr>
              <a:lnSpc>
                <a:spcPct val="80000"/>
              </a:lnSpc>
            </a:pPr>
            <a:r>
              <a:rPr lang="ru-RU" sz="80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a:lnSpc>
                <a:spcPct val="80000"/>
              </a:lnSpc>
            </a:pPr>
            <a:r>
              <a:rPr lang="ru-RU" sz="80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a:lnSpc>
                <a:spcPct val="80000"/>
              </a:lnSpc>
            </a:pPr>
            <a:r>
              <a:rPr lang="ru-RU" sz="800"/>
              <a:t/>
            </a:r>
            <a:br>
              <a:rPr lang="ru-RU" sz="800"/>
            </a:br>
            <a:r>
              <a:rPr lang="ru-RU" sz="800">
                <a:hlinkClick r:id="" action="ppaction://noaction"/>
              </a:rPr>
              <a:t>[1]</a:t>
            </a:r>
            <a:r>
              <a:rPr lang="ru-RU" sz="800"/>
              <a:t> греч. </a:t>
            </a:r>
            <a:r>
              <a:rPr lang="en-US" sz="800"/>
              <a:t>mitos</a:t>
            </a:r>
            <a:r>
              <a:rPr lang="ru-RU" sz="800"/>
              <a:t> — нить</a:t>
            </a:r>
            <a:endParaRPr lang="ru-RU" sz="800">
              <a:hlinkClick r:id="" action="ppaction://noaction"/>
            </a:endParaRPr>
          </a:p>
          <a:p>
            <a:pPr>
              <a:lnSpc>
                <a:spcPct val="80000"/>
              </a:lnSpc>
            </a:pPr>
            <a:r>
              <a:rPr lang="ru-RU" sz="800">
                <a:hlinkClick r:id="" action="ppaction://noaction"/>
              </a:rPr>
              <a:t>[2]</a:t>
            </a:r>
            <a:r>
              <a:rPr lang="ru-RU" sz="800"/>
              <a:t> лат. </a:t>
            </a:r>
            <a:r>
              <a:rPr lang="en-US" sz="800"/>
              <a:t>inter</a:t>
            </a:r>
            <a:r>
              <a:rPr lang="ru-RU" sz="800"/>
              <a:t> — между, греч. </a:t>
            </a:r>
            <a:r>
              <a:rPr lang="en-US" sz="800"/>
              <a:t>phasis</a:t>
            </a:r>
            <a:r>
              <a:rPr lang="ru-RU" sz="800"/>
              <a:t> — проявление</a:t>
            </a:r>
            <a:endParaRPr lang="ru-RU" sz="800">
              <a:hlinkClick r:id="" action="ppaction://noaction"/>
            </a:endParaRPr>
          </a:p>
          <a:p>
            <a:pPr>
              <a:lnSpc>
                <a:spcPct val="80000"/>
              </a:lnSpc>
            </a:pPr>
            <a:r>
              <a:rPr lang="ru-RU" sz="800">
                <a:hlinkClick r:id="" action="ppaction://noaction"/>
              </a:rPr>
              <a:t>[3]</a:t>
            </a:r>
            <a:r>
              <a:rPr lang="ru-RU" sz="800"/>
              <a:t> англ. </a:t>
            </a:r>
            <a:r>
              <a:rPr lang="en-US" sz="800"/>
              <a:t>gap</a:t>
            </a:r>
            <a:r>
              <a:rPr lang="ru-RU" sz="800"/>
              <a:t> — промежуток, интервал</a:t>
            </a:r>
            <a:endParaRPr lang="ru-RU" sz="800">
              <a:hlinkClick r:id="" action="ppaction://noaction"/>
            </a:endParaRPr>
          </a:p>
          <a:p>
            <a:pPr>
              <a:lnSpc>
                <a:spcPct val="80000"/>
              </a:lnSpc>
            </a:pPr>
            <a:r>
              <a:rPr lang="ru-RU" sz="800">
                <a:hlinkClick r:id="" action="ppaction://noaction"/>
              </a:rPr>
              <a:t>[4]</a:t>
            </a:r>
            <a:r>
              <a:rPr lang="ru-RU" sz="800"/>
              <a:t> англ. </a:t>
            </a:r>
            <a:r>
              <a:rPr lang="en-US" sz="800"/>
              <a:t>synthtsis</a:t>
            </a:r>
            <a:r>
              <a:rPr lang="ru-RU" sz="800"/>
              <a:t> — синтез</a:t>
            </a:r>
            <a:endParaRPr lang="ru-RU" sz="800">
              <a:hlinkClick r:id="" action="ppaction://noaction"/>
            </a:endParaRPr>
          </a:p>
          <a:p>
            <a:pPr>
              <a:lnSpc>
                <a:spcPct val="80000"/>
              </a:lnSpc>
            </a:pPr>
            <a:r>
              <a:rPr lang="ru-RU" sz="800">
                <a:hlinkClick r:id="" action="ppaction://noaction"/>
              </a:rPr>
              <a:t>[5]</a:t>
            </a:r>
            <a:r>
              <a:rPr lang="ru-RU" sz="800"/>
              <a:t> греч. </a:t>
            </a:r>
            <a:r>
              <a:rPr lang="en-US" sz="800"/>
              <a:t>pro</a:t>
            </a:r>
            <a:r>
              <a:rPr lang="ru-RU" sz="800"/>
              <a:t> — вперед, до</a:t>
            </a:r>
            <a:endParaRPr lang="ru-RU" sz="800">
              <a:hlinkClick r:id="" action="ppaction://noaction"/>
            </a:endParaRPr>
          </a:p>
          <a:p>
            <a:pPr>
              <a:lnSpc>
                <a:spcPct val="80000"/>
              </a:lnSpc>
            </a:pPr>
            <a:r>
              <a:rPr lang="ru-RU" sz="800">
                <a:hlinkClick r:id="" action="ppaction://noaction"/>
              </a:rPr>
              <a:t>[6]</a:t>
            </a:r>
            <a:r>
              <a:rPr lang="ru-RU" sz="800"/>
              <a:t> греч. </a:t>
            </a:r>
            <a:r>
              <a:rPr lang="en-US" sz="800"/>
              <a:t>meta</a:t>
            </a:r>
            <a:r>
              <a:rPr lang="ru-RU" sz="800"/>
              <a:t> — после, за</a:t>
            </a:r>
            <a:endParaRPr lang="ru-RU" sz="800">
              <a:hlinkClick r:id="" action="ppaction://noaction"/>
            </a:endParaRPr>
          </a:p>
          <a:p>
            <a:pPr>
              <a:lnSpc>
                <a:spcPct val="80000"/>
              </a:lnSpc>
            </a:pPr>
            <a:r>
              <a:rPr lang="ru-RU" sz="800">
                <a:hlinkClick r:id="" action="ppaction://noaction"/>
              </a:rPr>
              <a:t>[7]</a:t>
            </a:r>
            <a:r>
              <a:rPr lang="ru-RU" sz="800"/>
              <a:t> греч. </a:t>
            </a:r>
            <a:r>
              <a:rPr lang="en-US" sz="800"/>
              <a:t>ana</a:t>
            </a:r>
            <a:r>
              <a:rPr lang="ru-RU" sz="800"/>
              <a:t> — обратно</a:t>
            </a:r>
            <a:endParaRPr lang="ru-RU" sz="800">
              <a:hlinkClick r:id="" action="ppaction://noaction"/>
            </a:endParaRPr>
          </a:p>
          <a:p>
            <a:pPr>
              <a:lnSpc>
                <a:spcPct val="80000"/>
              </a:lnSpc>
            </a:pPr>
            <a:r>
              <a:rPr lang="ru-RU" sz="800">
                <a:hlinkClick r:id="" action="ppaction://noaction"/>
              </a:rPr>
              <a:t>[</a:t>
            </a:r>
            <a:r>
              <a:rPr lang="ru-RU" sz="800" i="1"/>
              <a:t>Размножение</a:t>
            </a:r>
            <a:r>
              <a:rPr lang="ru-RU" sz="800"/>
              <a:t> — свойство организмов воспроизводить себе подобных. Благодаря размножению обеспечивается непрерывность и преемственность жизни: виды и жизнь как таковая сохраняются во времени. </a:t>
            </a:r>
          </a:p>
          <a:p>
            <a:pPr>
              <a:lnSpc>
                <a:spcPct val="80000"/>
              </a:lnSpc>
            </a:pPr>
            <a:r>
              <a:rPr lang="ru-RU" sz="800"/>
              <a:t>Процессы размножения наблюдаются и на клеточном, и даже молекулярном уровнях. Размножение клеток лежит в основе таких процессов, как рост, развитие, регенерация тканей и органов. На уровне клетки к размножению способны некоторые органоиды. Например, увеличение числа митохондрий и хлоропластов в клетках может осуществляться путем деления, то есть размножения. Наконец, именно благодаря способности ДНК к размножению (самоудвоению) возможна передача наследственной информации от поколения к поколению.</a:t>
            </a:r>
          </a:p>
          <a:p>
            <a:pPr>
              <a:lnSpc>
                <a:spcPct val="80000"/>
              </a:lnSpc>
            </a:pPr>
            <a:r>
              <a:rPr lang="ru-RU" sz="800"/>
              <a:t>Главным признаком размножения является увеличение числа молекул, органов, клеток, особей. Формы размножения сложны и разнообразны, но все их можно свести к двум основным способам размножения — половому и бесполому. </a:t>
            </a:r>
          </a:p>
          <a:p>
            <a:pPr>
              <a:lnSpc>
                <a:spcPct val="80000"/>
              </a:lnSpc>
            </a:pPr>
            <a:r>
              <a:rPr lang="ru-RU" sz="800"/>
              <a:t>38.1. Бесполое размножение</a:t>
            </a:r>
          </a:p>
          <a:p>
            <a:pPr>
              <a:lnSpc>
                <a:spcPct val="80000"/>
              </a:lnSpc>
            </a:pPr>
            <a:r>
              <a:rPr lang="ru-RU" sz="800"/>
              <a:t>Бесполое размножение широко распространено в природе. Его можно наблюдать во многих группах организмов. Наиболее распространено оно у одноклеточных, но часто встречается и у многоклеточных. Бесполое размножение не характерно только для первичнополостных червей и моллюсков и как исключение встречается у членистоногих и позвоночных. </a:t>
            </a:r>
          </a:p>
          <a:p>
            <a:pPr>
              <a:lnSpc>
                <a:spcPct val="80000"/>
              </a:lnSpc>
            </a:pPr>
            <a:r>
              <a:rPr lang="ru-RU" sz="800"/>
              <a:t>Для бесполого размножения характерны следующие особенности: </a:t>
            </a:r>
          </a:p>
          <a:p>
            <a:pPr>
              <a:lnSpc>
                <a:spcPct val="80000"/>
              </a:lnSpc>
            </a:pPr>
            <a:r>
              <a:rPr lang="ru-RU" sz="800"/>
              <a:t>в размножении принимает участие только одна особь;</a:t>
            </a:r>
          </a:p>
          <a:p>
            <a:pPr>
              <a:lnSpc>
                <a:spcPct val="80000"/>
              </a:lnSpc>
            </a:pPr>
            <a:r>
              <a:rPr lang="ru-RU" sz="800"/>
              <a:t>осуществляется без участия половых клеток;</a:t>
            </a:r>
          </a:p>
          <a:p>
            <a:pPr>
              <a:lnSpc>
                <a:spcPct val="80000"/>
              </a:lnSpc>
            </a:pPr>
            <a:r>
              <a:rPr lang="ru-RU" sz="800"/>
              <a:t>в основе размножения лежит митоз;</a:t>
            </a:r>
          </a:p>
          <a:p>
            <a:pPr>
              <a:lnSpc>
                <a:spcPct val="80000"/>
              </a:lnSpc>
            </a:pPr>
            <a:r>
              <a:rPr lang="ru-RU" sz="800"/>
              <a:t>потомки идентичны и являются точными генетическими копиями материнской особи.</a:t>
            </a:r>
          </a:p>
          <a:p>
            <a:pPr>
              <a:lnSpc>
                <a:spcPct val="80000"/>
              </a:lnSpc>
            </a:pPr>
            <a:r>
              <a:rPr lang="ru-RU" sz="800"/>
              <a:t>В зависимости от количества клеток, принимающих участие в размножении, различают:</a:t>
            </a:r>
          </a:p>
          <a:p>
            <a:pPr>
              <a:lnSpc>
                <a:spcPct val="80000"/>
              </a:lnSpc>
            </a:pPr>
            <a:r>
              <a:rPr lang="ru-RU" sz="800"/>
              <a:t>размножение, при котором особи развиваются из одной клетки;</a:t>
            </a:r>
          </a:p>
          <a:p>
            <a:pPr>
              <a:lnSpc>
                <a:spcPct val="80000"/>
              </a:lnSpc>
            </a:pPr>
            <a:r>
              <a:rPr lang="ru-RU" sz="800"/>
              <a:t>размножение, при котором потомство развивается из некоторого числа способных к делению клеток материнской особи. </a:t>
            </a:r>
          </a:p>
          <a:p>
            <a:pPr>
              <a:lnSpc>
                <a:spcPct val="80000"/>
              </a:lnSpc>
            </a:pPr>
            <a:r>
              <a:rPr lang="ru-RU" sz="800"/>
              <a:t>Деление </a:t>
            </a:r>
          </a:p>
          <a:p>
            <a:pPr>
              <a:lnSpc>
                <a:spcPct val="80000"/>
              </a:lnSpc>
            </a:pPr>
            <a:r>
              <a:rPr lang="ru-RU" sz="800"/>
              <a:t>Наиболее древняя и самая простая форма бесполого размножения. Размножение путем деления клетки характерно для одноклеточных организмов. Различают два основных способа деления Рис. 301. Размножение трипаносом путем деления:</a:t>
            </a:r>
          </a:p>
          <a:p>
            <a:pPr>
              <a:lnSpc>
                <a:spcPct val="80000"/>
              </a:lnSpc>
            </a:pPr>
            <a:r>
              <a:rPr lang="ru-RU" sz="800"/>
              <a:t>1-3 — бинарное деление; 4-6 — множественное деление (шизогония).</a:t>
            </a:r>
          </a:p>
          <a:p>
            <a:pPr>
              <a:lnSpc>
                <a:spcPct val="80000"/>
              </a:lnSpc>
            </a:pPr>
            <a:r>
              <a:rPr lang="ru-RU" sz="800"/>
              <a:t>(рис. 301):</a:t>
            </a:r>
          </a:p>
          <a:p>
            <a:pPr>
              <a:lnSpc>
                <a:spcPct val="80000"/>
              </a:lnSpc>
            </a:pPr>
            <a:r>
              <a:rPr lang="ru-RU" sz="800" i="1"/>
              <a:t>бинарное деление</a:t>
            </a:r>
            <a:r>
              <a:rPr lang="ru-RU" sz="800"/>
              <a:t> — деление, при котором образуются две равноценные дочерние клетки (амеба);</a:t>
            </a:r>
            <a:endParaRPr lang="ru-RU" sz="800" i="1"/>
          </a:p>
          <a:p>
            <a:pPr>
              <a:lnSpc>
                <a:spcPct val="80000"/>
              </a:lnSpc>
            </a:pPr>
            <a:r>
              <a:rPr lang="ru-RU" sz="800" i="1"/>
              <a:t>множественное деление</a:t>
            </a:r>
            <a:r>
              <a:rPr lang="ru-RU" sz="800"/>
              <a:t>, или</a:t>
            </a:r>
            <a:r>
              <a:rPr lang="ru-RU" sz="800" i="1"/>
              <a:t> шизогония</a:t>
            </a:r>
            <a:r>
              <a:rPr lang="ru-RU" sz="800"/>
              <a:t> — деление, при котором материнская клетка распадается на большое количество более или менее одинаковых дочерних клеток (малярийный плазмодий); множественное деление подразделяют на две фазы: </a:t>
            </a:r>
          </a:p>
          <a:p>
            <a:pPr lvl="1">
              <a:lnSpc>
                <a:spcPct val="80000"/>
              </a:lnSpc>
            </a:pPr>
            <a:r>
              <a:rPr lang="ru-RU" sz="800"/>
              <a:t>фазу ядерного деления;</a:t>
            </a:r>
          </a:p>
          <a:p>
            <a:pPr lvl="1">
              <a:lnSpc>
                <a:spcPct val="80000"/>
              </a:lnSpc>
            </a:pPr>
            <a:r>
              <a:rPr lang="ru-RU" sz="800"/>
              <a:t>фазу цитоплазматического деления.</a:t>
            </a:r>
          </a:p>
          <a:p>
            <a:pPr>
              <a:lnSpc>
                <a:spcPct val="80000"/>
              </a:lnSpc>
            </a:pPr>
            <a:r>
              <a:rPr lang="ru-RU" sz="800"/>
              <a:t>Споруляция </a:t>
            </a:r>
          </a:p>
          <a:p>
            <a:pPr>
              <a:lnSpc>
                <a:spcPct val="80000"/>
              </a:lnSpc>
            </a:pPr>
            <a:r>
              <a:rPr lang="ru-RU" sz="800"/>
              <a:t>Размножение посредством спор — специализированных клеток грибов и растений. Как правило, образование спор происходит в </a:t>
            </a:r>
            <a:r>
              <a:rPr lang="ru-RU" sz="800" i="1"/>
              <a:t>спорангиях</a:t>
            </a:r>
            <a:r>
              <a:rPr lang="ru-RU" sz="800"/>
              <a:t> — одноклеточных или многоклеточных структурах. Если споры имеют жгутик и подвижны, то их называют Рис. 302. Почкование гидры.</a:t>
            </a:r>
            <a:endParaRPr lang="ru-RU" sz="800" i="1"/>
          </a:p>
          <a:p>
            <a:pPr>
              <a:lnSpc>
                <a:spcPct val="80000"/>
              </a:lnSpc>
            </a:pPr>
            <a:r>
              <a:rPr lang="ru-RU" sz="800" i="1"/>
              <a:t>зооспорами </a:t>
            </a:r>
            <a:r>
              <a:rPr lang="ru-RU" sz="800"/>
              <a:t>(хламидомонада). </a:t>
            </a:r>
          </a:p>
          <a:p>
            <a:pPr>
              <a:lnSpc>
                <a:spcPct val="80000"/>
              </a:lnSpc>
            </a:pPr>
            <a:r>
              <a:rPr lang="ru-RU" sz="800"/>
              <a:t>Почкование </a:t>
            </a:r>
          </a:p>
          <a:p>
            <a:pPr>
              <a:lnSpc>
                <a:spcPct val="80000"/>
              </a:lnSpc>
            </a:pPr>
            <a:r>
              <a:rPr lang="ru-RU" sz="800"/>
              <a:t>Способ размножения, при котором на материнской особи происходит образование выроста — почки, из которого развивается новая особь (рис. 302). Причем, дочерняя особь может либо отделиться от материнской и перейти к самостоятельному образу жизни (гидра), либо остается прикрепленной к ней, тогда происходит образование </a:t>
            </a:r>
          </a:p>
          <a:p>
            <a:pPr>
              <a:lnSpc>
                <a:spcPct val="80000"/>
              </a:lnSpc>
            </a:pPr>
            <a:r>
              <a:rPr lang="ru-RU" sz="800"/>
              <a:t>Рис. 303. Фрагментация у кольчатых червей.</a:t>
            </a:r>
          </a:p>
          <a:p>
            <a:pPr>
              <a:lnSpc>
                <a:spcPct val="80000"/>
              </a:lnSpc>
            </a:pPr>
            <a:r>
              <a:rPr lang="ru-RU" sz="800"/>
              <a:t>колонии (коралл). </a:t>
            </a:r>
          </a:p>
          <a:p>
            <a:pPr>
              <a:lnSpc>
                <a:spcPct val="80000"/>
              </a:lnSpc>
            </a:pPr>
            <a:r>
              <a:rPr lang="ru-RU" sz="800"/>
              <a:t>Фрагментация </a:t>
            </a:r>
          </a:p>
          <a:p>
            <a:pPr>
              <a:lnSpc>
                <a:spcPct val="80000"/>
              </a:lnSpc>
            </a:pPr>
            <a:r>
              <a:rPr lang="ru-RU" sz="800" i="1"/>
              <a:t>Фрагментация</a:t>
            </a:r>
            <a:r>
              <a:rPr lang="ru-RU" sz="800"/>
              <a:t> — разделение особи на две или несколько частей, каждая из которых развивается в новую особь (рис. 303). Этот способ размножения наблюдается и у растений (спирогира), и у животных (кольчатые черви). В основе фрагментации лежит свойство </a:t>
            </a:r>
            <a:r>
              <a:rPr lang="ru-RU" sz="800" i="1"/>
              <a:t>регенерации</a:t>
            </a:r>
            <a:r>
              <a:rPr lang="ru-RU" sz="800"/>
              <a:t> — способности некоторых живых существ восстанавливать Рис. 304. Вегетативное размножение земляники.</a:t>
            </a:r>
          </a:p>
          <a:p>
            <a:pPr>
              <a:lnSpc>
                <a:spcPct val="80000"/>
              </a:lnSpc>
            </a:pPr>
            <a:r>
              <a:rPr lang="ru-RU" sz="800"/>
              <a:t>утраченные органы или части тела. </a:t>
            </a:r>
          </a:p>
          <a:p>
            <a:pPr>
              <a:lnSpc>
                <a:spcPct val="80000"/>
              </a:lnSpc>
            </a:pPr>
            <a:r>
              <a:rPr lang="ru-RU" sz="800"/>
              <a:t>Вегетативное размножение </a:t>
            </a:r>
          </a:p>
          <a:p>
            <a:pPr>
              <a:lnSpc>
                <a:spcPct val="80000"/>
              </a:lnSpc>
            </a:pPr>
            <a:r>
              <a:rPr lang="ru-RU" sz="800"/>
              <a:t>Форма бесполого размножения, характерная для многих групп растений. При вегетативном размножении новая особь развивается либо</a:t>
            </a:r>
          </a:p>
          <a:p>
            <a:pPr>
              <a:lnSpc>
                <a:spcPct val="80000"/>
              </a:lnSpc>
            </a:pPr>
            <a:r>
              <a:rPr lang="ru-RU" sz="800"/>
              <a:t>из части материнской, либо из особых структур (луковица, клубень и т.д.), специально предназначенных для вегетативного размножения (рис. 304).</a:t>
            </a:r>
          </a:p>
          <a:p>
            <a:pPr>
              <a:lnSpc>
                <a:spcPct val="80000"/>
              </a:lnSpc>
            </a:pPr>
            <a:r>
              <a:rPr lang="ru-RU" sz="800"/>
              <a:t>Полиэмбриония</a:t>
            </a:r>
          </a:p>
          <a:p>
            <a:pPr>
              <a:lnSpc>
                <a:spcPct val="80000"/>
              </a:lnSpc>
            </a:pPr>
            <a:r>
              <a:rPr lang="ru-RU" sz="800"/>
              <a:t>Представляет собой размножение во время эмбрионального развития, при котором из одной зиготы развивается  несколько  зародышей — близнецов (однояйцевые близнецы у человека). Потомство всегда одного пола.</a:t>
            </a:r>
          </a:p>
          <a:p>
            <a:pPr>
              <a:lnSpc>
                <a:spcPct val="80000"/>
              </a:lnSpc>
            </a:pPr>
            <a:r>
              <a:rPr lang="ru-RU" sz="800"/>
              <a:t>38.2. Половое размножение</a:t>
            </a:r>
          </a:p>
          <a:p>
            <a:pPr>
              <a:lnSpc>
                <a:spcPct val="80000"/>
              </a:lnSpc>
            </a:pPr>
            <a:r>
              <a:rPr lang="ru-RU" sz="800"/>
              <a:t>В основе полового</a:t>
            </a:r>
            <a:r>
              <a:rPr lang="ru-RU" sz="800" i="1"/>
              <a:t> </a:t>
            </a:r>
            <a:r>
              <a:rPr lang="ru-RU" sz="800"/>
              <a:t>размножения лежит половой процесс, который связан с образованием большого количества специализированных клеток — гамет (половых клеток) и их последующего слияния. Сливаясь, гаметы образуют зиготы. Это приводит к уменьшению числа исходных клеток. Из зигот развиваются новые организмы, объединяющие в себе наследственную информацию родительских форм. Половое размножение характерно для большинства живых организмов.</a:t>
            </a:r>
          </a:p>
          <a:p>
            <a:pPr>
              <a:lnSpc>
                <a:spcPct val="80000"/>
              </a:lnSpc>
            </a:pPr>
            <a:r>
              <a:rPr lang="ru-RU" sz="800"/>
              <a:t>Для полого размножения характерны следующие особенности: </a:t>
            </a:r>
          </a:p>
          <a:p>
            <a:pPr>
              <a:lnSpc>
                <a:spcPct val="80000"/>
              </a:lnSpc>
            </a:pPr>
            <a:r>
              <a:rPr lang="ru-RU" sz="800"/>
              <a:t>в размножении принимает участие две особи — мужская и женская;</a:t>
            </a:r>
          </a:p>
          <a:p>
            <a:pPr>
              <a:lnSpc>
                <a:spcPct val="80000"/>
              </a:lnSpc>
            </a:pPr>
            <a:r>
              <a:rPr lang="ru-RU" sz="800"/>
              <a:t>осуществляется с помощью специализированных клеток — половых;</a:t>
            </a:r>
          </a:p>
          <a:p>
            <a:pPr>
              <a:lnSpc>
                <a:spcPct val="80000"/>
              </a:lnSpc>
            </a:pPr>
            <a:r>
              <a:rPr lang="ru-RU" sz="800"/>
              <a:t>в основе размножения лежит мейоз;</a:t>
            </a:r>
          </a:p>
          <a:p>
            <a:pPr>
              <a:lnSpc>
                <a:spcPct val="80000"/>
              </a:lnSpc>
            </a:pPr>
            <a:r>
              <a:rPr lang="ru-RU" sz="800"/>
              <a:t>потомки (за исключением однояйцевых близнецов) генетически отличны друг от друга и от родительских особей.</a:t>
            </a:r>
          </a:p>
          <a:p>
            <a:pPr>
              <a:lnSpc>
                <a:spcPct val="80000"/>
              </a:lnSpc>
            </a:pPr>
            <a:r>
              <a:rPr lang="ru-RU" sz="800"/>
              <a:t>Как правило, яйцеклетки и сперматозоиды вырабатываются разными организмами. Такие организмы называются </a:t>
            </a:r>
            <a:r>
              <a:rPr lang="ru-RU" sz="800" i="1"/>
              <a:t>раздельнополыми</a:t>
            </a:r>
            <a:r>
              <a:rPr lang="ru-RU" sz="800"/>
              <a:t>. Если же один и тот же организм способен продуцировать и женские, и мужские гаметы, то его называют </a:t>
            </a:r>
            <a:r>
              <a:rPr lang="ru-RU" sz="800" i="1"/>
              <a:t>гермафродитом</a:t>
            </a:r>
            <a:r>
              <a:rPr lang="ru-RU" sz="800"/>
              <a:t> (ленточные черви, сосальщики). Но и в этом случае зигота образуется, чаще всего, в результате слияния гамет разных организмов (перекрестное оплодотворение).</a:t>
            </a:r>
          </a:p>
          <a:p>
            <a:pPr>
              <a:lnSpc>
                <a:spcPct val="80000"/>
              </a:lnSpc>
            </a:pPr>
            <a:r>
              <a:rPr lang="ru-RU" sz="800"/>
              <a:t>38.3. Деление клеток</a:t>
            </a:r>
          </a:p>
          <a:p>
            <a:pPr>
              <a:lnSpc>
                <a:spcPct val="80000"/>
              </a:lnSpc>
            </a:pPr>
            <a:r>
              <a:rPr lang="ru-RU" sz="800"/>
              <a:t>В основе передачи наследственной информации, размножения, развития, регенерации лежит деление клеток. Клетка как таковая существует только в промежутке между делениями. </a:t>
            </a:r>
          </a:p>
          <a:p>
            <a:pPr>
              <a:lnSpc>
                <a:spcPct val="80000"/>
              </a:lnSpc>
            </a:pPr>
            <a:r>
              <a:rPr lang="ru-RU" sz="800"/>
              <a:t>Жизненный (клеточный цикл)</a:t>
            </a:r>
          </a:p>
          <a:p>
            <a:pPr>
              <a:lnSpc>
                <a:spcPct val="80000"/>
              </a:lnSpc>
            </a:pPr>
            <a:r>
              <a:rPr lang="ru-RU" sz="800"/>
              <a:t>Период существования клетки от момента ее образования путем деления материнской клетки (включая само деление) до собственного деления или смерти называют </a:t>
            </a:r>
            <a:r>
              <a:rPr lang="ru-RU" sz="800" i="1"/>
              <a:t>жизненным (клеточным) циклом</a:t>
            </a:r>
            <a:r>
              <a:rPr lang="ru-RU" sz="800"/>
              <a:t> (рис. 305).</a:t>
            </a:r>
          </a:p>
          <a:p>
            <a:pPr>
              <a:lnSpc>
                <a:spcPct val="80000"/>
              </a:lnSpc>
            </a:pPr>
            <a:r>
              <a:rPr lang="ru-RU" sz="800"/>
              <a:t>В жизненном цикле клетки различают несколько фаз:</a:t>
            </a:r>
            <a:endParaRPr lang="ru-RU" sz="800" i="1"/>
          </a:p>
          <a:p>
            <a:pPr>
              <a:lnSpc>
                <a:spcPct val="80000"/>
              </a:lnSpc>
            </a:pPr>
            <a:r>
              <a:rPr lang="ru-RU" sz="800" i="1"/>
              <a:t>Фаза деления. </a:t>
            </a:r>
            <a:r>
              <a:rPr lang="ru-RU" sz="800"/>
              <a:t>Соответствует митотическому делению.</a:t>
            </a:r>
            <a:endParaRPr lang="ru-RU" sz="800" i="1"/>
          </a:p>
          <a:p>
            <a:pPr>
              <a:lnSpc>
                <a:spcPct val="80000"/>
              </a:lnSpc>
            </a:pPr>
            <a:r>
              <a:rPr lang="ru-RU" sz="800" i="1"/>
              <a:t>Фаза роста.</a:t>
            </a:r>
            <a:r>
              <a:rPr lang="ru-RU" sz="800"/>
              <a:t> Вслед за делением клетка начинает расти, увеличивая свой объем и достигая определенных размеров.</a:t>
            </a:r>
            <a:endParaRPr lang="ru-RU" sz="800" i="1"/>
          </a:p>
          <a:p>
            <a:pPr>
              <a:lnSpc>
                <a:spcPct val="80000"/>
              </a:lnSpc>
            </a:pPr>
            <a:r>
              <a:rPr lang="ru-RU" sz="800" i="1"/>
              <a:t>Фаза покоя.</a:t>
            </a:r>
            <a:r>
              <a:rPr lang="ru-RU" sz="800"/>
              <a:t> Период, во время которого дальнейшая судьба клетки не определена: она может начать подготовку к делению или встать на путь специализации.</a:t>
            </a:r>
          </a:p>
          <a:p>
            <a:pPr>
              <a:lnSpc>
                <a:spcPct val="80000"/>
              </a:lnSpc>
            </a:pPr>
            <a:r>
              <a:rPr lang="ru-RU" sz="800"/>
              <a:t>Рис. 305. Жизненный цикл клетки многоклеточного организма:</a:t>
            </a:r>
          </a:p>
          <a:p>
            <a:pPr>
              <a:lnSpc>
                <a:spcPct val="80000"/>
              </a:lnSpc>
            </a:pPr>
            <a:r>
              <a:rPr lang="ru-RU" sz="800"/>
              <a:t>1 — митотический цикл; 2 — переход в дифференцированное состояние; 3 — гибель.</a:t>
            </a:r>
            <a:endParaRPr lang="ru-RU" sz="800" i="1"/>
          </a:p>
          <a:p>
            <a:pPr>
              <a:lnSpc>
                <a:spcPct val="80000"/>
              </a:lnSpc>
            </a:pPr>
            <a:r>
              <a:rPr lang="ru-RU" sz="800" i="1"/>
              <a:t>Фаза дифференциации (специализации).</a:t>
            </a:r>
            <a:r>
              <a:rPr lang="ru-RU" sz="800"/>
              <a:t> Наступает после окончания фазы роста. В это время клетка приобретает определенные структурные и функциональные особенности.</a:t>
            </a:r>
          </a:p>
          <a:p>
            <a:pPr>
              <a:lnSpc>
                <a:spcPct val="80000"/>
              </a:lnSpc>
            </a:pPr>
            <a:r>
              <a:rPr lang="ru-RU" sz="800" i="1"/>
              <a:t>Фаза зрелости.</a:t>
            </a:r>
            <a:r>
              <a:rPr lang="ru-RU" sz="800"/>
              <a:t> Период функционирования клетки, выполнения тех или иных функций в зависимости от специализации.</a:t>
            </a:r>
            <a:endParaRPr lang="ru-RU" sz="800" i="1"/>
          </a:p>
          <a:p>
            <a:pPr>
              <a:lnSpc>
                <a:spcPct val="80000"/>
              </a:lnSpc>
            </a:pPr>
            <a:r>
              <a:rPr lang="ru-RU" sz="800" i="1"/>
              <a:t>Фаза старения.</a:t>
            </a:r>
            <a:r>
              <a:rPr lang="ru-RU" sz="800"/>
              <a:t> Период, характеризующийся  ослаб-</a:t>
            </a:r>
          </a:p>
          <a:p>
            <a:pPr>
              <a:lnSpc>
                <a:spcPct val="80000"/>
              </a:lnSpc>
            </a:pPr>
            <a:r>
              <a:rPr lang="ru-RU" sz="800"/>
              <a:t>лением жизненных функций клетки и заканчивающийся ее делением или гибелью.</a:t>
            </a:r>
          </a:p>
          <a:p>
            <a:pPr>
              <a:lnSpc>
                <a:spcPct val="80000"/>
              </a:lnSpc>
            </a:pPr>
            <a:r>
              <a:rPr lang="ru-RU" sz="800"/>
              <a:t>Продолжительность жизненного цикла и количество составляющих его фаз у клеток различны. Так, клетки нервной ткани после завершения эмбрионального периода перестают делиться и функционируют на протяжении всей жизни организма, а затем погибают. Клетки же зародыша на стадии дробления, завершив одно деление, сразу же приступают к следующему, минуя все остальные фазы.</a:t>
            </a:r>
          </a:p>
          <a:p>
            <a:pPr>
              <a:lnSpc>
                <a:spcPct val="80000"/>
              </a:lnSpc>
            </a:pPr>
            <a:r>
              <a:rPr lang="ru-RU" sz="800"/>
              <a:t>Существует два способа деления клеток: </a:t>
            </a:r>
            <a:endParaRPr lang="ru-RU" sz="800" i="1"/>
          </a:p>
          <a:p>
            <a:pPr>
              <a:lnSpc>
                <a:spcPct val="80000"/>
              </a:lnSpc>
            </a:pPr>
            <a:r>
              <a:rPr lang="ru-RU" sz="800" i="1"/>
              <a:t>митоз</a:t>
            </a:r>
            <a:r>
              <a:rPr lang="ru-RU" sz="800"/>
              <a:t> — непрямое деление;</a:t>
            </a:r>
            <a:endParaRPr lang="ru-RU" sz="800" i="1"/>
          </a:p>
          <a:p>
            <a:pPr>
              <a:lnSpc>
                <a:spcPct val="80000"/>
              </a:lnSpc>
            </a:pPr>
            <a:r>
              <a:rPr lang="ru-RU" sz="800" i="1"/>
              <a:t>мейоз — </a:t>
            </a:r>
            <a:r>
              <a:rPr lang="ru-RU" sz="800"/>
              <a:t>деление, характерное для фазы созревания половых клеток.</a:t>
            </a:r>
          </a:p>
          <a:p>
            <a:pPr>
              <a:lnSpc>
                <a:spcPct val="80000"/>
              </a:lnSpc>
            </a:pPr>
            <a:r>
              <a:rPr lang="ru-RU" sz="800"/>
              <a:t>Митоз</a:t>
            </a:r>
          </a:p>
          <a:p>
            <a:pPr>
              <a:lnSpc>
                <a:spcPct val="80000"/>
              </a:lnSpc>
            </a:pPr>
            <a:r>
              <a:rPr lang="ru-RU" sz="800" i="1"/>
              <a:t>Митоз</a:t>
            </a:r>
            <a:r>
              <a:rPr lang="ru-RU" sz="800">
                <a:hlinkClick r:id="" action="ppaction://noaction"/>
              </a:rPr>
              <a:t>[1]</a:t>
            </a:r>
            <a:r>
              <a:rPr lang="ru-RU" sz="800"/>
              <a:t>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a:lnSpc>
                <a:spcPct val="80000"/>
              </a:lnSpc>
            </a:pPr>
            <a:r>
              <a:rPr lang="ru-RU" sz="800"/>
              <a:t>Биологическое значение митоза:</a:t>
            </a:r>
          </a:p>
          <a:p>
            <a:pPr>
              <a:lnSpc>
                <a:spcPct val="80000"/>
              </a:lnSpc>
            </a:pPr>
            <a:r>
              <a:rPr lang="ru-RU" sz="80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a:lnSpc>
                <a:spcPct val="80000"/>
              </a:lnSpc>
            </a:pPr>
            <a:r>
              <a:rPr lang="ru-RU" sz="800"/>
              <a:t>В результате митозов число клеток в организме увеличивается, что представляет собой один из главных механизмов роста.</a:t>
            </a:r>
          </a:p>
          <a:p>
            <a:pPr>
              <a:lnSpc>
                <a:spcPct val="80000"/>
              </a:lnSpc>
            </a:pPr>
            <a:r>
              <a:rPr lang="ru-RU" sz="80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sz="800" i="1"/>
              <a:t>.</a:t>
            </a:r>
            <a:endParaRPr lang="ru-RU" sz="800"/>
          </a:p>
          <a:p>
            <a:pPr>
              <a:lnSpc>
                <a:spcPct val="80000"/>
              </a:lnSpc>
            </a:pPr>
            <a:r>
              <a:rPr lang="ru-RU" sz="800"/>
              <a:t>Митоз обеспечивает регенерацию утраченных частей и замещение клеток, происходящее в той или иной степени у всех многоклеточных организмов.</a:t>
            </a:r>
          </a:p>
          <a:p>
            <a:pPr>
              <a:lnSpc>
                <a:spcPct val="80000"/>
              </a:lnSpc>
            </a:pPr>
            <a:r>
              <a:rPr lang="ru-RU" sz="800"/>
              <a:t>Митотическое деление клетки находится под генетическим контролем. Митоз представляет собой центральное событие митотического цикла клетки.</a:t>
            </a:r>
          </a:p>
          <a:p>
            <a:pPr>
              <a:lnSpc>
                <a:spcPct val="80000"/>
              </a:lnSpc>
            </a:pPr>
            <a:r>
              <a:rPr lang="ru-RU" sz="800"/>
              <a:t>Митотический цикл</a:t>
            </a:r>
          </a:p>
          <a:p>
            <a:pPr>
              <a:lnSpc>
                <a:spcPct val="80000"/>
              </a:lnSpc>
            </a:pPr>
            <a:r>
              <a:rPr lang="ru-RU" sz="800" i="1"/>
              <a:t>Митотический цикл</a:t>
            </a:r>
            <a:r>
              <a:rPr lang="ru-RU" sz="80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a:lnSpc>
                <a:spcPct val="80000"/>
              </a:lnSpc>
            </a:pPr>
            <a:r>
              <a:rPr lang="ru-RU" sz="80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a:lnSpc>
                <a:spcPct val="80000"/>
              </a:lnSpc>
            </a:pPr>
            <a:r>
              <a:rPr lang="ru-RU" sz="800"/>
              <a:t>Факторы, побуждающие клетку к митозу, точно не известны. Полагают, что основную роль играет соотношение объемов ядра и цитоплазмы (</a:t>
            </a:r>
            <a:r>
              <a:rPr lang="ru-RU" sz="800" i="1"/>
              <a:t>ядерно-цитоплазматическое соотношение</a:t>
            </a:r>
            <a:r>
              <a:rPr lang="ru-RU" sz="80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sz="800" i="1"/>
          </a:p>
          <a:p>
            <a:pPr>
              <a:lnSpc>
                <a:spcPct val="80000"/>
              </a:lnSpc>
            </a:pPr>
            <a:r>
              <a:rPr lang="ru-RU" sz="800" i="1"/>
              <a:t>интерфазу</a:t>
            </a:r>
            <a:r>
              <a:rPr lang="ru-RU" sz="800"/>
              <a:t>;</a:t>
            </a:r>
            <a:endParaRPr lang="ru-RU" sz="800" i="1"/>
          </a:p>
          <a:p>
            <a:pPr>
              <a:lnSpc>
                <a:spcPct val="80000"/>
              </a:lnSpc>
            </a:pPr>
            <a:r>
              <a:rPr lang="ru-RU" sz="800" i="1"/>
              <a:t>митотическое деление.</a:t>
            </a:r>
            <a:endParaRPr lang="ru-RU" sz="800"/>
          </a:p>
          <a:p>
            <a:pPr>
              <a:lnSpc>
                <a:spcPct val="80000"/>
              </a:lnSpc>
            </a:pPr>
            <a:r>
              <a:rPr lang="ru-RU" sz="800"/>
              <a:t>Новые клетки появляются в ходе двух последовательных процессов: </a:t>
            </a:r>
            <a:endParaRPr lang="ru-RU" sz="800" i="1"/>
          </a:p>
          <a:p>
            <a:pPr>
              <a:lnSpc>
                <a:spcPct val="80000"/>
              </a:lnSpc>
            </a:pPr>
            <a:r>
              <a:rPr lang="ru-RU" sz="800" i="1"/>
              <a:t>митоза</a:t>
            </a:r>
            <a:r>
              <a:rPr lang="ru-RU" sz="800"/>
              <a:t> — непрямого деления, который приводит к удвоению ядра;</a:t>
            </a:r>
            <a:endParaRPr lang="ru-RU" sz="800" i="1"/>
          </a:p>
          <a:p>
            <a:pPr>
              <a:lnSpc>
                <a:spcPct val="80000"/>
              </a:lnSpc>
            </a:pPr>
            <a:r>
              <a:rPr lang="ru-RU" sz="800" i="1"/>
              <a:t>цитокинеза</a:t>
            </a:r>
            <a:r>
              <a:rPr lang="ru-RU" sz="800"/>
              <a:t> — разделения цитоплазмы, при котором образуется две дочерних клетки, содержащих по одному дочернему ядру. </a:t>
            </a:r>
          </a:p>
          <a:p>
            <a:pPr>
              <a:lnSpc>
                <a:spcPct val="80000"/>
              </a:lnSpc>
            </a:pPr>
            <a:r>
              <a:rPr lang="ru-RU" sz="800"/>
              <a:t>Непосредственно на деление клетки уходит обычно 1-3 часа, то есть основную часть жизни клетка находится в интерфазе. </a:t>
            </a:r>
          </a:p>
          <a:p>
            <a:pPr>
              <a:lnSpc>
                <a:spcPct val="80000"/>
              </a:lnSpc>
            </a:pPr>
            <a:r>
              <a:rPr lang="ru-RU" sz="800"/>
              <a:t>Интерфаза </a:t>
            </a:r>
            <a:r>
              <a:rPr lang="en-US" sz="800" b="1">
                <a:hlinkClick r:id="" action="ppaction://noaction"/>
              </a:rPr>
              <a:t>[2]</a:t>
            </a:r>
            <a:endParaRPr lang="ru-RU" sz="800"/>
          </a:p>
          <a:p>
            <a:pPr>
              <a:lnSpc>
                <a:spcPct val="80000"/>
              </a:lnSpc>
            </a:pPr>
            <a:r>
              <a:rPr lang="ru-RU" sz="800" i="1"/>
              <a:t>Интерфазой</a:t>
            </a:r>
            <a:r>
              <a:rPr lang="ru-RU" sz="80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a:lnSpc>
                <a:spcPct val="80000"/>
              </a:lnSpc>
            </a:pPr>
            <a:r>
              <a:rPr lang="ru-RU" sz="800"/>
              <a:t>пресинтетический, или G1</a:t>
            </a:r>
            <a:r>
              <a:rPr lang="ru-RU" sz="800">
                <a:hlinkClick r:id="" action="ppaction://noaction"/>
              </a:rPr>
              <a:t>[3]</a:t>
            </a:r>
            <a:r>
              <a:rPr lang="ru-RU" sz="800"/>
              <a:t>;</a:t>
            </a:r>
          </a:p>
          <a:p>
            <a:pPr>
              <a:lnSpc>
                <a:spcPct val="80000"/>
              </a:lnSpc>
            </a:pPr>
            <a:r>
              <a:rPr lang="ru-RU" sz="800"/>
              <a:t>синтетический, или S</a:t>
            </a:r>
            <a:r>
              <a:rPr lang="ru-RU" sz="800">
                <a:hlinkClick r:id="" action="ppaction://noaction"/>
              </a:rPr>
              <a:t>[4]</a:t>
            </a:r>
            <a:r>
              <a:rPr lang="ru-RU" sz="800"/>
              <a:t>;</a:t>
            </a:r>
          </a:p>
          <a:p>
            <a:pPr>
              <a:lnSpc>
                <a:spcPct val="80000"/>
              </a:lnSpc>
            </a:pPr>
            <a:r>
              <a:rPr lang="ru-RU" sz="800"/>
              <a:t>постсинтетический, или G2. </a:t>
            </a:r>
          </a:p>
          <a:p>
            <a:pPr>
              <a:lnSpc>
                <a:spcPct val="80000"/>
              </a:lnSpc>
            </a:pPr>
            <a:r>
              <a:rPr lang="ru-RU" sz="800"/>
              <a:t>Пресинтетический период</a:t>
            </a:r>
          </a:p>
          <a:p>
            <a:pPr>
              <a:lnSpc>
                <a:spcPct val="80000"/>
              </a:lnSpc>
            </a:pPr>
            <a:r>
              <a:rPr lang="ru-RU" sz="800"/>
              <a:t>Начальный отрезок интерфазы — </a:t>
            </a:r>
            <a:r>
              <a:rPr lang="ru-RU" sz="800" i="1"/>
              <a:t>пресинтетический период</a:t>
            </a:r>
            <a:r>
              <a:rPr lang="ru-RU" sz="800"/>
              <a:t> (2</a:t>
            </a:r>
            <a:r>
              <a:rPr lang="en-US" sz="800"/>
              <a:t>n</a:t>
            </a:r>
            <a:r>
              <a:rPr lang="ru-RU" sz="800"/>
              <a:t>2</a:t>
            </a:r>
            <a:r>
              <a:rPr lang="en-US" sz="800"/>
              <a:t>c</a:t>
            </a:r>
            <a:r>
              <a:rPr lang="ru-RU" sz="800"/>
              <a:t>), </a:t>
            </a:r>
            <a:r>
              <a:rPr lang="ru-RU" sz="800" i="1"/>
              <a:t>период роста,</a:t>
            </a:r>
            <a:r>
              <a:rPr lang="ru-RU" sz="80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a:lnSpc>
                <a:spcPct val="80000"/>
              </a:lnSpc>
            </a:pPr>
            <a:r>
              <a:rPr lang="ru-RU" sz="800"/>
              <a:t>завершается формирование ядрышка;</a:t>
            </a:r>
          </a:p>
          <a:p>
            <a:pPr>
              <a:lnSpc>
                <a:spcPct val="80000"/>
              </a:lnSpc>
            </a:pPr>
            <a:r>
              <a:rPr lang="ru-RU" sz="800"/>
              <a:t>в цитоплазме интенсивно идет синтез белка, что приводит к увеличению массы клетки;</a:t>
            </a:r>
          </a:p>
          <a:p>
            <a:pPr>
              <a:lnSpc>
                <a:spcPct val="80000"/>
              </a:lnSpc>
            </a:pPr>
            <a:r>
              <a:rPr lang="ru-RU" sz="800"/>
              <a:t>образуется запас предшественников ДНК, ферменты, катализирующие реакцию репликации, синтезируется белок, включающий эту реакцию. </a:t>
            </a:r>
          </a:p>
          <a:p>
            <a:pPr>
              <a:lnSpc>
                <a:spcPct val="80000"/>
              </a:lnSpc>
            </a:pPr>
            <a:r>
              <a:rPr lang="ru-RU" sz="800"/>
              <a:t>Таким образом, в пресинтетический период осуществляются процессы подготовки следующего периода интерфазы — синтетического.</a:t>
            </a:r>
          </a:p>
          <a:p>
            <a:pPr>
              <a:lnSpc>
                <a:spcPct val="80000"/>
              </a:lnSpc>
            </a:pPr>
            <a:r>
              <a:rPr lang="ru-RU" sz="800"/>
              <a:t>Синтетический период</a:t>
            </a:r>
          </a:p>
          <a:p>
            <a:pPr>
              <a:lnSpc>
                <a:spcPct val="80000"/>
              </a:lnSpc>
            </a:pPr>
            <a:r>
              <a:rPr lang="ru-RU" sz="800"/>
              <a:t>Продолжительность синтетического периода различна: от нескольких минут у бактерий до 6-12 часов в клетках млекопитающих.</a:t>
            </a:r>
          </a:p>
          <a:p>
            <a:pPr>
              <a:lnSpc>
                <a:spcPct val="80000"/>
              </a:lnSpc>
            </a:pPr>
            <a:r>
              <a:rPr lang="ru-RU" sz="80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sz="800"/>
              <a:t>n</a:t>
            </a:r>
            <a:r>
              <a:rPr lang="ru-RU" sz="800"/>
              <a:t>4</a:t>
            </a:r>
            <a:r>
              <a:rPr lang="en-US" sz="800"/>
              <a:t>c</a:t>
            </a:r>
            <a:r>
              <a:rPr lang="ru-RU" sz="800"/>
              <a:t>).</a:t>
            </a:r>
          </a:p>
          <a:p>
            <a:pPr>
              <a:lnSpc>
                <a:spcPct val="80000"/>
              </a:lnSpc>
            </a:pPr>
            <a:r>
              <a:rPr lang="ru-RU" sz="800"/>
              <a:t>Параллельно с репликацией ДНК в цитоплазме интенсивно синтезируются гистоновые белки, которые затем мигрируют в ядро, где соединяются с ДНК. </a:t>
            </a:r>
          </a:p>
          <a:p>
            <a:pPr>
              <a:lnSpc>
                <a:spcPct val="80000"/>
              </a:lnSpc>
            </a:pPr>
            <a:r>
              <a:rPr lang="ru-RU" sz="800"/>
              <a:t>Постсинтетический период</a:t>
            </a:r>
          </a:p>
          <a:p>
            <a:pPr>
              <a:lnSpc>
                <a:spcPct val="80000"/>
              </a:lnSpc>
            </a:pPr>
            <a:r>
              <a:rPr lang="ru-RU" sz="80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a:lnSpc>
                <a:spcPct val="80000"/>
              </a:lnSpc>
            </a:pPr>
            <a:r>
              <a:rPr lang="ru-RU" sz="80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a:lnSpc>
                <a:spcPct val="80000"/>
              </a:lnSpc>
            </a:pPr>
            <a:r>
              <a:rPr lang="ru-RU" sz="800"/>
              <a:t>продолжается синтез белков, входящих в состав хромосом;</a:t>
            </a:r>
          </a:p>
          <a:p>
            <a:pPr>
              <a:lnSpc>
                <a:spcPct val="80000"/>
              </a:lnSpc>
            </a:pPr>
            <a:r>
              <a:rPr lang="ru-RU" sz="800"/>
              <a:t>синтезируются ферменты и энергетические вещества, необходимые для обеспечения процесса деления клетки;</a:t>
            </a:r>
          </a:p>
          <a:p>
            <a:pPr>
              <a:lnSpc>
                <a:spcPct val="80000"/>
              </a:lnSpc>
            </a:pPr>
            <a:r>
              <a:rPr lang="ru-RU" sz="800"/>
              <a:t>начинается спирализация хромосом;</a:t>
            </a:r>
          </a:p>
          <a:p>
            <a:pPr>
              <a:lnSpc>
                <a:spcPct val="80000"/>
              </a:lnSpc>
            </a:pPr>
            <a:r>
              <a:rPr lang="ru-RU" sz="800"/>
              <a:t>синтезируются белки, необходимые для построения митотического аппарата клетки (митотического веретена);</a:t>
            </a:r>
          </a:p>
          <a:p>
            <a:pPr>
              <a:lnSpc>
                <a:spcPct val="80000"/>
              </a:lnSpc>
            </a:pPr>
            <a:r>
              <a:rPr lang="ru-RU" sz="800"/>
              <a:t>увеличивается масса цитоплазмы и резко возрастает объем ядра.</a:t>
            </a:r>
          </a:p>
          <a:p>
            <a:pPr>
              <a:lnSpc>
                <a:spcPct val="80000"/>
              </a:lnSpc>
            </a:pPr>
            <a:r>
              <a:rPr lang="ru-RU" sz="800"/>
              <a:t>Механизм митоза</a:t>
            </a:r>
          </a:p>
          <a:p>
            <a:pPr>
              <a:lnSpc>
                <a:spcPct val="80000"/>
              </a:lnSpc>
            </a:pPr>
            <a:r>
              <a:rPr lang="ru-RU" sz="80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a:lnSpc>
                <a:spcPct val="80000"/>
              </a:lnSpc>
            </a:pPr>
            <a:r>
              <a:rPr lang="ru-RU" sz="800"/>
              <a:t>профазу;</a:t>
            </a:r>
          </a:p>
          <a:p>
            <a:pPr>
              <a:lnSpc>
                <a:spcPct val="80000"/>
              </a:lnSpc>
            </a:pPr>
            <a:r>
              <a:rPr lang="ru-RU" sz="800"/>
              <a:t>метафазу;</a:t>
            </a:r>
          </a:p>
          <a:p>
            <a:pPr>
              <a:lnSpc>
                <a:spcPct val="80000"/>
              </a:lnSpc>
            </a:pPr>
            <a:r>
              <a:rPr lang="ru-RU" sz="800"/>
              <a:t>анафазу;</a:t>
            </a:r>
          </a:p>
          <a:p>
            <a:pPr>
              <a:lnSpc>
                <a:spcPct val="80000"/>
              </a:lnSpc>
            </a:pPr>
            <a:r>
              <a:rPr lang="ru-RU" sz="800"/>
              <a:t>телофазу. </a:t>
            </a:r>
          </a:p>
          <a:p>
            <a:pPr>
              <a:lnSpc>
                <a:spcPct val="80000"/>
              </a:lnSpc>
            </a:pPr>
            <a:r>
              <a:rPr lang="ru-RU" sz="80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a:lnSpc>
                <a:spcPct val="80000"/>
              </a:lnSpc>
            </a:pPr>
            <a:r>
              <a:rPr lang="ru-RU" sz="800"/>
              <a:t>Профаза</a:t>
            </a:r>
            <a:r>
              <a:rPr lang="ru-RU" sz="800" b="1">
                <a:hlinkClick r:id="" action="ppaction://noaction"/>
              </a:rPr>
              <a:t>[5]</a:t>
            </a:r>
            <a:r>
              <a:rPr lang="ru-RU" sz="800"/>
              <a:t>(2</a:t>
            </a:r>
            <a:r>
              <a:rPr lang="en-US" sz="800"/>
              <a:t>n</a:t>
            </a:r>
            <a:r>
              <a:rPr lang="ru-RU" sz="800"/>
              <a:t>4</a:t>
            </a:r>
            <a:r>
              <a:rPr lang="en-US" sz="800"/>
              <a:t>c</a:t>
            </a:r>
            <a:r>
              <a:rPr lang="ru-RU" sz="800"/>
              <a:t>)</a:t>
            </a:r>
          </a:p>
          <a:p>
            <a:pPr>
              <a:lnSpc>
                <a:spcPct val="80000"/>
              </a:lnSpc>
            </a:pPr>
            <a:r>
              <a:rPr lang="ru-RU" sz="80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a:lnSpc>
                <a:spcPct val="80000"/>
              </a:lnSpc>
            </a:pPr>
            <a:r>
              <a:rPr lang="ru-RU" sz="80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sz="800" i="1"/>
          </a:p>
          <a:p>
            <a:pPr>
              <a:lnSpc>
                <a:spcPct val="80000"/>
              </a:lnSpc>
            </a:pPr>
            <a:r>
              <a:rPr lang="ru-RU" sz="800" i="1"/>
              <a:t>опорные</a:t>
            </a:r>
            <a:r>
              <a:rPr lang="ru-RU" sz="800"/>
              <a:t>, соединяющие полюса клетки;</a:t>
            </a:r>
            <a:endParaRPr lang="ru-RU" sz="800" i="1"/>
          </a:p>
          <a:p>
            <a:pPr>
              <a:lnSpc>
                <a:spcPct val="80000"/>
              </a:lnSpc>
            </a:pPr>
            <a:r>
              <a:rPr lang="ru-RU" sz="800" i="1"/>
              <a:t>тянущие</a:t>
            </a:r>
            <a:r>
              <a:rPr lang="ru-RU" sz="800"/>
              <a:t> (хромосомные), прикрепляющиеся в метафазе к центромерам хромосом. </a:t>
            </a:r>
          </a:p>
          <a:p>
            <a:pPr>
              <a:lnSpc>
                <a:spcPct val="80000"/>
              </a:lnSpc>
            </a:pPr>
            <a:r>
              <a:rPr lang="ru-RU" sz="800"/>
              <a:t>К концу профазы ядерная оболочка исчезает, и хромосомы свободно располагаются в цитоплазме. Ядрышко обычно исчезает чуть раньше.</a:t>
            </a:r>
          </a:p>
          <a:p>
            <a:pPr>
              <a:lnSpc>
                <a:spcPct val="80000"/>
              </a:lnSpc>
            </a:pPr>
            <a:r>
              <a:rPr lang="ru-RU" sz="800"/>
              <a:t>Метафаза</a:t>
            </a:r>
            <a:r>
              <a:rPr lang="ru-RU" sz="800" b="1" i="1">
                <a:hlinkClick r:id="" action="ppaction://noaction"/>
              </a:rPr>
              <a:t>[6]</a:t>
            </a:r>
            <a:r>
              <a:rPr lang="ru-RU" sz="800"/>
              <a:t>(2</a:t>
            </a:r>
            <a:r>
              <a:rPr lang="en-US" sz="800"/>
              <a:t>n</a:t>
            </a:r>
            <a:r>
              <a:rPr lang="ru-RU" sz="800"/>
              <a:t>4</a:t>
            </a:r>
            <a:r>
              <a:rPr lang="en-US" sz="800"/>
              <a:t>c</a:t>
            </a:r>
            <a:r>
              <a:rPr lang="ru-RU" sz="800"/>
              <a:t>)</a:t>
            </a:r>
          </a:p>
          <a:p>
            <a:pPr>
              <a:lnSpc>
                <a:spcPct val="80000"/>
              </a:lnSpc>
            </a:pPr>
            <a:r>
              <a:rPr lang="ru-RU" sz="80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sz="800" i="1"/>
              <a:t>метафазную пластинку</a:t>
            </a:r>
            <a:r>
              <a:rPr lang="ru-RU" sz="80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a:lnSpc>
                <a:spcPct val="80000"/>
              </a:lnSpc>
            </a:pPr>
            <a:r>
              <a:rPr lang="ru-RU" sz="800"/>
              <a:t>Рис. 306. Основные стадии митоза:</a:t>
            </a:r>
          </a:p>
          <a:p>
            <a:pPr>
              <a:lnSpc>
                <a:spcPct val="80000"/>
              </a:lnSpc>
            </a:pPr>
            <a:r>
              <a:rPr lang="ru-RU" sz="800"/>
              <a:t>А — профаза; Б — метафаза; В — анафаза; Г — телофаза.</a:t>
            </a:r>
          </a:p>
          <a:p>
            <a:pPr>
              <a:lnSpc>
                <a:spcPct val="80000"/>
              </a:lnSpc>
            </a:pPr>
            <a:r>
              <a:rPr lang="ru-RU" sz="800"/>
              <a:t/>
            </a:r>
            <a:br>
              <a:rPr lang="ru-RU" sz="800"/>
            </a:br>
            <a:r>
              <a:rPr lang="ru-RU" sz="800"/>
              <a:t>Анафаза</a:t>
            </a:r>
            <a:r>
              <a:rPr lang="ru-RU" sz="800" b="1" i="1">
                <a:hlinkClick r:id="" action="ppaction://noaction"/>
              </a:rPr>
              <a:t>[7]</a:t>
            </a:r>
            <a:r>
              <a:rPr lang="ru-RU" sz="800"/>
              <a:t>(4</a:t>
            </a:r>
            <a:r>
              <a:rPr lang="en-US" sz="800"/>
              <a:t>n</a:t>
            </a:r>
            <a:r>
              <a:rPr lang="ru-RU" sz="800"/>
              <a:t>4</a:t>
            </a:r>
            <a:r>
              <a:rPr lang="en-US" sz="800"/>
              <a:t>c</a:t>
            </a:r>
            <a:r>
              <a:rPr lang="ru-RU" sz="800"/>
              <a:t>)</a:t>
            </a:r>
          </a:p>
          <a:p>
            <a:pPr>
              <a:lnSpc>
                <a:spcPct val="80000"/>
              </a:lnSpc>
            </a:pPr>
            <a:r>
              <a:rPr lang="ru-RU" sz="80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a:lnSpc>
                <a:spcPct val="80000"/>
              </a:lnSpc>
            </a:pPr>
            <a:r>
              <a:rPr lang="ru-RU" sz="80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a:lnSpc>
                <a:spcPct val="80000"/>
              </a:lnSpc>
            </a:pPr>
            <a:r>
              <a:rPr lang="ru-RU" sz="800"/>
              <a:t>Телофаза</a:t>
            </a:r>
            <a:r>
              <a:rPr lang="ru-RU" sz="800">
                <a:hlinkClick r:id="" action="ppaction://noaction"/>
              </a:rPr>
              <a:t>[8]</a:t>
            </a:r>
            <a:r>
              <a:rPr lang="ru-RU" sz="800"/>
              <a:t> (2</a:t>
            </a:r>
            <a:r>
              <a:rPr lang="en-US" sz="800"/>
              <a:t>n</a:t>
            </a:r>
            <a:r>
              <a:rPr lang="ru-RU" sz="800"/>
              <a:t>2</a:t>
            </a:r>
            <a:r>
              <a:rPr lang="en-US" sz="800"/>
              <a:t>c</a:t>
            </a:r>
            <a:r>
              <a:rPr lang="ru-RU" sz="800"/>
              <a:t>)</a:t>
            </a:r>
          </a:p>
          <a:p>
            <a:pPr>
              <a:lnSpc>
                <a:spcPct val="80000"/>
              </a:lnSpc>
            </a:pPr>
            <a:r>
              <a:rPr lang="ru-RU" sz="80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a:lnSpc>
                <a:spcPct val="80000"/>
              </a:lnSpc>
            </a:pPr>
            <a:r>
              <a:rPr lang="ru-RU" sz="80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a:lnSpc>
                <a:spcPct val="80000"/>
              </a:lnSpc>
            </a:pPr>
            <a:r>
              <a:rPr lang="ru-RU" sz="800"/>
              <a:t/>
            </a:r>
            <a:br>
              <a:rPr lang="ru-RU" sz="800"/>
            </a:br>
            <a:endParaRPr lang="ru-RU"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D370D358-495F-4487-869E-8B68C3F36B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70D358-495F-4487-869E-8B68C3F36B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70D358-495F-4487-869E-8B68C3F36B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D370D358-495F-4487-869E-8B68C3F36B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D370D358-495F-4487-869E-8B68C3F36B1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370D358-495F-4487-869E-8B68C3F36B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D370D358-495F-4487-869E-8B68C3F36B1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70D358-495F-4487-869E-8B68C3F36B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70D358-495F-4487-869E-8B68C3F36B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70D358-495F-4487-869E-8B68C3F36B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596E6B3-2064-4255-9576-37566223423B}"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370D358-495F-4487-869E-8B68C3F36B1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596E6B3-2064-4255-9576-37566223423B}" type="datetimeFigureOut">
              <a:rPr lang="ru-RU" smtClean="0"/>
              <a:pPr/>
              <a:t>10.01.2016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70D358-495F-4487-869E-8B68C3F36B1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628800"/>
            <a:ext cx="8458200" cy="1222375"/>
          </a:xfrm>
        </p:spPr>
        <p:txBody>
          <a:bodyPr>
            <a:normAutofit fontScale="90000"/>
          </a:bodyPr>
          <a:lstStyle/>
          <a:p>
            <a:pPr algn="ctr"/>
            <a:r>
              <a:rPr lang="ru-RU" sz="7200" b="1" dirty="0" smtClean="0">
                <a:effectLst>
                  <a:outerShdw blurRad="38100" dist="38100" dir="2700000" algn="tl">
                    <a:srgbClr val="000000">
                      <a:alpha val="43137"/>
                    </a:srgbClr>
                  </a:outerShdw>
                  <a:reflection blurRad="12700" stA="48000" endA="300" endPos="55000" dir="5400000" sy="-90000" algn="bl" rotWithShape="0"/>
                </a:effectLst>
              </a:rPr>
              <a:t>Деление клетки. Митоз</a:t>
            </a:r>
            <a:endParaRPr lang="ru-RU" sz="7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Подзаголовок 2"/>
          <p:cNvSpPr>
            <a:spLocks noGrp="1"/>
          </p:cNvSpPr>
          <p:nvPr>
            <p:ph type="subTitle" idx="1"/>
          </p:nvPr>
        </p:nvSpPr>
        <p:spPr/>
        <p:txBody>
          <a:bodyPr>
            <a:normAutofit fontScale="55000" lnSpcReduction="20000"/>
          </a:bodyPr>
          <a:lstStyle/>
          <a:p>
            <a:r>
              <a:rPr lang="ru-RU" dirty="0" smtClean="0"/>
              <a:t>МБОУ СОШ №35 г.Казани</a:t>
            </a:r>
          </a:p>
          <a:p>
            <a:r>
              <a:rPr lang="ru-RU" dirty="0" smtClean="0"/>
              <a:t>Подготовила:</a:t>
            </a:r>
          </a:p>
          <a:p>
            <a:r>
              <a:rPr lang="ru-RU" dirty="0" smtClean="0"/>
              <a:t>Учитель биологии 1 квалификационной категории</a:t>
            </a:r>
          </a:p>
          <a:p>
            <a:r>
              <a:rPr lang="ru-RU" smtClean="0"/>
              <a:t>Сапарова К.И.</a:t>
            </a:r>
            <a:endParaRPr lang="ru-RU"/>
          </a:p>
        </p:txBody>
      </p:sp>
    </p:spTree>
    <p:extLst>
      <p:ext uri="{BB962C8B-B14F-4D97-AF65-F5344CB8AC3E}">
        <p14:creationId xmlns:p14="http://schemas.microsoft.com/office/powerpoint/2010/main" xmlns="" val="4224542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521784" y="2061180"/>
            <a:ext cx="6481100" cy="296133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6527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значение</a:t>
            </a:r>
            <a:endParaRPr lang="ru-RU" dirty="0"/>
          </a:p>
        </p:txBody>
      </p:sp>
      <p:sp>
        <p:nvSpPr>
          <p:cNvPr id="3" name="Объект 2"/>
          <p:cNvSpPr>
            <a:spLocks noGrp="1"/>
          </p:cNvSpPr>
          <p:nvPr>
            <p:ph idx="1"/>
          </p:nvPr>
        </p:nvSpPr>
        <p:spPr/>
        <p:txBody>
          <a:bodyPr>
            <a:normAutofit/>
          </a:bodyPr>
          <a:lstStyle/>
          <a:p>
            <a:pPr marL="0" indent="0">
              <a:buNone/>
            </a:pPr>
            <a:r>
              <a:rPr lang="ru-RU" sz="5400" dirty="0" smtClean="0"/>
              <a:t>Образование из материнской клетки двух дочерних с таким же набором хромосом.</a:t>
            </a:r>
            <a:endParaRPr lang="ru-RU" sz="5400" dirty="0"/>
          </a:p>
        </p:txBody>
      </p:sp>
    </p:spTree>
    <p:extLst>
      <p:ext uri="{BB962C8B-B14F-4D97-AF65-F5344CB8AC3E}">
        <p14:creationId xmlns:p14="http://schemas.microsoft.com/office/powerpoint/2010/main" xmlns="" val="2476182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Объект 2"/>
          <p:cNvSpPr>
            <a:spLocks noGrp="1"/>
          </p:cNvSpPr>
          <p:nvPr>
            <p:ph idx="1"/>
          </p:nvPr>
        </p:nvSpPr>
        <p:spPr/>
        <p:txBody>
          <a:bodyPr>
            <a:normAutofit/>
          </a:bodyPr>
          <a:lstStyle/>
          <a:p>
            <a:pPr marL="514350" indent="-514350">
              <a:buAutoNum type="arabicPeriod"/>
            </a:pPr>
            <a:r>
              <a:rPr lang="ru-RU" sz="5400" b="1" dirty="0" smtClean="0">
                <a:effectLst>
                  <a:outerShdw blurRad="38100" dist="38100" dir="2700000" algn="tl">
                    <a:srgbClr val="000000">
                      <a:alpha val="43137"/>
                    </a:srgbClr>
                  </a:outerShdw>
                </a:effectLst>
              </a:rPr>
              <a:t>Параграфы 2.13, 2.14 – читать, пересказывать, записи в </a:t>
            </a:r>
            <a:r>
              <a:rPr lang="ru-RU" sz="5400" b="1" smtClean="0">
                <a:effectLst>
                  <a:outerShdw blurRad="38100" dist="38100" dir="2700000" algn="tl">
                    <a:srgbClr val="000000">
                      <a:alpha val="43137"/>
                    </a:srgbClr>
                  </a:outerShdw>
                </a:effectLst>
              </a:rPr>
              <a:t>тетради выучить</a:t>
            </a:r>
            <a:endParaRPr lang="ru-RU" sz="5400" b="1" dirty="0" smtClean="0">
              <a:effectLst>
                <a:outerShdw blurRad="38100" dist="38100" dir="2700000" algn="tl">
                  <a:srgbClr val="000000">
                    <a:alpha val="43137"/>
                  </a:srgbClr>
                </a:outerShdw>
              </a:effectLst>
            </a:endParaRPr>
          </a:p>
          <a:p>
            <a:pPr marL="514350" indent="-514350">
              <a:buAutoNum type="arabicPeriod"/>
            </a:pPr>
            <a:r>
              <a:rPr lang="ru-RU" sz="5400" b="1" dirty="0" smtClean="0">
                <a:effectLst>
                  <a:outerShdw blurRad="38100" dist="38100" dir="2700000" algn="tl">
                    <a:srgbClr val="000000">
                      <a:alpha val="43137"/>
                    </a:srgbClr>
                  </a:outerShdw>
                </a:effectLst>
              </a:rPr>
              <a:t>С.81 №2 - письменно</a:t>
            </a:r>
            <a:endParaRPr lang="ru-R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79685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xmlns="" val="4111961714"/>
              </p:ext>
            </p:extLst>
          </p:nvPr>
        </p:nvGraphicFramePr>
        <p:xfrm>
          <a:off x="292912" y="764704"/>
          <a:ext cx="8351838"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5813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476375" y="188913"/>
            <a:ext cx="6192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sz="2400">
                <a:solidFill>
                  <a:srgbClr val="FF3300"/>
                </a:solidFill>
              </a:rPr>
              <a:t>Деление клеток</a:t>
            </a:r>
          </a:p>
        </p:txBody>
      </p:sp>
      <p:sp>
        <p:nvSpPr>
          <p:cNvPr id="41987" name="Text Box 3"/>
          <p:cNvSpPr txBox="1">
            <a:spLocks noChangeArrowheads="1"/>
          </p:cNvSpPr>
          <p:nvPr/>
        </p:nvSpPr>
        <p:spPr bwMode="auto">
          <a:xfrm>
            <a:off x="323850" y="3562350"/>
            <a:ext cx="8351838"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800" dirty="0">
                <a:solidFill>
                  <a:srgbClr val="FF3300"/>
                </a:solidFill>
              </a:rPr>
              <a:t>Жизненный (клеточный цикл) и митотический цикл.</a:t>
            </a:r>
          </a:p>
          <a:p>
            <a:endParaRPr lang="ru-RU" dirty="0"/>
          </a:p>
          <a:p>
            <a:r>
              <a:rPr lang="ru-RU" sz="2800" dirty="0"/>
              <a:t>Период существования клетки от момента ее образования путем деления материнской клетки (включая само деление) до собственного деления или смерти называют </a:t>
            </a:r>
            <a:r>
              <a:rPr lang="ru-RU" sz="2800" i="1" dirty="0"/>
              <a:t>жизненным (клеточным) циклом</a:t>
            </a:r>
            <a:r>
              <a:rPr lang="ru-RU" sz="2800" dirty="0" smtClean="0"/>
              <a:t>. Состоит из интерфазы и митоза.</a:t>
            </a:r>
            <a:endParaRPr lang="ru-RU" sz="2800" dirty="0"/>
          </a:p>
          <a:p>
            <a:endParaRPr lang="ru-RU" i="1" dirty="0">
              <a:solidFill>
                <a:srgbClr val="FF3300"/>
              </a:solidFill>
            </a:endParaRPr>
          </a:p>
        </p:txBody>
      </p:sp>
      <p:pic>
        <p:nvPicPr>
          <p:cNvPr id="4198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627118"/>
            <a:ext cx="4032448" cy="2969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0333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Жизненный цикл клетки</a:t>
            </a:r>
            <a:endParaRPr lang="ru-RU" dirty="0"/>
          </a:p>
        </p:txBody>
      </p:sp>
      <p:sp>
        <p:nvSpPr>
          <p:cNvPr id="3" name="Объект 2"/>
          <p:cNvSpPr>
            <a:spLocks noGrp="1"/>
          </p:cNvSpPr>
          <p:nvPr>
            <p:ph idx="1"/>
          </p:nvPr>
        </p:nvSpPr>
        <p:spPr/>
        <p:txBody>
          <a:bodyPr/>
          <a:lstStyle/>
          <a:p>
            <a:pPr marL="514350" indent="-514350">
              <a:buAutoNum type="arabicPeriod"/>
            </a:pPr>
            <a:r>
              <a:rPr lang="ru-RU" sz="4000" dirty="0" smtClean="0"/>
              <a:t>Интерфаза</a:t>
            </a:r>
          </a:p>
          <a:p>
            <a:pPr marL="514350" indent="-514350">
              <a:buAutoNum type="arabicPeriod"/>
            </a:pPr>
            <a:r>
              <a:rPr lang="ru-RU" sz="4000" dirty="0" smtClean="0"/>
              <a:t>Митоз:</a:t>
            </a:r>
          </a:p>
          <a:p>
            <a:r>
              <a:rPr lang="ru-RU" sz="4000" dirty="0" smtClean="0"/>
              <a:t>Профаза</a:t>
            </a:r>
          </a:p>
          <a:p>
            <a:r>
              <a:rPr lang="ru-RU" sz="4000" dirty="0" smtClean="0"/>
              <a:t>Метафаза</a:t>
            </a:r>
          </a:p>
          <a:p>
            <a:r>
              <a:rPr lang="ru-RU" sz="4000" dirty="0" smtClean="0"/>
              <a:t>Анафаза</a:t>
            </a:r>
          </a:p>
          <a:p>
            <a:r>
              <a:rPr lang="ru-RU" sz="4000" dirty="0" smtClean="0"/>
              <a:t>Телофаза</a:t>
            </a:r>
          </a:p>
          <a:p>
            <a:pPr marL="0" indent="0">
              <a:buNone/>
            </a:pPr>
            <a:endParaRPr lang="ru-RU" dirty="0"/>
          </a:p>
        </p:txBody>
      </p:sp>
    </p:spTree>
    <p:extLst>
      <p:ext uri="{BB962C8B-B14F-4D97-AF65-F5344CB8AC3E}">
        <p14:creationId xmlns:p14="http://schemas.microsoft.com/office/powerpoint/2010/main" xmlns="" val="388399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56618" y="404665"/>
            <a:ext cx="3622628" cy="3133804"/>
          </a:xfrm>
          <a:prstGeom prst="rect">
            <a:avLst/>
          </a:prstGeom>
        </p:spPr>
      </p:pic>
      <p:sp>
        <p:nvSpPr>
          <p:cNvPr id="7" name="Заголовок 6"/>
          <p:cNvSpPr>
            <a:spLocks noGrp="1"/>
          </p:cNvSpPr>
          <p:nvPr>
            <p:ph type="title"/>
          </p:nvPr>
        </p:nvSpPr>
        <p:spPr/>
        <p:txBody>
          <a:bodyPr/>
          <a:lstStyle/>
          <a:p>
            <a:r>
              <a:rPr lang="ru-RU" dirty="0" smtClean="0"/>
              <a:t>Интерфаза</a:t>
            </a:r>
            <a:endParaRPr lang="ru-RU" dirty="0"/>
          </a:p>
        </p:txBody>
      </p:sp>
      <p:sp>
        <p:nvSpPr>
          <p:cNvPr id="8" name="Объект 7"/>
          <p:cNvSpPr>
            <a:spLocks noGrp="1"/>
          </p:cNvSpPr>
          <p:nvPr>
            <p:ph idx="1"/>
          </p:nvPr>
        </p:nvSpPr>
        <p:spPr/>
        <p:txBody>
          <a:bodyPr>
            <a:normAutofit fontScale="85000" lnSpcReduction="20000"/>
          </a:bodyPr>
          <a:lstStyle/>
          <a:p>
            <a:pPr marL="514350" indent="-514350">
              <a:buAutoNum type="arabicPeriod"/>
            </a:pPr>
            <a:r>
              <a:rPr lang="ru-RU" dirty="0" smtClean="0"/>
              <a:t>Хромосомы </a:t>
            </a:r>
            <a:r>
              <a:rPr lang="ru-RU" dirty="0" err="1" smtClean="0"/>
              <a:t>деспирализованы</a:t>
            </a:r>
            <a:endParaRPr lang="ru-RU" dirty="0"/>
          </a:p>
          <a:p>
            <a:pPr marL="514350" indent="-514350">
              <a:buAutoNum type="arabicPeriod"/>
            </a:pPr>
            <a:r>
              <a:rPr lang="ru-RU" dirty="0" smtClean="0"/>
              <a:t>Синтез веществ</a:t>
            </a:r>
          </a:p>
          <a:p>
            <a:pPr marL="514350" indent="-514350">
              <a:buAutoNum type="arabicPeriod"/>
            </a:pPr>
            <a:r>
              <a:rPr lang="ru-RU" dirty="0" smtClean="0"/>
              <a:t>Состоит из 3 этапов:</a:t>
            </a:r>
          </a:p>
          <a:p>
            <a:r>
              <a:rPr lang="ru-RU" dirty="0" err="1" smtClean="0"/>
              <a:t>Постми</a:t>
            </a:r>
            <a:r>
              <a:rPr lang="ru-RU" dirty="0" err="1"/>
              <a:t>т</a:t>
            </a:r>
            <a:r>
              <a:rPr lang="ru-RU" dirty="0" err="1" smtClean="0"/>
              <a:t>отический</a:t>
            </a:r>
            <a:r>
              <a:rPr lang="ru-RU" dirty="0" smtClean="0"/>
              <a:t> (</a:t>
            </a:r>
            <a:r>
              <a:rPr lang="ru-RU" dirty="0" err="1" smtClean="0"/>
              <a:t>предсинтетический</a:t>
            </a:r>
            <a:r>
              <a:rPr lang="ru-RU" dirty="0" smtClean="0"/>
              <a:t>) </a:t>
            </a:r>
            <a:r>
              <a:rPr lang="en-US" dirty="0" smtClean="0"/>
              <a:t>G</a:t>
            </a:r>
            <a:r>
              <a:rPr lang="ru-RU" dirty="0" smtClean="0"/>
              <a:t>1 </a:t>
            </a:r>
            <a:r>
              <a:rPr lang="ru-RU" b="1" dirty="0" smtClean="0">
                <a:solidFill>
                  <a:schemeClr val="tx1"/>
                </a:solidFill>
              </a:rPr>
              <a:t>– рост клетки</a:t>
            </a:r>
            <a:r>
              <a:rPr lang="ru-RU" dirty="0" smtClean="0"/>
              <a:t>, подготовка к синтезу ДНК, синтез веществ </a:t>
            </a:r>
            <a:r>
              <a:rPr lang="ru-RU" b="1" dirty="0" smtClean="0">
                <a:solidFill>
                  <a:schemeClr val="tx1"/>
                </a:solidFill>
                <a:effectLst>
                  <a:outerShdw blurRad="38100" dist="38100" dir="2700000" algn="tl">
                    <a:srgbClr val="000000">
                      <a:alpha val="43137"/>
                    </a:srgbClr>
                  </a:outerShdw>
                </a:effectLst>
              </a:rPr>
              <a:t>(</a:t>
            </a:r>
            <a:r>
              <a:rPr lang="en-US" b="1" dirty="0" smtClean="0">
                <a:solidFill>
                  <a:schemeClr val="tx1"/>
                </a:solidFill>
                <a:effectLst>
                  <a:outerShdw blurRad="38100" dist="38100" dir="2700000" algn="tl">
                    <a:srgbClr val="000000">
                      <a:alpha val="43137"/>
                    </a:srgbClr>
                  </a:outerShdw>
                </a:effectLst>
              </a:rPr>
              <a:t>2n2c)</a:t>
            </a:r>
            <a:endParaRPr lang="ru-RU" b="1" dirty="0" smtClean="0">
              <a:solidFill>
                <a:schemeClr val="tx1"/>
              </a:solidFill>
              <a:effectLst>
                <a:outerShdw blurRad="38100" dist="38100" dir="2700000" algn="tl">
                  <a:srgbClr val="000000">
                    <a:alpha val="43137"/>
                  </a:srgbClr>
                </a:outerShdw>
              </a:effectLst>
            </a:endParaRPr>
          </a:p>
          <a:p>
            <a:r>
              <a:rPr lang="ru-RU" dirty="0" smtClean="0"/>
              <a:t>Синтетический </a:t>
            </a:r>
            <a:r>
              <a:rPr lang="en-US" dirty="0" smtClean="0"/>
              <a:t>S</a:t>
            </a:r>
            <a:r>
              <a:rPr lang="ru-RU" dirty="0" smtClean="0"/>
              <a:t> – синтез </a:t>
            </a:r>
            <a:r>
              <a:rPr lang="ru-RU" dirty="0" err="1" smtClean="0"/>
              <a:t>иРНК</a:t>
            </a:r>
            <a:r>
              <a:rPr lang="ru-RU" dirty="0" smtClean="0"/>
              <a:t>, гистонов, </a:t>
            </a:r>
            <a:r>
              <a:rPr lang="ru-RU" b="1" dirty="0" smtClean="0">
                <a:solidFill>
                  <a:schemeClr val="tx1"/>
                </a:solidFill>
              </a:rPr>
              <a:t>удвоение ДНК</a:t>
            </a:r>
            <a:r>
              <a:rPr lang="en-US" b="1" dirty="0" smtClean="0">
                <a:solidFill>
                  <a:schemeClr val="tx1"/>
                </a:solidFill>
              </a:rPr>
              <a:t> (2n2c-2n4c)</a:t>
            </a:r>
            <a:endParaRPr lang="ru-RU" b="1" dirty="0" smtClean="0">
              <a:solidFill>
                <a:schemeClr val="tx1"/>
              </a:solidFill>
            </a:endParaRPr>
          </a:p>
          <a:p>
            <a:r>
              <a:rPr lang="ru-RU" dirty="0" err="1" smtClean="0"/>
              <a:t>Премитотический</a:t>
            </a:r>
            <a:r>
              <a:rPr lang="ru-RU" dirty="0" smtClean="0"/>
              <a:t> (</a:t>
            </a:r>
            <a:r>
              <a:rPr lang="ru-RU" dirty="0" err="1" smtClean="0"/>
              <a:t>постсинтетический</a:t>
            </a:r>
            <a:r>
              <a:rPr lang="ru-RU" dirty="0" smtClean="0"/>
              <a:t>) </a:t>
            </a:r>
            <a:r>
              <a:rPr lang="en-US" dirty="0" smtClean="0"/>
              <a:t>G</a:t>
            </a:r>
            <a:r>
              <a:rPr lang="ru-RU" dirty="0" smtClean="0"/>
              <a:t>2 – </a:t>
            </a:r>
            <a:r>
              <a:rPr lang="ru-RU" b="1" dirty="0" smtClean="0">
                <a:solidFill>
                  <a:schemeClr val="tx1"/>
                </a:solidFill>
              </a:rPr>
              <a:t>подготовка к делению</a:t>
            </a:r>
            <a:r>
              <a:rPr lang="ru-RU" dirty="0" smtClean="0"/>
              <a:t>: синтез РНК, белков и «белков деления»</a:t>
            </a:r>
            <a:r>
              <a:rPr lang="en-US" dirty="0" smtClean="0"/>
              <a:t> </a:t>
            </a:r>
            <a:r>
              <a:rPr lang="en-US" b="1" dirty="0" smtClean="0">
                <a:solidFill>
                  <a:schemeClr val="tx1"/>
                </a:solidFill>
              </a:rPr>
              <a:t>(2n4c)</a:t>
            </a:r>
            <a:endParaRPr lang="ru-RU" b="1" dirty="0">
              <a:solidFill>
                <a:schemeClr val="tx1"/>
              </a:solidFill>
            </a:endParaRPr>
          </a:p>
        </p:txBody>
      </p:sp>
    </p:spTree>
    <p:extLst>
      <p:ext uri="{BB962C8B-B14F-4D97-AF65-F5344CB8AC3E}">
        <p14:creationId xmlns:p14="http://schemas.microsoft.com/office/powerpoint/2010/main" xmlns="" val="206496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8064" y="229450"/>
            <a:ext cx="3840426" cy="3456384"/>
          </a:xfrm>
          <a:prstGeom prst="rect">
            <a:avLst/>
          </a:prstGeom>
        </p:spPr>
      </p:pic>
      <p:sp>
        <p:nvSpPr>
          <p:cNvPr id="7" name="Выгнутая вниз стрелка 6"/>
          <p:cNvSpPr/>
          <p:nvPr/>
        </p:nvSpPr>
        <p:spPr>
          <a:xfrm>
            <a:off x="2771800" y="5877272"/>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Заголовок 3"/>
          <p:cNvSpPr>
            <a:spLocks noGrp="1"/>
          </p:cNvSpPr>
          <p:nvPr>
            <p:ph type="title"/>
          </p:nvPr>
        </p:nvSpPr>
        <p:spPr/>
        <p:txBody>
          <a:bodyPr/>
          <a:lstStyle/>
          <a:p>
            <a:r>
              <a:rPr lang="ru-RU" dirty="0" smtClean="0"/>
              <a:t>Профаза</a:t>
            </a:r>
            <a:endParaRPr lang="ru-RU" dirty="0"/>
          </a:p>
        </p:txBody>
      </p:sp>
      <p:sp>
        <p:nvSpPr>
          <p:cNvPr id="5" name="Объект 4"/>
          <p:cNvSpPr>
            <a:spLocks noGrp="1"/>
          </p:cNvSpPr>
          <p:nvPr>
            <p:ph idx="1"/>
          </p:nvPr>
        </p:nvSpPr>
        <p:spPr>
          <a:xfrm>
            <a:off x="304800" y="1554162"/>
            <a:ext cx="4771256" cy="4525963"/>
          </a:xfrm>
        </p:spPr>
        <p:txBody>
          <a:bodyPr>
            <a:normAutofit fontScale="92500"/>
          </a:bodyPr>
          <a:lstStyle/>
          <a:p>
            <a:pPr marL="0" indent="0">
              <a:buNone/>
            </a:pPr>
            <a:r>
              <a:rPr lang="ru-RU" sz="3600" dirty="0" smtClean="0">
                <a:solidFill>
                  <a:schemeClr val="tx1"/>
                </a:solidFill>
              </a:rPr>
              <a:t>Происходит </a:t>
            </a:r>
            <a:r>
              <a:rPr lang="ru-RU" sz="3600" dirty="0" err="1">
                <a:solidFill>
                  <a:schemeClr val="tx1"/>
                </a:solidFill>
              </a:rPr>
              <a:t>спирализация</a:t>
            </a:r>
            <a:r>
              <a:rPr lang="ru-RU" sz="3600" dirty="0">
                <a:solidFill>
                  <a:schemeClr val="tx1"/>
                </a:solidFill>
              </a:rPr>
              <a:t> хромосом. Формируется веретено деления. Начинает растворяться ядерная оболочка. </a:t>
            </a:r>
            <a:r>
              <a:rPr lang="ru-RU" sz="3600" b="1" dirty="0">
                <a:solidFill>
                  <a:schemeClr val="tx1"/>
                </a:solidFill>
              </a:rPr>
              <a:t>(2</a:t>
            </a:r>
            <a:r>
              <a:rPr lang="en-US" sz="3600" b="1" dirty="0">
                <a:solidFill>
                  <a:schemeClr val="tx1"/>
                </a:solidFill>
              </a:rPr>
              <a:t>n4c)</a:t>
            </a:r>
            <a:endParaRPr lang="ru-RU" sz="3600" b="1" dirty="0">
              <a:solidFill>
                <a:schemeClr val="tx1"/>
              </a:solidFill>
            </a:endParaRPr>
          </a:p>
          <a:p>
            <a:pPr marL="0" indent="0">
              <a:buNone/>
            </a:pPr>
            <a:endParaRPr lang="ru-RU" dirty="0"/>
          </a:p>
        </p:txBody>
      </p:sp>
    </p:spTree>
    <p:extLst>
      <p:ext uri="{BB962C8B-B14F-4D97-AF65-F5344CB8AC3E}">
        <p14:creationId xmlns:p14="http://schemas.microsoft.com/office/powerpoint/2010/main" xmlns="" val="2990373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476672"/>
            <a:ext cx="3672408" cy="3629999"/>
          </a:xfrm>
          <a:prstGeom prst="rect">
            <a:avLst/>
          </a:prstGeom>
        </p:spPr>
      </p:pic>
      <p:sp>
        <p:nvSpPr>
          <p:cNvPr id="4" name="Заголовок 3"/>
          <p:cNvSpPr>
            <a:spLocks noGrp="1"/>
          </p:cNvSpPr>
          <p:nvPr>
            <p:ph type="title"/>
          </p:nvPr>
        </p:nvSpPr>
        <p:spPr/>
        <p:txBody>
          <a:bodyPr/>
          <a:lstStyle/>
          <a:p>
            <a:r>
              <a:rPr lang="ru-RU" dirty="0" smtClean="0"/>
              <a:t>метафаза</a:t>
            </a:r>
            <a:endParaRPr lang="ru-RU" dirty="0"/>
          </a:p>
        </p:txBody>
      </p:sp>
      <p:sp>
        <p:nvSpPr>
          <p:cNvPr id="5" name="Объект 4"/>
          <p:cNvSpPr>
            <a:spLocks noGrp="1"/>
          </p:cNvSpPr>
          <p:nvPr>
            <p:ph idx="1"/>
          </p:nvPr>
        </p:nvSpPr>
        <p:spPr>
          <a:xfrm>
            <a:off x="304800" y="1554162"/>
            <a:ext cx="4915272" cy="4525963"/>
          </a:xfrm>
        </p:spPr>
        <p:txBody>
          <a:bodyPr/>
          <a:lstStyle/>
          <a:p>
            <a:pPr marL="0" indent="0">
              <a:buNone/>
            </a:pPr>
            <a:r>
              <a:rPr lang="ru-RU" sz="4000" dirty="0">
                <a:solidFill>
                  <a:schemeClr val="tx1"/>
                </a:solidFill>
              </a:rPr>
              <a:t>Хромосомы выстраиваются в плоскости экватора.</a:t>
            </a:r>
          </a:p>
          <a:p>
            <a:pPr marL="0" indent="0">
              <a:buNone/>
            </a:pPr>
            <a:r>
              <a:rPr lang="ru-RU" sz="4000" dirty="0">
                <a:solidFill>
                  <a:schemeClr val="tx1"/>
                </a:solidFill>
              </a:rPr>
              <a:t>Нити веретена прикрепляются к </a:t>
            </a:r>
            <a:r>
              <a:rPr lang="ru-RU" sz="4000" dirty="0" err="1">
                <a:solidFill>
                  <a:schemeClr val="tx1"/>
                </a:solidFill>
              </a:rPr>
              <a:t>центромерам</a:t>
            </a:r>
            <a:r>
              <a:rPr lang="ru-RU" sz="4000" dirty="0">
                <a:solidFill>
                  <a:schemeClr val="tx1"/>
                </a:solidFill>
              </a:rPr>
              <a:t> хромосом. </a:t>
            </a:r>
            <a:r>
              <a:rPr lang="en-US" sz="4000" b="1" dirty="0">
                <a:solidFill>
                  <a:schemeClr val="tx1"/>
                </a:solidFill>
                <a:effectLst>
                  <a:outerShdw blurRad="38100" dist="38100" dir="2700000" algn="tl">
                    <a:srgbClr val="000000">
                      <a:alpha val="43137"/>
                    </a:srgbClr>
                  </a:outerShdw>
                </a:effectLst>
              </a:rPr>
              <a:t>(2n4c)</a:t>
            </a:r>
            <a:endParaRPr lang="ru-RU" sz="4000" b="1" dirty="0">
              <a:solidFill>
                <a:schemeClr val="tx1"/>
              </a:solidFill>
              <a:effectLst>
                <a:outerShdw blurRad="38100" dist="38100" dir="2700000" algn="tl">
                  <a:srgbClr val="000000">
                    <a:alpha val="43137"/>
                  </a:srgbClr>
                </a:outerShdw>
              </a:effectLst>
            </a:endParaRPr>
          </a:p>
          <a:p>
            <a:pPr marL="0" indent="0">
              <a:buNone/>
            </a:pPr>
            <a:endParaRPr lang="ru-RU" dirty="0"/>
          </a:p>
        </p:txBody>
      </p:sp>
    </p:spTree>
    <p:extLst>
      <p:ext uri="{BB962C8B-B14F-4D97-AF65-F5344CB8AC3E}">
        <p14:creationId xmlns:p14="http://schemas.microsoft.com/office/powerpoint/2010/main" xmlns="" val="3093769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836712"/>
            <a:ext cx="3707904" cy="2780928"/>
          </a:xfrm>
          <a:prstGeom prst="rect">
            <a:avLst/>
          </a:prstGeom>
        </p:spPr>
      </p:pic>
      <p:sp>
        <p:nvSpPr>
          <p:cNvPr id="3" name="Заголовок 2"/>
          <p:cNvSpPr>
            <a:spLocks noGrp="1"/>
          </p:cNvSpPr>
          <p:nvPr>
            <p:ph type="title"/>
          </p:nvPr>
        </p:nvSpPr>
        <p:spPr/>
        <p:txBody>
          <a:bodyPr/>
          <a:lstStyle/>
          <a:p>
            <a:r>
              <a:rPr lang="ru-RU" dirty="0" smtClean="0"/>
              <a:t>анафаза</a:t>
            </a:r>
            <a:endParaRPr lang="ru-RU" dirty="0"/>
          </a:p>
        </p:txBody>
      </p:sp>
      <p:sp>
        <p:nvSpPr>
          <p:cNvPr id="5" name="Объект 4"/>
          <p:cNvSpPr>
            <a:spLocks noGrp="1"/>
          </p:cNvSpPr>
          <p:nvPr>
            <p:ph idx="1"/>
          </p:nvPr>
        </p:nvSpPr>
        <p:spPr>
          <a:xfrm>
            <a:off x="304800" y="1554162"/>
            <a:ext cx="4915272" cy="4525963"/>
          </a:xfrm>
        </p:spPr>
        <p:txBody>
          <a:bodyPr>
            <a:normAutofit fontScale="92500"/>
          </a:bodyPr>
          <a:lstStyle/>
          <a:p>
            <a:pPr marL="0" indent="0">
              <a:buNone/>
            </a:pPr>
            <a:r>
              <a:rPr lang="ru-RU" sz="4000" dirty="0">
                <a:solidFill>
                  <a:schemeClr val="tx1"/>
                </a:solidFill>
              </a:rPr>
              <a:t>Делятся </a:t>
            </a:r>
            <a:r>
              <a:rPr lang="ru-RU" sz="4000" dirty="0" err="1">
                <a:solidFill>
                  <a:schemeClr val="tx1"/>
                </a:solidFill>
              </a:rPr>
              <a:t>центромеры</a:t>
            </a:r>
            <a:r>
              <a:rPr lang="ru-RU" sz="4000" dirty="0">
                <a:solidFill>
                  <a:schemeClr val="tx1"/>
                </a:solidFill>
              </a:rPr>
              <a:t> хромосом. </a:t>
            </a:r>
          </a:p>
          <a:p>
            <a:pPr marL="0" indent="0">
              <a:buNone/>
            </a:pPr>
            <a:r>
              <a:rPr lang="ru-RU" sz="4000" dirty="0">
                <a:solidFill>
                  <a:schemeClr val="tx1"/>
                </a:solidFill>
              </a:rPr>
              <a:t>Нити веретена растаскивают за </a:t>
            </a:r>
            <a:r>
              <a:rPr lang="ru-RU" sz="4000" dirty="0" err="1">
                <a:solidFill>
                  <a:schemeClr val="tx1"/>
                </a:solidFill>
              </a:rPr>
              <a:t>центромеры</a:t>
            </a:r>
            <a:r>
              <a:rPr lang="ru-RU" sz="4000" dirty="0">
                <a:solidFill>
                  <a:schemeClr val="tx1"/>
                </a:solidFill>
              </a:rPr>
              <a:t> дочерние хромосомы к полюсам клетки.</a:t>
            </a:r>
            <a:r>
              <a:rPr lang="en-US" sz="4000" dirty="0">
                <a:solidFill>
                  <a:schemeClr val="tx1"/>
                </a:solidFill>
              </a:rPr>
              <a:t> </a:t>
            </a:r>
            <a:r>
              <a:rPr lang="en-US" sz="4000" b="1" dirty="0">
                <a:solidFill>
                  <a:schemeClr val="tx1"/>
                </a:solidFill>
              </a:rPr>
              <a:t>(4n4c)</a:t>
            </a:r>
            <a:endParaRPr lang="ru-RU" sz="4000" b="1" dirty="0">
              <a:solidFill>
                <a:schemeClr val="tx1"/>
              </a:solidFill>
            </a:endParaRPr>
          </a:p>
          <a:p>
            <a:pPr marL="0" indent="0">
              <a:buNone/>
            </a:pPr>
            <a:endParaRPr lang="ru-RU" dirty="0"/>
          </a:p>
        </p:txBody>
      </p:sp>
    </p:spTree>
    <p:extLst>
      <p:ext uri="{BB962C8B-B14F-4D97-AF65-F5344CB8AC3E}">
        <p14:creationId xmlns:p14="http://schemas.microsoft.com/office/powerpoint/2010/main" xmlns="" val="572922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9186" y="1136705"/>
            <a:ext cx="4044813" cy="3084383"/>
          </a:xfrm>
          <a:prstGeom prst="rect">
            <a:avLst/>
          </a:prstGeom>
        </p:spPr>
      </p:pic>
      <p:sp>
        <p:nvSpPr>
          <p:cNvPr id="4" name="Заголовок 3"/>
          <p:cNvSpPr>
            <a:spLocks noGrp="1"/>
          </p:cNvSpPr>
          <p:nvPr>
            <p:ph type="title"/>
          </p:nvPr>
        </p:nvSpPr>
        <p:spPr/>
        <p:txBody>
          <a:bodyPr/>
          <a:lstStyle/>
          <a:p>
            <a:r>
              <a:rPr lang="ru-RU" dirty="0" smtClean="0"/>
              <a:t>телофаза</a:t>
            </a:r>
            <a:endParaRPr lang="ru-RU" dirty="0"/>
          </a:p>
        </p:txBody>
      </p:sp>
      <p:sp>
        <p:nvSpPr>
          <p:cNvPr id="5" name="Объект 4"/>
          <p:cNvSpPr>
            <a:spLocks noGrp="1"/>
          </p:cNvSpPr>
          <p:nvPr>
            <p:ph idx="1"/>
          </p:nvPr>
        </p:nvSpPr>
        <p:spPr>
          <a:xfrm>
            <a:off x="304800" y="1554162"/>
            <a:ext cx="5131296" cy="4971182"/>
          </a:xfrm>
        </p:spPr>
        <p:txBody>
          <a:bodyPr>
            <a:normAutofit lnSpcReduction="10000"/>
          </a:bodyPr>
          <a:lstStyle/>
          <a:p>
            <a:pPr marL="0" indent="0">
              <a:buNone/>
            </a:pPr>
            <a:r>
              <a:rPr lang="ru-RU" dirty="0" smtClean="0">
                <a:solidFill>
                  <a:schemeClr val="tx1"/>
                </a:solidFill>
              </a:rPr>
              <a:t>Хромосомы </a:t>
            </a:r>
            <a:r>
              <a:rPr lang="ru-RU" dirty="0" err="1">
                <a:solidFill>
                  <a:schemeClr val="tx1"/>
                </a:solidFill>
              </a:rPr>
              <a:t>деспирализуются</a:t>
            </a:r>
            <a:r>
              <a:rPr lang="ru-RU" dirty="0">
                <a:solidFill>
                  <a:schemeClr val="tx1"/>
                </a:solidFill>
              </a:rPr>
              <a:t>;</a:t>
            </a:r>
          </a:p>
          <a:p>
            <a:pPr marL="0" indent="0">
              <a:buNone/>
            </a:pPr>
            <a:r>
              <a:rPr lang="ru-RU" dirty="0">
                <a:solidFill>
                  <a:schemeClr val="tx1"/>
                </a:solidFill>
              </a:rPr>
              <a:t>Образуется ядерная оболочка;</a:t>
            </a:r>
          </a:p>
          <a:p>
            <a:pPr marL="0" indent="0">
              <a:buNone/>
            </a:pPr>
            <a:r>
              <a:rPr lang="ru-RU" dirty="0">
                <a:solidFill>
                  <a:schemeClr val="tx1"/>
                </a:solidFill>
              </a:rPr>
              <a:t>У растений формируется клеточная стенка между дочерними клетками, у животных – перетяжка, которая углубляется и делит материнскую клетку</a:t>
            </a:r>
            <a:r>
              <a:rPr lang="ru-RU" dirty="0" smtClean="0">
                <a:solidFill>
                  <a:srgbClr val="0000FF"/>
                </a:solidFill>
              </a:rPr>
              <a:t>.</a:t>
            </a:r>
            <a:r>
              <a:rPr lang="ru-RU" dirty="0" smtClean="0">
                <a:solidFill>
                  <a:schemeClr val="tx1"/>
                </a:solidFill>
              </a:rPr>
              <a:t> </a:t>
            </a:r>
            <a:r>
              <a:rPr lang="ru-RU" b="1" dirty="0" smtClean="0">
                <a:solidFill>
                  <a:schemeClr val="tx1"/>
                </a:solidFill>
              </a:rPr>
              <a:t>(2</a:t>
            </a:r>
            <a:r>
              <a:rPr lang="en-US" b="1" dirty="0" smtClean="0">
                <a:solidFill>
                  <a:schemeClr val="tx1"/>
                </a:solidFill>
              </a:rPr>
              <a:t>n2c</a:t>
            </a:r>
            <a:r>
              <a:rPr lang="ru-RU" b="1" dirty="0" smtClean="0">
                <a:solidFill>
                  <a:schemeClr val="tx1"/>
                </a:solidFill>
              </a:rPr>
              <a:t>)</a:t>
            </a:r>
            <a:endParaRPr lang="ru-RU" b="1" dirty="0">
              <a:solidFill>
                <a:schemeClr val="tx1"/>
              </a:solidFill>
            </a:endParaRPr>
          </a:p>
          <a:p>
            <a:pPr marL="0" indent="0">
              <a:buNone/>
            </a:pPr>
            <a:endParaRPr lang="ru-RU" dirty="0"/>
          </a:p>
        </p:txBody>
      </p:sp>
    </p:spTree>
    <p:extLst>
      <p:ext uri="{BB962C8B-B14F-4D97-AF65-F5344CB8AC3E}">
        <p14:creationId xmlns:p14="http://schemas.microsoft.com/office/powerpoint/2010/main" xmlns="" val="1185613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255</TotalTime>
  <Words>1324</Words>
  <Application>Microsoft Office PowerPoint</Application>
  <PresentationFormat>Экран (4:3)</PresentationFormat>
  <Paragraphs>249</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Деление клетки. Митоз</vt:lpstr>
      <vt:lpstr>Слайд 2</vt:lpstr>
      <vt:lpstr>Слайд 3</vt:lpstr>
      <vt:lpstr>Жизненный цикл клетки</vt:lpstr>
      <vt:lpstr>Интерфаза</vt:lpstr>
      <vt:lpstr>Профаза</vt:lpstr>
      <vt:lpstr>метафаза</vt:lpstr>
      <vt:lpstr>анафаза</vt:lpstr>
      <vt:lpstr>телофаза</vt:lpstr>
      <vt:lpstr>Слайд 10</vt:lpstr>
      <vt:lpstr>значение</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Северина</dc:creator>
  <cp:lastModifiedBy>Ксения</cp:lastModifiedBy>
  <cp:revision>15</cp:revision>
  <dcterms:created xsi:type="dcterms:W3CDTF">2012-02-08T16:55:19Z</dcterms:created>
  <dcterms:modified xsi:type="dcterms:W3CDTF">2016-01-10T17:31:18Z</dcterms:modified>
</cp:coreProperties>
</file>