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9" r:id="rId3"/>
    <p:sldId id="272" r:id="rId4"/>
    <p:sldId id="274" r:id="rId5"/>
    <p:sldId id="261" r:id="rId6"/>
    <p:sldId id="294" r:id="rId7"/>
    <p:sldId id="263" r:id="rId8"/>
    <p:sldId id="287" r:id="rId9"/>
    <p:sldId id="265" r:id="rId10"/>
    <p:sldId id="290" r:id="rId11"/>
    <p:sldId id="267" r:id="rId12"/>
    <p:sldId id="292" r:id="rId13"/>
    <p:sldId id="269" r:id="rId14"/>
    <p:sldId id="271" r:id="rId15"/>
    <p:sldId id="289" r:id="rId16"/>
    <p:sldId id="296" r:id="rId17"/>
    <p:sldId id="278" r:id="rId18"/>
    <p:sldId id="280" r:id="rId19"/>
    <p:sldId id="282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5EF21-84A7-46F7-BECE-579ED518C561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AB18-6A44-441A-BD58-6D4365F3E3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21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И.И.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56BBF-C57F-422E-9B96-74F0D9874418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И.И.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A8E167-9ED3-42BE-AFFC-D11CD39C1F01}" type="slidenum">
              <a:rPr lang="ru-RU" smtClean="0"/>
              <a:pPr eaLnBrk="1" hangingPunct="1"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И.И.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C768F8-B70B-449D-81C6-3710F8B9E496}" type="slidenum">
              <a:rPr lang="ru-RU" smtClean="0"/>
              <a:pPr eaLnBrk="1" hangingPunct="1"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И.И.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3A0F6E-56D5-4EB9-AC16-EA61188EC30B}" type="slidenum">
              <a:rPr lang="ru-RU" smtClean="0"/>
              <a:pPr eaLnBrk="1" hangingPunct="1"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И.И.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C7C5D2-39AC-4B75-8E5E-825843512DDE}" type="slidenum">
              <a:rPr lang="ru-RU" smtClean="0"/>
              <a:pPr eaLnBrk="1" hangingPunct="1"/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И.И.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7AEFEC-392C-457F-BE5C-0BD3897FF500}" type="slidenum">
              <a:rPr lang="ru-RU" smtClean="0"/>
              <a:pPr eaLnBrk="1" hangingPunct="1"/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0F377B-D612-4DBB-812F-D0046001DDA5}" type="datetimeFigureOut">
              <a:rPr lang="ru-RU" smtClean="0"/>
              <a:t>24.12.2015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A563B14-BC41-458C-980F-DB09AD49F48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04856" cy="2736304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Регулятивные УУД</a:t>
            </a:r>
            <a:endParaRPr lang="ru-RU" sz="72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D:\!Old\Мои документы\Мои рисунки\portfeli-shkolnyie-prinadlezhnosti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84968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344816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Особое внимание нужно уделять</a:t>
            </a:r>
          </a:p>
          <a:p>
            <a:pPr>
              <a:buNone/>
            </a:pPr>
            <a:r>
              <a:rPr lang="ru-RU" sz="3200" b="1" dirty="0" smtClean="0"/>
              <a:t>прогностической оценке.</a:t>
            </a:r>
          </a:p>
          <a:p>
            <a:pPr>
              <a:buNone/>
            </a:pPr>
            <a:r>
              <a:rPr lang="ru-RU" sz="3200" b="1" dirty="0" smtClean="0"/>
              <a:t>Для этого можно использовать знаки:</a:t>
            </a:r>
          </a:p>
          <a:p>
            <a:pPr algn="ctr">
              <a:buNone/>
            </a:pPr>
            <a:r>
              <a:rPr lang="ru-RU" sz="4400" dirty="0" smtClean="0"/>
              <a:t> «+» - все знаю;</a:t>
            </a:r>
          </a:p>
          <a:p>
            <a:pPr algn="ctr">
              <a:buNone/>
            </a:pPr>
            <a:r>
              <a:rPr lang="ru-RU" sz="4400" dirty="0" smtClean="0"/>
              <a:t>«-» - не знаю; </a:t>
            </a:r>
          </a:p>
          <a:p>
            <a:pPr algn="ctr">
              <a:buNone/>
            </a:pPr>
            <a:r>
              <a:rPr lang="ru-RU" sz="4400" dirty="0" smtClean="0"/>
              <a:t>«?» - сомневаюсь.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121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22413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Контроль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786687" cy="3845024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endParaRPr lang="ru-RU" sz="3600" b="1" dirty="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сличение способа действия и его результата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заданным эталоном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целью обнаружения отклонений и отличий от эталона  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1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3"/>
            <a:ext cx="7704856" cy="9552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Для развития самоконтроля и самооценки учитель регулярно должен задавать вопросы: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7704856" cy="43924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cs typeface="Aharoni" panose="02010803020104030203" pitchFamily="2" charset="-79"/>
              </a:rPr>
              <a:t>Что ты узнал на уроке</a:t>
            </a:r>
            <a:r>
              <a:rPr lang="ru-RU" b="1" dirty="0" smtClean="0">
                <a:cs typeface="Aharoni" panose="02010803020104030203" pitchFamily="2" charset="-79"/>
              </a:rPr>
              <a:t>?</a:t>
            </a:r>
            <a:endParaRPr lang="ru-RU" b="1" dirty="0" smtClean="0"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cs typeface="Aharoni" panose="02010803020104030203" pitchFamily="2" charset="-79"/>
              </a:rPr>
              <a:t>- Чему научился</a:t>
            </a:r>
            <a:r>
              <a:rPr lang="ru-RU" b="1" dirty="0" smtClean="0">
                <a:cs typeface="Aharoni" panose="02010803020104030203" pitchFamily="2" charset="-79"/>
              </a:rPr>
              <a:t>?</a:t>
            </a:r>
            <a:endParaRPr lang="ru-RU" b="1" dirty="0" smtClean="0"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cs typeface="Aharoni" panose="02010803020104030203" pitchFamily="2" charset="-79"/>
              </a:rPr>
              <a:t>- За что себя можешь похвалить</a:t>
            </a:r>
            <a:r>
              <a:rPr lang="ru-RU" b="1" dirty="0" smtClean="0">
                <a:cs typeface="Aharoni" panose="02010803020104030203" pitchFamily="2" charset="-79"/>
              </a:rPr>
              <a:t>?</a:t>
            </a:r>
            <a:endParaRPr lang="ru-RU" b="1" dirty="0" smtClean="0"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cs typeface="Aharoni" panose="02010803020104030203" pitchFamily="2" charset="-79"/>
              </a:rPr>
              <a:t>- Над чем еще надо поработать</a:t>
            </a:r>
            <a:r>
              <a:rPr lang="ru-RU" b="1" dirty="0" smtClean="0">
                <a:cs typeface="Aharoni" panose="02010803020104030203" pitchFamily="2" charset="-79"/>
              </a:rPr>
              <a:t>?</a:t>
            </a:r>
            <a:endParaRPr lang="ru-RU" b="1" dirty="0" smtClean="0"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cs typeface="Aharoni" panose="02010803020104030203" pitchFamily="2" charset="-79"/>
              </a:rPr>
              <a:t>- Какие задания тебе понравились</a:t>
            </a:r>
            <a:r>
              <a:rPr lang="ru-RU" b="1" dirty="0" smtClean="0">
                <a:cs typeface="Aharoni" panose="02010803020104030203" pitchFamily="2" charset="-79"/>
              </a:rPr>
              <a:t>?</a:t>
            </a:r>
            <a:endParaRPr lang="ru-RU" b="1" dirty="0" smtClean="0"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cs typeface="Aharoni" panose="02010803020104030203" pitchFamily="2" charset="-79"/>
              </a:rPr>
              <a:t>- Какие задания оказались трудными</a:t>
            </a:r>
            <a:r>
              <a:rPr lang="ru-RU" b="1" dirty="0" smtClean="0">
                <a:cs typeface="Aharoni" panose="02010803020104030203" pitchFamily="2" charset="-79"/>
              </a:rPr>
              <a:t>?</a:t>
            </a:r>
            <a:endParaRPr lang="ru-RU" b="1" dirty="0" smtClean="0"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cs typeface="Aharoni" panose="02010803020104030203" pitchFamily="2" charset="-79"/>
              </a:rPr>
              <a:t>- Достиг ли ты поставленную в начале урока цель?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8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656183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Коррекция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5"/>
            <a:ext cx="7786687" cy="424847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3600" b="1" dirty="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latin typeface="Arial Black" pitchFamily="34" charset="0"/>
              </a:rPr>
              <a:t> внесение необходимых дополнений и корректив в план и способ действия в случае расхождения эталона, реального действия и его результата 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232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15121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Оценка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86687" cy="446449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выделение и осознание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уч-ся того, что уже усвоено и что еще нужно усвоить, осознание качества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уровня усвоения  </a:t>
            </a:r>
          </a:p>
        </p:txBody>
      </p:sp>
    </p:spTree>
    <p:extLst>
      <p:ext uri="{BB962C8B-B14F-4D97-AF65-F5344CB8AC3E}">
        <p14:creationId xmlns:p14="http://schemas.microsoft.com/office/powerpoint/2010/main" val="7087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7272808" cy="504056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1-ый способ оценивания</a:t>
            </a:r>
            <a:r>
              <a:rPr lang="ru-RU" sz="2800" b="1" dirty="0" smtClean="0"/>
              <a:t>: сосед по парте оценивает рядом сидящего ученика сразу же после выполнения самостоятельной работы, обосновывает свою оценку, указывает на недочеты.</a:t>
            </a:r>
          </a:p>
          <a:p>
            <a:pPr marL="0" indent="0">
              <a:buNone/>
            </a:pPr>
            <a:endParaRPr lang="ru-RU" sz="2800" b="1" dirty="0" smtClean="0"/>
          </a:p>
          <a:p>
            <a:r>
              <a:rPr lang="ru-RU" sz="2800" b="1" u="sng" dirty="0" smtClean="0"/>
              <a:t>2-ой способ оценивания</a:t>
            </a:r>
            <a:r>
              <a:rPr lang="ru-RU" sz="2800" b="1" dirty="0" smtClean="0"/>
              <a:t>: ученик сначала оценивает себя, затем идет обмен тетрадями и оценивание в паре.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8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688"/>
            <a:ext cx="8229600" cy="13681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Методы, формирующие регулятивные УУД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827584" y="1700808"/>
            <a:ext cx="7488832" cy="460851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групповая и парная работа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дискуссия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проектов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эвристических вопросов</a:t>
            </a:r>
          </a:p>
          <a:p>
            <a:pPr lvl="1">
              <a:lnSpc>
                <a:spcPct val="200000"/>
              </a:lnSpc>
              <a:buFont typeface="Arial" charset="0"/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4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10801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Методы, формирующие регулятивные УУД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899592" y="2119256"/>
            <a:ext cx="7416824" cy="4190063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групповая и парная работа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дискуссия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проектов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эвристических вопросов</a:t>
            </a:r>
          </a:p>
          <a:p>
            <a:pPr lvl="1">
              <a:lnSpc>
                <a:spcPct val="200000"/>
              </a:lnSpc>
              <a:buFont typeface="Arial" charset="0"/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5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04856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Средства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формирования регулятивных УУД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7704856" cy="432048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технологии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продуктивного чтения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проблемно-диалогическая технология, </a:t>
            </a:r>
            <a:endParaRPr lang="ru-RU" sz="32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технология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оценивания образовательных достижений(учебных успехов).</a:t>
            </a:r>
          </a:p>
        </p:txBody>
      </p:sp>
    </p:spTree>
    <p:extLst>
      <p:ext uri="{BB962C8B-B14F-4D97-AF65-F5344CB8AC3E}">
        <p14:creationId xmlns:p14="http://schemas.microsoft.com/office/powerpoint/2010/main" val="32632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16824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Виды заданий для формирования регулятивных УУД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99592" y="1628800"/>
            <a:ext cx="7488832" cy="475252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«преднамеренные ошибки»;</a:t>
            </a:r>
          </a:p>
          <a:p>
            <a:r>
              <a:rPr lang="ru-RU" sz="2800" b="1" dirty="0" smtClean="0"/>
              <a:t>поиск информации в предложенных источниках;</a:t>
            </a:r>
          </a:p>
          <a:p>
            <a:r>
              <a:rPr lang="ru-RU" sz="2800" b="1" dirty="0" smtClean="0"/>
              <a:t>взаимоконтроль</a:t>
            </a:r>
          </a:p>
          <a:p>
            <a:r>
              <a:rPr lang="ru-RU" sz="2800" b="1" dirty="0" smtClean="0"/>
              <a:t>взаимный диктант (метод М.Г. Булановской)</a:t>
            </a:r>
          </a:p>
          <a:p>
            <a:r>
              <a:rPr lang="ru-RU" sz="2800" b="1" dirty="0" smtClean="0"/>
              <a:t> диспут</a:t>
            </a:r>
          </a:p>
          <a:p>
            <a:r>
              <a:rPr lang="ru-RU" sz="2800" b="1" dirty="0" smtClean="0"/>
              <a:t>заучивание материала наизусть в классе</a:t>
            </a:r>
          </a:p>
          <a:p>
            <a:r>
              <a:rPr lang="ru-RU" sz="2800" b="1" dirty="0" smtClean="0"/>
              <a:t>«ищу ошибки»</a:t>
            </a:r>
          </a:p>
          <a:p>
            <a:r>
              <a:rPr lang="ru-RU" sz="2800" b="1" dirty="0" smtClean="0"/>
              <a:t>КОНОП (контрольный опрос на определенную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20554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62392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Регулятивные УУД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(ФГОС .Раздел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П. 11)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920880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Овладение способностью принимать и сохранять цели и задачи учебной деятельности, поиска средств ее осуществления;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Формирование умения планировать, контролировать и оценивать учебные действия в соответствии с поставленной и условиями ее реализации;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Формирование умения понимать причины успеха/неуспеха учебной деятельности и способности конструктивно действовать даже в ситуациях неуспеха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7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720080"/>
          </a:xfrm>
        </p:spPr>
        <p:txBody>
          <a:bodyPr/>
          <a:lstStyle/>
          <a:p>
            <a:pPr>
              <a:defRPr/>
            </a:pPr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Регулятивные УУД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184576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      </a:t>
            </a:r>
            <a:r>
              <a:rPr lang="ru-RU" b="1" dirty="0" smtClean="0"/>
              <a:t>Ученик умеет составлять план действий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/>
              <a:t>       Ученик может внести необходимые дополнения и коррективы в план и способ действия в случае необходимости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/>
              <a:t>      Ученик осознает то, что уже усвоено и что еще подлежит усвоению, а также качество и уровень усвоения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/>
              <a:t>     Ученик может поставить учебную задачу на основе соотнесения того, что уже известно и освоено учащимся, и </a:t>
            </a:r>
            <a:r>
              <a:rPr lang="ru-RU" b="1" dirty="0" smtClean="0"/>
              <a:t>того, </a:t>
            </a:r>
            <a:r>
              <a:rPr lang="ru-RU" b="1" dirty="0" smtClean="0"/>
              <a:t>что еще неизвестно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/>
              <a:t>      Ученик способен к волевому усилию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/>
              <a:t>     Ученик владеет навыками результирующего, процессуального и прогностического самоконтроля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/>
              <a:t>      У ученика сформирован внутренний план действий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/>
              <a:t>      Ученик перед тем, как начать действовать определяет последовательность действий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/>
              <a:t>      Ребенок может адекватно реагировать на трудности и не боится сделать ошибку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140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488832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Регулятивные действия обеспечивают учащимся организацию их учебной деятельности.</a:t>
            </a:r>
            <a:endParaRPr lang="ru-RU" sz="3600" b="1" dirty="0"/>
          </a:p>
        </p:txBody>
      </p:sp>
      <p:pic>
        <p:nvPicPr>
          <p:cNvPr id="4" name="Picture 2" descr="D:\Документы - Игорь\Загрузки\Новая папка\rebe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68052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0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Регулятивные УУД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704856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000" b="1" dirty="0" smtClean="0"/>
              <a:t>Целеполагание</a:t>
            </a:r>
          </a:p>
          <a:p>
            <a:r>
              <a:rPr lang="ru-RU" sz="4000" b="1" dirty="0" smtClean="0"/>
              <a:t>Планирование</a:t>
            </a:r>
          </a:p>
          <a:p>
            <a:r>
              <a:rPr lang="ru-RU" sz="4000" b="1" dirty="0" smtClean="0"/>
              <a:t>Прогнозирование</a:t>
            </a:r>
          </a:p>
          <a:p>
            <a:r>
              <a:rPr lang="ru-RU" sz="4000" b="1" dirty="0" smtClean="0"/>
              <a:t>Контроль(волевая </a:t>
            </a:r>
            <a:r>
              <a:rPr lang="ru-RU" sz="4000" b="1" dirty="0" err="1" smtClean="0"/>
              <a:t>саморегуляция</a:t>
            </a:r>
            <a:r>
              <a:rPr lang="ru-RU" sz="4000" b="1" dirty="0" smtClean="0"/>
              <a:t>)</a:t>
            </a:r>
          </a:p>
          <a:p>
            <a:r>
              <a:rPr lang="ru-RU" sz="4000" b="1" dirty="0" smtClean="0"/>
              <a:t>Коррекция</a:t>
            </a:r>
          </a:p>
          <a:p>
            <a:r>
              <a:rPr lang="ru-RU" sz="4000" b="1" dirty="0" smtClean="0"/>
              <a:t>Оценка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5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Целеполагание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984232" cy="468052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постановка </a:t>
            </a:r>
            <a:r>
              <a:rPr lang="ru-RU" sz="4000" b="1" i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учебной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задачи: соотнесение того, что уже известно и усвоено, и того, что ещё неизвестно</a:t>
            </a:r>
          </a:p>
        </p:txBody>
      </p:sp>
    </p:spTree>
    <p:extLst>
      <p:ext uri="{BB962C8B-B14F-4D97-AF65-F5344CB8AC3E}">
        <p14:creationId xmlns:p14="http://schemas.microsoft.com/office/powerpoint/2010/main" val="13317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6863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Приёмы организации принятия цели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7848872" cy="5373217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опора на личный жизненный опыт обучающихся;</a:t>
            </a:r>
          </a:p>
          <a:p>
            <a:r>
              <a:rPr lang="ru-RU" sz="9600" b="1" dirty="0" smtClean="0"/>
              <a:t>использование занимательного игрового материала</a:t>
            </a:r>
            <a:r>
              <a:rPr lang="ru-RU" sz="8000" b="1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ru-RU" sz="8000" b="1" dirty="0" smtClean="0"/>
              <a:t> </a:t>
            </a:r>
          </a:p>
          <a:p>
            <a:r>
              <a:rPr lang="ru-RU" sz="9600" b="1" dirty="0" smtClean="0"/>
              <a:t>создание проблемной ситуации в процессе целеполагания;</a:t>
            </a:r>
            <a:endParaRPr lang="ru-RU" sz="8000" b="1" dirty="0" smtClean="0"/>
          </a:p>
          <a:p>
            <a:r>
              <a:rPr lang="ru-RU" sz="9600" b="1" dirty="0" smtClean="0"/>
              <a:t> выбор цели из предложенных учителем формулировок, обоснование выбора цели;</a:t>
            </a:r>
          </a:p>
          <a:p>
            <a:r>
              <a:rPr lang="ru-RU" sz="9600" b="1" dirty="0" smtClean="0"/>
              <a:t> моделирование цели урока, введение понятия « учебная задача»;</a:t>
            </a:r>
          </a:p>
          <a:p>
            <a:r>
              <a:rPr lang="ru-RU" sz="8000" b="1" dirty="0" smtClean="0"/>
              <a:t> </a:t>
            </a:r>
            <a:r>
              <a:rPr lang="ru-RU" sz="9600" b="1" dirty="0" smtClean="0"/>
              <a:t>постановка цели в том числе и на длительный период времени с помощью карты знаний, маршрута движения.</a:t>
            </a:r>
          </a:p>
          <a:p>
            <a:pPr>
              <a:buNone/>
            </a:pPr>
            <a:r>
              <a:rPr lang="ru-RU" sz="9600" b="1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7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29614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Планирование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1628800"/>
            <a:ext cx="7632848" cy="4536504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составление плана и последовательности действий</a:t>
            </a:r>
          </a:p>
          <a:p>
            <a:pPr algn="ctr" eaLnBrk="1" hangingPunct="1">
              <a:buFont typeface="Arial" charset="0"/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(определение последовательности промежуточных целей с уч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ё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конечного результата) </a:t>
            </a:r>
          </a:p>
        </p:txBody>
      </p:sp>
    </p:spTree>
    <p:extLst>
      <p:ext uri="{BB962C8B-B14F-4D97-AF65-F5344CB8AC3E}">
        <p14:creationId xmlns:p14="http://schemas.microsoft.com/office/powerpoint/2010/main" val="4159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7"/>
            <a:ext cx="7632847" cy="64807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Приёмы формирования действий целеполагания и планирования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6831861" cy="4320480"/>
          </a:xfrm>
        </p:spPr>
        <p:txBody>
          <a:bodyPr/>
          <a:lstStyle/>
          <a:p>
            <a:r>
              <a:rPr lang="ru-RU" b="1" dirty="0" smtClean="0"/>
              <a:t>Первоначально тему урока называет учитель, добиваясь понимания темы обучающимися</a:t>
            </a:r>
          </a:p>
          <a:p>
            <a:r>
              <a:rPr lang="ru-RU" b="1" dirty="0" smtClean="0"/>
              <a:t>В дальнейшем обучающиеся </a:t>
            </a:r>
          </a:p>
          <a:p>
            <a:pPr>
              <a:buNone/>
            </a:pPr>
            <a:r>
              <a:rPr lang="ru-RU" b="1" dirty="0" smtClean="0"/>
              <a:t>  определяют тему урока, </a:t>
            </a:r>
          </a:p>
          <a:p>
            <a:pPr>
              <a:buNone/>
            </a:pPr>
            <a:r>
              <a:rPr lang="ru-RU" b="1" dirty="0" smtClean="0"/>
              <a:t>  рассматривая содержание </a:t>
            </a:r>
          </a:p>
          <a:p>
            <a:pPr>
              <a:buNone/>
            </a:pPr>
            <a:r>
              <a:rPr lang="ru-RU" b="1" dirty="0" smtClean="0"/>
              <a:t>  страницы учебника и читая</a:t>
            </a:r>
          </a:p>
          <a:p>
            <a:pPr>
              <a:buNone/>
            </a:pPr>
            <a:r>
              <a:rPr lang="ru-RU" b="1" dirty="0" smtClean="0"/>
              <a:t>  название темы урока.</a:t>
            </a:r>
          </a:p>
          <a:p>
            <a:endParaRPr lang="ru-RU" dirty="0"/>
          </a:p>
        </p:txBody>
      </p:sp>
      <p:pic>
        <p:nvPicPr>
          <p:cNvPr id="4" name="Picture 2" descr="D:\Документы - Игорь\Загрузки\Новая папка\13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1" y="3573016"/>
            <a:ext cx="2664295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1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4401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Прогнозирование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786687" cy="424847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предвосхищение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результата и уровня усвоения знаний  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4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111</TotalTime>
  <Words>583</Words>
  <Application>Microsoft Office PowerPoint</Application>
  <PresentationFormat>Экран (4:3)</PresentationFormat>
  <Paragraphs>116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Регулятивные УУД</vt:lpstr>
      <vt:lpstr>Регулятивные УУД  (ФГОС .Раздел II. П. 11)</vt:lpstr>
      <vt:lpstr>Презентация PowerPoint</vt:lpstr>
      <vt:lpstr>Регулятивные УУД</vt:lpstr>
      <vt:lpstr>Целеполагание</vt:lpstr>
      <vt:lpstr>Приёмы организации принятия цели</vt:lpstr>
      <vt:lpstr>Планирование</vt:lpstr>
      <vt:lpstr>Приёмы формирования действий целеполагания и планирования</vt:lpstr>
      <vt:lpstr>Прогнозирование</vt:lpstr>
      <vt:lpstr>Презентация PowerPoint</vt:lpstr>
      <vt:lpstr>Контроль</vt:lpstr>
      <vt:lpstr>Для развития самоконтроля и самооценки учитель регулярно должен задавать вопросы: </vt:lpstr>
      <vt:lpstr>Коррекция</vt:lpstr>
      <vt:lpstr>Оценка</vt:lpstr>
      <vt:lpstr>Презентация PowerPoint</vt:lpstr>
      <vt:lpstr>Методы, формирующие регулятивные УУД</vt:lpstr>
      <vt:lpstr>Методы, формирующие регулятивные УУД</vt:lpstr>
      <vt:lpstr>Средства формирования регулятивных УУД</vt:lpstr>
      <vt:lpstr>Виды заданий для формирования регулятивных УУД</vt:lpstr>
      <vt:lpstr>Регулятивные УУД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Регулятивные УУД</dc:title>
  <dc:creator>Алексей</dc:creator>
  <cp:lastModifiedBy>Алексей</cp:lastModifiedBy>
  <cp:revision>11</cp:revision>
  <dcterms:created xsi:type="dcterms:W3CDTF">2015-12-21T18:08:09Z</dcterms:created>
  <dcterms:modified xsi:type="dcterms:W3CDTF">2015-12-24T20:12:08Z</dcterms:modified>
</cp:coreProperties>
</file>