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58" r:id="rId5"/>
    <p:sldId id="259" r:id="rId6"/>
    <p:sldId id="260"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 id="278" r:id="rId23"/>
    <p:sldId id="279" r:id="rId24"/>
    <p:sldId id="277"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19.11.2015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19.11.2015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19.11.2015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19.11.2015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19.11.2015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19.11.2015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19.11.2015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2700000" scaled="1"/>
          <a:tileRect/>
        </a:grad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19.11.2015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ru.wikipedia.org/wiki/%D0%90%D0%BD%D0%B3%D0%BB%D0%B8%D0%B9%D1%81%D0%BA%D0%B8%D0%B9_%D1%8F%D0%B7%D1%8B%D0%BA" TargetMode="External"/><Relationship Id="rId2" Type="http://schemas.openxmlformats.org/officeDocument/2006/relationships/image" Target="../media/image2.gif"/><Relationship Id="rId1" Type="http://schemas.openxmlformats.org/officeDocument/2006/relationships/slideLayout" Target="../slideLayouts/slideLayout7.xml"/><Relationship Id="rId4" Type="http://schemas.openxmlformats.org/officeDocument/2006/relationships/hyperlink" Target="https://ru.wikipedia.org/wiki/IEA"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gif"/><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gif"/><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gif"/><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gif"/><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3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gif"/><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3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ru.wikipedia.org/wiki/TIMSS#cite_note-timss-2007-1-2" TargetMode="External"/><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ru.wikipedia.org/wiki/TIMSS#cite_note-timss-2007-1-2" TargetMode="External"/><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timss2.gif"/>
          <p:cNvPicPr>
            <a:picLocks noChangeAspect="1"/>
          </p:cNvPicPr>
          <p:nvPr/>
        </p:nvPicPr>
        <p:blipFill>
          <a:blip r:embed="rId2" cstate="print"/>
          <a:stretch>
            <a:fillRect/>
          </a:stretch>
        </p:blipFill>
        <p:spPr>
          <a:xfrm>
            <a:off x="7715272" y="785794"/>
            <a:ext cx="1114663" cy="1096970"/>
          </a:xfrm>
          <a:prstGeom prst="rect">
            <a:avLst/>
          </a:prstGeom>
        </p:spPr>
      </p:pic>
      <p:sp>
        <p:nvSpPr>
          <p:cNvPr id="3" name="Прямоугольник 2"/>
          <p:cNvSpPr/>
          <p:nvPr/>
        </p:nvSpPr>
        <p:spPr>
          <a:xfrm>
            <a:off x="214282" y="1000108"/>
            <a:ext cx="4796299" cy="1077218"/>
          </a:xfrm>
          <a:prstGeom prst="rect">
            <a:avLst/>
          </a:prstGeom>
        </p:spPr>
        <p:txBody>
          <a:bodyPr wrap="square">
            <a:spAutoFit/>
          </a:bodyPr>
          <a:lstStyle/>
          <a:p>
            <a:r>
              <a:rPr lang="ru-RU" sz="6400" b="1" dirty="0" smtClean="0"/>
              <a:t>TIMSS:</a:t>
            </a:r>
            <a:endParaRPr lang="ru-RU" sz="6400" dirty="0"/>
          </a:p>
        </p:txBody>
      </p:sp>
      <p:sp>
        <p:nvSpPr>
          <p:cNvPr id="4" name="TextBox 3"/>
          <p:cNvSpPr txBox="1"/>
          <p:nvPr/>
        </p:nvSpPr>
        <p:spPr>
          <a:xfrm>
            <a:off x="3071802" y="928670"/>
            <a:ext cx="5643602" cy="3231654"/>
          </a:xfrm>
          <a:prstGeom prst="rect">
            <a:avLst/>
          </a:prstGeom>
          <a:noFill/>
        </p:spPr>
        <p:txBody>
          <a:bodyPr wrap="square" rtlCol="0">
            <a:spAutoFit/>
          </a:bodyPr>
          <a:lstStyle/>
          <a:p>
            <a:r>
              <a:rPr lang="ru-RU" sz="6800" b="1" dirty="0" smtClean="0">
                <a:latin typeface="Times New Roman" pitchFamily="18" charset="0"/>
                <a:cs typeface="Times New Roman" pitchFamily="18" charset="0"/>
              </a:rPr>
              <a:t>анализ,    задачи, перспективы.</a:t>
            </a:r>
            <a:endParaRPr lang="ru-RU" sz="6800" b="1" dirty="0">
              <a:latin typeface="Times New Roman" pitchFamily="18" charset="0"/>
              <a:cs typeface="Times New Roman" pitchFamily="18" charset="0"/>
            </a:endParaRPr>
          </a:p>
        </p:txBody>
      </p:sp>
      <p:sp>
        <p:nvSpPr>
          <p:cNvPr id="5" name="TextBox 4"/>
          <p:cNvSpPr txBox="1"/>
          <p:nvPr/>
        </p:nvSpPr>
        <p:spPr>
          <a:xfrm>
            <a:off x="3286116" y="5500702"/>
            <a:ext cx="4929222" cy="1200329"/>
          </a:xfrm>
          <a:prstGeom prst="rect">
            <a:avLst/>
          </a:prstGeom>
          <a:noFill/>
        </p:spPr>
        <p:txBody>
          <a:bodyPr wrap="square" rtlCol="0">
            <a:spAutoFit/>
          </a:bodyPr>
          <a:lstStyle/>
          <a:p>
            <a:r>
              <a:rPr lang="ru-RU" b="1" dirty="0" smtClean="0"/>
              <a:t>Подготовила учитель биологии </a:t>
            </a:r>
          </a:p>
          <a:p>
            <a:r>
              <a:rPr lang="ru-RU" b="1" dirty="0" err="1" smtClean="0"/>
              <a:t>Школы-лицей</a:t>
            </a:r>
            <a:r>
              <a:rPr lang="ru-RU" b="1" dirty="0" smtClean="0"/>
              <a:t> № 8</a:t>
            </a:r>
          </a:p>
          <a:p>
            <a:r>
              <a:rPr lang="ru-RU" b="1" dirty="0" smtClean="0"/>
              <a:t>Для одарённых детей города Павлодара </a:t>
            </a:r>
          </a:p>
          <a:p>
            <a:r>
              <a:rPr lang="ru-RU" b="1" dirty="0" smtClean="0"/>
              <a:t>Синицына Ирина Юрьевна.</a:t>
            </a:r>
            <a:endParaRPr lang="ru-RU" b="1" dirty="0"/>
          </a:p>
        </p:txBody>
      </p:sp>
      <p:pic>
        <p:nvPicPr>
          <p:cNvPr id="6" name="Рисунок 5" descr="IMG_0423.jpg"/>
          <p:cNvPicPr>
            <a:picLocks noChangeAspect="1"/>
          </p:cNvPicPr>
          <p:nvPr/>
        </p:nvPicPr>
        <p:blipFill>
          <a:blip r:embed="rId3" cstate="print"/>
          <a:stretch>
            <a:fillRect/>
          </a:stretch>
        </p:blipFill>
        <p:spPr>
          <a:xfrm>
            <a:off x="7858148" y="5429264"/>
            <a:ext cx="1000099" cy="750074"/>
          </a:xfrm>
          <a:prstGeom prst="roundRect">
            <a:avLst>
              <a:gd name="adj" fmla="val 38890"/>
            </a:avLst>
          </a:prstGeom>
          <a:solidFill>
            <a:srgbClr val="FFFFFF">
              <a:shade val="85000"/>
            </a:srgbClr>
          </a:solidFill>
          <a:ln>
            <a:noFill/>
          </a:ln>
          <a:effectLst>
            <a:glow rad="228600">
              <a:schemeClr val="accent3">
                <a:satMod val="175000"/>
                <a:alpha val="40000"/>
              </a:schemeClr>
            </a:glow>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14282" y="760896"/>
            <a:ext cx="7715304"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В качестве основы для разработки инструментария исследования TIMSS используется специальный рамочный документ «TIMSS </a:t>
            </a:r>
            <a:r>
              <a:rPr kumimoji="0" lang="ru-RU" sz="2400" b="1" i="0"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rPr>
              <a:t>Assessment</a:t>
            </a:r>
            <a:r>
              <a:rPr kumimoji="0" lang="ru-RU" sz="24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1" i="0"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rPr>
              <a:t>Frameworks</a:t>
            </a:r>
            <a:r>
              <a:rPr kumimoji="0" lang="ru-RU" sz="24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1" i="0"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rPr>
              <a:t>and</a:t>
            </a:r>
            <a:r>
              <a:rPr kumimoji="0" lang="ru-RU" sz="24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1" i="0"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rPr>
              <a:t>Specifications</a:t>
            </a:r>
            <a:r>
              <a:rPr kumimoji="0" lang="ru-RU" sz="24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в котором определены общие подходы к оценке образовательных достижений по математике и естествознанию, разработке тестов и тестовых заданий, описано проверяемое содержание по математике и естествознанию, а также виды познавательной деятельности, которые должны продемонстрировать учащиеся при выполнении заданий, перечислены основные факторы, характеризующие учащихся, учителей и образовательные учреждения, для анализа которых собирается информация в процессе анкетирования, приведены примеры заданий.</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Рисунок 2" descr="timss2.gif"/>
          <p:cNvPicPr>
            <a:picLocks noChangeAspect="1"/>
          </p:cNvPicPr>
          <p:nvPr/>
        </p:nvPicPr>
        <p:blipFill>
          <a:blip r:embed="rId2" cstate="print"/>
          <a:stretch>
            <a:fillRect/>
          </a:stretch>
        </p:blipFill>
        <p:spPr>
          <a:xfrm>
            <a:off x="7988351" y="571480"/>
            <a:ext cx="871081" cy="85725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714356"/>
            <a:ext cx="7858180" cy="1508105"/>
          </a:xfrm>
          <a:prstGeom prst="rect">
            <a:avLst/>
          </a:prstGeom>
        </p:spPr>
        <p:txBody>
          <a:bodyPr wrap="square">
            <a:spAutoFit/>
          </a:bodyPr>
          <a:lstStyle/>
          <a:p>
            <a:pPr algn="ctr"/>
            <a:r>
              <a:rPr lang="ru-RU" sz="2800" b="1" dirty="0" smtClean="0">
                <a:latin typeface="Times New Roman" pitchFamily="18" charset="0"/>
                <a:cs typeface="Times New Roman" pitchFamily="18" charset="0"/>
              </a:rPr>
              <a:t>Инструментарий международного исследования</a:t>
            </a:r>
          </a:p>
          <a:p>
            <a:pPr algn="ctr"/>
            <a:r>
              <a:rPr lang="ru-RU" sz="2800" b="1" dirty="0" smtClean="0">
                <a:latin typeface="Times New Roman" pitchFamily="18" charset="0"/>
                <a:cs typeface="Times New Roman" pitchFamily="18" charset="0"/>
              </a:rPr>
              <a:t> </a:t>
            </a:r>
            <a:r>
              <a:rPr lang="ru-RU" sz="3600" b="1" dirty="0" smtClean="0">
                <a:latin typeface="Times New Roman" pitchFamily="18" charset="0"/>
                <a:cs typeface="Times New Roman" pitchFamily="18" charset="0"/>
              </a:rPr>
              <a:t>TIMSS </a:t>
            </a:r>
            <a:endParaRPr lang="ru-RU" sz="3600" b="1" dirty="0">
              <a:latin typeface="Times New Roman" pitchFamily="18" charset="0"/>
              <a:cs typeface="Times New Roman" pitchFamily="18" charset="0"/>
            </a:endParaRPr>
          </a:p>
        </p:txBody>
      </p:sp>
      <p:sp>
        <p:nvSpPr>
          <p:cNvPr id="4" name="Скругленный прямоугольник 3"/>
          <p:cNvSpPr/>
          <p:nvPr/>
        </p:nvSpPr>
        <p:spPr>
          <a:xfrm>
            <a:off x="2428860" y="2143116"/>
            <a:ext cx="1785950" cy="43577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кругленный прямоугольник 4"/>
          <p:cNvSpPr/>
          <p:nvPr/>
        </p:nvSpPr>
        <p:spPr>
          <a:xfrm>
            <a:off x="4500562" y="2143116"/>
            <a:ext cx="1928826" cy="43577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кругленный прямоугольник 5"/>
          <p:cNvSpPr/>
          <p:nvPr/>
        </p:nvSpPr>
        <p:spPr>
          <a:xfrm>
            <a:off x="6786578" y="1785926"/>
            <a:ext cx="1928826" cy="47149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214282" y="1857364"/>
            <a:ext cx="2000264" cy="47149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400" b="1" dirty="0" smtClean="0">
                <a:latin typeface="Times New Roman" pitchFamily="18" charset="0"/>
                <a:cs typeface="Times New Roman" pitchFamily="18" charset="0"/>
              </a:rPr>
              <a:t>Тесты достижений</a:t>
            </a:r>
            <a:endParaRPr lang="ru-RU" sz="4400" b="1" dirty="0">
              <a:latin typeface="Times New Roman" pitchFamily="18" charset="0"/>
              <a:cs typeface="Times New Roman" pitchFamily="18" charset="0"/>
            </a:endParaRPr>
          </a:p>
        </p:txBody>
      </p:sp>
      <p:sp>
        <p:nvSpPr>
          <p:cNvPr id="26628" name="Rectangle 4"/>
          <p:cNvSpPr>
            <a:spLocks noChangeArrowheads="1"/>
          </p:cNvSpPr>
          <p:nvPr/>
        </p:nvSpPr>
        <p:spPr bwMode="auto">
          <a:xfrm>
            <a:off x="2428860" y="2228496"/>
            <a:ext cx="178595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1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анкеты (для учащихся, учителей, администрации образовательного учреждения, экспертов в области образования, наблюдателей за качеством исследования)</a:t>
            </a:r>
            <a:endParaRPr kumimoji="0" lang="ru-RU" sz="8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629" name="Rectangle 5"/>
          <p:cNvSpPr>
            <a:spLocks noChangeArrowheads="1"/>
          </p:cNvSpPr>
          <p:nvPr/>
        </p:nvSpPr>
        <p:spPr bwMode="auto">
          <a:xfrm>
            <a:off x="4572000" y="1804404"/>
            <a:ext cx="1857388"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1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методическое обеспечение (руководство для национальных координаторов по организации и проведению исследования, руководство по формированию выборки, руководство для школьных координаторов и т.д. </a:t>
            </a:r>
            <a:endParaRPr kumimoji="0" lang="ru-RU" sz="1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6630" name="Rectangle 6"/>
          <p:cNvSpPr>
            <a:spLocks noChangeArrowheads="1"/>
          </p:cNvSpPr>
          <p:nvPr/>
        </p:nvSpPr>
        <p:spPr bwMode="auto">
          <a:xfrm flipH="1">
            <a:off x="6858016" y="1752889"/>
            <a:ext cx="1785950" cy="46782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8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программное обеспечение (по отбору классов и учащихся, по вводу данных).</a:t>
            </a:r>
            <a:endParaRPr kumimoji="0" lang="ru-RU" sz="2800" b="1" i="0" u="none" strike="noStrike" cap="none" normalizeH="0" dirty="0" smtClean="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800" b="1" i="0" u="none" strike="noStrike" cap="none" normalizeH="0" dirty="0" smtClean="0">
              <a:ln>
                <a:noFill/>
              </a:ln>
              <a:solidFill>
                <a:schemeClr val="bg1"/>
              </a:solidFill>
              <a:effectLst/>
              <a:latin typeface="Times New Roman" pitchFamily="18" charset="0"/>
              <a:cs typeface="Times New Roman" pitchFamily="18" charset="0"/>
            </a:endParaRPr>
          </a:p>
        </p:txBody>
      </p:sp>
      <p:pic>
        <p:nvPicPr>
          <p:cNvPr id="14" name="Рисунок 13" descr="timss2.gif"/>
          <p:cNvPicPr>
            <a:picLocks noChangeAspect="1"/>
          </p:cNvPicPr>
          <p:nvPr/>
        </p:nvPicPr>
        <p:blipFill>
          <a:blip r:embed="rId2" cstate="print"/>
          <a:stretch>
            <a:fillRect/>
          </a:stretch>
        </p:blipFill>
        <p:spPr>
          <a:xfrm>
            <a:off x="7988351" y="571480"/>
            <a:ext cx="871081" cy="85725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14282" y="530779"/>
            <a:ext cx="8001056"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Международные тесты разрабатываются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на основе следующих принципов:</a:t>
            </a:r>
            <a:endParaRPr kumimoji="0" lang="ru-RU" sz="2800" b="1" i="0" u="none" strike="noStrike" cap="none" normalizeH="0" dirty="0" smtClean="0">
              <a:ln>
                <a:noFill/>
              </a:ln>
              <a:solidFill>
                <a:schemeClr val="tx1"/>
              </a:solidFill>
              <a:effectLst/>
              <a:latin typeface="Times New Roman" pitchFamily="18" charset="0"/>
              <a:cs typeface="Times New Roman" pitchFamily="18" charset="0"/>
            </a:endParaRPr>
          </a:p>
        </p:txBody>
      </p:sp>
      <p:sp>
        <p:nvSpPr>
          <p:cNvPr id="3" name="Скругленный прямоугольник 2"/>
          <p:cNvSpPr/>
          <p:nvPr/>
        </p:nvSpPr>
        <p:spPr>
          <a:xfrm>
            <a:off x="214282" y="1500174"/>
            <a:ext cx="4143404" cy="1571636"/>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200" b="1" dirty="0" smtClean="0">
                <a:solidFill>
                  <a:schemeClr val="tx1"/>
                </a:solidFill>
                <a:latin typeface="Times New Roman" pitchFamily="18" charset="0"/>
                <a:cs typeface="Times New Roman" pitchFamily="18" charset="0"/>
              </a:rPr>
              <a:t>адекватный охват проверяемого содержания и видов учебно-познавательной деятельности</a:t>
            </a:r>
            <a:endParaRPr lang="ru-RU" sz="2200" b="1" dirty="0">
              <a:solidFill>
                <a:schemeClr val="tx1"/>
              </a:solidFill>
              <a:latin typeface="Times New Roman" pitchFamily="18" charset="0"/>
              <a:cs typeface="Times New Roman" pitchFamily="18" charset="0"/>
            </a:endParaRPr>
          </a:p>
        </p:txBody>
      </p:sp>
      <p:sp>
        <p:nvSpPr>
          <p:cNvPr id="4" name="Скругленный прямоугольник 3"/>
          <p:cNvSpPr/>
          <p:nvPr/>
        </p:nvSpPr>
        <p:spPr>
          <a:xfrm>
            <a:off x="285720" y="3286124"/>
            <a:ext cx="4071966" cy="1643074"/>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tx1"/>
                </a:solidFill>
              </a:rPr>
              <a:t>максимальное соответствие содержания международных тестов изучаемому материалу в большинстве стран-участниц</a:t>
            </a:r>
            <a:endParaRPr lang="ru-RU" sz="2000" b="1" dirty="0">
              <a:solidFill>
                <a:schemeClr val="tx1"/>
              </a:solidFill>
            </a:endParaRPr>
          </a:p>
        </p:txBody>
      </p:sp>
      <p:sp>
        <p:nvSpPr>
          <p:cNvPr id="5" name="Скругленный прямоугольник 4"/>
          <p:cNvSpPr/>
          <p:nvPr/>
        </p:nvSpPr>
        <p:spPr>
          <a:xfrm>
            <a:off x="4572000" y="1500174"/>
            <a:ext cx="4286280" cy="1643074"/>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100" b="1" dirty="0" smtClean="0">
                <a:solidFill>
                  <a:schemeClr val="tx1"/>
                </a:solidFill>
                <a:latin typeface="Times New Roman" pitchFamily="18" charset="0"/>
                <a:cs typeface="Times New Roman" pitchFamily="18" charset="0"/>
              </a:rPr>
              <a:t>значимость проверяемого содержания с точки зрения развития математического и естественнонаучного образования</a:t>
            </a:r>
            <a:endParaRPr lang="ru-RU" sz="2100" b="1" dirty="0">
              <a:solidFill>
                <a:schemeClr val="tx1"/>
              </a:solidFill>
              <a:latin typeface="Times New Roman" pitchFamily="18" charset="0"/>
              <a:cs typeface="Times New Roman" pitchFamily="18" charset="0"/>
            </a:endParaRPr>
          </a:p>
        </p:txBody>
      </p:sp>
      <p:sp>
        <p:nvSpPr>
          <p:cNvPr id="6" name="Скругленный прямоугольник 5"/>
          <p:cNvSpPr/>
          <p:nvPr/>
        </p:nvSpPr>
        <p:spPr>
          <a:xfrm>
            <a:off x="4572000" y="3286124"/>
            <a:ext cx="4286280" cy="1714512"/>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100" b="1" dirty="0" smtClean="0">
                <a:solidFill>
                  <a:schemeClr val="tx1"/>
                </a:solidFill>
                <a:latin typeface="Times New Roman" pitchFamily="18" charset="0"/>
                <a:cs typeface="Times New Roman" pitchFamily="18" charset="0"/>
              </a:rPr>
              <a:t>соответствие возрастным особенностям учащихся, для оценки достижений которых разрабатывался тест</a:t>
            </a:r>
            <a:endParaRPr lang="ru-RU" sz="2100" b="1"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285720" y="5143512"/>
            <a:ext cx="4071966" cy="1500198"/>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800" b="1" dirty="0" smtClean="0">
                <a:solidFill>
                  <a:schemeClr val="tx1"/>
                </a:solidFill>
                <a:latin typeface="Times New Roman" pitchFamily="18" charset="0"/>
                <a:cs typeface="Times New Roman" pitchFamily="18" charset="0"/>
              </a:rPr>
              <a:t>обеспечение связи тестов</a:t>
            </a:r>
            <a:endParaRPr lang="ru-RU" sz="3800" b="1" dirty="0">
              <a:solidFill>
                <a:schemeClr val="tx1"/>
              </a:solidFill>
              <a:latin typeface="Times New Roman" pitchFamily="18" charset="0"/>
              <a:cs typeface="Times New Roman" pitchFamily="18" charset="0"/>
            </a:endParaRPr>
          </a:p>
        </p:txBody>
      </p:sp>
      <p:sp>
        <p:nvSpPr>
          <p:cNvPr id="8" name="Скругленный прямоугольник 7"/>
          <p:cNvSpPr/>
          <p:nvPr/>
        </p:nvSpPr>
        <p:spPr>
          <a:xfrm>
            <a:off x="4572000" y="5143512"/>
            <a:ext cx="4286280" cy="1500198"/>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300" b="1" dirty="0" smtClean="0">
                <a:solidFill>
                  <a:schemeClr val="tx1"/>
                </a:solidFill>
                <a:latin typeface="Times New Roman" pitchFamily="18" charset="0"/>
                <a:cs typeface="Times New Roman" pitchFamily="18" charset="0"/>
              </a:rPr>
              <a:t>соответствие требованиям, предъявляемым к массовым исследованиям</a:t>
            </a:r>
            <a:endParaRPr lang="ru-RU" sz="2300" b="1" dirty="0">
              <a:solidFill>
                <a:schemeClr val="tx1"/>
              </a:solidFill>
              <a:latin typeface="Times New Roman" pitchFamily="18" charset="0"/>
              <a:cs typeface="Times New Roman" pitchFamily="18" charset="0"/>
            </a:endParaRPr>
          </a:p>
        </p:txBody>
      </p:sp>
      <p:pic>
        <p:nvPicPr>
          <p:cNvPr id="9" name="Рисунок 8" descr="timss2.gif"/>
          <p:cNvPicPr>
            <a:picLocks noChangeAspect="1"/>
          </p:cNvPicPr>
          <p:nvPr/>
        </p:nvPicPr>
        <p:blipFill>
          <a:blip r:embed="rId2" cstate="print"/>
          <a:stretch>
            <a:fillRect/>
          </a:stretch>
        </p:blipFill>
        <p:spPr>
          <a:xfrm>
            <a:off x="7988351" y="571480"/>
            <a:ext cx="871081" cy="857255"/>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142844" y="1027497"/>
            <a:ext cx="7929618"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38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Для оценки математической и естественнонаучной подготовки учащихся в тесты (в каждый вариант) включаются задания и по математике, и по естествознанию. Используются задания разного типа (с выбором ответа, с кратким и полным развернутым ответом, практические задания).</a:t>
            </a:r>
            <a:endParaRPr kumimoji="0" lang="ru-RU" sz="3800" b="1" i="0" u="none" strike="noStrike" cap="none" normalizeH="0" dirty="0" smtClean="0">
              <a:ln>
                <a:noFill/>
              </a:ln>
              <a:solidFill>
                <a:schemeClr val="tx1"/>
              </a:solidFill>
              <a:effectLst/>
              <a:latin typeface="Times New Roman" pitchFamily="18" charset="0"/>
              <a:cs typeface="Times New Roman" pitchFamily="18" charset="0"/>
            </a:endParaRPr>
          </a:p>
        </p:txBody>
      </p:sp>
      <p:pic>
        <p:nvPicPr>
          <p:cNvPr id="3" name="Рисунок 2" descr="timss2.gif"/>
          <p:cNvPicPr>
            <a:picLocks noChangeAspect="1"/>
          </p:cNvPicPr>
          <p:nvPr/>
        </p:nvPicPr>
        <p:blipFill>
          <a:blip r:embed="rId2" cstate="print"/>
          <a:stretch>
            <a:fillRect/>
          </a:stretch>
        </p:blipFill>
        <p:spPr>
          <a:xfrm>
            <a:off x="8133529" y="500042"/>
            <a:ext cx="798493" cy="785819"/>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785794"/>
            <a:ext cx="7643866" cy="5847755"/>
          </a:xfrm>
          <a:prstGeom prst="rect">
            <a:avLst/>
          </a:prstGeom>
        </p:spPr>
        <p:txBody>
          <a:bodyPr wrap="square">
            <a:spAutoFit/>
          </a:bodyPr>
          <a:lstStyle/>
          <a:p>
            <a:pPr algn="just"/>
            <a:r>
              <a:rPr lang="ru-RU" sz="2800" b="1" dirty="0" smtClean="0">
                <a:latin typeface="Times New Roman" pitchFamily="18" charset="0"/>
                <a:cs typeface="Times New Roman" pitchFamily="18" charset="0"/>
              </a:rPr>
              <a:t>        </a:t>
            </a:r>
            <a:r>
              <a:rPr lang="ru-RU" sz="3400" b="1" dirty="0" smtClean="0">
                <a:latin typeface="Times New Roman" pitchFamily="18" charset="0"/>
                <a:cs typeface="Times New Roman" pitchFamily="18" charset="0"/>
              </a:rPr>
              <a:t>В соответствии с Государственной программой развития образования наша страна в 2007, 2011и 2015 годах принимала участие в исследовании TIMSS (цикличность 4 года), которое проводится    Международной ассоциацией по оценке качества образовательных достижений учащихся (IEA). В нем приняли участие учащиеся 4 и 8 классов 59 стран мира. </a:t>
            </a:r>
            <a:endParaRPr lang="ru-RU" sz="3400" b="1" dirty="0">
              <a:latin typeface="Times New Roman" pitchFamily="18" charset="0"/>
              <a:cs typeface="Times New Roman" pitchFamily="18" charset="0"/>
            </a:endParaRPr>
          </a:p>
        </p:txBody>
      </p:sp>
      <p:pic>
        <p:nvPicPr>
          <p:cNvPr id="3" name="Рисунок 2" descr="timss2.gif"/>
          <p:cNvPicPr>
            <a:picLocks noChangeAspect="1"/>
          </p:cNvPicPr>
          <p:nvPr/>
        </p:nvPicPr>
        <p:blipFill>
          <a:blip r:embed="rId2" cstate="print"/>
          <a:stretch>
            <a:fillRect/>
          </a:stretch>
        </p:blipFill>
        <p:spPr>
          <a:xfrm>
            <a:off x="7988351" y="500042"/>
            <a:ext cx="943672" cy="928694"/>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1142984"/>
            <a:ext cx="7286676" cy="5256060"/>
          </a:xfrm>
          <a:prstGeom prst="rect">
            <a:avLst/>
          </a:prstGeom>
        </p:spPr>
        <p:txBody>
          <a:bodyPr wrap="square">
            <a:spAutoFit/>
          </a:bodyPr>
          <a:lstStyle/>
          <a:p>
            <a:pPr algn="just"/>
            <a:r>
              <a:rPr lang="ru-RU" sz="2400" b="1" dirty="0" smtClean="0">
                <a:latin typeface="Times New Roman" pitchFamily="18" charset="0"/>
                <a:cs typeface="Times New Roman" pitchFamily="18" charset="0"/>
              </a:rPr>
              <a:t>         </a:t>
            </a:r>
            <a:r>
              <a:rPr lang="ru-RU" sz="2500" b="1" dirty="0" smtClean="0">
                <a:latin typeface="Times New Roman" pitchFamily="18" charset="0"/>
                <a:cs typeface="Times New Roman" pitchFamily="18" charset="0"/>
              </a:rPr>
              <a:t>Исследование </a:t>
            </a:r>
            <a:r>
              <a:rPr lang="en-US" sz="2500" b="1" dirty="0" smtClean="0">
                <a:latin typeface="Times New Roman" pitchFamily="18" charset="0"/>
                <a:cs typeface="Times New Roman" pitchFamily="18" charset="0"/>
              </a:rPr>
              <a:t>TIMSS</a:t>
            </a:r>
            <a:r>
              <a:rPr lang="ru-RU" sz="2500" b="1" dirty="0" smtClean="0">
                <a:latin typeface="Times New Roman" pitchFamily="18" charset="0"/>
                <a:cs typeface="Times New Roman" pitchFamily="18" charset="0"/>
              </a:rPr>
              <a:t> (</a:t>
            </a:r>
            <a:r>
              <a:rPr lang="en-US" sz="2500" b="1" dirty="0" smtClean="0">
                <a:latin typeface="Times New Roman" pitchFamily="18" charset="0"/>
                <a:cs typeface="Times New Roman" pitchFamily="18" charset="0"/>
              </a:rPr>
              <a:t>Trend in International Mathematics and Science Study</a:t>
            </a:r>
            <a:r>
              <a:rPr lang="ru-RU" sz="2500" b="1" dirty="0" smtClean="0">
                <a:latin typeface="Times New Roman" pitchFamily="18" charset="0"/>
                <a:cs typeface="Times New Roman" pitchFamily="18" charset="0"/>
              </a:rPr>
              <a:t>) позволяет отслеживать тенденции в математическом и естественнонаучном образовании участвующих стран посредством оценки образовательных достижений учащихся 4 и 8 классов по математике и естествознанию. В исследовании изучаются особенности содержания математического и естественнонаучного образования, организации учебного процесса, а также факторы, связанные с характеристиками организации образования, учителей, учащихся и их семей.</a:t>
            </a:r>
            <a:endParaRPr lang="ru-RU" sz="2500" b="1" dirty="0">
              <a:latin typeface="Times New Roman" pitchFamily="18" charset="0"/>
              <a:cs typeface="Times New Roman" pitchFamily="18" charset="0"/>
            </a:endParaRPr>
          </a:p>
        </p:txBody>
      </p:sp>
      <p:pic>
        <p:nvPicPr>
          <p:cNvPr id="3" name="Рисунок 2" descr="timss2.gif"/>
          <p:cNvPicPr>
            <a:picLocks noChangeAspect="1"/>
          </p:cNvPicPr>
          <p:nvPr/>
        </p:nvPicPr>
        <p:blipFill>
          <a:blip r:embed="rId2" cstate="print"/>
          <a:stretch>
            <a:fillRect/>
          </a:stretch>
        </p:blipFill>
        <p:spPr>
          <a:xfrm>
            <a:off x="8001024" y="642918"/>
            <a:ext cx="943672" cy="928694"/>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428596" y="785730"/>
            <a:ext cx="7286676"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Образовательные достижения наших школьников по результатам TIMSS 2007 признаны Международной ассоциацией очень высокими – </a:t>
            </a:r>
            <a:r>
              <a:rPr kumimoji="0" lang="ru-RU" sz="4000" b="1" i="0" u="sng"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5 место </a:t>
            </a:r>
            <a:r>
              <a:rPr kumimoji="0" lang="ru-RU" sz="36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по математике, </a:t>
            </a:r>
            <a:r>
              <a:rPr kumimoji="0" lang="ru-RU" sz="4000" b="1" i="0" u="sng"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11 место </a:t>
            </a:r>
            <a:r>
              <a:rPr kumimoji="0" lang="ru-RU" sz="36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по естествознанию в общем рейтинге 36 стран, принявших участие в исследовании среди 4 классов.  </a:t>
            </a:r>
            <a:endParaRPr kumimoji="0" lang="ru-RU" sz="3600" b="1" i="0" u="none" strike="noStrike" cap="none" normalizeH="0" dirty="0" smtClean="0">
              <a:ln>
                <a:noFill/>
              </a:ln>
              <a:solidFill>
                <a:schemeClr val="tx1"/>
              </a:solidFill>
              <a:effectLst/>
              <a:latin typeface="Times New Roman" pitchFamily="18" charset="0"/>
              <a:cs typeface="Times New Roman" pitchFamily="18" charset="0"/>
            </a:endParaRPr>
          </a:p>
        </p:txBody>
      </p:sp>
      <p:pic>
        <p:nvPicPr>
          <p:cNvPr id="3" name="Рисунок 2" descr="timss2.gif"/>
          <p:cNvPicPr>
            <a:picLocks noChangeAspect="1"/>
          </p:cNvPicPr>
          <p:nvPr/>
        </p:nvPicPr>
        <p:blipFill>
          <a:blip r:embed="rId2" cstate="print"/>
          <a:stretch>
            <a:fillRect/>
          </a:stretch>
        </p:blipFill>
        <p:spPr>
          <a:xfrm>
            <a:off x="7855844" y="642918"/>
            <a:ext cx="1088852" cy="107157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timss2.gif"/>
          <p:cNvPicPr>
            <a:picLocks noChangeAspect="1"/>
          </p:cNvPicPr>
          <p:nvPr/>
        </p:nvPicPr>
        <p:blipFill>
          <a:blip r:embed="rId2" cstate="print"/>
          <a:stretch>
            <a:fillRect/>
          </a:stretch>
        </p:blipFill>
        <p:spPr>
          <a:xfrm>
            <a:off x="7855844" y="642918"/>
            <a:ext cx="1088852" cy="1071570"/>
          </a:xfrm>
          <a:prstGeom prst="rect">
            <a:avLst/>
          </a:prstGeom>
        </p:spPr>
      </p:pic>
      <p:sp>
        <p:nvSpPr>
          <p:cNvPr id="29697" name="Rectangle 1"/>
          <p:cNvSpPr>
            <a:spLocks noChangeArrowheads="1"/>
          </p:cNvSpPr>
          <p:nvPr/>
        </p:nvSpPr>
        <p:spPr bwMode="auto">
          <a:xfrm>
            <a:off x="285720" y="955138"/>
            <a:ext cx="7429552" cy="56015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ru-RU" sz="26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В TIMSS-2011 приняли участие учащиеся 4-х классов из 50 стран и 8-х классов из 42 стран. Казахстан в Исследовании представили 8775 учащихся 4-х и 8-х классов. По итогам TIMSS – 2011 учащиеся 4-х классов заняли </a:t>
            </a:r>
            <a:r>
              <a:rPr kumimoji="0" lang="ru-RU" sz="2600" b="1" i="0" u="sng"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27 место</a:t>
            </a:r>
            <a:r>
              <a:rPr kumimoji="0" lang="ru-RU" sz="26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по математике и </a:t>
            </a:r>
            <a:r>
              <a:rPr kumimoji="0" lang="ru-RU" sz="3000" b="1" i="0" u="sng"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32 место </a:t>
            </a:r>
            <a:r>
              <a:rPr kumimoji="0" lang="ru-RU" sz="26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по естественнонаучным дисциплинам среди  </a:t>
            </a:r>
            <a:r>
              <a:rPr kumimoji="0" lang="ru-RU" sz="3000" b="1" i="0" u="sng"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50 стран мира.</a:t>
            </a:r>
            <a:r>
              <a:rPr kumimoji="0" lang="ru-RU" sz="26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6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Результаты учащихся 8-х классов следующие - </a:t>
            </a:r>
            <a:r>
              <a:rPr kumimoji="0" lang="ru-RU" sz="3000" b="1" i="0" u="sng"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17 место </a:t>
            </a:r>
            <a:r>
              <a:rPr kumimoji="0" lang="ru-RU" sz="26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по математике и </a:t>
            </a:r>
            <a:r>
              <a:rPr kumimoji="0" lang="ru-RU" sz="3000" b="1" i="0" u="sng"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20 место</a:t>
            </a:r>
            <a:r>
              <a:rPr kumimoji="0" lang="ru-RU" sz="26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по естественнонаучным дисциплинам среди 42 стран мира. В 2015 году казахстанские школьники продолжили участие в исследовании TIMSS.</a:t>
            </a:r>
            <a:endParaRPr kumimoji="0" lang="ru-RU" sz="2600" b="1" i="0" u="none" strike="noStrike" cap="none" normalizeH="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85720" y="706235"/>
            <a:ext cx="821537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28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Примеры заданий 4 класс</a:t>
            </a:r>
            <a:endParaRPr kumimoji="0" lang="ru-RU" sz="2800" b="1" i="0" u="none" strike="noStrike" cap="none" normalizeH="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1. Три тысячи билетов на баскетбольный матч пронумерованы от 1 до 3000. Зрители, у которых номер билета оканчивается на 112, получают приз. Запиши номера всех призовых билетов.</a:t>
            </a:r>
            <a:endParaRPr kumimoji="0" lang="ru-RU" sz="2800" b="1" i="0" u="none" strike="noStrike" cap="none" normalizeH="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2. У Ивана в саду стоит флаг. Иногда флаг висит вдоль шеста, а иногда</a:t>
            </a:r>
            <a:endParaRPr kumimoji="0" lang="ru-RU" sz="2800" b="1" i="0" u="none" strike="noStrike" cap="none" normalizeH="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развевается, как показано на рисунке. Что заставляет флаг развеваться?</a:t>
            </a:r>
            <a:endParaRPr kumimoji="0" lang="ru-RU" sz="2800" b="1" i="0" u="none" strike="noStrike" cap="none" normalizeH="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3. Какое из указанных небесных тел самое горячее? (Земля, Марс, Луна, Солнце)</a:t>
            </a:r>
            <a:endParaRPr kumimoji="0" lang="ru-RU" sz="2800" b="1" i="0" u="none" strike="noStrike" cap="none" normalizeH="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4. Напиши, что может произойти с рыбами и растениями в реке, если фабрика сольет в реку большое количество горячей воды.</a:t>
            </a:r>
            <a:endParaRPr kumimoji="0" lang="ru-RU" sz="2800" b="1" i="0" u="none" strike="noStrike" cap="none" normalizeH="0" dirty="0" smtClean="0">
              <a:ln>
                <a:noFill/>
              </a:ln>
              <a:solidFill>
                <a:schemeClr val="tx1"/>
              </a:solidFill>
              <a:effectLst/>
              <a:latin typeface="Times New Roman" pitchFamily="18" charset="0"/>
              <a:cs typeface="Times New Roman" pitchFamily="18" charset="0"/>
            </a:endParaRPr>
          </a:p>
        </p:txBody>
      </p:sp>
      <p:pic>
        <p:nvPicPr>
          <p:cNvPr id="3" name="Рисунок 2" descr="timss2.gif"/>
          <p:cNvPicPr>
            <a:picLocks noChangeAspect="1"/>
          </p:cNvPicPr>
          <p:nvPr/>
        </p:nvPicPr>
        <p:blipFill>
          <a:blip r:embed="rId2" cstate="print"/>
          <a:stretch>
            <a:fillRect/>
          </a:stretch>
        </p:blipFill>
        <p:spPr>
          <a:xfrm>
            <a:off x="8001024" y="428604"/>
            <a:ext cx="871082" cy="857256"/>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357158" y="807945"/>
            <a:ext cx="8429684"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Примеры заданий 8 класс.</a:t>
            </a:r>
            <a:endParaRPr kumimoji="0" lang="ru-RU" sz="2800" b="1" i="0" u="none" strike="noStrike" cap="none" normalizeH="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1. В 8 классе 30 учащихся. Вероятность того, что возраст ученика случайно выбранного из списка класса будет меньше 13 лет равна 1/5. Сколько учеников в этом классе младше 13 лет. ( вариант ответа)</a:t>
            </a:r>
            <a:endParaRPr kumimoji="0" lang="ru-RU" sz="2800" b="1" i="0" u="none" strike="noStrike" cap="none" normalizeH="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2. Кратко объясните, как очки и контактные линзы помогают некоторым людям лучше видеть.</a:t>
            </a:r>
            <a:endParaRPr kumimoji="0" lang="ru-RU" sz="2800" b="1" i="0" u="none" strike="noStrike" cap="none" normalizeH="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3. Оля пришла в школу с простудой. Несколько дней спустя половина ее школьных подруг также заболела. Назови одну наиболее вероятную причину, объясняющую почему одна часть ее подруг заболела, а другая часть нет.</a:t>
            </a:r>
            <a:endParaRPr kumimoji="0" lang="ru-RU" sz="2800" b="1" i="0" u="none" strike="noStrike" cap="none" normalizeH="0" dirty="0" smtClean="0">
              <a:ln>
                <a:noFill/>
              </a:ln>
              <a:solidFill>
                <a:schemeClr val="tx1"/>
              </a:solidFill>
              <a:effectLst/>
              <a:latin typeface="Times New Roman" pitchFamily="18" charset="0"/>
              <a:cs typeface="Times New Roman" pitchFamily="18" charset="0"/>
            </a:endParaRPr>
          </a:p>
        </p:txBody>
      </p:sp>
      <p:pic>
        <p:nvPicPr>
          <p:cNvPr id="3" name="Рисунок 2" descr="timss2.gif"/>
          <p:cNvPicPr>
            <a:picLocks noChangeAspect="1"/>
          </p:cNvPicPr>
          <p:nvPr/>
        </p:nvPicPr>
        <p:blipFill>
          <a:blip r:embed="rId2" cstate="print"/>
          <a:stretch>
            <a:fillRect/>
          </a:stretch>
        </p:blipFill>
        <p:spPr>
          <a:xfrm>
            <a:off x="8001024" y="428604"/>
            <a:ext cx="871082" cy="85725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timss2.gif"/>
          <p:cNvPicPr>
            <a:picLocks noChangeAspect="1"/>
          </p:cNvPicPr>
          <p:nvPr/>
        </p:nvPicPr>
        <p:blipFill>
          <a:blip r:embed="rId2" cstate="print"/>
          <a:stretch>
            <a:fillRect/>
          </a:stretch>
        </p:blipFill>
        <p:spPr>
          <a:xfrm>
            <a:off x="7929586" y="571480"/>
            <a:ext cx="1016264" cy="1000132"/>
          </a:xfrm>
          <a:prstGeom prst="rect">
            <a:avLst/>
          </a:prstGeom>
        </p:spPr>
      </p:pic>
      <p:sp>
        <p:nvSpPr>
          <p:cNvPr id="3" name="Прямоугольник 2"/>
          <p:cNvSpPr/>
          <p:nvPr/>
        </p:nvSpPr>
        <p:spPr>
          <a:xfrm>
            <a:off x="142844" y="857232"/>
            <a:ext cx="4500595" cy="1077218"/>
          </a:xfrm>
          <a:prstGeom prst="rect">
            <a:avLst/>
          </a:prstGeom>
        </p:spPr>
        <p:txBody>
          <a:bodyPr wrap="square">
            <a:spAutoFit/>
          </a:bodyPr>
          <a:lstStyle/>
          <a:p>
            <a:r>
              <a:rPr lang="ru-RU" sz="6400" b="1" dirty="0" smtClean="0"/>
              <a:t>TIMSS</a:t>
            </a:r>
            <a:endParaRPr lang="ru-RU" sz="6400" dirty="0"/>
          </a:p>
        </p:txBody>
      </p:sp>
      <p:sp>
        <p:nvSpPr>
          <p:cNvPr id="4" name="Прямоугольник 3"/>
          <p:cNvSpPr/>
          <p:nvPr/>
        </p:nvSpPr>
        <p:spPr>
          <a:xfrm>
            <a:off x="2714612" y="1071546"/>
            <a:ext cx="5786478" cy="5693866"/>
          </a:xfrm>
          <a:prstGeom prst="rect">
            <a:avLst/>
          </a:prstGeom>
        </p:spPr>
        <p:txBody>
          <a:bodyPr wrap="square">
            <a:spAutoFit/>
          </a:bodyPr>
          <a:lstStyle/>
          <a:p>
            <a:pPr algn="just"/>
            <a:r>
              <a:rPr lang="ru-RU" sz="2800" b="1" dirty="0" smtClean="0"/>
              <a:t>Международное мониторинговое исследование качества школьного математического и естественнонаучного образования TIMSS</a:t>
            </a:r>
            <a:r>
              <a:rPr lang="ru-RU" sz="2800" dirty="0" smtClean="0"/>
              <a:t> (</a:t>
            </a:r>
            <a:r>
              <a:rPr lang="ru-RU" sz="2800" b="1" dirty="0" smtClean="0">
                <a:hlinkClick r:id="rId3" tooltip="Английский язык"/>
              </a:rPr>
              <a:t>англ.</a:t>
            </a:r>
            <a:r>
              <a:rPr lang="ru-RU" sz="2800" dirty="0" smtClean="0"/>
              <a:t> </a:t>
            </a:r>
            <a:r>
              <a:rPr lang="ru-RU" sz="2800" b="1" i="1" dirty="0" smtClean="0"/>
              <a:t>TIMSS — </a:t>
            </a:r>
            <a:r>
              <a:rPr lang="ru-RU" sz="2800" b="1" i="1" dirty="0" err="1" smtClean="0"/>
              <a:t>Trends</a:t>
            </a:r>
            <a:r>
              <a:rPr lang="ru-RU" sz="2800" b="1" i="1" dirty="0" smtClean="0"/>
              <a:t> </a:t>
            </a:r>
            <a:r>
              <a:rPr lang="ru-RU" sz="2800" b="1" i="1" dirty="0" err="1" smtClean="0"/>
              <a:t>in</a:t>
            </a:r>
            <a:r>
              <a:rPr lang="ru-RU" sz="2800" b="1" i="1" dirty="0" smtClean="0"/>
              <a:t> </a:t>
            </a:r>
            <a:r>
              <a:rPr lang="ru-RU" sz="2800" b="1" i="1" dirty="0" err="1" smtClean="0"/>
              <a:t>Mathematics</a:t>
            </a:r>
            <a:r>
              <a:rPr lang="ru-RU" sz="2800" b="1" i="1" dirty="0" smtClean="0"/>
              <a:t> </a:t>
            </a:r>
            <a:r>
              <a:rPr lang="ru-RU" sz="2800" b="1" i="1" dirty="0" err="1" smtClean="0"/>
              <a:t>and</a:t>
            </a:r>
            <a:r>
              <a:rPr lang="ru-RU" sz="2800" b="1" i="1" dirty="0" smtClean="0"/>
              <a:t> </a:t>
            </a:r>
            <a:r>
              <a:rPr lang="ru-RU" sz="2800" b="1" i="1" dirty="0" err="1" smtClean="0"/>
              <a:t>Science</a:t>
            </a:r>
            <a:r>
              <a:rPr lang="ru-RU" sz="2800" b="1" i="1" dirty="0" smtClean="0"/>
              <a:t> </a:t>
            </a:r>
            <a:r>
              <a:rPr lang="ru-RU" sz="2800" b="1" i="1" dirty="0" err="1" smtClean="0"/>
              <a:t>Study</a:t>
            </a:r>
            <a:r>
              <a:rPr lang="ru-RU" sz="2800" dirty="0" smtClean="0"/>
              <a:t>) – </a:t>
            </a:r>
            <a:r>
              <a:rPr lang="ru-RU" sz="2800" b="1" dirty="0" smtClean="0"/>
              <a:t>это программа, организованная </a:t>
            </a:r>
            <a:r>
              <a:rPr lang="ru-RU" sz="2800" b="1" dirty="0" smtClean="0">
                <a:hlinkClick r:id="rId4" tooltip="IEA"/>
              </a:rPr>
              <a:t>Международной ассоциацией по оценке учебных достижений IEA</a:t>
            </a:r>
            <a:r>
              <a:rPr lang="ru-RU" sz="2800" b="1" dirty="0" smtClean="0"/>
              <a:t>.</a:t>
            </a:r>
            <a:endParaRPr lang="ru-RU" sz="28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timss2.gif"/>
          <p:cNvPicPr>
            <a:picLocks noChangeAspect="1"/>
          </p:cNvPicPr>
          <p:nvPr/>
        </p:nvPicPr>
        <p:blipFill>
          <a:blip r:embed="rId2" cstate="print"/>
          <a:stretch>
            <a:fillRect/>
          </a:stretch>
        </p:blipFill>
        <p:spPr>
          <a:xfrm>
            <a:off x="7855844" y="642918"/>
            <a:ext cx="1088852" cy="1071570"/>
          </a:xfrm>
          <a:prstGeom prst="rect">
            <a:avLst/>
          </a:prstGeom>
        </p:spPr>
      </p:pic>
      <p:sp>
        <p:nvSpPr>
          <p:cNvPr id="3" name="TextBox 2"/>
          <p:cNvSpPr txBox="1"/>
          <p:nvPr/>
        </p:nvSpPr>
        <p:spPr>
          <a:xfrm>
            <a:off x="214282" y="857232"/>
            <a:ext cx="7500990" cy="4832092"/>
          </a:xfrm>
          <a:prstGeom prst="rect">
            <a:avLst/>
          </a:prstGeom>
          <a:noFill/>
        </p:spPr>
        <p:txBody>
          <a:bodyPr wrap="square" rtlCol="0">
            <a:spAutoFit/>
          </a:bodyPr>
          <a:lstStyle/>
          <a:p>
            <a:pPr algn="just"/>
            <a:r>
              <a:rPr lang="ru-RU" sz="2800" b="1" dirty="0" smtClean="0">
                <a:latin typeface="Times New Roman" pitchFamily="18" charset="0"/>
                <a:cs typeface="Times New Roman" pitchFamily="18" charset="0"/>
              </a:rPr>
              <a:t>      4. Почки – это органы человеческого тела. В молодом возрасте мужчине удалили одну из почек, потому что она была поражена. У него сейчас есть сын. Сколько почек у его сына при рождении? Объясните свой ответ.</a:t>
            </a:r>
          </a:p>
          <a:p>
            <a:pPr algn="just"/>
            <a:r>
              <a:rPr lang="ru-RU" sz="2800" b="1" dirty="0" smtClean="0">
                <a:latin typeface="Times New Roman" pitchFamily="18" charset="0"/>
                <a:cs typeface="Times New Roman" pitchFamily="18" charset="0"/>
              </a:rPr>
              <a:t>5. Найдите, что из перечисленного может обеспечить человеческий организм длительным иммунитетом от некоторых болезней?   А) Антибиотики; </a:t>
            </a:r>
            <a:r>
              <a:rPr lang="en-US" sz="2800" b="1" dirty="0" smtClean="0">
                <a:latin typeface="Times New Roman" pitchFamily="18" charset="0"/>
                <a:cs typeface="Times New Roman" pitchFamily="18" charset="0"/>
              </a:rPr>
              <a:t>B) </a:t>
            </a:r>
            <a:r>
              <a:rPr lang="ru-RU" sz="2800" b="1" dirty="0" smtClean="0">
                <a:latin typeface="Times New Roman" pitchFamily="18" charset="0"/>
                <a:cs typeface="Times New Roman" pitchFamily="18" charset="0"/>
              </a:rPr>
              <a:t>Витамины; </a:t>
            </a:r>
          </a:p>
          <a:p>
            <a:pPr algn="just"/>
            <a:r>
              <a:rPr lang="ru-RU" sz="2800" b="1" dirty="0" smtClean="0">
                <a:latin typeface="Times New Roman" pitchFamily="18" charset="0"/>
                <a:cs typeface="Times New Roman" pitchFamily="18" charset="0"/>
              </a:rPr>
              <a:t>С) Вакцины; </a:t>
            </a:r>
            <a:r>
              <a:rPr lang="en-US" sz="2800" b="1" dirty="0" smtClean="0">
                <a:latin typeface="Times New Roman" pitchFamily="18" charset="0"/>
                <a:cs typeface="Times New Roman" pitchFamily="18" charset="0"/>
              </a:rPr>
              <a:t>D)</a:t>
            </a:r>
            <a:r>
              <a:rPr lang="ru-RU" sz="2800" b="1" dirty="0" smtClean="0">
                <a:latin typeface="Times New Roman" pitchFamily="18" charset="0"/>
                <a:cs typeface="Times New Roman" pitchFamily="18" charset="0"/>
              </a:rPr>
              <a:t> Красные кровяные тельца.</a:t>
            </a:r>
            <a:endParaRPr lang="ru-RU"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85720" y="856707"/>
            <a:ext cx="771530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30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Итоги исследования позволили провести сопоставительный анализ качества образования в Казахстане в сравнении с другими странами мира. </a:t>
            </a:r>
            <a:endParaRPr kumimoji="0" lang="ru-RU" sz="3000" b="1" i="0" u="none" strike="noStrike" cap="none" normalizeH="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0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В процессе исследования получен богатый опыт использования уникального стандартизированного инструментария TIMSS, созданного с учетом международных приоритетов в образовании, самых современных процедур измерения и технологий проведения исследования</a:t>
            </a:r>
            <a:r>
              <a:rPr kumimoji="0" lang="ru-RU" sz="28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2800" b="1" i="0" u="none" strike="noStrike" cap="none" normalizeH="0" dirty="0" smtClean="0">
              <a:ln>
                <a:noFill/>
              </a:ln>
              <a:solidFill>
                <a:schemeClr val="tx1"/>
              </a:solidFill>
              <a:effectLst/>
              <a:latin typeface="Times New Roman" pitchFamily="18" charset="0"/>
              <a:cs typeface="Times New Roman" pitchFamily="18" charset="0"/>
            </a:endParaRPr>
          </a:p>
        </p:txBody>
      </p:sp>
      <p:pic>
        <p:nvPicPr>
          <p:cNvPr id="3" name="Рисунок 2" descr="timss2.gif"/>
          <p:cNvPicPr>
            <a:picLocks noChangeAspect="1"/>
          </p:cNvPicPr>
          <p:nvPr/>
        </p:nvPicPr>
        <p:blipFill>
          <a:blip r:embed="rId2" cstate="print"/>
          <a:stretch>
            <a:fillRect/>
          </a:stretch>
        </p:blipFill>
        <p:spPr>
          <a:xfrm>
            <a:off x="8001024" y="500042"/>
            <a:ext cx="872234" cy="85839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timss2.gif"/>
          <p:cNvPicPr>
            <a:picLocks noChangeAspect="1"/>
          </p:cNvPicPr>
          <p:nvPr/>
        </p:nvPicPr>
        <p:blipFill>
          <a:blip r:embed="rId2" cstate="print"/>
          <a:stretch>
            <a:fillRect/>
          </a:stretch>
        </p:blipFill>
        <p:spPr>
          <a:xfrm>
            <a:off x="8215338" y="428605"/>
            <a:ext cx="657920" cy="571503"/>
          </a:xfrm>
          <a:prstGeom prst="rect">
            <a:avLst/>
          </a:prstGeom>
        </p:spPr>
      </p:pic>
      <p:sp>
        <p:nvSpPr>
          <p:cNvPr id="7" name="Прямоугольник 6"/>
          <p:cNvSpPr/>
          <p:nvPr/>
        </p:nvSpPr>
        <p:spPr>
          <a:xfrm>
            <a:off x="0" y="785794"/>
            <a:ext cx="9144000" cy="830997"/>
          </a:xfrm>
          <a:prstGeom prst="rect">
            <a:avLst/>
          </a:prstGeom>
        </p:spPr>
        <p:txBody>
          <a:bodyPr wrap="square">
            <a:spAutoFit/>
          </a:bodyPr>
          <a:lstStyle/>
          <a:p>
            <a:pPr fontAlgn="auto">
              <a:spcBef>
                <a:spcPts val="0"/>
              </a:spcBef>
              <a:spcAft>
                <a:spcPts val="0"/>
              </a:spcAft>
              <a:defRPr/>
            </a:pPr>
            <a:r>
              <a:rPr lang="ru-RU" sz="4800" b="1" i="1" dirty="0" smtClean="0">
                <a:latin typeface="Times New Roman" pitchFamily="18" charset="0"/>
                <a:cs typeface="Times New Roman" pitchFamily="18" charset="0"/>
              </a:rPr>
              <a:t>Инструментарий исследования:</a:t>
            </a:r>
            <a:endParaRPr lang="ru-RU" sz="4800" b="1" i="1" dirty="0">
              <a:latin typeface="Times New Roman" pitchFamily="18" charset="0"/>
              <a:cs typeface="Times New Roman" pitchFamily="18" charset="0"/>
            </a:endParaRPr>
          </a:p>
        </p:txBody>
      </p:sp>
      <p:sp>
        <p:nvSpPr>
          <p:cNvPr id="8" name="Прямоугольник 7"/>
          <p:cNvSpPr/>
          <p:nvPr/>
        </p:nvSpPr>
        <p:spPr>
          <a:xfrm>
            <a:off x="357158" y="1714488"/>
            <a:ext cx="8501122" cy="4893647"/>
          </a:xfrm>
          <a:prstGeom prst="rect">
            <a:avLst/>
          </a:prstGeom>
        </p:spPr>
        <p:txBody>
          <a:bodyPr wrap="square">
            <a:spAutoFit/>
          </a:bodyPr>
          <a:lstStyle/>
          <a:p>
            <a:pPr>
              <a:buClr>
                <a:srgbClr val="C00000"/>
              </a:buClr>
              <a:buFont typeface="Wingdings" pitchFamily="2" charset="2"/>
              <a:buChar char="Ø"/>
            </a:pPr>
            <a:endParaRPr lang="ru-RU" altLang="ru-RU" sz="4800" b="1" i="1" dirty="0" smtClean="0">
              <a:latin typeface="Times New Roman" pitchFamily="18" charset="0"/>
              <a:cs typeface="Times New Roman" pitchFamily="18" charset="0"/>
            </a:endParaRPr>
          </a:p>
          <a:p>
            <a:pPr>
              <a:buClr>
                <a:srgbClr val="C00000"/>
              </a:buClr>
              <a:buFont typeface="Wingdings" pitchFamily="2" charset="2"/>
              <a:buChar char="Ø"/>
            </a:pPr>
            <a:r>
              <a:rPr lang="ru-RU" altLang="ru-RU" sz="4800" b="1" i="1" dirty="0" smtClean="0">
                <a:latin typeface="Times New Roman" pitchFamily="18" charset="0"/>
                <a:cs typeface="Times New Roman" pitchFamily="18" charset="0"/>
              </a:rPr>
              <a:t>Тестовые буклеты</a:t>
            </a:r>
          </a:p>
          <a:p>
            <a:pPr>
              <a:lnSpc>
                <a:spcPct val="150000"/>
              </a:lnSpc>
              <a:buClr>
                <a:srgbClr val="C00000"/>
              </a:buClr>
              <a:buFont typeface="Wingdings" pitchFamily="2" charset="2"/>
              <a:buChar char="Ø"/>
            </a:pPr>
            <a:r>
              <a:rPr lang="ru-RU" altLang="ru-RU" sz="4800" b="1" i="1" dirty="0" smtClean="0">
                <a:latin typeface="Times New Roman" pitchFamily="18" charset="0"/>
                <a:cs typeface="Times New Roman" pitchFamily="18" charset="0"/>
              </a:rPr>
              <a:t>Анкеты для учащихся, учителей и администрации школы</a:t>
            </a:r>
            <a:endParaRPr lang="ru-RU" sz="4800" b="1" i="1"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timss2.gif"/>
          <p:cNvPicPr>
            <a:picLocks noChangeAspect="1"/>
          </p:cNvPicPr>
          <p:nvPr/>
        </p:nvPicPr>
        <p:blipFill>
          <a:blip r:embed="rId2" cstate="print"/>
          <a:stretch>
            <a:fillRect/>
          </a:stretch>
        </p:blipFill>
        <p:spPr>
          <a:xfrm>
            <a:off x="8001024" y="714356"/>
            <a:ext cx="872234" cy="858390"/>
          </a:xfrm>
          <a:prstGeom prst="rect">
            <a:avLst/>
          </a:prstGeom>
        </p:spPr>
      </p:pic>
      <p:sp>
        <p:nvSpPr>
          <p:cNvPr id="3" name="Прямоугольник 2"/>
          <p:cNvSpPr/>
          <p:nvPr/>
        </p:nvSpPr>
        <p:spPr>
          <a:xfrm>
            <a:off x="1000100" y="571480"/>
            <a:ext cx="4643635" cy="1384995"/>
          </a:xfrm>
          <a:prstGeom prst="rect">
            <a:avLst/>
          </a:prstGeom>
        </p:spPr>
        <p:txBody>
          <a:bodyPr wrap="square">
            <a:spAutoFit/>
          </a:bodyPr>
          <a:lstStyle/>
          <a:p>
            <a:pPr algn="ctr" fontAlgn="auto">
              <a:spcBef>
                <a:spcPts val="0"/>
              </a:spcBef>
              <a:spcAft>
                <a:spcPts val="0"/>
              </a:spcAft>
              <a:defRPr/>
            </a:pPr>
            <a:r>
              <a:rPr lang="ru-RU" sz="2800" b="1" i="1" dirty="0" smtClean="0">
                <a:latin typeface="Times New Roman" pitchFamily="18" charset="0"/>
                <a:cs typeface="Times New Roman" pitchFamily="18" charset="0"/>
              </a:rPr>
              <a:t>               Тестовые буклеты:</a:t>
            </a:r>
          </a:p>
          <a:p>
            <a:pPr algn="ctr" fontAlgn="auto">
              <a:spcBef>
                <a:spcPts val="0"/>
              </a:spcBef>
              <a:spcAft>
                <a:spcPts val="0"/>
              </a:spcAft>
              <a:defRPr/>
            </a:pPr>
            <a:endParaRPr lang="ru-RU" sz="2800" b="1" i="1" dirty="0" smtClean="0">
              <a:latin typeface="Times New Roman" pitchFamily="18" charset="0"/>
              <a:cs typeface="Times New Roman" pitchFamily="18" charset="0"/>
            </a:endParaRPr>
          </a:p>
          <a:p>
            <a:pPr algn="ctr" fontAlgn="auto">
              <a:spcBef>
                <a:spcPts val="0"/>
              </a:spcBef>
              <a:spcAft>
                <a:spcPts val="0"/>
              </a:spcAft>
              <a:defRPr/>
            </a:pPr>
            <a:endParaRPr lang="ru-RU" sz="2800" b="1" i="1" dirty="0">
              <a:latin typeface="Times New Roman" pitchFamily="18" charset="0"/>
              <a:cs typeface="Times New Roman" pitchFamily="18" charset="0"/>
            </a:endParaRPr>
          </a:p>
        </p:txBody>
      </p:sp>
      <p:pic>
        <p:nvPicPr>
          <p:cNvPr id="4" name="Picture 2" descr="C:\Users\berikbol.kartpayev\Desktop\фото.png"/>
          <p:cNvPicPr>
            <a:picLocks noChangeAspect="1" noChangeArrowheads="1"/>
          </p:cNvPicPr>
          <p:nvPr/>
        </p:nvPicPr>
        <p:blipFill>
          <a:blip r:embed="rId3" cstate="print"/>
          <a:srcRect/>
          <a:stretch>
            <a:fillRect/>
          </a:stretch>
        </p:blipFill>
        <p:spPr bwMode="auto">
          <a:xfrm>
            <a:off x="214282" y="1000108"/>
            <a:ext cx="1360071" cy="1830333"/>
          </a:xfrm>
          <a:prstGeom prst="rect">
            <a:avLst/>
          </a:prstGeom>
          <a:noFill/>
          <a:ln w="9525">
            <a:noFill/>
            <a:miter lim="800000"/>
            <a:headEnd/>
            <a:tailEnd/>
          </a:ln>
        </p:spPr>
      </p:pic>
      <p:pic>
        <p:nvPicPr>
          <p:cNvPr id="5" name="Picture 3" descr="C:\Users\berikbol.kartpayev\Desktop\Безымянный.png"/>
          <p:cNvPicPr>
            <a:picLocks noChangeAspect="1" noChangeArrowheads="1"/>
          </p:cNvPicPr>
          <p:nvPr/>
        </p:nvPicPr>
        <p:blipFill>
          <a:blip r:embed="rId4" cstate="print"/>
          <a:srcRect/>
          <a:stretch>
            <a:fillRect/>
          </a:stretch>
        </p:blipFill>
        <p:spPr bwMode="auto">
          <a:xfrm>
            <a:off x="214282" y="3071810"/>
            <a:ext cx="1311038" cy="1643074"/>
          </a:xfrm>
          <a:prstGeom prst="rect">
            <a:avLst/>
          </a:prstGeom>
          <a:noFill/>
          <a:ln w="9525">
            <a:noFill/>
            <a:miter lim="800000"/>
            <a:headEnd/>
            <a:tailEnd/>
          </a:ln>
        </p:spPr>
      </p:pic>
      <p:pic>
        <p:nvPicPr>
          <p:cNvPr id="6" name="Picture 4" descr="C:\Users\berikbol.kartpayev\Desktop\Безымянный12.png"/>
          <p:cNvPicPr>
            <a:picLocks noChangeAspect="1" noChangeArrowheads="1"/>
          </p:cNvPicPr>
          <p:nvPr/>
        </p:nvPicPr>
        <p:blipFill>
          <a:blip r:embed="rId5" cstate="print"/>
          <a:srcRect/>
          <a:stretch>
            <a:fillRect/>
          </a:stretch>
        </p:blipFill>
        <p:spPr bwMode="auto">
          <a:xfrm>
            <a:off x="214282" y="5000636"/>
            <a:ext cx="1323386" cy="1643074"/>
          </a:xfrm>
          <a:prstGeom prst="rect">
            <a:avLst/>
          </a:prstGeom>
          <a:noFill/>
          <a:ln w="9525">
            <a:noFill/>
            <a:miter lim="800000"/>
            <a:headEnd/>
            <a:tailEnd/>
          </a:ln>
        </p:spPr>
      </p:pic>
      <p:sp>
        <p:nvSpPr>
          <p:cNvPr id="7" name="Прямоугольник 6"/>
          <p:cNvSpPr/>
          <p:nvPr/>
        </p:nvSpPr>
        <p:spPr>
          <a:xfrm>
            <a:off x="1643042" y="1201467"/>
            <a:ext cx="7500958" cy="5375767"/>
          </a:xfrm>
          <a:prstGeom prst="rect">
            <a:avLst/>
          </a:prstGeom>
        </p:spPr>
        <p:txBody>
          <a:bodyPr wrap="square">
            <a:spAutoFit/>
          </a:bodyPr>
          <a:lstStyle/>
          <a:p>
            <a:pPr>
              <a:lnSpc>
                <a:spcPct val="150000"/>
              </a:lnSpc>
              <a:buFont typeface="Wingdings" pitchFamily="2" charset="2"/>
              <a:buChar char="Ø"/>
            </a:pPr>
            <a:endParaRPr lang="ru-RU" sz="2400" b="1" i="1" dirty="0" smtClean="0">
              <a:latin typeface="Times New Roman" pitchFamily="18" charset="0"/>
              <a:cs typeface="Times New Roman" pitchFamily="18" charset="0"/>
            </a:endParaRPr>
          </a:p>
          <a:p>
            <a:pPr>
              <a:lnSpc>
                <a:spcPct val="150000"/>
              </a:lnSpc>
              <a:buFont typeface="Wingdings" pitchFamily="2" charset="2"/>
              <a:buChar char="Ø"/>
            </a:pPr>
            <a:r>
              <a:rPr lang="ru-RU" sz="2600" b="1" i="1" dirty="0" smtClean="0">
                <a:latin typeface="Times New Roman" pitchFamily="18" charset="0"/>
                <a:cs typeface="Times New Roman" pitchFamily="18" charset="0"/>
              </a:rPr>
              <a:t>Тестовый буклет включает в себя 2 раздела – математика и естествознание</a:t>
            </a:r>
          </a:p>
          <a:p>
            <a:pPr>
              <a:lnSpc>
                <a:spcPct val="150000"/>
              </a:lnSpc>
              <a:buFont typeface="Wingdings" pitchFamily="2" charset="2"/>
              <a:buChar char="Ø"/>
            </a:pPr>
            <a:r>
              <a:rPr lang="ru-RU" sz="2600" b="1" i="1" dirty="0" smtClean="0">
                <a:latin typeface="Times New Roman" pitchFamily="18" charset="0"/>
                <a:cs typeface="Times New Roman" pitchFamily="18" charset="0"/>
              </a:rPr>
              <a:t> 14 вариантов буклетов в каждом классе;</a:t>
            </a:r>
          </a:p>
          <a:p>
            <a:pPr>
              <a:lnSpc>
                <a:spcPct val="150000"/>
              </a:lnSpc>
              <a:buFont typeface="Wingdings" pitchFamily="2" charset="2"/>
              <a:buChar char="Ø"/>
            </a:pPr>
            <a:r>
              <a:rPr lang="ru-RU" sz="2600" b="1" i="1" dirty="0" smtClean="0">
                <a:latin typeface="Times New Roman" pitchFamily="18" charset="0"/>
                <a:cs typeface="Times New Roman" pitchFamily="18" charset="0"/>
              </a:rPr>
              <a:t> Каждый буклет 4 класса содержит от 44 до 50 заданий, 8 класса – от 55 до 60;</a:t>
            </a:r>
          </a:p>
          <a:p>
            <a:pPr>
              <a:lnSpc>
                <a:spcPct val="150000"/>
              </a:lnSpc>
              <a:buFont typeface="Wingdings" pitchFamily="2" charset="2"/>
              <a:buChar char="Ø"/>
            </a:pPr>
            <a:r>
              <a:rPr lang="ru-RU" sz="2600" b="1" i="1" dirty="0" smtClean="0">
                <a:latin typeface="Times New Roman" pitchFamily="18" charset="0"/>
                <a:cs typeface="Times New Roman" pitchFamily="18" charset="0"/>
              </a:rPr>
              <a:t> Тестовые задания подразделяются на 2 типа: закрытого типа с выбором ответа и открытого типа с кратким и развернутым </a:t>
            </a:r>
            <a:endParaRPr lang="ru-RU" sz="2600" b="1" i="1"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timss2.gif"/>
          <p:cNvPicPr>
            <a:picLocks noChangeAspect="1"/>
          </p:cNvPicPr>
          <p:nvPr/>
        </p:nvPicPr>
        <p:blipFill>
          <a:blip r:embed="rId2" cstate="print"/>
          <a:stretch>
            <a:fillRect/>
          </a:stretch>
        </p:blipFill>
        <p:spPr>
          <a:xfrm>
            <a:off x="8001024" y="714356"/>
            <a:ext cx="872234" cy="858390"/>
          </a:xfrm>
          <a:prstGeom prst="rect">
            <a:avLst/>
          </a:prstGeom>
        </p:spPr>
      </p:pic>
      <p:sp>
        <p:nvSpPr>
          <p:cNvPr id="7" name="Прямоугольник 6"/>
          <p:cNvSpPr/>
          <p:nvPr/>
        </p:nvSpPr>
        <p:spPr>
          <a:xfrm>
            <a:off x="3286116" y="642918"/>
            <a:ext cx="2428891" cy="677108"/>
          </a:xfrm>
          <a:prstGeom prst="rect">
            <a:avLst/>
          </a:prstGeom>
        </p:spPr>
        <p:txBody>
          <a:bodyPr wrap="square">
            <a:spAutoFit/>
          </a:bodyPr>
          <a:lstStyle/>
          <a:p>
            <a:pPr algn="ctr"/>
            <a:r>
              <a:rPr lang="ru-RU" sz="3800" b="1" i="1" dirty="0" smtClean="0">
                <a:latin typeface="Times New Roman" pitchFamily="18" charset="0"/>
                <a:cs typeface="Times New Roman" pitchFamily="18" charset="0"/>
              </a:rPr>
              <a:t>Примеры:</a:t>
            </a:r>
            <a:endParaRPr lang="ru-RU" sz="3800" b="1" i="1" dirty="0">
              <a:latin typeface="Times New Roman" pitchFamily="18" charset="0"/>
              <a:cs typeface="Times New Roman" pitchFamily="18" charset="0"/>
            </a:endParaRPr>
          </a:p>
        </p:txBody>
      </p:sp>
      <p:sp>
        <p:nvSpPr>
          <p:cNvPr id="8" name="Прямоугольник 7"/>
          <p:cNvSpPr/>
          <p:nvPr/>
        </p:nvSpPr>
        <p:spPr>
          <a:xfrm>
            <a:off x="214282" y="1428736"/>
            <a:ext cx="3571900" cy="4297860"/>
          </a:xfrm>
          <a:prstGeom prst="rect">
            <a:avLst/>
          </a:prstGeom>
        </p:spPr>
        <p:txBody>
          <a:bodyPr wrap="square">
            <a:spAutoFit/>
          </a:bodyPr>
          <a:lstStyle/>
          <a:p>
            <a:pPr algn="just"/>
            <a:r>
              <a:rPr lang="ru-RU" altLang="ru-RU" sz="2200" b="1" i="1" dirty="0" smtClean="0">
                <a:latin typeface="Times New Roman" pitchFamily="18" charset="0"/>
                <a:cs typeface="Times New Roman" pitchFamily="18" charset="0"/>
              </a:rPr>
              <a:t>Закрытое задание</a:t>
            </a:r>
          </a:p>
          <a:p>
            <a:pPr algn="just"/>
            <a:endParaRPr lang="ru-RU" altLang="ru-RU" sz="2200" b="1" i="1" dirty="0" smtClean="0">
              <a:latin typeface="Times New Roman" pitchFamily="18" charset="0"/>
              <a:cs typeface="Times New Roman" pitchFamily="18" charset="0"/>
            </a:endParaRPr>
          </a:p>
          <a:p>
            <a:pPr algn="just"/>
            <a:r>
              <a:rPr lang="ru-RU" altLang="ru-RU" sz="2200" b="1" i="1" dirty="0" smtClean="0">
                <a:latin typeface="Times New Roman" pitchFamily="18" charset="0"/>
                <a:cs typeface="Times New Roman" pitchFamily="18" charset="0"/>
              </a:rPr>
              <a:t>У Даны было 12 яблок. Она съела несколько яблок и у нее осталось 9. Какой из примеров выражает данное действие?</a:t>
            </a:r>
          </a:p>
          <a:p>
            <a:pPr algn="just"/>
            <a:endParaRPr lang="ru-RU" altLang="ru-RU" sz="2200" b="1" i="1" dirty="0" smtClean="0">
              <a:latin typeface="Times New Roman" pitchFamily="18" charset="0"/>
              <a:cs typeface="Times New Roman" pitchFamily="18" charset="0"/>
            </a:endParaRPr>
          </a:p>
          <a:p>
            <a:pPr algn="just"/>
            <a:r>
              <a:rPr lang="ru-RU" altLang="ru-RU" sz="2200" b="1" i="1" dirty="0" smtClean="0">
                <a:latin typeface="Times New Roman" pitchFamily="18" charset="0"/>
                <a:cs typeface="Times New Roman" pitchFamily="18" charset="0"/>
              </a:rPr>
              <a:t> А. 12+9   </a:t>
            </a:r>
          </a:p>
          <a:p>
            <a:pPr algn="just"/>
            <a:r>
              <a:rPr lang="ru-RU" altLang="ru-RU" sz="2200" b="1" i="1" dirty="0" smtClean="0">
                <a:latin typeface="Times New Roman" pitchFamily="18" charset="0"/>
                <a:cs typeface="Times New Roman" pitchFamily="18" charset="0"/>
              </a:rPr>
              <a:t> В.  9= 12+      </a:t>
            </a:r>
          </a:p>
          <a:p>
            <a:pPr algn="just"/>
            <a:r>
              <a:rPr lang="ru-RU" altLang="ru-RU" sz="2200" b="1" i="1" dirty="0" smtClean="0">
                <a:latin typeface="Times New Roman" pitchFamily="18" charset="0"/>
                <a:cs typeface="Times New Roman" pitchFamily="18" charset="0"/>
              </a:rPr>
              <a:t> С. 12- =9                </a:t>
            </a:r>
          </a:p>
          <a:p>
            <a:pPr algn="just"/>
            <a:r>
              <a:rPr lang="ru-RU" altLang="ru-RU" sz="2200" b="1" i="1" dirty="0" smtClean="0">
                <a:latin typeface="Times New Roman" pitchFamily="18" charset="0"/>
                <a:cs typeface="Times New Roman" pitchFamily="18" charset="0"/>
              </a:rPr>
              <a:t> </a:t>
            </a:r>
            <a:r>
              <a:rPr lang="en-US" altLang="ru-RU" sz="2200" b="1" i="1" dirty="0" smtClean="0">
                <a:latin typeface="Times New Roman" pitchFamily="18" charset="0"/>
                <a:cs typeface="Times New Roman" pitchFamily="18" charset="0"/>
              </a:rPr>
              <a:t>D</a:t>
            </a:r>
            <a:r>
              <a:rPr lang="ru-RU" altLang="ru-RU" sz="2200" b="1" i="1" dirty="0" smtClean="0">
                <a:latin typeface="Times New Roman" pitchFamily="18" charset="0"/>
                <a:cs typeface="Times New Roman" pitchFamily="18" charset="0"/>
              </a:rPr>
              <a:t>.  9- =12</a:t>
            </a:r>
            <a:endParaRPr lang="ru-RU" altLang="ru-RU" sz="2200" b="1" i="1" dirty="0">
              <a:latin typeface="Times New Roman" pitchFamily="18" charset="0"/>
              <a:cs typeface="Times New Roman" pitchFamily="18" charset="0"/>
            </a:endParaRPr>
          </a:p>
        </p:txBody>
      </p:sp>
      <p:sp>
        <p:nvSpPr>
          <p:cNvPr id="9" name="Прямоугольник 8"/>
          <p:cNvSpPr/>
          <p:nvPr/>
        </p:nvSpPr>
        <p:spPr>
          <a:xfrm>
            <a:off x="4071934" y="1357298"/>
            <a:ext cx="4929222" cy="5170646"/>
          </a:xfrm>
          <a:prstGeom prst="rect">
            <a:avLst/>
          </a:prstGeom>
        </p:spPr>
        <p:txBody>
          <a:bodyPr wrap="square">
            <a:spAutoFit/>
          </a:bodyPr>
          <a:lstStyle/>
          <a:p>
            <a:pPr algn="just"/>
            <a:r>
              <a:rPr lang="ru-RU" altLang="ru-RU" sz="2200" b="1" i="1" dirty="0" smtClean="0">
                <a:latin typeface="Times New Roman" pitchFamily="18" charset="0"/>
                <a:cs typeface="Times New Roman" pitchFamily="18" charset="0"/>
              </a:rPr>
              <a:t>             Открытое задание</a:t>
            </a:r>
          </a:p>
          <a:p>
            <a:pPr algn="just"/>
            <a:r>
              <a:rPr lang="ru-RU" altLang="ru-RU" sz="2200" b="1" i="1" dirty="0" smtClean="0">
                <a:latin typeface="Times New Roman" pitchFamily="18" charset="0"/>
                <a:cs typeface="Times New Roman" pitchFamily="18" charset="0"/>
              </a:rPr>
              <a:t>На рисунке изображен электрический звонок внутри вакуумной тарелки. Когда включают звонок, то слышен его звук. После этого воздух постепенно выкачивается из тарелки. Что произойдет со звуком, когда будет выкачан весь воздух?  Объясните свой ответ. </a:t>
            </a:r>
          </a:p>
          <a:p>
            <a:pPr algn="just"/>
            <a:endParaRPr lang="ru-RU" altLang="ru-RU" sz="2200" b="1" i="1" dirty="0" smtClean="0">
              <a:latin typeface="Times New Roman" pitchFamily="18" charset="0"/>
              <a:cs typeface="Times New Roman" pitchFamily="18" charset="0"/>
            </a:endParaRPr>
          </a:p>
          <a:p>
            <a:pPr algn="just"/>
            <a:endParaRPr lang="ru-RU" altLang="ru-RU" sz="2200" b="1" i="1" dirty="0" smtClean="0">
              <a:latin typeface="Times New Roman" pitchFamily="18" charset="0"/>
              <a:cs typeface="Times New Roman" pitchFamily="18" charset="0"/>
            </a:endParaRPr>
          </a:p>
          <a:p>
            <a:pPr algn="just"/>
            <a:endParaRPr lang="ru-RU" altLang="ru-RU" sz="2200" b="1" i="1" dirty="0" smtClean="0">
              <a:latin typeface="Times New Roman" pitchFamily="18" charset="0"/>
              <a:cs typeface="Times New Roman" pitchFamily="18" charset="0"/>
            </a:endParaRPr>
          </a:p>
          <a:p>
            <a:pPr algn="just"/>
            <a:r>
              <a:rPr lang="ru-RU" altLang="ru-RU" sz="2200" b="1" i="1" dirty="0" smtClean="0">
                <a:latin typeface="Times New Roman" pitchFamily="18" charset="0"/>
                <a:cs typeface="Times New Roman" pitchFamily="18" charset="0"/>
              </a:rPr>
              <a:t>Звук не слышен, т.к. в вакууме он не может распространяться</a:t>
            </a:r>
            <a:endParaRPr lang="ru-RU" altLang="ru-RU" sz="2200" b="1" i="1" dirty="0">
              <a:latin typeface="Times New Roman" pitchFamily="18" charset="0"/>
              <a:cs typeface="Times New Roman" pitchFamily="18" charset="0"/>
            </a:endParaRPr>
          </a:p>
        </p:txBody>
      </p:sp>
      <p:pic>
        <p:nvPicPr>
          <p:cNvPr id="10" name="Picture 3"/>
          <p:cNvPicPr>
            <a:picLocks noChangeAspect="1" noChangeArrowheads="1"/>
          </p:cNvPicPr>
          <p:nvPr/>
        </p:nvPicPr>
        <p:blipFill>
          <a:blip r:embed="rId3" cstate="print"/>
          <a:srcRect/>
          <a:stretch>
            <a:fillRect/>
          </a:stretch>
        </p:blipFill>
        <p:spPr bwMode="auto">
          <a:xfrm>
            <a:off x="5143504" y="4572008"/>
            <a:ext cx="3357562" cy="11430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timss2.gif"/>
          <p:cNvPicPr>
            <a:picLocks noChangeAspect="1"/>
          </p:cNvPicPr>
          <p:nvPr/>
        </p:nvPicPr>
        <p:blipFill>
          <a:blip r:embed="rId2" cstate="print"/>
          <a:stretch>
            <a:fillRect/>
          </a:stretch>
        </p:blipFill>
        <p:spPr>
          <a:xfrm>
            <a:off x="8001024" y="714356"/>
            <a:ext cx="872234" cy="858390"/>
          </a:xfrm>
          <a:prstGeom prst="rect">
            <a:avLst/>
          </a:prstGeom>
        </p:spPr>
      </p:pic>
      <p:sp>
        <p:nvSpPr>
          <p:cNvPr id="3" name="Прямоугольник 2"/>
          <p:cNvSpPr/>
          <p:nvPr/>
        </p:nvSpPr>
        <p:spPr>
          <a:xfrm>
            <a:off x="1857356" y="714356"/>
            <a:ext cx="5266658" cy="523220"/>
          </a:xfrm>
          <a:prstGeom prst="rect">
            <a:avLst/>
          </a:prstGeom>
        </p:spPr>
        <p:txBody>
          <a:bodyPr wrap="square">
            <a:spAutoFit/>
          </a:bodyPr>
          <a:lstStyle/>
          <a:p>
            <a:pPr algn="ctr" fontAlgn="auto">
              <a:spcBef>
                <a:spcPts val="0"/>
              </a:spcBef>
              <a:spcAft>
                <a:spcPts val="0"/>
              </a:spcAft>
              <a:defRPr/>
            </a:pPr>
            <a:r>
              <a:rPr lang="ru-RU" sz="2800" b="1" i="1" dirty="0" smtClean="0">
                <a:latin typeface="Times New Roman" pitchFamily="18" charset="0"/>
                <a:cs typeface="Times New Roman" pitchFamily="18" charset="0"/>
              </a:rPr>
              <a:t>Математическое направление.</a:t>
            </a:r>
            <a:endParaRPr lang="ru-RU" sz="2800" b="1" i="1" dirty="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347661" y="1285861"/>
          <a:ext cx="8439181" cy="5327405"/>
        </p:xfrm>
        <a:graphic>
          <a:graphicData uri="http://schemas.openxmlformats.org/drawingml/2006/table">
            <a:tbl>
              <a:tblPr firstRow="1" bandRow="1">
                <a:tableStyleId>{BDBED569-4797-4DF1-A0F4-6AAB3CD982D8}</a:tableStyleId>
              </a:tblPr>
              <a:tblGrid>
                <a:gridCol w="1027967"/>
                <a:gridCol w="3220964"/>
                <a:gridCol w="1096499"/>
                <a:gridCol w="3093751"/>
              </a:tblGrid>
              <a:tr h="535155">
                <a:tc gridSpan="4">
                  <a:txBody>
                    <a:bodyPr/>
                    <a:lstStyle/>
                    <a:p>
                      <a:pPr algn="ctr"/>
                      <a:r>
                        <a:rPr lang="ru-RU" sz="2000" b="1" i="1" dirty="0" smtClean="0">
                          <a:solidFill>
                            <a:schemeClr val="tx1"/>
                          </a:solidFill>
                          <a:latin typeface="Times New Roman" pitchFamily="18" charset="0"/>
                          <a:cs typeface="Times New Roman" pitchFamily="18" charset="0"/>
                        </a:rPr>
                        <a:t>Содержательные  блоки </a:t>
                      </a:r>
                      <a:endParaRPr lang="ru-RU" sz="2000" b="1" i="1" dirty="0">
                        <a:solidFill>
                          <a:schemeClr val="tx1"/>
                        </a:solidFill>
                        <a:latin typeface="Times New Roman" pitchFamily="18" charset="0"/>
                        <a:cs typeface="Times New Roman" pitchFamily="18" charset="0"/>
                      </a:endParaRPr>
                    </a:p>
                  </a:txBody>
                  <a:tcPr marL="91432" marR="91432" marT="45717" marB="45717" anchor="ctr"/>
                </a:tc>
                <a:tc hMerge="1">
                  <a:txBody>
                    <a:bodyPr/>
                    <a:lstStyle/>
                    <a:p>
                      <a:endParaRPr lang="ru-RU"/>
                    </a:p>
                  </a:txBody>
                  <a:tcPr/>
                </a:tc>
                <a:tc hMerge="1">
                  <a:txBody>
                    <a:bodyPr/>
                    <a:lstStyle/>
                    <a:p>
                      <a:endParaRPr lang="ru-RU"/>
                    </a:p>
                  </a:txBody>
                  <a:tcPr/>
                </a:tc>
                <a:tc hMerge="1">
                  <a:txBody>
                    <a:bodyPr/>
                    <a:lstStyle/>
                    <a:p>
                      <a:endParaRPr lang="ru-RU"/>
                    </a:p>
                  </a:txBody>
                  <a:tcPr/>
                </a:tc>
              </a:tr>
              <a:tr h="529830">
                <a:tc gridSpan="2">
                  <a:txBody>
                    <a:bodyPr/>
                    <a:lstStyle/>
                    <a:p>
                      <a:pPr algn="ctr"/>
                      <a:r>
                        <a:rPr lang="ru-RU" sz="2000" b="1" i="1" dirty="0" smtClean="0">
                          <a:solidFill>
                            <a:schemeClr val="tx1"/>
                          </a:solidFill>
                          <a:latin typeface="Times New Roman" pitchFamily="18" charset="0"/>
                          <a:cs typeface="Times New Roman" pitchFamily="18" charset="0"/>
                        </a:rPr>
                        <a:t>4 класс</a:t>
                      </a:r>
                      <a:endParaRPr lang="ru-RU" sz="2000" b="1" i="1" dirty="0">
                        <a:solidFill>
                          <a:schemeClr val="tx1"/>
                        </a:solidFill>
                        <a:latin typeface="Times New Roman" pitchFamily="18" charset="0"/>
                        <a:cs typeface="Times New Roman" pitchFamily="18" charset="0"/>
                      </a:endParaRPr>
                    </a:p>
                  </a:txBody>
                  <a:tcPr marL="91432" marR="91432" marT="45717" marB="45717"/>
                </a:tc>
                <a:tc hMerge="1">
                  <a:txBody>
                    <a:bodyPr/>
                    <a:lstStyle/>
                    <a:p>
                      <a:endParaRPr lang="ru-RU"/>
                    </a:p>
                  </a:txBody>
                  <a:tcPr/>
                </a:tc>
                <a:tc gridSpan="2">
                  <a:txBody>
                    <a:bodyPr/>
                    <a:lstStyle/>
                    <a:p>
                      <a:pPr algn="ctr"/>
                      <a:r>
                        <a:rPr lang="ru-RU" sz="2000" b="1" i="1" dirty="0" smtClean="0">
                          <a:solidFill>
                            <a:schemeClr val="tx1"/>
                          </a:solidFill>
                          <a:latin typeface="Times New Roman" pitchFamily="18" charset="0"/>
                          <a:cs typeface="Times New Roman" pitchFamily="18" charset="0"/>
                        </a:rPr>
                        <a:t>8 класс</a:t>
                      </a:r>
                      <a:endParaRPr lang="ru-RU" sz="2000" b="1" i="1" dirty="0">
                        <a:solidFill>
                          <a:schemeClr val="tx1"/>
                        </a:solidFill>
                        <a:latin typeface="Times New Roman" pitchFamily="18" charset="0"/>
                        <a:cs typeface="Times New Roman" pitchFamily="18" charset="0"/>
                      </a:endParaRPr>
                    </a:p>
                  </a:txBody>
                  <a:tcPr marL="91432" marR="91432" marT="45717" marB="45717"/>
                </a:tc>
                <a:tc hMerge="1">
                  <a:txBody>
                    <a:bodyPr/>
                    <a:lstStyle/>
                    <a:p>
                      <a:endParaRPr lang="ru-RU"/>
                    </a:p>
                  </a:txBody>
                  <a:tcPr/>
                </a:tc>
              </a:tr>
              <a:tr h="468849">
                <a:tc>
                  <a:txBody>
                    <a:bodyPr/>
                    <a:lstStyle/>
                    <a:p>
                      <a:pPr algn="ctr"/>
                      <a:r>
                        <a:rPr lang="ru-RU" sz="2000" dirty="0" smtClean="0">
                          <a:latin typeface="Arial" pitchFamily="34" charset="0"/>
                          <a:cs typeface="Arial" pitchFamily="34" charset="0"/>
                        </a:rPr>
                        <a:t>50%</a:t>
                      </a:r>
                      <a:endParaRPr lang="ru-RU" sz="2000" dirty="0">
                        <a:latin typeface="Arial" pitchFamily="34" charset="0"/>
                        <a:cs typeface="Arial" pitchFamily="34" charset="0"/>
                      </a:endParaRPr>
                    </a:p>
                  </a:txBody>
                  <a:tcPr marL="91432" marR="91432" marT="45717" marB="45717"/>
                </a:tc>
                <a:tc>
                  <a:txBody>
                    <a:bodyPr/>
                    <a:lstStyle/>
                    <a:p>
                      <a:r>
                        <a:rPr lang="ru-RU" sz="2000" b="1" i="1" dirty="0" smtClean="0">
                          <a:solidFill>
                            <a:schemeClr val="tx1"/>
                          </a:solidFill>
                          <a:latin typeface="Times New Roman" pitchFamily="18" charset="0"/>
                          <a:cs typeface="Times New Roman" pitchFamily="18" charset="0"/>
                        </a:rPr>
                        <a:t>Числа </a:t>
                      </a:r>
                      <a:endParaRPr lang="ru-RU" sz="2000" b="1" i="1" dirty="0">
                        <a:solidFill>
                          <a:schemeClr val="tx1"/>
                        </a:solidFill>
                        <a:latin typeface="Times New Roman" pitchFamily="18" charset="0"/>
                        <a:cs typeface="Times New Roman" pitchFamily="18" charset="0"/>
                      </a:endParaRPr>
                    </a:p>
                  </a:txBody>
                  <a:tcPr marL="91432" marR="91432" marT="45717" marB="45717"/>
                </a:tc>
                <a:tc>
                  <a:txBody>
                    <a:bodyPr/>
                    <a:lstStyle/>
                    <a:p>
                      <a:pPr algn="ctr"/>
                      <a:r>
                        <a:rPr lang="ru-RU" sz="2000" b="1" i="1" dirty="0" smtClean="0">
                          <a:solidFill>
                            <a:schemeClr val="tx1"/>
                          </a:solidFill>
                          <a:latin typeface="Times New Roman" pitchFamily="18" charset="0"/>
                          <a:cs typeface="Times New Roman" pitchFamily="18" charset="0"/>
                        </a:rPr>
                        <a:t>30%</a:t>
                      </a:r>
                      <a:endParaRPr lang="ru-RU" sz="2000" b="1" i="1" dirty="0">
                        <a:solidFill>
                          <a:schemeClr val="tx1"/>
                        </a:solidFill>
                        <a:latin typeface="Times New Roman" pitchFamily="18" charset="0"/>
                        <a:cs typeface="Times New Roman" pitchFamily="18" charset="0"/>
                      </a:endParaRPr>
                    </a:p>
                  </a:txBody>
                  <a:tcPr marL="91432" marR="91432" marT="45717" marB="45717"/>
                </a:tc>
                <a:tc>
                  <a:txBody>
                    <a:bodyPr/>
                    <a:lstStyle/>
                    <a:p>
                      <a:r>
                        <a:rPr lang="ru-RU" sz="2000" b="1" i="1" dirty="0" smtClean="0">
                          <a:solidFill>
                            <a:schemeClr val="tx1"/>
                          </a:solidFill>
                          <a:latin typeface="Times New Roman" pitchFamily="18" charset="0"/>
                          <a:cs typeface="Times New Roman" pitchFamily="18" charset="0"/>
                        </a:rPr>
                        <a:t>Числа </a:t>
                      </a:r>
                      <a:endParaRPr lang="ru-RU" sz="2000" b="1" i="1" dirty="0">
                        <a:solidFill>
                          <a:schemeClr val="tx1"/>
                        </a:solidFill>
                        <a:latin typeface="Times New Roman" pitchFamily="18" charset="0"/>
                        <a:cs typeface="Times New Roman" pitchFamily="18" charset="0"/>
                      </a:endParaRPr>
                    </a:p>
                  </a:txBody>
                  <a:tcPr marL="91432" marR="91432" marT="45717" marB="45717"/>
                </a:tc>
              </a:tr>
              <a:tr h="809246">
                <a:tc>
                  <a:txBody>
                    <a:bodyPr/>
                    <a:lstStyle/>
                    <a:p>
                      <a:pPr algn="ctr"/>
                      <a:r>
                        <a:rPr lang="ru-RU" sz="2000" dirty="0" smtClean="0">
                          <a:latin typeface="Arial" pitchFamily="34" charset="0"/>
                          <a:cs typeface="Arial" pitchFamily="34" charset="0"/>
                        </a:rPr>
                        <a:t>35%</a:t>
                      </a:r>
                      <a:endParaRPr lang="ru-RU" sz="2000" dirty="0">
                        <a:latin typeface="Arial" pitchFamily="34" charset="0"/>
                        <a:cs typeface="Arial" pitchFamily="34" charset="0"/>
                      </a:endParaRPr>
                    </a:p>
                  </a:txBody>
                  <a:tcPr marL="91432" marR="91432" marT="45717" marB="45717"/>
                </a:tc>
                <a:tc>
                  <a:txBody>
                    <a:bodyPr/>
                    <a:lstStyle/>
                    <a:p>
                      <a:r>
                        <a:rPr lang="ru-RU" sz="2000" b="1" i="1" dirty="0" smtClean="0">
                          <a:solidFill>
                            <a:schemeClr val="tx1"/>
                          </a:solidFill>
                          <a:latin typeface="Times New Roman" pitchFamily="18" charset="0"/>
                          <a:cs typeface="Times New Roman" pitchFamily="18" charset="0"/>
                        </a:rPr>
                        <a:t>Геометрические фигуры и измерения</a:t>
                      </a:r>
                      <a:endParaRPr lang="ru-RU" sz="2000" b="1" i="1" dirty="0">
                        <a:solidFill>
                          <a:schemeClr val="tx1"/>
                        </a:solidFill>
                        <a:latin typeface="Times New Roman" pitchFamily="18" charset="0"/>
                        <a:cs typeface="Times New Roman" pitchFamily="18" charset="0"/>
                      </a:endParaRPr>
                    </a:p>
                  </a:txBody>
                  <a:tcPr marL="91432" marR="91432" marT="45717" marB="45717"/>
                </a:tc>
                <a:tc>
                  <a:txBody>
                    <a:bodyPr/>
                    <a:lstStyle/>
                    <a:p>
                      <a:pPr algn="ctr"/>
                      <a:r>
                        <a:rPr lang="ru-RU" sz="2000" b="1" i="1" dirty="0" smtClean="0">
                          <a:solidFill>
                            <a:schemeClr val="tx1"/>
                          </a:solidFill>
                          <a:latin typeface="Times New Roman" pitchFamily="18" charset="0"/>
                          <a:cs typeface="Times New Roman" pitchFamily="18" charset="0"/>
                        </a:rPr>
                        <a:t>30%</a:t>
                      </a:r>
                      <a:endParaRPr lang="ru-RU" sz="2000" b="1" i="1" dirty="0">
                        <a:solidFill>
                          <a:schemeClr val="tx1"/>
                        </a:solidFill>
                        <a:latin typeface="Times New Roman" pitchFamily="18" charset="0"/>
                        <a:cs typeface="Times New Roman" pitchFamily="18" charset="0"/>
                      </a:endParaRPr>
                    </a:p>
                  </a:txBody>
                  <a:tcPr marL="91432" marR="91432" marT="45717" marB="45717"/>
                </a:tc>
                <a:tc>
                  <a:txBody>
                    <a:bodyPr/>
                    <a:lstStyle/>
                    <a:p>
                      <a:r>
                        <a:rPr lang="ru-RU" sz="2000" b="1" i="1" dirty="0" smtClean="0">
                          <a:solidFill>
                            <a:schemeClr val="tx1"/>
                          </a:solidFill>
                          <a:latin typeface="Times New Roman" pitchFamily="18" charset="0"/>
                          <a:cs typeface="Times New Roman" pitchFamily="18" charset="0"/>
                        </a:rPr>
                        <a:t>Алгебра </a:t>
                      </a:r>
                      <a:endParaRPr lang="ru-RU" sz="2000" b="1" i="1" dirty="0">
                        <a:solidFill>
                          <a:schemeClr val="tx1"/>
                        </a:solidFill>
                        <a:latin typeface="Times New Roman" pitchFamily="18" charset="0"/>
                        <a:cs typeface="Times New Roman" pitchFamily="18" charset="0"/>
                      </a:endParaRPr>
                    </a:p>
                  </a:txBody>
                  <a:tcPr marL="91432" marR="91432" marT="45717" marB="45717"/>
                </a:tc>
              </a:tr>
              <a:tr h="468849">
                <a:tc>
                  <a:txBody>
                    <a:bodyPr/>
                    <a:lstStyle/>
                    <a:p>
                      <a:pPr algn="ctr"/>
                      <a:r>
                        <a:rPr lang="ru-RU" sz="2000" dirty="0" smtClean="0">
                          <a:latin typeface="Arial" pitchFamily="34" charset="0"/>
                          <a:cs typeface="Arial" pitchFamily="34" charset="0"/>
                        </a:rPr>
                        <a:t>15%</a:t>
                      </a:r>
                      <a:endParaRPr lang="ru-RU" sz="2000" dirty="0">
                        <a:latin typeface="Arial" pitchFamily="34" charset="0"/>
                        <a:cs typeface="Arial" pitchFamily="34" charset="0"/>
                      </a:endParaRPr>
                    </a:p>
                  </a:txBody>
                  <a:tcPr marL="91432" marR="91432" marT="45717" marB="45717"/>
                </a:tc>
                <a:tc>
                  <a:txBody>
                    <a:bodyPr/>
                    <a:lstStyle/>
                    <a:p>
                      <a:r>
                        <a:rPr lang="ru-RU" sz="2000" b="1" i="1" dirty="0" smtClean="0">
                          <a:solidFill>
                            <a:schemeClr val="tx1"/>
                          </a:solidFill>
                          <a:latin typeface="Times New Roman" pitchFamily="18" charset="0"/>
                          <a:cs typeface="Times New Roman" pitchFamily="18" charset="0"/>
                        </a:rPr>
                        <a:t>Представление данных</a:t>
                      </a:r>
                      <a:endParaRPr lang="ru-RU" sz="2000" b="1" i="1" dirty="0">
                        <a:solidFill>
                          <a:schemeClr val="tx1"/>
                        </a:solidFill>
                        <a:latin typeface="Times New Roman" pitchFamily="18" charset="0"/>
                        <a:cs typeface="Times New Roman" pitchFamily="18" charset="0"/>
                      </a:endParaRPr>
                    </a:p>
                  </a:txBody>
                  <a:tcPr marL="91432" marR="91432" marT="45717" marB="45717"/>
                </a:tc>
                <a:tc>
                  <a:txBody>
                    <a:bodyPr/>
                    <a:lstStyle/>
                    <a:p>
                      <a:pPr algn="ctr"/>
                      <a:r>
                        <a:rPr lang="ru-RU" sz="2000" b="1" i="1" dirty="0" smtClean="0">
                          <a:solidFill>
                            <a:schemeClr val="tx1"/>
                          </a:solidFill>
                          <a:latin typeface="Times New Roman" pitchFamily="18" charset="0"/>
                          <a:cs typeface="Times New Roman" pitchFamily="18" charset="0"/>
                        </a:rPr>
                        <a:t>20%</a:t>
                      </a:r>
                      <a:endParaRPr lang="ru-RU" sz="2000" b="1" i="1" dirty="0">
                        <a:solidFill>
                          <a:schemeClr val="tx1"/>
                        </a:solidFill>
                        <a:latin typeface="Times New Roman" pitchFamily="18" charset="0"/>
                        <a:cs typeface="Times New Roman" pitchFamily="18" charset="0"/>
                      </a:endParaRPr>
                    </a:p>
                  </a:txBody>
                  <a:tcPr marL="91432" marR="91432" marT="45717" marB="45717"/>
                </a:tc>
                <a:tc>
                  <a:txBody>
                    <a:bodyPr/>
                    <a:lstStyle/>
                    <a:p>
                      <a:r>
                        <a:rPr lang="ru-RU" sz="2000" b="1" i="1" dirty="0" smtClean="0">
                          <a:solidFill>
                            <a:schemeClr val="tx1"/>
                          </a:solidFill>
                          <a:latin typeface="Times New Roman" pitchFamily="18" charset="0"/>
                          <a:cs typeface="Times New Roman" pitchFamily="18" charset="0"/>
                        </a:rPr>
                        <a:t>Геометрия</a:t>
                      </a:r>
                      <a:endParaRPr lang="ru-RU" sz="2000" b="1" i="1" dirty="0">
                        <a:solidFill>
                          <a:schemeClr val="tx1"/>
                        </a:solidFill>
                        <a:latin typeface="Times New Roman" pitchFamily="18" charset="0"/>
                        <a:cs typeface="Times New Roman" pitchFamily="18" charset="0"/>
                      </a:endParaRPr>
                    </a:p>
                  </a:txBody>
                  <a:tcPr marL="91432" marR="91432" marT="45717" marB="45717"/>
                </a:tc>
              </a:tr>
              <a:tr h="468849">
                <a:tc>
                  <a:txBody>
                    <a:bodyPr/>
                    <a:lstStyle/>
                    <a:p>
                      <a:pPr algn="ctr"/>
                      <a:endParaRPr lang="ru-RU" sz="2000" dirty="0">
                        <a:latin typeface="Arial" pitchFamily="34" charset="0"/>
                        <a:cs typeface="Arial" pitchFamily="34" charset="0"/>
                      </a:endParaRPr>
                    </a:p>
                  </a:txBody>
                  <a:tcPr marL="91432" marR="91432" marT="45717" marB="45717"/>
                </a:tc>
                <a:tc>
                  <a:txBody>
                    <a:bodyPr/>
                    <a:lstStyle/>
                    <a:p>
                      <a:endParaRPr lang="ru-RU" sz="2000" b="1" i="1" dirty="0">
                        <a:solidFill>
                          <a:schemeClr val="tx1"/>
                        </a:solidFill>
                        <a:latin typeface="Times New Roman" pitchFamily="18" charset="0"/>
                        <a:cs typeface="Times New Roman" pitchFamily="18" charset="0"/>
                      </a:endParaRPr>
                    </a:p>
                  </a:txBody>
                  <a:tcPr marL="91432" marR="91432" marT="45717" marB="45717"/>
                </a:tc>
                <a:tc>
                  <a:txBody>
                    <a:bodyPr/>
                    <a:lstStyle/>
                    <a:p>
                      <a:pPr algn="ctr"/>
                      <a:r>
                        <a:rPr lang="ru-RU" sz="2000" b="1" i="1" dirty="0" smtClean="0">
                          <a:solidFill>
                            <a:schemeClr val="tx1"/>
                          </a:solidFill>
                          <a:latin typeface="Times New Roman" pitchFamily="18" charset="0"/>
                          <a:cs typeface="Times New Roman" pitchFamily="18" charset="0"/>
                        </a:rPr>
                        <a:t>20%</a:t>
                      </a:r>
                      <a:endParaRPr lang="ru-RU" sz="2000" b="1" i="1" dirty="0">
                        <a:solidFill>
                          <a:schemeClr val="tx1"/>
                        </a:solidFill>
                        <a:latin typeface="Times New Roman" pitchFamily="18" charset="0"/>
                        <a:cs typeface="Times New Roman" pitchFamily="18" charset="0"/>
                      </a:endParaRPr>
                    </a:p>
                  </a:txBody>
                  <a:tcPr marL="91432" marR="91432" marT="45717" marB="45717"/>
                </a:tc>
                <a:tc>
                  <a:txBody>
                    <a:bodyPr/>
                    <a:lstStyle/>
                    <a:p>
                      <a:r>
                        <a:rPr lang="ru-RU" sz="2000" b="1" i="1" dirty="0" smtClean="0">
                          <a:solidFill>
                            <a:schemeClr val="tx1"/>
                          </a:solidFill>
                          <a:latin typeface="Times New Roman" pitchFamily="18" charset="0"/>
                          <a:cs typeface="Times New Roman" pitchFamily="18" charset="0"/>
                        </a:rPr>
                        <a:t>Данные и вероятность</a:t>
                      </a:r>
                      <a:endParaRPr lang="ru-RU" sz="2000" b="1" i="1" dirty="0">
                        <a:solidFill>
                          <a:schemeClr val="tx1"/>
                        </a:solidFill>
                        <a:latin typeface="Times New Roman" pitchFamily="18" charset="0"/>
                        <a:cs typeface="Times New Roman" pitchFamily="18" charset="0"/>
                      </a:endParaRPr>
                    </a:p>
                  </a:txBody>
                  <a:tcPr marL="91432" marR="91432" marT="45717" marB="45717"/>
                </a:tc>
              </a:tr>
              <a:tr h="599085">
                <a:tc>
                  <a:txBody>
                    <a:bodyPr/>
                    <a:lstStyle/>
                    <a:p>
                      <a:pPr algn="ctr"/>
                      <a:endParaRPr lang="ru-RU" sz="2000" b="1" dirty="0">
                        <a:solidFill>
                          <a:schemeClr val="tx1"/>
                        </a:solidFill>
                        <a:latin typeface="Arial" pitchFamily="34" charset="0"/>
                        <a:cs typeface="Arial" pitchFamily="34" charset="0"/>
                      </a:endParaRPr>
                    </a:p>
                  </a:txBody>
                  <a:tcPr marL="91432" marR="91432" marT="45717" marB="45717" anchor="ct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i="1" dirty="0" smtClean="0">
                          <a:solidFill>
                            <a:schemeClr val="tx1"/>
                          </a:solidFill>
                          <a:latin typeface="Times New Roman" pitchFamily="18" charset="0"/>
                          <a:cs typeface="Times New Roman" pitchFamily="18" charset="0"/>
                        </a:rPr>
                        <a:t>Виды учебно-познавательной</a:t>
                      </a:r>
                      <a:r>
                        <a:rPr lang="ru-RU" sz="1800" b="1" i="1" baseline="0" dirty="0" smtClean="0">
                          <a:solidFill>
                            <a:schemeClr val="tx1"/>
                          </a:solidFill>
                          <a:latin typeface="Times New Roman" pitchFamily="18" charset="0"/>
                          <a:cs typeface="Times New Roman" pitchFamily="18" charset="0"/>
                        </a:rPr>
                        <a:t> деятельности</a:t>
                      </a:r>
                      <a:endParaRPr lang="ru-RU" sz="1800" b="1" i="1" dirty="0" smtClean="0">
                        <a:solidFill>
                          <a:schemeClr val="tx1"/>
                        </a:solidFill>
                        <a:latin typeface="Times New Roman" pitchFamily="18" charset="0"/>
                        <a:cs typeface="Times New Roman" pitchFamily="18" charset="0"/>
                      </a:endParaRPr>
                    </a:p>
                    <a:p>
                      <a:endParaRPr lang="ru-RU" b="1" i="1" dirty="0">
                        <a:solidFill>
                          <a:schemeClr val="tx1"/>
                        </a:solidFill>
                        <a:latin typeface="Times New Roman" pitchFamily="18" charset="0"/>
                        <a:cs typeface="Times New Roman" pitchFamily="18" charset="0"/>
                      </a:endParaRPr>
                    </a:p>
                  </a:txBody>
                  <a:tcPr/>
                </a:tc>
                <a:tc hMerge="1">
                  <a:txBody>
                    <a:bodyPr/>
                    <a:lstStyle/>
                    <a:p>
                      <a:endParaRPr lang="ru-RU"/>
                    </a:p>
                  </a:txBody>
                  <a:tcPr/>
                </a:tc>
                <a:tc hMerge="1">
                  <a:txBody>
                    <a:bodyPr/>
                    <a:lstStyle/>
                    <a:p>
                      <a:endParaRPr lang="ru-RU"/>
                    </a:p>
                  </a:txBody>
                  <a:tcPr/>
                </a:tc>
              </a:tr>
              <a:tr h="468849">
                <a:tc>
                  <a:txBody>
                    <a:bodyPr/>
                    <a:lstStyle/>
                    <a:p>
                      <a:pPr algn="ctr"/>
                      <a:r>
                        <a:rPr lang="ru-RU" sz="2000" dirty="0" smtClean="0">
                          <a:latin typeface="Arial" pitchFamily="34" charset="0"/>
                          <a:cs typeface="Arial" pitchFamily="34" charset="0"/>
                        </a:rPr>
                        <a:t>40%</a:t>
                      </a:r>
                      <a:endParaRPr lang="ru-RU" sz="2000" dirty="0">
                        <a:latin typeface="Arial" pitchFamily="34" charset="0"/>
                        <a:cs typeface="Arial" pitchFamily="34" charset="0"/>
                      </a:endParaRPr>
                    </a:p>
                  </a:txBody>
                  <a:tcPr marL="91432" marR="91432" marT="45717" marB="45717"/>
                </a:tc>
                <a:tc>
                  <a:txBody>
                    <a:bodyPr/>
                    <a:lstStyle/>
                    <a:p>
                      <a:r>
                        <a:rPr lang="ru-RU" sz="2000" b="1" i="1" dirty="0" smtClean="0">
                          <a:solidFill>
                            <a:schemeClr val="tx1"/>
                          </a:solidFill>
                          <a:latin typeface="Times New Roman" pitchFamily="18" charset="0"/>
                          <a:cs typeface="Times New Roman" pitchFamily="18" charset="0"/>
                        </a:rPr>
                        <a:t>Знание </a:t>
                      </a:r>
                      <a:endParaRPr lang="ru-RU" sz="2000" b="1" i="1" dirty="0">
                        <a:solidFill>
                          <a:schemeClr val="tx1"/>
                        </a:solidFill>
                        <a:latin typeface="Times New Roman" pitchFamily="18" charset="0"/>
                        <a:cs typeface="Times New Roman" pitchFamily="18" charset="0"/>
                      </a:endParaRPr>
                    </a:p>
                  </a:txBody>
                  <a:tcPr marL="91432" marR="91432" marT="45717" marB="45717"/>
                </a:tc>
                <a:tc>
                  <a:txBody>
                    <a:bodyPr/>
                    <a:lstStyle/>
                    <a:p>
                      <a:pPr algn="ctr"/>
                      <a:r>
                        <a:rPr lang="ru-RU" sz="2000" b="1" i="1" dirty="0" smtClean="0">
                          <a:solidFill>
                            <a:schemeClr val="tx1"/>
                          </a:solidFill>
                          <a:latin typeface="Times New Roman" pitchFamily="18" charset="0"/>
                          <a:cs typeface="Times New Roman" pitchFamily="18" charset="0"/>
                        </a:rPr>
                        <a:t>35%</a:t>
                      </a:r>
                      <a:endParaRPr lang="ru-RU" sz="2000" b="1" i="1" dirty="0">
                        <a:solidFill>
                          <a:schemeClr val="tx1"/>
                        </a:solidFill>
                        <a:latin typeface="Times New Roman" pitchFamily="18" charset="0"/>
                        <a:cs typeface="Times New Roman" pitchFamily="18" charset="0"/>
                      </a:endParaRPr>
                    </a:p>
                  </a:txBody>
                  <a:tcPr marL="91432" marR="91432" marT="45717" marB="45717"/>
                </a:tc>
                <a:tc>
                  <a:txBody>
                    <a:bodyPr/>
                    <a:lstStyle/>
                    <a:p>
                      <a:r>
                        <a:rPr lang="ru-RU" sz="2000" b="1" i="1" dirty="0" smtClean="0">
                          <a:solidFill>
                            <a:schemeClr val="tx1"/>
                          </a:solidFill>
                          <a:latin typeface="Times New Roman" pitchFamily="18" charset="0"/>
                          <a:cs typeface="Times New Roman" pitchFamily="18" charset="0"/>
                        </a:rPr>
                        <a:t>Знание</a:t>
                      </a:r>
                      <a:endParaRPr lang="ru-RU" sz="2000" b="1" i="1" dirty="0">
                        <a:solidFill>
                          <a:schemeClr val="tx1"/>
                        </a:solidFill>
                        <a:latin typeface="Times New Roman" pitchFamily="18" charset="0"/>
                        <a:cs typeface="Times New Roman" pitchFamily="18" charset="0"/>
                      </a:endParaRPr>
                    </a:p>
                  </a:txBody>
                  <a:tcPr marL="91432" marR="91432" marT="45717" marB="45717"/>
                </a:tc>
              </a:tr>
              <a:tr h="468849">
                <a:tc>
                  <a:txBody>
                    <a:bodyPr/>
                    <a:lstStyle/>
                    <a:p>
                      <a:pPr algn="ctr"/>
                      <a:r>
                        <a:rPr lang="ru-RU" sz="2000" dirty="0" smtClean="0">
                          <a:latin typeface="Arial" pitchFamily="34" charset="0"/>
                          <a:cs typeface="Arial" pitchFamily="34" charset="0"/>
                        </a:rPr>
                        <a:t>40%</a:t>
                      </a:r>
                      <a:endParaRPr lang="ru-RU" sz="2000" dirty="0">
                        <a:latin typeface="Arial" pitchFamily="34" charset="0"/>
                        <a:cs typeface="Arial" pitchFamily="34" charset="0"/>
                      </a:endParaRPr>
                    </a:p>
                  </a:txBody>
                  <a:tcPr marL="91432" marR="91432" marT="45717" marB="45717"/>
                </a:tc>
                <a:tc>
                  <a:txBody>
                    <a:bodyPr/>
                    <a:lstStyle/>
                    <a:p>
                      <a:r>
                        <a:rPr lang="ru-RU" sz="2000" b="1" i="1" dirty="0" smtClean="0">
                          <a:solidFill>
                            <a:schemeClr val="tx1"/>
                          </a:solidFill>
                          <a:latin typeface="Times New Roman" pitchFamily="18" charset="0"/>
                          <a:cs typeface="Times New Roman" pitchFamily="18" charset="0"/>
                        </a:rPr>
                        <a:t>Применение</a:t>
                      </a:r>
                      <a:endParaRPr lang="ru-RU" sz="2000" b="1" i="1" dirty="0">
                        <a:solidFill>
                          <a:schemeClr val="tx1"/>
                        </a:solidFill>
                        <a:latin typeface="Times New Roman" pitchFamily="18" charset="0"/>
                        <a:cs typeface="Times New Roman" pitchFamily="18" charset="0"/>
                      </a:endParaRPr>
                    </a:p>
                  </a:txBody>
                  <a:tcPr marL="91432" marR="91432" marT="45717" marB="45717"/>
                </a:tc>
                <a:tc>
                  <a:txBody>
                    <a:bodyPr/>
                    <a:lstStyle/>
                    <a:p>
                      <a:pPr algn="ctr"/>
                      <a:r>
                        <a:rPr lang="ru-RU" sz="2000" b="1" i="1" dirty="0" smtClean="0">
                          <a:solidFill>
                            <a:schemeClr val="tx1"/>
                          </a:solidFill>
                          <a:latin typeface="Times New Roman" pitchFamily="18" charset="0"/>
                          <a:cs typeface="Times New Roman" pitchFamily="18" charset="0"/>
                        </a:rPr>
                        <a:t>40%</a:t>
                      </a:r>
                      <a:endParaRPr lang="ru-RU" sz="2000" b="1" i="1" dirty="0">
                        <a:solidFill>
                          <a:schemeClr val="tx1"/>
                        </a:solidFill>
                        <a:latin typeface="Times New Roman" pitchFamily="18" charset="0"/>
                        <a:cs typeface="Times New Roman" pitchFamily="18" charset="0"/>
                      </a:endParaRPr>
                    </a:p>
                  </a:txBody>
                  <a:tcPr marL="91432" marR="91432" marT="45717" marB="45717"/>
                </a:tc>
                <a:tc>
                  <a:txBody>
                    <a:bodyPr/>
                    <a:lstStyle/>
                    <a:p>
                      <a:r>
                        <a:rPr lang="ru-RU" sz="2000" b="1" i="1" dirty="0" smtClean="0">
                          <a:solidFill>
                            <a:schemeClr val="tx1"/>
                          </a:solidFill>
                          <a:latin typeface="Times New Roman" pitchFamily="18" charset="0"/>
                          <a:cs typeface="Times New Roman" pitchFamily="18" charset="0"/>
                        </a:rPr>
                        <a:t>Применение</a:t>
                      </a:r>
                      <a:endParaRPr lang="ru-RU" sz="2000" b="1" i="1" dirty="0">
                        <a:solidFill>
                          <a:schemeClr val="tx1"/>
                        </a:solidFill>
                        <a:latin typeface="Times New Roman" pitchFamily="18" charset="0"/>
                        <a:cs typeface="Times New Roman" pitchFamily="18" charset="0"/>
                      </a:endParaRPr>
                    </a:p>
                  </a:txBody>
                  <a:tcPr marL="91432" marR="91432" marT="45717" marB="45717"/>
                </a:tc>
              </a:tr>
              <a:tr h="468849">
                <a:tc>
                  <a:txBody>
                    <a:bodyPr/>
                    <a:lstStyle/>
                    <a:p>
                      <a:pPr algn="ctr"/>
                      <a:r>
                        <a:rPr lang="ru-RU" sz="2000" dirty="0" smtClean="0">
                          <a:latin typeface="Arial" pitchFamily="34" charset="0"/>
                          <a:cs typeface="Arial" pitchFamily="34" charset="0"/>
                        </a:rPr>
                        <a:t>20%</a:t>
                      </a:r>
                      <a:endParaRPr lang="ru-RU" sz="2000" dirty="0">
                        <a:latin typeface="Arial" pitchFamily="34" charset="0"/>
                        <a:cs typeface="Arial" pitchFamily="34" charset="0"/>
                      </a:endParaRPr>
                    </a:p>
                  </a:txBody>
                  <a:tcPr marL="91432" marR="91432" marT="45717" marB="45717"/>
                </a:tc>
                <a:tc>
                  <a:txBody>
                    <a:bodyPr/>
                    <a:lstStyle/>
                    <a:p>
                      <a:r>
                        <a:rPr lang="ru-RU" sz="2000" b="1" i="1" dirty="0" smtClean="0">
                          <a:solidFill>
                            <a:schemeClr val="tx1"/>
                          </a:solidFill>
                          <a:latin typeface="Times New Roman" pitchFamily="18" charset="0"/>
                          <a:cs typeface="Times New Roman" pitchFamily="18" charset="0"/>
                        </a:rPr>
                        <a:t>Рассуждение</a:t>
                      </a:r>
                      <a:endParaRPr lang="ru-RU" sz="2000" b="1" i="1" dirty="0">
                        <a:solidFill>
                          <a:schemeClr val="tx1"/>
                        </a:solidFill>
                        <a:latin typeface="Times New Roman" pitchFamily="18" charset="0"/>
                        <a:cs typeface="Times New Roman" pitchFamily="18" charset="0"/>
                      </a:endParaRPr>
                    </a:p>
                  </a:txBody>
                  <a:tcPr marL="91432" marR="91432" marT="45717" marB="45717"/>
                </a:tc>
                <a:tc>
                  <a:txBody>
                    <a:bodyPr/>
                    <a:lstStyle/>
                    <a:p>
                      <a:pPr algn="ctr"/>
                      <a:r>
                        <a:rPr lang="ru-RU" sz="2000" b="1" i="1" dirty="0" smtClean="0">
                          <a:solidFill>
                            <a:schemeClr val="tx1"/>
                          </a:solidFill>
                          <a:latin typeface="Times New Roman" pitchFamily="18" charset="0"/>
                          <a:cs typeface="Times New Roman" pitchFamily="18" charset="0"/>
                        </a:rPr>
                        <a:t>25%</a:t>
                      </a:r>
                      <a:endParaRPr lang="ru-RU" sz="2000" b="1" i="1" dirty="0">
                        <a:solidFill>
                          <a:schemeClr val="tx1"/>
                        </a:solidFill>
                        <a:latin typeface="Times New Roman" pitchFamily="18" charset="0"/>
                        <a:cs typeface="Times New Roman" pitchFamily="18" charset="0"/>
                      </a:endParaRPr>
                    </a:p>
                  </a:txBody>
                  <a:tcPr marL="91432" marR="91432" marT="45717" marB="45717"/>
                </a:tc>
                <a:tc>
                  <a:txBody>
                    <a:bodyPr/>
                    <a:lstStyle/>
                    <a:p>
                      <a:r>
                        <a:rPr lang="ru-RU" sz="2000" b="1" i="1" dirty="0" smtClean="0">
                          <a:solidFill>
                            <a:schemeClr val="tx1"/>
                          </a:solidFill>
                          <a:latin typeface="Times New Roman" pitchFamily="18" charset="0"/>
                          <a:cs typeface="Times New Roman" pitchFamily="18" charset="0"/>
                        </a:rPr>
                        <a:t>Рассуждение</a:t>
                      </a:r>
                      <a:r>
                        <a:rPr lang="ru-RU" sz="2000" b="1" i="1" baseline="0" dirty="0" smtClean="0">
                          <a:solidFill>
                            <a:schemeClr val="tx1"/>
                          </a:solidFill>
                          <a:latin typeface="Times New Roman" pitchFamily="18" charset="0"/>
                          <a:cs typeface="Times New Roman" pitchFamily="18" charset="0"/>
                        </a:rPr>
                        <a:t> </a:t>
                      </a:r>
                      <a:endParaRPr lang="ru-RU" sz="2000" b="1" i="1" dirty="0">
                        <a:solidFill>
                          <a:schemeClr val="tx1"/>
                        </a:solidFill>
                        <a:latin typeface="Times New Roman" pitchFamily="18" charset="0"/>
                        <a:cs typeface="Times New Roman" pitchFamily="18" charset="0"/>
                      </a:endParaRPr>
                    </a:p>
                  </a:txBody>
                  <a:tcPr marL="91432" marR="91432" marT="45717" marB="45717"/>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1"/>
          <a:ext cx="9144000" cy="6857999"/>
        </p:xfrm>
        <a:graphic>
          <a:graphicData uri="http://schemas.openxmlformats.org/drawingml/2006/table">
            <a:tbl>
              <a:tblPr firstRow="1" bandRow="1">
                <a:tableStyleId>{7DF18680-E054-41AD-8BC1-D1AEF772440D}</a:tableStyleId>
              </a:tblPr>
              <a:tblGrid>
                <a:gridCol w="4608575"/>
                <a:gridCol w="4535425"/>
              </a:tblGrid>
              <a:tr h="375777">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i="1" dirty="0" smtClean="0">
                          <a:solidFill>
                            <a:schemeClr val="tx1"/>
                          </a:solidFill>
                          <a:latin typeface="Times New Roman" pitchFamily="18" charset="0"/>
                          <a:cs typeface="Times New Roman" pitchFamily="18" charset="0"/>
                        </a:rPr>
                        <a:t>Содержательные блоки математики</a:t>
                      </a:r>
                      <a:endParaRPr lang="ru-RU" sz="1800" b="1" i="1" dirty="0">
                        <a:solidFill>
                          <a:schemeClr val="tx1"/>
                        </a:solidFill>
                        <a:latin typeface="Times New Roman" pitchFamily="18" charset="0"/>
                        <a:cs typeface="Times New Roman" pitchFamily="18" charset="0"/>
                      </a:endParaRPr>
                    </a:p>
                  </a:txBody>
                  <a:tcPr marL="91439" marR="91439" marT="45718" marB="45718"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800" dirty="0">
                        <a:solidFill>
                          <a:schemeClr val="tx2">
                            <a:lumMod val="50000"/>
                          </a:schemeClr>
                        </a:solidFill>
                        <a:latin typeface="Arial" pitchFamily="34" charset="0"/>
                        <a:cs typeface="Arial" pitchFamily="34" charset="0"/>
                      </a:endParaRPr>
                    </a:p>
                  </a:txBody>
                  <a:tcPr/>
                </a:tc>
              </a:tr>
              <a:tr h="37577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i="1" dirty="0" smtClean="0">
                          <a:solidFill>
                            <a:schemeClr val="tx1"/>
                          </a:solidFill>
                          <a:latin typeface="Times New Roman" pitchFamily="18" charset="0"/>
                          <a:cs typeface="Times New Roman" pitchFamily="18" charset="0"/>
                        </a:rPr>
                        <a:t>4 класс</a:t>
                      </a:r>
                    </a:p>
                  </a:txBody>
                  <a:tcPr marL="91439" marR="91439" marT="45718" marB="45718"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i="1" dirty="0" smtClean="0">
                          <a:solidFill>
                            <a:schemeClr val="tx1"/>
                          </a:solidFill>
                          <a:latin typeface="Times New Roman" pitchFamily="18" charset="0"/>
                          <a:cs typeface="Times New Roman" pitchFamily="18" charset="0"/>
                        </a:rPr>
                        <a:t>8 класс</a:t>
                      </a:r>
                      <a:endParaRPr lang="ru-RU" sz="1800" b="1" i="1" dirty="0">
                        <a:solidFill>
                          <a:schemeClr val="tx1"/>
                        </a:solidFill>
                        <a:latin typeface="Times New Roman" pitchFamily="18" charset="0"/>
                        <a:cs typeface="Times New Roman" pitchFamily="18" charset="0"/>
                      </a:endParaRPr>
                    </a:p>
                  </a:txBody>
                  <a:tcPr marL="91439" marR="91439" marT="45718" marB="45718" anchor="ctr"/>
                </a:tc>
              </a:tr>
              <a:tr h="6106445">
                <a:tc>
                  <a:txBody>
                    <a:bodyPr/>
                    <a:lstStyle/>
                    <a:p>
                      <a:pPr>
                        <a:lnSpc>
                          <a:spcPct val="80000"/>
                        </a:lnSpc>
                        <a:buFontTx/>
                        <a:buNone/>
                      </a:pPr>
                      <a:r>
                        <a:rPr lang="ru-RU" sz="1600" b="1" i="1" dirty="0" smtClean="0">
                          <a:solidFill>
                            <a:schemeClr val="tx1"/>
                          </a:solidFill>
                          <a:latin typeface="Times New Roman" pitchFamily="18" charset="0"/>
                          <a:cs typeface="Times New Roman" pitchFamily="18" charset="0"/>
                        </a:rPr>
                        <a:t>Числа: </a:t>
                      </a:r>
                    </a:p>
                    <a:p>
                      <a:pPr algn="just">
                        <a:lnSpc>
                          <a:spcPct val="150000"/>
                        </a:lnSpc>
                        <a:buFont typeface="Arial" pitchFamily="34" charset="0"/>
                        <a:buChar char="•"/>
                      </a:pPr>
                      <a:r>
                        <a:rPr lang="ru-RU" sz="1600" b="1" i="1" dirty="0" smtClean="0">
                          <a:solidFill>
                            <a:schemeClr val="tx1"/>
                          </a:solidFill>
                          <a:latin typeface="Times New Roman" pitchFamily="18" charset="0"/>
                          <a:cs typeface="Times New Roman" pitchFamily="18" charset="0"/>
                        </a:rPr>
                        <a:t> натуральные числа;</a:t>
                      </a:r>
                    </a:p>
                    <a:p>
                      <a:pPr algn="just">
                        <a:lnSpc>
                          <a:spcPct val="150000"/>
                        </a:lnSpc>
                        <a:buFont typeface="Arial" pitchFamily="34" charset="0"/>
                        <a:buChar char="•"/>
                      </a:pPr>
                      <a:r>
                        <a:rPr lang="ru-RU" sz="1600" b="1" i="1" dirty="0" smtClean="0">
                          <a:solidFill>
                            <a:schemeClr val="tx1"/>
                          </a:solidFill>
                          <a:latin typeface="Times New Roman" pitchFamily="18" charset="0"/>
                          <a:cs typeface="Times New Roman" pitchFamily="18" charset="0"/>
                        </a:rPr>
                        <a:t> обыкновенные и десятичные дроби; числовые выражения и уравнения;</a:t>
                      </a:r>
                    </a:p>
                    <a:p>
                      <a:pPr algn="just">
                        <a:lnSpc>
                          <a:spcPct val="150000"/>
                        </a:lnSpc>
                        <a:buFont typeface="Arial" pitchFamily="34" charset="0"/>
                        <a:buChar char="•"/>
                      </a:pPr>
                      <a:r>
                        <a:rPr lang="ru-RU" sz="1600" b="1" i="1" dirty="0" smtClean="0">
                          <a:solidFill>
                            <a:schemeClr val="tx1"/>
                          </a:solidFill>
                          <a:latin typeface="Times New Roman" pitchFamily="18" charset="0"/>
                          <a:cs typeface="Times New Roman" pitchFamily="18" charset="0"/>
                        </a:rPr>
                        <a:t> последовательности и зависимости </a:t>
                      </a:r>
                    </a:p>
                    <a:p>
                      <a:pPr>
                        <a:lnSpc>
                          <a:spcPct val="80000"/>
                        </a:lnSpc>
                        <a:buFontTx/>
                        <a:buNone/>
                      </a:pPr>
                      <a:endParaRPr lang="en-US" sz="1600" b="1" i="1" dirty="0" smtClean="0">
                        <a:solidFill>
                          <a:schemeClr val="tx1"/>
                        </a:solidFill>
                        <a:latin typeface="Times New Roman" pitchFamily="18" charset="0"/>
                        <a:cs typeface="Times New Roman" pitchFamily="18" charset="0"/>
                      </a:endParaRPr>
                    </a:p>
                    <a:p>
                      <a:pPr>
                        <a:lnSpc>
                          <a:spcPct val="80000"/>
                        </a:lnSpc>
                        <a:buFontTx/>
                        <a:buNone/>
                      </a:pPr>
                      <a:r>
                        <a:rPr lang="ru-RU" sz="1600" b="1" i="1" dirty="0" smtClean="0">
                          <a:solidFill>
                            <a:schemeClr val="tx1"/>
                          </a:solidFill>
                          <a:latin typeface="Times New Roman" pitchFamily="18" charset="0"/>
                          <a:cs typeface="Times New Roman" pitchFamily="18" charset="0"/>
                        </a:rPr>
                        <a:t>Геометрические фигуры и измерения:</a:t>
                      </a:r>
                    </a:p>
                    <a:p>
                      <a:pPr marL="0" algn="just" defTabSz="914400" rtl="0" eaLnBrk="1" latinLnBrk="0" hangingPunct="1">
                        <a:lnSpc>
                          <a:spcPct val="150000"/>
                        </a:lnSpc>
                        <a:buFont typeface="Arial" pitchFamily="34" charset="0"/>
                        <a:buChar char="•"/>
                      </a:pPr>
                      <a:r>
                        <a:rPr lang="ru-RU" sz="1600" b="1" i="1" dirty="0" smtClean="0">
                          <a:solidFill>
                            <a:schemeClr val="tx1"/>
                          </a:solidFill>
                          <a:latin typeface="Times New Roman" pitchFamily="18" charset="0"/>
                          <a:cs typeface="Times New Roman" pitchFamily="18" charset="0"/>
                        </a:rPr>
                        <a:t> </a:t>
                      </a:r>
                      <a:r>
                        <a:rPr lang="ru-RU" sz="1600" b="1" i="1" kern="1200" dirty="0" smtClean="0">
                          <a:solidFill>
                            <a:schemeClr val="tx1"/>
                          </a:solidFill>
                          <a:latin typeface="Times New Roman" pitchFamily="18" charset="0"/>
                          <a:ea typeface="+mn-ea"/>
                          <a:cs typeface="Times New Roman" pitchFamily="18" charset="0"/>
                        </a:rPr>
                        <a:t>точки,</a:t>
                      </a:r>
                    </a:p>
                    <a:p>
                      <a:pPr marL="0" algn="just" defTabSz="914400" rtl="0" eaLnBrk="1" latinLnBrk="0" hangingPunct="1">
                        <a:lnSpc>
                          <a:spcPct val="150000"/>
                        </a:lnSpc>
                        <a:buFont typeface="Arial" pitchFamily="34" charset="0"/>
                        <a:buChar char="•"/>
                      </a:pPr>
                      <a:r>
                        <a:rPr lang="ru-RU" sz="1600" b="1" i="1" kern="1200" dirty="0" smtClean="0">
                          <a:solidFill>
                            <a:schemeClr val="tx1"/>
                          </a:solidFill>
                          <a:latin typeface="Times New Roman" pitchFamily="18" charset="0"/>
                          <a:ea typeface="+mn-ea"/>
                          <a:cs typeface="Times New Roman" pitchFamily="18" charset="0"/>
                        </a:rPr>
                        <a:t> отрезки и углы; </a:t>
                      </a:r>
                    </a:p>
                    <a:p>
                      <a:pPr marL="0" algn="just" defTabSz="914400" rtl="0" eaLnBrk="1" latinLnBrk="0" hangingPunct="1">
                        <a:lnSpc>
                          <a:spcPct val="150000"/>
                        </a:lnSpc>
                        <a:buFont typeface="Arial" pitchFamily="34" charset="0"/>
                        <a:buChar char="•"/>
                      </a:pPr>
                      <a:r>
                        <a:rPr lang="ru-RU" sz="1600" b="1" i="1" kern="1200" dirty="0" smtClean="0">
                          <a:solidFill>
                            <a:schemeClr val="tx1"/>
                          </a:solidFill>
                          <a:latin typeface="Times New Roman" pitchFamily="18" charset="0"/>
                          <a:ea typeface="+mn-ea"/>
                          <a:cs typeface="Times New Roman" pitchFamily="18" charset="0"/>
                        </a:rPr>
                        <a:t> изображение фигур на плоскости и в пространстве.</a:t>
                      </a:r>
                    </a:p>
                    <a:p>
                      <a:pPr>
                        <a:lnSpc>
                          <a:spcPct val="80000"/>
                        </a:lnSpc>
                        <a:buFontTx/>
                        <a:buNone/>
                      </a:pPr>
                      <a:endParaRPr lang="en-US" sz="1600" b="1" i="1" dirty="0" smtClean="0">
                        <a:solidFill>
                          <a:schemeClr val="tx1"/>
                        </a:solidFill>
                        <a:latin typeface="Times New Roman" pitchFamily="18" charset="0"/>
                        <a:cs typeface="Times New Roman" pitchFamily="18" charset="0"/>
                      </a:endParaRPr>
                    </a:p>
                    <a:p>
                      <a:pPr>
                        <a:lnSpc>
                          <a:spcPct val="80000"/>
                        </a:lnSpc>
                        <a:buFontTx/>
                        <a:buNone/>
                      </a:pPr>
                      <a:r>
                        <a:rPr lang="ru-RU" sz="1600" b="1" i="1" dirty="0" smtClean="0">
                          <a:solidFill>
                            <a:schemeClr val="tx1"/>
                          </a:solidFill>
                          <a:latin typeface="Times New Roman" pitchFamily="18" charset="0"/>
                          <a:cs typeface="Times New Roman" pitchFamily="18" charset="0"/>
                        </a:rPr>
                        <a:t>Представление данных:</a:t>
                      </a:r>
                    </a:p>
                    <a:p>
                      <a:pPr marL="0" algn="just" defTabSz="914400" rtl="0" eaLnBrk="1" latinLnBrk="0" hangingPunct="1">
                        <a:lnSpc>
                          <a:spcPct val="150000"/>
                        </a:lnSpc>
                        <a:buFont typeface="Arial" pitchFamily="34" charset="0"/>
                        <a:buChar char="•"/>
                      </a:pPr>
                      <a:r>
                        <a:rPr lang="ru-RU" sz="1600" b="1" i="1" dirty="0" smtClean="0">
                          <a:solidFill>
                            <a:schemeClr val="tx1"/>
                          </a:solidFill>
                          <a:latin typeface="Times New Roman" pitchFamily="18" charset="0"/>
                          <a:cs typeface="Times New Roman" pitchFamily="18" charset="0"/>
                        </a:rPr>
                        <a:t>  о</a:t>
                      </a:r>
                      <a:r>
                        <a:rPr lang="ru-RU" sz="1600" b="1" i="1" kern="1200" dirty="0" smtClean="0">
                          <a:solidFill>
                            <a:schemeClr val="tx1"/>
                          </a:solidFill>
                          <a:latin typeface="Times New Roman" pitchFamily="18" charset="0"/>
                          <a:ea typeface="+mn-ea"/>
                          <a:cs typeface="Times New Roman" pitchFamily="18" charset="0"/>
                        </a:rPr>
                        <a:t>рганизация и интерпретация данных; </a:t>
                      </a:r>
                    </a:p>
                    <a:p>
                      <a:pPr marL="0" algn="just" defTabSz="914400" rtl="0" eaLnBrk="1" latinLnBrk="0" hangingPunct="1">
                        <a:lnSpc>
                          <a:spcPct val="150000"/>
                        </a:lnSpc>
                        <a:buFont typeface="Arial" pitchFamily="34" charset="0"/>
                        <a:buChar char="•"/>
                      </a:pPr>
                      <a:r>
                        <a:rPr lang="ru-RU" sz="1600" b="1" i="1" kern="1200" dirty="0" smtClean="0">
                          <a:solidFill>
                            <a:schemeClr val="tx1"/>
                          </a:solidFill>
                          <a:latin typeface="Times New Roman" pitchFamily="18" charset="0"/>
                          <a:ea typeface="+mn-ea"/>
                          <a:cs typeface="Times New Roman" pitchFamily="18" charset="0"/>
                        </a:rPr>
                        <a:t>организация и представление данных</a:t>
                      </a:r>
                    </a:p>
                  </a:txBody>
                  <a:tcPr marL="91439" marR="91439" marT="45718" marB="45718"/>
                </a:tc>
                <a:tc>
                  <a:txBody>
                    <a:bodyPr/>
                    <a:lstStyle/>
                    <a:p>
                      <a:pPr>
                        <a:lnSpc>
                          <a:spcPct val="120000"/>
                        </a:lnSpc>
                        <a:buFontTx/>
                        <a:buNone/>
                      </a:pPr>
                      <a:r>
                        <a:rPr lang="ru-RU" sz="1600" b="1" i="1" dirty="0" smtClean="0">
                          <a:solidFill>
                            <a:schemeClr val="tx1"/>
                          </a:solidFill>
                          <a:latin typeface="Times New Roman" pitchFamily="18" charset="0"/>
                          <a:cs typeface="Times New Roman" pitchFamily="18" charset="0"/>
                        </a:rPr>
                        <a:t>Числа: </a:t>
                      </a:r>
                    </a:p>
                    <a:p>
                      <a:pPr marL="0" algn="just" defTabSz="914400" rtl="0" eaLnBrk="1" latinLnBrk="0" hangingPunct="1">
                        <a:lnSpc>
                          <a:spcPct val="120000"/>
                        </a:lnSpc>
                        <a:buFont typeface="Arial" pitchFamily="34" charset="0"/>
                        <a:buChar char="•"/>
                      </a:pPr>
                      <a:r>
                        <a:rPr lang="ru-RU" sz="1600" b="1" i="1" kern="1200" dirty="0" smtClean="0">
                          <a:solidFill>
                            <a:schemeClr val="tx1"/>
                          </a:solidFill>
                          <a:latin typeface="Times New Roman" pitchFamily="18" charset="0"/>
                          <a:ea typeface="+mn-ea"/>
                          <a:cs typeface="Times New Roman" pitchFamily="18" charset="0"/>
                        </a:rPr>
                        <a:t>  натуральные числа;</a:t>
                      </a:r>
                    </a:p>
                    <a:p>
                      <a:pPr marL="0" algn="just" defTabSz="914400" rtl="0" eaLnBrk="1" latinLnBrk="0" hangingPunct="1">
                        <a:lnSpc>
                          <a:spcPct val="120000"/>
                        </a:lnSpc>
                        <a:buFont typeface="Arial" pitchFamily="34" charset="0"/>
                        <a:buChar char="•"/>
                      </a:pPr>
                      <a:r>
                        <a:rPr lang="ru-RU" sz="1600" b="1" i="1" kern="1200" dirty="0" smtClean="0">
                          <a:solidFill>
                            <a:schemeClr val="tx1"/>
                          </a:solidFill>
                          <a:latin typeface="Times New Roman" pitchFamily="18" charset="0"/>
                          <a:ea typeface="+mn-ea"/>
                          <a:cs typeface="Times New Roman" pitchFamily="18" charset="0"/>
                        </a:rPr>
                        <a:t> обыкновенные и десятичные дроби; </a:t>
                      </a:r>
                    </a:p>
                    <a:p>
                      <a:pPr marL="0" algn="just" defTabSz="914400" rtl="0" eaLnBrk="1" latinLnBrk="0" hangingPunct="1">
                        <a:lnSpc>
                          <a:spcPct val="120000"/>
                        </a:lnSpc>
                        <a:buFont typeface="Arial" pitchFamily="34" charset="0"/>
                        <a:buChar char="•"/>
                      </a:pPr>
                      <a:r>
                        <a:rPr lang="ru-RU" sz="1600" b="1" i="1" kern="1200" dirty="0" smtClean="0">
                          <a:solidFill>
                            <a:schemeClr val="tx1"/>
                          </a:solidFill>
                          <a:latin typeface="Times New Roman" pitchFamily="18" charset="0"/>
                          <a:ea typeface="+mn-ea"/>
                          <a:cs typeface="Times New Roman" pitchFamily="18" charset="0"/>
                        </a:rPr>
                        <a:t> целые числа;</a:t>
                      </a:r>
                    </a:p>
                    <a:p>
                      <a:pPr marL="0" algn="just" defTabSz="914400" rtl="0" eaLnBrk="1" latinLnBrk="0" hangingPunct="1">
                        <a:lnSpc>
                          <a:spcPct val="120000"/>
                        </a:lnSpc>
                        <a:buFont typeface="Arial" pitchFamily="34" charset="0"/>
                        <a:buChar char="•"/>
                      </a:pPr>
                      <a:r>
                        <a:rPr lang="en-US" sz="1600" b="1" i="1" kern="1200" dirty="0" smtClean="0">
                          <a:solidFill>
                            <a:schemeClr val="tx1"/>
                          </a:solidFill>
                          <a:latin typeface="Times New Roman" pitchFamily="18" charset="0"/>
                          <a:ea typeface="+mn-ea"/>
                          <a:cs typeface="Times New Roman" pitchFamily="18" charset="0"/>
                        </a:rPr>
                        <a:t> </a:t>
                      </a:r>
                      <a:r>
                        <a:rPr lang="ru-RU" sz="1600" b="1" i="1" kern="1200" dirty="0" smtClean="0">
                          <a:solidFill>
                            <a:schemeClr val="tx1"/>
                          </a:solidFill>
                          <a:latin typeface="Times New Roman" pitchFamily="18" charset="0"/>
                          <a:ea typeface="+mn-ea"/>
                          <a:cs typeface="Times New Roman" pitchFamily="18" charset="0"/>
                        </a:rPr>
                        <a:t>отношения, проценты и пропорции</a:t>
                      </a:r>
                    </a:p>
                    <a:p>
                      <a:pPr>
                        <a:lnSpc>
                          <a:spcPct val="120000"/>
                        </a:lnSpc>
                        <a:buFontTx/>
                        <a:buNone/>
                      </a:pPr>
                      <a:endParaRPr lang="en-US" sz="1600" b="1" i="1" dirty="0" smtClean="0">
                        <a:solidFill>
                          <a:schemeClr val="tx1"/>
                        </a:solidFill>
                        <a:latin typeface="Times New Roman" pitchFamily="18" charset="0"/>
                        <a:cs typeface="Times New Roman" pitchFamily="18" charset="0"/>
                      </a:endParaRPr>
                    </a:p>
                    <a:p>
                      <a:pPr>
                        <a:lnSpc>
                          <a:spcPct val="120000"/>
                        </a:lnSpc>
                        <a:buFontTx/>
                        <a:buNone/>
                      </a:pPr>
                      <a:r>
                        <a:rPr lang="ru-RU" sz="1600" b="1" i="1" dirty="0" smtClean="0">
                          <a:solidFill>
                            <a:schemeClr val="tx1"/>
                          </a:solidFill>
                          <a:latin typeface="Times New Roman" pitchFamily="18" charset="0"/>
                          <a:cs typeface="Times New Roman" pitchFamily="18" charset="0"/>
                        </a:rPr>
                        <a:t>Алгебра:</a:t>
                      </a:r>
                    </a:p>
                    <a:p>
                      <a:pPr marL="0" algn="just" defTabSz="914400" rtl="0" eaLnBrk="1" latinLnBrk="0" hangingPunct="1">
                        <a:lnSpc>
                          <a:spcPct val="120000"/>
                        </a:lnSpc>
                        <a:buFont typeface="Arial" pitchFamily="34" charset="0"/>
                        <a:buChar char="•"/>
                      </a:pPr>
                      <a:r>
                        <a:rPr lang="ru-RU" sz="1600" b="1" i="1" dirty="0" smtClean="0">
                          <a:solidFill>
                            <a:schemeClr val="tx1"/>
                          </a:solidFill>
                          <a:latin typeface="Times New Roman" pitchFamily="18" charset="0"/>
                          <a:cs typeface="Times New Roman" pitchFamily="18" charset="0"/>
                        </a:rPr>
                        <a:t> </a:t>
                      </a:r>
                      <a:r>
                        <a:rPr lang="ru-RU" sz="1600" b="1" i="1" kern="1200" dirty="0" smtClean="0">
                          <a:solidFill>
                            <a:schemeClr val="tx1"/>
                          </a:solidFill>
                          <a:latin typeface="Times New Roman" pitchFamily="18" charset="0"/>
                          <a:ea typeface="+mn-ea"/>
                          <a:cs typeface="Times New Roman" pitchFamily="18" charset="0"/>
                        </a:rPr>
                        <a:t>зависимости; </a:t>
                      </a:r>
                    </a:p>
                    <a:p>
                      <a:pPr marL="0" algn="l" defTabSz="914400" rtl="0" eaLnBrk="1" latinLnBrk="0" hangingPunct="1">
                        <a:lnSpc>
                          <a:spcPct val="120000"/>
                        </a:lnSpc>
                        <a:buFont typeface="Arial" pitchFamily="34" charset="0"/>
                        <a:buChar char="•"/>
                      </a:pPr>
                      <a:r>
                        <a:rPr lang="ru-RU" sz="1600" b="1" i="1" kern="1200" dirty="0" smtClean="0">
                          <a:solidFill>
                            <a:schemeClr val="tx1"/>
                          </a:solidFill>
                          <a:latin typeface="Times New Roman" pitchFamily="18" charset="0"/>
                          <a:ea typeface="+mn-ea"/>
                          <a:cs typeface="Times New Roman" pitchFamily="18" charset="0"/>
                        </a:rPr>
                        <a:t> алгебраические</a:t>
                      </a:r>
                      <a:r>
                        <a:rPr lang="en-US" sz="1600" b="1" i="1" kern="1200" baseline="0" dirty="0" smtClean="0">
                          <a:solidFill>
                            <a:schemeClr val="tx1"/>
                          </a:solidFill>
                          <a:latin typeface="Times New Roman" pitchFamily="18" charset="0"/>
                          <a:ea typeface="+mn-ea"/>
                          <a:cs typeface="Times New Roman" pitchFamily="18" charset="0"/>
                        </a:rPr>
                        <a:t> </a:t>
                      </a:r>
                      <a:r>
                        <a:rPr lang="ru-RU" sz="1600" b="1" i="1" kern="1200" dirty="0" smtClean="0">
                          <a:solidFill>
                            <a:schemeClr val="tx1"/>
                          </a:solidFill>
                          <a:latin typeface="Times New Roman" pitchFamily="18" charset="0"/>
                          <a:ea typeface="+mn-ea"/>
                          <a:cs typeface="Times New Roman" pitchFamily="18" charset="0"/>
                        </a:rPr>
                        <a:t>выражения;</a:t>
                      </a:r>
                      <a:endParaRPr lang="en-US" sz="1600" b="1" i="1" kern="1200" dirty="0" smtClean="0">
                        <a:solidFill>
                          <a:schemeClr val="tx1"/>
                        </a:solidFill>
                        <a:latin typeface="Times New Roman" pitchFamily="18" charset="0"/>
                        <a:ea typeface="+mn-ea"/>
                        <a:cs typeface="Times New Roman" pitchFamily="18" charset="0"/>
                      </a:endParaRPr>
                    </a:p>
                    <a:p>
                      <a:pPr marL="0" algn="l" defTabSz="914400" rtl="0" eaLnBrk="1" latinLnBrk="0" hangingPunct="1">
                        <a:lnSpc>
                          <a:spcPct val="120000"/>
                        </a:lnSpc>
                        <a:buFont typeface="Arial" pitchFamily="34" charset="0"/>
                        <a:buChar char="•"/>
                      </a:pPr>
                      <a:r>
                        <a:rPr lang="en-US" sz="1600" b="1" i="1" kern="1200" baseline="0" dirty="0" smtClean="0">
                          <a:solidFill>
                            <a:schemeClr val="tx1"/>
                          </a:solidFill>
                          <a:latin typeface="Times New Roman" pitchFamily="18" charset="0"/>
                          <a:ea typeface="+mn-ea"/>
                          <a:cs typeface="Times New Roman" pitchFamily="18" charset="0"/>
                        </a:rPr>
                        <a:t> </a:t>
                      </a:r>
                      <a:r>
                        <a:rPr lang="ru-RU" sz="1600" b="1" i="1" kern="1200" dirty="0" smtClean="0">
                          <a:solidFill>
                            <a:schemeClr val="tx1"/>
                          </a:solidFill>
                          <a:latin typeface="Times New Roman" pitchFamily="18" charset="0"/>
                          <a:ea typeface="+mn-ea"/>
                          <a:cs typeface="Times New Roman" pitchFamily="18" charset="0"/>
                        </a:rPr>
                        <a:t>уравнения/выражения и функции</a:t>
                      </a:r>
                    </a:p>
                    <a:p>
                      <a:pPr>
                        <a:lnSpc>
                          <a:spcPct val="120000"/>
                        </a:lnSpc>
                        <a:buFontTx/>
                        <a:buNone/>
                      </a:pPr>
                      <a:endParaRPr lang="en-US" sz="1600" b="1" i="1" dirty="0" smtClean="0">
                        <a:solidFill>
                          <a:schemeClr val="tx1"/>
                        </a:solidFill>
                        <a:latin typeface="Times New Roman" pitchFamily="18" charset="0"/>
                        <a:cs typeface="Times New Roman" pitchFamily="18" charset="0"/>
                      </a:endParaRPr>
                    </a:p>
                    <a:p>
                      <a:pPr>
                        <a:lnSpc>
                          <a:spcPct val="120000"/>
                        </a:lnSpc>
                        <a:buFontTx/>
                        <a:buNone/>
                      </a:pPr>
                      <a:r>
                        <a:rPr lang="ru-RU" sz="1600" b="1" i="1" dirty="0" smtClean="0">
                          <a:solidFill>
                            <a:schemeClr val="tx1"/>
                          </a:solidFill>
                          <a:latin typeface="Times New Roman" pitchFamily="18" charset="0"/>
                          <a:cs typeface="Times New Roman" pitchFamily="18" charset="0"/>
                        </a:rPr>
                        <a:t>Геометрия:</a:t>
                      </a:r>
                    </a:p>
                    <a:p>
                      <a:pPr algn="just">
                        <a:lnSpc>
                          <a:spcPct val="120000"/>
                        </a:lnSpc>
                        <a:buFont typeface="Arial" pitchFamily="34" charset="0"/>
                        <a:buChar char="•"/>
                      </a:pPr>
                      <a:r>
                        <a:rPr lang="ru-RU" sz="1600" b="1" i="1" dirty="0" smtClean="0">
                          <a:solidFill>
                            <a:schemeClr val="tx1"/>
                          </a:solidFill>
                          <a:latin typeface="Times New Roman" pitchFamily="18" charset="0"/>
                          <a:cs typeface="Times New Roman" pitchFamily="18" charset="0"/>
                        </a:rPr>
                        <a:t> г</a:t>
                      </a:r>
                      <a:r>
                        <a:rPr lang="ru-RU" sz="1600" b="1" i="1" kern="1200" dirty="0" smtClean="0">
                          <a:solidFill>
                            <a:schemeClr val="tx1"/>
                          </a:solidFill>
                          <a:latin typeface="Times New Roman" pitchFamily="18" charset="0"/>
                          <a:ea typeface="+mn-ea"/>
                          <a:cs typeface="Times New Roman" pitchFamily="18" charset="0"/>
                        </a:rPr>
                        <a:t>еометрические измерения;</a:t>
                      </a:r>
                    </a:p>
                    <a:p>
                      <a:pPr algn="just">
                        <a:lnSpc>
                          <a:spcPct val="120000"/>
                        </a:lnSpc>
                        <a:buFont typeface="Arial" pitchFamily="34" charset="0"/>
                        <a:buChar char="•"/>
                      </a:pPr>
                      <a:r>
                        <a:rPr lang="ru-RU" sz="1600" b="1" i="1" kern="1200" dirty="0" smtClean="0">
                          <a:solidFill>
                            <a:schemeClr val="tx1"/>
                          </a:solidFill>
                          <a:latin typeface="Times New Roman" pitchFamily="18" charset="0"/>
                          <a:ea typeface="+mn-ea"/>
                          <a:cs typeface="Times New Roman" pitchFamily="18" charset="0"/>
                        </a:rPr>
                        <a:t> геометрические фигуры;</a:t>
                      </a:r>
                    </a:p>
                    <a:p>
                      <a:pPr algn="just">
                        <a:lnSpc>
                          <a:spcPct val="120000"/>
                        </a:lnSpc>
                        <a:buFont typeface="Arial" pitchFamily="34" charset="0"/>
                        <a:buChar char="•"/>
                      </a:pPr>
                      <a:r>
                        <a:rPr lang="ru-RU" sz="1600" b="1" i="1" kern="1200" dirty="0" smtClean="0">
                          <a:solidFill>
                            <a:schemeClr val="tx1"/>
                          </a:solidFill>
                          <a:latin typeface="Times New Roman" pitchFamily="18" charset="0"/>
                          <a:ea typeface="+mn-ea"/>
                          <a:cs typeface="Times New Roman" pitchFamily="18" charset="0"/>
                        </a:rPr>
                        <a:t> расположение и движение фигур. </a:t>
                      </a:r>
                    </a:p>
                    <a:p>
                      <a:pPr>
                        <a:lnSpc>
                          <a:spcPct val="120000"/>
                        </a:lnSpc>
                        <a:buFontTx/>
                        <a:buNone/>
                      </a:pPr>
                      <a:endParaRPr lang="en-US" sz="1600" b="1" i="1" dirty="0" smtClean="0">
                        <a:solidFill>
                          <a:schemeClr val="tx1"/>
                        </a:solidFill>
                        <a:latin typeface="Times New Roman" pitchFamily="18" charset="0"/>
                        <a:cs typeface="Times New Roman" pitchFamily="18" charset="0"/>
                      </a:endParaRPr>
                    </a:p>
                    <a:p>
                      <a:pPr>
                        <a:lnSpc>
                          <a:spcPct val="120000"/>
                        </a:lnSpc>
                        <a:buFontTx/>
                        <a:buNone/>
                      </a:pPr>
                      <a:r>
                        <a:rPr lang="ru-RU" sz="1600" b="1" i="1" dirty="0" smtClean="0">
                          <a:solidFill>
                            <a:schemeClr val="tx1"/>
                          </a:solidFill>
                          <a:latin typeface="Times New Roman" pitchFamily="18" charset="0"/>
                          <a:cs typeface="Times New Roman" pitchFamily="18" charset="0"/>
                        </a:rPr>
                        <a:t>Анализ данных:</a:t>
                      </a:r>
                      <a:endParaRPr lang="en-US" sz="1600" b="1" i="1" dirty="0" smtClean="0">
                        <a:solidFill>
                          <a:schemeClr val="tx1"/>
                        </a:solidFill>
                        <a:latin typeface="Times New Roman" pitchFamily="18" charset="0"/>
                        <a:cs typeface="Times New Roman" pitchFamily="18" charset="0"/>
                      </a:endParaRPr>
                    </a:p>
                    <a:p>
                      <a:pPr algn="just">
                        <a:lnSpc>
                          <a:spcPct val="120000"/>
                        </a:lnSpc>
                        <a:buFont typeface="Arial" pitchFamily="34" charset="0"/>
                        <a:buChar char="•"/>
                      </a:pPr>
                      <a:r>
                        <a:rPr lang="ru-RU" sz="1600" b="1" i="1" dirty="0" smtClean="0">
                          <a:solidFill>
                            <a:schemeClr val="tx1"/>
                          </a:solidFill>
                          <a:latin typeface="Times New Roman" pitchFamily="18" charset="0"/>
                          <a:cs typeface="Times New Roman" pitchFamily="18" charset="0"/>
                        </a:rPr>
                        <a:t>  интерпретация данных;</a:t>
                      </a:r>
                      <a:endParaRPr lang="en-US" sz="1600" b="1" i="1" dirty="0" smtClean="0">
                        <a:solidFill>
                          <a:schemeClr val="tx1"/>
                        </a:solidFill>
                        <a:latin typeface="Times New Roman" pitchFamily="18" charset="0"/>
                        <a:cs typeface="Times New Roman" pitchFamily="18" charset="0"/>
                      </a:endParaRPr>
                    </a:p>
                    <a:p>
                      <a:pPr algn="l">
                        <a:lnSpc>
                          <a:spcPct val="120000"/>
                        </a:lnSpc>
                        <a:buFont typeface="Arial" pitchFamily="34" charset="0"/>
                        <a:buChar char="•"/>
                      </a:pPr>
                      <a:r>
                        <a:rPr lang="ru-RU" sz="1600" b="1" i="1" dirty="0" smtClean="0">
                          <a:solidFill>
                            <a:schemeClr val="tx1"/>
                          </a:solidFill>
                          <a:latin typeface="Times New Roman" pitchFamily="18" charset="0"/>
                          <a:cs typeface="Times New Roman" pitchFamily="18" charset="0"/>
                        </a:rPr>
                        <a:t> организация и представление данных; </a:t>
                      </a:r>
                      <a:endParaRPr lang="en-US" sz="1600" b="1" i="1" dirty="0" smtClean="0">
                        <a:solidFill>
                          <a:schemeClr val="tx1"/>
                        </a:solidFill>
                        <a:latin typeface="Times New Roman" pitchFamily="18" charset="0"/>
                        <a:cs typeface="Times New Roman" pitchFamily="18" charset="0"/>
                      </a:endParaRPr>
                    </a:p>
                    <a:p>
                      <a:pPr algn="just">
                        <a:lnSpc>
                          <a:spcPct val="120000"/>
                        </a:lnSpc>
                        <a:buFont typeface="Arial" pitchFamily="34" charset="0"/>
                        <a:buChar char="•"/>
                      </a:pPr>
                      <a:r>
                        <a:rPr lang="en-US" sz="1600" b="1" i="1" dirty="0" smtClean="0">
                          <a:solidFill>
                            <a:schemeClr val="tx1"/>
                          </a:solidFill>
                          <a:latin typeface="Times New Roman" pitchFamily="18" charset="0"/>
                          <a:cs typeface="Times New Roman" pitchFamily="18" charset="0"/>
                        </a:rPr>
                        <a:t> </a:t>
                      </a:r>
                      <a:r>
                        <a:rPr lang="ru-RU" sz="1600" b="1" i="1" dirty="0" smtClean="0">
                          <a:solidFill>
                            <a:schemeClr val="tx1"/>
                          </a:solidFill>
                          <a:latin typeface="Times New Roman" pitchFamily="18" charset="0"/>
                          <a:cs typeface="Times New Roman" pitchFamily="18" charset="0"/>
                        </a:rPr>
                        <a:t>вероятности.</a:t>
                      </a:r>
                    </a:p>
                  </a:txBody>
                  <a:tcPr marL="91439" marR="91439" marT="45718" marB="45718"/>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488" y="642918"/>
            <a:ext cx="3706403" cy="523220"/>
          </a:xfrm>
          <a:prstGeom prst="rect">
            <a:avLst/>
          </a:prstGeom>
        </p:spPr>
        <p:txBody>
          <a:bodyPr wrap="square">
            <a:spAutoFit/>
          </a:bodyPr>
          <a:lstStyle/>
          <a:p>
            <a:r>
              <a:rPr lang="ru-RU" sz="2800" b="1" i="1" dirty="0" smtClean="0">
                <a:latin typeface="Times New Roman" pitchFamily="18" charset="0"/>
                <a:cs typeface="Times New Roman" pitchFamily="18" charset="0"/>
              </a:rPr>
              <a:t>Примеры</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Знание</a:t>
            </a:r>
            <a:endParaRPr lang="ru-RU" sz="2800" b="1" i="1" dirty="0">
              <a:latin typeface="Times New Roman" pitchFamily="18" charset="0"/>
              <a:cs typeface="Times New Roman" pitchFamily="18" charset="0"/>
            </a:endParaRPr>
          </a:p>
        </p:txBody>
      </p:sp>
      <p:pic>
        <p:nvPicPr>
          <p:cNvPr id="3" name="Рисунок 2" descr="timss2.gif"/>
          <p:cNvPicPr>
            <a:picLocks noChangeAspect="1"/>
          </p:cNvPicPr>
          <p:nvPr/>
        </p:nvPicPr>
        <p:blipFill>
          <a:blip r:embed="rId2" cstate="print"/>
          <a:stretch>
            <a:fillRect/>
          </a:stretch>
        </p:blipFill>
        <p:spPr>
          <a:xfrm>
            <a:off x="8072462" y="571480"/>
            <a:ext cx="872234" cy="858390"/>
          </a:xfrm>
          <a:prstGeom prst="rect">
            <a:avLst/>
          </a:prstGeom>
        </p:spPr>
      </p:pic>
      <p:sp>
        <p:nvSpPr>
          <p:cNvPr id="4" name="Прямоугольник 3"/>
          <p:cNvSpPr/>
          <p:nvPr/>
        </p:nvSpPr>
        <p:spPr>
          <a:xfrm>
            <a:off x="285720" y="1357298"/>
            <a:ext cx="4357718" cy="461665"/>
          </a:xfrm>
          <a:prstGeom prst="rect">
            <a:avLst/>
          </a:prstGeom>
        </p:spPr>
        <p:txBody>
          <a:bodyPr wrap="square">
            <a:spAutoFit/>
          </a:bodyPr>
          <a:lstStyle/>
          <a:p>
            <a:pPr>
              <a:defRPr/>
            </a:pPr>
            <a:r>
              <a:rPr lang="ru-RU" sz="2400" b="1" i="1" dirty="0" smtClean="0">
                <a:latin typeface="Times New Roman" pitchFamily="18" charset="0"/>
                <a:cs typeface="Times New Roman" pitchFamily="18" charset="0"/>
              </a:rPr>
              <a:t>4 класс</a:t>
            </a:r>
            <a:r>
              <a:rPr lang="en-US" sz="2400" b="1" i="1" dirty="0" smtClean="0">
                <a:latin typeface="Times New Roman" pitchFamily="18" charset="0"/>
                <a:cs typeface="Times New Roman" pitchFamily="18" charset="0"/>
              </a:rPr>
              <a:t> </a:t>
            </a:r>
            <a:r>
              <a:rPr lang="ru-RU" sz="2400" b="1" i="1" dirty="0" smtClean="0">
                <a:latin typeface="Times New Roman" pitchFamily="18" charset="0"/>
                <a:cs typeface="Times New Roman" pitchFamily="18" charset="0"/>
              </a:rPr>
              <a:t>/ Казахстан</a:t>
            </a:r>
            <a:r>
              <a:rPr lang="en-US" sz="2400" b="1" i="1" dirty="0" smtClean="0">
                <a:latin typeface="Times New Roman" pitchFamily="18" charset="0"/>
                <a:cs typeface="Times New Roman" pitchFamily="18" charset="0"/>
              </a:rPr>
              <a:t> </a:t>
            </a:r>
            <a:r>
              <a:rPr lang="ru-RU" sz="2400" b="1" i="1" dirty="0" smtClean="0">
                <a:latin typeface="Times New Roman" pitchFamily="18" charset="0"/>
                <a:cs typeface="Times New Roman" pitchFamily="18" charset="0"/>
              </a:rPr>
              <a:t>-93,8%</a:t>
            </a:r>
            <a:endParaRPr lang="ru-RU" sz="2400" b="1" i="1" dirty="0">
              <a:latin typeface="Times New Roman" pitchFamily="18" charset="0"/>
              <a:cs typeface="Times New Roman" pitchFamily="18" charset="0"/>
            </a:endParaRPr>
          </a:p>
        </p:txBody>
      </p:sp>
      <p:sp>
        <p:nvSpPr>
          <p:cNvPr id="5" name="Прямоугольник 4"/>
          <p:cNvSpPr/>
          <p:nvPr/>
        </p:nvSpPr>
        <p:spPr>
          <a:xfrm>
            <a:off x="285720" y="1928802"/>
            <a:ext cx="3571900" cy="5016758"/>
          </a:xfrm>
          <a:prstGeom prst="rect">
            <a:avLst/>
          </a:prstGeom>
        </p:spPr>
        <p:txBody>
          <a:bodyPr wrap="square">
            <a:spAutoFit/>
          </a:bodyPr>
          <a:lstStyle/>
          <a:p>
            <a:pPr algn="ctr" fontAlgn="auto">
              <a:spcBef>
                <a:spcPts val="0"/>
              </a:spcBef>
              <a:spcAft>
                <a:spcPts val="0"/>
              </a:spcAft>
              <a:defRPr/>
            </a:pPr>
            <a:endParaRPr lang="ru-RU" sz="3200" b="1" i="1" dirty="0" smtClean="0">
              <a:latin typeface="Times New Roman" pitchFamily="18" charset="0"/>
              <a:cs typeface="Times New Roman" pitchFamily="18" charset="0"/>
            </a:endParaRPr>
          </a:p>
          <a:p>
            <a:pPr algn="ctr" fontAlgn="auto">
              <a:spcBef>
                <a:spcPts val="0"/>
              </a:spcBef>
              <a:spcAft>
                <a:spcPts val="0"/>
              </a:spcAft>
              <a:defRPr/>
            </a:pPr>
            <a:r>
              <a:rPr lang="ru-RU" sz="3200" b="1" i="1" dirty="0" smtClean="0">
                <a:latin typeface="Times New Roman" pitchFamily="18" charset="0"/>
                <a:cs typeface="Times New Roman" pitchFamily="18" charset="0"/>
              </a:rPr>
              <a:t>4  *       =</a:t>
            </a:r>
            <a:r>
              <a:rPr lang="en-US" sz="3200" b="1" i="1" dirty="0" smtClean="0">
                <a:latin typeface="Times New Roman" pitchFamily="18" charset="0"/>
                <a:cs typeface="Times New Roman" pitchFamily="18" charset="0"/>
              </a:rPr>
              <a:t> </a:t>
            </a:r>
            <a:r>
              <a:rPr lang="ru-RU" sz="3200" b="1" i="1" dirty="0" smtClean="0">
                <a:latin typeface="Times New Roman" pitchFamily="18" charset="0"/>
                <a:cs typeface="Times New Roman" pitchFamily="18" charset="0"/>
              </a:rPr>
              <a:t>28</a:t>
            </a:r>
          </a:p>
          <a:p>
            <a:pPr algn="ctr" fontAlgn="auto">
              <a:spcBef>
                <a:spcPts val="0"/>
              </a:spcBef>
              <a:spcAft>
                <a:spcPts val="0"/>
              </a:spcAft>
              <a:buFont typeface="Wingdings" pitchFamily="2" charset="2"/>
              <a:buNone/>
              <a:defRPr/>
            </a:pPr>
            <a:r>
              <a:rPr lang="ru-RU" sz="3200" b="1" i="1" dirty="0" smtClean="0">
                <a:latin typeface="Times New Roman" pitchFamily="18" charset="0"/>
                <a:cs typeface="Times New Roman" pitchFamily="18" charset="0"/>
              </a:rPr>
              <a:t>Какое число надо вписать в рамку , чтобы равенство было верным?</a:t>
            </a:r>
          </a:p>
          <a:p>
            <a:pPr algn="ctr" fontAlgn="auto">
              <a:spcBef>
                <a:spcPts val="0"/>
              </a:spcBef>
              <a:spcAft>
                <a:spcPts val="0"/>
              </a:spcAft>
              <a:buFont typeface="Wingdings" pitchFamily="2" charset="2"/>
              <a:buNone/>
              <a:defRPr/>
            </a:pPr>
            <a:endParaRPr lang="ru-RU" sz="3200" b="1" i="1" dirty="0" smtClean="0">
              <a:latin typeface="Times New Roman" pitchFamily="18" charset="0"/>
              <a:cs typeface="Times New Roman" pitchFamily="18" charset="0"/>
            </a:endParaRPr>
          </a:p>
          <a:p>
            <a:pPr algn="ctr" fontAlgn="auto">
              <a:spcBef>
                <a:spcPts val="0"/>
              </a:spcBef>
              <a:spcAft>
                <a:spcPts val="0"/>
              </a:spcAft>
              <a:buFont typeface="Wingdings" pitchFamily="2" charset="2"/>
              <a:buNone/>
              <a:defRPr/>
            </a:pPr>
            <a:r>
              <a:rPr lang="ru-RU" sz="3200" b="1" i="1" dirty="0" smtClean="0">
                <a:latin typeface="Times New Roman" pitchFamily="18" charset="0"/>
                <a:cs typeface="Times New Roman" pitchFamily="18" charset="0"/>
              </a:rPr>
              <a:t>Ответ: 7</a:t>
            </a:r>
          </a:p>
          <a:p>
            <a:pPr algn="ctr" fontAlgn="auto">
              <a:spcBef>
                <a:spcPts val="0"/>
              </a:spcBef>
              <a:spcAft>
                <a:spcPts val="0"/>
              </a:spcAft>
              <a:defRPr/>
            </a:pPr>
            <a:endParaRPr lang="ru-RU" sz="3200" b="1" i="1" dirty="0" smtClean="0">
              <a:latin typeface="Times New Roman" pitchFamily="18" charset="0"/>
              <a:cs typeface="Times New Roman" pitchFamily="18" charset="0"/>
            </a:endParaRPr>
          </a:p>
          <a:p>
            <a:pPr algn="ctr" fontAlgn="auto">
              <a:spcBef>
                <a:spcPts val="0"/>
              </a:spcBef>
              <a:spcAft>
                <a:spcPts val="0"/>
              </a:spcAft>
              <a:defRPr/>
            </a:pPr>
            <a:endParaRPr lang="ru-RU" sz="3200" b="1" i="1" dirty="0">
              <a:latin typeface="Times New Roman" pitchFamily="18" charset="0"/>
              <a:cs typeface="Times New Roman" pitchFamily="18" charset="0"/>
            </a:endParaRPr>
          </a:p>
        </p:txBody>
      </p:sp>
      <p:sp>
        <p:nvSpPr>
          <p:cNvPr id="6" name="Прямоугольник 5"/>
          <p:cNvSpPr/>
          <p:nvPr/>
        </p:nvSpPr>
        <p:spPr>
          <a:xfrm>
            <a:off x="4500562" y="1357298"/>
            <a:ext cx="3857652" cy="430887"/>
          </a:xfrm>
          <a:prstGeom prst="rect">
            <a:avLst/>
          </a:prstGeom>
        </p:spPr>
        <p:txBody>
          <a:bodyPr wrap="square">
            <a:spAutoFit/>
          </a:bodyPr>
          <a:lstStyle/>
          <a:p>
            <a:r>
              <a:rPr lang="ru-RU" sz="2200" b="1" i="1" dirty="0" smtClean="0">
                <a:latin typeface="Times New Roman" pitchFamily="18" charset="0"/>
                <a:cs typeface="Times New Roman" pitchFamily="18" charset="0"/>
              </a:rPr>
              <a:t>   8 </a:t>
            </a:r>
            <a:r>
              <a:rPr lang="ru-RU" sz="2200" b="1" i="1" dirty="0" smtClean="0">
                <a:latin typeface="Times New Roman" pitchFamily="18" charset="0"/>
                <a:cs typeface="Times New Roman" pitchFamily="18" charset="0"/>
              </a:rPr>
              <a:t>класс</a:t>
            </a:r>
            <a:r>
              <a:rPr lang="en-US" sz="2200" b="1" i="1" dirty="0" smtClean="0">
                <a:latin typeface="Times New Roman" pitchFamily="18" charset="0"/>
                <a:cs typeface="Times New Roman" pitchFamily="18" charset="0"/>
              </a:rPr>
              <a:t> </a:t>
            </a:r>
            <a:r>
              <a:rPr lang="ru-RU" sz="2200" b="1" i="1" dirty="0" smtClean="0">
                <a:latin typeface="Times New Roman" pitchFamily="18" charset="0"/>
                <a:cs typeface="Times New Roman" pitchFamily="18" charset="0"/>
              </a:rPr>
              <a:t>/ Казахстан</a:t>
            </a:r>
            <a:r>
              <a:rPr lang="en-US" sz="2200" b="1" i="1" dirty="0" smtClean="0">
                <a:latin typeface="Times New Roman" pitchFamily="18" charset="0"/>
                <a:cs typeface="Times New Roman" pitchFamily="18" charset="0"/>
              </a:rPr>
              <a:t> </a:t>
            </a:r>
            <a:r>
              <a:rPr lang="ru-RU" sz="2200" b="1" i="1" dirty="0" smtClean="0">
                <a:latin typeface="Times New Roman" pitchFamily="18" charset="0"/>
                <a:cs typeface="Times New Roman" pitchFamily="18" charset="0"/>
              </a:rPr>
              <a:t>-</a:t>
            </a:r>
            <a:r>
              <a:rPr lang="en-US" sz="2200" b="1" i="1" dirty="0" smtClean="0">
                <a:latin typeface="Times New Roman" pitchFamily="18" charset="0"/>
                <a:cs typeface="Times New Roman" pitchFamily="18" charset="0"/>
              </a:rPr>
              <a:t> </a:t>
            </a:r>
            <a:r>
              <a:rPr lang="ru-RU" sz="2200" b="1" i="1" dirty="0" smtClean="0">
                <a:latin typeface="Times New Roman" pitchFamily="18" charset="0"/>
                <a:cs typeface="Times New Roman" pitchFamily="18" charset="0"/>
              </a:rPr>
              <a:t>18,9%</a:t>
            </a:r>
            <a:endParaRPr lang="ru-RU" sz="2200" b="1" i="1" dirty="0">
              <a:latin typeface="Times New Roman" pitchFamily="18" charset="0"/>
              <a:cs typeface="Times New Roman" pitchFamily="18" charset="0"/>
            </a:endParaRPr>
          </a:p>
        </p:txBody>
      </p:sp>
      <p:sp>
        <p:nvSpPr>
          <p:cNvPr id="7" name="Прямоугольник 6"/>
          <p:cNvSpPr/>
          <p:nvPr/>
        </p:nvSpPr>
        <p:spPr>
          <a:xfrm>
            <a:off x="4429124" y="2000240"/>
            <a:ext cx="4572032" cy="4401205"/>
          </a:xfrm>
          <a:prstGeom prst="rect">
            <a:avLst/>
          </a:prstGeom>
        </p:spPr>
        <p:txBody>
          <a:bodyPr wrap="square">
            <a:spAutoFit/>
          </a:bodyPr>
          <a:lstStyle/>
          <a:p>
            <a:pPr algn="ctr" fontAlgn="auto">
              <a:spcBef>
                <a:spcPts val="0"/>
              </a:spcBef>
              <a:spcAft>
                <a:spcPts val="0"/>
              </a:spcAft>
              <a:defRPr/>
            </a:pPr>
            <a:r>
              <a:rPr lang="ru-RU" sz="2800" b="1" i="1" dirty="0" smtClean="0">
                <a:latin typeface="Times New Roman" pitchFamily="18" charset="0"/>
                <a:cs typeface="Times New Roman" pitchFamily="18" charset="0"/>
              </a:rPr>
              <a:t>Компания имеет 5 ресторанов. Численность персонала в 5 ресторанах 12, 18, 19, 21 и 30 человек соответственно.</a:t>
            </a:r>
          </a:p>
          <a:p>
            <a:pPr algn="ctr" fontAlgn="auto">
              <a:spcBef>
                <a:spcPts val="0"/>
              </a:spcBef>
              <a:spcAft>
                <a:spcPts val="0"/>
              </a:spcAft>
              <a:defRPr/>
            </a:pPr>
            <a:r>
              <a:rPr lang="ru-RU" sz="2800" b="1" i="1" dirty="0" smtClean="0">
                <a:latin typeface="Times New Roman" pitchFamily="18" charset="0"/>
                <a:cs typeface="Times New Roman" pitchFamily="18" charset="0"/>
              </a:rPr>
              <a:t>Какова средняя медиана численности персонала в 5 ресторанах?</a:t>
            </a:r>
          </a:p>
          <a:p>
            <a:pPr algn="ctr" fontAlgn="auto">
              <a:spcBef>
                <a:spcPts val="0"/>
              </a:spcBef>
              <a:spcAft>
                <a:spcPts val="0"/>
              </a:spcAft>
              <a:defRPr/>
            </a:pPr>
            <a:endParaRPr lang="ru-RU" sz="2800" b="1" i="1" dirty="0" smtClean="0">
              <a:latin typeface="Times New Roman" pitchFamily="18" charset="0"/>
              <a:cs typeface="Times New Roman" pitchFamily="18" charset="0"/>
            </a:endParaRPr>
          </a:p>
          <a:p>
            <a:pPr algn="ctr" fontAlgn="auto">
              <a:spcBef>
                <a:spcPts val="0"/>
              </a:spcBef>
              <a:spcAft>
                <a:spcPts val="0"/>
              </a:spcAft>
              <a:defRPr/>
            </a:pPr>
            <a:r>
              <a:rPr lang="ru-RU" sz="2800" b="1" i="1" dirty="0" smtClean="0">
                <a:latin typeface="Times New Roman" pitchFamily="18" charset="0"/>
                <a:cs typeface="Times New Roman" pitchFamily="18" charset="0"/>
              </a:rPr>
              <a:t>Ответ: 19</a:t>
            </a:r>
            <a:endParaRPr lang="ru-RU" sz="2800" b="1" i="1"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timss2.gif"/>
          <p:cNvPicPr>
            <a:picLocks noChangeAspect="1"/>
          </p:cNvPicPr>
          <p:nvPr/>
        </p:nvPicPr>
        <p:blipFill>
          <a:blip r:embed="rId2" cstate="print"/>
          <a:stretch>
            <a:fillRect/>
          </a:stretch>
        </p:blipFill>
        <p:spPr>
          <a:xfrm>
            <a:off x="8072462" y="428604"/>
            <a:ext cx="872234" cy="858390"/>
          </a:xfrm>
          <a:prstGeom prst="rect">
            <a:avLst/>
          </a:prstGeom>
        </p:spPr>
      </p:pic>
      <p:sp>
        <p:nvSpPr>
          <p:cNvPr id="3" name="Прямоугольник 2"/>
          <p:cNvSpPr/>
          <p:nvPr/>
        </p:nvSpPr>
        <p:spPr>
          <a:xfrm>
            <a:off x="2285985" y="714356"/>
            <a:ext cx="4851782" cy="523220"/>
          </a:xfrm>
          <a:prstGeom prst="rect">
            <a:avLst/>
          </a:prstGeom>
        </p:spPr>
        <p:txBody>
          <a:bodyPr wrap="square">
            <a:spAutoFit/>
          </a:bodyPr>
          <a:lstStyle/>
          <a:p>
            <a:r>
              <a:rPr lang="ru-RU" sz="2800" b="1" i="1" dirty="0" smtClean="0">
                <a:latin typeface="Times New Roman" pitchFamily="18" charset="0"/>
                <a:cs typeface="Times New Roman" pitchFamily="18" charset="0"/>
              </a:rPr>
              <a:t>Примеры</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Применение:</a:t>
            </a:r>
            <a:endParaRPr lang="ru-RU" sz="2800" b="1" i="1" dirty="0">
              <a:latin typeface="Times New Roman" pitchFamily="18" charset="0"/>
              <a:cs typeface="Times New Roman" pitchFamily="18" charset="0"/>
            </a:endParaRPr>
          </a:p>
        </p:txBody>
      </p:sp>
      <p:sp>
        <p:nvSpPr>
          <p:cNvPr id="4" name="Прямоугольник 3"/>
          <p:cNvSpPr/>
          <p:nvPr/>
        </p:nvSpPr>
        <p:spPr>
          <a:xfrm>
            <a:off x="-285784" y="1214422"/>
            <a:ext cx="6303660" cy="523220"/>
          </a:xfrm>
          <a:prstGeom prst="rect">
            <a:avLst/>
          </a:prstGeom>
        </p:spPr>
        <p:txBody>
          <a:bodyPr wrap="square">
            <a:spAutoFit/>
          </a:bodyPr>
          <a:lstStyle/>
          <a:p>
            <a:r>
              <a:rPr lang="ru-RU"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4 класс</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 Казахстан</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22,2%</a:t>
            </a:r>
            <a:endParaRPr lang="ru-RU" sz="2800" b="1" i="1" dirty="0">
              <a:latin typeface="Times New Roman" pitchFamily="18" charset="0"/>
              <a:cs typeface="Times New Roman" pitchFamily="18" charset="0"/>
            </a:endParaRPr>
          </a:p>
        </p:txBody>
      </p:sp>
      <p:sp>
        <p:nvSpPr>
          <p:cNvPr id="5" name="Прямоугольник 4"/>
          <p:cNvSpPr/>
          <p:nvPr/>
        </p:nvSpPr>
        <p:spPr>
          <a:xfrm>
            <a:off x="4857752" y="1214422"/>
            <a:ext cx="4286248" cy="523220"/>
          </a:xfrm>
          <a:prstGeom prst="rect">
            <a:avLst/>
          </a:prstGeom>
        </p:spPr>
        <p:txBody>
          <a:bodyPr wrap="square">
            <a:spAutoFit/>
          </a:bodyPr>
          <a:lstStyle/>
          <a:p>
            <a:r>
              <a:rPr lang="ru-RU" sz="2800" b="1" i="1" dirty="0" smtClean="0">
                <a:latin typeface="Times New Roman" pitchFamily="18" charset="0"/>
                <a:cs typeface="Times New Roman" pitchFamily="18" charset="0"/>
              </a:rPr>
              <a:t>8 класс</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 Казахстан</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72%</a:t>
            </a:r>
            <a:endParaRPr lang="ru-RU" sz="2800" b="1" i="1" dirty="0">
              <a:latin typeface="Times New Roman" pitchFamily="18" charset="0"/>
              <a:cs typeface="Times New Roman" pitchFamily="18" charset="0"/>
            </a:endParaRPr>
          </a:p>
        </p:txBody>
      </p:sp>
      <p:pic>
        <p:nvPicPr>
          <p:cNvPr id="6" name="Picture 2"/>
          <p:cNvPicPr>
            <a:picLocks noChangeAspect="1" noChangeArrowheads="1"/>
          </p:cNvPicPr>
          <p:nvPr/>
        </p:nvPicPr>
        <p:blipFill>
          <a:blip r:embed="rId3" cstate="print"/>
          <a:srcRect/>
          <a:stretch>
            <a:fillRect/>
          </a:stretch>
        </p:blipFill>
        <p:spPr bwMode="auto">
          <a:xfrm>
            <a:off x="1171111" y="5380111"/>
            <a:ext cx="2571750" cy="1168400"/>
          </a:xfrm>
          <a:prstGeom prst="rect">
            <a:avLst/>
          </a:prstGeom>
          <a:noFill/>
          <a:ln w="9525">
            <a:noFill/>
            <a:miter lim="800000"/>
            <a:headEnd/>
            <a:tailEnd/>
          </a:ln>
        </p:spPr>
      </p:pic>
      <p:sp>
        <p:nvSpPr>
          <p:cNvPr id="7" name="Прямоугольник 6"/>
          <p:cNvSpPr/>
          <p:nvPr/>
        </p:nvSpPr>
        <p:spPr>
          <a:xfrm>
            <a:off x="0" y="2428868"/>
            <a:ext cx="4714908" cy="2862322"/>
          </a:xfrm>
          <a:prstGeom prst="rect">
            <a:avLst/>
          </a:prstGeom>
        </p:spPr>
        <p:txBody>
          <a:bodyPr wrap="square">
            <a:spAutoFit/>
          </a:bodyPr>
          <a:lstStyle/>
          <a:p>
            <a:pPr algn="just"/>
            <a:endParaRPr lang="ru-RU" altLang="ru-RU" sz="2000" b="1" i="1" dirty="0" smtClean="0">
              <a:latin typeface="Times New Roman" pitchFamily="18" charset="0"/>
              <a:cs typeface="Times New Roman" pitchFamily="18" charset="0"/>
            </a:endParaRPr>
          </a:p>
          <a:p>
            <a:pPr algn="just"/>
            <a:r>
              <a:rPr lang="ru-RU" altLang="ru-RU" sz="2000" b="1" i="1" dirty="0" smtClean="0">
                <a:latin typeface="Times New Roman" pitchFamily="18" charset="0"/>
                <a:cs typeface="Times New Roman" pitchFamily="18" charset="0"/>
              </a:rPr>
              <a:t>Указанные </a:t>
            </a:r>
            <a:r>
              <a:rPr lang="ru-RU" altLang="ru-RU" sz="2000" b="1" i="1" dirty="0" smtClean="0">
                <a:latin typeface="Times New Roman" pitchFamily="18" charset="0"/>
                <a:cs typeface="Times New Roman" pitchFamily="18" charset="0"/>
              </a:rPr>
              <a:t>в таблице продукты потребуются, чтобы испечь блины для 6 человек. Саша хочет испечь блины для 3 человек.</a:t>
            </a:r>
          </a:p>
          <a:p>
            <a:pPr algn="just"/>
            <a:r>
              <a:rPr lang="ru-RU" altLang="ru-RU" sz="2000" b="1" i="1" dirty="0" smtClean="0">
                <a:latin typeface="Times New Roman" pitchFamily="18" charset="0"/>
                <a:cs typeface="Times New Roman" pitchFamily="18" charset="0"/>
              </a:rPr>
              <a:t>     Запиши в следующей таблице, сколько продуктов потребуется Саше? В таблице уже указано количество яиц, которое ему потребуется.</a:t>
            </a:r>
            <a:endParaRPr lang="ru-RU" altLang="ru-RU" sz="2000" b="1" i="1" dirty="0">
              <a:latin typeface="Times New Roman" pitchFamily="18" charset="0"/>
              <a:cs typeface="Times New Roman" pitchFamily="18" charset="0"/>
            </a:endParaRPr>
          </a:p>
        </p:txBody>
      </p:sp>
      <p:pic>
        <p:nvPicPr>
          <p:cNvPr id="8" name="Picture 3"/>
          <p:cNvPicPr>
            <a:picLocks noChangeAspect="1" noChangeArrowheads="1"/>
          </p:cNvPicPr>
          <p:nvPr/>
        </p:nvPicPr>
        <p:blipFill>
          <a:blip r:embed="rId4" cstate="print"/>
          <a:srcRect/>
          <a:stretch>
            <a:fillRect/>
          </a:stretch>
        </p:blipFill>
        <p:spPr bwMode="auto">
          <a:xfrm>
            <a:off x="1214414" y="1643050"/>
            <a:ext cx="2428892" cy="1227939"/>
          </a:xfrm>
          <a:prstGeom prst="rect">
            <a:avLst/>
          </a:prstGeom>
          <a:noFill/>
          <a:ln w="9525">
            <a:noFill/>
            <a:miter lim="800000"/>
            <a:headEnd/>
            <a:tailEnd/>
          </a:ln>
        </p:spPr>
      </p:pic>
      <p:sp>
        <p:nvSpPr>
          <p:cNvPr id="9" name="Прямоугольник 8"/>
          <p:cNvSpPr/>
          <p:nvPr/>
        </p:nvSpPr>
        <p:spPr>
          <a:xfrm>
            <a:off x="5143504" y="1714488"/>
            <a:ext cx="3571900" cy="5386090"/>
          </a:xfrm>
          <a:prstGeom prst="rect">
            <a:avLst/>
          </a:prstGeom>
        </p:spPr>
        <p:txBody>
          <a:bodyPr wrap="square">
            <a:spAutoFit/>
          </a:bodyPr>
          <a:lstStyle/>
          <a:p>
            <a:pPr fontAlgn="auto">
              <a:spcBef>
                <a:spcPts val="0"/>
              </a:spcBef>
              <a:spcAft>
                <a:spcPts val="0"/>
              </a:spcAft>
              <a:defRPr/>
            </a:pPr>
            <a:r>
              <a:rPr lang="ru-RU" dirty="0" smtClean="0">
                <a:solidFill>
                  <a:prstClr val="black"/>
                </a:solidFill>
                <a:latin typeface="Arial" pitchFamily="34" charset="0"/>
                <a:cs typeface="Arial" pitchFamily="34" charset="0"/>
              </a:rPr>
              <a:t> </a:t>
            </a:r>
          </a:p>
          <a:p>
            <a:pPr fontAlgn="auto">
              <a:spcBef>
                <a:spcPts val="0"/>
              </a:spcBef>
              <a:spcAft>
                <a:spcPts val="0"/>
              </a:spcAft>
              <a:defRPr/>
            </a:pPr>
            <a:r>
              <a:rPr lang="ru-RU" sz="2200" b="1" i="1" dirty="0" smtClean="0">
                <a:solidFill>
                  <a:prstClr val="black"/>
                </a:solidFill>
                <a:latin typeface="Times New Roman" pitchFamily="18" charset="0"/>
                <a:cs typeface="Times New Roman" pitchFamily="18" charset="0"/>
              </a:rPr>
              <a:t>Рабочий отрезал        часть трубы.                                         Длина отрезанного им куска составила 3 метра. </a:t>
            </a:r>
          </a:p>
          <a:p>
            <a:pPr fontAlgn="auto">
              <a:spcBef>
                <a:spcPts val="0"/>
              </a:spcBef>
              <a:spcAft>
                <a:spcPts val="0"/>
              </a:spcAft>
              <a:defRPr/>
            </a:pPr>
            <a:r>
              <a:rPr lang="ru-RU" sz="2200" b="1" i="1" dirty="0" smtClean="0">
                <a:solidFill>
                  <a:prstClr val="black"/>
                </a:solidFill>
                <a:latin typeface="Times New Roman" pitchFamily="18" charset="0"/>
                <a:cs typeface="Times New Roman" pitchFamily="18" charset="0"/>
              </a:rPr>
              <a:t>Какова была первоначальная длина трубы?  </a:t>
            </a:r>
          </a:p>
          <a:p>
            <a:pPr algn="just" fontAlgn="auto">
              <a:spcBef>
                <a:spcPts val="0"/>
              </a:spcBef>
              <a:spcAft>
                <a:spcPts val="0"/>
              </a:spcAft>
              <a:defRPr/>
            </a:pPr>
            <a:endParaRPr lang="ru-RU" sz="2200" b="1" i="1" dirty="0" smtClean="0">
              <a:solidFill>
                <a:prstClr val="black"/>
              </a:solidFill>
              <a:latin typeface="Times New Roman" pitchFamily="18" charset="0"/>
              <a:cs typeface="Times New Roman" pitchFamily="18" charset="0"/>
            </a:endParaRPr>
          </a:p>
          <a:p>
            <a:pPr algn="just" fontAlgn="auto">
              <a:spcBef>
                <a:spcPts val="0"/>
              </a:spcBef>
              <a:spcAft>
                <a:spcPts val="0"/>
              </a:spcAft>
              <a:defRPr/>
            </a:pPr>
            <a:endParaRPr lang="ru-RU" sz="2200" b="1" i="1" dirty="0" smtClean="0">
              <a:solidFill>
                <a:prstClr val="black"/>
              </a:solidFill>
              <a:latin typeface="Times New Roman" pitchFamily="18" charset="0"/>
              <a:cs typeface="Times New Roman" pitchFamily="18" charset="0"/>
            </a:endParaRPr>
          </a:p>
          <a:p>
            <a:pPr algn="just" fontAlgn="auto">
              <a:spcBef>
                <a:spcPts val="0"/>
              </a:spcBef>
              <a:spcAft>
                <a:spcPts val="0"/>
              </a:spcAft>
              <a:defRPr/>
            </a:pPr>
            <a:endParaRPr lang="ru-RU" sz="2200" b="1" i="1" dirty="0" smtClean="0">
              <a:solidFill>
                <a:prstClr val="black"/>
              </a:solidFill>
              <a:latin typeface="Times New Roman" pitchFamily="18" charset="0"/>
              <a:cs typeface="Times New Roman" pitchFamily="18" charset="0"/>
            </a:endParaRPr>
          </a:p>
          <a:p>
            <a:pPr algn="just" fontAlgn="auto">
              <a:spcBef>
                <a:spcPts val="0"/>
              </a:spcBef>
              <a:spcAft>
                <a:spcPts val="0"/>
              </a:spcAft>
              <a:defRPr/>
            </a:pPr>
            <a:r>
              <a:rPr lang="ru-RU" sz="2200" b="1" i="1" dirty="0" smtClean="0">
                <a:solidFill>
                  <a:prstClr val="black"/>
                </a:solidFill>
                <a:latin typeface="Times New Roman" pitchFamily="18" charset="0"/>
                <a:cs typeface="Times New Roman" pitchFamily="18" charset="0"/>
              </a:rPr>
              <a:t>А. 8м</a:t>
            </a:r>
          </a:p>
          <a:p>
            <a:pPr algn="just" fontAlgn="auto">
              <a:spcBef>
                <a:spcPts val="0"/>
              </a:spcBef>
              <a:spcAft>
                <a:spcPts val="0"/>
              </a:spcAft>
              <a:defRPr/>
            </a:pPr>
            <a:r>
              <a:rPr lang="ru-RU" sz="2200" b="1" i="1" dirty="0" smtClean="0">
                <a:solidFill>
                  <a:prstClr val="black"/>
                </a:solidFill>
                <a:latin typeface="Times New Roman" pitchFamily="18" charset="0"/>
                <a:cs typeface="Times New Roman" pitchFamily="18" charset="0"/>
              </a:rPr>
              <a:t>В.12м</a:t>
            </a:r>
          </a:p>
          <a:p>
            <a:pPr algn="just" fontAlgn="auto">
              <a:spcBef>
                <a:spcPts val="0"/>
              </a:spcBef>
              <a:spcAft>
                <a:spcPts val="0"/>
              </a:spcAft>
              <a:defRPr/>
            </a:pPr>
            <a:r>
              <a:rPr lang="ru-RU" sz="2200" b="1" i="1" dirty="0" smtClean="0">
                <a:solidFill>
                  <a:prstClr val="black"/>
                </a:solidFill>
                <a:latin typeface="Times New Roman" pitchFamily="18" charset="0"/>
                <a:cs typeface="Times New Roman" pitchFamily="18" charset="0"/>
              </a:rPr>
              <a:t>С.15м</a:t>
            </a:r>
            <a:endParaRPr lang="en-US" sz="2200" b="1" i="1" dirty="0" smtClean="0">
              <a:solidFill>
                <a:prstClr val="black"/>
              </a:solidFill>
              <a:latin typeface="Times New Roman" pitchFamily="18" charset="0"/>
              <a:cs typeface="Times New Roman" pitchFamily="18" charset="0"/>
            </a:endParaRPr>
          </a:p>
          <a:p>
            <a:pPr algn="just" fontAlgn="auto">
              <a:spcBef>
                <a:spcPts val="0"/>
              </a:spcBef>
              <a:spcAft>
                <a:spcPts val="0"/>
              </a:spcAft>
              <a:defRPr/>
            </a:pPr>
            <a:r>
              <a:rPr lang="en-US" sz="2200" b="1" i="1" dirty="0" smtClean="0">
                <a:solidFill>
                  <a:prstClr val="black"/>
                </a:solidFill>
                <a:latin typeface="Times New Roman" pitchFamily="18" charset="0"/>
                <a:cs typeface="Times New Roman" pitchFamily="18" charset="0"/>
              </a:rPr>
              <a:t>D</a:t>
            </a:r>
            <a:r>
              <a:rPr lang="ru-RU" sz="2200" b="1" i="1" dirty="0" smtClean="0">
                <a:solidFill>
                  <a:prstClr val="black"/>
                </a:solidFill>
                <a:latin typeface="Times New Roman" pitchFamily="18" charset="0"/>
                <a:cs typeface="Times New Roman" pitchFamily="18" charset="0"/>
              </a:rPr>
              <a:t>.18м</a:t>
            </a:r>
          </a:p>
          <a:p>
            <a:pPr algn="just" fontAlgn="auto">
              <a:spcBef>
                <a:spcPts val="0"/>
              </a:spcBef>
              <a:spcAft>
                <a:spcPts val="0"/>
              </a:spcAft>
              <a:defRPr/>
            </a:pPr>
            <a:r>
              <a:rPr lang="ru-RU" dirty="0" smtClean="0">
                <a:solidFill>
                  <a:prstClr val="black"/>
                </a:solidFill>
              </a:rPr>
              <a:t>   </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timss2.gif"/>
          <p:cNvPicPr>
            <a:picLocks noChangeAspect="1"/>
          </p:cNvPicPr>
          <p:nvPr/>
        </p:nvPicPr>
        <p:blipFill>
          <a:blip r:embed="rId2" cstate="print"/>
          <a:stretch>
            <a:fillRect/>
          </a:stretch>
        </p:blipFill>
        <p:spPr>
          <a:xfrm>
            <a:off x="8072462" y="571480"/>
            <a:ext cx="872234" cy="858390"/>
          </a:xfrm>
          <a:prstGeom prst="rect">
            <a:avLst/>
          </a:prstGeom>
        </p:spPr>
      </p:pic>
      <p:sp>
        <p:nvSpPr>
          <p:cNvPr id="3" name="Прямоугольник 2"/>
          <p:cNvSpPr/>
          <p:nvPr/>
        </p:nvSpPr>
        <p:spPr>
          <a:xfrm>
            <a:off x="2500298" y="642918"/>
            <a:ext cx="4708802" cy="523220"/>
          </a:xfrm>
          <a:prstGeom prst="rect">
            <a:avLst/>
          </a:prstGeom>
        </p:spPr>
        <p:txBody>
          <a:bodyPr wrap="square">
            <a:spAutoFit/>
          </a:bodyPr>
          <a:lstStyle/>
          <a:p>
            <a:r>
              <a:rPr lang="ru-RU" sz="2800" b="1" i="1" dirty="0" smtClean="0">
                <a:latin typeface="Times New Roman" pitchFamily="18" charset="0"/>
                <a:cs typeface="Times New Roman" pitchFamily="18" charset="0"/>
              </a:rPr>
              <a:t>Примеры</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Рассуждение</a:t>
            </a:r>
            <a:endParaRPr lang="ru-RU" sz="2800" b="1" i="1" dirty="0">
              <a:latin typeface="Times New Roman" pitchFamily="18" charset="0"/>
              <a:cs typeface="Times New Roman" pitchFamily="18" charset="0"/>
            </a:endParaRPr>
          </a:p>
        </p:txBody>
      </p:sp>
      <p:pic>
        <p:nvPicPr>
          <p:cNvPr id="4" name="Picture 1"/>
          <p:cNvPicPr>
            <a:picLocks noChangeAspect="1" noChangeArrowheads="1"/>
          </p:cNvPicPr>
          <p:nvPr/>
        </p:nvPicPr>
        <p:blipFill>
          <a:blip r:embed="rId3" cstate="print"/>
          <a:srcRect/>
          <a:stretch>
            <a:fillRect/>
          </a:stretch>
        </p:blipFill>
        <p:spPr bwMode="auto">
          <a:xfrm>
            <a:off x="428596" y="1714488"/>
            <a:ext cx="3357562" cy="1214437"/>
          </a:xfrm>
          <a:prstGeom prst="rect">
            <a:avLst/>
          </a:prstGeom>
          <a:noFill/>
          <a:ln w="9525">
            <a:noFill/>
            <a:miter lim="800000"/>
            <a:headEnd/>
            <a:tailEnd/>
          </a:ln>
        </p:spPr>
      </p:pic>
      <p:sp>
        <p:nvSpPr>
          <p:cNvPr id="5" name="Прямоугольник 4"/>
          <p:cNvSpPr/>
          <p:nvPr/>
        </p:nvSpPr>
        <p:spPr>
          <a:xfrm>
            <a:off x="500034" y="1142984"/>
            <a:ext cx="5918400" cy="415498"/>
          </a:xfrm>
          <a:prstGeom prst="rect">
            <a:avLst/>
          </a:prstGeom>
        </p:spPr>
        <p:txBody>
          <a:bodyPr wrap="square">
            <a:spAutoFit/>
          </a:bodyPr>
          <a:lstStyle/>
          <a:p>
            <a:r>
              <a:rPr lang="ru-RU" sz="2100" b="1" i="1" dirty="0" smtClean="0">
                <a:latin typeface="Times New Roman" pitchFamily="18" charset="0"/>
                <a:cs typeface="Times New Roman" pitchFamily="18" charset="0"/>
              </a:rPr>
              <a:t>4 класс</a:t>
            </a:r>
            <a:r>
              <a:rPr lang="en-US" sz="2100" b="1" i="1" dirty="0" smtClean="0">
                <a:latin typeface="Times New Roman" pitchFamily="18" charset="0"/>
                <a:cs typeface="Times New Roman" pitchFamily="18" charset="0"/>
              </a:rPr>
              <a:t> </a:t>
            </a:r>
            <a:r>
              <a:rPr lang="ru-RU" sz="2100" b="1" i="1" dirty="0" smtClean="0">
                <a:latin typeface="Times New Roman" pitchFamily="18" charset="0"/>
                <a:cs typeface="Times New Roman" pitchFamily="18" charset="0"/>
              </a:rPr>
              <a:t>/ Казахстан</a:t>
            </a:r>
            <a:r>
              <a:rPr lang="en-US" sz="2100" b="1" i="1" dirty="0" smtClean="0">
                <a:latin typeface="Times New Roman" pitchFamily="18" charset="0"/>
                <a:cs typeface="Times New Roman" pitchFamily="18" charset="0"/>
              </a:rPr>
              <a:t> </a:t>
            </a:r>
            <a:r>
              <a:rPr lang="ru-RU" sz="2100" b="1" i="1" dirty="0" smtClean="0">
                <a:latin typeface="Times New Roman" pitchFamily="18" charset="0"/>
                <a:cs typeface="Times New Roman" pitchFamily="18" charset="0"/>
              </a:rPr>
              <a:t>- 9,5%</a:t>
            </a:r>
            <a:endParaRPr lang="ru-RU" sz="2100" b="1" i="1" dirty="0">
              <a:latin typeface="Times New Roman" pitchFamily="18" charset="0"/>
              <a:cs typeface="Times New Roman" pitchFamily="18" charset="0"/>
            </a:endParaRPr>
          </a:p>
        </p:txBody>
      </p:sp>
      <p:sp>
        <p:nvSpPr>
          <p:cNvPr id="6" name="Прямоугольник 5"/>
          <p:cNvSpPr/>
          <p:nvPr/>
        </p:nvSpPr>
        <p:spPr>
          <a:xfrm>
            <a:off x="214282" y="2928934"/>
            <a:ext cx="3857652" cy="2031325"/>
          </a:xfrm>
          <a:prstGeom prst="rect">
            <a:avLst/>
          </a:prstGeom>
        </p:spPr>
        <p:txBody>
          <a:bodyPr wrap="square">
            <a:spAutoFit/>
          </a:bodyPr>
          <a:lstStyle/>
          <a:p>
            <a:pPr algn="just" fontAlgn="auto">
              <a:spcBef>
                <a:spcPts val="0"/>
              </a:spcBef>
              <a:spcAft>
                <a:spcPts val="0"/>
              </a:spcAft>
              <a:defRPr/>
            </a:pPr>
            <a:r>
              <a:rPr lang="ru-RU" b="1" i="1" dirty="0" smtClean="0">
                <a:solidFill>
                  <a:prstClr val="black"/>
                </a:solidFill>
                <a:latin typeface="Times New Roman" pitchFamily="18" charset="0"/>
                <a:cs typeface="Times New Roman" pitchFamily="18" charset="0"/>
              </a:rPr>
              <a:t>Соня использовала таблицу, чтобы рассортировать изображенные выше фигуры. Впишите букву, которая обозначает каждую фигуру в соответствующую клетку таблицы. Для фигуры А это уже сделано.</a:t>
            </a:r>
            <a:endParaRPr lang="ru-RU" b="1" i="1" dirty="0">
              <a:solidFill>
                <a:prstClr val="black"/>
              </a:solidFill>
              <a:latin typeface="Times New Roman" pitchFamily="18" charset="0"/>
              <a:cs typeface="Times New Roman" pitchFamily="18" charset="0"/>
            </a:endParaRPr>
          </a:p>
        </p:txBody>
      </p:sp>
      <p:pic>
        <p:nvPicPr>
          <p:cNvPr id="7" name="Picture 2"/>
          <p:cNvPicPr>
            <a:picLocks noChangeAspect="1" noChangeArrowheads="1"/>
          </p:cNvPicPr>
          <p:nvPr/>
        </p:nvPicPr>
        <p:blipFill>
          <a:blip r:embed="rId4" cstate="print"/>
          <a:srcRect/>
          <a:stretch>
            <a:fillRect/>
          </a:stretch>
        </p:blipFill>
        <p:spPr bwMode="auto">
          <a:xfrm>
            <a:off x="214282" y="4929198"/>
            <a:ext cx="3770385" cy="1577976"/>
          </a:xfrm>
          <a:prstGeom prst="rect">
            <a:avLst/>
          </a:prstGeom>
          <a:noFill/>
          <a:ln w="9525">
            <a:noFill/>
            <a:miter lim="800000"/>
            <a:headEnd/>
            <a:tailEnd/>
          </a:ln>
        </p:spPr>
      </p:pic>
      <p:sp>
        <p:nvSpPr>
          <p:cNvPr id="8" name="TextBox 7"/>
          <p:cNvSpPr txBox="1">
            <a:spLocks noChangeArrowheads="1"/>
          </p:cNvSpPr>
          <p:nvPr/>
        </p:nvSpPr>
        <p:spPr bwMode="auto">
          <a:xfrm>
            <a:off x="2286000" y="5786438"/>
            <a:ext cx="285750" cy="369887"/>
          </a:xfrm>
          <a:prstGeom prst="rect">
            <a:avLst/>
          </a:prstGeom>
          <a:noFill/>
          <a:ln w="9525">
            <a:noFill/>
            <a:miter lim="800000"/>
            <a:headEnd/>
            <a:tailEnd/>
          </a:ln>
        </p:spPr>
        <p:txBody>
          <a:bodyPr>
            <a:spAutoFit/>
          </a:bodyPr>
          <a:lstStyle/>
          <a:p>
            <a:r>
              <a:rPr lang="en-US" altLang="ru-RU" dirty="0">
                <a:solidFill>
                  <a:srgbClr val="C00000"/>
                </a:solidFill>
              </a:rPr>
              <a:t>F</a:t>
            </a:r>
            <a:endParaRPr lang="ru-RU" altLang="ru-RU" dirty="0">
              <a:solidFill>
                <a:srgbClr val="C00000"/>
              </a:solidFill>
            </a:endParaRPr>
          </a:p>
        </p:txBody>
      </p:sp>
      <p:sp>
        <p:nvSpPr>
          <p:cNvPr id="9" name="Прямоугольник 8"/>
          <p:cNvSpPr/>
          <p:nvPr/>
        </p:nvSpPr>
        <p:spPr>
          <a:xfrm>
            <a:off x="3214678" y="5786454"/>
            <a:ext cx="357790" cy="369332"/>
          </a:xfrm>
          <a:prstGeom prst="rect">
            <a:avLst/>
          </a:prstGeom>
        </p:spPr>
        <p:txBody>
          <a:bodyPr wrap="none">
            <a:spAutoFit/>
          </a:bodyPr>
          <a:lstStyle/>
          <a:p>
            <a:r>
              <a:rPr lang="en-US" altLang="ru-RU" dirty="0" smtClean="0">
                <a:solidFill>
                  <a:srgbClr val="C00000"/>
                </a:solidFill>
              </a:rPr>
              <a:t>D</a:t>
            </a:r>
            <a:endParaRPr lang="ru-RU" altLang="ru-RU" dirty="0">
              <a:solidFill>
                <a:srgbClr val="C00000"/>
              </a:solidFill>
            </a:endParaRPr>
          </a:p>
        </p:txBody>
      </p:sp>
      <p:sp>
        <p:nvSpPr>
          <p:cNvPr id="10" name="Прямоугольник 9"/>
          <p:cNvSpPr/>
          <p:nvPr/>
        </p:nvSpPr>
        <p:spPr>
          <a:xfrm>
            <a:off x="2071670" y="6143644"/>
            <a:ext cx="470000" cy="369332"/>
          </a:xfrm>
          <a:prstGeom prst="rect">
            <a:avLst/>
          </a:prstGeom>
        </p:spPr>
        <p:txBody>
          <a:bodyPr wrap="none">
            <a:spAutoFit/>
          </a:bodyPr>
          <a:lstStyle/>
          <a:p>
            <a:r>
              <a:rPr lang="en-US" altLang="ru-RU" dirty="0" smtClean="0">
                <a:solidFill>
                  <a:srgbClr val="C00000"/>
                </a:solidFill>
              </a:rPr>
              <a:t>CE</a:t>
            </a:r>
            <a:endParaRPr lang="ru-RU" altLang="ru-RU" dirty="0">
              <a:solidFill>
                <a:srgbClr val="C00000"/>
              </a:solidFill>
            </a:endParaRPr>
          </a:p>
        </p:txBody>
      </p:sp>
      <p:sp>
        <p:nvSpPr>
          <p:cNvPr id="11" name="Прямоугольник 10"/>
          <p:cNvSpPr/>
          <p:nvPr/>
        </p:nvSpPr>
        <p:spPr>
          <a:xfrm>
            <a:off x="3214678" y="6143644"/>
            <a:ext cx="322524" cy="369332"/>
          </a:xfrm>
          <a:prstGeom prst="rect">
            <a:avLst/>
          </a:prstGeom>
        </p:spPr>
        <p:txBody>
          <a:bodyPr wrap="none">
            <a:spAutoFit/>
          </a:bodyPr>
          <a:lstStyle/>
          <a:p>
            <a:r>
              <a:rPr lang="en-US" altLang="ru-RU" dirty="0" smtClean="0">
                <a:solidFill>
                  <a:srgbClr val="C00000"/>
                </a:solidFill>
              </a:rPr>
              <a:t>B</a:t>
            </a:r>
            <a:endParaRPr lang="ru-RU" altLang="ru-RU" dirty="0">
              <a:solidFill>
                <a:srgbClr val="C00000"/>
              </a:solidFill>
            </a:endParaRPr>
          </a:p>
        </p:txBody>
      </p:sp>
      <p:sp>
        <p:nvSpPr>
          <p:cNvPr id="12" name="Прямоугольник 11"/>
          <p:cNvSpPr/>
          <p:nvPr/>
        </p:nvSpPr>
        <p:spPr>
          <a:xfrm>
            <a:off x="4429124" y="1142984"/>
            <a:ext cx="3571900" cy="415498"/>
          </a:xfrm>
          <a:prstGeom prst="rect">
            <a:avLst/>
          </a:prstGeom>
        </p:spPr>
        <p:txBody>
          <a:bodyPr wrap="square">
            <a:spAutoFit/>
          </a:bodyPr>
          <a:lstStyle/>
          <a:p>
            <a:r>
              <a:rPr lang="ru-RU" sz="2100" b="1" i="1" dirty="0" smtClean="0">
                <a:latin typeface="Times New Roman" pitchFamily="18" charset="0"/>
                <a:cs typeface="Times New Roman" pitchFamily="18" charset="0"/>
              </a:rPr>
              <a:t>8 класс</a:t>
            </a:r>
            <a:r>
              <a:rPr lang="en-US" sz="2100" b="1" i="1" dirty="0" smtClean="0">
                <a:latin typeface="Times New Roman" pitchFamily="18" charset="0"/>
                <a:cs typeface="Times New Roman" pitchFamily="18" charset="0"/>
              </a:rPr>
              <a:t> </a:t>
            </a:r>
            <a:r>
              <a:rPr lang="ru-RU" sz="2100" b="1" i="1" dirty="0" smtClean="0">
                <a:latin typeface="Times New Roman" pitchFamily="18" charset="0"/>
                <a:cs typeface="Times New Roman" pitchFamily="18" charset="0"/>
              </a:rPr>
              <a:t>/ Казахстан</a:t>
            </a:r>
            <a:r>
              <a:rPr lang="en-US" sz="2100" b="1" i="1" dirty="0" smtClean="0">
                <a:latin typeface="Times New Roman" pitchFamily="18" charset="0"/>
                <a:cs typeface="Times New Roman" pitchFamily="18" charset="0"/>
              </a:rPr>
              <a:t> </a:t>
            </a:r>
            <a:r>
              <a:rPr lang="ru-RU" sz="2100" b="1" i="1" dirty="0" smtClean="0">
                <a:latin typeface="Times New Roman" pitchFamily="18" charset="0"/>
                <a:cs typeface="Times New Roman" pitchFamily="18" charset="0"/>
              </a:rPr>
              <a:t>- 58,1%</a:t>
            </a:r>
            <a:endParaRPr lang="ru-RU" sz="2100" b="1" i="1" dirty="0">
              <a:latin typeface="Times New Roman" pitchFamily="18" charset="0"/>
              <a:cs typeface="Times New Roman" pitchFamily="18" charset="0"/>
            </a:endParaRPr>
          </a:p>
        </p:txBody>
      </p:sp>
      <p:pic>
        <p:nvPicPr>
          <p:cNvPr id="13" name="Picture 3"/>
          <p:cNvPicPr>
            <a:picLocks noChangeAspect="1" noChangeArrowheads="1"/>
          </p:cNvPicPr>
          <p:nvPr/>
        </p:nvPicPr>
        <p:blipFill>
          <a:blip r:embed="rId5" cstate="print"/>
          <a:srcRect/>
          <a:stretch>
            <a:fillRect/>
          </a:stretch>
        </p:blipFill>
        <p:spPr bwMode="auto">
          <a:xfrm>
            <a:off x="5143504" y="1571612"/>
            <a:ext cx="2571750" cy="1714500"/>
          </a:xfrm>
          <a:prstGeom prst="rect">
            <a:avLst/>
          </a:prstGeom>
          <a:noFill/>
          <a:ln w="9525">
            <a:noFill/>
            <a:miter lim="800000"/>
            <a:headEnd/>
            <a:tailEnd/>
          </a:ln>
        </p:spPr>
      </p:pic>
      <p:sp>
        <p:nvSpPr>
          <p:cNvPr id="14" name="Прямоугольник 13"/>
          <p:cNvSpPr/>
          <p:nvPr/>
        </p:nvSpPr>
        <p:spPr>
          <a:xfrm>
            <a:off x="4714876" y="3429001"/>
            <a:ext cx="4214842" cy="3139321"/>
          </a:xfrm>
          <a:prstGeom prst="rect">
            <a:avLst/>
          </a:prstGeom>
        </p:spPr>
        <p:txBody>
          <a:bodyPr wrap="square">
            <a:spAutoFit/>
          </a:bodyPr>
          <a:lstStyle/>
          <a:p>
            <a:pPr algn="ctr" fontAlgn="auto">
              <a:spcBef>
                <a:spcPts val="0"/>
              </a:spcBef>
              <a:spcAft>
                <a:spcPts val="0"/>
              </a:spcAft>
              <a:defRPr/>
            </a:pPr>
            <a:r>
              <a:rPr lang="ru-RU" sz="2200" b="1" i="1" dirty="0" smtClean="0">
                <a:latin typeface="Times New Roman" pitchFamily="18" charset="0"/>
                <a:cs typeface="Times New Roman" pitchFamily="18" charset="0"/>
              </a:rPr>
              <a:t>Какое из этих выражений показывает, что треугольник </a:t>
            </a:r>
            <a:r>
              <a:rPr lang="en-US" sz="2200" b="1" i="1" dirty="0" smtClean="0">
                <a:latin typeface="Times New Roman" pitchFamily="18" charset="0"/>
                <a:cs typeface="Times New Roman" pitchFamily="18" charset="0"/>
              </a:rPr>
              <a:t>PQR</a:t>
            </a:r>
            <a:r>
              <a:rPr lang="ru-RU" sz="2200" b="1" i="1" dirty="0" smtClean="0">
                <a:latin typeface="Times New Roman" pitchFamily="18" charset="0"/>
                <a:cs typeface="Times New Roman" pitchFamily="18" charset="0"/>
              </a:rPr>
              <a:t> является прямоугольным?</a:t>
            </a:r>
          </a:p>
          <a:p>
            <a:pPr algn="ctr" fontAlgn="auto">
              <a:spcBef>
                <a:spcPts val="0"/>
              </a:spcBef>
              <a:spcAft>
                <a:spcPts val="0"/>
              </a:spcAft>
              <a:defRPr/>
            </a:pPr>
            <a:endParaRPr lang="ru-RU" sz="2200" b="1" i="1" dirty="0" smtClean="0">
              <a:latin typeface="Times New Roman" pitchFamily="18" charset="0"/>
              <a:cs typeface="Times New Roman" pitchFamily="18" charset="0"/>
            </a:endParaRPr>
          </a:p>
          <a:p>
            <a:pPr algn="ctr" fontAlgn="auto">
              <a:spcBef>
                <a:spcPts val="0"/>
              </a:spcBef>
              <a:spcAft>
                <a:spcPts val="0"/>
              </a:spcAft>
              <a:defRPr/>
            </a:pPr>
            <a:endParaRPr lang="ru-RU" sz="2200" b="1" i="1" dirty="0" smtClean="0">
              <a:latin typeface="Times New Roman" pitchFamily="18" charset="0"/>
              <a:cs typeface="Times New Roman" pitchFamily="18" charset="0"/>
            </a:endParaRPr>
          </a:p>
          <a:p>
            <a:pPr fontAlgn="auto">
              <a:spcBef>
                <a:spcPts val="0"/>
              </a:spcBef>
              <a:spcAft>
                <a:spcPts val="0"/>
              </a:spcAft>
              <a:defRPr/>
            </a:pPr>
            <a:r>
              <a:rPr lang="ru-RU" sz="2200" b="1" i="1" dirty="0" smtClean="0">
                <a:latin typeface="Times New Roman" pitchFamily="18" charset="0"/>
                <a:cs typeface="Times New Roman" pitchFamily="18" charset="0"/>
              </a:rPr>
              <a:t>А. 3</a:t>
            </a:r>
            <a:r>
              <a:rPr lang="ru-RU" sz="2200" b="1" i="1" baseline="30000" dirty="0" smtClean="0">
                <a:latin typeface="Times New Roman" pitchFamily="18" charset="0"/>
                <a:cs typeface="Times New Roman" pitchFamily="18" charset="0"/>
              </a:rPr>
              <a:t>2</a:t>
            </a:r>
            <a:r>
              <a:rPr lang="ru-RU" sz="2200" b="1" i="1" dirty="0" smtClean="0">
                <a:latin typeface="Times New Roman" pitchFamily="18" charset="0"/>
                <a:cs typeface="Times New Roman" pitchFamily="18" charset="0"/>
              </a:rPr>
              <a:t>+4</a:t>
            </a:r>
            <a:r>
              <a:rPr lang="ru-RU" sz="2200" b="1" i="1" baseline="30000" dirty="0" smtClean="0">
                <a:latin typeface="Times New Roman" pitchFamily="18" charset="0"/>
                <a:cs typeface="Times New Roman" pitchFamily="18" charset="0"/>
              </a:rPr>
              <a:t>2</a:t>
            </a:r>
            <a:r>
              <a:rPr lang="ru-RU" sz="2200" b="1" i="1" dirty="0" smtClean="0">
                <a:latin typeface="Times New Roman" pitchFamily="18" charset="0"/>
                <a:cs typeface="Times New Roman" pitchFamily="18" charset="0"/>
              </a:rPr>
              <a:t>=5</a:t>
            </a:r>
            <a:r>
              <a:rPr lang="ru-RU" sz="2200" b="1" i="1" baseline="30000" dirty="0" smtClean="0">
                <a:latin typeface="Times New Roman" pitchFamily="18" charset="0"/>
                <a:cs typeface="Times New Roman" pitchFamily="18" charset="0"/>
              </a:rPr>
              <a:t>2                                                              </a:t>
            </a:r>
            <a:r>
              <a:rPr lang="ru-RU" sz="2200" b="1" i="1" dirty="0" smtClean="0">
                <a:latin typeface="Times New Roman" pitchFamily="18" charset="0"/>
                <a:cs typeface="Times New Roman" pitchFamily="18" charset="0"/>
              </a:rPr>
              <a:t> </a:t>
            </a:r>
          </a:p>
          <a:p>
            <a:pPr fontAlgn="auto">
              <a:spcBef>
                <a:spcPts val="0"/>
              </a:spcBef>
              <a:spcAft>
                <a:spcPts val="0"/>
              </a:spcAft>
              <a:defRPr/>
            </a:pPr>
            <a:r>
              <a:rPr lang="ru-RU" sz="2200" b="1" i="1" dirty="0" smtClean="0">
                <a:latin typeface="Times New Roman" pitchFamily="18" charset="0"/>
                <a:cs typeface="Times New Roman" pitchFamily="18" charset="0"/>
              </a:rPr>
              <a:t> В. 5</a:t>
            </a:r>
            <a:r>
              <a:rPr lang="ru-RU" sz="2200" b="1" i="1" dirty="0" smtClean="0">
                <a:latin typeface="Times New Roman" pitchFamily="18" charset="0"/>
                <a:cs typeface="Times New Roman" pitchFamily="18" charset="0"/>
                <a:sym typeface="Symbol"/>
              </a:rPr>
              <a:t>3+4</a:t>
            </a:r>
          </a:p>
          <a:p>
            <a:pPr fontAlgn="auto">
              <a:spcBef>
                <a:spcPts val="0"/>
              </a:spcBef>
              <a:spcAft>
                <a:spcPts val="0"/>
              </a:spcAft>
              <a:defRPr/>
            </a:pPr>
            <a:r>
              <a:rPr lang="ru-RU" sz="2200" b="1" i="1" dirty="0" smtClean="0">
                <a:latin typeface="Times New Roman" pitchFamily="18" charset="0"/>
                <a:cs typeface="Times New Roman" pitchFamily="18" charset="0"/>
                <a:sym typeface="Symbol"/>
              </a:rPr>
              <a:t> С.3+4=12-5</a:t>
            </a:r>
          </a:p>
          <a:p>
            <a:pPr fontAlgn="auto">
              <a:spcBef>
                <a:spcPts val="0"/>
              </a:spcBef>
              <a:spcAft>
                <a:spcPts val="0"/>
              </a:spcAft>
              <a:defRPr/>
            </a:pPr>
            <a:r>
              <a:rPr lang="ru-RU" sz="2200" b="1" i="1" dirty="0" smtClean="0">
                <a:latin typeface="Times New Roman" pitchFamily="18" charset="0"/>
                <a:cs typeface="Times New Roman" pitchFamily="18" charset="0"/>
                <a:sym typeface="Symbol"/>
              </a:rPr>
              <a:t> </a:t>
            </a:r>
            <a:r>
              <a:rPr lang="en-US" sz="2200" b="1" i="1" dirty="0" smtClean="0">
                <a:latin typeface="Times New Roman" pitchFamily="18" charset="0"/>
                <a:cs typeface="Times New Roman" pitchFamily="18" charset="0"/>
                <a:sym typeface="Symbol"/>
              </a:rPr>
              <a:t>D</a:t>
            </a:r>
            <a:r>
              <a:rPr lang="ru-RU" sz="2200" b="1" i="1" dirty="0" smtClean="0">
                <a:latin typeface="Times New Roman" pitchFamily="18" charset="0"/>
                <a:cs typeface="Times New Roman" pitchFamily="18" charset="0"/>
                <a:sym typeface="Symbol"/>
              </a:rPr>
              <a:t>.35-4</a:t>
            </a:r>
            <a:endParaRPr lang="ru-RU" sz="2200" b="1"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timss2.gif"/>
          <p:cNvPicPr>
            <a:picLocks noChangeAspect="1"/>
          </p:cNvPicPr>
          <p:nvPr/>
        </p:nvPicPr>
        <p:blipFill>
          <a:blip r:embed="rId2" cstate="print"/>
          <a:stretch>
            <a:fillRect/>
          </a:stretch>
        </p:blipFill>
        <p:spPr>
          <a:xfrm>
            <a:off x="7741082" y="785794"/>
            <a:ext cx="1088853" cy="1071570"/>
          </a:xfrm>
          <a:prstGeom prst="rect">
            <a:avLst/>
          </a:prstGeom>
        </p:spPr>
      </p:pic>
      <p:sp>
        <p:nvSpPr>
          <p:cNvPr id="6145" name="Rectangle 1"/>
          <p:cNvSpPr>
            <a:spLocks noChangeArrowheads="1"/>
          </p:cNvSpPr>
          <p:nvPr/>
        </p:nvSpPr>
        <p:spPr bwMode="auto">
          <a:xfrm>
            <a:off x="285720" y="1731207"/>
            <a:ext cx="814393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1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32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Для повышения качества образования необходимо проведение постоянного мониторинга состояния и тенденций его развития, объективная и адекватная оценка образовательных достижений обучающихся. Особо это важно на уровне среднего образования, закладывающем фундамент их дальнейшего личностного развития и гражданского становления. </a:t>
            </a:r>
            <a:endParaRPr kumimoji="0" lang="ru-RU" sz="3200" b="0" i="0" u="none" strike="noStrike" cap="none" normalizeH="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timss2.gif"/>
          <p:cNvPicPr>
            <a:picLocks noChangeAspect="1"/>
          </p:cNvPicPr>
          <p:nvPr/>
        </p:nvPicPr>
        <p:blipFill>
          <a:blip r:embed="rId2" cstate="print"/>
          <a:stretch>
            <a:fillRect/>
          </a:stretch>
        </p:blipFill>
        <p:spPr>
          <a:xfrm>
            <a:off x="8072462" y="642918"/>
            <a:ext cx="872234" cy="858390"/>
          </a:xfrm>
          <a:prstGeom prst="rect">
            <a:avLst/>
          </a:prstGeom>
        </p:spPr>
      </p:pic>
      <p:graphicFrame>
        <p:nvGraphicFramePr>
          <p:cNvPr id="3" name="Таблица 2"/>
          <p:cNvGraphicFramePr>
            <a:graphicFrameLocks noGrp="1"/>
          </p:cNvGraphicFramePr>
          <p:nvPr/>
        </p:nvGraphicFramePr>
        <p:xfrm>
          <a:off x="214282" y="928668"/>
          <a:ext cx="8643998" cy="5643605"/>
        </p:xfrm>
        <a:graphic>
          <a:graphicData uri="http://schemas.openxmlformats.org/drawingml/2006/table">
            <a:tbl>
              <a:tblPr firstRow="1" bandRow="1">
                <a:tableStyleId>{BDBED569-4797-4DF1-A0F4-6AAB3CD982D8}</a:tableStyleId>
              </a:tblPr>
              <a:tblGrid>
                <a:gridCol w="1245322"/>
                <a:gridCol w="3369694"/>
                <a:gridCol w="1098813"/>
                <a:gridCol w="2930169"/>
              </a:tblGrid>
              <a:tr h="651552">
                <a:tc gridSpan="4">
                  <a:txBody>
                    <a:bodyPr/>
                    <a:lstStyle/>
                    <a:p>
                      <a:pPr algn="ctr"/>
                      <a:r>
                        <a:rPr lang="ru-RU" sz="2200" dirty="0" smtClean="0">
                          <a:solidFill>
                            <a:schemeClr val="tx1"/>
                          </a:solidFill>
                          <a:latin typeface="Arial" pitchFamily="34" charset="0"/>
                          <a:cs typeface="Arial" pitchFamily="34" charset="0"/>
                        </a:rPr>
                        <a:t>Содержательные блоки</a:t>
                      </a:r>
                      <a:endParaRPr lang="ru-RU" sz="2200" b="1" dirty="0">
                        <a:solidFill>
                          <a:schemeClr val="tx1"/>
                        </a:solidFill>
                        <a:latin typeface="Arial" pitchFamily="34" charset="0"/>
                        <a:cs typeface="Arial" pitchFamily="34" charset="0"/>
                      </a:endParaRPr>
                    </a:p>
                  </a:txBody>
                  <a:tcPr marL="91439" marR="91439" marT="45719" marB="45719"/>
                </a:tc>
                <a:tc hMerge="1">
                  <a:txBody>
                    <a:bodyPr/>
                    <a:lstStyle/>
                    <a:p>
                      <a:endParaRPr lang="ru-RU"/>
                    </a:p>
                  </a:txBody>
                  <a:tcPr/>
                </a:tc>
                <a:tc hMerge="1">
                  <a:txBody>
                    <a:bodyPr/>
                    <a:lstStyle/>
                    <a:p>
                      <a:endParaRPr lang="ru-RU"/>
                    </a:p>
                  </a:txBody>
                  <a:tcPr/>
                </a:tc>
                <a:tc hMerge="1">
                  <a:txBody>
                    <a:bodyPr/>
                    <a:lstStyle/>
                    <a:p>
                      <a:endParaRPr lang="ru-RU"/>
                    </a:p>
                  </a:txBody>
                  <a:tcPr/>
                </a:tc>
              </a:tr>
              <a:tr h="443791">
                <a:tc gridSpan="2">
                  <a:txBody>
                    <a:bodyPr/>
                    <a:lstStyle/>
                    <a:p>
                      <a:pPr algn="ctr"/>
                      <a:r>
                        <a:rPr lang="ru-RU" sz="2200" dirty="0" smtClean="0">
                          <a:solidFill>
                            <a:srgbClr val="C00000"/>
                          </a:solidFill>
                          <a:latin typeface="Arial" pitchFamily="34" charset="0"/>
                          <a:cs typeface="Arial" pitchFamily="34" charset="0"/>
                        </a:rPr>
                        <a:t>4 класс</a:t>
                      </a:r>
                      <a:endParaRPr lang="ru-RU" sz="2200" b="1" dirty="0">
                        <a:solidFill>
                          <a:srgbClr val="C00000"/>
                        </a:solidFill>
                        <a:latin typeface="Arial" pitchFamily="34" charset="0"/>
                        <a:cs typeface="Arial" pitchFamily="34" charset="0"/>
                      </a:endParaRPr>
                    </a:p>
                  </a:txBody>
                  <a:tcPr marL="91439" marR="91439" marT="45719" marB="45719"/>
                </a:tc>
                <a:tc hMerge="1">
                  <a:txBody>
                    <a:bodyPr/>
                    <a:lstStyle/>
                    <a:p>
                      <a:endParaRPr lang="ru-RU"/>
                    </a:p>
                  </a:txBody>
                  <a:tcPr/>
                </a:tc>
                <a:tc gridSpan="2">
                  <a:txBody>
                    <a:bodyPr/>
                    <a:lstStyle/>
                    <a:p>
                      <a:pPr algn="ctr"/>
                      <a:r>
                        <a:rPr lang="ru-RU" sz="2200" dirty="0" smtClean="0">
                          <a:solidFill>
                            <a:srgbClr val="C00000"/>
                          </a:solidFill>
                          <a:latin typeface="Arial" pitchFamily="34" charset="0"/>
                          <a:cs typeface="Arial" pitchFamily="34" charset="0"/>
                        </a:rPr>
                        <a:t>8 класс</a:t>
                      </a:r>
                      <a:endParaRPr lang="ru-RU" sz="2200" b="1" dirty="0">
                        <a:solidFill>
                          <a:srgbClr val="C00000"/>
                        </a:solidFill>
                        <a:latin typeface="Arial" pitchFamily="34" charset="0"/>
                        <a:cs typeface="Arial" pitchFamily="34" charset="0"/>
                      </a:endParaRPr>
                    </a:p>
                  </a:txBody>
                  <a:tcPr marL="91439" marR="91439" marT="45719" marB="45719"/>
                </a:tc>
                <a:tc hMerge="1">
                  <a:txBody>
                    <a:bodyPr/>
                    <a:lstStyle/>
                    <a:p>
                      <a:endParaRPr lang="ru-RU"/>
                    </a:p>
                  </a:txBody>
                  <a:tcPr/>
                </a:tc>
              </a:tr>
              <a:tr h="443791">
                <a:tc>
                  <a:txBody>
                    <a:bodyPr/>
                    <a:lstStyle/>
                    <a:p>
                      <a:pPr algn="ctr"/>
                      <a:r>
                        <a:rPr lang="ru-RU" sz="2200" dirty="0" smtClean="0">
                          <a:latin typeface="Arial" pitchFamily="34" charset="0"/>
                          <a:cs typeface="Arial" pitchFamily="34" charset="0"/>
                        </a:rPr>
                        <a:t>45%</a:t>
                      </a:r>
                      <a:endParaRPr lang="ru-RU" sz="2200" dirty="0">
                        <a:latin typeface="Arial" pitchFamily="34" charset="0"/>
                        <a:cs typeface="Arial" pitchFamily="34" charset="0"/>
                      </a:endParaRPr>
                    </a:p>
                  </a:txBody>
                  <a:tcPr marL="91439" marR="91439" marT="45719" marB="45719"/>
                </a:tc>
                <a:tc>
                  <a:txBody>
                    <a:bodyPr/>
                    <a:lstStyle/>
                    <a:p>
                      <a:r>
                        <a:rPr lang="ru-RU" sz="2200" dirty="0" smtClean="0">
                          <a:latin typeface="Arial" pitchFamily="34" charset="0"/>
                          <a:cs typeface="Arial" pitchFamily="34" charset="0"/>
                        </a:rPr>
                        <a:t>Биология</a:t>
                      </a:r>
                      <a:r>
                        <a:rPr lang="ru-RU" sz="2200" baseline="0" dirty="0" smtClean="0">
                          <a:latin typeface="Arial" pitchFamily="34" charset="0"/>
                          <a:cs typeface="Arial" pitchFamily="34" charset="0"/>
                        </a:rPr>
                        <a:t> </a:t>
                      </a:r>
                      <a:endParaRPr lang="ru-RU" sz="2200" dirty="0">
                        <a:latin typeface="Arial" pitchFamily="34" charset="0"/>
                        <a:cs typeface="Arial" pitchFamily="34" charset="0"/>
                      </a:endParaRPr>
                    </a:p>
                  </a:txBody>
                  <a:tcPr marL="91439" marR="91439" marT="45719" marB="45719"/>
                </a:tc>
                <a:tc>
                  <a:txBody>
                    <a:bodyPr/>
                    <a:lstStyle/>
                    <a:p>
                      <a:pPr algn="ctr"/>
                      <a:r>
                        <a:rPr lang="ru-RU" sz="2200" dirty="0" smtClean="0">
                          <a:latin typeface="Arial" pitchFamily="34" charset="0"/>
                          <a:cs typeface="Arial" pitchFamily="34" charset="0"/>
                        </a:rPr>
                        <a:t>35%</a:t>
                      </a:r>
                      <a:endParaRPr lang="ru-RU" sz="2200" dirty="0">
                        <a:latin typeface="Arial" pitchFamily="34" charset="0"/>
                        <a:cs typeface="Arial" pitchFamily="34" charset="0"/>
                      </a:endParaRPr>
                    </a:p>
                  </a:txBody>
                  <a:tcPr marL="91439" marR="91439" marT="45719" marB="45719"/>
                </a:tc>
                <a:tc>
                  <a:txBody>
                    <a:bodyPr/>
                    <a:lstStyle/>
                    <a:p>
                      <a:r>
                        <a:rPr lang="ru-RU" sz="2200" dirty="0" smtClean="0">
                          <a:latin typeface="Arial" pitchFamily="34" charset="0"/>
                          <a:cs typeface="Arial" pitchFamily="34" charset="0"/>
                        </a:rPr>
                        <a:t>Биология</a:t>
                      </a:r>
                      <a:endParaRPr lang="ru-RU" sz="2200" dirty="0">
                        <a:latin typeface="Arial" pitchFamily="34" charset="0"/>
                        <a:cs typeface="Arial" pitchFamily="34" charset="0"/>
                      </a:endParaRPr>
                    </a:p>
                  </a:txBody>
                  <a:tcPr marL="91439" marR="91439" marT="45719" marB="45719"/>
                </a:tc>
              </a:tr>
              <a:tr h="776632">
                <a:tc>
                  <a:txBody>
                    <a:bodyPr/>
                    <a:lstStyle/>
                    <a:p>
                      <a:pPr algn="ctr"/>
                      <a:r>
                        <a:rPr lang="ru-RU" sz="2200" dirty="0" smtClean="0">
                          <a:latin typeface="Arial" pitchFamily="34" charset="0"/>
                          <a:cs typeface="Arial" pitchFamily="34" charset="0"/>
                        </a:rPr>
                        <a:t>35%</a:t>
                      </a:r>
                      <a:endParaRPr lang="ru-RU" sz="2200" dirty="0">
                        <a:latin typeface="Arial" pitchFamily="34" charset="0"/>
                        <a:cs typeface="Arial" pitchFamily="34" charset="0"/>
                      </a:endParaRPr>
                    </a:p>
                  </a:txBody>
                  <a:tcPr marL="91439" marR="91439" marT="45719" marB="45719"/>
                </a:tc>
                <a:tc>
                  <a:txBody>
                    <a:bodyPr/>
                    <a:lstStyle/>
                    <a:p>
                      <a:r>
                        <a:rPr lang="ru-RU" sz="2200" dirty="0" smtClean="0">
                          <a:latin typeface="Arial" pitchFamily="34" charset="0"/>
                          <a:cs typeface="Arial" pitchFamily="34" charset="0"/>
                        </a:rPr>
                        <a:t>География и астрономия</a:t>
                      </a:r>
                      <a:endParaRPr lang="ru-RU" sz="2200" dirty="0">
                        <a:latin typeface="Arial" pitchFamily="34" charset="0"/>
                        <a:cs typeface="Arial" pitchFamily="34" charset="0"/>
                      </a:endParaRPr>
                    </a:p>
                  </a:txBody>
                  <a:tcPr marL="91439" marR="91439" marT="45719" marB="45719"/>
                </a:tc>
                <a:tc>
                  <a:txBody>
                    <a:bodyPr/>
                    <a:lstStyle/>
                    <a:p>
                      <a:pPr algn="ctr"/>
                      <a:r>
                        <a:rPr lang="ru-RU" sz="2200" dirty="0" smtClean="0">
                          <a:latin typeface="Arial" pitchFamily="34" charset="0"/>
                          <a:cs typeface="Arial" pitchFamily="34" charset="0"/>
                        </a:rPr>
                        <a:t>20%</a:t>
                      </a:r>
                      <a:endParaRPr lang="ru-RU" sz="2200" dirty="0">
                        <a:latin typeface="Arial" pitchFamily="34" charset="0"/>
                        <a:cs typeface="Arial" pitchFamily="34" charset="0"/>
                      </a:endParaRPr>
                    </a:p>
                  </a:txBody>
                  <a:tcPr marL="91439" marR="91439" marT="45719" marB="45719"/>
                </a:tc>
                <a:tc>
                  <a:txBody>
                    <a:bodyPr/>
                    <a:lstStyle/>
                    <a:p>
                      <a:r>
                        <a:rPr lang="ru-RU" sz="2200" dirty="0" smtClean="0">
                          <a:latin typeface="Arial" pitchFamily="34" charset="0"/>
                          <a:cs typeface="Arial" pitchFamily="34" charset="0"/>
                        </a:rPr>
                        <a:t>Химия</a:t>
                      </a:r>
                      <a:endParaRPr lang="ru-RU" sz="2200" dirty="0">
                        <a:latin typeface="Arial" pitchFamily="34" charset="0"/>
                        <a:cs typeface="Arial" pitchFamily="34" charset="0"/>
                      </a:endParaRPr>
                    </a:p>
                  </a:txBody>
                  <a:tcPr marL="91439" marR="91439" marT="45719" marB="45719"/>
                </a:tc>
              </a:tr>
              <a:tr h="642987">
                <a:tc>
                  <a:txBody>
                    <a:bodyPr/>
                    <a:lstStyle/>
                    <a:p>
                      <a:pPr algn="ctr"/>
                      <a:r>
                        <a:rPr lang="ru-RU" sz="2200" dirty="0" smtClean="0">
                          <a:latin typeface="Arial" pitchFamily="34" charset="0"/>
                          <a:cs typeface="Arial" pitchFamily="34" charset="0"/>
                        </a:rPr>
                        <a:t>20%</a:t>
                      </a:r>
                      <a:endParaRPr lang="ru-RU" sz="2200" dirty="0">
                        <a:latin typeface="Arial" pitchFamily="34" charset="0"/>
                        <a:cs typeface="Arial" pitchFamily="34" charset="0"/>
                      </a:endParaRPr>
                    </a:p>
                  </a:txBody>
                  <a:tcPr marL="91439" marR="91439" marT="45719" marB="45719"/>
                </a:tc>
                <a:tc>
                  <a:txBody>
                    <a:bodyPr/>
                    <a:lstStyle/>
                    <a:p>
                      <a:r>
                        <a:rPr lang="ru-RU" sz="2200" dirty="0" smtClean="0">
                          <a:latin typeface="Arial" pitchFamily="34" charset="0"/>
                          <a:cs typeface="Arial" pitchFamily="34" charset="0"/>
                        </a:rPr>
                        <a:t>Физические науки</a:t>
                      </a:r>
                      <a:endParaRPr lang="ru-RU" sz="2200" dirty="0">
                        <a:latin typeface="Arial" pitchFamily="34" charset="0"/>
                        <a:cs typeface="Arial" pitchFamily="34" charset="0"/>
                      </a:endParaRPr>
                    </a:p>
                  </a:txBody>
                  <a:tcPr marL="91439" marR="91439" marT="45719" marB="45719"/>
                </a:tc>
                <a:tc>
                  <a:txBody>
                    <a:bodyPr/>
                    <a:lstStyle/>
                    <a:p>
                      <a:pPr algn="ctr"/>
                      <a:r>
                        <a:rPr lang="ru-RU" sz="2200" dirty="0" smtClean="0">
                          <a:latin typeface="Arial" pitchFamily="34" charset="0"/>
                          <a:cs typeface="Arial" pitchFamily="34" charset="0"/>
                        </a:rPr>
                        <a:t>25%</a:t>
                      </a:r>
                      <a:endParaRPr lang="ru-RU" sz="2200" dirty="0">
                        <a:latin typeface="Arial" pitchFamily="34" charset="0"/>
                        <a:cs typeface="Arial" pitchFamily="34" charset="0"/>
                      </a:endParaRPr>
                    </a:p>
                  </a:txBody>
                  <a:tcPr marL="91439" marR="91439" marT="45719" marB="45719"/>
                </a:tc>
                <a:tc>
                  <a:txBody>
                    <a:bodyPr/>
                    <a:lstStyle/>
                    <a:p>
                      <a:r>
                        <a:rPr lang="ru-RU" sz="2200" dirty="0" smtClean="0">
                          <a:latin typeface="Arial" pitchFamily="34" charset="0"/>
                          <a:cs typeface="Arial" pitchFamily="34" charset="0"/>
                        </a:rPr>
                        <a:t>Физика </a:t>
                      </a:r>
                      <a:endParaRPr lang="ru-RU" sz="2200" dirty="0">
                        <a:latin typeface="Arial" pitchFamily="34" charset="0"/>
                        <a:cs typeface="Arial" pitchFamily="34" charset="0"/>
                      </a:endParaRPr>
                    </a:p>
                  </a:txBody>
                  <a:tcPr marL="91439" marR="91439" marT="45719" marB="45719"/>
                </a:tc>
              </a:tr>
              <a:tr h="443791">
                <a:tc>
                  <a:txBody>
                    <a:bodyPr/>
                    <a:lstStyle/>
                    <a:p>
                      <a:endParaRPr lang="ru-RU"/>
                    </a:p>
                  </a:txBody>
                  <a:tcPr marL="91439" marR="91439" marT="45719" marB="45719"/>
                </a:tc>
                <a:tc>
                  <a:txBody>
                    <a:bodyPr/>
                    <a:lstStyle/>
                    <a:p>
                      <a:endParaRPr lang="ru-RU" sz="1800"/>
                    </a:p>
                  </a:txBody>
                  <a:tcPr marL="91439" marR="91439" marT="45719" marB="45719"/>
                </a:tc>
                <a:tc>
                  <a:txBody>
                    <a:bodyPr/>
                    <a:lstStyle/>
                    <a:p>
                      <a:pPr algn="ctr"/>
                      <a:r>
                        <a:rPr lang="ru-RU" sz="2200" dirty="0" smtClean="0">
                          <a:latin typeface="Arial" pitchFamily="34" charset="0"/>
                          <a:cs typeface="Arial" pitchFamily="34" charset="0"/>
                        </a:rPr>
                        <a:t>20%</a:t>
                      </a:r>
                      <a:endParaRPr lang="ru-RU" sz="2200" dirty="0">
                        <a:latin typeface="Arial" pitchFamily="34" charset="0"/>
                        <a:cs typeface="Arial" pitchFamily="34" charset="0"/>
                      </a:endParaRPr>
                    </a:p>
                  </a:txBody>
                  <a:tcPr marL="91439" marR="91439" marT="45719" marB="45719"/>
                </a:tc>
                <a:tc>
                  <a:txBody>
                    <a:bodyPr/>
                    <a:lstStyle/>
                    <a:p>
                      <a:r>
                        <a:rPr lang="ru-RU" sz="2200" dirty="0" smtClean="0">
                          <a:latin typeface="Arial" pitchFamily="34" charset="0"/>
                          <a:cs typeface="Arial" pitchFamily="34" charset="0"/>
                        </a:rPr>
                        <a:t>География </a:t>
                      </a:r>
                      <a:endParaRPr lang="ru-RU" sz="2200" dirty="0">
                        <a:latin typeface="Arial" pitchFamily="34" charset="0"/>
                        <a:cs typeface="Arial" pitchFamily="34" charset="0"/>
                      </a:endParaRPr>
                    </a:p>
                  </a:txBody>
                  <a:tcPr marL="91439" marR="91439" marT="45719" marB="45719"/>
                </a:tc>
              </a:tr>
              <a:tr h="642126">
                <a:tc gridSpan="4">
                  <a:txBody>
                    <a:bodyPr/>
                    <a:lstStyle/>
                    <a:p>
                      <a:pPr algn="ctr"/>
                      <a:r>
                        <a:rPr lang="ru-RU" sz="2200" b="1" dirty="0" smtClean="0">
                          <a:solidFill>
                            <a:schemeClr val="tx1"/>
                          </a:solidFill>
                          <a:latin typeface="Arial" pitchFamily="34" charset="0"/>
                          <a:cs typeface="Arial" pitchFamily="34" charset="0"/>
                        </a:rPr>
                        <a:t>Виды учебно-познавательной</a:t>
                      </a:r>
                      <a:r>
                        <a:rPr lang="ru-RU" sz="2200" b="1" baseline="0" dirty="0" smtClean="0">
                          <a:solidFill>
                            <a:schemeClr val="tx1"/>
                          </a:solidFill>
                          <a:latin typeface="Arial" pitchFamily="34" charset="0"/>
                          <a:cs typeface="Arial" pitchFamily="34" charset="0"/>
                        </a:rPr>
                        <a:t> деятельности</a:t>
                      </a:r>
                      <a:endParaRPr lang="ru-RU" sz="2200" b="1" dirty="0">
                        <a:solidFill>
                          <a:schemeClr val="tx1"/>
                        </a:solidFill>
                        <a:latin typeface="Arial" pitchFamily="34" charset="0"/>
                        <a:cs typeface="Arial" pitchFamily="34" charset="0"/>
                      </a:endParaRPr>
                    </a:p>
                  </a:txBody>
                  <a:tcPr marL="91439" marR="91439" marT="45719" marB="45719" anchor="ctr"/>
                </a:tc>
                <a:tc hMerge="1">
                  <a:txBody>
                    <a:bodyPr/>
                    <a:lstStyle/>
                    <a:p>
                      <a:endParaRPr lang="ru-RU"/>
                    </a:p>
                  </a:txBody>
                  <a:tcPr/>
                </a:tc>
                <a:tc hMerge="1">
                  <a:txBody>
                    <a:bodyPr/>
                    <a:lstStyle/>
                    <a:p>
                      <a:endParaRPr lang="ru-RU"/>
                    </a:p>
                  </a:txBody>
                  <a:tcPr/>
                </a:tc>
                <a:tc hMerge="1">
                  <a:txBody>
                    <a:bodyPr/>
                    <a:lstStyle/>
                    <a:p>
                      <a:endParaRPr lang="ru-RU"/>
                    </a:p>
                  </a:txBody>
                  <a:tcPr/>
                </a:tc>
              </a:tr>
              <a:tr h="443791">
                <a:tc>
                  <a:txBody>
                    <a:bodyPr/>
                    <a:lstStyle/>
                    <a:p>
                      <a:pPr algn="ctr"/>
                      <a:r>
                        <a:rPr lang="ru-RU" sz="2200" dirty="0" smtClean="0">
                          <a:latin typeface="Arial" pitchFamily="34" charset="0"/>
                          <a:cs typeface="Arial" pitchFamily="34" charset="0"/>
                        </a:rPr>
                        <a:t>40%</a:t>
                      </a:r>
                      <a:endParaRPr lang="ru-RU" sz="2200" dirty="0">
                        <a:latin typeface="Arial" pitchFamily="34" charset="0"/>
                        <a:cs typeface="Arial" pitchFamily="34" charset="0"/>
                      </a:endParaRPr>
                    </a:p>
                  </a:txBody>
                  <a:tcPr marL="91439" marR="91439" marT="45719" marB="45719"/>
                </a:tc>
                <a:tc>
                  <a:txBody>
                    <a:bodyPr/>
                    <a:lstStyle/>
                    <a:p>
                      <a:r>
                        <a:rPr lang="ru-RU" sz="2200" dirty="0" smtClean="0">
                          <a:latin typeface="Arial" pitchFamily="34" charset="0"/>
                          <a:cs typeface="Arial" pitchFamily="34" charset="0"/>
                        </a:rPr>
                        <a:t>Знание</a:t>
                      </a:r>
                      <a:endParaRPr lang="ru-RU" sz="2200" dirty="0">
                        <a:latin typeface="Arial" pitchFamily="34" charset="0"/>
                        <a:cs typeface="Arial" pitchFamily="34" charset="0"/>
                      </a:endParaRPr>
                    </a:p>
                  </a:txBody>
                  <a:tcPr marL="91439" marR="91439" marT="45719" marB="45719"/>
                </a:tc>
                <a:tc>
                  <a:txBody>
                    <a:bodyPr/>
                    <a:lstStyle/>
                    <a:p>
                      <a:pPr algn="ctr"/>
                      <a:r>
                        <a:rPr lang="ru-RU" sz="2200" dirty="0" smtClean="0">
                          <a:latin typeface="Arial" pitchFamily="34" charset="0"/>
                          <a:cs typeface="Arial" pitchFamily="34" charset="0"/>
                        </a:rPr>
                        <a:t>35%</a:t>
                      </a:r>
                      <a:endParaRPr lang="ru-RU" sz="2200" dirty="0">
                        <a:latin typeface="Arial" pitchFamily="34" charset="0"/>
                        <a:cs typeface="Arial" pitchFamily="34" charset="0"/>
                      </a:endParaRPr>
                    </a:p>
                  </a:txBody>
                  <a:tcPr marL="91439" marR="91439" marT="45719" marB="45719"/>
                </a:tc>
                <a:tc>
                  <a:txBody>
                    <a:bodyPr/>
                    <a:lstStyle/>
                    <a:p>
                      <a:r>
                        <a:rPr lang="ru-RU" sz="2200" dirty="0" smtClean="0">
                          <a:latin typeface="Arial" pitchFamily="34" charset="0"/>
                          <a:cs typeface="Arial" pitchFamily="34" charset="0"/>
                        </a:rPr>
                        <a:t>Знание</a:t>
                      </a:r>
                      <a:endParaRPr lang="ru-RU" sz="2200" dirty="0">
                        <a:latin typeface="Arial" pitchFamily="34" charset="0"/>
                        <a:cs typeface="Arial" pitchFamily="34" charset="0"/>
                      </a:endParaRPr>
                    </a:p>
                  </a:txBody>
                  <a:tcPr marL="91439" marR="91439" marT="45719" marB="45719"/>
                </a:tc>
              </a:tr>
              <a:tr h="443791">
                <a:tc>
                  <a:txBody>
                    <a:bodyPr/>
                    <a:lstStyle/>
                    <a:p>
                      <a:pPr algn="ctr"/>
                      <a:r>
                        <a:rPr lang="ru-RU" sz="2200" dirty="0" smtClean="0">
                          <a:latin typeface="Arial" pitchFamily="34" charset="0"/>
                          <a:cs typeface="Arial" pitchFamily="34" charset="0"/>
                        </a:rPr>
                        <a:t>35%</a:t>
                      </a:r>
                      <a:endParaRPr lang="ru-RU" sz="2200" dirty="0">
                        <a:latin typeface="Arial" pitchFamily="34" charset="0"/>
                        <a:cs typeface="Arial" pitchFamily="34" charset="0"/>
                      </a:endParaRPr>
                    </a:p>
                  </a:txBody>
                  <a:tcPr marL="91439" marR="91439" marT="45719" marB="45719"/>
                </a:tc>
                <a:tc>
                  <a:txBody>
                    <a:bodyPr/>
                    <a:lstStyle/>
                    <a:p>
                      <a:r>
                        <a:rPr lang="ru-RU" sz="2200" dirty="0" smtClean="0">
                          <a:latin typeface="Arial" pitchFamily="34" charset="0"/>
                          <a:cs typeface="Arial" pitchFamily="34" charset="0"/>
                        </a:rPr>
                        <a:t>Применение</a:t>
                      </a:r>
                      <a:endParaRPr lang="ru-RU" sz="2200" dirty="0">
                        <a:latin typeface="Arial" pitchFamily="34" charset="0"/>
                        <a:cs typeface="Arial" pitchFamily="34" charset="0"/>
                      </a:endParaRPr>
                    </a:p>
                  </a:txBody>
                  <a:tcPr marL="91439" marR="91439" marT="45719" marB="45719"/>
                </a:tc>
                <a:tc>
                  <a:txBody>
                    <a:bodyPr/>
                    <a:lstStyle/>
                    <a:p>
                      <a:pPr algn="ctr"/>
                      <a:r>
                        <a:rPr lang="ru-RU" sz="2200" dirty="0" smtClean="0">
                          <a:latin typeface="Arial" pitchFamily="34" charset="0"/>
                          <a:cs typeface="Arial" pitchFamily="34" charset="0"/>
                        </a:rPr>
                        <a:t>35%</a:t>
                      </a:r>
                      <a:endParaRPr lang="ru-RU" sz="2200" dirty="0">
                        <a:latin typeface="Arial" pitchFamily="34" charset="0"/>
                        <a:cs typeface="Arial" pitchFamily="34" charset="0"/>
                      </a:endParaRPr>
                    </a:p>
                  </a:txBody>
                  <a:tcPr marL="91439" marR="91439" marT="45719" marB="45719"/>
                </a:tc>
                <a:tc>
                  <a:txBody>
                    <a:bodyPr/>
                    <a:lstStyle/>
                    <a:p>
                      <a:r>
                        <a:rPr lang="ru-RU" sz="2200" dirty="0" smtClean="0">
                          <a:latin typeface="Arial" pitchFamily="34" charset="0"/>
                          <a:cs typeface="Arial" pitchFamily="34" charset="0"/>
                        </a:rPr>
                        <a:t>Применение</a:t>
                      </a:r>
                      <a:endParaRPr lang="ru-RU" sz="2200" dirty="0">
                        <a:latin typeface="Arial" pitchFamily="34" charset="0"/>
                        <a:cs typeface="Arial" pitchFamily="34" charset="0"/>
                      </a:endParaRPr>
                    </a:p>
                  </a:txBody>
                  <a:tcPr marL="91439" marR="91439" marT="45719" marB="45719"/>
                </a:tc>
              </a:tr>
              <a:tr h="711353">
                <a:tc>
                  <a:txBody>
                    <a:bodyPr/>
                    <a:lstStyle/>
                    <a:p>
                      <a:pPr algn="ctr"/>
                      <a:r>
                        <a:rPr lang="ru-RU" sz="2200" dirty="0" smtClean="0">
                          <a:latin typeface="Arial" pitchFamily="34" charset="0"/>
                          <a:cs typeface="Arial" pitchFamily="34" charset="0"/>
                        </a:rPr>
                        <a:t>25%</a:t>
                      </a:r>
                      <a:endParaRPr lang="ru-RU" sz="2200" dirty="0">
                        <a:latin typeface="Arial" pitchFamily="34" charset="0"/>
                        <a:cs typeface="Arial" pitchFamily="34" charset="0"/>
                      </a:endParaRPr>
                    </a:p>
                  </a:txBody>
                  <a:tcPr marL="91439" marR="91439" marT="45719" marB="45719"/>
                </a:tc>
                <a:tc>
                  <a:txBody>
                    <a:bodyPr/>
                    <a:lstStyle/>
                    <a:p>
                      <a:r>
                        <a:rPr lang="ru-RU" sz="2200" dirty="0" smtClean="0">
                          <a:latin typeface="Arial" pitchFamily="34" charset="0"/>
                          <a:cs typeface="Arial" pitchFamily="34" charset="0"/>
                        </a:rPr>
                        <a:t>Рассуждение</a:t>
                      </a:r>
                      <a:endParaRPr lang="ru-RU" sz="2200" dirty="0">
                        <a:latin typeface="Arial" pitchFamily="34" charset="0"/>
                        <a:cs typeface="Arial" pitchFamily="34" charset="0"/>
                      </a:endParaRPr>
                    </a:p>
                  </a:txBody>
                  <a:tcPr marL="91439" marR="91439" marT="45719" marB="45719"/>
                </a:tc>
                <a:tc>
                  <a:txBody>
                    <a:bodyPr/>
                    <a:lstStyle/>
                    <a:p>
                      <a:pPr algn="ctr"/>
                      <a:r>
                        <a:rPr lang="ru-RU" sz="2200" dirty="0" smtClean="0">
                          <a:latin typeface="Arial" pitchFamily="34" charset="0"/>
                          <a:cs typeface="Arial" pitchFamily="34" charset="0"/>
                        </a:rPr>
                        <a:t>30%</a:t>
                      </a:r>
                      <a:endParaRPr lang="ru-RU" sz="2200" dirty="0">
                        <a:latin typeface="Arial" pitchFamily="34" charset="0"/>
                        <a:cs typeface="Arial" pitchFamily="34" charset="0"/>
                      </a:endParaRPr>
                    </a:p>
                  </a:txBody>
                  <a:tcPr marL="91439" marR="91439" marT="45719" marB="45719"/>
                </a:tc>
                <a:tc>
                  <a:txBody>
                    <a:bodyPr/>
                    <a:lstStyle/>
                    <a:p>
                      <a:r>
                        <a:rPr lang="ru-RU" sz="2200" dirty="0" smtClean="0">
                          <a:latin typeface="Arial" pitchFamily="34" charset="0"/>
                          <a:cs typeface="Arial" pitchFamily="34" charset="0"/>
                        </a:rPr>
                        <a:t>Рассуждение</a:t>
                      </a:r>
                      <a:endParaRPr lang="ru-RU" sz="2200" dirty="0">
                        <a:latin typeface="Arial" pitchFamily="34" charset="0"/>
                        <a:cs typeface="Arial" pitchFamily="34" charset="0"/>
                      </a:endParaRPr>
                    </a:p>
                  </a:txBody>
                  <a:tcPr marL="91439" marR="91439" marT="45719" marB="45719"/>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timss2.gif"/>
          <p:cNvPicPr>
            <a:picLocks noChangeAspect="1"/>
          </p:cNvPicPr>
          <p:nvPr/>
        </p:nvPicPr>
        <p:blipFill>
          <a:blip r:embed="rId2" cstate="print"/>
          <a:stretch>
            <a:fillRect/>
          </a:stretch>
        </p:blipFill>
        <p:spPr>
          <a:xfrm>
            <a:off x="8072462" y="214290"/>
            <a:ext cx="872234" cy="858390"/>
          </a:xfrm>
          <a:prstGeom prst="rect">
            <a:avLst/>
          </a:prstGeom>
        </p:spPr>
      </p:pic>
      <p:graphicFrame>
        <p:nvGraphicFramePr>
          <p:cNvPr id="3" name="Таблица 2"/>
          <p:cNvGraphicFramePr>
            <a:graphicFrameLocks noGrp="1"/>
          </p:cNvGraphicFramePr>
          <p:nvPr/>
        </p:nvGraphicFramePr>
        <p:xfrm>
          <a:off x="357158" y="214290"/>
          <a:ext cx="7643866" cy="571504"/>
        </p:xfrm>
        <a:graphic>
          <a:graphicData uri="http://schemas.openxmlformats.org/drawingml/2006/table">
            <a:tbl>
              <a:tblPr firstRow="1" bandRow="1">
                <a:tableStyleId>{7DF18680-E054-41AD-8BC1-D1AEF772440D}</a:tableStyleId>
              </a:tblPr>
              <a:tblGrid>
                <a:gridCol w="3927124"/>
                <a:gridCol w="3716742"/>
              </a:tblGrid>
              <a:tr h="5715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rgbClr val="C00000"/>
                          </a:solidFill>
                          <a:latin typeface="Arial" pitchFamily="34" charset="0"/>
                          <a:cs typeface="Arial" pitchFamily="34" charset="0"/>
                        </a:rPr>
                        <a:t>4 </a:t>
                      </a:r>
                      <a:r>
                        <a:rPr lang="ru-RU" sz="2400" dirty="0" smtClean="0">
                          <a:solidFill>
                            <a:srgbClr val="C00000"/>
                          </a:solidFill>
                          <a:latin typeface="Arial" pitchFamily="34" charset="0"/>
                          <a:cs typeface="Arial" pitchFamily="34" charset="0"/>
                        </a:rPr>
                        <a:t>класс   </a:t>
                      </a:r>
                      <a:endParaRPr lang="ru-RU" sz="2400" dirty="0">
                        <a:solidFill>
                          <a:srgbClr val="C00000"/>
                        </a:solidFill>
                        <a:latin typeface="Arial" pitchFamily="34" charset="0"/>
                        <a:cs typeface="Arial" pitchFamily="34" charset="0"/>
                      </a:endParaRPr>
                    </a:p>
                  </a:txBody>
                  <a:tcPr marL="91439" marR="91439" marT="45724" marB="4572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400" dirty="0" smtClean="0">
                          <a:solidFill>
                            <a:srgbClr val="C00000"/>
                          </a:solidFill>
                          <a:latin typeface="Arial" pitchFamily="34" charset="0"/>
                          <a:cs typeface="Arial" pitchFamily="34" charset="0"/>
                        </a:rPr>
                        <a:t>8</a:t>
                      </a:r>
                      <a:r>
                        <a:rPr lang="en-US" sz="2400" dirty="0" smtClean="0">
                          <a:solidFill>
                            <a:srgbClr val="C00000"/>
                          </a:solidFill>
                          <a:latin typeface="Arial" pitchFamily="34" charset="0"/>
                          <a:cs typeface="Arial" pitchFamily="34" charset="0"/>
                        </a:rPr>
                        <a:t> </a:t>
                      </a:r>
                      <a:r>
                        <a:rPr lang="ru-RU" sz="2400" dirty="0" smtClean="0">
                          <a:solidFill>
                            <a:srgbClr val="C00000"/>
                          </a:solidFill>
                          <a:latin typeface="Arial" pitchFamily="34" charset="0"/>
                          <a:cs typeface="Arial" pitchFamily="34" charset="0"/>
                        </a:rPr>
                        <a:t>класс       </a:t>
                      </a:r>
                      <a:endParaRPr lang="ru-RU" sz="2400" dirty="0" smtClean="0">
                        <a:solidFill>
                          <a:srgbClr val="C00000"/>
                        </a:solidFill>
                        <a:effectLst>
                          <a:outerShdw blurRad="38100" dist="38100" dir="2700000" algn="tl">
                            <a:srgbClr val="000000"/>
                          </a:outerShdw>
                        </a:effectLst>
                        <a:latin typeface="Arial" pitchFamily="34" charset="0"/>
                        <a:cs typeface="Arial" pitchFamily="34" charset="0"/>
                      </a:endParaRPr>
                    </a:p>
                  </a:txBody>
                  <a:tcPr marL="91439" marR="91439" marT="45724" marB="45724" anchor="ctr"/>
                </a:tc>
              </a:tr>
            </a:tbl>
          </a:graphicData>
        </a:graphic>
      </p:graphicFrame>
      <p:graphicFrame>
        <p:nvGraphicFramePr>
          <p:cNvPr id="4" name="Таблица 3"/>
          <p:cNvGraphicFramePr>
            <a:graphicFrameLocks noGrp="1"/>
          </p:cNvGraphicFramePr>
          <p:nvPr/>
        </p:nvGraphicFramePr>
        <p:xfrm>
          <a:off x="214282" y="1051552"/>
          <a:ext cx="8643998" cy="5806448"/>
        </p:xfrm>
        <a:graphic>
          <a:graphicData uri="http://schemas.openxmlformats.org/drawingml/2006/table">
            <a:tbl>
              <a:tblPr firstRow="1" bandRow="1">
                <a:tableStyleId>{7DF18680-E054-41AD-8BC1-D1AEF772440D}</a:tableStyleId>
              </a:tblPr>
              <a:tblGrid>
                <a:gridCol w="4033879"/>
                <a:gridCol w="4610119"/>
              </a:tblGrid>
              <a:tr h="5592158">
                <a:tc>
                  <a:txBody>
                    <a:bodyPr/>
                    <a:lstStyle/>
                    <a:p>
                      <a:pPr>
                        <a:buFont typeface="Arial" pitchFamily="34" charset="0"/>
                        <a:buChar char="•"/>
                      </a:pPr>
                      <a:r>
                        <a:rPr lang="ru-RU" sz="1500" b="1" i="1" baseline="0" dirty="0" smtClean="0">
                          <a:solidFill>
                            <a:schemeClr val="tx1"/>
                          </a:solidFill>
                          <a:latin typeface="Times New Roman" pitchFamily="18" charset="0"/>
                          <a:cs typeface="Times New Roman" pitchFamily="18" charset="0"/>
                        </a:rPr>
                        <a:t>Биология: </a:t>
                      </a:r>
                    </a:p>
                    <a:p>
                      <a:pPr algn="just">
                        <a:buFont typeface="Arial" pitchFamily="34" charset="0"/>
                        <a:buChar char="•"/>
                      </a:pPr>
                      <a:r>
                        <a:rPr lang="ru-RU" sz="1500" b="1" i="1" baseline="0" dirty="0" smtClean="0">
                          <a:solidFill>
                            <a:schemeClr val="tx1"/>
                          </a:solidFill>
                          <a:latin typeface="Times New Roman" pitchFamily="18" charset="0"/>
                          <a:cs typeface="Times New Roman" pitchFamily="18" charset="0"/>
                        </a:rPr>
                        <a:t>  Характеристики и жизненные процессы в организмах; </a:t>
                      </a:r>
                    </a:p>
                    <a:p>
                      <a:pPr algn="just">
                        <a:buFont typeface="Arial" pitchFamily="34" charset="0"/>
                        <a:buChar char="•"/>
                      </a:pPr>
                      <a:r>
                        <a:rPr lang="ru-RU" sz="1500" b="1" i="1" baseline="0" dirty="0" smtClean="0">
                          <a:solidFill>
                            <a:schemeClr val="tx1"/>
                          </a:solidFill>
                          <a:latin typeface="Times New Roman" pitchFamily="18" charset="0"/>
                          <a:cs typeface="Times New Roman" pitchFamily="18" charset="0"/>
                        </a:rPr>
                        <a:t> жизненные циклы организмов,</a:t>
                      </a:r>
                    </a:p>
                    <a:p>
                      <a:pPr algn="just">
                        <a:buFont typeface="Arial" pitchFamily="34" charset="0"/>
                        <a:buChar char="•"/>
                      </a:pPr>
                      <a:r>
                        <a:rPr lang="ru-RU" sz="1500" b="1" i="1" baseline="0" dirty="0" smtClean="0">
                          <a:solidFill>
                            <a:schemeClr val="tx1"/>
                          </a:solidFill>
                          <a:latin typeface="Times New Roman" pitchFamily="18" charset="0"/>
                          <a:cs typeface="Times New Roman" pitchFamily="18" charset="0"/>
                        </a:rPr>
                        <a:t> размножение и наследственность;</a:t>
                      </a:r>
                    </a:p>
                    <a:p>
                      <a:pPr algn="just">
                        <a:buFont typeface="Arial" pitchFamily="34" charset="0"/>
                        <a:buChar char="•"/>
                      </a:pPr>
                      <a:r>
                        <a:rPr lang="ru-RU" sz="1500" b="1" i="1" baseline="0" dirty="0" smtClean="0">
                          <a:solidFill>
                            <a:schemeClr val="tx1"/>
                          </a:solidFill>
                          <a:latin typeface="Times New Roman" pitchFamily="18" charset="0"/>
                          <a:cs typeface="Times New Roman" pitchFamily="18" charset="0"/>
                        </a:rPr>
                        <a:t> взаимодействие организмов с окружающей средой;</a:t>
                      </a:r>
                    </a:p>
                    <a:p>
                      <a:pPr algn="just">
                        <a:buFont typeface="Arial" pitchFamily="34" charset="0"/>
                        <a:buChar char="•"/>
                      </a:pPr>
                      <a:r>
                        <a:rPr lang="ru-RU" sz="1500" b="1" i="1" baseline="0" dirty="0" smtClean="0">
                          <a:solidFill>
                            <a:schemeClr val="tx1"/>
                          </a:solidFill>
                          <a:latin typeface="Times New Roman" pitchFamily="18" charset="0"/>
                          <a:cs typeface="Times New Roman" pitchFamily="18" charset="0"/>
                        </a:rPr>
                        <a:t> человек и его здоровье; </a:t>
                      </a:r>
                    </a:p>
                    <a:p>
                      <a:pPr algn="just">
                        <a:buFont typeface="Arial" pitchFamily="34" charset="0"/>
                        <a:buChar char="•"/>
                      </a:pPr>
                      <a:r>
                        <a:rPr lang="ru-RU" sz="1500" b="1" i="1" baseline="0" dirty="0" smtClean="0">
                          <a:solidFill>
                            <a:schemeClr val="tx1"/>
                          </a:solidFill>
                          <a:latin typeface="Times New Roman" pitchFamily="18" charset="0"/>
                          <a:cs typeface="Times New Roman" pitchFamily="18" charset="0"/>
                        </a:rPr>
                        <a:t>экосистемы</a:t>
                      </a:r>
                    </a:p>
                    <a:p>
                      <a:pPr>
                        <a:buFont typeface="Arial" pitchFamily="34" charset="0"/>
                        <a:buChar char="•"/>
                      </a:pPr>
                      <a:endParaRPr lang="ru-RU" sz="1500" b="1" i="1" baseline="0" dirty="0" smtClean="0">
                        <a:solidFill>
                          <a:schemeClr val="tx1"/>
                        </a:solidFill>
                        <a:latin typeface="Times New Roman" pitchFamily="18" charset="0"/>
                        <a:cs typeface="Times New Roman" pitchFamily="18" charset="0"/>
                      </a:endParaRPr>
                    </a:p>
                    <a:p>
                      <a:pPr>
                        <a:buFont typeface="Arial" pitchFamily="34" charset="0"/>
                        <a:buChar char="•"/>
                      </a:pPr>
                      <a:r>
                        <a:rPr lang="ru-RU" sz="1500" b="1" i="1" baseline="0" dirty="0" smtClean="0">
                          <a:solidFill>
                            <a:schemeClr val="tx1"/>
                          </a:solidFill>
                          <a:latin typeface="Times New Roman" pitchFamily="18" charset="0"/>
                          <a:cs typeface="Times New Roman" pitchFamily="18" charset="0"/>
                        </a:rPr>
                        <a:t>Физика и Химия:</a:t>
                      </a:r>
                    </a:p>
                    <a:p>
                      <a:pPr marL="0" algn="just" defTabSz="914400" rtl="0" eaLnBrk="1" latinLnBrk="0" hangingPunct="1">
                        <a:buFont typeface="Arial" pitchFamily="34" charset="0"/>
                        <a:buChar char="•"/>
                      </a:pPr>
                      <a:r>
                        <a:rPr lang="ru-RU" sz="1500" b="1" i="1" baseline="0" dirty="0" smtClean="0">
                          <a:solidFill>
                            <a:schemeClr val="tx1"/>
                          </a:solidFill>
                          <a:latin typeface="Times New Roman" pitchFamily="18" charset="0"/>
                          <a:cs typeface="Times New Roman" pitchFamily="18" charset="0"/>
                        </a:rPr>
                        <a:t> </a:t>
                      </a:r>
                      <a:r>
                        <a:rPr lang="ru-RU" sz="1500" b="1" i="1" kern="1200" baseline="0" dirty="0" smtClean="0">
                          <a:solidFill>
                            <a:schemeClr val="tx1"/>
                          </a:solidFill>
                          <a:latin typeface="Times New Roman" pitchFamily="18" charset="0"/>
                          <a:ea typeface="+mn-ea"/>
                          <a:cs typeface="Times New Roman" pitchFamily="18" charset="0"/>
                        </a:rPr>
                        <a:t>Классификация и свойства веществ;</a:t>
                      </a:r>
                    </a:p>
                    <a:p>
                      <a:pPr marL="0" algn="just" defTabSz="914400" rtl="0" eaLnBrk="1" latinLnBrk="0" hangingPunct="1">
                        <a:buFont typeface="Arial" pitchFamily="34" charset="0"/>
                        <a:buChar char="•"/>
                      </a:pPr>
                      <a:r>
                        <a:rPr lang="ru-RU" sz="1500" b="1" i="1" kern="1200" baseline="0" dirty="0" smtClean="0">
                          <a:solidFill>
                            <a:schemeClr val="tx1"/>
                          </a:solidFill>
                          <a:latin typeface="Times New Roman" pitchFamily="18" charset="0"/>
                          <a:ea typeface="+mn-ea"/>
                          <a:cs typeface="Times New Roman" pitchFamily="18" charset="0"/>
                        </a:rPr>
                        <a:t> источники энергии,</a:t>
                      </a:r>
                    </a:p>
                    <a:p>
                      <a:pPr marL="0" algn="just" defTabSz="914400" rtl="0" eaLnBrk="1" latinLnBrk="0" hangingPunct="1">
                        <a:buFont typeface="Arial" pitchFamily="34" charset="0"/>
                        <a:buChar char="•"/>
                      </a:pPr>
                      <a:r>
                        <a:rPr lang="ru-RU" sz="1500" b="1" i="1" kern="1200" baseline="0" dirty="0" smtClean="0">
                          <a:solidFill>
                            <a:schemeClr val="tx1"/>
                          </a:solidFill>
                          <a:latin typeface="Times New Roman" pitchFamily="18" charset="0"/>
                          <a:ea typeface="+mn-ea"/>
                          <a:cs typeface="Times New Roman" pitchFamily="18" charset="0"/>
                        </a:rPr>
                        <a:t> тепловой эффект и температура; </a:t>
                      </a:r>
                    </a:p>
                    <a:p>
                      <a:pPr marL="0" algn="just" defTabSz="914400" rtl="0" eaLnBrk="1" latinLnBrk="0" hangingPunct="1">
                        <a:buFont typeface="Arial" pitchFamily="34" charset="0"/>
                        <a:buChar char="•"/>
                      </a:pPr>
                      <a:r>
                        <a:rPr lang="ru-RU" sz="1500" b="1" i="1" kern="1200" baseline="0" dirty="0" smtClean="0">
                          <a:solidFill>
                            <a:schemeClr val="tx1"/>
                          </a:solidFill>
                          <a:latin typeface="Times New Roman" pitchFamily="18" charset="0"/>
                          <a:ea typeface="+mn-ea"/>
                          <a:cs typeface="Times New Roman" pitchFamily="18" charset="0"/>
                        </a:rPr>
                        <a:t> сила и движение</a:t>
                      </a:r>
                    </a:p>
                    <a:p>
                      <a:pPr>
                        <a:buFont typeface="Arial" pitchFamily="34" charset="0"/>
                        <a:buChar char="•"/>
                      </a:pPr>
                      <a:endParaRPr lang="ru-RU" sz="1500" b="1" i="1" baseline="0" dirty="0" smtClean="0">
                        <a:solidFill>
                          <a:schemeClr val="tx1"/>
                        </a:solidFill>
                        <a:latin typeface="Times New Roman" pitchFamily="18" charset="0"/>
                        <a:cs typeface="Times New Roman" pitchFamily="18" charset="0"/>
                      </a:endParaRPr>
                    </a:p>
                    <a:p>
                      <a:pPr>
                        <a:buFont typeface="Arial" pitchFamily="34" charset="0"/>
                        <a:buChar char="•"/>
                      </a:pPr>
                      <a:r>
                        <a:rPr lang="ru-RU" sz="1500" b="1" i="1" baseline="0" dirty="0" smtClean="0">
                          <a:solidFill>
                            <a:schemeClr val="tx1"/>
                          </a:solidFill>
                          <a:latin typeface="Times New Roman" pitchFamily="18" charset="0"/>
                          <a:cs typeface="Times New Roman" pitchFamily="18" charset="0"/>
                        </a:rPr>
                        <a:t>География и астрономия:</a:t>
                      </a:r>
                    </a:p>
                    <a:p>
                      <a:pPr algn="just">
                        <a:buFont typeface="Arial" pitchFamily="34" charset="0"/>
                        <a:buChar char="•"/>
                      </a:pPr>
                      <a:r>
                        <a:rPr lang="ru-RU" sz="1500" b="1" i="1" baseline="0" dirty="0" smtClean="0">
                          <a:solidFill>
                            <a:schemeClr val="tx1"/>
                          </a:solidFill>
                          <a:latin typeface="Times New Roman" pitchFamily="18" charset="0"/>
                          <a:cs typeface="Times New Roman" pitchFamily="18" charset="0"/>
                        </a:rPr>
                        <a:t>     Строение Земли, </a:t>
                      </a:r>
                    </a:p>
                    <a:p>
                      <a:pPr algn="just">
                        <a:buFont typeface="Arial" pitchFamily="34" charset="0"/>
                        <a:buChar char="•"/>
                      </a:pPr>
                      <a:r>
                        <a:rPr lang="ru-RU" sz="1500" b="1" i="1" baseline="0" dirty="0" smtClean="0">
                          <a:solidFill>
                            <a:schemeClr val="tx1"/>
                          </a:solidFill>
                          <a:latin typeface="Times New Roman" pitchFamily="18" charset="0"/>
                          <a:cs typeface="Times New Roman" pitchFamily="18" charset="0"/>
                        </a:rPr>
                        <a:t>характеристики оболочек Земли, </a:t>
                      </a:r>
                    </a:p>
                    <a:p>
                      <a:pPr algn="just">
                        <a:buFont typeface="Arial" pitchFamily="34" charset="0"/>
                        <a:buChar char="•"/>
                      </a:pPr>
                      <a:r>
                        <a:rPr lang="ru-RU" sz="1500" b="1" i="1" baseline="0" dirty="0" smtClean="0">
                          <a:solidFill>
                            <a:schemeClr val="tx1"/>
                          </a:solidFill>
                          <a:latin typeface="Times New Roman" pitchFamily="18" charset="0"/>
                          <a:cs typeface="Times New Roman" pitchFamily="18" charset="0"/>
                        </a:rPr>
                        <a:t>природные ресурсы; </a:t>
                      </a:r>
                    </a:p>
                    <a:p>
                      <a:pPr algn="just">
                        <a:buFont typeface="Arial" pitchFamily="34" charset="0"/>
                        <a:buChar char="•"/>
                      </a:pPr>
                      <a:r>
                        <a:rPr lang="ru-RU" sz="1500" b="1" i="1" baseline="0" dirty="0" smtClean="0">
                          <a:solidFill>
                            <a:schemeClr val="tx1"/>
                          </a:solidFill>
                          <a:latin typeface="Times New Roman" pitchFamily="18" charset="0"/>
                          <a:cs typeface="Times New Roman" pitchFamily="18" charset="0"/>
                        </a:rPr>
                        <a:t>процессы на Земле, </a:t>
                      </a:r>
                    </a:p>
                    <a:p>
                      <a:pPr algn="just">
                        <a:buFont typeface="Arial" pitchFamily="34" charset="0"/>
                        <a:buChar char="•"/>
                      </a:pPr>
                      <a:r>
                        <a:rPr lang="ru-RU" sz="1500" b="1" i="1" baseline="0" dirty="0" smtClean="0">
                          <a:solidFill>
                            <a:schemeClr val="tx1"/>
                          </a:solidFill>
                          <a:latin typeface="Times New Roman" pitchFamily="18" charset="0"/>
                          <a:cs typeface="Times New Roman" pitchFamily="18" charset="0"/>
                        </a:rPr>
                        <a:t>циклы, </a:t>
                      </a:r>
                    </a:p>
                    <a:p>
                      <a:pPr algn="just">
                        <a:buFont typeface="Arial" pitchFamily="34" charset="0"/>
                        <a:buChar char="•"/>
                      </a:pPr>
                      <a:r>
                        <a:rPr lang="ru-RU" sz="1500" b="1" i="1" baseline="0" dirty="0" smtClean="0">
                          <a:solidFill>
                            <a:schemeClr val="tx1"/>
                          </a:solidFill>
                          <a:latin typeface="Times New Roman" pitchFamily="18" charset="0"/>
                          <a:cs typeface="Times New Roman" pitchFamily="18" charset="0"/>
                        </a:rPr>
                        <a:t>геологическая история Земли; </a:t>
                      </a:r>
                    </a:p>
                    <a:p>
                      <a:pPr algn="just">
                        <a:buFont typeface="Arial" pitchFamily="34" charset="0"/>
                        <a:buChar char="•"/>
                      </a:pPr>
                      <a:r>
                        <a:rPr lang="ru-RU" sz="1500" b="1" i="1" baseline="0" dirty="0" smtClean="0">
                          <a:solidFill>
                            <a:schemeClr val="tx1"/>
                          </a:solidFill>
                          <a:latin typeface="Times New Roman" pitchFamily="18" charset="0"/>
                          <a:cs typeface="Times New Roman" pitchFamily="18" charset="0"/>
                        </a:rPr>
                        <a:t>Земля в Солнечной системе.</a:t>
                      </a:r>
                    </a:p>
                    <a:p>
                      <a:pPr>
                        <a:buFont typeface="Arial" pitchFamily="34" charset="0"/>
                        <a:buChar char="•"/>
                      </a:pPr>
                      <a:endParaRPr lang="ru-RU" sz="1500" b="1" i="1" baseline="0" dirty="0">
                        <a:solidFill>
                          <a:schemeClr val="tx1"/>
                        </a:solidFill>
                        <a:latin typeface="Times New Roman" pitchFamily="18" charset="0"/>
                        <a:cs typeface="Times New Roman" pitchFamily="18" charset="0"/>
                      </a:endParaRPr>
                    </a:p>
                  </a:txBody>
                  <a:tcPr marL="91439" marR="91439" marT="45724" marB="45724"/>
                </a:tc>
                <a:tc>
                  <a:txBody>
                    <a:bodyPr/>
                    <a:lstStyle/>
                    <a:p>
                      <a:pPr>
                        <a:lnSpc>
                          <a:spcPct val="80000"/>
                        </a:lnSpc>
                        <a:buFontTx/>
                        <a:buNone/>
                      </a:pPr>
                      <a:r>
                        <a:rPr lang="ru-RU" sz="1500" b="1" i="1" baseline="0" dirty="0" smtClean="0">
                          <a:solidFill>
                            <a:schemeClr val="tx1"/>
                          </a:solidFill>
                          <a:latin typeface="Times New Roman" pitchFamily="18" charset="0"/>
                          <a:cs typeface="Times New Roman" pitchFamily="18" charset="0"/>
                        </a:rPr>
                        <a:t>Биология:</a:t>
                      </a:r>
                      <a:r>
                        <a:rPr lang="ru-RU" sz="1500" i="1" baseline="0" dirty="0" smtClean="0">
                          <a:solidFill>
                            <a:schemeClr val="tx1"/>
                          </a:solidFill>
                          <a:latin typeface="Times New Roman" pitchFamily="18" charset="0"/>
                          <a:cs typeface="Times New Roman" pitchFamily="18" charset="0"/>
                        </a:rPr>
                        <a:t> </a:t>
                      </a:r>
                    </a:p>
                    <a:p>
                      <a:pPr marL="0" algn="just" defTabSz="914400" rtl="0" eaLnBrk="1" latinLnBrk="0" hangingPunct="1">
                        <a:lnSpc>
                          <a:spcPct val="80000"/>
                        </a:lnSpc>
                        <a:buFont typeface="Arial" pitchFamily="34" charset="0"/>
                        <a:buChar char="•"/>
                      </a:pPr>
                      <a:r>
                        <a:rPr lang="ru-RU" sz="1500" i="1" baseline="0" dirty="0" smtClean="0">
                          <a:solidFill>
                            <a:schemeClr val="tx1"/>
                          </a:solidFill>
                          <a:latin typeface="Times New Roman" pitchFamily="18" charset="0"/>
                          <a:cs typeface="Times New Roman" pitchFamily="18" charset="0"/>
                        </a:rPr>
                        <a:t>  </a:t>
                      </a:r>
                      <a:r>
                        <a:rPr lang="ru-RU" sz="1500" i="1" kern="1200" baseline="0" dirty="0" smtClean="0">
                          <a:solidFill>
                            <a:schemeClr val="tx1"/>
                          </a:solidFill>
                          <a:latin typeface="Times New Roman" pitchFamily="18" charset="0"/>
                          <a:ea typeface="+mn-ea"/>
                          <a:cs typeface="Times New Roman" pitchFamily="18" charset="0"/>
                        </a:rPr>
                        <a:t>Характеристики и жизненные процессы в организмах; </a:t>
                      </a:r>
                    </a:p>
                    <a:p>
                      <a:pPr marL="0" algn="just" defTabSz="914400" rtl="0" eaLnBrk="1" latinLnBrk="0" hangingPunct="1">
                        <a:lnSpc>
                          <a:spcPct val="80000"/>
                        </a:lnSpc>
                        <a:buFont typeface="Arial" pitchFamily="34" charset="0"/>
                        <a:buChar char="•"/>
                      </a:pPr>
                      <a:r>
                        <a:rPr lang="ru-RU" sz="1500" i="1" kern="1200" baseline="0" dirty="0" smtClean="0">
                          <a:solidFill>
                            <a:schemeClr val="tx1"/>
                          </a:solidFill>
                          <a:latin typeface="Times New Roman" pitchFamily="18" charset="0"/>
                          <a:ea typeface="+mn-ea"/>
                          <a:cs typeface="Times New Roman" pitchFamily="18" charset="0"/>
                        </a:rPr>
                        <a:t>клетки и их функции; </a:t>
                      </a:r>
                    </a:p>
                    <a:p>
                      <a:pPr marL="0" algn="just" defTabSz="914400" rtl="0" eaLnBrk="1" latinLnBrk="0" hangingPunct="1">
                        <a:lnSpc>
                          <a:spcPct val="80000"/>
                        </a:lnSpc>
                        <a:buFont typeface="Arial" pitchFamily="34" charset="0"/>
                        <a:buChar char="•"/>
                      </a:pPr>
                      <a:r>
                        <a:rPr lang="ru-RU" sz="1500" i="1" kern="1200" baseline="0" dirty="0" smtClean="0">
                          <a:solidFill>
                            <a:schemeClr val="tx1"/>
                          </a:solidFill>
                          <a:latin typeface="Times New Roman" pitchFamily="18" charset="0"/>
                          <a:ea typeface="+mn-ea"/>
                          <a:cs typeface="Times New Roman" pitchFamily="18" charset="0"/>
                        </a:rPr>
                        <a:t>жизненные циклы организмов, </a:t>
                      </a:r>
                    </a:p>
                    <a:p>
                      <a:pPr marL="0" algn="just" defTabSz="914400" rtl="0" eaLnBrk="1" latinLnBrk="0" hangingPunct="1">
                        <a:lnSpc>
                          <a:spcPct val="80000"/>
                        </a:lnSpc>
                        <a:buFont typeface="Arial" pitchFamily="34" charset="0"/>
                        <a:buChar char="•"/>
                      </a:pPr>
                      <a:r>
                        <a:rPr lang="ru-RU" sz="1500" i="1" kern="1200" baseline="0" dirty="0" smtClean="0">
                          <a:solidFill>
                            <a:schemeClr val="tx1"/>
                          </a:solidFill>
                          <a:latin typeface="Times New Roman" pitchFamily="18" charset="0"/>
                          <a:ea typeface="+mn-ea"/>
                          <a:cs typeface="Times New Roman" pitchFamily="18" charset="0"/>
                        </a:rPr>
                        <a:t>размножение и наследственность; </a:t>
                      </a:r>
                    </a:p>
                    <a:p>
                      <a:pPr marL="0" algn="just" defTabSz="914400" rtl="0" eaLnBrk="1" latinLnBrk="0" hangingPunct="1">
                        <a:lnSpc>
                          <a:spcPct val="80000"/>
                        </a:lnSpc>
                        <a:buFont typeface="Arial" pitchFamily="34" charset="0"/>
                        <a:buChar char="•"/>
                      </a:pPr>
                      <a:r>
                        <a:rPr lang="ru-RU" sz="1500" i="1" kern="1200" baseline="0" dirty="0" smtClean="0">
                          <a:solidFill>
                            <a:schemeClr val="tx1"/>
                          </a:solidFill>
                          <a:latin typeface="Times New Roman" pitchFamily="18" charset="0"/>
                          <a:ea typeface="+mn-ea"/>
                          <a:cs typeface="Times New Roman" pitchFamily="18" charset="0"/>
                        </a:rPr>
                        <a:t>разнообразие,</a:t>
                      </a:r>
                    </a:p>
                    <a:p>
                      <a:pPr marL="0" algn="just" defTabSz="914400" rtl="0" eaLnBrk="1" latinLnBrk="0" hangingPunct="1">
                        <a:lnSpc>
                          <a:spcPct val="80000"/>
                        </a:lnSpc>
                        <a:buFont typeface="Arial" pitchFamily="34" charset="0"/>
                        <a:buChar char="•"/>
                      </a:pPr>
                      <a:r>
                        <a:rPr lang="ru-RU" sz="1500" i="1" kern="1200" baseline="0" dirty="0" smtClean="0">
                          <a:solidFill>
                            <a:schemeClr val="tx1"/>
                          </a:solidFill>
                          <a:latin typeface="Times New Roman" pitchFamily="18" charset="0"/>
                          <a:ea typeface="+mn-ea"/>
                          <a:cs typeface="Times New Roman" pitchFamily="18" charset="0"/>
                        </a:rPr>
                        <a:t> адаптация и естественный отбор;</a:t>
                      </a:r>
                    </a:p>
                    <a:p>
                      <a:pPr marL="0" algn="just" defTabSz="914400" rtl="0" eaLnBrk="1" latinLnBrk="0" hangingPunct="1">
                        <a:lnSpc>
                          <a:spcPct val="80000"/>
                        </a:lnSpc>
                        <a:buFont typeface="Arial" pitchFamily="34" charset="0"/>
                        <a:buChar char="•"/>
                      </a:pPr>
                      <a:r>
                        <a:rPr lang="ru-RU" sz="1500" i="1" kern="1200" baseline="0" dirty="0" smtClean="0">
                          <a:solidFill>
                            <a:schemeClr val="tx1"/>
                          </a:solidFill>
                          <a:latin typeface="Times New Roman" pitchFamily="18" charset="0"/>
                          <a:ea typeface="+mn-ea"/>
                          <a:cs typeface="Times New Roman" pitchFamily="18" charset="0"/>
                        </a:rPr>
                        <a:t> человек и его здоровье;</a:t>
                      </a:r>
                    </a:p>
                    <a:p>
                      <a:pPr marL="0" algn="just" defTabSz="914400" rtl="0" eaLnBrk="1" latinLnBrk="0" hangingPunct="1">
                        <a:lnSpc>
                          <a:spcPct val="80000"/>
                        </a:lnSpc>
                        <a:buFont typeface="Arial" pitchFamily="34" charset="0"/>
                        <a:buChar char="•"/>
                      </a:pPr>
                      <a:r>
                        <a:rPr lang="ru-RU" sz="1500" i="1" kern="1200" baseline="0" dirty="0" smtClean="0">
                          <a:solidFill>
                            <a:schemeClr val="tx1"/>
                          </a:solidFill>
                          <a:latin typeface="Times New Roman" pitchFamily="18" charset="0"/>
                          <a:ea typeface="+mn-ea"/>
                          <a:cs typeface="Times New Roman" pitchFamily="18" charset="0"/>
                        </a:rPr>
                        <a:t> экосистемы</a:t>
                      </a:r>
                    </a:p>
                    <a:p>
                      <a:pPr>
                        <a:lnSpc>
                          <a:spcPct val="80000"/>
                        </a:lnSpc>
                        <a:buFontTx/>
                        <a:buNone/>
                      </a:pPr>
                      <a:endParaRPr lang="ru-RU" sz="1500" i="1" baseline="0" dirty="0" smtClean="0">
                        <a:solidFill>
                          <a:schemeClr val="tx1"/>
                        </a:solidFill>
                        <a:latin typeface="Times New Roman" pitchFamily="18" charset="0"/>
                        <a:cs typeface="Times New Roman" pitchFamily="18" charset="0"/>
                      </a:endParaRPr>
                    </a:p>
                    <a:p>
                      <a:pPr>
                        <a:lnSpc>
                          <a:spcPct val="80000"/>
                        </a:lnSpc>
                        <a:buFontTx/>
                        <a:buNone/>
                      </a:pPr>
                      <a:r>
                        <a:rPr lang="ru-RU" sz="1500" b="1" i="1" baseline="0" dirty="0" smtClean="0">
                          <a:solidFill>
                            <a:schemeClr val="tx1"/>
                          </a:solidFill>
                          <a:latin typeface="Times New Roman" pitchFamily="18" charset="0"/>
                          <a:cs typeface="Times New Roman" pitchFamily="18" charset="0"/>
                        </a:rPr>
                        <a:t>Химия:</a:t>
                      </a:r>
                    </a:p>
                    <a:p>
                      <a:pPr algn="just">
                        <a:lnSpc>
                          <a:spcPct val="80000"/>
                        </a:lnSpc>
                        <a:buFont typeface="Arial" pitchFamily="34" charset="0"/>
                        <a:buChar char="•"/>
                      </a:pPr>
                      <a:r>
                        <a:rPr lang="ru-RU" sz="1500" i="1" baseline="0" dirty="0" smtClean="0">
                          <a:solidFill>
                            <a:schemeClr val="tx1"/>
                          </a:solidFill>
                          <a:latin typeface="Times New Roman" pitchFamily="18" charset="0"/>
                          <a:cs typeface="Times New Roman" pitchFamily="18" charset="0"/>
                        </a:rPr>
                        <a:t> </a:t>
                      </a:r>
                      <a:r>
                        <a:rPr lang="ru-RU" sz="1500" i="1" kern="1200" baseline="0" dirty="0" smtClean="0">
                          <a:solidFill>
                            <a:schemeClr val="tx1"/>
                          </a:solidFill>
                          <a:latin typeface="Times New Roman" pitchFamily="18" charset="0"/>
                          <a:ea typeface="+mn-ea"/>
                          <a:cs typeface="Times New Roman" pitchFamily="18" charset="0"/>
                        </a:rPr>
                        <a:t>Классификация и состав веществ; </a:t>
                      </a:r>
                    </a:p>
                    <a:p>
                      <a:pPr marL="0" algn="just" defTabSz="914400" rtl="0" eaLnBrk="1" latinLnBrk="0" hangingPunct="1">
                        <a:lnSpc>
                          <a:spcPct val="80000"/>
                        </a:lnSpc>
                        <a:buFont typeface="Arial" pitchFamily="34" charset="0"/>
                        <a:buChar char="•"/>
                      </a:pPr>
                      <a:r>
                        <a:rPr lang="ru-RU" sz="1500" i="1" kern="1200" baseline="0" dirty="0" smtClean="0">
                          <a:solidFill>
                            <a:schemeClr val="tx1"/>
                          </a:solidFill>
                          <a:latin typeface="Times New Roman" pitchFamily="18" charset="0"/>
                          <a:ea typeface="+mn-ea"/>
                          <a:cs typeface="Times New Roman" pitchFamily="18" charset="0"/>
                        </a:rPr>
                        <a:t>свойства веществ; </a:t>
                      </a:r>
                    </a:p>
                    <a:p>
                      <a:pPr marL="0" algn="just" defTabSz="914400" rtl="0" eaLnBrk="1" latinLnBrk="0" hangingPunct="1">
                        <a:lnSpc>
                          <a:spcPct val="80000"/>
                        </a:lnSpc>
                        <a:buFont typeface="Arial" pitchFamily="34" charset="0"/>
                        <a:buChar char="•"/>
                      </a:pPr>
                      <a:r>
                        <a:rPr lang="ru-RU" sz="1500" i="1" kern="1200" baseline="0" dirty="0" smtClean="0">
                          <a:solidFill>
                            <a:schemeClr val="tx1"/>
                          </a:solidFill>
                          <a:latin typeface="Times New Roman" pitchFamily="18" charset="0"/>
                          <a:ea typeface="+mn-ea"/>
                          <a:cs typeface="Times New Roman" pitchFamily="18" charset="0"/>
                        </a:rPr>
                        <a:t>химические  процессы.</a:t>
                      </a:r>
                    </a:p>
                    <a:p>
                      <a:pPr>
                        <a:lnSpc>
                          <a:spcPct val="80000"/>
                        </a:lnSpc>
                        <a:buFontTx/>
                        <a:buNone/>
                      </a:pPr>
                      <a:endParaRPr lang="ru-RU" sz="1500" i="1" baseline="0" dirty="0" smtClean="0">
                        <a:solidFill>
                          <a:schemeClr val="tx1"/>
                        </a:solidFill>
                        <a:latin typeface="Times New Roman" pitchFamily="18" charset="0"/>
                        <a:cs typeface="Times New Roman" pitchFamily="18" charset="0"/>
                      </a:endParaRPr>
                    </a:p>
                    <a:p>
                      <a:pPr marL="0" algn="l" defTabSz="914400" rtl="0" eaLnBrk="1" latinLnBrk="0" hangingPunct="1">
                        <a:lnSpc>
                          <a:spcPct val="80000"/>
                        </a:lnSpc>
                        <a:buFontTx/>
                        <a:buNone/>
                      </a:pPr>
                      <a:r>
                        <a:rPr lang="ru-RU" sz="1500" b="1" i="1" kern="1200" baseline="0" dirty="0" smtClean="0">
                          <a:solidFill>
                            <a:schemeClr val="tx1"/>
                          </a:solidFill>
                          <a:latin typeface="Times New Roman" pitchFamily="18" charset="0"/>
                          <a:ea typeface="+mn-ea"/>
                          <a:cs typeface="Times New Roman" pitchFamily="18" charset="0"/>
                        </a:rPr>
                        <a:t>Физика: </a:t>
                      </a:r>
                    </a:p>
                    <a:p>
                      <a:pPr marL="0" algn="just" defTabSz="914400" rtl="0" eaLnBrk="1" latinLnBrk="0" hangingPunct="1">
                        <a:lnSpc>
                          <a:spcPct val="80000"/>
                        </a:lnSpc>
                        <a:buFont typeface="Arial" pitchFamily="34" charset="0"/>
                        <a:buChar char="•"/>
                      </a:pPr>
                      <a:r>
                        <a:rPr lang="ru-RU" sz="1500" i="1" kern="1200" baseline="0" dirty="0" smtClean="0">
                          <a:solidFill>
                            <a:schemeClr val="tx1"/>
                          </a:solidFill>
                          <a:latin typeface="Times New Roman" pitchFamily="18" charset="0"/>
                          <a:ea typeface="+mn-ea"/>
                          <a:cs typeface="Times New Roman" pitchFamily="18" charset="0"/>
                        </a:rPr>
                        <a:t> Физические состояния и изменения в веществах;</a:t>
                      </a:r>
                    </a:p>
                    <a:p>
                      <a:pPr marL="0" algn="just" defTabSz="914400" rtl="0" eaLnBrk="1" latinLnBrk="0" hangingPunct="1">
                        <a:lnSpc>
                          <a:spcPct val="80000"/>
                        </a:lnSpc>
                        <a:buFont typeface="Arial" pitchFamily="34" charset="0"/>
                        <a:buChar char="•"/>
                      </a:pPr>
                      <a:r>
                        <a:rPr lang="ru-RU" sz="1500" i="1" kern="1200" baseline="0" dirty="0" smtClean="0">
                          <a:solidFill>
                            <a:schemeClr val="tx1"/>
                          </a:solidFill>
                          <a:latin typeface="Times New Roman" pitchFamily="18" charset="0"/>
                          <a:ea typeface="+mn-ea"/>
                          <a:cs typeface="Times New Roman" pitchFamily="18" charset="0"/>
                        </a:rPr>
                        <a:t> источники энергии, </a:t>
                      </a:r>
                    </a:p>
                    <a:p>
                      <a:pPr marL="0" algn="just" defTabSz="914400" rtl="0" eaLnBrk="1" latinLnBrk="0" hangingPunct="1">
                        <a:lnSpc>
                          <a:spcPct val="80000"/>
                        </a:lnSpc>
                        <a:buFont typeface="Arial" pitchFamily="34" charset="0"/>
                        <a:buChar char="•"/>
                      </a:pPr>
                      <a:r>
                        <a:rPr lang="ru-RU" sz="1500" i="1" kern="1200" baseline="0" dirty="0" smtClean="0">
                          <a:solidFill>
                            <a:schemeClr val="tx1"/>
                          </a:solidFill>
                          <a:latin typeface="Times New Roman" pitchFamily="18" charset="0"/>
                          <a:ea typeface="+mn-ea"/>
                          <a:cs typeface="Times New Roman" pitchFamily="18" charset="0"/>
                        </a:rPr>
                        <a:t> тепловые явления; </a:t>
                      </a:r>
                    </a:p>
                    <a:p>
                      <a:pPr marL="0" algn="just" defTabSz="914400" rtl="0" eaLnBrk="1" latinLnBrk="0" hangingPunct="1">
                        <a:lnSpc>
                          <a:spcPct val="80000"/>
                        </a:lnSpc>
                        <a:buFont typeface="Arial" pitchFamily="34" charset="0"/>
                        <a:buChar char="•"/>
                      </a:pPr>
                      <a:r>
                        <a:rPr lang="ru-RU" sz="1500" i="1" kern="1200" baseline="0" dirty="0" smtClean="0">
                          <a:solidFill>
                            <a:schemeClr val="tx1"/>
                          </a:solidFill>
                          <a:latin typeface="Times New Roman" pitchFamily="18" charset="0"/>
                          <a:ea typeface="+mn-ea"/>
                          <a:cs typeface="Times New Roman" pitchFamily="18" charset="0"/>
                        </a:rPr>
                        <a:t> световые и звуковые явления; </a:t>
                      </a:r>
                    </a:p>
                    <a:p>
                      <a:pPr marL="0" algn="just" defTabSz="914400" rtl="0" eaLnBrk="1" latinLnBrk="0" hangingPunct="1">
                        <a:lnSpc>
                          <a:spcPct val="80000"/>
                        </a:lnSpc>
                        <a:buFont typeface="Arial" pitchFamily="34" charset="0"/>
                        <a:buChar char="•"/>
                      </a:pPr>
                      <a:r>
                        <a:rPr lang="ru-RU" sz="1500" i="1" kern="1200" baseline="0" dirty="0" smtClean="0">
                          <a:solidFill>
                            <a:schemeClr val="tx1"/>
                          </a:solidFill>
                          <a:latin typeface="Times New Roman" pitchFamily="18" charset="0"/>
                          <a:ea typeface="+mn-ea"/>
                          <a:cs typeface="Times New Roman" pitchFamily="18" charset="0"/>
                        </a:rPr>
                        <a:t> электрические и магнитные явления; </a:t>
                      </a:r>
                    </a:p>
                    <a:p>
                      <a:pPr marL="0" algn="just" defTabSz="914400" rtl="0" eaLnBrk="1" latinLnBrk="0" hangingPunct="1">
                        <a:lnSpc>
                          <a:spcPct val="80000"/>
                        </a:lnSpc>
                        <a:buFont typeface="Arial" pitchFamily="34" charset="0"/>
                        <a:buChar char="•"/>
                      </a:pPr>
                      <a:r>
                        <a:rPr lang="ru-RU" sz="1500" i="1" kern="1200" baseline="0" dirty="0" smtClean="0">
                          <a:solidFill>
                            <a:schemeClr val="tx1"/>
                          </a:solidFill>
                          <a:latin typeface="Times New Roman" pitchFamily="18" charset="0"/>
                          <a:ea typeface="+mn-ea"/>
                          <a:cs typeface="Times New Roman" pitchFamily="18" charset="0"/>
                        </a:rPr>
                        <a:t> силы и движение</a:t>
                      </a:r>
                    </a:p>
                    <a:p>
                      <a:pPr>
                        <a:lnSpc>
                          <a:spcPct val="80000"/>
                        </a:lnSpc>
                        <a:buFontTx/>
                        <a:buNone/>
                      </a:pPr>
                      <a:endParaRPr lang="ru-RU" sz="1500" b="1" i="1" baseline="0" dirty="0" smtClean="0">
                        <a:solidFill>
                          <a:schemeClr val="tx1"/>
                        </a:solidFill>
                        <a:latin typeface="Times New Roman" pitchFamily="18" charset="0"/>
                        <a:cs typeface="Times New Roman" pitchFamily="18" charset="0"/>
                      </a:endParaRPr>
                    </a:p>
                    <a:p>
                      <a:pPr>
                        <a:lnSpc>
                          <a:spcPct val="80000"/>
                        </a:lnSpc>
                        <a:buFontTx/>
                        <a:buNone/>
                      </a:pPr>
                      <a:r>
                        <a:rPr lang="ru-RU" sz="1500" b="1" i="1" baseline="0" dirty="0" smtClean="0">
                          <a:solidFill>
                            <a:schemeClr val="tx1"/>
                          </a:solidFill>
                          <a:latin typeface="Times New Roman" pitchFamily="18" charset="0"/>
                          <a:cs typeface="Times New Roman" pitchFamily="18" charset="0"/>
                        </a:rPr>
                        <a:t>География и астрономия:</a:t>
                      </a:r>
                    </a:p>
                    <a:p>
                      <a:pPr marL="0" algn="just" defTabSz="914400" rtl="0" eaLnBrk="1" latinLnBrk="0" hangingPunct="1">
                        <a:lnSpc>
                          <a:spcPct val="80000"/>
                        </a:lnSpc>
                        <a:buFont typeface="Arial" pitchFamily="34" charset="0"/>
                        <a:buChar char="•"/>
                      </a:pPr>
                      <a:r>
                        <a:rPr lang="ru-RU" sz="1500" i="1" baseline="0" dirty="0" smtClean="0">
                          <a:solidFill>
                            <a:schemeClr val="tx1"/>
                          </a:solidFill>
                          <a:latin typeface="Times New Roman" pitchFamily="18" charset="0"/>
                          <a:cs typeface="Times New Roman" pitchFamily="18" charset="0"/>
                        </a:rPr>
                        <a:t> </a:t>
                      </a:r>
                      <a:r>
                        <a:rPr lang="ru-RU" sz="1500" i="1" kern="1200" baseline="0" dirty="0" smtClean="0">
                          <a:solidFill>
                            <a:schemeClr val="tx1"/>
                          </a:solidFill>
                          <a:latin typeface="Times New Roman" pitchFamily="18" charset="0"/>
                          <a:ea typeface="+mn-ea"/>
                          <a:cs typeface="Times New Roman" pitchFamily="18" charset="0"/>
                        </a:rPr>
                        <a:t>Структура Земли и ее физические характеристики; </a:t>
                      </a:r>
                    </a:p>
                    <a:p>
                      <a:pPr marL="0" algn="just" defTabSz="914400" rtl="0" eaLnBrk="1" latinLnBrk="0" hangingPunct="1">
                        <a:lnSpc>
                          <a:spcPct val="80000"/>
                        </a:lnSpc>
                        <a:buFont typeface="Arial" pitchFamily="34" charset="0"/>
                        <a:buChar char="•"/>
                      </a:pPr>
                      <a:r>
                        <a:rPr lang="ru-RU" sz="1500" i="1" kern="1200" baseline="0" dirty="0" smtClean="0">
                          <a:solidFill>
                            <a:schemeClr val="tx1"/>
                          </a:solidFill>
                          <a:latin typeface="Times New Roman" pitchFamily="18" charset="0"/>
                          <a:ea typeface="+mn-ea"/>
                          <a:cs typeface="Times New Roman" pitchFamily="18" charset="0"/>
                        </a:rPr>
                        <a:t> земные процессы, циклы и история; </a:t>
                      </a:r>
                    </a:p>
                    <a:p>
                      <a:pPr marL="0" algn="just" defTabSz="914400" rtl="0" eaLnBrk="1" latinLnBrk="0" hangingPunct="1">
                        <a:lnSpc>
                          <a:spcPct val="80000"/>
                        </a:lnSpc>
                        <a:buFont typeface="Arial" pitchFamily="34" charset="0"/>
                        <a:buChar char="•"/>
                      </a:pPr>
                      <a:r>
                        <a:rPr lang="ru-RU" sz="1500" i="1" kern="1200" baseline="0" dirty="0" smtClean="0">
                          <a:solidFill>
                            <a:schemeClr val="tx1"/>
                          </a:solidFill>
                          <a:latin typeface="Times New Roman" pitchFamily="18" charset="0"/>
                          <a:ea typeface="+mn-ea"/>
                          <a:cs typeface="Times New Roman" pitchFamily="18" charset="0"/>
                        </a:rPr>
                        <a:t> ресурсы Земли и охрана окружающей среды; </a:t>
                      </a:r>
                    </a:p>
                    <a:p>
                      <a:pPr marL="0" algn="just" defTabSz="914400" rtl="0" eaLnBrk="1" latinLnBrk="0" hangingPunct="1">
                        <a:lnSpc>
                          <a:spcPct val="80000"/>
                        </a:lnSpc>
                        <a:buFont typeface="Arial" pitchFamily="34" charset="0"/>
                        <a:buChar char="•"/>
                      </a:pPr>
                      <a:r>
                        <a:rPr lang="ru-RU" sz="1500" i="1" kern="1200" baseline="0" dirty="0" smtClean="0">
                          <a:solidFill>
                            <a:schemeClr val="tx1"/>
                          </a:solidFill>
                          <a:latin typeface="Times New Roman" pitchFamily="18" charset="0"/>
                          <a:ea typeface="+mn-ea"/>
                          <a:cs typeface="Times New Roman" pitchFamily="18" charset="0"/>
                        </a:rPr>
                        <a:t> Земля в Солнечной системе</a:t>
                      </a:r>
                    </a:p>
                  </a:txBody>
                  <a:tcPr marL="91439" marR="91439" marT="45724" marB="45724"/>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timss2.gif"/>
          <p:cNvPicPr>
            <a:picLocks noChangeAspect="1"/>
          </p:cNvPicPr>
          <p:nvPr/>
        </p:nvPicPr>
        <p:blipFill>
          <a:blip r:embed="rId2" cstate="print"/>
          <a:stretch>
            <a:fillRect/>
          </a:stretch>
        </p:blipFill>
        <p:spPr>
          <a:xfrm>
            <a:off x="8072462" y="214290"/>
            <a:ext cx="872234" cy="858390"/>
          </a:xfrm>
          <a:prstGeom prst="rect">
            <a:avLst/>
          </a:prstGeom>
        </p:spPr>
      </p:pic>
      <p:sp>
        <p:nvSpPr>
          <p:cNvPr id="3" name="Прямоугольник 2"/>
          <p:cNvSpPr/>
          <p:nvPr/>
        </p:nvSpPr>
        <p:spPr>
          <a:xfrm>
            <a:off x="357158" y="214290"/>
            <a:ext cx="7929618" cy="830997"/>
          </a:xfrm>
          <a:prstGeom prst="rect">
            <a:avLst/>
          </a:prstGeom>
        </p:spPr>
        <p:txBody>
          <a:bodyPr wrap="square">
            <a:spAutoFit/>
          </a:bodyPr>
          <a:lstStyle/>
          <a:p>
            <a:pPr algn="ctr"/>
            <a:endParaRPr lang="en-US" sz="2800" b="1" i="1" dirty="0" smtClean="0">
              <a:latin typeface="Times New Roman" pitchFamily="18" charset="0"/>
              <a:cs typeface="Times New Roman" pitchFamily="18" charset="0"/>
            </a:endParaRPr>
          </a:p>
          <a:p>
            <a:pPr algn="ctr"/>
            <a:r>
              <a:rPr lang="ru-RU" sz="2000" b="1" i="1" dirty="0" smtClean="0">
                <a:latin typeface="Times New Roman" pitchFamily="18" charset="0"/>
                <a:cs typeface="Times New Roman" pitchFamily="18" charset="0"/>
              </a:rPr>
              <a:t>Виды учебно-познавательной деятельности</a:t>
            </a:r>
            <a:r>
              <a:rPr lang="en-US" sz="2000" b="1" i="1" dirty="0" smtClean="0">
                <a:latin typeface="Times New Roman" pitchFamily="18" charset="0"/>
                <a:cs typeface="Times New Roman" pitchFamily="18" charset="0"/>
              </a:rPr>
              <a:t> </a:t>
            </a:r>
            <a:r>
              <a:rPr lang="ru-RU" sz="2000" b="1" i="1" dirty="0" smtClean="0">
                <a:latin typeface="Times New Roman" pitchFamily="18" charset="0"/>
                <a:cs typeface="Times New Roman" pitchFamily="18" charset="0"/>
              </a:rPr>
              <a:t>/</a:t>
            </a:r>
            <a:r>
              <a:rPr lang="en-US" sz="2000" b="1" i="1" dirty="0" smtClean="0">
                <a:latin typeface="Times New Roman" pitchFamily="18" charset="0"/>
                <a:cs typeface="Times New Roman" pitchFamily="18" charset="0"/>
              </a:rPr>
              <a:t> </a:t>
            </a:r>
            <a:r>
              <a:rPr lang="ru-RU" sz="2000" b="1" i="1" dirty="0" smtClean="0">
                <a:latin typeface="Times New Roman" pitchFamily="18" charset="0"/>
                <a:cs typeface="Times New Roman" pitchFamily="18" charset="0"/>
              </a:rPr>
              <a:t>Естествознание</a:t>
            </a:r>
            <a:endParaRPr lang="ru-RU" sz="2000" b="1" i="1" dirty="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142844" y="1214422"/>
          <a:ext cx="3786214" cy="1920056"/>
        </p:xfrm>
        <a:graphic>
          <a:graphicData uri="http://schemas.openxmlformats.org/drawingml/2006/table">
            <a:tbl>
              <a:tblPr firstRow="1" bandRow="1">
                <a:tableStyleId>{BDBED569-4797-4DF1-A0F4-6AAB3CD982D8}</a:tableStyleId>
              </a:tblPr>
              <a:tblGrid>
                <a:gridCol w="1551728"/>
                <a:gridCol w="1009267"/>
                <a:gridCol w="1225219"/>
              </a:tblGrid>
              <a:tr h="581733">
                <a:tc>
                  <a:txBody>
                    <a:bodyPr/>
                    <a:lstStyle/>
                    <a:p>
                      <a:pPr algn="ctr"/>
                      <a:endParaRPr lang="ru-RU" sz="1600" b="1" dirty="0">
                        <a:solidFill>
                          <a:schemeClr val="tx1"/>
                        </a:solidFill>
                        <a:latin typeface="Arial" pitchFamily="34" charset="0"/>
                        <a:cs typeface="Arial" pitchFamily="34" charset="0"/>
                      </a:endParaRPr>
                    </a:p>
                  </a:txBody>
                  <a:tcPr marL="91439" marR="91439" marT="45697" marB="4569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latin typeface="Arial" pitchFamily="34" charset="0"/>
                          <a:cs typeface="Arial" pitchFamily="34" charset="0"/>
                        </a:rPr>
                        <a:t>                  </a:t>
                      </a:r>
                      <a:r>
                        <a:rPr lang="ru-RU" sz="1600" b="1" dirty="0" smtClean="0">
                          <a:solidFill>
                            <a:schemeClr val="tx1"/>
                          </a:solidFill>
                          <a:latin typeface="Arial" pitchFamily="34" charset="0"/>
                          <a:cs typeface="Arial" pitchFamily="34" charset="0"/>
                        </a:rPr>
                        <a:t>4 класс</a:t>
                      </a:r>
                    </a:p>
                    <a:p>
                      <a:pPr algn="ctr"/>
                      <a:endParaRPr lang="ru-RU" sz="1600" b="1" dirty="0">
                        <a:solidFill>
                          <a:schemeClr val="tx1"/>
                        </a:solidFill>
                        <a:latin typeface="Arial" pitchFamily="34" charset="0"/>
                        <a:cs typeface="Arial" pitchFamily="34" charset="0"/>
                      </a:endParaRPr>
                    </a:p>
                  </a:txBody>
                  <a:tcPr marL="91439" marR="91439" marT="45697" marB="45697" anchor="ctr"/>
                </a:tc>
                <a:tc>
                  <a:txBody>
                    <a:bodyPr/>
                    <a:lstStyle/>
                    <a:p>
                      <a:pPr algn="ctr"/>
                      <a:r>
                        <a:rPr lang="ru-RU" sz="1600" b="1" dirty="0" smtClean="0">
                          <a:latin typeface="Arial" pitchFamily="34" charset="0"/>
                          <a:cs typeface="Arial" pitchFamily="34" charset="0"/>
                        </a:rPr>
                        <a:t>8 класс</a:t>
                      </a:r>
                      <a:endParaRPr lang="ru-RU" sz="1400" b="1" dirty="0">
                        <a:latin typeface="Arial" pitchFamily="34" charset="0"/>
                        <a:cs typeface="Arial" pitchFamily="34" charset="0"/>
                      </a:endParaRPr>
                    </a:p>
                  </a:txBody>
                  <a:tcPr marL="91439" marR="91439" marT="45697" marB="45697" anchor="ctr"/>
                </a:tc>
              </a:tr>
              <a:tr h="258530">
                <a:tc>
                  <a:txBody>
                    <a:bodyPr/>
                    <a:lstStyle/>
                    <a:p>
                      <a:r>
                        <a:rPr lang="ru-RU" sz="1600" dirty="0" smtClean="0">
                          <a:latin typeface="Arial" pitchFamily="34" charset="0"/>
                          <a:cs typeface="Arial" pitchFamily="34" charset="0"/>
                        </a:rPr>
                        <a:t>Знание </a:t>
                      </a:r>
                      <a:endParaRPr lang="ru-RU" sz="1600" dirty="0">
                        <a:latin typeface="Arial" pitchFamily="34" charset="0"/>
                        <a:cs typeface="Arial" pitchFamily="34" charset="0"/>
                      </a:endParaRPr>
                    </a:p>
                  </a:txBody>
                  <a:tcPr marL="91439" marR="91439" marT="45697" marB="45697"/>
                </a:tc>
                <a:tc>
                  <a:txBody>
                    <a:bodyPr/>
                    <a:lstStyle/>
                    <a:p>
                      <a:pPr algn="ctr"/>
                      <a:r>
                        <a:rPr lang="ru-RU" sz="1800" dirty="0" smtClean="0">
                          <a:latin typeface="Arial" pitchFamily="34" charset="0"/>
                          <a:cs typeface="Arial" pitchFamily="34" charset="0"/>
                        </a:rPr>
                        <a:t>40%</a:t>
                      </a:r>
                      <a:endParaRPr lang="ru-RU" sz="1800" dirty="0">
                        <a:latin typeface="Arial" pitchFamily="34" charset="0"/>
                        <a:cs typeface="Arial" pitchFamily="34" charset="0"/>
                      </a:endParaRPr>
                    </a:p>
                  </a:txBody>
                  <a:tcPr marL="91439" marR="91439" marT="45697" marB="45697"/>
                </a:tc>
                <a:tc>
                  <a:txBody>
                    <a:bodyPr/>
                    <a:lstStyle/>
                    <a:p>
                      <a:pPr algn="ctr"/>
                      <a:r>
                        <a:rPr lang="ru-RU" sz="1800" dirty="0" smtClean="0">
                          <a:latin typeface="Arial" pitchFamily="34" charset="0"/>
                          <a:cs typeface="Arial" pitchFamily="34" charset="0"/>
                        </a:rPr>
                        <a:t>35%</a:t>
                      </a:r>
                      <a:endParaRPr lang="ru-RU" sz="1800" dirty="0">
                        <a:latin typeface="Arial" pitchFamily="34" charset="0"/>
                        <a:cs typeface="Arial" pitchFamily="34" charset="0"/>
                      </a:endParaRPr>
                    </a:p>
                  </a:txBody>
                  <a:tcPr marL="91439" marR="91439" marT="45697" marB="45697"/>
                </a:tc>
              </a:tr>
              <a:tr h="258530">
                <a:tc>
                  <a:txBody>
                    <a:bodyPr/>
                    <a:lstStyle/>
                    <a:p>
                      <a:r>
                        <a:rPr lang="ru-RU" sz="1600" dirty="0" smtClean="0">
                          <a:latin typeface="Arial" pitchFamily="34" charset="0"/>
                          <a:cs typeface="Arial" pitchFamily="34" charset="0"/>
                        </a:rPr>
                        <a:t>Применение</a:t>
                      </a:r>
                      <a:endParaRPr lang="ru-RU" sz="1600" dirty="0">
                        <a:latin typeface="Arial" pitchFamily="34" charset="0"/>
                        <a:cs typeface="Arial" pitchFamily="34" charset="0"/>
                      </a:endParaRPr>
                    </a:p>
                  </a:txBody>
                  <a:tcPr marL="91439" marR="91439" marT="45697" marB="45697"/>
                </a:tc>
                <a:tc>
                  <a:txBody>
                    <a:bodyPr/>
                    <a:lstStyle/>
                    <a:p>
                      <a:pPr algn="ctr"/>
                      <a:r>
                        <a:rPr lang="ru-RU" sz="1800" dirty="0" smtClean="0">
                          <a:latin typeface="Arial" pitchFamily="34" charset="0"/>
                          <a:cs typeface="Arial" pitchFamily="34" charset="0"/>
                        </a:rPr>
                        <a:t>40%</a:t>
                      </a:r>
                      <a:endParaRPr lang="ru-RU" sz="1800" dirty="0">
                        <a:latin typeface="Arial" pitchFamily="34" charset="0"/>
                        <a:cs typeface="Arial" pitchFamily="34" charset="0"/>
                      </a:endParaRPr>
                    </a:p>
                  </a:txBody>
                  <a:tcPr marL="91439" marR="91439" marT="45697" marB="45697"/>
                </a:tc>
                <a:tc>
                  <a:txBody>
                    <a:bodyPr/>
                    <a:lstStyle/>
                    <a:p>
                      <a:pPr algn="ctr"/>
                      <a:r>
                        <a:rPr lang="ru-RU" sz="1800" dirty="0" smtClean="0">
                          <a:latin typeface="Arial" pitchFamily="34" charset="0"/>
                          <a:cs typeface="Arial" pitchFamily="34" charset="0"/>
                        </a:rPr>
                        <a:t>35%</a:t>
                      </a:r>
                      <a:endParaRPr lang="ru-RU" sz="1800" dirty="0">
                        <a:latin typeface="Arial" pitchFamily="34" charset="0"/>
                        <a:cs typeface="Arial" pitchFamily="34" charset="0"/>
                      </a:endParaRPr>
                    </a:p>
                  </a:txBody>
                  <a:tcPr marL="91439" marR="91439" marT="45697" marB="45697"/>
                </a:tc>
              </a:tr>
              <a:tr h="258530">
                <a:tc>
                  <a:txBody>
                    <a:bodyPr/>
                    <a:lstStyle/>
                    <a:p>
                      <a:r>
                        <a:rPr lang="ru-RU" sz="1600" dirty="0" smtClean="0">
                          <a:latin typeface="Arial" pitchFamily="34" charset="0"/>
                          <a:cs typeface="Arial" pitchFamily="34" charset="0"/>
                        </a:rPr>
                        <a:t>Рассуждение</a:t>
                      </a:r>
                      <a:endParaRPr lang="ru-RU" sz="1600" dirty="0">
                        <a:latin typeface="Arial" pitchFamily="34" charset="0"/>
                        <a:cs typeface="Arial" pitchFamily="34" charset="0"/>
                      </a:endParaRPr>
                    </a:p>
                  </a:txBody>
                  <a:tcPr marL="91439" marR="91439" marT="45697" marB="45697"/>
                </a:tc>
                <a:tc>
                  <a:txBody>
                    <a:bodyPr/>
                    <a:lstStyle/>
                    <a:p>
                      <a:pPr algn="ctr"/>
                      <a:r>
                        <a:rPr lang="ru-RU" sz="1800" dirty="0" smtClean="0">
                          <a:latin typeface="Arial" pitchFamily="34" charset="0"/>
                          <a:cs typeface="Arial" pitchFamily="34" charset="0"/>
                        </a:rPr>
                        <a:t>20%</a:t>
                      </a:r>
                      <a:endParaRPr lang="ru-RU" sz="1800" dirty="0">
                        <a:latin typeface="Arial" pitchFamily="34" charset="0"/>
                        <a:cs typeface="Arial" pitchFamily="34" charset="0"/>
                      </a:endParaRPr>
                    </a:p>
                  </a:txBody>
                  <a:tcPr marL="91439" marR="91439" marT="45697" marB="45697"/>
                </a:tc>
                <a:tc>
                  <a:txBody>
                    <a:bodyPr/>
                    <a:lstStyle/>
                    <a:p>
                      <a:pPr algn="ctr"/>
                      <a:r>
                        <a:rPr lang="ru-RU" sz="1800" dirty="0" smtClean="0">
                          <a:latin typeface="Arial" pitchFamily="34" charset="0"/>
                          <a:cs typeface="Arial" pitchFamily="34" charset="0"/>
                        </a:rPr>
                        <a:t>30%</a:t>
                      </a:r>
                      <a:endParaRPr lang="ru-RU" sz="1800" dirty="0">
                        <a:latin typeface="Arial" pitchFamily="34" charset="0"/>
                        <a:cs typeface="Arial" pitchFamily="34" charset="0"/>
                      </a:endParaRPr>
                    </a:p>
                  </a:txBody>
                  <a:tcPr marL="91439" marR="91439" marT="45697" marB="45697"/>
                </a:tc>
              </a:tr>
            </a:tbl>
          </a:graphicData>
        </a:graphic>
      </p:graphicFrame>
      <p:graphicFrame>
        <p:nvGraphicFramePr>
          <p:cNvPr id="5" name="Таблица 4"/>
          <p:cNvGraphicFramePr>
            <a:graphicFrameLocks noGrp="1"/>
          </p:cNvGraphicFramePr>
          <p:nvPr/>
        </p:nvGraphicFramePr>
        <p:xfrm>
          <a:off x="142844" y="3286124"/>
          <a:ext cx="4714908" cy="3435096"/>
        </p:xfrm>
        <a:graphic>
          <a:graphicData uri="http://schemas.openxmlformats.org/drawingml/2006/table">
            <a:tbl>
              <a:tblPr/>
              <a:tblGrid>
                <a:gridCol w="4714908"/>
              </a:tblGrid>
              <a:tr h="23760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C00000"/>
                          </a:solidFill>
                          <a:effectLst/>
                          <a:latin typeface="Arial" charset="0"/>
                          <a:cs typeface="Times New Roman" pitchFamily="18" charset="0"/>
                        </a:rPr>
                        <a:t>Рассуждение</a:t>
                      </a:r>
                      <a:endParaRPr kumimoji="0" lang="ru-RU" sz="1200" b="0" i="0" u="none" strike="noStrike" cap="none" normalizeH="0" baseline="0" dirty="0" smtClean="0">
                        <a:ln>
                          <a:noFill/>
                        </a:ln>
                        <a:solidFill>
                          <a:srgbClr val="C00000"/>
                        </a:solidFill>
                        <a:effectLst/>
                        <a:latin typeface="Arial" charset="0"/>
                        <a:cs typeface="Times New Roman" pitchFamily="18" charset="0"/>
                      </a:endParaRPr>
                    </a:p>
                  </a:txBody>
                  <a:tcPr marL="49203" marR="49203" marT="0" marB="0"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DFD8E8"/>
                    </a:solidFill>
                  </a:tcPr>
                </a:tc>
              </a:tr>
              <a:tr h="71282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charset="0"/>
                          <a:cs typeface="Times New Roman" pitchFamily="18" charset="0"/>
                        </a:rPr>
                        <a:t>Анализировать проблемы с целью определения соответствующих связей, понятий и этапов решения, предоставлять объяснение способа решения. </a:t>
                      </a:r>
                      <a:endParaRPr kumimoji="0" lang="ru-RU" sz="1200" b="0" i="0" u="none" strike="noStrike" cap="none" normalizeH="0" baseline="0" dirty="0" smtClean="0">
                        <a:ln>
                          <a:noFill/>
                        </a:ln>
                        <a:solidFill>
                          <a:schemeClr val="tx1"/>
                        </a:solidFill>
                        <a:effectLst/>
                        <a:latin typeface="Arial" charset="0"/>
                        <a:cs typeface="Times New Roman" pitchFamily="18" charset="0"/>
                      </a:endParaRPr>
                    </a:p>
                  </a:txBody>
                  <a:tcPr marL="49203" marR="49203" marT="0" marB="0"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noFill/>
                  </a:tcPr>
                </a:tc>
              </a:tr>
              <a:tr h="95043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charset="0"/>
                          <a:cs typeface="Times New Roman" pitchFamily="18" charset="0"/>
                        </a:rPr>
                        <a:t>Решать проблемы, требующие рассмотрения различных фактов и понятий из различных разделов естествознания, демонстрировать понимание обобщенных естественнонаучных понятий и подходов, </a:t>
                      </a:r>
                      <a:endParaRPr kumimoji="0" lang="ru-RU" sz="1200" b="0" i="0" u="none" strike="noStrike" cap="none" normalizeH="0" baseline="0" dirty="0" smtClean="0">
                        <a:ln>
                          <a:noFill/>
                        </a:ln>
                        <a:solidFill>
                          <a:schemeClr val="tx1"/>
                        </a:solidFill>
                        <a:effectLst/>
                        <a:latin typeface="Arial" charset="0"/>
                        <a:cs typeface="Times New Roman" pitchFamily="18" charset="0"/>
                      </a:endParaRPr>
                    </a:p>
                  </a:txBody>
                  <a:tcPr marL="49203" marR="49203" marT="0" marB="0"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DFD8E8"/>
                    </a:solidFill>
                  </a:tcPr>
                </a:tc>
              </a:tr>
              <a:tr h="71282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charset="0"/>
                          <a:cs typeface="Times New Roman" pitchFamily="18" charset="0"/>
                        </a:rPr>
                        <a:t>Делать общие выводы и оценивать их, выходя за пределы данного эксперимента и его условий, использовать полученные выводы в новых ситуациях; </a:t>
                      </a:r>
                      <a:endParaRPr kumimoji="0" lang="ru-RU" sz="1200" b="0" i="0" u="none" strike="noStrike" cap="none" normalizeH="0" baseline="0" dirty="0" smtClean="0">
                        <a:ln>
                          <a:noFill/>
                        </a:ln>
                        <a:solidFill>
                          <a:schemeClr val="tx1"/>
                        </a:solidFill>
                        <a:effectLst/>
                        <a:latin typeface="Arial" charset="0"/>
                        <a:cs typeface="Times New Roman" pitchFamily="18" charset="0"/>
                      </a:endParaRPr>
                    </a:p>
                  </a:txBody>
                  <a:tcPr marL="49203" marR="49203" marT="0" marB="0"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DFD8E8"/>
                    </a:solidFill>
                  </a:tcPr>
                </a:tc>
              </a:tr>
              <a:tr h="71282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charset="0"/>
                          <a:cs typeface="Times New Roman" pitchFamily="18" charset="0"/>
                        </a:rPr>
                        <a:t>Доказывать правильность объяснений, приводить аргументы для подтверждения обоснованности решения проблем, </a:t>
                      </a:r>
                      <a:endParaRPr kumimoji="0" lang="ru-RU" sz="1200" b="0" i="0" u="none" strike="noStrike" cap="none" normalizeH="0" baseline="0" dirty="0" smtClean="0">
                        <a:ln>
                          <a:noFill/>
                        </a:ln>
                        <a:solidFill>
                          <a:schemeClr val="tx1"/>
                        </a:solidFill>
                        <a:effectLst/>
                        <a:latin typeface="Arial" charset="0"/>
                        <a:cs typeface="Times New Roman" pitchFamily="18" charset="0"/>
                      </a:endParaRPr>
                    </a:p>
                  </a:txBody>
                  <a:tcPr marL="49203" marR="49203" marT="0" marB="0"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DFD8E8"/>
                    </a:solidFill>
                  </a:tcPr>
                </a:tc>
              </a:tr>
            </a:tbl>
          </a:graphicData>
        </a:graphic>
      </p:graphicFrame>
      <p:graphicFrame>
        <p:nvGraphicFramePr>
          <p:cNvPr id="6" name="Таблица 5"/>
          <p:cNvGraphicFramePr>
            <a:graphicFrameLocks noGrp="1"/>
          </p:cNvGraphicFramePr>
          <p:nvPr/>
        </p:nvGraphicFramePr>
        <p:xfrm>
          <a:off x="4786314" y="1000108"/>
          <a:ext cx="4071934" cy="2453640"/>
        </p:xfrm>
        <a:graphic>
          <a:graphicData uri="http://schemas.openxmlformats.org/drawingml/2006/table">
            <a:tbl>
              <a:tblPr/>
              <a:tblGrid>
                <a:gridCol w="4071934"/>
              </a:tblGrid>
              <a:tr h="23574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C00000"/>
                          </a:solidFill>
                          <a:effectLst/>
                          <a:latin typeface="Arial" charset="0"/>
                          <a:cs typeface="Times New Roman" pitchFamily="18" charset="0"/>
                        </a:rPr>
                        <a:t>Знание</a:t>
                      </a:r>
                      <a:endParaRPr kumimoji="0" lang="ru-RU" sz="1200" b="0" i="0" u="none" strike="noStrike" cap="none" normalizeH="0" baseline="0" dirty="0" smtClean="0">
                        <a:ln>
                          <a:noFill/>
                        </a:ln>
                        <a:solidFill>
                          <a:srgbClr val="C00000"/>
                        </a:solidFill>
                        <a:effectLst/>
                        <a:latin typeface="Arial" charset="0"/>
                        <a:cs typeface="Times New Roman" pitchFamily="18" charset="0"/>
                      </a:endParaRPr>
                    </a:p>
                  </a:txBody>
                  <a:tcPr marL="67884" marR="67884" marT="0" marB="0"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DFD8E8"/>
                    </a:solidFill>
                  </a:tcPr>
                </a:tc>
              </a:tr>
              <a:tr h="94298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charset="0"/>
                          <a:cs typeface="Times New Roman" pitchFamily="18" charset="0"/>
                        </a:rPr>
                        <a:t>Воспроизводить знания об естественнонаучных фактах, перечислять характеристики или свойства отдельных организмов, материалов и процессов.</a:t>
                      </a:r>
                      <a:endParaRPr kumimoji="0" lang="ru-RU" sz="1200" b="0" i="0" u="none" strike="noStrike" cap="none" normalizeH="0" baseline="0" dirty="0" smtClean="0">
                        <a:ln>
                          <a:noFill/>
                        </a:ln>
                        <a:solidFill>
                          <a:schemeClr val="tx1"/>
                        </a:solidFill>
                        <a:effectLst/>
                        <a:latin typeface="Arial" charset="0"/>
                        <a:cs typeface="Times New Roman" pitchFamily="18" charset="0"/>
                      </a:endParaRPr>
                    </a:p>
                  </a:txBody>
                  <a:tcPr marL="67884" marR="67884" marT="0" marB="0"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noFill/>
                  </a:tcPr>
                </a:tc>
              </a:tr>
              <a:tr h="1178727">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charset="0"/>
                          <a:cs typeface="Times New Roman" pitchFamily="18" charset="0"/>
                        </a:rPr>
                        <a:t>Давать определения естественнонаучным понятиям, узнавать     и использовать естественнонаучные термины (словарь), символы, сокращения, единицы измерения и шкалы в соответствующем контексте.</a:t>
                      </a:r>
                      <a:endParaRPr kumimoji="0" lang="ru-RU" sz="1200" b="0" i="0" u="none" strike="noStrike" cap="none" normalizeH="0" baseline="0" dirty="0" smtClean="0">
                        <a:ln>
                          <a:noFill/>
                        </a:ln>
                        <a:solidFill>
                          <a:schemeClr val="tx1"/>
                        </a:solidFill>
                        <a:effectLst/>
                        <a:latin typeface="Arial" charset="0"/>
                        <a:cs typeface="Times New Roman" pitchFamily="18" charset="0"/>
                      </a:endParaRPr>
                    </a:p>
                  </a:txBody>
                  <a:tcPr marL="67884" marR="67884" marT="0" marB="0"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DFD8E8"/>
                    </a:solidFill>
                  </a:tcPr>
                </a:tc>
              </a:tr>
            </a:tbl>
          </a:graphicData>
        </a:graphic>
      </p:graphicFrame>
      <p:graphicFrame>
        <p:nvGraphicFramePr>
          <p:cNvPr id="7" name="Таблица 6"/>
          <p:cNvGraphicFramePr>
            <a:graphicFrameLocks noGrp="1"/>
          </p:cNvGraphicFramePr>
          <p:nvPr/>
        </p:nvGraphicFramePr>
        <p:xfrm>
          <a:off x="4857752" y="3518219"/>
          <a:ext cx="4286248" cy="3328416"/>
        </p:xfrm>
        <a:graphic>
          <a:graphicData uri="http://schemas.openxmlformats.org/drawingml/2006/table">
            <a:tbl>
              <a:tblPr/>
              <a:tblGrid>
                <a:gridCol w="4286248"/>
              </a:tblGrid>
              <a:tr h="234819">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ru-RU" sz="1400" b="1" i="0" u="none" strike="noStrike" cap="none" normalizeH="0" baseline="0" dirty="0" smtClean="0">
                          <a:ln>
                            <a:noFill/>
                          </a:ln>
                          <a:solidFill>
                            <a:srgbClr val="C00000"/>
                          </a:solidFill>
                          <a:effectLst/>
                          <a:latin typeface="Arial" charset="0"/>
                          <a:cs typeface="Times New Roman" pitchFamily="18" charset="0"/>
                        </a:rPr>
                        <a:t>Применение</a:t>
                      </a:r>
                      <a:endParaRPr kumimoji="0" lang="ru-RU" sz="1200" b="0" i="0" u="none" strike="noStrike" cap="none" normalizeH="0" baseline="0" dirty="0" smtClean="0">
                        <a:ln>
                          <a:noFill/>
                        </a:ln>
                        <a:solidFill>
                          <a:srgbClr val="C00000"/>
                        </a:solidFill>
                        <a:effectLst/>
                        <a:latin typeface="Arial" charset="0"/>
                        <a:cs typeface="Times New Roman" pitchFamily="18" charset="0"/>
                      </a:endParaRPr>
                    </a:p>
                  </a:txBody>
                  <a:tcPr marL="51209" marR="51209" marT="0" marB="0"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DFD8E8"/>
                    </a:solidFill>
                  </a:tcPr>
                </a:tc>
              </a:tr>
              <a:tr h="1210118">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charset="0"/>
                          <a:cs typeface="Times New Roman" pitchFamily="18" charset="0"/>
                        </a:rPr>
                        <a:t>Определять и описывать сходные черты или различия между группами организмов, материалов и процессов; различать, классифицировать и устанавливать порядок отдельных объектов, </a:t>
                      </a:r>
                      <a:endParaRPr kumimoji="0" lang="ru-RU" sz="1200" b="0" i="0" u="none" strike="noStrike" cap="none" normalizeH="0" baseline="0" dirty="0" smtClean="0">
                        <a:ln>
                          <a:noFill/>
                        </a:ln>
                        <a:solidFill>
                          <a:schemeClr val="tx1"/>
                        </a:solidFill>
                        <a:effectLst/>
                        <a:latin typeface="Arial" charset="0"/>
                        <a:cs typeface="Times New Roman" pitchFamily="18" charset="0"/>
                      </a:endParaRPr>
                    </a:p>
                  </a:txBody>
                  <a:tcPr marL="51209" marR="51209" marT="0" marB="0"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noFill/>
                  </a:tcPr>
                </a:tc>
              </a:tr>
              <a:tr h="716996">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charset="0"/>
                          <a:cs typeface="Times New Roman" pitchFamily="18" charset="0"/>
                        </a:rPr>
                        <a:t>Использовать диаграммы, рисунки, модели с целью демонстрации понимания естественнонаучных понятий, </a:t>
                      </a:r>
                      <a:endParaRPr kumimoji="0" lang="ru-RU" sz="1200" b="0" i="0" u="none" strike="noStrike" cap="none" normalizeH="0" baseline="0" dirty="0" smtClean="0">
                        <a:ln>
                          <a:noFill/>
                        </a:ln>
                        <a:solidFill>
                          <a:schemeClr val="tx1"/>
                        </a:solidFill>
                        <a:effectLst/>
                        <a:latin typeface="Arial" charset="0"/>
                        <a:cs typeface="Times New Roman" pitchFamily="18" charset="0"/>
                      </a:endParaRPr>
                    </a:p>
                  </a:txBody>
                  <a:tcPr marL="51209" marR="51209" marT="0" marB="0"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DFD8E8"/>
                    </a:solidFill>
                  </a:tcPr>
                </a:tc>
              </a:tr>
              <a:tr h="963558">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charset="0"/>
                          <a:cs typeface="Times New Roman" pitchFamily="18" charset="0"/>
                        </a:rPr>
                        <a:t>Интерпретировать связанную с естественнонаучными понятиями или принципами информацию, представленную в виде текста, таблиц и графиков.</a:t>
                      </a:r>
                      <a:endParaRPr kumimoji="0" lang="ru-RU" sz="1200" b="0" i="0" u="none" strike="noStrike" cap="none" normalizeH="0" baseline="0" dirty="0" smtClean="0">
                        <a:ln>
                          <a:noFill/>
                        </a:ln>
                        <a:solidFill>
                          <a:schemeClr val="tx1"/>
                        </a:solidFill>
                        <a:effectLst/>
                        <a:latin typeface="Arial" charset="0"/>
                        <a:cs typeface="Times New Roman" pitchFamily="18" charset="0"/>
                      </a:endParaRPr>
                    </a:p>
                  </a:txBody>
                  <a:tcPr marL="51209" marR="51209" marT="0" marB="0"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DFD8E8"/>
                    </a:solidFill>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timss2.gif"/>
          <p:cNvPicPr>
            <a:picLocks noChangeAspect="1"/>
          </p:cNvPicPr>
          <p:nvPr/>
        </p:nvPicPr>
        <p:blipFill>
          <a:blip r:embed="rId2" cstate="print"/>
          <a:stretch>
            <a:fillRect/>
          </a:stretch>
        </p:blipFill>
        <p:spPr>
          <a:xfrm>
            <a:off x="8001024" y="428604"/>
            <a:ext cx="872234" cy="858390"/>
          </a:xfrm>
          <a:prstGeom prst="rect">
            <a:avLst/>
          </a:prstGeom>
        </p:spPr>
      </p:pic>
      <p:sp>
        <p:nvSpPr>
          <p:cNvPr id="3" name="Прямоугольник 2"/>
          <p:cNvSpPr/>
          <p:nvPr/>
        </p:nvSpPr>
        <p:spPr>
          <a:xfrm>
            <a:off x="1785918" y="571480"/>
            <a:ext cx="5670846" cy="523220"/>
          </a:xfrm>
          <a:prstGeom prst="rect">
            <a:avLst/>
          </a:prstGeom>
        </p:spPr>
        <p:txBody>
          <a:bodyPr wrap="square">
            <a:spAutoFit/>
          </a:bodyPr>
          <a:lstStyle/>
          <a:p>
            <a:r>
              <a:rPr lang="ru-RU" sz="2800" b="1" i="1" dirty="0" smtClean="0">
                <a:latin typeface="Times New Roman" pitchFamily="18" charset="0"/>
                <a:cs typeface="Times New Roman" pitchFamily="18" charset="0"/>
              </a:rPr>
              <a:t>Примеры заданий</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Знание</a:t>
            </a:r>
            <a:endParaRPr lang="ru-RU" sz="2800" b="1" i="1" dirty="0">
              <a:latin typeface="Times New Roman" pitchFamily="18" charset="0"/>
              <a:cs typeface="Times New Roman" pitchFamily="18" charset="0"/>
            </a:endParaRPr>
          </a:p>
        </p:txBody>
      </p:sp>
      <p:sp>
        <p:nvSpPr>
          <p:cNvPr id="4" name="Прямоугольник 3"/>
          <p:cNvSpPr/>
          <p:nvPr/>
        </p:nvSpPr>
        <p:spPr>
          <a:xfrm>
            <a:off x="285720" y="1857364"/>
            <a:ext cx="4000528" cy="4832092"/>
          </a:xfrm>
          <a:prstGeom prst="rect">
            <a:avLst/>
          </a:prstGeom>
        </p:spPr>
        <p:txBody>
          <a:bodyPr wrap="square">
            <a:spAutoFit/>
          </a:bodyPr>
          <a:lstStyle/>
          <a:p>
            <a:pPr fontAlgn="auto">
              <a:spcBef>
                <a:spcPts val="0"/>
              </a:spcBef>
              <a:spcAft>
                <a:spcPts val="0"/>
              </a:spcAft>
              <a:defRPr/>
            </a:pPr>
            <a:r>
              <a:rPr lang="ru-RU" sz="2800" b="1" i="1" dirty="0" smtClean="0">
                <a:solidFill>
                  <a:prstClr val="black"/>
                </a:solidFill>
                <a:latin typeface="Times New Roman" pitchFamily="18" charset="0"/>
                <a:cs typeface="Times New Roman" pitchFamily="18" charset="0"/>
              </a:rPr>
              <a:t>Хищник- животное, которое питается другими животными. Какое из указанных животных является хищником? </a:t>
            </a:r>
          </a:p>
          <a:p>
            <a:pPr fontAlgn="auto">
              <a:spcBef>
                <a:spcPts val="0"/>
              </a:spcBef>
              <a:spcAft>
                <a:spcPts val="0"/>
              </a:spcAft>
              <a:defRPr/>
            </a:pPr>
            <a:endParaRPr lang="ru-RU" sz="2800" b="1" i="1" dirty="0" smtClean="0">
              <a:solidFill>
                <a:prstClr val="black"/>
              </a:solidFill>
              <a:latin typeface="Times New Roman" pitchFamily="18" charset="0"/>
              <a:cs typeface="Times New Roman" pitchFamily="18" charset="0"/>
            </a:endParaRPr>
          </a:p>
          <a:p>
            <a:pPr fontAlgn="auto">
              <a:spcBef>
                <a:spcPts val="0"/>
              </a:spcBef>
              <a:spcAft>
                <a:spcPts val="0"/>
              </a:spcAft>
              <a:defRPr/>
            </a:pPr>
            <a:r>
              <a:rPr lang="ru-RU" sz="2800" b="1" i="1" dirty="0" smtClean="0">
                <a:solidFill>
                  <a:prstClr val="black"/>
                </a:solidFill>
                <a:latin typeface="Times New Roman" pitchFamily="18" charset="0"/>
                <a:cs typeface="Times New Roman" pitchFamily="18" charset="0"/>
              </a:rPr>
              <a:t>А. Олень</a:t>
            </a:r>
          </a:p>
          <a:p>
            <a:pPr fontAlgn="auto">
              <a:spcBef>
                <a:spcPts val="0"/>
              </a:spcBef>
              <a:spcAft>
                <a:spcPts val="0"/>
              </a:spcAft>
              <a:defRPr/>
            </a:pPr>
            <a:r>
              <a:rPr lang="ru-RU" sz="2800" b="1" i="1" dirty="0" smtClean="0">
                <a:solidFill>
                  <a:prstClr val="black"/>
                </a:solidFill>
                <a:latin typeface="Times New Roman" pitchFamily="18" charset="0"/>
                <a:cs typeface="Times New Roman" pitchFamily="18" charset="0"/>
              </a:rPr>
              <a:t>В.Волк</a:t>
            </a:r>
          </a:p>
          <a:p>
            <a:pPr fontAlgn="auto">
              <a:spcBef>
                <a:spcPts val="0"/>
              </a:spcBef>
              <a:spcAft>
                <a:spcPts val="0"/>
              </a:spcAft>
              <a:defRPr/>
            </a:pPr>
            <a:r>
              <a:rPr lang="ru-RU" sz="2800" b="1" i="1" dirty="0" smtClean="0">
                <a:solidFill>
                  <a:prstClr val="black"/>
                </a:solidFill>
                <a:latin typeface="Times New Roman" pitchFamily="18" charset="0"/>
                <a:cs typeface="Times New Roman" pitchFamily="18" charset="0"/>
              </a:rPr>
              <a:t>С.Корова</a:t>
            </a:r>
            <a:endParaRPr lang="en-US" sz="2800" b="1" i="1" dirty="0" smtClean="0">
              <a:solidFill>
                <a:prstClr val="black"/>
              </a:solidFill>
              <a:latin typeface="Times New Roman" pitchFamily="18" charset="0"/>
              <a:cs typeface="Times New Roman" pitchFamily="18" charset="0"/>
            </a:endParaRPr>
          </a:p>
          <a:p>
            <a:pPr fontAlgn="auto">
              <a:spcBef>
                <a:spcPts val="0"/>
              </a:spcBef>
              <a:spcAft>
                <a:spcPts val="0"/>
              </a:spcAft>
              <a:defRPr/>
            </a:pPr>
            <a:r>
              <a:rPr lang="en-US" sz="2800" b="1" i="1" dirty="0" smtClean="0">
                <a:solidFill>
                  <a:prstClr val="black"/>
                </a:solidFill>
                <a:latin typeface="Times New Roman" pitchFamily="18" charset="0"/>
                <a:cs typeface="Times New Roman" pitchFamily="18" charset="0"/>
              </a:rPr>
              <a:t>D</a:t>
            </a:r>
            <a:r>
              <a:rPr lang="ru-RU" sz="2800" b="1" i="1" dirty="0" smtClean="0">
                <a:solidFill>
                  <a:prstClr val="black"/>
                </a:solidFill>
                <a:latin typeface="Times New Roman" pitchFamily="18" charset="0"/>
                <a:cs typeface="Times New Roman" pitchFamily="18" charset="0"/>
              </a:rPr>
              <a:t>.Коза</a:t>
            </a:r>
            <a:endParaRPr lang="ru-RU" sz="2800" b="1" i="1" dirty="0">
              <a:solidFill>
                <a:prstClr val="black"/>
              </a:solidFill>
              <a:latin typeface="Times New Roman" pitchFamily="18" charset="0"/>
              <a:cs typeface="Times New Roman" pitchFamily="18" charset="0"/>
            </a:endParaRPr>
          </a:p>
        </p:txBody>
      </p:sp>
      <p:sp>
        <p:nvSpPr>
          <p:cNvPr id="5" name="Прямоугольник 4"/>
          <p:cNvSpPr/>
          <p:nvPr/>
        </p:nvSpPr>
        <p:spPr>
          <a:xfrm>
            <a:off x="214282" y="1285860"/>
            <a:ext cx="5072098" cy="523220"/>
          </a:xfrm>
          <a:prstGeom prst="rect">
            <a:avLst/>
          </a:prstGeom>
        </p:spPr>
        <p:txBody>
          <a:bodyPr wrap="square">
            <a:spAutoFit/>
          </a:bodyPr>
          <a:lstStyle/>
          <a:p>
            <a:r>
              <a:rPr lang="ru-RU" sz="2800" b="1" i="1" dirty="0" smtClean="0">
                <a:latin typeface="Times New Roman" pitchFamily="18" charset="0"/>
                <a:cs typeface="Times New Roman" pitchFamily="18" charset="0"/>
              </a:rPr>
              <a:t>4 класс</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Казахстан</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96,4%</a:t>
            </a:r>
            <a:endParaRPr lang="ru-RU" sz="2800" b="1" i="1" dirty="0">
              <a:latin typeface="Times New Roman" pitchFamily="18" charset="0"/>
              <a:cs typeface="Times New Roman" pitchFamily="18" charset="0"/>
            </a:endParaRPr>
          </a:p>
        </p:txBody>
      </p:sp>
      <p:sp>
        <p:nvSpPr>
          <p:cNvPr id="6" name="Прямоугольник 5"/>
          <p:cNvSpPr/>
          <p:nvPr/>
        </p:nvSpPr>
        <p:spPr>
          <a:xfrm>
            <a:off x="4786314" y="1285860"/>
            <a:ext cx="4929222" cy="523220"/>
          </a:xfrm>
          <a:prstGeom prst="rect">
            <a:avLst/>
          </a:prstGeom>
        </p:spPr>
        <p:txBody>
          <a:bodyPr wrap="square">
            <a:spAutoFit/>
          </a:bodyPr>
          <a:lstStyle/>
          <a:p>
            <a:r>
              <a:rPr lang="ru-RU" sz="2800" b="1" i="1" dirty="0" smtClean="0">
                <a:latin typeface="Times New Roman" pitchFamily="18" charset="0"/>
                <a:cs typeface="Times New Roman" pitchFamily="18" charset="0"/>
              </a:rPr>
              <a:t>8 класс</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 Казахстан</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88,2%</a:t>
            </a:r>
            <a:endParaRPr lang="ru-RU" sz="2800" b="1" i="1" dirty="0">
              <a:latin typeface="Times New Roman" pitchFamily="18" charset="0"/>
              <a:cs typeface="Times New Roman" pitchFamily="18" charset="0"/>
            </a:endParaRPr>
          </a:p>
        </p:txBody>
      </p:sp>
      <p:sp>
        <p:nvSpPr>
          <p:cNvPr id="7" name="Прямоугольник 6"/>
          <p:cNvSpPr/>
          <p:nvPr/>
        </p:nvSpPr>
        <p:spPr>
          <a:xfrm>
            <a:off x="4786314" y="1857365"/>
            <a:ext cx="4000528" cy="4472644"/>
          </a:xfrm>
          <a:prstGeom prst="rect">
            <a:avLst/>
          </a:prstGeom>
        </p:spPr>
        <p:txBody>
          <a:bodyPr wrap="square">
            <a:spAutoFit/>
          </a:bodyPr>
          <a:lstStyle/>
          <a:p>
            <a:pPr fontAlgn="auto">
              <a:spcBef>
                <a:spcPts val="0"/>
              </a:spcBef>
              <a:spcAft>
                <a:spcPts val="0"/>
              </a:spcAft>
              <a:defRPr/>
            </a:pPr>
            <a:r>
              <a:rPr lang="ru-RU" sz="2800" b="1" i="1" dirty="0" smtClean="0">
                <a:latin typeface="Times New Roman" pitchFamily="18" charset="0"/>
                <a:cs typeface="Times New Roman" pitchFamily="18" charset="0"/>
              </a:rPr>
              <a:t>Какова химическая формула углекислого газа?</a:t>
            </a:r>
          </a:p>
          <a:p>
            <a:pPr fontAlgn="auto">
              <a:spcBef>
                <a:spcPts val="0"/>
              </a:spcBef>
              <a:spcAft>
                <a:spcPts val="0"/>
              </a:spcAft>
              <a:defRPr/>
            </a:pPr>
            <a:endParaRPr lang="ru-RU" sz="2800" b="1" i="1" dirty="0" smtClean="0">
              <a:latin typeface="Times New Roman" pitchFamily="18" charset="0"/>
              <a:cs typeface="Times New Roman" pitchFamily="18" charset="0"/>
            </a:endParaRPr>
          </a:p>
          <a:p>
            <a:pPr fontAlgn="auto">
              <a:spcBef>
                <a:spcPts val="0"/>
              </a:spcBef>
              <a:spcAft>
                <a:spcPts val="0"/>
              </a:spcAft>
              <a:defRPr/>
            </a:pPr>
            <a:endParaRPr lang="ru-RU" sz="2800" b="1" i="1" dirty="0" smtClean="0">
              <a:latin typeface="Times New Roman" pitchFamily="18" charset="0"/>
              <a:cs typeface="Times New Roman" pitchFamily="18" charset="0"/>
            </a:endParaRPr>
          </a:p>
          <a:p>
            <a:pPr fontAlgn="auto">
              <a:spcBef>
                <a:spcPts val="0"/>
              </a:spcBef>
              <a:spcAft>
                <a:spcPts val="0"/>
              </a:spcAft>
              <a:defRPr/>
            </a:pPr>
            <a:r>
              <a:rPr lang="ru-RU" sz="2800" b="1" i="1" dirty="0" smtClean="0">
                <a:latin typeface="Times New Roman" pitchFamily="18" charset="0"/>
                <a:cs typeface="Times New Roman" pitchFamily="18" charset="0"/>
              </a:rPr>
              <a:t>А. СО</a:t>
            </a:r>
          </a:p>
          <a:p>
            <a:pPr fontAlgn="auto">
              <a:spcBef>
                <a:spcPts val="0"/>
              </a:spcBef>
              <a:spcAft>
                <a:spcPts val="0"/>
              </a:spcAft>
              <a:defRPr/>
            </a:pPr>
            <a:r>
              <a:rPr lang="ru-RU" sz="2800" b="1" i="1" dirty="0" smtClean="0">
                <a:latin typeface="Times New Roman" pitchFamily="18" charset="0"/>
                <a:cs typeface="Times New Roman" pitchFamily="18" charset="0"/>
              </a:rPr>
              <a:t>В. СО</a:t>
            </a:r>
            <a:r>
              <a:rPr lang="ru-RU" sz="2800" b="1" i="1" baseline="-25000" dirty="0" smtClean="0">
                <a:latin typeface="Times New Roman" pitchFamily="18" charset="0"/>
                <a:cs typeface="Times New Roman" pitchFamily="18" charset="0"/>
              </a:rPr>
              <a:t>2 </a:t>
            </a:r>
            <a:endParaRPr lang="ru-RU" sz="2800" b="1" i="1" dirty="0" smtClean="0">
              <a:latin typeface="Times New Roman" pitchFamily="18" charset="0"/>
              <a:cs typeface="Times New Roman" pitchFamily="18" charset="0"/>
            </a:endParaRPr>
          </a:p>
          <a:p>
            <a:pPr fontAlgn="auto">
              <a:spcBef>
                <a:spcPts val="0"/>
              </a:spcBef>
              <a:spcAft>
                <a:spcPts val="0"/>
              </a:spcAft>
              <a:defRPr/>
            </a:pPr>
            <a:r>
              <a:rPr lang="ru-RU" sz="2800" b="1" i="1" dirty="0" smtClean="0">
                <a:latin typeface="Times New Roman" pitchFamily="18" charset="0"/>
                <a:cs typeface="Times New Roman" pitchFamily="18" charset="0"/>
              </a:rPr>
              <a:t>С.С</a:t>
            </a:r>
            <a:endParaRPr lang="en-US" sz="2800" b="1" i="1" dirty="0" smtClean="0">
              <a:latin typeface="Times New Roman" pitchFamily="18" charset="0"/>
              <a:cs typeface="Times New Roman" pitchFamily="18" charset="0"/>
            </a:endParaRPr>
          </a:p>
          <a:p>
            <a:pPr fontAlgn="auto">
              <a:spcBef>
                <a:spcPts val="0"/>
              </a:spcBef>
              <a:spcAft>
                <a:spcPts val="0"/>
              </a:spcAft>
              <a:defRPr/>
            </a:pPr>
            <a:r>
              <a:rPr lang="en-US" sz="2800" b="1" i="1" dirty="0" smtClean="0">
                <a:latin typeface="Times New Roman" pitchFamily="18" charset="0"/>
                <a:cs typeface="Times New Roman" pitchFamily="18" charset="0"/>
              </a:rPr>
              <a:t>D</a:t>
            </a:r>
            <a:r>
              <a:rPr lang="ru-RU" sz="2800" b="1" i="1" baseline="-25000"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О</a:t>
            </a:r>
            <a:r>
              <a:rPr lang="ru-RU" sz="2800" b="1" i="1" baseline="-25000" dirty="0" smtClean="0">
                <a:latin typeface="Times New Roman" pitchFamily="18" charset="0"/>
                <a:cs typeface="Times New Roman" pitchFamily="18" charset="0"/>
              </a:rPr>
              <a:t>2</a:t>
            </a:r>
            <a:endParaRPr lang="ru-RU" sz="2800" b="1" i="1" dirty="0" smtClean="0">
              <a:latin typeface="Times New Roman" pitchFamily="18" charset="0"/>
              <a:cs typeface="Times New Roman" pitchFamily="18" charset="0"/>
            </a:endParaRPr>
          </a:p>
          <a:p>
            <a:pPr algn="ctr" fontAlgn="auto">
              <a:spcBef>
                <a:spcPts val="0"/>
              </a:spcBef>
              <a:spcAft>
                <a:spcPts val="0"/>
              </a:spcAft>
              <a:defRPr/>
            </a:pPr>
            <a:endParaRPr lang="ru-RU" sz="2800" b="1" i="1"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timss2.gif"/>
          <p:cNvPicPr>
            <a:picLocks noChangeAspect="1"/>
          </p:cNvPicPr>
          <p:nvPr/>
        </p:nvPicPr>
        <p:blipFill>
          <a:blip r:embed="rId2" cstate="print"/>
          <a:stretch>
            <a:fillRect/>
          </a:stretch>
        </p:blipFill>
        <p:spPr>
          <a:xfrm>
            <a:off x="8072462" y="214290"/>
            <a:ext cx="872234" cy="858390"/>
          </a:xfrm>
          <a:prstGeom prst="rect">
            <a:avLst/>
          </a:prstGeom>
        </p:spPr>
      </p:pic>
      <p:sp>
        <p:nvSpPr>
          <p:cNvPr id="3" name="Прямоугольник 2"/>
          <p:cNvSpPr/>
          <p:nvPr/>
        </p:nvSpPr>
        <p:spPr>
          <a:xfrm>
            <a:off x="4429124" y="1142984"/>
            <a:ext cx="4929222" cy="523220"/>
          </a:xfrm>
          <a:prstGeom prst="rect">
            <a:avLst/>
          </a:prstGeom>
        </p:spPr>
        <p:txBody>
          <a:bodyPr wrap="square">
            <a:spAutoFit/>
          </a:bodyPr>
          <a:lstStyle/>
          <a:p>
            <a:r>
              <a:rPr lang="ru-RU" sz="2800" b="1" i="1" dirty="0" smtClean="0">
                <a:latin typeface="Times New Roman" pitchFamily="18" charset="0"/>
                <a:cs typeface="Times New Roman" pitchFamily="18" charset="0"/>
              </a:rPr>
              <a:t>8 класс</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 Казахстан</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- 14,4%</a:t>
            </a:r>
            <a:endParaRPr lang="ru-RU" sz="2800" b="1" i="1" dirty="0">
              <a:latin typeface="Times New Roman" pitchFamily="18" charset="0"/>
              <a:cs typeface="Times New Roman" pitchFamily="18" charset="0"/>
            </a:endParaRPr>
          </a:p>
        </p:txBody>
      </p:sp>
      <p:pic>
        <p:nvPicPr>
          <p:cNvPr id="4" name="Picture 2"/>
          <p:cNvPicPr>
            <a:picLocks noChangeAspect="1" noChangeArrowheads="1"/>
          </p:cNvPicPr>
          <p:nvPr/>
        </p:nvPicPr>
        <p:blipFill>
          <a:blip r:embed="rId3" cstate="print"/>
          <a:srcRect/>
          <a:stretch>
            <a:fillRect/>
          </a:stretch>
        </p:blipFill>
        <p:spPr bwMode="auto">
          <a:xfrm>
            <a:off x="571472" y="1571612"/>
            <a:ext cx="2428875" cy="1357312"/>
          </a:xfrm>
          <a:prstGeom prst="rect">
            <a:avLst/>
          </a:prstGeom>
          <a:noFill/>
          <a:ln w="9525">
            <a:noFill/>
            <a:miter lim="800000"/>
            <a:headEnd/>
            <a:tailEnd/>
          </a:ln>
        </p:spPr>
      </p:pic>
      <p:sp>
        <p:nvSpPr>
          <p:cNvPr id="5" name="Прямоугольник 4"/>
          <p:cNvSpPr/>
          <p:nvPr/>
        </p:nvSpPr>
        <p:spPr>
          <a:xfrm>
            <a:off x="0" y="1142984"/>
            <a:ext cx="4271619" cy="523220"/>
          </a:xfrm>
          <a:prstGeom prst="rect">
            <a:avLst/>
          </a:prstGeom>
        </p:spPr>
        <p:txBody>
          <a:bodyPr wrap="none">
            <a:spAutoFit/>
          </a:bodyPr>
          <a:lstStyle/>
          <a:p>
            <a:r>
              <a:rPr lang="ru-RU" sz="2800" b="1" i="1" dirty="0" smtClean="0">
                <a:latin typeface="Times New Roman" pitchFamily="18" charset="0"/>
                <a:cs typeface="Times New Roman" pitchFamily="18" charset="0"/>
              </a:rPr>
              <a:t>4 класс</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 Казахстан</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11%</a:t>
            </a:r>
            <a:endParaRPr lang="ru-RU" sz="2800" b="1" i="1" dirty="0">
              <a:latin typeface="Times New Roman" pitchFamily="18" charset="0"/>
              <a:cs typeface="Times New Roman" pitchFamily="18" charset="0"/>
            </a:endParaRPr>
          </a:p>
        </p:txBody>
      </p:sp>
      <p:sp>
        <p:nvSpPr>
          <p:cNvPr id="6" name="Прямоугольник 5"/>
          <p:cNvSpPr/>
          <p:nvPr/>
        </p:nvSpPr>
        <p:spPr>
          <a:xfrm>
            <a:off x="2571736" y="571480"/>
            <a:ext cx="4566031" cy="523220"/>
          </a:xfrm>
          <a:prstGeom prst="rect">
            <a:avLst/>
          </a:prstGeom>
        </p:spPr>
        <p:txBody>
          <a:bodyPr wrap="square">
            <a:spAutoFit/>
          </a:bodyPr>
          <a:lstStyle/>
          <a:p>
            <a:r>
              <a:rPr lang="ru-RU" sz="2800" b="1" i="1" dirty="0" smtClean="0">
                <a:latin typeface="Times New Roman" pitchFamily="18" charset="0"/>
                <a:cs typeface="Times New Roman" pitchFamily="18" charset="0"/>
              </a:rPr>
              <a:t>Примеры</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Применение</a:t>
            </a:r>
            <a:endParaRPr lang="ru-RU" sz="2800" b="1" i="1" dirty="0">
              <a:latin typeface="Times New Roman" pitchFamily="18" charset="0"/>
              <a:cs typeface="Times New Roman" pitchFamily="18" charset="0"/>
            </a:endParaRPr>
          </a:p>
        </p:txBody>
      </p:sp>
      <p:sp>
        <p:nvSpPr>
          <p:cNvPr id="7" name="Прямоугольник 6"/>
          <p:cNvSpPr/>
          <p:nvPr/>
        </p:nvSpPr>
        <p:spPr>
          <a:xfrm>
            <a:off x="142844" y="2928934"/>
            <a:ext cx="4429156" cy="3600986"/>
          </a:xfrm>
          <a:prstGeom prst="rect">
            <a:avLst/>
          </a:prstGeom>
        </p:spPr>
        <p:txBody>
          <a:bodyPr wrap="square">
            <a:spAutoFit/>
          </a:bodyPr>
          <a:lstStyle/>
          <a:p>
            <a:pPr fontAlgn="auto">
              <a:spcBef>
                <a:spcPts val="0"/>
              </a:spcBef>
              <a:spcAft>
                <a:spcPts val="0"/>
              </a:spcAft>
              <a:defRPr/>
            </a:pPr>
            <a:r>
              <a:rPr lang="ru-RU" sz="1900" b="1" i="1" dirty="0" smtClean="0">
                <a:latin typeface="Times New Roman" pitchFamily="18" charset="0"/>
                <a:cs typeface="Times New Roman" pitchFamily="18" charset="0"/>
              </a:rPr>
              <a:t>Дерево и лев очень не похожи друг на друга. Но они относятся к живой природе и имеют общие особенности. Например, чтобы выжить, им обоим нужна вода.</a:t>
            </a:r>
          </a:p>
          <a:p>
            <a:pPr fontAlgn="auto">
              <a:spcBef>
                <a:spcPts val="0"/>
              </a:spcBef>
              <a:spcAft>
                <a:spcPts val="0"/>
              </a:spcAft>
              <a:defRPr/>
            </a:pPr>
            <a:r>
              <a:rPr lang="ru-RU" sz="1900" b="1" i="1" dirty="0" smtClean="0">
                <a:latin typeface="Times New Roman" pitchFamily="18" charset="0"/>
                <a:cs typeface="Times New Roman" pitchFamily="18" charset="0"/>
              </a:rPr>
              <a:t>Запишите две другие особенности, которые имеют и дерево, и лев.</a:t>
            </a:r>
          </a:p>
          <a:p>
            <a:pPr fontAlgn="auto">
              <a:spcBef>
                <a:spcPts val="0"/>
              </a:spcBef>
              <a:spcAft>
                <a:spcPts val="0"/>
              </a:spcAft>
              <a:defRPr/>
            </a:pPr>
            <a:r>
              <a:rPr lang="ru-RU" sz="1900" b="1" i="1" u="sng" dirty="0" smtClean="0">
                <a:latin typeface="Times New Roman" pitchFamily="18" charset="0"/>
                <a:cs typeface="Times New Roman" pitchFamily="18" charset="0"/>
              </a:rPr>
              <a:t>Ответ</a:t>
            </a:r>
            <a:r>
              <a:rPr lang="ru-RU" sz="1900" b="1" i="1" dirty="0" smtClean="0">
                <a:latin typeface="Times New Roman" pitchFamily="18" charset="0"/>
                <a:cs typeface="Times New Roman" pitchFamily="18" charset="0"/>
              </a:rPr>
              <a:t>: Им нужна энергия. Им нужен кислород.</a:t>
            </a:r>
          </a:p>
          <a:p>
            <a:pPr algn="ctr" fontAlgn="auto">
              <a:spcBef>
                <a:spcPts val="0"/>
              </a:spcBef>
              <a:spcAft>
                <a:spcPts val="0"/>
              </a:spcAft>
              <a:defRPr/>
            </a:pPr>
            <a:r>
              <a:rPr lang="ru-RU" sz="1900" b="1" i="1" dirty="0" smtClean="0">
                <a:latin typeface="Times New Roman" pitchFamily="18" charset="0"/>
                <a:cs typeface="Times New Roman" pitchFamily="18" charset="0"/>
              </a:rPr>
              <a:t>Они выделяют ненужные вещества. Им нужно солнце.</a:t>
            </a:r>
          </a:p>
          <a:p>
            <a:pPr algn="ctr" fontAlgn="auto">
              <a:spcBef>
                <a:spcPts val="0"/>
              </a:spcBef>
              <a:spcAft>
                <a:spcPts val="0"/>
              </a:spcAft>
              <a:defRPr/>
            </a:pPr>
            <a:r>
              <a:rPr lang="ru-RU" sz="1900" b="1" i="1" dirty="0" smtClean="0">
                <a:latin typeface="Times New Roman" pitchFamily="18" charset="0"/>
                <a:cs typeface="Times New Roman" pitchFamily="18" charset="0"/>
              </a:rPr>
              <a:t>Они растут, развиваются и умирают</a:t>
            </a:r>
            <a:endParaRPr lang="ru-RU" sz="1900" b="1" i="1" dirty="0">
              <a:latin typeface="Times New Roman" pitchFamily="18" charset="0"/>
              <a:cs typeface="Times New Roman" pitchFamily="18" charset="0"/>
            </a:endParaRPr>
          </a:p>
        </p:txBody>
      </p:sp>
      <p:pic>
        <p:nvPicPr>
          <p:cNvPr id="8" name="Picture 3"/>
          <p:cNvPicPr>
            <a:picLocks noChangeAspect="1" noChangeArrowheads="1"/>
          </p:cNvPicPr>
          <p:nvPr/>
        </p:nvPicPr>
        <p:blipFill>
          <a:blip r:embed="rId4" cstate="print"/>
          <a:srcRect/>
          <a:stretch>
            <a:fillRect/>
          </a:stretch>
        </p:blipFill>
        <p:spPr bwMode="auto">
          <a:xfrm>
            <a:off x="5643570" y="1571612"/>
            <a:ext cx="1971675" cy="857250"/>
          </a:xfrm>
          <a:prstGeom prst="rect">
            <a:avLst/>
          </a:prstGeom>
          <a:noFill/>
          <a:ln w="9525">
            <a:noFill/>
            <a:miter lim="800000"/>
            <a:headEnd/>
            <a:tailEnd/>
          </a:ln>
        </p:spPr>
      </p:pic>
      <p:sp>
        <p:nvSpPr>
          <p:cNvPr id="9" name="Прямоугольник 8"/>
          <p:cNvSpPr/>
          <p:nvPr/>
        </p:nvSpPr>
        <p:spPr>
          <a:xfrm>
            <a:off x="4572000" y="2357431"/>
            <a:ext cx="4572000" cy="4478149"/>
          </a:xfrm>
          <a:prstGeom prst="rect">
            <a:avLst/>
          </a:prstGeom>
        </p:spPr>
        <p:txBody>
          <a:bodyPr wrap="square">
            <a:spAutoFit/>
          </a:bodyPr>
          <a:lstStyle/>
          <a:p>
            <a:pPr algn="just" fontAlgn="auto">
              <a:spcBef>
                <a:spcPts val="0"/>
              </a:spcBef>
              <a:spcAft>
                <a:spcPts val="0"/>
              </a:spcAft>
              <a:defRPr/>
            </a:pPr>
            <a:r>
              <a:rPr lang="ru-RU" sz="1900" b="1" i="1" dirty="0" smtClean="0">
                <a:latin typeface="Times New Roman" pitchFamily="18" charset="0"/>
                <a:cs typeface="Times New Roman" pitchFamily="18" charset="0"/>
              </a:rPr>
              <a:t>В жаркий день в стеклянный кувшин налили ледяной воды    ( рисунок 1).</a:t>
            </a:r>
          </a:p>
          <a:p>
            <a:pPr algn="just" fontAlgn="auto">
              <a:spcBef>
                <a:spcPts val="0"/>
              </a:spcBef>
              <a:spcAft>
                <a:spcPts val="0"/>
              </a:spcAft>
              <a:defRPr/>
            </a:pPr>
            <a:r>
              <a:rPr lang="ru-RU" sz="1900" b="1" i="1" dirty="0" smtClean="0">
                <a:latin typeface="Times New Roman" pitchFamily="18" charset="0"/>
                <a:cs typeface="Times New Roman" pitchFamily="18" charset="0"/>
              </a:rPr>
              <a:t>Чуть позже на кувшине появились капельки воды (рисунок 2)</a:t>
            </a:r>
          </a:p>
          <a:p>
            <a:pPr algn="just" fontAlgn="auto">
              <a:spcBef>
                <a:spcPts val="0"/>
              </a:spcBef>
              <a:spcAft>
                <a:spcPts val="0"/>
              </a:spcAft>
              <a:defRPr/>
            </a:pPr>
            <a:r>
              <a:rPr lang="ru-RU" sz="1900" b="1" i="1" dirty="0" smtClean="0">
                <a:latin typeface="Times New Roman" pitchFamily="18" charset="0"/>
                <a:cs typeface="Times New Roman" pitchFamily="18" charset="0"/>
              </a:rPr>
              <a:t>Опишите процесс, вызвавший появление капелек воды снаружи кувшина.</a:t>
            </a:r>
          </a:p>
          <a:p>
            <a:pPr algn="just" fontAlgn="auto">
              <a:spcBef>
                <a:spcPts val="0"/>
              </a:spcBef>
              <a:spcAft>
                <a:spcPts val="0"/>
              </a:spcAft>
              <a:defRPr/>
            </a:pPr>
            <a:r>
              <a:rPr lang="ru-RU" sz="1900" b="1" i="1" u="sng" dirty="0" smtClean="0">
                <a:latin typeface="Times New Roman" pitchFamily="18" charset="0"/>
                <a:cs typeface="Times New Roman" pitchFamily="18" charset="0"/>
              </a:rPr>
              <a:t>Ответ:</a:t>
            </a:r>
            <a:r>
              <a:rPr lang="en-US" sz="1900" b="1" i="1" dirty="0" smtClean="0">
                <a:latin typeface="Times New Roman" pitchFamily="18" charset="0"/>
                <a:cs typeface="Times New Roman" pitchFamily="18" charset="0"/>
              </a:rPr>
              <a:t> </a:t>
            </a:r>
            <a:r>
              <a:rPr lang="ru-RU" sz="1900" b="1" i="1" dirty="0" smtClean="0">
                <a:latin typeface="Times New Roman" pitchFamily="18" charset="0"/>
                <a:cs typeface="Times New Roman" pitchFamily="18" charset="0"/>
              </a:rPr>
              <a:t>1.Водяные капли появляются от водяного пара в воздухе, которые конденсируются в жидкую воду, когда соприкасаются с холодной поверхностью.</a:t>
            </a:r>
          </a:p>
          <a:p>
            <a:pPr algn="just" fontAlgn="auto">
              <a:spcBef>
                <a:spcPts val="0"/>
              </a:spcBef>
              <a:spcAft>
                <a:spcPts val="0"/>
              </a:spcAft>
              <a:defRPr/>
            </a:pPr>
            <a:r>
              <a:rPr lang="ru-RU" sz="1900" b="1" i="1" dirty="0" smtClean="0">
                <a:latin typeface="Times New Roman" pitchFamily="18" charset="0"/>
                <a:cs typeface="Times New Roman" pitchFamily="18" charset="0"/>
              </a:rPr>
              <a:t>2. Они появились от водяного пара, конденсированного на холодную поверхность со стеклянного кувшина.</a:t>
            </a:r>
            <a:endParaRPr lang="ru-RU" sz="1900" b="1" i="1"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timss2.gif"/>
          <p:cNvPicPr>
            <a:picLocks noChangeAspect="1"/>
          </p:cNvPicPr>
          <p:nvPr/>
        </p:nvPicPr>
        <p:blipFill>
          <a:blip r:embed="rId2" cstate="print"/>
          <a:stretch>
            <a:fillRect/>
          </a:stretch>
        </p:blipFill>
        <p:spPr>
          <a:xfrm>
            <a:off x="8072462" y="571480"/>
            <a:ext cx="872234" cy="858390"/>
          </a:xfrm>
          <a:prstGeom prst="rect">
            <a:avLst/>
          </a:prstGeom>
        </p:spPr>
      </p:pic>
      <p:sp>
        <p:nvSpPr>
          <p:cNvPr id="3" name="Прямоугольник 2"/>
          <p:cNvSpPr/>
          <p:nvPr/>
        </p:nvSpPr>
        <p:spPr>
          <a:xfrm flipH="1">
            <a:off x="1714480" y="714356"/>
            <a:ext cx="5857915" cy="523220"/>
          </a:xfrm>
          <a:prstGeom prst="rect">
            <a:avLst/>
          </a:prstGeom>
        </p:spPr>
        <p:txBody>
          <a:bodyPr wrap="square">
            <a:spAutoFit/>
          </a:bodyPr>
          <a:lstStyle/>
          <a:p>
            <a:pPr algn="ctr"/>
            <a:r>
              <a:rPr lang="ru-RU" sz="2800" b="1" i="1" dirty="0" smtClean="0">
                <a:latin typeface="Times New Roman" pitchFamily="18" charset="0"/>
                <a:cs typeface="Times New Roman" pitchFamily="18" charset="0"/>
              </a:rPr>
              <a:t>Примеры</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Рассуждение</a:t>
            </a:r>
            <a:endParaRPr lang="ru-RU" sz="2800" b="1" i="1" dirty="0">
              <a:latin typeface="Times New Roman" pitchFamily="18" charset="0"/>
              <a:cs typeface="Times New Roman" pitchFamily="18" charset="0"/>
            </a:endParaRPr>
          </a:p>
        </p:txBody>
      </p:sp>
      <p:sp>
        <p:nvSpPr>
          <p:cNvPr id="4" name="Прямоугольник 3"/>
          <p:cNvSpPr/>
          <p:nvPr/>
        </p:nvSpPr>
        <p:spPr>
          <a:xfrm>
            <a:off x="142844" y="1214422"/>
            <a:ext cx="5940691" cy="384721"/>
          </a:xfrm>
          <a:prstGeom prst="rect">
            <a:avLst/>
          </a:prstGeom>
        </p:spPr>
        <p:txBody>
          <a:bodyPr wrap="square">
            <a:spAutoFit/>
          </a:bodyPr>
          <a:lstStyle/>
          <a:p>
            <a:r>
              <a:rPr lang="en-US" sz="1900" b="1" i="1" dirty="0" smtClean="0">
                <a:latin typeface="Times New Roman" pitchFamily="18" charset="0"/>
                <a:cs typeface="Times New Roman" pitchFamily="18" charset="0"/>
              </a:rPr>
              <a:t>      </a:t>
            </a:r>
            <a:r>
              <a:rPr lang="ru-RU" sz="1900" b="1" i="1" dirty="0" smtClean="0">
                <a:latin typeface="Times New Roman" pitchFamily="18" charset="0"/>
                <a:cs typeface="Times New Roman" pitchFamily="18" charset="0"/>
              </a:rPr>
              <a:t>4 класс</a:t>
            </a:r>
            <a:r>
              <a:rPr lang="en-US" sz="1900" b="1" i="1" dirty="0" smtClean="0">
                <a:latin typeface="Times New Roman" pitchFamily="18" charset="0"/>
                <a:cs typeface="Times New Roman" pitchFamily="18" charset="0"/>
              </a:rPr>
              <a:t> </a:t>
            </a:r>
            <a:r>
              <a:rPr lang="ru-RU" sz="1900" b="1" i="1" dirty="0" smtClean="0">
                <a:latin typeface="Times New Roman" pitchFamily="18" charset="0"/>
                <a:cs typeface="Times New Roman" pitchFamily="18" charset="0"/>
              </a:rPr>
              <a:t>/ Казахстан - 14%</a:t>
            </a:r>
            <a:endParaRPr lang="ru-RU" sz="1900" b="1" i="1" dirty="0">
              <a:latin typeface="Times New Roman" pitchFamily="18" charset="0"/>
              <a:cs typeface="Times New Roman" pitchFamily="18" charset="0"/>
            </a:endParaRPr>
          </a:p>
        </p:txBody>
      </p:sp>
      <p:sp>
        <p:nvSpPr>
          <p:cNvPr id="5" name="Прямоугольник 4"/>
          <p:cNvSpPr/>
          <p:nvPr/>
        </p:nvSpPr>
        <p:spPr>
          <a:xfrm>
            <a:off x="4714876" y="1214422"/>
            <a:ext cx="3286148" cy="384721"/>
          </a:xfrm>
          <a:prstGeom prst="rect">
            <a:avLst/>
          </a:prstGeom>
        </p:spPr>
        <p:txBody>
          <a:bodyPr wrap="square">
            <a:spAutoFit/>
          </a:bodyPr>
          <a:lstStyle/>
          <a:p>
            <a:r>
              <a:rPr lang="ru-RU" sz="1900" b="1" i="1" dirty="0" smtClean="0">
                <a:latin typeface="Times New Roman" pitchFamily="18" charset="0"/>
                <a:cs typeface="Times New Roman" pitchFamily="18" charset="0"/>
              </a:rPr>
              <a:t>8 класс</a:t>
            </a:r>
            <a:r>
              <a:rPr lang="en-US" sz="1900" b="1" i="1" dirty="0" smtClean="0">
                <a:latin typeface="Times New Roman" pitchFamily="18" charset="0"/>
                <a:cs typeface="Times New Roman" pitchFamily="18" charset="0"/>
              </a:rPr>
              <a:t> </a:t>
            </a:r>
            <a:r>
              <a:rPr lang="ru-RU" sz="1900" b="1" i="1" dirty="0" smtClean="0">
                <a:latin typeface="Times New Roman" pitchFamily="18" charset="0"/>
                <a:cs typeface="Times New Roman" pitchFamily="18" charset="0"/>
              </a:rPr>
              <a:t>/ Казахстан - 24,3%</a:t>
            </a:r>
            <a:endParaRPr lang="ru-RU" sz="1900" b="1" i="1" dirty="0">
              <a:latin typeface="Times New Roman" pitchFamily="18" charset="0"/>
              <a:cs typeface="Times New Roman" pitchFamily="18" charset="0"/>
            </a:endParaRPr>
          </a:p>
        </p:txBody>
      </p:sp>
      <p:sp>
        <p:nvSpPr>
          <p:cNvPr id="6" name="Прямоугольник 5"/>
          <p:cNvSpPr/>
          <p:nvPr/>
        </p:nvSpPr>
        <p:spPr>
          <a:xfrm>
            <a:off x="214282" y="1714488"/>
            <a:ext cx="4643470" cy="5324535"/>
          </a:xfrm>
          <a:prstGeom prst="rect">
            <a:avLst/>
          </a:prstGeom>
        </p:spPr>
        <p:txBody>
          <a:bodyPr wrap="square">
            <a:spAutoFit/>
          </a:bodyPr>
          <a:lstStyle/>
          <a:p>
            <a:pPr fontAlgn="auto">
              <a:spcBef>
                <a:spcPts val="0"/>
              </a:spcBef>
              <a:spcAft>
                <a:spcPts val="0"/>
              </a:spcAft>
              <a:defRPr/>
            </a:pPr>
            <a:r>
              <a:rPr lang="ru-RU" b="1" i="1" dirty="0" smtClean="0">
                <a:solidFill>
                  <a:prstClr val="black"/>
                </a:solidFill>
                <a:latin typeface="Times New Roman" pitchFamily="18" charset="0"/>
                <a:cs typeface="Times New Roman" pitchFamily="18" charset="0"/>
              </a:rPr>
              <a:t>В природе хищником называют животное, которое питается другими животными. Животное, которыми питаются, называется добычей.</a:t>
            </a:r>
          </a:p>
          <a:p>
            <a:pPr fontAlgn="auto">
              <a:spcBef>
                <a:spcPts val="0"/>
              </a:spcBef>
              <a:spcAft>
                <a:spcPts val="0"/>
              </a:spcAft>
              <a:defRPr/>
            </a:pPr>
            <a:r>
              <a:rPr lang="ru-RU" b="1" i="1" dirty="0" smtClean="0">
                <a:solidFill>
                  <a:prstClr val="black"/>
                </a:solidFill>
                <a:latin typeface="Times New Roman" pitchFamily="18" charset="0"/>
                <a:cs typeface="Times New Roman" pitchFamily="18" charset="0"/>
              </a:rPr>
              <a:t>Какое из утверждений о хищниках или добыче является верным или неверным?</a:t>
            </a:r>
          </a:p>
          <a:p>
            <a:pPr fontAlgn="auto">
              <a:spcBef>
                <a:spcPts val="0"/>
              </a:spcBef>
              <a:spcAft>
                <a:spcPts val="0"/>
              </a:spcAft>
              <a:defRPr/>
            </a:pPr>
            <a:r>
              <a:rPr lang="ru-RU" b="1" i="1" dirty="0" smtClean="0">
                <a:solidFill>
                  <a:prstClr val="black"/>
                </a:solidFill>
                <a:latin typeface="Times New Roman" pitchFamily="18" charset="0"/>
                <a:cs typeface="Times New Roman" pitchFamily="18" charset="0"/>
              </a:rPr>
              <a:t>Отметьте один из кружков напротив каждого утверждения.</a:t>
            </a:r>
          </a:p>
          <a:p>
            <a:pPr algn="ctr" fontAlgn="auto">
              <a:spcBef>
                <a:spcPts val="0"/>
              </a:spcBef>
              <a:spcAft>
                <a:spcPts val="0"/>
              </a:spcAft>
              <a:defRPr/>
            </a:pPr>
            <a:r>
              <a:rPr lang="ru-RU" sz="1600" b="1" i="1" dirty="0" smtClean="0">
                <a:solidFill>
                  <a:prstClr val="black"/>
                </a:solidFill>
                <a:latin typeface="Times New Roman" pitchFamily="18" charset="0"/>
                <a:cs typeface="Times New Roman" pitchFamily="18" charset="0"/>
              </a:rPr>
              <a:t>                                           </a:t>
            </a:r>
            <a:r>
              <a:rPr lang="en-US" sz="1600" b="1" i="1" dirty="0" smtClean="0">
                <a:solidFill>
                  <a:prstClr val="black"/>
                </a:solidFill>
                <a:latin typeface="Times New Roman" pitchFamily="18" charset="0"/>
                <a:cs typeface="Times New Roman" pitchFamily="18" charset="0"/>
              </a:rPr>
              <a:t>           </a:t>
            </a:r>
            <a:r>
              <a:rPr lang="ru-RU" sz="1600" b="1" i="1" dirty="0" smtClean="0">
                <a:solidFill>
                  <a:prstClr val="black"/>
                </a:solidFill>
                <a:latin typeface="Times New Roman" pitchFamily="18" charset="0"/>
                <a:cs typeface="Times New Roman" pitchFamily="18" charset="0"/>
              </a:rPr>
              <a:t>    Верно  Неверно</a:t>
            </a:r>
          </a:p>
          <a:p>
            <a:pPr fontAlgn="auto">
              <a:spcBef>
                <a:spcPts val="0"/>
              </a:spcBef>
              <a:spcAft>
                <a:spcPts val="0"/>
              </a:spcAft>
              <a:defRPr/>
            </a:pPr>
            <a:r>
              <a:rPr lang="ru-RU" b="1" i="1" dirty="0" smtClean="0">
                <a:solidFill>
                  <a:prstClr val="black"/>
                </a:solidFill>
                <a:latin typeface="Times New Roman" pitchFamily="18" charset="0"/>
                <a:cs typeface="Times New Roman" pitchFamily="18" charset="0"/>
              </a:rPr>
              <a:t>Животное с острыми зубами, скорее всего хищник                                                    А     В</a:t>
            </a:r>
          </a:p>
          <a:p>
            <a:pPr algn="ctr" fontAlgn="auto">
              <a:spcBef>
                <a:spcPts val="0"/>
              </a:spcBef>
              <a:spcAft>
                <a:spcPts val="0"/>
              </a:spcAft>
              <a:defRPr/>
            </a:pPr>
            <a:r>
              <a:rPr lang="ru-RU" b="1" i="1" dirty="0" smtClean="0">
                <a:solidFill>
                  <a:prstClr val="black"/>
                </a:solidFill>
                <a:latin typeface="Times New Roman" pitchFamily="18" charset="0"/>
                <a:cs typeface="Times New Roman" pitchFamily="18" charset="0"/>
              </a:rPr>
              <a:t>Хищники всегда крупнее, чем добыча</a:t>
            </a:r>
            <a:r>
              <a:rPr lang="en-US" b="1" i="1" dirty="0" smtClean="0">
                <a:solidFill>
                  <a:prstClr val="black"/>
                </a:solidFill>
                <a:latin typeface="Times New Roman" pitchFamily="18" charset="0"/>
                <a:cs typeface="Times New Roman" pitchFamily="18" charset="0"/>
              </a:rPr>
              <a:t>         </a:t>
            </a:r>
            <a:r>
              <a:rPr lang="ru-RU" b="1" i="1" dirty="0" smtClean="0">
                <a:solidFill>
                  <a:prstClr val="black"/>
                </a:solidFill>
                <a:latin typeface="Times New Roman" pitchFamily="18" charset="0"/>
                <a:cs typeface="Times New Roman" pitchFamily="18" charset="0"/>
              </a:rPr>
              <a:t> </a:t>
            </a:r>
            <a:endParaRPr lang="en-US" b="1" i="1" dirty="0" smtClean="0">
              <a:solidFill>
                <a:prstClr val="black"/>
              </a:solidFill>
              <a:latin typeface="Times New Roman" pitchFamily="18" charset="0"/>
              <a:cs typeface="Times New Roman" pitchFamily="18" charset="0"/>
            </a:endParaRPr>
          </a:p>
          <a:p>
            <a:pPr algn="ctr" fontAlgn="auto">
              <a:spcBef>
                <a:spcPts val="0"/>
              </a:spcBef>
              <a:spcAft>
                <a:spcPts val="0"/>
              </a:spcAft>
              <a:defRPr/>
            </a:pPr>
            <a:r>
              <a:rPr lang="ru-RU" b="1" i="1" dirty="0" smtClean="0">
                <a:solidFill>
                  <a:prstClr val="black"/>
                </a:solidFill>
                <a:latin typeface="Times New Roman" pitchFamily="18" charset="0"/>
                <a:cs typeface="Times New Roman" pitchFamily="18" charset="0"/>
              </a:rPr>
              <a:t> А</a:t>
            </a:r>
            <a:r>
              <a:rPr lang="en-US" b="1" i="1" dirty="0" smtClean="0">
                <a:solidFill>
                  <a:prstClr val="black"/>
                </a:solidFill>
                <a:latin typeface="Times New Roman" pitchFamily="18" charset="0"/>
                <a:cs typeface="Times New Roman" pitchFamily="18" charset="0"/>
              </a:rPr>
              <a:t>  </a:t>
            </a:r>
            <a:r>
              <a:rPr lang="ru-RU" b="1" i="1" dirty="0" smtClean="0">
                <a:solidFill>
                  <a:prstClr val="black"/>
                </a:solidFill>
                <a:latin typeface="Times New Roman" pitchFamily="18" charset="0"/>
                <a:cs typeface="Times New Roman" pitchFamily="18" charset="0"/>
              </a:rPr>
              <a:t>     В</a:t>
            </a:r>
          </a:p>
          <a:p>
            <a:pPr fontAlgn="auto">
              <a:spcBef>
                <a:spcPts val="0"/>
              </a:spcBef>
              <a:spcAft>
                <a:spcPts val="0"/>
              </a:spcAft>
              <a:defRPr/>
            </a:pPr>
            <a:r>
              <a:rPr lang="ru-RU" b="1" i="1" dirty="0" smtClean="0">
                <a:solidFill>
                  <a:prstClr val="black"/>
                </a:solidFill>
                <a:latin typeface="Times New Roman" pitchFamily="18" charset="0"/>
                <a:cs typeface="Times New Roman" pitchFamily="18" charset="0"/>
              </a:rPr>
              <a:t>Большое животное не может быть                  добычей                                                 </a:t>
            </a:r>
            <a:r>
              <a:rPr lang="en-US" b="1" i="1" dirty="0" smtClean="0">
                <a:solidFill>
                  <a:prstClr val="black"/>
                </a:solidFill>
                <a:latin typeface="Times New Roman" pitchFamily="18" charset="0"/>
                <a:cs typeface="Times New Roman" pitchFamily="18" charset="0"/>
              </a:rPr>
              <a:t> </a:t>
            </a:r>
            <a:r>
              <a:rPr lang="ru-RU" b="1" i="1" dirty="0" smtClean="0">
                <a:solidFill>
                  <a:prstClr val="black"/>
                </a:solidFill>
                <a:latin typeface="Times New Roman" pitchFamily="18" charset="0"/>
                <a:cs typeface="Times New Roman" pitchFamily="18" charset="0"/>
              </a:rPr>
              <a:t> А    В</a:t>
            </a:r>
          </a:p>
          <a:p>
            <a:pPr fontAlgn="auto">
              <a:spcBef>
                <a:spcPts val="0"/>
              </a:spcBef>
              <a:spcAft>
                <a:spcPts val="0"/>
              </a:spcAft>
              <a:defRPr/>
            </a:pPr>
            <a:r>
              <a:rPr lang="ru-RU" b="1" i="1" dirty="0" smtClean="0">
                <a:solidFill>
                  <a:prstClr val="black"/>
                </a:solidFill>
                <a:latin typeface="Times New Roman" pitchFamily="18" charset="0"/>
                <a:cs typeface="Times New Roman" pitchFamily="18" charset="0"/>
              </a:rPr>
              <a:t>Некоторые животные могут быть и хищником, и добычей                            А    В</a:t>
            </a:r>
          </a:p>
          <a:p>
            <a:pPr algn="ctr" fontAlgn="auto">
              <a:spcBef>
                <a:spcPts val="0"/>
              </a:spcBef>
              <a:spcAft>
                <a:spcPts val="0"/>
              </a:spcAft>
              <a:defRPr/>
            </a:pPr>
            <a:endParaRPr lang="ru-RU" b="1" i="1" dirty="0" smtClean="0">
              <a:solidFill>
                <a:prstClr val="black"/>
              </a:solidFill>
              <a:latin typeface="Times New Roman" pitchFamily="18" charset="0"/>
              <a:cs typeface="Times New Roman" pitchFamily="18" charset="0"/>
            </a:endParaRPr>
          </a:p>
          <a:p>
            <a:pPr algn="ctr" fontAlgn="auto">
              <a:spcBef>
                <a:spcPts val="0"/>
              </a:spcBef>
              <a:spcAft>
                <a:spcPts val="0"/>
              </a:spcAft>
              <a:defRPr/>
            </a:pPr>
            <a:endParaRPr lang="ru-RU" dirty="0">
              <a:solidFill>
                <a:prstClr val="black"/>
              </a:solidFill>
              <a:latin typeface="Arial" pitchFamily="34" charset="0"/>
              <a:cs typeface="Arial" pitchFamily="34" charset="0"/>
            </a:endParaRPr>
          </a:p>
        </p:txBody>
      </p:sp>
      <p:pic>
        <p:nvPicPr>
          <p:cNvPr id="7" name="Picture 2"/>
          <p:cNvPicPr>
            <a:picLocks noChangeAspect="1" noChangeArrowheads="1"/>
          </p:cNvPicPr>
          <p:nvPr/>
        </p:nvPicPr>
        <p:blipFill>
          <a:blip r:embed="rId3" cstate="print"/>
          <a:srcRect/>
          <a:stretch>
            <a:fillRect/>
          </a:stretch>
        </p:blipFill>
        <p:spPr bwMode="auto">
          <a:xfrm>
            <a:off x="5429256" y="1571612"/>
            <a:ext cx="3033713" cy="1714500"/>
          </a:xfrm>
          <a:prstGeom prst="rect">
            <a:avLst/>
          </a:prstGeom>
          <a:noFill/>
          <a:ln w="9525">
            <a:noFill/>
            <a:miter lim="800000"/>
            <a:headEnd/>
            <a:tailEnd/>
          </a:ln>
        </p:spPr>
      </p:pic>
      <p:sp>
        <p:nvSpPr>
          <p:cNvPr id="8" name="Прямоугольник 7"/>
          <p:cNvSpPr/>
          <p:nvPr/>
        </p:nvSpPr>
        <p:spPr>
          <a:xfrm>
            <a:off x="4714876" y="3357562"/>
            <a:ext cx="4429124" cy="3416320"/>
          </a:xfrm>
          <a:prstGeom prst="rect">
            <a:avLst/>
          </a:prstGeom>
        </p:spPr>
        <p:txBody>
          <a:bodyPr wrap="square">
            <a:spAutoFit/>
          </a:bodyPr>
          <a:lstStyle/>
          <a:p>
            <a:pPr algn="ctr" fontAlgn="auto">
              <a:spcBef>
                <a:spcPts val="0"/>
              </a:spcBef>
              <a:spcAft>
                <a:spcPts val="0"/>
              </a:spcAft>
              <a:defRPr/>
            </a:pPr>
            <a:r>
              <a:rPr lang="ru-RU" b="1" i="1" dirty="0" smtClean="0">
                <a:solidFill>
                  <a:prstClr val="black"/>
                </a:solidFill>
                <a:latin typeface="Times New Roman" pitchFamily="18" charset="0"/>
                <a:cs typeface="Times New Roman" pitchFamily="18" charset="0"/>
              </a:rPr>
              <a:t>На рисунке выше показано направление господствующего ветра, выпадение осадков и средняя температура воздуха на разных уровнях высоты по обе стороны горы. С какого уровня высоты вероятнее всего можно увидеть джунгли?</a:t>
            </a:r>
          </a:p>
          <a:p>
            <a:pPr algn="ctr" fontAlgn="auto">
              <a:spcBef>
                <a:spcPts val="0"/>
              </a:spcBef>
              <a:spcAft>
                <a:spcPts val="0"/>
              </a:spcAft>
              <a:defRPr/>
            </a:pPr>
            <a:endParaRPr lang="ru-RU" b="1" i="1" dirty="0" smtClean="0">
              <a:solidFill>
                <a:prstClr val="black"/>
              </a:solidFill>
              <a:latin typeface="Times New Roman" pitchFamily="18" charset="0"/>
              <a:cs typeface="Times New Roman" pitchFamily="18" charset="0"/>
            </a:endParaRPr>
          </a:p>
          <a:p>
            <a:pPr algn="ctr" fontAlgn="auto">
              <a:spcBef>
                <a:spcPts val="0"/>
              </a:spcBef>
              <a:spcAft>
                <a:spcPts val="0"/>
              </a:spcAft>
              <a:defRPr/>
            </a:pPr>
            <a:r>
              <a:rPr lang="ru-RU" b="1" i="1" dirty="0" smtClean="0">
                <a:solidFill>
                  <a:prstClr val="black"/>
                </a:solidFill>
                <a:latin typeface="Times New Roman" pitchFamily="18" charset="0"/>
                <a:cs typeface="Times New Roman" pitchFamily="18" charset="0"/>
              </a:rPr>
              <a:t>А. 1 уровень</a:t>
            </a:r>
          </a:p>
          <a:p>
            <a:pPr algn="ctr" fontAlgn="auto">
              <a:spcBef>
                <a:spcPts val="0"/>
              </a:spcBef>
              <a:spcAft>
                <a:spcPts val="0"/>
              </a:spcAft>
              <a:defRPr/>
            </a:pPr>
            <a:r>
              <a:rPr lang="ru-RU" b="1" i="1" dirty="0" smtClean="0">
                <a:solidFill>
                  <a:prstClr val="black"/>
                </a:solidFill>
                <a:latin typeface="Times New Roman" pitchFamily="18" charset="0"/>
                <a:cs typeface="Times New Roman" pitchFamily="18" charset="0"/>
              </a:rPr>
              <a:t>  В. 2 уровень</a:t>
            </a:r>
          </a:p>
          <a:p>
            <a:pPr algn="ctr" fontAlgn="auto">
              <a:spcBef>
                <a:spcPts val="0"/>
              </a:spcBef>
              <a:spcAft>
                <a:spcPts val="0"/>
              </a:spcAft>
              <a:defRPr/>
            </a:pPr>
            <a:r>
              <a:rPr lang="ru-RU" b="1" i="1" dirty="0" smtClean="0">
                <a:solidFill>
                  <a:prstClr val="black"/>
                </a:solidFill>
                <a:latin typeface="Times New Roman" pitchFamily="18" charset="0"/>
                <a:cs typeface="Times New Roman" pitchFamily="18" charset="0"/>
              </a:rPr>
              <a:t>С.3уровень</a:t>
            </a:r>
            <a:endParaRPr lang="en-US" b="1" i="1" dirty="0" smtClean="0">
              <a:solidFill>
                <a:prstClr val="black"/>
              </a:solidFill>
              <a:latin typeface="Times New Roman" pitchFamily="18" charset="0"/>
              <a:cs typeface="Times New Roman" pitchFamily="18" charset="0"/>
            </a:endParaRPr>
          </a:p>
          <a:p>
            <a:pPr algn="ctr" fontAlgn="auto">
              <a:spcBef>
                <a:spcPts val="0"/>
              </a:spcBef>
              <a:spcAft>
                <a:spcPts val="0"/>
              </a:spcAft>
              <a:defRPr/>
            </a:pPr>
            <a:r>
              <a:rPr lang="ru-RU" b="1" i="1" dirty="0" smtClean="0">
                <a:solidFill>
                  <a:prstClr val="black"/>
                </a:solidFill>
                <a:latin typeface="Times New Roman" pitchFamily="18" charset="0"/>
                <a:cs typeface="Times New Roman" pitchFamily="18" charset="0"/>
              </a:rPr>
              <a:t>  </a:t>
            </a:r>
            <a:r>
              <a:rPr lang="en-US" b="1" i="1" dirty="0" smtClean="0">
                <a:solidFill>
                  <a:prstClr val="black"/>
                </a:solidFill>
                <a:latin typeface="Times New Roman" pitchFamily="18" charset="0"/>
                <a:cs typeface="Times New Roman" pitchFamily="18" charset="0"/>
              </a:rPr>
              <a:t>D</a:t>
            </a:r>
            <a:r>
              <a:rPr lang="ru-RU" b="1" i="1" dirty="0" smtClean="0">
                <a:solidFill>
                  <a:prstClr val="black"/>
                </a:solidFill>
                <a:latin typeface="Times New Roman" pitchFamily="18" charset="0"/>
                <a:cs typeface="Times New Roman" pitchFamily="18" charset="0"/>
              </a:rPr>
              <a:t>. 4 уровень</a:t>
            </a:r>
            <a:endParaRPr lang="ru-RU" b="1" i="1"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timss2.gif"/>
          <p:cNvPicPr>
            <a:picLocks noChangeAspect="1"/>
          </p:cNvPicPr>
          <p:nvPr/>
        </p:nvPicPr>
        <p:blipFill>
          <a:blip r:embed="rId2" cstate="print"/>
          <a:stretch>
            <a:fillRect/>
          </a:stretch>
        </p:blipFill>
        <p:spPr>
          <a:xfrm>
            <a:off x="8072462" y="285728"/>
            <a:ext cx="872234" cy="858390"/>
          </a:xfrm>
          <a:prstGeom prst="rect">
            <a:avLst/>
          </a:prstGeom>
        </p:spPr>
      </p:pic>
      <p:sp>
        <p:nvSpPr>
          <p:cNvPr id="4" name="Прямоугольник 3"/>
          <p:cNvSpPr/>
          <p:nvPr/>
        </p:nvSpPr>
        <p:spPr>
          <a:xfrm>
            <a:off x="857224" y="642918"/>
            <a:ext cx="8236591" cy="523220"/>
          </a:xfrm>
          <a:prstGeom prst="rect">
            <a:avLst/>
          </a:prstGeom>
        </p:spPr>
        <p:txBody>
          <a:bodyPr wrap="square">
            <a:spAutoFit/>
          </a:bodyPr>
          <a:lstStyle/>
          <a:p>
            <a:r>
              <a:rPr lang="ru-RU" sz="2800" b="1" i="1" dirty="0" smtClean="0">
                <a:latin typeface="Times New Roman" pitchFamily="18" charset="0"/>
                <a:cs typeface="Times New Roman" pitchFamily="18" charset="0"/>
              </a:rPr>
              <a:t>Уровни естественнонаучной подготовки</a:t>
            </a:r>
            <a:endParaRPr lang="ru-RU" sz="2800" b="1" i="1" dirty="0">
              <a:latin typeface="Times New Roman" pitchFamily="18" charset="0"/>
              <a:cs typeface="Times New Roman" pitchFamily="18" charset="0"/>
            </a:endParaRPr>
          </a:p>
        </p:txBody>
      </p:sp>
      <p:graphicFrame>
        <p:nvGraphicFramePr>
          <p:cNvPr id="5" name="Таблица 4"/>
          <p:cNvGraphicFramePr>
            <a:graphicFrameLocks noGrp="1"/>
          </p:cNvGraphicFramePr>
          <p:nvPr/>
        </p:nvGraphicFramePr>
        <p:xfrm>
          <a:off x="214282" y="1357299"/>
          <a:ext cx="8715436" cy="5286978"/>
        </p:xfrm>
        <a:graphic>
          <a:graphicData uri="http://schemas.openxmlformats.org/drawingml/2006/table">
            <a:tbl>
              <a:tblPr firstRow="1" bandRow="1">
                <a:tableStyleId>{7DF18680-E054-41AD-8BC1-D1AEF772440D}</a:tableStyleId>
              </a:tblPr>
              <a:tblGrid>
                <a:gridCol w="1566036"/>
                <a:gridCol w="3472580"/>
                <a:gridCol w="3676820"/>
              </a:tblGrid>
              <a:tr h="398804">
                <a:tc>
                  <a:txBody>
                    <a:bodyPr/>
                    <a:lstStyle/>
                    <a:p>
                      <a:endParaRPr lang="ru-RU" sz="1800" b="1" i="1" dirty="0">
                        <a:solidFill>
                          <a:schemeClr val="tx1"/>
                        </a:solidFill>
                        <a:latin typeface="Times New Roman" pitchFamily="18" charset="0"/>
                        <a:cs typeface="Times New Roman" pitchFamily="18" charset="0"/>
                      </a:endParaRPr>
                    </a:p>
                  </a:txBody>
                  <a:tcPr marT="45722" marB="45722"/>
                </a:tc>
                <a:tc>
                  <a:txBody>
                    <a:bodyPr/>
                    <a:lstStyle/>
                    <a:p>
                      <a:pPr algn="ctr"/>
                      <a:r>
                        <a:rPr lang="ru-RU" sz="1800" b="1" i="1" dirty="0" smtClean="0">
                          <a:solidFill>
                            <a:schemeClr val="tx1"/>
                          </a:solidFill>
                          <a:latin typeface="Times New Roman" pitchFamily="18" charset="0"/>
                          <a:cs typeface="Times New Roman" pitchFamily="18" charset="0"/>
                        </a:rPr>
                        <a:t>4 класс</a:t>
                      </a:r>
                      <a:endParaRPr lang="ru-RU" sz="1800" b="1" i="1" dirty="0">
                        <a:solidFill>
                          <a:schemeClr val="tx1"/>
                        </a:solidFill>
                        <a:latin typeface="Times New Roman" pitchFamily="18" charset="0"/>
                        <a:cs typeface="Times New Roman" pitchFamily="18" charset="0"/>
                      </a:endParaRPr>
                    </a:p>
                  </a:txBody>
                  <a:tcPr marT="45722" marB="45722"/>
                </a:tc>
                <a:tc>
                  <a:txBody>
                    <a:bodyPr/>
                    <a:lstStyle/>
                    <a:p>
                      <a:pPr algn="ctr"/>
                      <a:r>
                        <a:rPr lang="ru-RU" sz="1800" b="1" i="1" dirty="0" smtClean="0">
                          <a:solidFill>
                            <a:schemeClr val="tx1"/>
                          </a:solidFill>
                          <a:latin typeface="Times New Roman" pitchFamily="18" charset="0"/>
                          <a:cs typeface="Times New Roman" pitchFamily="18" charset="0"/>
                        </a:rPr>
                        <a:t>8 класс</a:t>
                      </a:r>
                      <a:endParaRPr lang="ru-RU" sz="1800" b="1" i="1" dirty="0">
                        <a:solidFill>
                          <a:schemeClr val="tx1"/>
                        </a:solidFill>
                        <a:latin typeface="Times New Roman" pitchFamily="18" charset="0"/>
                        <a:cs typeface="Times New Roman" pitchFamily="18" charset="0"/>
                      </a:endParaRPr>
                    </a:p>
                  </a:txBody>
                  <a:tcPr marT="45722" marB="45722"/>
                </a:tc>
              </a:tr>
              <a:tr h="15742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i="1" dirty="0" smtClean="0">
                          <a:solidFill>
                            <a:schemeClr val="tx1"/>
                          </a:solidFill>
                          <a:latin typeface="Times New Roman" pitchFamily="18" charset="0"/>
                          <a:cs typeface="Times New Roman" pitchFamily="18" charset="0"/>
                        </a:rPr>
                        <a:t>Продвинутый</a:t>
                      </a:r>
                    </a:p>
                    <a:p>
                      <a:r>
                        <a:rPr lang="ru-RU" sz="1800" b="1" i="1" kern="1200" dirty="0" smtClean="0">
                          <a:solidFill>
                            <a:schemeClr val="tx1"/>
                          </a:solidFill>
                          <a:latin typeface="Times New Roman" pitchFamily="18" charset="0"/>
                          <a:cs typeface="Times New Roman" pitchFamily="18" charset="0"/>
                        </a:rPr>
                        <a:t>625 и более</a:t>
                      </a:r>
                      <a:endParaRPr lang="ru-RU" sz="1800" b="1" i="1" dirty="0">
                        <a:solidFill>
                          <a:schemeClr val="tx1"/>
                        </a:solidFill>
                        <a:latin typeface="Times New Roman" pitchFamily="18" charset="0"/>
                        <a:cs typeface="Times New Roman" pitchFamily="18" charset="0"/>
                      </a:endParaRPr>
                    </a:p>
                  </a:txBody>
                  <a:tcPr marT="45722" marB="45722"/>
                </a:tc>
                <a:tc>
                  <a:txBody>
                    <a:bodyPr/>
                    <a:lstStyle/>
                    <a:p>
                      <a:r>
                        <a:rPr lang="ru-RU" sz="1200" b="1" i="1" kern="1200" dirty="0" smtClean="0">
                          <a:solidFill>
                            <a:schemeClr val="tx1"/>
                          </a:solidFill>
                          <a:latin typeface="Times New Roman" pitchFamily="18" charset="0"/>
                          <a:ea typeface="+mn-ea"/>
                          <a:cs typeface="Times New Roman" pitchFamily="18" charset="0"/>
                        </a:rPr>
                        <a:t>-применяют знания и умения относительно научных процессов </a:t>
                      </a:r>
                    </a:p>
                    <a:p>
                      <a:r>
                        <a:rPr lang="ru-RU" sz="1200" b="1" i="1" kern="1200" dirty="0" smtClean="0">
                          <a:solidFill>
                            <a:schemeClr val="tx1"/>
                          </a:solidFill>
                          <a:latin typeface="Times New Roman" pitchFamily="18" charset="0"/>
                          <a:ea typeface="+mn-ea"/>
                          <a:cs typeface="Times New Roman" pitchFamily="18" charset="0"/>
                        </a:rPr>
                        <a:t>- понимают свойства света и связь между физическими свойствами материалов</a:t>
                      </a:r>
                    </a:p>
                    <a:p>
                      <a:r>
                        <a:rPr lang="ru-RU" sz="1200" b="1" i="1" kern="1200" dirty="0" smtClean="0">
                          <a:solidFill>
                            <a:schemeClr val="tx1"/>
                          </a:solidFill>
                          <a:latin typeface="Times New Roman" pitchFamily="18" charset="0"/>
                          <a:ea typeface="+mn-ea"/>
                          <a:cs typeface="Times New Roman" pitchFamily="18" charset="0"/>
                        </a:rPr>
                        <a:t>- могут интерпретировать результаты в контексте простых экспериментов</a:t>
                      </a:r>
                    </a:p>
                    <a:p>
                      <a:pPr>
                        <a:buFontTx/>
                        <a:buChar char="-"/>
                      </a:pPr>
                      <a:r>
                        <a:rPr lang="ru-RU" sz="1200" b="1" i="1" kern="1200" dirty="0" smtClean="0">
                          <a:solidFill>
                            <a:schemeClr val="tx1"/>
                          </a:solidFill>
                          <a:latin typeface="Times New Roman" pitchFamily="18" charset="0"/>
                          <a:ea typeface="+mn-ea"/>
                          <a:cs typeface="Times New Roman" pitchFamily="18" charset="0"/>
                        </a:rPr>
                        <a:t>могут обосновывать и сделать выводы из описаний</a:t>
                      </a:r>
                    </a:p>
                  </a:txBody>
                  <a:tcPr marT="45722" marB="45722"/>
                </a:tc>
                <a:tc>
                  <a:txBody>
                    <a:bodyPr/>
                    <a:lstStyle/>
                    <a:p>
                      <a:pPr>
                        <a:buFontTx/>
                        <a:buChar char="-"/>
                      </a:pPr>
                      <a:r>
                        <a:rPr lang="ru-RU" sz="1200" b="1" i="1" kern="1200" dirty="0" smtClean="0">
                          <a:solidFill>
                            <a:schemeClr val="tx1"/>
                          </a:solidFill>
                          <a:latin typeface="Times New Roman" pitchFamily="18" charset="0"/>
                          <a:ea typeface="+mn-ea"/>
                          <a:cs typeface="Times New Roman" pitchFamily="18" charset="0"/>
                        </a:rPr>
                        <a:t>понимают сложные и абстрактные понятия (биология, химия, физика и география)</a:t>
                      </a:r>
                    </a:p>
                    <a:p>
                      <a:pPr>
                        <a:buFontTx/>
                        <a:buChar char="-"/>
                      </a:pPr>
                      <a:r>
                        <a:rPr lang="ru-RU" sz="1200" b="1" i="1" kern="1200" dirty="0" smtClean="0">
                          <a:solidFill>
                            <a:schemeClr val="tx1"/>
                          </a:solidFill>
                          <a:latin typeface="Times New Roman" pitchFamily="18" charset="0"/>
                          <a:ea typeface="+mn-ea"/>
                          <a:cs typeface="Times New Roman" pitchFamily="18" charset="0"/>
                        </a:rPr>
                        <a:t>-понимают сложность экосистем и адаптации организмов;</a:t>
                      </a:r>
                    </a:p>
                    <a:p>
                      <a:r>
                        <a:rPr lang="ru-RU" sz="1200" b="1" i="1" kern="1200" dirty="0" smtClean="0">
                          <a:solidFill>
                            <a:schemeClr val="tx1"/>
                          </a:solidFill>
                          <a:latin typeface="Times New Roman" pitchFamily="18" charset="0"/>
                          <a:ea typeface="+mn-ea"/>
                          <a:cs typeface="Times New Roman" pitchFamily="18" charset="0"/>
                        </a:rPr>
                        <a:t>- понимают основные черты научного исследования (объединяют информацию и делают выводы, предоставляют письменные объяснения научных знаний)</a:t>
                      </a:r>
                      <a:endParaRPr lang="ru-RU" sz="1000" b="1" i="1" kern="1200" dirty="0" smtClean="0">
                        <a:solidFill>
                          <a:schemeClr val="tx1"/>
                        </a:solidFill>
                        <a:latin typeface="Times New Roman" pitchFamily="18" charset="0"/>
                        <a:ea typeface="+mn-ea"/>
                        <a:cs typeface="Times New Roman" pitchFamily="18" charset="0"/>
                      </a:endParaRPr>
                    </a:p>
                  </a:txBody>
                  <a:tcPr marT="45722" marB="45722"/>
                </a:tc>
              </a:tr>
              <a:tr h="1759448">
                <a:tc>
                  <a:txBody>
                    <a:bodyPr/>
                    <a:lstStyle/>
                    <a:p>
                      <a:r>
                        <a:rPr lang="ru-RU" sz="1800" b="1" i="1" kern="1200" dirty="0" smtClean="0">
                          <a:solidFill>
                            <a:schemeClr val="tx1"/>
                          </a:solidFill>
                          <a:latin typeface="Times New Roman" pitchFamily="18" charset="0"/>
                          <a:cs typeface="Times New Roman" pitchFamily="18" charset="0"/>
                        </a:rPr>
                        <a:t>Высокий</a:t>
                      </a:r>
                    </a:p>
                    <a:p>
                      <a:r>
                        <a:rPr lang="ru-RU" sz="1800" b="1" i="1" kern="1200" dirty="0" smtClean="0">
                          <a:solidFill>
                            <a:schemeClr val="tx1"/>
                          </a:solidFill>
                          <a:latin typeface="Times New Roman" pitchFamily="18" charset="0"/>
                          <a:cs typeface="Times New Roman" pitchFamily="18" charset="0"/>
                        </a:rPr>
                        <a:t>550 - 624 балла </a:t>
                      </a:r>
                      <a:endParaRPr lang="ru-RU" sz="1800" b="1" i="1" dirty="0">
                        <a:solidFill>
                          <a:schemeClr val="tx1"/>
                        </a:solidFill>
                        <a:latin typeface="Times New Roman" pitchFamily="18" charset="0"/>
                        <a:cs typeface="Times New Roman" pitchFamily="18" charset="0"/>
                      </a:endParaRPr>
                    </a:p>
                  </a:txBody>
                  <a:tcPr marT="45722" marB="45722"/>
                </a:tc>
                <a:tc>
                  <a:txBody>
                    <a:bodyPr/>
                    <a:lstStyle/>
                    <a:p>
                      <a:pPr>
                        <a:buFontTx/>
                        <a:buChar char="-"/>
                      </a:pPr>
                      <a:r>
                        <a:rPr lang="ru-RU" sz="1200" b="1" i="1" kern="1200" dirty="0" smtClean="0">
                          <a:solidFill>
                            <a:schemeClr val="tx1"/>
                          </a:solidFill>
                          <a:latin typeface="Times New Roman" pitchFamily="18" charset="0"/>
                          <a:ea typeface="+mn-ea"/>
                          <a:cs typeface="Times New Roman" pitchFamily="18" charset="0"/>
                        </a:rPr>
                        <a:t>понимание структур некоторых видов растений и животных, </a:t>
                      </a:r>
                    </a:p>
                    <a:p>
                      <a:pPr>
                        <a:buFontTx/>
                        <a:buChar char="-"/>
                      </a:pPr>
                      <a:r>
                        <a:rPr lang="ru-RU" sz="1200" b="1" i="1" kern="1200" dirty="0" smtClean="0">
                          <a:solidFill>
                            <a:schemeClr val="tx1"/>
                          </a:solidFill>
                          <a:latin typeface="Times New Roman" pitchFamily="18" charset="0"/>
                          <a:ea typeface="+mn-ea"/>
                          <a:cs typeface="Times New Roman" pitchFamily="18" charset="0"/>
                        </a:rPr>
                        <a:t> экосистемы и взаимодействие организмов с окружающей средой, </a:t>
                      </a:r>
                    </a:p>
                    <a:p>
                      <a:pPr>
                        <a:buFontTx/>
                        <a:buChar char="-"/>
                      </a:pPr>
                      <a:r>
                        <a:rPr lang="ru-RU" sz="1200" b="1" i="1" kern="1200" dirty="0" smtClean="0">
                          <a:solidFill>
                            <a:schemeClr val="tx1"/>
                          </a:solidFill>
                          <a:latin typeface="Times New Roman" pitchFamily="18" charset="0"/>
                          <a:ea typeface="+mn-ea"/>
                          <a:cs typeface="Times New Roman" pitchFamily="18" charset="0"/>
                        </a:rPr>
                        <a:t>понимание некоторых свойств материи, (электричества и энергии, магнитных и гравитационных сил и движений);</a:t>
                      </a:r>
                    </a:p>
                    <a:p>
                      <a:pPr>
                        <a:buFontTx/>
                        <a:buChar char="-"/>
                      </a:pPr>
                      <a:r>
                        <a:rPr lang="ru-RU" sz="1200" b="1" i="1" kern="1200" dirty="0" smtClean="0">
                          <a:solidFill>
                            <a:schemeClr val="tx1"/>
                          </a:solidFill>
                          <a:latin typeface="Times New Roman" pitchFamily="18" charset="0"/>
                          <a:ea typeface="+mn-ea"/>
                          <a:cs typeface="Times New Roman" pitchFamily="18" charset="0"/>
                        </a:rPr>
                        <a:t>- демонстрируют элементарные знания  связанные с научными исследованиями; </a:t>
                      </a:r>
                    </a:p>
                  </a:txBody>
                  <a:tcPr marT="45722" marB="45722"/>
                </a:tc>
                <a:tc>
                  <a:txBody>
                    <a:bodyPr/>
                    <a:lstStyle/>
                    <a:p>
                      <a:pPr>
                        <a:buFontTx/>
                        <a:buChar char="-"/>
                      </a:pPr>
                      <a:r>
                        <a:rPr lang="ru-RU" sz="1200" b="1" i="1" kern="1200" dirty="0" smtClean="0">
                          <a:solidFill>
                            <a:schemeClr val="tx1"/>
                          </a:solidFill>
                          <a:latin typeface="Times New Roman" pitchFamily="18" charset="0"/>
                          <a:ea typeface="+mn-ea"/>
                          <a:cs typeface="Times New Roman" pitchFamily="18" charset="0"/>
                        </a:rPr>
                        <a:t>понимание понятий (научные циклы, системы и принципы)</a:t>
                      </a:r>
                    </a:p>
                    <a:p>
                      <a:pPr>
                        <a:buFontTx/>
                        <a:buChar char="-"/>
                      </a:pPr>
                      <a:r>
                        <a:rPr lang="ru-RU" sz="1200" b="1" i="1" kern="1200" dirty="0" smtClean="0">
                          <a:solidFill>
                            <a:schemeClr val="tx1"/>
                          </a:solidFill>
                          <a:latin typeface="Times New Roman" pitchFamily="18" charset="0"/>
                          <a:ea typeface="+mn-ea"/>
                          <a:cs typeface="Times New Roman" pitchFamily="18" charset="0"/>
                        </a:rPr>
                        <a:t> соединяют понимание процессов и отношений в экосистемах</a:t>
                      </a:r>
                    </a:p>
                    <a:p>
                      <a:r>
                        <a:rPr lang="ru-RU" sz="1200" b="1" i="1" kern="1200" dirty="0" smtClean="0">
                          <a:solidFill>
                            <a:schemeClr val="tx1"/>
                          </a:solidFill>
                          <a:latin typeface="Times New Roman" pitchFamily="18" charset="0"/>
                          <a:ea typeface="+mn-ea"/>
                          <a:cs typeface="Times New Roman" pitchFamily="18" charset="0"/>
                        </a:rPr>
                        <a:t>- показывают понимание классификаций</a:t>
                      </a:r>
                      <a:r>
                        <a:rPr lang="ru-RU" sz="1200" b="1" i="1" kern="1200" baseline="0" dirty="0" smtClean="0">
                          <a:solidFill>
                            <a:schemeClr val="tx1"/>
                          </a:solidFill>
                          <a:latin typeface="Times New Roman" pitchFamily="18" charset="0"/>
                          <a:ea typeface="+mn-ea"/>
                          <a:cs typeface="Times New Roman" pitchFamily="18" charset="0"/>
                        </a:rPr>
                        <a:t> </a:t>
                      </a:r>
                      <a:r>
                        <a:rPr lang="ru-RU" sz="1200" b="1" i="1" kern="1200" dirty="0" smtClean="0">
                          <a:solidFill>
                            <a:schemeClr val="tx1"/>
                          </a:solidFill>
                          <a:latin typeface="Times New Roman" pitchFamily="18" charset="0"/>
                          <a:ea typeface="+mn-ea"/>
                          <a:cs typeface="Times New Roman" pitchFamily="18" charset="0"/>
                        </a:rPr>
                        <a:t> (свет и звук, базовые знания - </a:t>
                      </a:r>
                      <a:r>
                        <a:rPr lang="ru-RU" sz="1200" b="1" i="1" kern="1200" dirty="0" err="1" smtClean="0">
                          <a:solidFill>
                            <a:schemeClr val="tx1"/>
                          </a:solidFill>
                          <a:latin typeface="Times New Roman" pitchFamily="18" charset="0"/>
                          <a:ea typeface="+mn-ea"/>
                          <a:cs typeface="Times New Roman" pitchFamily="18" charset="0"/>
                        </a:rPr>
                        <a:t>теплобмена</a:t>
                      </a:r>
                      <a:r>
                        <a:rPr lang="ru-RU" sz="1200" b="1" i="1" kern="1200" dirty="0" smtClean="0">
                          <a:solidFill>
                            <a:schemeClr val="tx1"/>
                          </a:solidFill>
                          <a:latin typeface="Times New Roman" pitchFamily="18" charset="0"/>
                          <a:ea typeface="+mn-ea"/>
                          <a:cs typeface="Times New Roman" pitchFamily="18" charset="0"/>
                        </a:rPr>
                        <a:t> и температуры, силы и движения, электрических цепей и магнитов)</a:t>
                      </a:r>
                    </a:p>
                    <a:p>
                      <a:pPr>
                        <a:buFontTx/>
                        <a:buChar char="-"/>
                      </a:pPr>
                      <a:r>
                        <a:rPr lang="ru-RU" sz="1200" b="1" i="1" kern="1200" dirty="0" smtClean="0">
                          <a:solidFill>
                            <a:schemeClr val="tx1"/>
                          </a:solidFill>
                          <a:latin typeface="Times New Roman" pitchFamily="18" charset="0"/>
                          <a:ea typeface="+mn-ea"/>
                          <a:cs typeface="Times New Roman" pitchFamily="18" charset="0"/>
                        </a:rPr>
                        <a:t>некоторые научные навыки расследования</a:t>
                      </a:r>
                      <a:r>
                        <a:rPr lang="ru-RU" sz="1200" b="1" i="1" kern="1200" baseline="0" dirty="0" smtClean="0">
                          <a:solidFill>
                            <a:schemeClr val="tx1"/>
                          </a:solidFill>
                          <a:latin typeface="Times New Roman" pitchFamily="18" charset="0"/>
                          <a:ea typeface="+mn-ea"/>
                          <a:cs typeface="Times New Roman" pitchFamily="18" charset="0"/>
                        </a:rPr>
                        <a:t> </a:t>
                      </a:r>
                      <a:endParaRPr lang="ru-RU" sz="1200" b="1" i="1" kern="1200" dirty="0" smtClean="0">
                        <a:solidFill>
                          <a:schemeClr val="tx1"/>
                        </a:solidFill>
                        <a:latin typeface="Times New Roman" pitchFamily="18" charset="0"/>
                        <a:ea typeface="+mn-ea"/>
                        <a:cs typeface="Times New Roman" pitchFamily="18" charset="0"/>
                      </a:endParaRPr>
                    </a:p>
                  </a:txBody>
                  <a:tcPr marT="45722" marB="45722"/>
                </a:tc>
              </a:tr>
              <a:tr h="15539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i="1" kern="1200" dirty="0" smtClean="0">
                          <a:solidFill>
                            <a:schemeClr val="tx1"/>
                          </a:solidFill>
                          <a:latin typeface="Times New Roman" pitchFamily="18" charset="0"/>
                          <a:cs typeface="Times New Roman" pitchFamily="18" charset="0"/>
                        </a:rPr>
                        <a:t>Средний</a:t>
                      </a:r>
                      <a:endParaRPr lang="ru-RU" sz="1800" b="1" i="1" dirty="0" smtClean="0">
                        <a:solidFill>
                          <a:schemeClr val="tx1"/>
                        </a:solidFill>
                        <a:latin typeface="Times New Roman" pitchFamily="18" charset="0"/>
                        <a:cs typeface="Times New Roman" pitchFamily="18" charset="0"/>
                      </a:endParaRPr>
                    </a:p>
                    <a:p>
                      <a:r>
                        <a:rPr lang="ru-RU" sz="1800" b="1" i="1" kern="1200" dirty="0" smtClean="0">
                          <a:solidFill>
                            <a:schemeClr val="tx1"/>
                          </a:solidFill>
                          <a:latin typeface="Times New Roman" pitchFamily="18" charset="0"/>
                          <a:cs typeface="Times New Roman" pitchFamily="18" charset="0"/>
                        </a:rPr>
                        <a:t>475 - 549 баллов</a:t>
                      </a:r>
                      <a:endParaRPr lang="ru-RU" sz="1800" b="1" i="1" dirty="0">
                        <a:solidFill>
                          <a:schemeClr val="tx1"/>
                        </a:solidFill>
                        <a:latin typeface="Times New Roman" pitchFamily="18" charset="0"/>
                        <a:cs typeface="Times New Roman" pitchFamily="18" charset="0"/>
                      </a:endParaRPr>
                    </a:p>
                  </a:txBody>
                  <a:tcPr marT="45722" marB="45722"/>
                </a:tc>
                <a:tc>
                  <a:txBody>
                    <a:bodyPr/>
                    <a:lstStyle/>
                    <a:p>
                      <a:pPr>
                        <a:buFontTx/>
                        <a:buChar char="-"/>
                      </a:pPr>
                      <a:r>
                        <a:rPr lang="ru-RU" sz="1200" b="1" i="1" kern="1200" dirty="0" smtClean="0">
                          <a:solidFill>
                            <a:schemeClr val="tx1"/>
                          </a:solidFill>
                          <a:latin typeface="Times New Roman" pitchFamily="18" charset="0"/>
                          <a:ea typeface="+mn-ea"/>
                          <a:cs typeface="Times New Roman" pitchFamily="18" charset="0"/>
                        </a:rPr>
                        <a:t>базовые знания и понимание практических ситуаций в области наук, </a:t>
                      </a:r>
                    </a:p>
                    <a:p>
                      <a:pPr>
                        <a:buFontTx/>
                        <a:buChar char="-"/>
                      </a:pPr>
                      <a:r>
                        <a:rPr lang="ru-RU" sz="1200" b="1" i="1" kern="1200" dirty="0" smtClean="0">
                          <a:solidFill>
                            <a:schemeClr val="tx1"/>
                          </a:solidFill>
                          <a:latin typeface="Times New Roman" pitchFamily="18" charset="0"/>
                          <a:ea typeface="+mn-ea"/>
                          <a:cs typeface="Times New Roman" pitchFamily="18" charset="0"/>
                        </a:rPr>
                        <a:t> могут интерпретировать информацию в наглядных диаграммах и применять фактические знания в практических ситуациях.</a:t>
                      </a:r>
                    </a:p>
                    <a:p>
                      <a:pPr marL="0" lvl="0" algn="l" defTabSz="914400" rtl="0" eaLnBrk="1" latinLnBrk="0" hangingPunct="1">
                        <a:buFontTx/>
                        <a:buChar char="-"/>
                      </a:pPr>
                      <a:endParaRPr lang="ru-RU" sz="1000" b="1" i="1" kern="1200" dirty="0" smtClean="0">
                        <a:solidFill>
                          <a:schemeClr val="tx1"/>
                        </a:solidFill>
                        <a:latin typeface="Times New Roman" pitchFamily="18" charset="0"/>
                        <a:ea typeface="+mn-ea"/>
                        <a:cs typeface="Times New Roman" pitchFamily="18" charset="0"/>
                      </a:endParaRPr>
                    </a:p>
                  </a:txBody>
                  <a:tcPr marT="45722" marB="45722"/>
                </a:tc>
                <a:tc>
                  <a:txBody>
                    <a:bodyPr/>
                    <a:lstStyle/>
                    <a:p>
                      <a:r>
                        <a:rPr lang="ru-RU" sz="1200" b="1" i="1" kern="1200" dirty="0" smtClean="0">
                          <a:solidFill>
                            <a:schemeClr val="tx1"/>
                          </a:solidFill>
                          <a:latin typeface="Times New Roman" pitchFamily="18" charset="0"/>
                          <a:ea typeface="+mn-ea"/>
                          <a:cs typeface="Times New Roman" pitchFamily="18" charset="0"/>
                        </a:rPr>
                        <a:t>- знают и применяют понимание фундаментальных научных знаний в различных контекстах</a:t>
                      </a:r>
                    </a:p>
                    <a:p>
                      <a:r>
                        <a:rPr lang="ru-RU" sz="1200" b="1" i="1" kern="1200" dirty="0" smtClean="0">
                          <a:solidFill>
                            <a:schemeClr val="tx1"/>
                          </a:solidFill>
                          <a:latin typeface="Times New Roman" pitchFamily="18" charset="0"/>
                          <a:ea typeface="+mn-ea"/>
                          <a:cs typeface="Times New Roman" pitchFamily="18" charset="0"/>
                        </a:rPr>
                        <a:t>- интерпретируют информацию из таблиц, графиков, диаграмм и пиктограмм и делают выводы</a:t>
                      </a:r>
                    </a:p>
                    <a:p>
                      <a:r>
                        <a:rPr lang="ru-RU" sz="1200" b="1" i="1" kern="1200" dirty="0" smtClean="0">
                          <a:solidFill>
                            <a:schemeClr val="tx1"/>
                          </a:solidFill>
                          <a:latin typeface="Times New Roman" pitchFamily="18" charset="0"/>
                          <a:ea typeface="+mn-ea"/>
                          <a:cs typeface="Times New Roman" pitchFamily="18" charset="0"/>
                        </a:rPr>
                        <a:t>- применяют знания на практике и дают краткие детальные ответы.</a:t>
                      </a:r>
                      <a:endParaRPr lang="ru-RU" sz="1000" b="1" i="1" kern="1200" dirty="0" smtClean="0">
                        <a:solidFill>
                          <a:schemeClr val="tx1"/>
                        </a:solidFill>
                        <a:latin typeface="Times New Roman" pitchFamily="18" charset="0"/>
                        <a:ea typeface="+mn-ea"/>
                        <a:cs typeface="Times New Roman" pitchFamily="18" charset="0"/>
                      </a:endParaRPr>
                    </a:p>
                  </a:txBody>
                  <a:tcPr marT="45722" marB="45722"/>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00101" y="642918"/>
            <a:ext cx="7959544" cy="523220"/>
          </a:xfrm>
          <a:prstGeom prst="rect">
            <a:avLst/>
          </a:prstGeom>
        </p:spPr>
        <p:txBody>
          <a:bodyPr wrap="square">
            <a:spAutoFit/>
          </a:bodyPr>
          <a:lstStyle/>
          <a:p>
            <a:r>
              <a:rPr lang="ru-RU" sz="2800" b="1" i="1" dirty="0" smtClean="0">
                <a:latin typeface="Times New Roman" pitchFamily="18" charset="0"/>
                <a:cs typeface="Times New Roman" pitchFamily="18" charset="0"/>
              </a:rPr>
              <a:t>Примеры заданий/Продвинутый уровень</a:t>
            </a:r>
            <a:endParaRPr lang="ru-RU" sz="2800" b="1" i="1" dirty="0">
              <a:latin typeface="Times New Roman" pitchFamily="18" charset="0"/>
              <a:cs typeface="Times New Roman" pitchFamily="18" charset="0"/>
            </a:endParaRPr>
          </a:p>
        </p:txBody>
      </p:sp>
      <p:pic>
        <p:nvPicPr>
          <p:cNvPr id="3" name="Рисунок 2" descr="timss2.gif"/>
          <p:cNvPicPr>
            <a:picLocks noChangeAspect="1"/>
          </p:cNvPicPr>
          <p:nvPr/>
        </p:nvPicPr>
        <p:blipFill>
          <a:blip r:embed="rId2" cstate="print"/>
          <a:stretch>
            <a:fillRect/>
          </a:stretch>
        </p:blipFill>
        <p:spPr>
          <a:xfrm>
            <a:off x="8072462" y="500042"/>
            <a:ext cx="872234" cy="858390"/>
          </a:xfrm>
          <a:prstGeom prst="rect">
            <a:avLst/>
          </a:prstGeom>
        </p:spPr>
      </p:pic>
      <p:sp>
        <p:nvSpPr>
          <p:cNvPr id="4" name="Прямоугольник 3"/>
          <p:cNvSpPr/>
          <p:nvPr/>
        </p:nvSpPr>
        <p:spPr>
          <a:xfrm>
            <a:off x="214282" y="1071546"/>
            <a:ext cx="6168886" cy="415498"/>
          </a:xfrm>
          <a:prstGeom prst="rect">
            <a:avLst/>
          </a:prstGeom>
        </p:spPr>
        <p:txBody>
          <a:bodyPr wrap="square">
            <a:spAutoFit/>
          </a:bodyPr>
          <a:lstStyle/>
          <a:p>
            <a:r>
              <a:rPr lang="ru-RU" altLang="ru-RU" sz="2100" b="1" i="1" dirty="0" smtClean="0">
                <a:latin typeface="Times New Roman" pitchFamily="18" charset="0"/>
                <a:cs typeface="Times New Roman" pitchFamily="18" charset="0"/>
              </a:rPr>
              <a:t>4 класс</a:t>
            </a:r>
            <a:r>
              <a:rPr lang="en-US" altLang="ru-RU" sz="2100" b="1" i="1" dirty="0" smtClean="0">
                <a:latin typeface="Times New Roman" pitchFamily="18" charset="0"/>
                <a:cs typeface="Times New Roman" pitchFamily="18" charset="0"/>
              </a:rPr>
              <a:t> </a:t>
            </a:r>
            <a:r>
              <a:rPr lang="ru-RU" altLang="ru-RU" sz="2100" b="1" i="1" dirty="0" smtClean="0">
                <a:latin typeface="Times New Roman" pitchFamily="18" charset="0"/>
                <a:cs typeface="Times New Roman" pitchFamily="18" charset="0"/>
              </a:rPr>
              <a:t>/ Казахстан</a:t>
            </a:r>
            <a:r>
              <a:rPr lang="en-US" altLang="ru-RU" sz="2100" b="1" i="1" dirty="0" smtClean="0">
                <a:latin typeface="Times New Roman" pitchFamily="18" charset="0"/>
                <a:cs typeface="Times New Roman" pitchFamily="18" charset="0"/>
              </a:rPr>
              <a:t> </a:t>
            </a:r>
            <a:r>
              <a:rPr lang="ru-RU" altLang="ru-RU" sz="2100" b="1" i="1" dirty="0" smtClean="0">
                <a:latin typeface="Times New Roman" pitchFamily="18" charset="0"/>
                <a:cs typeface="Times New Roman" pitchFamily="18" charset="0"/>
              </a:rPr>
              <a:t>– 27%</a:t>
            </a:r>
            <a:endParaRPr lang="ru-RU" sz="2100" b="1" i="1" dirty="0">
              <a:latin typeface="Times New Roman" pitchFamily="18" charset="0"/>
              <a:cs typeface="Times New Roman" pitchFamily="18" charset="0"/>
            </a:endParaRPr>
          </a:p>
        </p:txBody>
      </p:sp>
      <p:sp>
        <p:nvSpPr>
          <p:cNvPr id="5" name="Прямоугольник 4"/>
          <p:cNvSpPr/>
          <p:nvPr/>
        </p:nvSpPr>
        <p:spPr>
          <a:xfrm>
            <a:off x="4929190" y="1142984"/>
            <a:ext cx="3286148" cy="415498"/>
          </a:xfrm>
          <a:prstGeom prst="rect">
            <a:avLst/>
          </a:prstGeom>
        </p:spPr>
        <p:txBody>
          <a:bodyPr wrap="square">
            <a:spAutoFit/>
          </a:bodyPr>
          <a:lstStyle/>
          <a:p>
            <a:r>
              <a:rPr lang="ru-RU" altLang="ru-RU" sz="2100" b="1" i="1" dirty="0" smtClean="0">
                <a:latin typeface="Times New Roman" pitchFamily="18" charset="0"/>
                <a:cs typeface="Times New Roman" pitchFamily="18" charset="0"/>
              </a:rPr>
              <a:t>8 класс</a:t>
            </a:r>
            <a:r>
              <a:rPr lang="en-US" altLang="ru-RU" sz="2100" b="1" i="1" dirty="0" smtClean="0">
                <a:latin typeface="Times New Roman" pitchFamily="18" charset="0"/>
                <a:cs typeface="Times New Roman" pitchFamily="18" charset="0"/>
              </a:rPr>
              <a:t> </a:t>
            </a:r>
            <a:r>
              <a:rPr lang="ru-RU" altLang="ru-RU" sz="2100" b="1" i="1" dirty="0" smtClean="0">
                <a:latin typeface="Times New Roman" pitchFamily="18" charset="0"/>
                <a:cs typeface="Times New Roman" pitchFamily="18" charset="0"/>
              </a:rPr>
              <a:t>/</a:t>
            </a:r>
            <a:r>
              <a:rPr lang="en-US" altLang="ru-RU" sz="2100" b="1" i="1" dirty="0" smtClean="0">
                <a:latin typeface="Times New Roman" pitchFamily="18" charset="0"/>
                <a:cs typeface="Times New Roman" pitchFamily="18" charset="0"/>
              </a:rPr>
              <a:t> </a:t>
            </a:r>
            <a:r>
              <a:rPr lang="ru-RU" altLang="ru-RU" sz="2100" b="1" i="1" dirty="0" smtClean="0">
                <a:latin typeface="Times New Roman" pitchFamily="18" charset="0"/>
                <a:cs typeface="Times New Roman" pitchFamily="18" charset="0"/>
              </a:rPr>
              <a:t>Казахстан</a:t>
            </a:r>
            <a:r>
              <a:rPr lang="en-US" altLang="ru-RU" sz="2100" b="1" i="1" dirty="0" smtClean="0">
                <a:latin typeface="Times New Roman" pitchFamily="18" charset="0"/>
                <a:cs typeface="Times New Roman" pitchFamily="18" charset="0"/>
              </a:rPr>
              <a:t> </a:t>
            </a:r>
            <a:r>
              <a:rPr lang="ru-RU" altLang="ru-RU" sz="2100" b="1" i="1" dirty="0" smtClean="0">
                <a:latin typeface="Times New Roman" pitchFamily="18" charset="0"/>
                <a:cs typeface="Times New Roman" pitchFamily="18" charset="0"/>
              </a:rPr>
              <a:t>-</a:t>
            </a:r>
            <a:r>
              <a:rPr lang="en-US" altLang="ru-RU" sz="2100" b="1" i="1" dirty="0" smtClean="0">
                <a:latin typeface="Times New Roman" pitchFamily="18" charset="0"/>
                <a:cs typeface="Times New Roman" pitchFamily="18" charset="0"/>
              </a:rPr>
              <a:t> </a:t>
            </a:r>
            <a:r>
              <a:rPr lang="ru-RU" altLang="ru-RU" sz="2100" b="1" i="1" dirty="0" smtClean="0">
                <a:latin typeface="Times New Roman" pitchFamily="18" charset="0"/>
                <a:cs typeface="Times New Roman" pitchFamily="18" charset="0"/>
              </a:rPr>
              <a:t>17%</a:t>
            </a:r>
          </a:p>
        </p:txBody>
      </p:sp>
      <p:sp>
        <p:nvSpPr>
          <p:cNvPr id="6" name="Прямоугольник 5"/>
          <p:cNvSpPr/>
          <p:nvPr/>
        </p:nvSpPr>
        <p:spPr>
          <a:xfrm>
            <a:off x="142844" y="1571612"/>
            <a:ext cx="3857652" cy="2862322"/>
          </a:xfrm>
          <a:prstGeom prst="rect">
            <a:avLst/>
          </a:prstGeom>
        </p:spPr>
        <p:txBody>
          <a:bodyPr wrap="square">
            <a:spAutoFit/>
          </a:bodyPr>
          <a:lstStyle/>
          <a:p>
            <a:r>
              <a:rPr lang="ru-RU" b="1" i="1" dirty="0" smtClean="0">
                <a:latin typeface="Times New Roman" pitchFamily="18" charset="0"/>
                <a:cs typeface="Times New Roman" pitchFamily="18" charset="0"/>
              </a:rPr>
              <a:t>На рисунке изображено цветущее растение.</a:t>
            </a:r>
          </a:p>
          <a:p>
            <a:endParaRPr lang="ru-RU" b="1" i="1" dirty="0" smtClean="0">
              <a:latin typeface="Times New Roman" pitchFamily="18" charset="0"/>
              <a:cs typeface="Times New Roman" pitchFamily="18" charset="0"/>
            </a:endParaRPr>
          </a:p>
          <a:p>
            <a:endParaRPr lang="ru-RU" b="1" i="1" dirty="0" smtClean="0">
              <a:latin typeface="Times New Roman" pitchFamily="18" charset="0"/>
              <a:cs typeface="Times New Roman" pitchFamily="18" charset="0"/>
            </a:endParaRPr>
          </a:p>
          <a:p>
            <a:endParaRPr lang="ru-RU" b="1" i="1" dirty="0" smtClean="0">
              <a:latin typeface="Times New Roman" pitchFamily="18" charset="0"/>
              <a:cs typeface="Times New Roman" pitchFamily="18" charset="0"/>
            </a:endParaRPr>
          </a:p>
          <a:p>
            <a:r>
              <a:rPr lang="ru-RU" b="1" i="1" dirty="0" smtClean="0">
                <a:latin typeface="Times New Roman" pitchFamily="18" charset="0"/>
                <a:cs typeface="Times New Roman" pitchFamily="18" charset="0"/>
              </a:rPr>
              <a:t>Части этого растения обозначены цифрами. Запишите в приведенную таблицу название каждой из частей растения и опиши ее назначение.</a:t>
            </a:r>
          </a:p>
        </p:txBody>
      </p:sp>
      <p:pic>
        <p:nvPicPr>
          <p:cNvPr id="7" name="Picture 2"/>
          <p:cNvPicPr>
            <a:picLocks noChangeAspect="1" noChangeArrowheads="1"/>
          </p:cNvPicPr>
          <p:nvPr/>
        </p:nvPicPr>
        <p:blipFill>
          <a:blip r:embed="rId3" cstate="print"/>
          <a:srcRect/>
          <a:stretch>
            <a:fillRect/>
          </a:stretch>
        </p:blipFill>
        <p:spPr bwMode="auto">
          <a:xfrm>
            <a:off x="1381103" y="1928802"/>
            <a:ext cx="1785950" cy="107157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1571604" y="4143379"/>
            <a:ext cx="2500330" cy="743343"/>
          </a:xfrm>
          <a:prstGeom prst="rect">
            <a:avLst/>
          </a:prstGeom>
          <a:noFill/>
          <a:ln w="9525">
            <a:noFill/>
            <a:miter lim="800000"/>
            <a:headEnd/>
            <a:tailEnd/>
          </a:ln>
        </p:spPr>
      </p:pic>
      <p:graphicFrame>
        <p:nvGraphicFramePr>
          <p:cNvPr id="9" name="Таблица 8"/>
          <p:cNvGraphicFramePr>
            <a:graphicFrameLocks noGrp="1"/>
          </p:cNvGraphicFramePr>
          <p:nvPr/>
        </p:nvGraphicFramePr>
        <p:xfrm>
          <a:off x="214282" y="4929197"/>
          <a:ext cx="4500594" cy="1854325"/>
        </p:xfrm>
        <a:graphic>
          <a:graphicData uri="http://schemas.openxmlformats.org/drawingml/2006/table">
            <a:tbl>
              <a:tblPr firstRow="1" bandRow="1">
                <a:tableStyleId>{5C22544A-7EE6-4342-B048-85BDC9FD1C3A}</a:tableStyleId>
              </a:tblPr>
              <a:tblGrid>
                <a:gridCol w="762807"/>
                <a:gridCol w="991650"/>
                <a:gridCol w="2746137"/>
              </a:tblGrid>
              <a:tr h="234730">
                <a:tc>
                  <a:txBody>
                    <a:bodyPr/>
                    <a:lstStyle/>
                    <a:p>
                      <a:r>
                        <a:rPr lang="ru-RU" sz="1200" b="1" i="1" dirty="0" smtClean="0">
                          <a:solidFill>
                            <a:schemeClr val="tx1"/>
                          </a:solidFill>
                          <a:latin typeface="Times New Roman" pitchFamily="18" charset="0"/>
                          <a:cs typeface="Times New Roman" pitchFamily="18" charset="0"/>
                        </a:rPr>
                        <a:t>номер</a:t>
                      </a:r>
                      <a:endParaRPr lang="ru-RU" sz="1200" b="1" i="1" dirty="0">
                        <a:solidFill>
                          <a:schemeClr val="tx1"/>
                        </a:solidFill>
                        <a:latin typeface="Times New Roman" pitchFamily="18" charset="0"/>
                        <a:cs typeface="Times New Roman" pitchFamily="18" charset="0"/>
                      </a:endParaRPr>
                    </a:p>
                  </a:txBody>
                  <a:tcPr marL="91439" marR="91439" marT="45730" marB="45730">
                    <a:solidFill>
                      <a:schemeClr val="bg2"/>
                    </a:solidFill>
                  </a:tcPr>
                </a:tc>
                <a:tc>
                  <a:txBody>
                    <a:bodyPr/>
                    <a:lstStyle/>
                    <a:p>
                      <a:r>
                        <a:rPr lang="ru-RU" sz="1200" b="1" i="1" dirty="0" smtClean="0">
                          <a:solidFill>
                            <a:schemeClr val="tx1"/>
                          </a:solidFill>
                          <a:latin typeface="Times New Roman" pitchFamily="18" charset="0"/>
                          <a:cs typeface="Times New Roman" pitchFamily="18" charset="0"/>
                        </a:rPr>
                        <a:t>название</a:t>
                      </a:r>
                      <a:endParaRPr lang="ru-RU" sz="1200" b="1" i="1" dirty="0">
                        <a:solidFill>
                          <a:schemeClr val="tx1"/>
                        </a:solidFill>
                        <a:latin typeface="Times New Roman" pitchFamily="18" charset="0"/>
                        <a:cs typeface="Times New Roman" pitchFamily="18" charset="0"/>
                      </a:endParaRPr>
                    </a:p>
                  </a:txBody>
                  <a:tcPr marL="91439" marR="91439" marT="45730" marB="45730">
                    <a:solidFill>
                      <a:schemeClr val="bg2"/>
                    </a:solidFill>
                  </a:tcPr>
                </a:tc>
                <a:tc>
                  <a:txBody>
                    <a:bodyPr/>
                    <a:lstStyle/>
                    <a:p>
                      <a:r>
                        <a:rPr lang="ru-RU" sz="1200" b="1" i="1" dirty="0" smtClean="0">
                          <a:solidFill>
                            <a:schemeClr val="tx1"/>
                          </a:solidFill>
                          <a:latin typeface="Times New Roman" pitchFamily="18" charset="0"/>
                          <a:cs typeface="Times New Roman" pitchFamily="18" charset="0"/>
                        </a:rPr>
                        <a:t>назначение</a:t>
                      </a:r>
                      <a:endParaRPr lang="ru-RU" sz="1200" b="1" i="1" dirty="0">
                        <a:solidFill>
                          <a:schemeClr val="tx1"/>
                        </a:solidFill>
                        <a:latin typeface="Times New Roman" pitchFamily="18" charset="0"/>
                        <a:cs typeface="Times New Roman" pitchFamily="18" charset="0"/>
                      </a:endParaRPr>
                    </a:p>
                  </a:txBody>
                  <a:tcPr marL="91439" marR="91439" marT="45730" marB="45730">
                    <a:solidFill>
                      <a:schemeClr val="bg2"/>
                    </a:solidFill>
                  </a:tcPr>
                </a:tc>
              </a:tr>
              <a:tr h="234730">
                <a:tc>
                  <a:txBody>
                    <a:bodyPr/>
                    <a:lstStyle/>
                    <a:p>
                      <a:r>
                        <a:rPr lang="ru-RU" sz="1200" b="1" i="1" dirty="0" smtClean="0">
                          <a:solidFill>
                            <a:schemeClr val="tx1"/>
                          </a:solidFill>
                          <a:latin typeface="Times New Roman" pitchFamily="18" charset="0"/>
                          <a:cs typeface="Times New Roman" pitchFamily="18" charset="0"/>
                        </a:rPr>
                        <a:t>1</a:t>
                      </a:r>
                      <a:endParaRPr lang="ru-RU" sz="1200" b="1" i="1" dirty="0">
                        <a:solidFill>
                          <a:schemeClr val="tx1"/>
                        </a:solidFill>
                        <a:latin typeface="Times New Roman" pitchFamily="18" charset="0"/>
                        <a:cs typeface="Times New Roman" pitchFamily="18" charset="0"/>
                      </a:endParaRPr>
                    </a:p>
                  </a:txBody>
                  <a:tcPr marL="91439" marR="91439" marT="45730" marB="45730"/>
                </a:tc>
                <a:tc>
                  <a:txBody>
                    <a:bodyPr/>
                    <a:lstStyle/>
                    <a:p>
                      <a:r>
                        <a:rPr lang="ru-RU" sz="1200" b="1" i="1" dirty="0" smtClean="0">
                          <a:solidFill>
                            <a:schemeClr val="tx1"/>
                          </a:solidFill>
                          <a:latin typeface="Times New Roman" pitchFamily="18" charset="0"/>
                          <a:cs typeface="Times New Roman" pitchFamily="18" charset="0"/>
                        </a:rPr>
                        <a:t>цветок</a:t>
                      </a:r>
                      <a:endParaRPr lang="ru-RU" sz="1200" b="1" i="1" dirty="0">
                        <a:solidFill>
                          <a:schemeClr val="tx1"/>
                        </a:solidFill>
                        <a:latin typeface="Times New Roman" pitchFamily="18" charset="0"/>
                        <a:cs typeface="Times New Roman" pitchFamily="18" charset="0"/>
                      </a:endParaRPr>
                    </a:p>
                  </a:txBody>
                  <a:tcPr marL="91439" marR="91439" marT="45730" marB="45730"/>
                </a:tc>
                <a:tc>
                  <a:txBody>
                    <a:bodyPr/>
                    <a:lstStyle/>
                    <a:p>
                      <a:r>
                        <a:rPr lang="ru-RU" sz="1200" b="1" i="1" dirty="0" smtClean="0">
                          <a:solidFill>
                            <a:schemeClr val="tx1"/>
                          </a:solidFill>
                          <a:latin typeface="Times New Roman" pitchFamily="18" charset="0"/>
                          <a:cs typeface="Times New Roman" pitchFamily="18" charset="0"/>
                        </a:rPr>
                        <a:t>Образует семена</a:t>
                      </a:r>
                      <a:endParaRPr lang="ru-RU" sz="1200" b="1" i="1" dirty="0">
                        <a:solidFill>
                          <a:schemeClr val="tx1"/>
                        </a:solidFill>
                        <a:latin typeface="Times New Roman" pitchFamily="18" charset="0"/>
                        <a:cs typeface="Times New Roman" pitchFamily="18" charset="0"/>
                      </a:endParaRPr>
                    </a:p>
                  </a:txBody>
                  <a:tcPr marL="91439" marR="91439" marT="45730" marB="45730"/>
                </a:tc>
              </a:tr>
              <a:tr h="391205">
                <a:tc>
                  <a:txBody>
                    <a:bodyPr/>
                    <a:lstStyle/>
                    <a:p>
                      <a:r>
                        <a:rPr lang="ru-RU" sz="1200" b="1" i="1" dirty="0" smtClean="0">
                          <a:solidFill>
                            <a:schemeClr val="tx1"/>
                          </a:solidFill>
                          <a:latin typeface="Times New Roman" pitchFamily="18" charset="0"/>
                          <a:cs typeface="Times New Roman" pitchFamily="18" charset="0"/>
                        </a:rPr>
                        <a:t>2</a:t>
                      </a:r>
                      <a:endParaRPr lang="ru-RU" sz="1200" b="1" i="1" dirty="0">
                        <a:solidFill>
                          <a:schemeClr val="tx1"/>
                        </a:solidFill>
                        <a:latin typeface="Times New Roman" pitchFamily="18" charset="0"/>
                        <a:cs typeface="Times New Roman" pitchFamily="18" charset="0"/>
                      </a:endParaRPr>
                    </a:p>
                  </a:txBody>
                  <a:tcPr marL="91439" marR="91439" marT="45730" marB="45730"/>
                </a:tc>
                <a:tc>
                  <a:txBody>
                    <a:bodyPr/>
                    <a:lstStyle/>
                    <a:p>
                      <a:r>
                        <a:rPr lang="ru-RU" sz="1200" b="1" i="1" dirty="0" smtClean="0">
                          <a:solidFill>
                            <a:schemeClr val="tx1"/>
                          </a:solidFill>
                          <a:latin typeface="Times New Roman" pitchFamily="18" charset="0"/>
                          <a:cs typeface="Times New Roman" pitchFamily="18" charset="0"/>
                        </a:rPr>
                        <a:t>стебель</a:t>
                      </a:r>
                      <a:endParaRPr lang="ru-RU" sz="1200" b="1" i="1" dirty="0">
                        <a:solidFill>
                          <a:schemeClr val="tx1"/>
                        </a:solidFill>
                        <a:latin typeface="Times New Roman" pitchFamily="18" charset="0"/>
                        <a:cs typeface="Times New Roman" pitchFamily="18" charset="0"/>
                      </a:endParaRPr>
                    </a:p>
                  </a:txBody>
                  <a:tcPr marL="91439" marR="91439" marT="45730" marB="45730"/>
                </a:tc>
                <a:tc>
                  <a:txBody>
                    <a:bodyPr/>
                    <a:lstStyle/>
                    <a:p>
                      <a:r>
                        <a:rPr lang="ru-RU" sz="1200" b="1" i="1" dirty="0" smtClean="0">
                          <a:solidFill>
                            <a:schemeClr val="tx1"/>
                          </a:solidFill>
                          <a:latin typeface="Times New Roman" pitchFamily="18" charset="0"/>
                          <a:cs typeface="Times New Roman" pitchFamily="18" charset="0"/>
                        </a:rPr>
                        <a:t>Переносит еду и питательные вещества </a:t>
                      </a:r>
                      <a:endParaRPr lang="ru-RU" sz="1200" b="1" i="1" dirty="0">
                        <a:solidFill>
                          <a:schemeClr val="tx1"/>
                        </a:solidFill>
                        <a:latin typeface="Times New Roman" pitchFamily="18" charset="0"/>
                        <a:cs typeface="Times New Roman" pitchFamily="18" charset="0"/>
                      </a:endParaRPr>
                    </a:p>
                  </a:txBody>
                  <a:tcPr marL="91439" marR="91439" marT="45730" marB="45730"/>
                </a:tc>
              </a:tr>
              <a:tr h="391205">
                <a:tc>
                  <a:txBody>
                    <a:bodyPr/>
                    <a:lstStyle/>
                    <a:p>
                      <a:r>
                        <a:rPr lang="ru-RU" sz="1200" b="1" i="1" dirty="0" smtClean="0">
                          <a:solidFill>
                            <a:schemeClr val="tx1"/>
                          </a:solidFill>
                          <a:latin typeface="Times New Roman" pitchFamily="18" charset="0"/>
                          <a:cs typeface="Times New Roman" pitchFamily="18" charset="0"/>
                        </a:rPr>
                        <a:t>3</a:t>
                      </a:r>
                      <a:endParaRPr lang="ru-RU" sz="1200" b="1" i="1" dirty="0">
                        <a:solidFill>
                          <a:schemeClr val="tx1"/>
                        </a:solidFill>
                        <a:latin typeface="Times New Roman" pitchFamily="18" charset="0"/>
                        <a:cs typeface="Times New Roman" pitchFamily="18" charset="0"/>
                      </a:endParaRPr>
                    </a:p>
                  </a:txBody>
                  <a:tcPr marL="91439" marR="91439" marT="45730" marB="45730"/>
                </a:tc>
                <a:tc>
                  <a:txBody>
                    <a:bodyPr/>
                    <a:lstStyle/>
                    <a:p>
                      <a:r>
                        <a:rPr lang="ru-RU" sz="1200" b="1" i="1" dirty="0" smtClean="0">
                          <a:solidFill>
                            <a:schemeClr val="tx1"/>
                          </a:solidFill>
                          <a:latin typeface="Times New Roman" pitchFamily="18" charset="0"/>
                          <a:cs typeface="Times New Roman" pitchFamily="18" charset="0"/>
                        </a:rPr>
                        <a:t>лист</a:t>
                      </a:r>
                      <a:endParaRPr lang="ru-RU" sz="1200" b="1" i="1" dirty="0">
                        <a:solidFill>
                          <a:schemeClr val="tx1"/>
                        </a:solidFill>
                        <a:latin typeface="Times New Roman" pitchFamily="18" charset="0"/>
                        <a:cs typeface="Times New Roman" pitchFamily="18" charset="0"/>
                      </a:endParaRPr>
                    </a:p>
                  </a:txBody>
                  <a:tcPr marL="91439" marR="91439" marT="45730" marB="45730"/>
                </a:tc>
                <a:tc>
                  <a:txBody>
                    <a:bodyPr/>
                    <a:lstStyle/>
                    <a:p>
                      <a:r>
                        <a:rPr lang="ru-RU" sz="1200" b="1" i="1" dirty="0" smtClean="0">
                          <a:solidFill>
                            <a:schemeClr val="tx1"/>
                          </a:solidFill>
                          <a:latin typeface="Times New Roman" pitchFamily="18" charset="0"/>
                          <a:cs typeface="Times New Roman" pitchFamily="18" charset="0"/>
                        </a:rPr>
                        <a:t>Производит питательные вещества </a:t>
                      </a:r>
                      <a:endParaRPr lang="ru-RU" sz="1200" b="1" i="1" dirty="0">
                        <a:solidFill>
                          <a:schemeClr val="tx1"/>
                        </a:solidFill>
                        <a:latin typeface="Times New Roman" pitchFamily="18" charset="0"/>
                        <a:cs typeface="Times New Roman" pitchFamily="18" charset="0"/>
                      </a:endParaRPr>
                    </a:p>
                  </a:txBody>
                  <a:tcPr marL="91439" marR="91439" marT="45730" marB="45730"/>
                </a:tc>
              </a:tr>
              <a:tr h="391205">
                <a:tc>
                  <a:txBody>
                    <a:bodyPr/>
                    <a:lstStyle/>
                    <a:p>
                      <a:r>
                        <a:rPr lang="ru-RU" sz="1200" b="1" i="1" dirty="0" smtClean="0">
                          <a:solidFill>
                            <a:schemeClr val="tx1"/>
                          </a:solidFill>
                          <a:latin typeface="Times New Roman" pitchFamily="18" charset="0"/>
                          <a:cs typeface="Times New Roman" pitchFamily="18" charset="0"/>
                        </a:rPr>
                        <a:t>4</a:t>
                      </a:r>
                      <a:endParaRPr lang="ru-RU" sz="1200" b="1" i="1" dirty="0">
                        <a:solidFill>
                          <a:schemeClr val="tx1"/>
                        </a:solidFill>
                        <a:latin typeface="Times New Roman" pitchFamily="18" charset="0"/>
                        <a:cs typeface="Times New Roman" pitchFamily="18" charset="0"/>
                      </a:endParaRPr>
                    </a:p>
                  </a:txBody>
                  <a:tcPr marL="91439" marR="91439" marT="45730" marB="4573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b="1" i="1" dirty="0" smtClean="0">
                          <a:solidFill>
                            <a:schemeClr val="tx1"/>
                          </a:solidFill>
                          <a:latin typeface="Times New Roman" pitchFamily="18" charset="0"/>
                          <a:cs typeface="Times New Roman" pitchFamily="18" charset="0"/>
                        </a:rPr>
                        <a:t>корень</a:t>
                      </a:r>
                    </a:p>
                    <a:p>
                      <a:endParaRPr lang="ru-RU" sz="1200" b="1" i="1" dirty="0">
                        <a:solidFill>
                          <a:schemeClr val="tx1"/>
                        </a:solidFill>
                        <a:latin typeface="Times New Roman" pitchFamily="18" charset="0"/>
                        <a:cs typeface="Times New Roman" pitchFamily="18" charset="0"/>
                      </a:endParaRPr>
                    </a:p>
                  </a:txBody>
                  <a:tcPr marL="91439" marR="91439" marT="45730" marB="45730"/>
                </a:tc>
                <a:tc>
                  <a:txBody>
                    <a:bodyPr/>
                    <a:lstStyle/>
                    <a:p>
                      <a:r>
                        <a:rPr lang="ru-RU" sz="1200" b="1" i="1" dirty="0" smtClean="0">
                          <a:solidFill>
                            <a:schemeClr val="tx1"/>
                          </a:solidFill>
                          <a:latin typeface="Times New Roman" pitchFamily="18" charset="0"/>
                          <a:cs typeface="Times New Roman" pitchFamily="18" charset="0"/>
                        </a:rPr>
                        <a:t>Переносит воду, минеральные и питательные вещества из почвы</a:t>
                      </a:r>
                      <a:endParaRPr lang="ru-RU" sz="1200" b="1" i="1" dirty="0">
                        <a:solidFill>
                          <a:schemeClr val="tx1"/>
                        </a:solidFill>
                        <a:latin typeface="Times New Roman" pitchFamily="18" charset="0"/>
                        <a:cs typeface="Times New Roman" pitchFamily="18" charset="0"/>
                      </a:endParaRPr>
                    </a:p>
                  </a:txBody>
                  <a:tcPr marL="91439" marR="91439" marT="45730" marB="45730"/>
                </a:tc>
              </a:tr>
            </a:tbl>
          </a:graphicData>
        </a:graphic>
      </p:graphicFrame>
      <p:sp>
        <p:nvSpPr>
          <p:cNvPr id="11" name="Прямоугольник 10"/>
          <p:cNvSpPr/>
          <p:nvPr/>
        </p:nvSpPr>
        <p:spPr>
          <a:xfrm>
            <a:off x="5000628" y="1571612"/>
            <a:ext cx="3429024" cy="3970318"/>
          </a:xfrm>
          <a:prstGeom prst="rect">
            <a:avLst/>
          </a:prstGeom>
        </p:spPr>
        <p:txBody>
          <a:bodyPr wrap="square">
            <a:spAutoFit/>
          </a:bodyPr>
          <a:lstStyle/>
          <a:p>
            <a:pPr algn="just"/>
            <a:r>
              <a:rPr lang="ru-RU" sz="2100" b="1" i="1" dirty="0" err="1" smtClean="0">
                <a:latin typeface="Times New Roman" pitchFamily="18" charset="0"/>
                <a:cs typeface="Times New Roman" pitchFamily="18" charset="0"/>
              </a:rPr>
              <a:t>Ахмет</a:t>
            </a:r>
            <a:r>
              <a:rPr lang="ru-RU" sz="2100" b="1" i="1" dirty="0" smtClean="0">
                <a:latin typeface="Times New Roman" pitchFamily="18" charset="0"/>
                <a:cs typeface="Times New Roman" pitchFamily="18" charset="0"/>
              </a:rPr>
              <a:t> высыпал немного порошка в пробирку. Затем он добавил в порошок жидкости и взболтал пробирку.  Произошла химическая реакция.</a:t>
            </a:r>
          </a:p>
          <a:p>
            <a:pPr algn="just"/>
            <a:endParaRPr lang="ru-RU" sz="2100" b="1" i="1" dirty="0" smtClean="0">
              <a:latin typeface="Times New Roman" pitchFamily="18" charset="0"/>
              <a:cs typeface="Times New Roman" pitchFamily="18" charset="0"/>
            </a:endParaRPr>
          </a:p>
          <a:p>
            <a:pPr algn="just"/>
            <a:r>
              <a:rPr lang="ru-RU" sz="2100" b="1" i="1" dirty="0" smtClean="0">
                <a:latin typeface="Times New Roman" pitchFamily="18" charset="0"/>
                <a:cs typeface="Times New Roman" pitchFamily="18" charset="0"/>
              </a:rPr>
              <a:t>Опишите два процесса, которые могли бы Вы наблюдать во время химической реакции.</a:t>
            </a:r>
            <a:endParaRPr lang="ru-RU" sz="2100" b="1" i="1" dirty="0">
              <a:latin typeface="Times New Roman" pitchFamily="18" charset="0"/>
              <a:cs typeface="Times New Roman" pitchFamily="18" charset="0"/>
            </a:endParaRPr>
          </a:p>
        </p:txBody>
      </p:sp>
      <p:sp>
        <p:nvSpPr>
          <p:cNvPr id="12" name="Прямоугольник 11"/>
          <p:cNvSpPr/>
          <p:nvPr/>
        </p:nvSpPr>
        <p:spPr>
          <a:xfrm>
            <a:off x="5429256" y="5643578"/>
            <a:ext cx="3286148" cy="646331"/>
          </a:xfrm>
          <a:prstGeom prst="rect">
            <a:avLst/>
          </a:prstGeom>
        </p:spPr>
        <p:txBody>
          <a:bodyPr wrap="square">
            <a:spAutoFit/>
          </a:bodyPr>
          <a:lstStyle/>
          <a:p>
            <a:r>
              <a:rPr lang="ru-RU" altLang="ru-RU" b="1" i="1" dirty="0" smtClean="0">
                <a:latin typeface="Times New Roman" pitchFamily="18" charset="0"/>
                <a:cs typeface="Times New Roman" pitchFamily="18" charset="0"/>
              </a:rPr>
              <a:t>1.</a:t>
            </a:r>
            <a:r>
              <a:rPr lang="en-US" altLang="ru-RU" b="1" i="1" dirty="0" smtClean="0">
                <a:latin typeface="Times New Roman" pitchFamily="18" charset="0"/>
                <a:cs typeface="Times New Roman" pitchFamily="18" charset="0"/>
              </a:rPr>
              <a:t> </a:t>
            </a:r>
            <a:r>
              <a:rPr lang="ru-RU" altLang="ru-RU" b="1" i="1" dirty="0" smtClean="0">
                <a:latin typeface="Times New Roman" pitchFamily="18" charset="0"/>
                <a:cs typeface="Times New Roman" pitchFamily="18" charset="0"/>
              </a:rPr>
              <a:t>Изменение температуры</a:t>
            </a:r>
          </a:p>
          <a:p>
            <a:r>
              <a:rPr lang="ru-RU" altLang="ru-RU" b="1" i="1" dirty="0" smtClean="0">
                <a:latin typeface="Times New Roman" pitchFamily="18" charset="0"/>
                <a:cs typeface="Times New Roman" pitchFamily="18" charset="0"/>
              </a:rPr>
              <a:t>2. Пузырьки газа</a:t>
            </a:r>
            <a:endParaRPr lang="ru-RU" altLang="ru-RU" b="1" i="1"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timss2.gif"/>
          <p:cNvPicPr>
            <a:picLocks noChangeAspect="1"/>
          </p:cNvPicPr>
          <p:nvPr/>
        </p:nvPicPr>
        <p:blipFill>
          <a:blip r:embed="rId2" cstate="print"/>
          <a:stretch>
            <a:fillRect/>
          </a:stretch>
        </p:blipFill>
        <p:spPr>
          <a:xfrm>
            <a:off x="8072462" y="500042"/>
            <a:ext cx="872234" cy="858390"/>
          </a:xfrm>
          <a:prstGeom prst="rect">
            <a:avLst/>
          </a:prstGeom>
        </p:spPr>
      </p:pic>
      <p:sp>
        <p:nvSpPr>
          <p:cNvPr id="3" name="Прямоугольник 2"/>
          <p:cNvSpPr/>
          <p:nvPr/>
        </p:nvSpPr>
        <p:spPr>
          <a:xfrm>
            <a:off x="1643042" y="571480"/>
            <a:ext cx="6542960" cy="523220"/>
          </a:xfrm>
          <a:prstGeom prst="rect">
            <a:avLst/>
          </a:prstGeom>
        </p:spPr>
        <p:txBody>
          <a:bodyPr wrap="square">
            <a:spAutoFit/>
          </a:bodyPr>
          <a:lstStyle/>
          <a:p>
            <a:r>
              <a:rPr lang="ru-RU" sz="2800" b="1" i="1" dirty="0" smtClean="0">
                <a:latin typeface="Times New Roman" pitchFamily="18" charset="0"/>
                <a:cs typeface="Times New Roman" pitchFamily="18" charset="0"/>
              </a:rPr>
              <a:t>Пример задания</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Низкий уровень</a:t>
            </a:r>
            <a:endParaRPr lang="ru-RU" sz="2800" b="1" i="1" dirty="0">
              <a:latin typeface="Times New Roman" pitchFamily="18" charset="0"/>
              <a:cs typeface="Times New Roman" pitchFamily="18" charset="0"/>
            </a:endParaRPr>
          </a:p>
        </p:txBody>
      </p:sp>
      <p:sp>
        <p:nvSpPr>
          <p:cNvPr id="4" name="Прямоугольник 3"/>
          <p:cNvSpPr/>
          <p:nvPr/>
        </p:nvSpPr>
        <p:spPr>
          <a:xfrm>
            <a:off x="214282" y="1142984"/>
            <a:ext cx="5815649" cy="415498"/>
          </a:xfrm>
          <a:prstGeom prst="rect">
            <a:avLst/>
          </a:prstGeom>
        </p:spPr>
        <p:txBody>
          <a:bodyPr wrap="square">
            <a:spAutoFit/>
          </a:bodyPr>
          <a:lstStyle/>
          <a:p>
            <a:r>
              <a:rPr lang="ru-RU" altLang="ru-RU" sz="2100" b="1" i="1" dirty="0" smtClean="0">
                <a:latin typeface="Times New Roman" pitchFamily="18" charset="0"/>
                <a:cs typeface="Times New Roman" pitchFamily="18" charset="0"/>
              </a:rPr>
              <a:t>4</a:t>
            </a:r>
            <a:r>
              <a:rPr lang="en-US" altLang="ru-RU" sz="2100" b="1" i="1" dirty="0" smtClean="0">
                <a:latin typeface="Times New Roman" pitchFamily="18" charset="0"/>
                <a:cs typeface="Times New Roman" pitchFamily="18" charset="0"/>
              </a:rPr>
              <a:t> </a:t>
            </a:r>
            <a:r>
              <a:rPr lang="ru-RU" altLang="ru-RU" sz="2100" b="1" i="1" dirty="0" smtClean="0">
                <a:latin typeface="Times New Roman" pitchFamily="18" charset="0"/>
                <a:cs typeface="Times New Roman" pitchFamily="18" charset="0"/>
              </a:rPr>
              <a:t>класс</a:t>
            </a:r>
            <a:r>
              <a:rPr lang="en-US" altLang="ru-RU" sz="2100" b="1" i="1" dirty="0" smtClean="0">
                <a:latin typeface="Times New Roman" pitchFamily="18" charset="0"/>
                <a:cs typeface="Times New Roman" pitchFamily="18" charset="0"/>
              </a:rPr>
              <a:t> </a:t>
            </a:r>
            <a:r>
              <a:rPr lang="ru-RU" altLang="ru-RU" sz="2100" b="1" i="1" dirty="0" smtClean="0">
                <a:latin typeface="Times New Roman" pitchFamily="18" charset="0"/>
                <a:cs typeface="Times New Roman" pitchFamily="18" charset="0"/>
              </a:rPr>
              <a:t>/</a:t>
            </a:r>
            <a:r>
              <a:rPr lang="en-US" altLang="ru-RU" sz="2100" b="1" i="1" dirty="0" smtClean="0">
                <a:latin typeface="Times New Roman" pitchFamily="18" charset="0"/>
                <a:cs typeface="Times New Roman" pitchFamily="18" charset="0"/>
              </a:rPr>
              <a:t> </a:t>
            </a:r>
            <a:r>
              <a:rPr lang="ru-RU" altLang="ru-RU" sz="2100" b="1" i="1" dirty="0" smtClean="0">
                <a:latin typeface="Times New Roman" pitchFamily="18" charset="0"/>
                <a:cs typeface="Times New Roman" pitchFamily="18" charset="0"/>
              </a:rPr>
              <a:t>Казахстан</a:t>
            </a:r>
            <a:r>
              <a:rPr lang="en-US" altLang="ru-RU" sz="2100" b="1" i="1" dirty="0" smtClean="0">
                <a:latin typeface="Times New Roman" pitchFamily="18" charset="0"/>
                <a:cs typeface="Times New Roman" pitchFamily="18" charset="0"/>
              </a:rPr>
              <a:t> </a:t>
            </a:r>
            <a:r>
              <a:rPr lang="ru-RU" altLang="ru-RU" sz="2100" b="1" i="1" dirty="0" smtClean="0">
                <a:latin typeface="Times New Roman" pitchFamily="18" charset="0"/>
                <a:cs typeface="Times New Roman" pitchFamily="18" charset="0"/>
              </a:rPr>
              <a:t>- 62%</a:t>
            </a:r>
          </a:p>
        </p:txBody>
      </p:sp>
      <p:sp>
        <p:nvSpPr>
          <p:cNvPr id="5" name="Прямоугольник 4"/>
          <p:cNvSpPr/>
          <p:nvPr/>
        </p:nvSpPr>
        <p:spPr>
          <a:xfrm>
            <a:off x="4500562" y="1142984"/>
            <a:ext cx="3500462" cy="415498"/>
          </a:xfrm>
          <a:prstGeom prst="rect">
            <a:avLst/>
          </a:prstGeom>
        </p:spPr>
        <p:txBody>
          <a:bodyPr wrap="square">
            <a:spAutoFit/>
          </a:bodyPr>
          <a:lstStyle/>
          <a:p>
            <a:r>
              <a:rPr lang="ru-RU" altLang="ru-RU" dirty="0" smtClean="0">
                <a:solidFill>
                  <a:srgbClr val="C00000"/>
                </a:solidFill>
                <a:latin typeface="Arial" charset="0"/>
                <a:cs typeface="Arial" charset="0"/>
              </a:rPr>
              <a:t> </a:t>
            </a:r>
            <a:r>
              <a:rPr lang="ru-RU" altLang="ru-RU" sz="2100" b="1" i="1" dirty="0" smtClean="0">
                <a:latin typeface="Times New Roman" pitchFamily="18" charset="0"/>
                <a:cs typeface="Times New Roman" pitchFamily="18" charset="0"/>
              </a:rPr>
              <a:t>8</a:t>
            </a:r>
            <a:r>
              <a:rPr lang="en-US" altLang="ru-RU" sz="2100" b="1" i="1" dirty="0" smtClean="0">
                <a:latin typeface="Times New Roman" pitchFamily="18" charset="0"/>
                <a:cs typeface="Times New Roman" pitchFamily="18" charset="0"/>
              </a:rPr>
              <a:t> </a:t>
            </a:r>
            <a:r>
              <a:rPr lang="ru-RU" altLang="ru-RU" sz="2100" b="1" i="1" dirty="0" smtClean="0">
                <a:latin typeface="Times New Roman" pitchFamily="18" charset="0"/>
                <a:cs typeface="Times New Roman" pitchFamily="18" charset="0"/>
              </a:rPr>
              <a:t>класс</a:t>
            </a:r>
            <a:r>
              <a:rPr lang="en-US" altLang="ru-RU" sz="2100" b="1" i="1" dirty="0" smtClean="0">
                <a:latin typeface="Times New Roman" pitchFamily="18" charset="0"/>
                <a:cs typeface="Times New Roman" pitchFamily="18" charset="0"/>
              </a:rPr>
              <a:t> </a:t>
            </a:r>
            <a:r>
              <a:rPr lang="ru-RU" altLang="ru-RU" sz="2100" b="1" i="1" dirty="0" smtClean="0">
                <a:latin typeface="Times New Roman" pitchFamily="18" charset="0"/>
                <a:cs typeface="Times New Roman" pitchFamily="18" charset="0"/>
              </a:rPr>
              <a:t>/</a:t>
            </a:r>
            <a:r>
              <a:rPr lang="en-US" altLang="ru-RU" sz="2100" b="1" i="1" dirty="0" smtClean="0">
                <a:latin typeface="Times New Roman" pitchFamily="18" charset="0"/>
                <a:cs typeface="Times New Roman" pitchFamily="18" charset="0"/>
              </a:rPr>
              <a:t> </a:t>
            </a:r>
            <a:r>
              <a:rPr lang="ru-RU" altLang="ru-RU" sz="2100" b="1" i="1" dirty="0" smtClean="0">
                <a:latin typeface="Times New Roman" pitchFamily="18" charset="0"/>
                <a:cs typeface="Times New Roman" pitchFamily="18" charset="0"/>
              </a:rPr>
              <a:t>Казахстан</a:t>
            </a:r>
            <a:r>
              <a:rPr lang="en-US" altLang="ru-RU" sz="2100" b="1" i="1" dirty="0" smtClean="0">
                <a:latin typeface="Times New Roman" pitchFamily="18" charset="0"/>
                <a:cs typeface="Times New Roman" pitchFamily="18" charset="0"/>
              </a:rPr>
              <a:t> </a:t>
            </a:r>
            <a:r>
              <a:rPr lang="ru-RU" altLang="ru-RU" sz="2100" b="1" i="1" dirty="0" smtClean="0">
                <a:latin typeface="Times New Roman" pitchFamily="18" charset="0"/>
                <a:cs typeface="Times New Roman" pitchFamily="18" charset="0"/>
              </a:rPr>
              <a:t>-</a:t>
            </a:r>
            <a:r>
              <a:rPr lang="en-US" altLang="ru-RU" sz="2100" b="1" i="1" dirty="0" smtClean="0">
                <a:latin typeface="Times New Roman" pitchFamily="18" charset="0"/>
                <a:cs typeface="Times New Roman" pitchFamily="18" charset="0"/>
              </a:rPr>
              <a:t> </a:t>
            </a:r>
            <a:r>
              <a:rPr lang="ru-RU" altLang="ru-RU" sz="2100" b="1" i="1" dirty="0" smtClean="0">
                <a:latin typeface="Times New Roman" pitchFamily="18" charset="0"/>
                <a:cs typeface="Times New Roman" pitchFamily="18" charset="0"/>
              </a:rPr>
              <a:t> 79%</a:t>
            </a:r>
            <a:endParaRPr lang="ru-RU" sz="2100" b="1" i="1" dirty="0">
              <a:latin typeface="Times New Roman" pitchFamily="18" charset="0"/>
              <a:cs typeface="Times New Roman" pitchFamily="18" charset="0"/>
            </a:endParaRPr>
          </a:p>
        </p:txBody>
      </p:sp>
      <p:sp>
        <p:nvSpPr>
          <p:cNvPr id="6" name="Прямоугольник 5"/>
          <p:cNvSpPr/>
          <p:nvPr/>
        </p:nvSpPr>
        <p:spPr>
          <a:xfrm>
            <a:off x="214282" y="1643050"/>
            <a:ext cx="4000528" cy="5016758"/>
          </a:xfrm>
          <a:prstGeom prst="rect">
            <a:avLst/>
          </a:prstGeom>
        </p:spPr>
        <p:txBody>
          <a:bodyPr wrap="square">
            <a:spAutoFit/>
          </a:bodyPr>
          <a:lstStyle/>
          <a:p>
            <a:r>
              <a:rPr lang="ru-RU" sz="2000" b="1" i="1" dirty="0" smtClean="0">
                <a:latin typeface="Times New Roman" pitchFamily="18" charset="0"/>
                <a:cs typeface="Times New Roman" pitchFamily="18" charset="0"/>
              </a:rPr>
              <a:t>На рисунке изображена электрическая лампочка, соединенная с батарейкой.</a:t>
            </a:r>
          </a:p>
          <a:p>
            <a:endParaRPr lang="ru-RU" sz="2000" b="1" i="1" dirty="0" smtClean="0">
              <a:latin typeface="Times New Roman" pitchFamily="18" charset="0"/>
              <a:cs typeface="Times New Roman" pitchFamily="18" charset="0"/>
            </a:endParaRPr>
          </a:p>
          <a:p>
            <a:endParaRPr lang="ru-RU" sz="2000" b="1" i="1" dirty="0" smtClean="0">
              <a:latin typeface="Times New Roman" pitchFamily="18" charset="0"/>
              <a:cs typeface="Times New Roman" pitchFamily="18" charset="0"/>
            </a:endParaRPr>
          </a:p>
          <a:p>
            <a:endParaRPr lang="ru-RU" sz="2000" b="1" i="1" dirty="0" smtClean="0">
              <a:latin typeface="Times New Roman" pitchFamily="18" charset="0"/>
              <a:cs typeface="Times New Roman" pitchFamily="18" charset="0"/>
            </a:endParaRPr>
          </a:p>
          <a:p>
            <a:endParaRPr lang="ru-RU" sz="2000" b="1" i="1" dirty="0" smtClean="0">
              <a:latin typeface="Times New Roman" pitchFamily="18" charset="0"/>
              <a:cs typeface="Times New Roman" pitchFamily="18" charset="0"/>
            </a:endParaRPr>
          </a:p>
          <a:p>
            <a:endParaRPr lang="ru-RU" sz="2000" b="1" i="1" dirty="0" smtClean="0">
              <a:latin typeface="Times New Roman" pitchFamily="18" charset="0"/>
              <a:cs typeface="Times New Roman" pitchFamily="18" charset="0"/>
            </a:endParaRPr>
          </a:p>
          <a:p>
            <a:r>
              <a:rPr lang="ru-RU" sz="2000" b="1" i="1" dirty="0" smtClean="0">
                <a:latin typeface="Times New Roman" pitchFamily="18" charset="0"/>
                <a:cs typeface="Times New Roman" pitchFamily="18" charset="0"/>
              </a:rPr>
              <a:t>Какой из следующих предметов надо подсоединить к точкам 1 и 2, чтобы лампочка загорелась?</a:t>
            </a:r>
          </a:p>
          <a:p>
            <a:endParaRPr lang="ru-RU" sz="2000" b="1" i="1" dirty="0" smtClean="0">
              <a:latin typeface="Times New Roman" pitchFamily="18" charset="0"/>
              <a:cs typeface="Times New Roman" pitchFamily="18" charset="0"/>
            </a:endParaRPr>
          </a:p>
          <a:p>
            <a:r>
              <a:rPr lang="ru-RU" sz="2000" b="1" i="1" dirty="0" smtClean="0">
                <a:latin typeface="Times New Roman" pitchFamily="18" charset="0"/>
                <a:cs typeface="Times New Roman" pitchFamily="18" charset="0"/>
              </a:rPr>
              <a:t>А. железный гвоздь</a:t>
            </a:r>
          </a:p>
          <a:p>
            <a:r>
              <a:rPr lang="ru-RU" sz="2000" b="1" i="1" dirty="0" smtClean="0">
                <a:latin typeface="Times New Roman" pitchFamily="18" charset="0"/>
                <a:cs typeface="Times New Roman" pitchFamily="18" charset="0"/>
              </a:rPr>
              <a:t>В.пластмассовую ложку</a:t>
            </a:r>
          </a:p>
          <a:p>
            <a:r>
              <a:rPr lang="ru-RU" sz="2000" b="1" i="1" dirty="0" smtClean="0">
                <a:latin typeface="Times New Roman" pitchFamily="18" charset="0"/>
                <a:cs typeface="Times New Roman" pitchFamily="18" charset="0"/>
              </a:rPr>
              <a:t>С. полоску резины</a:t>
            </a:r>
          </a:p>
          <a:p>
            <a:r>
              <a:rPr lang="en-US" sz="2000" b="1" i="1" dirty="0" smtClean="0">
                <a:latin typeface="Times New Roman" pitchFamily="18" charset="0"/>
                <a:cs typeface="Times New Roman" pitchFamily="18" charset="0"/>
              </a:rPr>
              <a:t>D</a:t>
            </a:r>
            <a:r>
              <a:rPr lang="ru-RU" sz="2000" b="1" i="1" dirty="0" smtClean="0">
                <a:latin typeface="Times New Roman" pitchFamily="18" charset="0"/>
                <a:cs typeface="Times New Roman" pitchFamily="18" charset="0"/>
              </a:rPr>
              <a:t>. Деревянную палочку</a:t>
            </a:r>
            <a:endParaRPr lang="ru-RU" sz="2000" b="1" i="1" dirty="0">
              <a:latin typeface="Times New Roman" pitchFamily="18" charset="0"/>
              <a:cs typeface="Times New Roman" pitchFamily="18" charset="0"/>
            </a:endParaRPr>
          </a:p>
        </p:txBody>
      </p:sp>
      <p:pic>
        <p:nvPicPr>
          <p:cNvPr id="7" name="Picture 2"/>
          <p:cNvPicPr>
            <a:picLocks noChangeAspect="1" noChangeArrowheads="1"/>
          </p:cNvPicPr>
          <p:nvPr/>
        </p:nvPicPr>
        <p:blipFill>
          <a:blip r:embed="rId3" cstate="print"/>
          <a:srcRect/>
          <a:stretch>
            <a:fillRect/>
          </a:stretch>
        </p:blipFill>
        <p:spPr bwMode="auto">
          <a:xfrm>
            <a:off x="857224" y="2786058"/>
            <a:ext cx="2500312" cy="1285875"/>
          </a:xfrm>
          <a:prstGeom prst="rect">
            <a:avLst/>
          </a:prstGeom>
          <a:noFill/>
          <a:ln w="9525">
            <a:noFill/>
            <a:miter lim="800000"/>
            <a:headEnd/>
            <a:tailEnd/>
          </a:ln>
        </p:spPr>
      </p:pic>
      <p:sp>
        <p:nvSpPr>
          <p:cNvPr id="8" name="Прямоугольник 7"/>
          <p:cNvSpPr/>
          <p:nvPr/>
        </p:nvSpPr>
        <p:spPr>
          <a:xfrm>
            <a:off x="4143372" y="1714488"/>
            <a:ext cx="4714908" cy="4708981"/>
          </a:xfrm>
          <a:prstGeom prst="rect">
            <a:avLst/>
          </a:prstGeom>
        </p:spPr>
        <p:txBody>
          <a:bodyPr wrap="square">
            <a:spAutoFit/>
          </a:bodyPr>
          <a:lstStyle/>
          <a:p>
            <a:r>
              <a:rPr lang="ru-RU" sz="2000" b="1" i="1" dirty="0" smtClean="0">
                <a:latin typeface="Times New Roman" pitchFamily="18" charset="0"/>
                <a:cs typeface="Times New Roman" pitchFamily="18" charset="0"/>
              </a:rPr>
              <a:t>Родились близнецы- мальчик и девочка.</a:t>
            </a:r>
          </a:p>
          <a:p>
            <a:r>
              <a:rPr lang="ru-RU" sz="2000" b="1" i="1" dirty="0" smtClean="0">
                <a:latin typeface="Times New Roman" pitchFamily="18" charset="0"/>
                <a:cs typeface="Times New Roman" pitchFamily="18" charset="0"/>
              </a:rPr>
              <a:t>Какое из следующих утверждений об их генетическом материале верно?</a:t>
            </a:r>
          </a:p>
          <a:p>
            <a:r>
              <a:rPr lang="ru-RU" sz="2000" b="1" i="1" dirty="0" smtClean="0">
                <a:latin typeface="Times New Roman" pitchFamily="18" charset="0"/>
                <a:cs typeface="Times New Roman" pitchFamily="18" charset="0"/>
              </a:rPr>
              <a:t>А. Мальчик и девочка унаследовали генетический материал только от отца</a:t>
            </a:r>
          </a:p>
          <a:p>
            <a:r>
              <a:rPr lang="ru-RU" sz="2000" b="1" i="1" dirty="0" smtClean="0">
                <a:latin typeface="Times New Roman" pitchFamily="18" charset="0"/>
                <a:cs typeface="Times New Roman" pitchFamily="18" charset="0"/>
              </a:rPr>
              <a:t>В. Мальчик и девочка унаследовали генетический материал только от матери</a:t>
            </a:r>
          </a:p>
          <a:p>
            <a:r>
              <a:rPr lang="ru-RU" sz="2000" b="1" i="1" dirty="0" smtClean="0">
                <a:latin typeface="Times New Roman" pitchFamily="18" charset="0"/>
                <a:cs typeface="Times New Roman" pitchFamily="18" charset="0"/>
              </a:rPr>
              <a:t>С. Мальчик и девочка унаследовали генетический материал от обоих родителей</a:t>
            </a:r>
          </a:p>
          <a:p>
            <a:r>
              <a:rPr lang="en-US" sz="2000" b="1" i="1" dirty="0" smtClean="0">
                <a:latin typeface="Times New Roman" pitchFamily="18" charset="0"/>
                <a:cs typeface="Times New Roman" pitchFamily="18" charset="0"/>
              </a:rPr>
              <a:t>D</a:t>
            </a:r>
            <a:r>
              <a:rPr lang="ru-RU" sz="2000" b="1" i="1" dirty="0" smtClean="0">
                <a:latin typeface="Times New Roman" pitchFamily="18" charset="0"/>
                <a:cs typeface="Times New Roman" pitchFamily="18" charset="0"/>
              </a:rPr>
              <a:t>. Мальчик унаследовал генетический материал только от отца, а девочка- только от матери</a:t>
            </a:r>
            <a:endParaRPr lang="ru-RU" sz="2000" b="1" i="1"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timss2.gif"/>
          <p:cNvPicPr>
            <a:picLocks noChangeAspect="1"/>
          </p:cNvPicPr>
          <p:nvPr/>
        </p:nvPicPr>
        <p:blipFill>
          <a:blip r:embed="rId2" cstate="print"/>
          <a:stretch>
            <a:fillRect/>
          </a:stretch>
        </p:blipFill>
        <p:spPr>
          <a:xfrm>
            <a:off x="8072462" y="571480"/>
            <a:ext cx="872234" cy="858390"/>
          </a:xfrm>
          <a:prstGeom prst="rect">
            <a:avLst/>
          </a:prstGeom>
        </p:spPr>
      </p:pic>
      <p:sp>
        <p:nvSpPr>
          <p:cNvPr id="3" name="Прямоугольник 2"/>
          <p:cNvSpPr/>
          <p:nvPr/>
        </p:nvSpPr>
        <p:spPr>
          <a:xfrm>
            <a:off x="1928794" y="714356"/>
            <a:ext cx="5929354" cy="523220"/>
          </a:xfrm>
          <a:prstGeom prst="rect">
            <a:avLst/>
          </a:prstGeom>
        </p:spPr>
        <p:txBody>
          <a:bodyPr wrap="square">
            <a:spAutoFit/>
          </a:bodyPr>
          <a:lstStyle/>
          <a:p>
            <a:r>
              <a:rPr lang="ru-RU" sz="2800" b="1" i="1" dirty="0" smtClean="0">
                <a:latin typeface="Times New Roman" pitchFamily="18" charset="0"/>
                <a:cs typeface="Times New Roman" pitchFamily="18" charset="0"/>
              </a:rPr>
              <a:t>Естествознание</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a:t>
            </a:r>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4 класс </a:t>
            </a:r>
            <a:endParaRPr lang="ru-RU" sz="2800" b="1" i="1" dirty="0">
              <a:latin typeface="Times New Roman" pitchFamily="18" charset="0"/>
              <a:cs typeface="Times New Roman" pitchFamily="18" charset="0"/>
            </a:endParaRPr>
          </a:p>
        </p:txBody>
      </p:sp>
      <p:sp>
        <p:nvSpPr>
          <p:cNvPr id="4" name="Прямоугольник 3"/>
          <p:cNvSpPr/>
          <p:nvPr/>
        </p:nvSpPr>
        <p:spPr>
          <a:xfrm>
            <a:off x="357158" y="1357299"/>
            <a:ext cx="8572560" cy="5016758"/>
          </a:xfrm>
          <a:prstGeom prst="rect">
            <a:avLst/>
          </a:prstGeom>
        </p:spPr>
        <p:txBody>
          <a:bodyPr wrap="square">
            <a:spAutoFit/>
          </a:bodyPr>
          <a:lstStyle/>
          <a:p>
            <a:pPr>
              <a:buNone/>
            </a:pPr>
            <a:r>
              <a:rPr lang="ru-RU" sz="2000" b="1" i="1" dirty="0" err="1" smtClean="0">
                <a:latin typeface="Times New Roman" pitchFamily="18" charset="0"/>
                <a:cs typeface="Times New Roman" pitchFamily="18" charset="0"/>
              </a:rPr>
              <a:t>Майра</a:t>
            </a:r>
            <a:r>
              <a:rPr lang="ru-RU" sz="2000" b="1" i="1" dirty="0" smtClean="0">
                <a:latin typeface="Times New Roman" pitchFamily="18" charset="0"/>
                <a:cs typeface="Times New Roman" pitchFamily="18" charset="0"/>
              </a:rPr>
              <a:t> и </a:t>
            </a:r>
            <a:r>
              <a:rPr lang="ru-RU" sz="2000" b="1" i="1" dirty="0" err="1" smtClean="0">
                <a:latin typeface="Times New Roman" pitchFamily="18" charset="0"/>
                <a:cs typeface="Times New Roman" pitchFamily="18" charset="0"/>
              </a:rPr>
              <a:t>Жанат</a:t>
            </a:r>
            <a:r>
              <a:rPr lang="ru-RU" sz="2000" b="1" i="1" dirty="0" smtClean="0">
                <a:latin typeface="Times New Roman" pitchFamily="18" charset="0"/>
                <a:cs typeface="Times New Roman" pitchFamily="18" charset="0"/>
              </a:rPr>
              <a:t> взяли по цветку из своего сада. Они принесли цветы в помещение и посадили их в   цветочные горшки.</a:t>
            </a:r>
          </a:p>
          <a:p>
            <a:pPr>
              <a:buNone/>
            </a:pPr>
            <a:endParaRPr lang="ru-RU" sz="2000" b="1" i="1" dirty="0" smtClean="0">
              <a:latin typeface="Times New Roman" pitchFamily="18" charset="0"/>
              <a:cs typeface="Times New Roman" pitchFamily="18" charset="0"/>
            </a:endParaRPr>
          </a:p>
          <a:p>
            <a:pPr>
              <a:buNone/>
            </a:pPr>
            <a:endParaRPr lang="ru-RU" sz="2000" b="1" i="1" dirty="0" smtClean="0">
              <a:latin typeface="Times New Roman" pitchFamily="18" charset="0"/>
              <a:cs typeface="Times New Roman" pitchFamily="18" charset="0"/>
            </a:endParaRPr>
          </a:p>
          <a:p>
            <a:pPr>
              <a:buNone/>
            </a:pPr>
            <a:endParaRPr lang="ru-RU" sz="2000" b="1" i="1" dirty="0" smtClean="0">
              <a:latin typeface="Times New Roman" pitchFamily="18" charset="0"/>
              <a:cs typeface="Times New Roman" pitchFamily="18" charset="0"/>
            </a:endParaRPr>
          </a:p>
          <a:p>
            <a:pPr>
              <a:buNone/>
            </a:pPr>
            <a:endParaRPr lang="ru-RU" sz="2000" b="1" i="1" dirty="0" smtClean="0">
              <a:latin typeface="Times New Roman" pitchFamily="18" charset="0"/>
              <a:cs typeface="Times New Roman" pitchFamily="18" charset="0"/>
            </a:endParaRPr>
          </a:p>
          <a:p>
            <a:pPr>
              <a:buNone/>
            </a:pPr>
            <a:endParaRPr lang="ru-RU" sz="2000" b="1" i="1" dirty="0" smtClean="0">
              <a:latin typeface="Times New Roman" pitchFamily="18" charset="0"/>
              <a:cs typeface="Times New Roman" pitchFamily="18" charset="0"/>
            </a:endParaRPr>
          </a:p>
          <a:p>
            <a:pPr>
              <a:buNone/>
            </a:pPr>
            <a:endParaRPr lang="ru-RU" sz="2000" b="1" i="1" dirty="0" smtClean="0">
              <a:latin typeface="Times New Roman" pitchFamily="18" charset="0"/>
              <a:cs typeface="Times New Roman" pitchFamily="18" charset="0"/>
            </a:endParaRPr>
          </a:p>
          <a:p>
            <a:r>
              <a:rPr lang="en-US" altLang="ru-RU" sz="2000" b="1" i="1" dirty="0" smtClean="0">
                <a:solidFill>
                  <a:srgbClr val="000000"/>
                </a:solidFill>
                <a:latin typeface="Times New Roman" pitchFamily="18" charset="0"/>
                <a:cs typeface="Times New Roman" pitchFamily="18" charset="0"/>
              </a:rPr>
              <a:t>                                </a:t>
            </a:r>
            <a:r>
              <a:rPr lang="ru-RU" altLang="ru-RU" sz="2000" b="1" i="1" dirty="0" smtClean="0">
                <a:solidFill>
                  <a:srgbClr val="000000"/>
                </a:solidFill>
                <a:latin typeface="Times New Roman" pitchFamily="18" charset="0"/>
                <a:cs typeface="Times New Roman" pitchFamily="18" charset="0"/>
              </a:rPr>
              <a:t>Цветок </a:t>
            </a:r>
            <a:r>
              <a:rPr lang="ru-RU" altLang="ru-RU" sz="2000" b="1" i="1" dirty="0" err="1" smtClean="0">
                <a:solidFill>
                  <a:srgbClr val="000000"/>
                </a:solidFill>
                <a:latin typeface="Times New Roman" pitchFamily="18" charset="0"/>
                <a:cs typeface="Times New Roman" pitchFamily="18" charset="0"/>
              </a:rPr>
              <a:t>Майры</a:t>
            </a:r>
            <a:r>
              <a:rPr lang="en-US" altLang="ru-RU" sz="2000" b="1" i="1" dirty="0" smtClean="0">
                <a:solidFill>
                  <a:srgbClr val="000000"/>
                </a:solidFill>
                <a:latin typeface="Times New Roman" pitchFamily="18" charset="0"/>
                <a:cs typeface="Times New Roman" pitchFamily="18" charset="0"/>
              </a:rPr>
              <a:t>     </a:t>
            </a:r>
            <a:r>
              <a:rPr lang="ru-RU" altLang="ru-RU" sz="2000" b="1" i="1" dirty="0" smtClean="0">
                <a:solidFill>
                  <a:srgbClr val="000000"/>
                </a:solidFill>
                <a:latin typeface="Times New Roman" pitchFamily="18" charset="0"/>
                <a:cs typeface="Times New Roman" pitchFamily="18" charset="0"/>
              </a:rPr>
              <a:t>Цветок </a:t>
            </a:r>
            <a:r>
              <a:rPr lang="ru-RU" altLang="ru-RU" sz="2000" b="1" i="1" dirty="0" err="1" smtClean="0">
                <a:solidFill>
                  <a:srgbClr val="000000"/>
                </a:solidFill>
                <a:latin typeface="Times New Roman" pitchFamily="18" charset="0"/>
                <a:cs typeface="Times New Roman" pitchFamily="18" charset="0"/>
              </a:rPr>
              <a:t>Жанат</a:t>
            </a:r>
            <a:endParaRPr lang="ru-RU" altLang="ru-RU" sz="2000" b="1" i="1" dirty="0" smtClean="0">
              <a:solidFill>
                <a:srgbClr val="000000"/>
              </a:solidFill>
              <a:latin typeface="Times New Roman" pitchFamily="18" charset="0"/>
              <a:cs typeface="Times New Roman" pitchFamily="18" charset="0"/>
            </a:endParaRPr>
          </a:p>
          <a:p>
            <a:endParaRPr lang="ru-RU" altLang="ru-RU" sz="2000" b="1" i="1" dirty="0" smtClean="0">
              <a:solidFill>
                <a:srgbClr val="000000"/>
              </a:solidFill>
              <a:latin typeface="Times New Roman" pitchFamily="18" charset="0"/>
              <a:cs typeface="Times New Roman" pitchFamily="18" charset="0"/>
            </a:endParaRPr>
          </a:p>
          <a:p>
            <a:pPr>
              <a:buNone/>
            </a:pPr>
            <a:endParaRPr lang="ru-RU" sz="2000" b="1" i="1" dirty="0" smtClean="0">
              <a:latin typeface="Times New Roman" pitchFamily="18" charset="0"/>
              <a:cs typeface="Times New Roman" pitchFamily="18" charset="0"/>
            </a:endParaRPr>
          </a:p>
          <a:p>
            <a:pPr hangingPunct="0">
              <a:buNone/>
            </a:pPr>
            <a:r>
              <a:rPr lang="ru-RU" sz="2000" b="1" i="1" dirty="0" smtClean="0">
                <a:latin typeface="Times New Roman" pitchFamily="18" charset="0"/>
                <a:cs typeface="Times New Roman" pitchFamily="18" charset="0"/>
              </a:rPr>
              <a:t>Какой цветок будет расти лучше, если их посадить в хорошую землю и обеспечить достаточным  количеством воды и света? </a:t>
            </a:r>
          </a:p>
          <a:p>
            <a:pPr>
              <a:buNone/>
            </a:pPr>
            <a:r>
              <a:rPr lang="ru-RU" sz="2000" b="1" i="1" dirty="0" smtClean="0">
                <a:latin typeface="Times New Roman" pitchFamily="18" charset="0"/>
                <a:cs typeface="Times New Roman" pitchFamily="18" charset="0"/>
              </a:rPr>
              <a:t>Отметьте одну клетку.</a:t>
            </a:r>
          </a:p>
          <a:p>
            <a:pPr>
              <a:buFont typeface="Wingdings" pitchFamily="2" charset="2"/>
              <a:buChar char="q"/>
            </a:pPr>
            <a:r>
              <a:rPr lang="ru-RU" sz="2000" b="1" i="1" dirty="0" smtClean="0">
                <a:latin typeface="Times New Roman" pitchFamily="18" charset="0"/>
                <a:cs typeface="Times New Roman" pitchFamily="18" charset="0"/>
              </a:rPr>
              <a:t> цветок </a:t>
            </a:r>
            <a:r>
              <a:rPr lang="ru-RU" sz="2000" b="1" i="1" dirty="0" err="1" smtClean="0">
                <a:latin typeface="Times New Roman" pitchFamily="18" charset="0"/>
                <a:cs typeface="Times New Roman" pitchFamily="18" charset="0"/>
              </a:rPr>
              <a:t>Майры</a:t>
            </a:r>
            <a:endParaRPr lang="ru-RU" sz="2000" b="1" i="1" dirty="0" smtClean="0">
              <a:latin typeface="Times New Roman" pitchFamily="18" charset="0"/>
              <a:cs typeface="Times New Roman" pitchFamily="18" charset="0"/>
            </a:endParaRPr>
          </a:p>
          <a:p>
            <a:pPr>
              <a:buFont typeface="Wingdings" pitchFamily="2" charset="2"/>
              <a:buChar char="q"/>
            </a:pPr>
            <a:r>
              <a:rPr lang="ru-RU" sz="2000" b="1" i="1" dirty="0" smtClean="0">
                <a:latin typeface="Times New Roman" pitchFamily="18" charset="0"/>
                <a:cs typeface="Times New Roman" pitchFamily="18" charset="0"/>
              </a:rPr>
              <a:t> цветок </a:t>
            </a:r>
            <a:r>
              <a:rPr lang="ru-RU" sz="2000" b="1" i="1" dirty="0" err="1" smtClean="0">
                <a:latin typeface="Times New Roman" pitchFamily="18" charset="0"/>
                <a:cs typeface="Times New Roman" pitchFamily="18" charset="0"/>
              </a:rPr>
              <a:t>Жанат</a:t>
            </a:r>
            <a:endParaRPr lang="ru-RU" sz="2000" b="1" i="1" dirty="0">
              <a:latin typeface="Times New Roman" pitchFamily="18" charset="0"/>
              <a:cs typeface="Times New Roman" pitchFamily="18" charset="0"/>
            </a:endParaRPr>
          </a:p>
        </p:txBody>
      </p:sp>
      <p:pic>
        <p:nvPicPr>
          <p:cNvPr id="5" name="Picture 5"/>
          <p:cNvPicPr>
            <a:picLocks noChangeAspect="1" noChangeArrowheads="1"/>
          </p:cNvPicPr>
          <p:nvPr/>
        </p:nvPicPr>
        <p:blipFill>
          <a:blip r:embed="rId3" cstate="print"/>
          <a:srcRect/>
          <a:stretch>
            <a:fillRect/>
          </a:stretch>
        </p:blipFill>
        <p:spPr bwMode="auto">
          <a:xfrm>
            <a:off x="2643174" y="2428869"/>
            <a:ext cx="3386136" cy="141089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timss2.gif"/>
          <p:cNvPicPr>
            <a:picLocks noChangeAspect="1"/>
          </p:cNvPicPr>
          <p:nvPr/>
        </p:nvPicPr>
        <p:blipFill>
          <a:blip r:embed="rId2" cstate="print"/>
          <a:stretch>
            <a:fillRect/>
          </a:stretch>
        </p:blipFill>
        <p:spPr>
          <a:xfrm>
            <a:off x="7786710" y="714356"/>
            <a:ext cx="1114663" cy="1096970"/>
          </a:xfrm>
          <a:prstGeom prst="rect">
            <a:avLst/>
          </a:prstGeom>
        </p:spPr>
      </p:pic>
      <p:sp>
        <p:nvSpPr>
          <p:cNvPr id="5121" name="Rectangle 1"/>
          <p:cNvSpPr>
            <a:spLocks noChangeArrowheads="1"/>
          </p:cNvSpPr>
          <p:nvPr/>
        </p:nvSpPr>
        <p:spPr bwMode="auto">
          <a:xfrm>
            <a:off x="571472" y="847329"/>
            <a:ext cx="7215238"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22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В Казахстане интенсивно развиваются такие процедуры внешней оценки образовательных достижений обучающихся как Промежуточный государственный контроль (ПГК) и Единое национальное тестирование (ЕНТ). Результаты ЕНТ и ПГК используются для оценки качества образования, принятия управленческих решений по совершенствованию деятельности системы среднего образования. В то же время эти процедуры не дают возможности провести сопоставительный анализ качества образования в наших общеобразовательных школах с другими странами. Для этого необходимо участие в Международных сравнительных исследованиях в области образования, например, таких как </a:t>
            </a:r>
            <a:r>
              <a:rPr kumimoji="0" lang="ru-RU" sz="3600" b="1" i="0" u="sng"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TIMSS.</a:t>
            </a:r>
            <a:endParaRPr kumimoji="0" lang="ru-RU" sz="3600" b="0" i="0" u="sng" strike="noStrike" cap="none" normalizeH="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timss2.gif"/>
          <p:cNvPicPr>
            <a:picLocks noChangeAspect="1"/>
          </p:cNvPicPr>
          <p:nvPr/>
        </p:nvPicPr>
        <p:blipFill>
          <a:blip r:embed="rId2" cstate="print"/>
          <a:stretch>
            <a:fillRect/>
          </a:stretch>
        </p:blipFill>
        <p:spPr>
          <a:xfrm>
            <a:off x="8001024" y="428604"/>
            <a:ext cx="872234" cy="858390"/>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timss2.gif"/>
          <p:cNvPicPr>
            <a:picLocks noChangeAspect="1"/>
          </p:cNvPicPr>
          <p:nvPr/>
        </p:nvPicPr>
        <p:blipFill>
          <a:blip r:embed="rId2" cstate="print"/>
          <a:stretch>
            <a:fillRect/>
          </a:stretch>
        </p:blipFill>
        <p:spPr>
          <a:xfrm>
            <a:off x="8072462" y="500042"/>
            <a:ext cx="872234" cy="858390"/>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timss2.gif"/>
          <p:cNvPicPr>
            <a:picLocks noChangeAspect="1"/>
          </p:cNvPicPr>
          <p:nvPr/>
        </p:nvPicPr>
        <p:blipFill>
          <a:blip r:embed="rId2" cstate="print"/>
          <a:stretch>
            <a:fillRect/>
          </a:stretch>
        </p:blipFill>
        <p:spPr>
          <a:xfrm>
            <a:off x="8001024" y="571480"/>
            <a:ext cx="872234" cy="858390"/>
          </a:xfrm>
          <a:prstGeom prst="rect">
            <a:avLst/>
          </a:prstGeo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timss2.gif"/>
          <p:cNvPicPr>
            <a:picLocks noChangeAspect="1"/>
          </p:cNvPicPr>
          <p:nvPr/>
        </p:nvPicPr>
        <p:blipFill>
          <a:blip r:embed="rId2" cstate="print"/>
          <a:stretch>
            <a:fillRect/>
          </a:stretch>
        </p:blipFill>
        <p:spPr>
          <a:xfrm>
            <a:off x="8001024" y="571480"/>
            <a:ext cx="872234" cy="858390"/>
          </a:xfrm>
          <a:prstGeom prst="rect">
            <a:avLst/>
          </a:prstGeo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timss2.gif"/>
          <p:cNvPicPr>
            <a:picLocks noChangeAspect="1"/>
          </p:cNvPicPr>
          <p:nvPr/>
        </p:nvPicPr>
        <p:blipFill>
          <a:blip r:embed="rId2" cstate="print"/>
          <a:stretch>
            <a:fillRect/>
          </a:stretch>
        </p:blipFill>
        <p:spPr>
          <a:xfrm>
            <a:off x="8001024" y="571480"/>
            <a:ext cx="872234" cy="85839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timss2.gif"/>
          <p:cNvPicPr>
            <a:picLocks noChangeAspect="1"/>
          </p:cNvPicPr>
          <p:nvPr/>
        </p:nvPicPr>
        <p:blipFill>
          <a:blip r:embed="rId2" cstate="print"/>
          <a:stretch>
            <a:fillRect/>
          </a:stretch>
        </p:blipFill>
        <p:spPr>
          <a:xfrm>
            <a:off x="7858148" y="785794"/>
            <a:ext cx="1114663" cy="1096970"/>
          </a:xfrm>
          <a:prstGeom prst="rect">
            <a:avLst/>
          </a:prstGeom>
        </p:spPr>
      </p:pic>
      <p:sp>
        <p:nvSpPr>
          <p:cNvPr id="4097" name="Rectangle 1"/>
          <p:cNvSpPr>
            <a:spLocks noChangeArrowheads="1"/>
          </p:cNvSpPr>
          <p:nvPr/>
        </p:nvSpPr>
        <p:spPr bwMode="auto">
          <a:xfrm>
            <a:off x="428596" y="793057"/>
            <a:ext cx="728667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Данное исследование позволяет сравнить уровень и качество математического и естественнонаучного образования учащихся 4-х классов начальной школы и учащихся 8-х классов в различных странах мира, а также выявить различия в национальных системах образования.</a:t>
            </a:r>
            <a:b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Исследование проводится циклично – один раз в четыре года, и к настоящему времени было проведено шесть раз: в 1995, 1999, 2003,  2007, 2011 и 2015 годах.</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timss2.gif"/>
          <p:cNvPicPr>
            <a:picLocks noChangeAspect="1"/>
          </p:cNvPicPr>
          <p:nvPr/>
        </p:nvPicPr>
        <p:blipFill>
          <a:blip r:embed="rId2" cstate="print"/>
          <a:stretch>
            <a:fillRect/>
          </a:stretch>
        </p:blipFill>
        <p:spPr>
          <a:xfrm>
            <a:off x="7858148" y="785794"/>
            <a:ext cx="1043225" cy="1026666"/>
          </a:xfrm>
          <a:prstGeom prst="rect">
            <a:avLst/>
          </a:prstGeom>
        </p:spPr>
      </p:pic>
      <p:sp>
        <p:nvSpPr>
          <p:cNvPr id="4" name="Прямоугольник 3"/>
          <p:cNvSpPr/>
          <p:nvPr/>
        </p:nvSpPr>
        <p:spPr>
          <a:xfrm>
            <a:off x="428596" y="1071546"/>
            <a:ext cx="7358114" cy="4985980"/>
          </a:xfrm>
          <a:prstGeom prst="rect">
            <a:avLst/>
          </a:prstGeom>
        </p:spPr>
        <p:txBody>
          <a:bodyPr wrap="square">
            <a:spAutoFit/>
          </a:bodyPr>
          <a:lstStyle/>
          <a:p>
            <a:pPr algn="just"/>
            <a:r>
              <a:rPr lang="ru-RU" sz="2800" b="1" dirty="0" smtClean="0">
                <a:latin typeface="Times New Roman" pitchFamily="18" charset="0"/>
                <a:cs typeface="Times New Roman" pitchFamily="18" charset="0"/>
              </a:rPr>
              <a:t>       Основной целью международного исследования </a:t>
            </a:r>
            <a:r>
              <a:rPr lang="ru-RU" sz="3800" b="1" u="sng" dirty="0" smtClean="0">
                <a:latin typeface="Times New Roman" pitchFamily="18" charset="0"/>
                <a:cs typeface="Times New Roman" pitchFamily="18" charset="0"/>
              </a:rPr>
              <a:t>TIMSS</a:t>
            </a:r>
            <a:r>
              <a:rPr lang="ru-RU" sz="2800" b="1" dirty="0" smtClean="0">
                <a:latin typeface="Times New Roman" pitchFamily="18" charset="0"/>
                <a:cs typeface="Times New Roman" pitchFamily="18" charset="0"/>
              </a:rPr>
              <a:t> является сравнительная оценка качества математического и естественнонаучного образования в начальной и основной школе. Каждые четыре года оцениваются образовательные достижения учащихся 4 и 8 классов, включающие не только их знания и умения, но и отношения к предметам, интересы и мотивации к обучению. </a:t>
            </a:r>
            <a:endParaRPr lang="ru-RU"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timss2.gif"/>
          <p:cNvPicPr>
            <a:picLocks noChangeAspect="1"/>
          </p:cNvPicPr>
          <p:nvPr/>
        </p:nvPicPr>
        <p:blipFill>
          <a:blip r:embed="rId2" cstate="print"/>
          <a:stretch>
            <a:fillRect/>
          </a:stretch>
        </p:blipFill>
        <p:spPr>
          <a:xfrm>
            <a:off x="7643834" y="785794"/>
            <a:ext cx="1214446" cy="1195169"/>
          </a:xfrm>
          <a:prstGeom prst="rect">
            <a:avLst/>
          </a:prstGeom>
        </p:spPr>
      </p:pic>
      <p:sp>
        <p:nvSpPr>
          <p:cNvPr id="2049" name="Rectangle 1"/>
          <p:cNvSpPr>
            <a:spLocks noChangeArrowheads="1"/>
          </p:cNvSpPr>
          <p:nvPr/>
        </p:nvSpPr>
        <p:spPr bwMode="auto">
          <a:xfrm>
            <a:off x="214282" y="942693"/>
            <a:ext cx="7215238"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Исследование спланировано таким образом, что его результаты позволяют отслеживать тенденции в математическом и естественнонаучном образовании участвующих стран каждые 4 года, когда учащиеся 4 классов становятся учащимися 8 класса. Таким образом, осуществляется мониторинг учебных достижений учащихся начальной и основной школы, а также изменений, происходящих в математическом и естественнонаучном образовании при переходе из начальной в основную школу.</a:t>
            </a:r>
            <a:r>
              <a:rPr kumimoji="0" lang="ru-RU"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hlinkClick r:id="rId3"/>
              </a:rPr>
              <a:t>[2]</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timss2.gif"/>
          <p:cNvPicPr>
            <a:picLocks noChangeAspect="1"/>
          </p:cNvPicPr>
          <p:nvPr/>
        </p:nvPicPr>
        <p:blipFill>
          <a:blip r:embed="rId2" cstate="print"/>
          <a:stretch>
            <a:fillRect/>
          </a:stretch>
        </p:blipFill>
        <p:spPr>
          <a:xfrm>
            <a:off x="7643834" y="642918"/>
            <a:ext cx="1143008" cy="1124865"/>
          </a:xfrm>
          <a:prstGeom prst="rect">
            <a:avLst/>
          </a:prstGeom>
        </p:spPr>
      </p:pic>
      <p:sp>
        <p:nvSpPr>
          <p:cNvPr id="1025" name="Rectangle 1"/>
          <p:cNvSpPr>
            <a:spLocks noChangeArrowheads="1"/>
          </p:cNvSpPr>
          <p:nvPr/>
        </p:nvSpPr>
        <p:spPr bwMode="auto">
          <a:xfrm>
            <a:off x="214282" y="887090"/>
            <a:ext cx="7358114"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Дополнительно изучаются особенности содержания школьного математического и естественнонаучного образования в странах-участницах исследования, особенности учебного процесса, а также факторы, связанные с характеристиками образовательных учреждений, учителей, учащихся и их семей. Для этого дополнительно к международному тестированию проводится анкетирование учащихся, учителей и администрации школ, участвовавших в исследовании. Полученные данные позволяют выявить факторы, влияющие на результаты тестирования, и объяснить состояние математического и естественнонаучного образования в странах-участницах исследования.</a:t>
            </a:r>
            <a:r>
              <a:rPr kumimoji="0" lang="ru-RU"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hlinkClick r:id="rId3"/>
              </a:rPr>
              <a:t>[</a:t>
            </a:r>
            <a:r>
              <a:rPr kumimoji="0" lang="ru-RU"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hlinkClick r:id="rId3"/>
              </a:rPr>
              <a:t>2]</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714356"/>
            <a:ext cx="6786610" cy="6236852"/>
          </a:xfrm>
          <a:prstGeom prst="rect">
            <a:avLst/>
          </a:prstGeom>
        </p:spPr>
        <p:txBody>
          <a:bodyPr wrap="square">
            <a:spAutoFit/>
          </a:bodyPr>
          <a:lstStyle/>
          <a:p>
            <a:pPr algn="just"/>
            <a:r>
              <a:rPr lang="ru-RU" sz="2400" b="1" dirty="0" smtClean="0">
                <a:latin typeface="Times New Roman" pitchFamily="18" charset="0"/>
                <a:cs typeface="Times New Roman" pitchFamily="18" charset="0"/>
              </a:rPr>
              <a:t>        </a:t>
            </a:r>
            <a:r>
              <a:rPr lang="ru-RU" sz="2600" b="1" dirty="0" smtClean="0">
                <a:latin typeface="Times New Roman" pitchFamily="18" charset="0"/>
                <a:cs typeface="Times New Roman" pitchFamily="18" charset="0"/>
              </a:rPr>
              <a:t>В проведении исследования и разработке его инструментария принимают участие многие научно-исследовательские центры и профессиональные организации мира: Служба тестирования в области образования (ETS – </a:t>
            </a:r>
            <a:r>
              <a:rPr lang="ru-RU" sz="2600" b="1" dirty="0" err="1" smtClean="0">
                <a:latin typeface="Times New Roman" pitchFamily="18" charset="0"/>
                <a:cs typeface="Times New Roman" pitchFamily="18" charset="0"/>
              </a:rPr>
              <a:t>Educational</a:t>
            </a:r>
            <a:r>
              <a:rPr lang="ru-RU" sz="2600" b="1" dirty="0" smtClean="0">
                <a:latin typeface="Times New Roman" pitchFamily="18" charset="0"/>
                <a:cs typeface="Times New Roman" pitchFamily="18" charset="0"/>
              </a:rPr>
              <a:t> </a:t>
            </a:r>
            <a:r>
              <a:rPr lang="ru-RU" sz="2600" b="1" dirty="0" err="1" smtClean="0">
                <a:latin typeface="Times New Roman" pitchFamily="18" charset="0"/>
                <a:cs typeface="Times New Roman" pitchFamily="18" charset="0"/>
              </a:rPr>
              <a:t>Testing</a:t>
            </a:r>
            <a:r>
              <a:rPr lang="ru-RU" sz="2600" b="1" dirty="0" smtClean="0">
                <a:latin typeface="Times New Roman" pitchFamily="18" charset="0"/>
                <a:cs typeface="Times New Roman" pitchFamily="18" charset="0"/>
              </a:rPr>
              <a:t> </a:t>
            </a:r>
            <a:r>
              <a:rPr lang="ru-RU" sz="2600" b="1" dirty="0" err="1" smtClean="0">
                <a:latin typeface="Times New Roman" pitchFamily="18" charset="0"/>
                <a:cs typeface="Times New Roman" pitchFamily="18" charset="0"/>
              </a:rPr>
              <a:t>Service</a:t>
            </a:r>
            <a:r>
              <a:rPr lang="ru-RU" sz="2600" b="1" dirty="0" smtClean="0">
                <a:latin typeface="Times New Roman" pitchFamily="18" charset="0"/>
                <a:cs typeface="Times New Roman" pitchFamily="18" charset="0"/>
              </a:rPr>
              <a:t>, США), Канадский Центр Статистики (</a:t>
            </a:r>
            <a:r>
              <a:rPr lang="ru-RU" sz="2600" b="1" dirty="0" err="1" smtClean="0">
                <a:latin typeface="Times New Roman" pitchFamily="18" charset="0"/>
                <a:cs typeface="Times New Roman" pitchFamily="18" charset="0"/>
              </a:rPr>
              <a:t>Statistics</a:t>
            </a:r>
            <a:r>
              <a:rPr lang="ru-RU" sz="2600" b="1" dirty="0" smtClean="0">
                <a:latin typeface="Times New Roman" pitchFamily="18" charset="0"/>
                <a:cs typeface="Times New Roman" pitchFamily="18" charset="0"/>
              </a:rPr>
              <a:t> </a:t>
            </a:r>
            <a:r>
              <a:rPr lang="ru-RU" sz="2600" b="1" dirty="0" err="1" smtClean="0">
                <a:latin typeface="Times New Roman" pitchFamily="18" charset="0"/>
                <a:cs typeface="Times New Roman" pitchFamily="18" charset="0"/>
              </a:rPr>
              <a:t>Canada</a:t>
            </a:r>
            <a:r>
              <a:rPr lang="ru-RU" sz="2600" b="1" dirty="0" smtClean="0">
                <a:latin typeface="Times New Roman" pitchFamily="18" charset="0"/>
                <a:cs typeface="Times New Roman" pitchFamily="18" charset="0"/>
              </a:rPr>
              <a:t>), Секретариат Международной ассоциации по оценке образовательных достижений (IEA, Нидерланды), Центр обработки данных Международной ассоциации по оценке образовательных достижений (DPC IEA – </a:t>
            </a:r>
            <a:r>
              <a:rPr lang="ru-RU" sz="2600" b="1" dirty="0" err="1" smtClean="0">
                <a:latin typeface="Times New Roman" pitchFamily="18" charset="0"/>
                <a:cs typeface="Times New Roman" pitchFamily="18" charset="0"/>
              </a:rPr>
              <a:t>Data</a:t>
            </a:r>
            <a:r>
              <a:rPr lang="ru-RU" sz="2600" b="1" dirty="0" smtClean="0">
                <a:latin typeface="Times New Roman" pitchFamily="18" charset="0"/>
                <a:cs typeface="Times New Roman" pitchFamily="18" charset="0"/>
              </a:rPr>
              <a:t> </a:t>
            </a:r>
            <a:r>
              <a:rPr lang="ru-RU" sz="2600" b="1" dirty="0" err="1" smtClean="0">
                <a:latin typeface="Times New Roman" pitchFamily="18" charset="0"/>
                <a:cs typeface="Times New Roman" pitchFamily="18" charset="0"/>
              </a:rPr>
              <a:t>Processing</a:t>
            </a:r>
            <a:r>
              <a:rPr lang="ru-RU" sz="2600" b="1" dirty="0" smtClean="0">
                <a:latin typeface="Times New Roman" pitchFamily="18" charset="0"/>
                <a:cs typeface="Times New Roman" pitchFamily="18" charset="0"/>
              </a:rPr>
              <a:t> </a:t>
            </a:r>
            <a:r>
              <a:rPr lang="ru-RU" sz="2600" b="1" dirty="0" err="1" smtClean="0">
                <a:latin typeface="Times New Roman" pitchFamily="18" charset="0"/>
                <a:cs typeface="Times New Roman" pitchFamily="18" charset="0"/>
              </a:rPr>
              <a:t>Center</a:t>
            </a:r>
            <a:r>
              <a:rPr lang="ru-RU" sz="2600" b="1" dirty="0" smtClean="0">
                <a:latin typeface="Times New Roman" pitchFamily="18" charset="0"/>
                <a:cs typeface="Times New Roman" pitchFamily="18" charset="0"/>
              </a:rPr>
              <a:t> IEA, Германия) и др. </a:t>
            </a:r>
            <a:endParaRPr lang="ru-RU" sz="2600" b="1" dirty="0">
              <a:latin typeface="Times New Roman" pitchFamily="18" charset="0"/>
              <a:cs typeface="Times New Roman" pitchFamily="18" charset="0"/>
            </a:endParaRPr>
          </a:p>
        </p:txBody>
      </p:sp>
      <p:pic>
        <p:nvPicPr>
          <p:cNvPr id="3" name="Рисунок 2" descr="timss2.gif"/>
          <p:cNvPicPr>
            <a:picLocks noChangeAspect="1"/>
          </p:cNvPicPr>
          <p:nvPr/>
        </p:nvPicPr>
        <p:blipFill>
          <a:blip r:embed="rId2" cstate="print"/>
          <a:stretch>
            <a:fillRect/>
          </a:stretch>
        </p:blipFill>
        <p:spPr>
          <a:xfrm>
            <a:off x="7643834" y="642918"/>
            <a:ext cx="1143008" cy="1124865"/>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382</TotalTime>
  <Words>3186</Words>
  <Application>Microsoft Office PowerPoint</Application>
  <PresentationFormat>Экран (4:3)</PresentationFormat>
  <Paragraphs>435</Paragraphs>
  <Slides>44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44</vt:i4>
      </vt:variant>
    </vt:vector>
  </HeadingPairs>
  <TitlesOfParts>
    <vt:vector size="45" baseType="lpstr">
      <vt:lpstr>Поток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Irina</dc:creator>
  <cp:lastModifiedBy>Irina</cp:lastModifiedBy>
  <cp:revision>42</cp:revision>
  <dcterms:created xsi:type="dcterms:W3CDTF">2015-11-14T12:13:01Z</dcterms:created>
  <dcterms:modified xsi:type="dcterms:W3CDTF">2015-11-19T15:34:22Z</dcterms:modified>
</cp:coreProperties>
</file>