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5" r:id="rId7"/>
    <p:sldId id="266" r:id="rId8"/>
    <p:sldId id="269" r:id="rId9"/>
    <p:sldId id="267" r:id="rId10"/>
    <p:sldId id="268" r:id="rId11"/>
    <p:sldId id="270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F3FA2"/>
    <a:srgbClr val="0000CC"/>
    <a:srgbClr val="F9FC6C"/>
    <a:srgbClr val="E7FC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1" autoAdjust="0"/>
    <p:restoredTop sz="94671" autoAdjust="0"/>
  </p:normalViewPr>
  <p:slideViewPr>
    <p:cSldViewPr>
      <p:cViewPr>
        <p:scale>
          <a:sx n="76" d="100"/>
          <a:sy n="76" d="100"/>
        </p:scale>
        <p:origin x="-15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E6E816-C3EE-4F39-BDBA-54A27C72C286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AE67DD-0C97-4BB6-BA99-06B9992DA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D934F4-A9FC-4DC2-BEC6-B5952FB85F8A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517588-64F4-47DB-94D6-7A4BDB7B6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FE5C71-79C0-4980-9946-3EE774560767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880B19-E8B3-4EC4-903B-EE7A3C0E1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B62084-8AAE-487C-8AA9-43193A5A776D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ED885-57D6-4CB0-A0D3-798A625F1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3DD3CF-7A50-4DFC-8F80-B41E6D0A3816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C91B9F-DF80-4546-BE96-BF20B73A0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4FC3C4-D707-4116-A3D3-F5D25971EDCC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8B3F7C-9363-4694-BDEF-BA7BECB11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84BFA2-A59A-4171-9233-13EE4D981193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A82AAF-8B56-4A2F-80F5-7E65F1467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A287FD-3A9C-4356-BDA2-B3C048DA0EFB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8F2F9D-5912-4432-9FB3-8C099C062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159A66-5088-4594-8DED-AB183C84B287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C37E20-BC00-4816-B6EB-23032C284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436E9F-7F3F-4227-8E67-068EF9E01E06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29669F-7023-4FBC-A205-D3090CB62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F0E481-7ABF-4D1E-A7B0-1524DCC0B6F1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499FC1-3709-435D-9B7F-E37C4BED7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Pcy;&amp;rcy;&amp;iecy;&amp;kcy;&amp;rcy;&amp;acy;&amp;scy;&amp;ncy;&amp;ycy;&amp;iecy; &amp;scy;&amp;ocy;&amp;lcy;&amp;ncy;&amp;iecy;&amp;chcy;&amp;ncy;&amp;ycy;&amp;iecy; &amp;fcy;&amp;ocy;&amp;ncy;&amp;ycy; png. &amp;Ocy;&amp;kcy;&amp;ocy;&amp;ncy;&amp;chcy;&amp;acy;&amp;ncy;&amp;icy;&amp;iecy; &amp;bcy;&amp;ocy;&amp;lcy;&amp;softcy;&amp;shcy;&amp;ocy;&amp;gcy;&amp;ocy; &amp;ocy;&amp;chcy;&amp;iecy;&amp;ncy;&amp;softcy; &amp;kcy;&amp;rcy;&amp;acy;&amp;scy;&amp;icy;&amp;vcy;&amp;ocy;&amp;gcy;&amp;ocy; &amp;scy;&amp;kcy;&amp;rcy;&amp;acy;&amp;pcy; - &amp;ncy;&amp;acy;&amp;bcy;&amp;ocy;&amp;rcy;&amp;acy; FM - Sweet and Fruity. &amp;Ocy;&amp;bcy;&amp;scy;&amp;ucy;&amp;zhcy;&amp;dcy;&amp;iecy;&amp;ncy;&amp;icy;&amp;iecy; &amp;ncy;&amp;acy; LiveInter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0" y="0"/>
            <a:ext cx="9144000" cy="6858024"/>
          </a:xfrm>
          <a:prstGeom prst="bevel">
            <a:avLst>
              <a:gd name="adj" fmla="val 1486"/>
            </a:avLst>
          </a:prstGeom>
          <a:noFill/>
        </p:spPr>
      </p:pic>
      <p:sp>
        <p:nvSpPr>
          <p:cNvPr id="8" name="Табличка 7"/>
          <p:cNvSpPr/>
          <p:nvPr userDrawn="1"/>
        </p:nvSpPr>
        <p:spPr>
          <a:xfrm>
            <a:off x="214313" y="214313"/>
            <a:ext cx="8643937" cy="6500812"/>
          </a:xfrm>
          <a:prstGeom prst="plaque">
            <a:avLst>
              <a:gd name="adj" fmla="val 5659"/>
            </a:avLst>
          </a:prstGeom>
          <a:solidFill>
            <a:srgbClr val="F9FC6C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6" descr="&amp;Rcy;&amp;acy;&amp;zcy;&amp;dcy;&amp;iecy;&amp;lcy;&amp;icy;&amp;tcy;&amp;iecy;&amp;lcy;&amp;icy;. - &amp;Ecy;&amp;lcy;&amp;iecy;&amp;mcy;&amp;iecy;&amp;ncy;&amp;tcy;&amp;ycy; &amp;dcy;&amp;lcy;&amp;yacy; &amp;dcy;&amp;icy;&amp;zcy;&amp;acy;&amp;jcy;&amp;ncy;&amp;acy;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350043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&amp;dcy;&amp;lcy;&amp;yacy; &amp;dcy;&amp;ncy;&amp;iecy;&amp;vcy;&amp;ncy;&amp;icy;&amp;kcy;&amp;acy; &amp;Zcy;&amp;acy;&amp;pcy;&amp;icy;&amp;scy;&amp;icy; &amp;vcy; &amp;rcy;&amp;ucy;&amp;bcy;&amp;rcy;&amp;icy;&amp;kcy;&amp;iecy; &amp;dcy;&amp;lcy;&amp;yacy; &amp;dcy;&amp;ncy;&amp;iecy;&amp;vcy;&amp;ncy;&amp;icy;&amp;kcy;&amp;acy; &amp;Dcy;&amp;ncy;&amp;iecy;&amp;vcy;&amp;ncy;&amp;icy;&amp;kcy; Juli44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0750" y="5432425"/>
            <a:ext cx="31432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11188" y="2276475"/>
            <a:ext cx="82089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 i="1">
                <a:solidFill>
                  <a:srgbClr val="AF3FA2"/>
                </a:solidFill>
              </a:rPr>
              <a:t>Домашнее задание: мнения «за» и аргументы «против»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0" y="260350"/>
            <a:ext cx="8435975" cy="64087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                                   </a:t>
            </a:r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graphicFrame>
        <p:nvGraphicFramePr>
          <p:cNvPr id="3074" name="Диаграмма 1"/>
          <p:cNvGraphicFramePr>
            <a:graphicFrameLocks/>
          </p:cNvGraphicFramePr>
          <p:nvPr/>
        </p:nvGraphicFramePr>
        <p:xfrm>
          <a:off x="-50800" y="1001713"/>
          <a:ext cx="8670925" cy="5907087"/>
        </p:xfrm>
        <a:graphic>
          <a:graphicData uri="http://schemas.openxmlformats.org/presentationml/2006/ole">
            <p:oleObj spid="_x0000_s3074" r:id="rId3" imgW="8669263" imgH="590753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987675" y="8366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/>
              <a:t>9. Ставит «2»; «Объяснит и подождет до следующего раза»; «Поругает»</a:t>
            </a:r>
          </a:p>
        </p:txBody>
      </p:sp>
      <p:graphicFrame>
        <p:nvGraphicFramePr>
          <p:cNvPr id="4098" name="Диаграмма 2"/>
          <p:cNvGraphicFramePr>
            <a:graphicFrameLocks/>
          </p:cNvGraphicFramePr>
          <p:nvPr/>
        </p:nvGraphicFramePr>
        <p:xfrm>
          <a:off x="417513" y="1577975"/>
          <a:ext cx="8308975" cy="5070475"/>
        </p:xfrm>
        <a:graphic>
          <a:graphicData uri="http://schemas.openxmlformats.org/presentationml/2006/ole">
            <p:oleObj spid="_x0000_s4098" r:id="rId3" imgW="8315665" imgH="507231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Работа в группах</a:t>
            </a:r>
          </a:p>
        </p:txBody>
      </p:sp>
      <p:sp>
        <p:nvSpPr>
          <p:cNvPr id="24579" name="Содержимое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Выработка позиции учителей по поводу домашнего задания: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24580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500438"/>
            <a:ext cx="4429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i="1" smtClean="0"/>
              <a:t>Выводы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052513"/>
            <a:ext cx="8229600" cy="5073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Домашнее задание должно быть</a:t>
            </a:r>
          </a:p>
          <a:p>
            <a:r>
              <a:rPr lang="ru-RU" smtClean="0"/>
              <a:t>Ориентация на класс</a:t>
            </a:r>
          </a:p>
          <a:p>
            <a:r>
              <a:rPr lang="ru-RU" smtClean="0"/>
              <a:t>Формирование предметных областей</a:t>
            </a:r>
          </a:p>
          <a:p>
            <a:r>
              <a:rPr lang="ru-RU" smtClean="0"/>
              <a:t>Дифференцированные домашние задания</a:t>
            </a:r>
          </a:p>
          <a:p>
            <a:r>
              <a:rPr lang="ru-RU" smtClean="0"/>
              <a:t>Замотивировать обучающегося</a:t>
            </a:r>
          </a:p>
          <a:p>
            <a:r>
              <a:rPr lang="ru-RU" smtClean="0"/>
              <a:t>Творческие задания</a:t>
            </a:r>
          </a:p>
          <a:p>
            <a:r>
              <a:rPr lang="ru-RU" smtClean="0"/>
              <a:t>Побуждать к самоорганизации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229600" cy="5000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i="1" smtClean="0"/>
              <a:t>«Трудно идти вперед с головой, повернутой назад».</a:t>
            </a:r>
            <a:br>
              <a:rPr lang="ru-RU" altLang="ru-RU" i="1" smtClean="0"/>
            </a:br>
            <a:endParaRPr lang="ru-RU" altLang="ru-RU" i="1" smtClean="0"/>
          </a:p>
          <a:p>
            <a:pPr eaLnBrk="1" hangingPunct="1"/>
            <a:endParaRPr lang="ru-RU" altLang="ru-RU" i="1" smtClean="0"/>
          </a:p>
          <a:p>
            <a:pPr algn="r" eaLnBrk="1" hangingPunct="1">
              <a:buFont typeface="Arial" charset="0"/>
              <a:buNone/>
            </a:pPr>
            <a:endParaRPr lang="ru-RU" altLang="ru-RU" i="1" smtClean="0"/>
          </a:p>
          <a:p>
            <a:pPr algn="r" eaLnBrk="1" hangingPunct="1">
              <a:buFont typeface="Arial" charset="0"/>
              <a:buNone/>
            </a:pPr>
            <a:r>
              <a:rPr lang="ru-RU" altLang="ru-RU" b="1" i="1" smtClean="0"/>
              <a:t>Восточная мудрость</a:t>
            </a:r>
            <a:r>
              <a:rPr lang="ru-RU" altLang="ru-RU" i="1" smtClean="0"/>
              <a:t/>
            </a:r>
            <a:br>
              <a:rPr lang="ru-RU" altLang="ru-RU" i="1" smtClean="0"/>
            </a:br>
            <a:endParaRPr lang="ru-RU" altLang="ru-RU" smtClean="0"/>
          </a:p>
        </p:txBody>
      </p:sp>
      <p:pic>
        <p:nvPicPr>
          <p:cNvPr id="18436" name="Picture 2" descr="http://mega-bitva.ru/wp-content/uploads/112012/Question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141663"/>
            <a:ext cx="34559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0" y="260350"/>
            <a:ext cx="8867775" cy="64087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2000" smtClean="0"/>
              <a:t>                                                              </a:t>
            </a:r>
            <a:r>
              <a:rPr lang="ru-RU" altLang="ru-RU" sz="2400" smtClean="0"/>
              <a:t>Чаще всего в формулировках                                                                                                                                                                                                                                   домашних заданий в учебниках встречаются глаголы «вспомните», «назовите», «подумайте», «выпишите», «прочитайте в тексте параграфа». Но в примерной основной образовательной программе основного общего образования, с учетом которой педагогические коллективы должны разрабатывать программы учебных предметов, не указаны такие действия. В новом образовательном стандарте основного общего образования, к реализации которого приступили в 2015 году все российские школы, представлены результаты, выраженные в глаголах «сравнивать», «доказывать», «анализировать», «применять», «систематизировать», «оценивать». Предлагая традиционные домашние задания, учителя не смогут обеспечить новые образовательные результаты детей, и это бесспорный аргумент.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539750" y="1341438"/>
            <a:ext cx="81359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800"/>
              <a:t>         Если обратить внимание на качество домашних заданий, которые задают учителя, и подсчитать общее количество времени, затраченное на их выполнение старательными и ответственными учениками вместо занятий в спортивной секции, театральной студии или школьном научном обществе, можно понять, почему домашние задания вызывают возмущение у детей и их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50825" y="1268413"/>
            <a:ext cx="849788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/>
              <a:t>               </a:t>
            </a:r>
            <a:r>
              <a:rPr lang="ru-RU" altLang="ru-RU" sz="2000" b="1"/>
              <a:t>В статье 43 </a:t>
            </a:r>
            <a:r>
              <a:rPr lang="ru-RU" altLang="ru-RU" sz="2000"/>
              <a:t>нового Закона «Об образовании в Российской Федерации» указано, что обучающиеся обязаны «выполнять задания, данные педагогическими работниками в рамках образовательной программы», но эту необходимость определяет сама образовательная организация, сегодня школа может изменить содержание домашних заданий, следуя интересам детей.</a:t>
            </a:r>
          </a:p>
          <a:p>
            <a:pPr algn="just"/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>               17 июля 2015 года утвержден </a:t>
            </a:r>
            <a:r>
              <a:rPr lang="ru-RU" altLang="ru-RU" sz="2000" b="1"/>
              <a:t>приказ</a:t>
            </a:r>
            <a:r>
              <a:rPr lang="ru-RU" altLang="ru-RU" sz="2000"/>
              <a:t> Минобрнауки России </a:t>
            </a:r>
            <a:r>
              <a:rPr lang="ru-RU" altLang="ru-RU" sz="2000" b="1"/>
              <a:t>№734</a:t>
            </a:r>
            <a:r>
              <a:rPr lang="ru-RU" altLang="ru-RU" sz="2000"/>
              <a:t>, который внес изменения в Порядок организации и осуществления образовательной деятельности по основным общеобразовательным программам, в котором нет указания на обязательное использование домашних заданий, но еще раз подчеркнуты требования Санитарных норм и правил о недопустимости перегрузки ими учащихся.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Анкетирование детей…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 bwMode="auto">
          <a:xfrm>
            <a:off x="250825" y="1268413"/>
            <a:ext cx="8435975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</a:pPr>
            <a:r>
              <a:rPr lang="ru-RU" altLang="ru-RU" sz="1600" b="1" smtClean="0"/>
              <a:t>1. </a:t>
            </a:r>
            <a:r>
              <a:rPr lang="ru-RU" altLang="ru-RU" sz="1800" b="1" smtClean="0"/>
              <a:t>Сколько времени в день ты тратишь на приготовление домашних заданий? </a:t>
            </a:r>
          </a:p>
          <a:p>
            <a:pPr algn="just">
              <a:buFont typeface="Arial" charset="0"/>
              <a:buNone/>
            </a:pPr>
            <a:r>
              <a:rPr lang="ru-RU" altLang="ru-RU" sz="1800" b="1" smtClean="0"/>
              <a:t>2. На подготовку каких домашних заданий тебе приходится тратить больше времени, чем на все остальные? </a:t>
            </a:r>
          </a:p>
          <a:p>
            <a:pPr algn="just">
              <a:buFont typeface="Arial" charset="0"/>
              <a:buNone/>
            </a:pPr>
            <a:r>
              <a:rPr lang="ru-RU" altLang="ru-RU" sz="1800" b="1" smtClean="0"/>
              <a:t>3. Тебе всегда понятно задание, которое ты выполняешь дома, или ты уточняешь его у кого-нибудь?</a:t>
            </a:r>
          </a:p>
          <a:p>
            <a:pPr algn="just">
              <a:buFont typeface="Arial" charset="0"/>
              <a:buNone/>
            </a:pPr>
            <a:r>
              <a:rPr lang="ru-RU" altLang="ru-RU" sz="1800" b="1" smtClean="0"/>
              <a:t>4. Ты делаешь домашнее задание самостоятельно или с помощью взрослых? </a:t>
            </a:r>
          </a:p>
          <a:p>
            <a:pPr algn="just">
              <a:buFont typeface="Arial" charset="0"/>
              <a:buNone/>
            </a:pPr>
            <a:r>
              <a:rPr lang="ru-RU" altLang="ru-RU" sz="1800" b="1" smtClean="0"/>
              <a:t>5. Проверяют ли взрослые выполнение тобой домашних заданий? </a:t>
            </a:r>
          </a:p>
          <a:p>
            <a:pPr algn="just">
              <a:buFont typeface="Arial" charset="0"/>
              <a:buNone/>
            </a:pPr>
            <a:r>
              <a:rPr lang="ru-RU" altLang="ru-RU" sz="1800" b="1" smtClean="0"/>
              <a:t>6. Всегда ли ты доволен отметкой за домашнее задание? </a:t>
            </a:r>
          </a:p>
          <a:p>
            <a:pPr algn="just">
              <a:buFont typeface="Arial" charset="0"/>
              <a:buNone/>
            </a:pPr>
            <a:r>
              <a:rPr lang="ru-RU" altLang="ru-RU" sz="1800" b="1" smtClean="0"/>
              <a:t>7. С каким настроением ты выполняешь домашние задания?</a:t>
            </a:r>
          </a:p>
          <a:p>
            <a:pPr algn="just">
              <a:buFont typeface="Arial" charset="0"/>
              <a:buNone/>
            </a:pPr>
            <a:r>
              <a:rPr lang="ru-RU" altLang="ru-RU" sz="1800" b="1" smtClean="0"/>
              <a:t>8. Всегда ли ты успеваешь записывать домашнее задание на уроке? </a:t>
            </a:r>
          </a:p>
          <a:p>
            <a:pPr algn="just">
              <a:buFont typeface="Arial" charset="0"/>
              <a:buNone/>
            </a:pPr>
            <a:r>
              <a:rPr lang="ru-RU" altLang="ru-RU" sz="1800" b="1" smtClean="0"/>
              <a:t>9. Если ты не выполнил домашнее задание потому, что не понял его, как поступит учитель, если ты ему это объяснишь? </a:t>
            </a:r>
          </a:p>
          <a:p>
            <a:pPr algn="just">
              <a:buFont typeface="Arial" charset="0"/>
              <a:buNone/>
            </a:pPr>
            <a:r>
              <a:rPr lang="ru-RU" altLang="ru-RU" sz="1800" b="1" smtClean="0"/>
              <a:t>10. Бывают ли случаи, когда ты просто списываешь задание перед уроком у своих товарищей? </a:t>
            </a:r>
          </a:p>
          <a:p>
            <a:pPr algn="just">
              <a:buFont typeface="Arial" charset="0"/>
              <a:buNone/>
            </a:pPr>
            <a:r>
              <a:rPr lang="ru-RU" altLang="ru-RU" sz="1400" b="1" smtClean="0"/>
              <a:t> </a:t>
            </a:r>
            <a:endParaRPr lang="ru-RU" altLang="ru-RU" sz="1400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altLang="ru-RU" smtClean="0"/>
              <a:t> Итоги анкетирования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3484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Arial" charset="0"/>
              <a:buNone/>
            </a:pPr>
            <a:endParaRPr lang="ru-RU" altLang="ru-RU" smtClean="0"/>
          </a:p>
          <a:p>
            <a:pPr marL="514350" indent="-514350">
              <a:buFont typeface="Arial" charset="0"/>
              <a:buNone/>
            </a:pPr>
            <a:endParaRPr lang="ru-RU" altLang="ru-RU" smtClean="0"/>
          </a:p>
          <a:p>
            <a:pPr marL="514350" indent="-514350">
              <a:buFont typeface="Arial" charset="0"/>
              <a:buNone/>
            </a:pPr>
            <a:endParaRPr lang="ru-RU" altLang="ru-RU" smtClean="0"/>
          </a:p>
          <a:p>
            <a:pPr marL="514350" indent="-514350">
              <a:buFont typeface="Arial" charset="0"/>
              <a:buNone/>
            </a:pPr>
            <a:endParaRPr lang="ru-RU" altLang="ru-RU" smtClean="0"/>
          </a:p>
          <a:p>
            <a:pPr marL="514350" indent="-514350">
              <a:buFont typeface="Arial" charset="0"/>
              <a:buNone/>
            </a:pPr>
            <a:endParaRPr lang="ru-RU" altLang="ru-RU" smtClean="0"/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273050" y="1506538"/>
          <a:ext cx="8526463" cy="4852987"/>
        </p:xfrm>
        <a:graphic>
          <a:graphicData uri="http://schemas.openxmlformats.org/presentationml/2006/ole">
            <p:oleObj spid="_x0000_s1026" r:id="rId3" imgW="8522947" imgH="485283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 bwMode="auto">
          <a:xfrm>
            <a:off x="323850" y="1268413"/>
            <a:ext cx="8229600" cy="11096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2. Устные предметы (история, обществознание, биология, лит. чтение и др.)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r>
              <a:rPr lang="ru-RU" altLang="ru-RU" smtClean="0"/>
              <a:t>7. Настроение: «грустное», «веселое», «нейтральное», «когда как», «от количества заданного» и др. </a:t>
            </a:r>
            <a:endParaRPr 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560388" y="1346200"/>
          <a:ext cx="7950200" cy="5302250"/>
        </p:xfrm>
        <a:graphic>
          <a:graphicData uri="http://schemas.openxmlformats.org/presentationml/2006/ole">
            <p:oleObj spid="_x0000_s2050" r:id="rId3" imgW="7949873" imgH="5303980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488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Тема Office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Анкетирование детей…</vt:lpstr>
      <vt:lpstr> Итоги анкетирования</vt:lpstr>
      <vt:lpstr>Слайд 8</vt:lpstr>
      <vt:lpstr>Слайд 9</vt:lpstr>
      <vt:lpstr>Слайд 10</vt:lpstr>
      <vt:lpstr>Слайд 11</vt:lpstr>
      <vt:lpstr>Работа в группах</vt:lpstr>
      <vt:lpstr>Выводы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ГБОУ СОШ № 2048</cp:lastModifiedBy>
  <cp:revision>58</cp:revision>
  <dcterms:created xsi:type="dcterms:W3CDTF">2014-11-19T12:48:35Z</dcterms:created>
  <dcterms:modified xsi:type="dcterms:W3CDTF">2016-01-02T09:31:12Z</dcterms:modified>
</cp:coreProperties>
</file>