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heme/themeOverride19.xml" ContentType="application/vnd.openxmlformats-officedocument.themeOverride+xml"/>
  <Override PartName="/ppt/charts/chart7.xml" ContentType="application/vnd.openxmlformats-officedocument.drawingml.chart+xml"/>
  <Override PartName="/ppt/theme/themeOverride17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6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50;&#1086;&#1087;&#1080;&#1103;%20&#1086;&#1090;&#1095;&#1077;&#1090;&#1099;%2025%20&#1092;&#1077;&#1074;&#1088;&#1072;&#1083;&#1103;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0;&#1083;&#1075;&#1077;&#1073;&#1088;&#1072;%209%20&#1082;&#1083;&#1072;&#1089;&#1089;%20(3)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0;&#1083;&#1075;&#1077;&#1073;&#1088;&#1072;%209%20&#1082;&#1083;&#1072;&#1089;&#1089;%20(3)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0;&#1083;&#1075;&#1077;&#1073;&#1088;&#1072;%209%20&#1082;&#1083;&#1072;&#1089;&#1089;%20(3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56;&#1091;&#1089;&#1089;&#1082;&#1080;&#1081;%20&#1103;&#1079;&#1099;&#1082;%209%20&#1082;&#1083;&#1072;&#1089;&#1089;%20(3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56;&#1091;&#1089;&#1089;&#1082;&#1080;&#1081;%20&#1103;&#1079;&#1099;&#1082;%209%20&#1082;&#1083;&#1072;&#1089;&#1089;%20(3)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56;&#1091;&#1089;&#1089;&#1082;&#1080;&#1081;%20&#1103;&#1079;&#1099;&#1082;%209%20&#1082;&#1083;&#1072;&#1089;&#1089;%20(3)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8;&#1089;&#1090;&#1086;&#1088;&#1080;&#1103;%209%20&#1082;&#1083;&#1072;&#1089;&#1089;%20(4)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8;&#1089;&#1090;&#1086;&#1088;&#1080;&#1103;%209%20&#1082;&#1083;&#1072;&#1089;&#1089;%20(4)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48;&#1089;&#1090;&#1086;&#1088;&#1080;&#1103;%209%20&#1082;&#1083;&#1072;&#1089;&#1089;%20(4)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86;&#1090;&#1095;&#1077;&#1090;&#1099;%2025%20&#1092;&#1077;&#1074;&#1088;&#1072;&#1083;&#1103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AppData\Local\Microsoft\Windows\Temporary%20Internet%20Files\Content.Outlook\CGKS91JI\&#1086;&#1090;&#1095;&#1077;&#1090;&#1099;%2025%20&#1092;&#1077;&#1074;&#1088;&#1072;&#1083;&#1103;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86;&#1090;&#1095;&#1077;&#1090;&#1099;%2024%20&#1092;&#1077;&#1074;&#1088;&#1072;&#1083;&#1103;%20-%202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86;&#1090;&#1095;&#1077;&#1090;&#1099;%2024%20&#1092;&#1077;&#1074;&#1088;&#1072;&#1083;&#1103;%20-%202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86;&#1090;&#1095;&#1077;&#1090;&#1099;%2024%20&#1092;&#1077;&#1074;&#1088;&#1072;&#1083;&#1103;%20-%20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86;&#1090;&#1095;&#1077;&#1090;&#1099;%2024%20&#1092;&#1077;&#1074;&#1088;&#1072;&#1083;&#1103;%20-%20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ocuments\&#1050;&#1086;&#1087;&#1080;&#1103;%20&#1086;&#1090;&#1095;&#1077;&#1090;&#1099;%2025%20&#1092;&#1077;&#1074;&#1088;&#1072;&#1083;&#1103;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Родители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807339449541314E-3"/>
          <c:y val="0.13312025265085498"/>
          <c:w val="0.62394134219461106"/>
          <c:h val="0.84661131949517276"/>
        </c:manualLayout>
      </c:layout>
      <c:pie3DChart>
        <c:varyColors val="1"/>
        <c:ser>
          <c:idx val="0"/>
          <c:order val="0"/>
          <c:tx>
            <c:strRef>
              <c:f>Лист1!$A$6</c:f>
              <c:strCache>
                <c:ptCount val="1"/>
                <c:pt idx="0">
                  <c:v>Итого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Лист1!$B$4:$D$5</c:f>
              <c:strCache>
                <c:ptCount val="3"/>
                <c:pt idx="0">
                  <c:v>Родился в Москве/Московской области</c:v>
                </c:pt>
                <c:pt idx="1">
                  <c:v>Внутренние мигранты </c:v>
                </c:pt>
                <c:pt idx="2">
                  <c:v>Внешние мигранты 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148</c:v>
                </c:pt>
                <c:pt idx="1">
                  <c:v>87</c:v>
                </c:pt>
                <c:pt idx="2">
                  <c:v>86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849518810148703E-2"/>
          <c:y val="5.1400554097404488E-2"/>
          <c:w val="0.87576312335958029"/>
          <c:h val="0.76317512394284059"/>
        </c:manualLayout>
      </c:layout>
      <c:scatterChart>
        <c:scatterStyle val="lineMarker"/>
        <c:ser>
          <c:idx val="0"/>
          <c:order val="0"/>
          <c:tx>
            <c:strRef>
              <c:f>литература!$O$3259</c:f>
              <c:strCache>
                <c:ptCount val="1"/>
                <c:pt idx="0">
                  <c:v>8</c:v>
                </c:pt>
              </c:strCache>
            </c:strRef>
          </c:tx>
          <c:spPr>
            <a:ln w="19050">
              <a:noFill/>
            </a:ln>
          </c:spPr>
          <c:xVal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литература!$P$3259:$S$3259</c:f>
              <c:numCache>
                <c:formatCode>0%</c:formatCode>
                <c:ptCount val="4"/>
                <c:pt idx="0">
                  <c:v>9.6507066807795302E-3</c:v>
                </c:pt>
                <c:pt idx="1">
                  <c:v>0.30812215926779157</c:v>
                </c:pt>
                <c:pt idx="2">
                  <c:v>0.45408131498661358</c:v>
                </c:pt>
                <c:pt idx="3">
                  <c:v>0.22814581906481537</c:v>
                </c:pt>
              </c:numCache>
            </c:numRef>
          </c:yVal>
        </c:ser>
        <c:ser>
          <c:idx val="1"/>
          <c:order val="1"/>
          <c:tx>
            <c:strRef>
              <c:f>литература!$O$3260</c:f>
              <c:strCache>
                <c:ptCount val="1"/>
                <c:pt idx="0">
                  <c:v>9</c:v>
                </c:pt>
              </c:strCache>
            </c:strRef>
          </c:tx>
          <c:spPr>
            <a:ln w="19050">
              <a:noFill/>
            </a:ln>
          </c:spPr>
          <c:xVal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литература!$P$3260:$S$3260</c:f>
              <c:numCache>
                <c:formatCode>0%</c:formatCode>
                <c:ptCount val="4"/>
                <c:pt idx="0">
                  <c:v>1.4013324144268322E-2</c:v>
                </c:pt>
                <c:pt idx="1">
                  <c:v>0.33293951626136331</c:v>
                </c:pt>
                <c:pt idx="2">
                  <c:v>0.43291982540776486</c:v>
                </c:pt>
                <c:pt idx="3">
                  <c:v>0.22012733418660368</c:v>
                </c:pt>
              </c:numCache>
            </c:numRef>
          </c:yVal>
        </c:ser>
        <c:ser>
          <c:idx val="2"/>
          <c:order val="2"/>
          <c:tx>
            <c:strRef>
              <c:f>литература!$O$3261</c:f>
              <c:strCache>
                <c:ptCount val="1"/>
                <c:pt idx="0">
                  <c:v>10</c:v>
                </c:pt>
              </c:strCache>
            </c:strRef>
          </c:tx>
          <c:spPr>
            <a:ln w="19050">
              <a:noFill/>
            </a:ln>
          </c:spPr>
          <c:xVal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литература!$P$3261:$S$3261</c:f>
              <c:numCache>
                <c:formatCode>0%</c:formatCode>
                <c:ptCount val="4"/>
                <c:pt idx="0">
                  <c:v>7.233887607719384E-3</c:v>
                </c:pt>
                <c:pt idx="1">
                  <c:v>0.28088360237892956</c:v>
                </c:pt>
                <c:pt idx="2">
                  <c:v>0.48204879232916625</c:v>
                </c:pt>
                <c:pt idx="3">
                  <c:v>0.22983371768418495</c:v>
                </c:pt>
              </c:numCache>
            </c:numRef>
          </c:yVal>
        </c:ser>
        <c:ser>
          <c:idx val="3"/>
          <c:order val="3"/>
          <c:tx>
            <c:strRef>
              <c:f>литература!$O$3262</c:f>
              <c:strCache>
                <c:ptCount val="1"/>
                <c:pt idx="0">
                  <c:v>11</c:v>
                </c:pt>
              </c:strCache>
            </c:strRef>
          </c:tx>
          <c:spPr>
            <a:ln w="19050">
              <a:noFill/>
            </a:ln>
          </c:spPr>
          <c:xVal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литература!$P$3262:$S$3262</c:f>
              <c:numCache>
                <c:formatCode>0%</c:formatCode>
                <c:ptCount val="4"/>
                <c:pt idx="0">
                  <c:v>4.4801954994399774E-3</c:v>
                </c:pt>
                <c:pt idx="1">
                  <c:v>0.26125140006109354</c:v>
                </c:pt>
                <c:pt idx="2">
                  <c:v>0.46474391609815696</c:v>
                </c:pt>
                <c:pt idx="3">
                  <c:v>0.26952448834130949</c:v>
                </c:pt>
              </c:numCache>
            </c:numRef>
          </c:yVal>
        </c:ser>
        <c:dLbls/>
        <c:axId val="129743872"/>
        <c:axId val="94782208"/>
      </c:scatterChart>
      <c:valAx>
        <c:axId val="129743872"/>
        <c:scaling>
          <c:orientation val="minMax"/>
          <c:max val="5"/>
          <c:min val="2"/>
        </c:scaling>
        <c:axPos val="b"/>
        <c:numFmt formatCode="General" sourceLinked="1"/>
        <c:tickLblPos val="nextTo"/>
        <c:crossAx val="94782208"/>
        <c:crosses val="autoZero"/>
        <c:crossBetween val="midCat"/>
        <c:majorUnit val="1"/>
      </c:valAx>
      <c:valAx>
        <c:axId val="94782208"/>
        <c:scaling>
          <c:orientation val="minMax"/>
        </c:scaling>
        <c:axPos val="l"/>
        <c:majorGridlines/>
        <c:numFmt formatCode="0%" sourceLinked="1"/>
        <c:tickLblPos val="nextTo"/>
        <c:crossAx val="1297438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3576531058617675"/>
          <c:y val="0.88349154272382624"/>
          <c:w val="0.53645691163604547"/>
          <c:h val="8.9498396033829114E-2"/>
        </c:manualLayout>
      </c:layout>
    </c:legend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'[Алгебра 9 класс (3).xlsx]Контрольные и формы аттестации'!$M$2:$AA$2</c:f>
              <c:strCache>
                <c:ptCount val="15"/>
                <c:pt idx="0">
                  <c:v>0</c:v>
                </c:pt>
                <c:pt idx="1">
                  <c:v>1-5</c:v>
                </c:pt>
                <c:pt idx="2">
                  <c:v>6-10</c:v>
                </c:pt>
                <c:pt idx="3">
                  <c:v>11-15</c:v>
                </c:pt>
                <c:pt idx="4">
                  <c:v>16-20</c:v>
                </c:pt>
                <c:pt idx="5">
                  <c:v>21-25</c:v>
                </c:pt>
                <c:pt idx="6">
                  <c:v>26-30</c:v>
                </c:pt>
                <c:pt idx="7">
                  <c:v>31-35</c:v>
                </c:pt>
                <c:pt idx="8">
                  <c:v>36-40</c:v>
                </c:pt>
                <c:pt idx="9">
                  <c:v>41-45</c:v>
                </c:pt>
                <c:pt idx="10">
                  <c:v>46-50</c:v>
                </c:pt>
                <c:pt idx="11">
                  <c:v>51-55</c:v>
                </c:pt>
                <c:pt idx="12">
                  <c:v>56-60</c:v>
                </c:pt>
                <c:pt idx="13">
                  <c:v>61-65</c:v>
                </c:pt>
                <c:pt idx="14">
                  <c:v>66-70</c:v>
                </c:pt>
              </c:strCache>
            </c:strRef>
          </c:cat>
          <c:val>
            <c:numRef>
              <c:f>'[Алгебра 9 класс (3).xlsx]Контрольные и формы аттестации'!$M$3:$AA$3</c:f>
              <c:numCache>
                <c:formatCode>General</c:formatCode>
                <c:ptCount val="15"/>
                <c:pt idx="0">
                  <c:v>12</c:v>
                </c:pt>
                <c:pt idx="1">
                  <c:v>9</c:v>
                </c:pt>
                <c:pt idx="2">
                  <c:v>14</c:v>
                </c:pt>
                <c:pt idx="3">
                  <c:v>45</c:v>
                </c:pt>
                <c:pt idx="4">
                  <c:v>118</c:v>
                </c:pt>
                <c:pt idx="5">
                  <c:v>184</c:v>
                </c:pt>
                <c:pt idx="6">
                  <c:v>159</c:v>
                </c:pt>
                <c:pt idx="7">
                  <c:v>95</c:v>
                </c:pt>
                <c:pt idx="8">
                  <c:v>39</c:v>
                </c:pt>
                <c:pt idx="9">
                  <c:v>19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</c:numCache>
            </c:numRef>
          </c:val>
        </c:ser>
        <c:dLbls/>
        <c:axId val="94827648"/>
        <c:axId val="94829184"/>
      </c:barChart>
      <c:catAx>
        <c:axId val="94827648"/>
        <c:scaling>
          <c:orientation val="minMax"/>
        </c:scaling>
        <c:axPos val="b"/>
        <c:numFmt formatCode="General" sourceLinked="0"/>
        <c:tickLblPos val="nextTo"/>
        <c:crossAx val="94829184"/>
        <c:crosses val="autoZero"/>
        <c:auto val="1"/>
        <c:lblAlgn val="ctr"/>
        <c:lblOffset val="100"/>
      </c:catAx>
      <c:valAx>
        <c:axId val="94829184"/>
        <c:scaling>
          <c:orientation val="minMax"/>
        </c:scaling>
        <c:axPos val="l"/>
        <c:majorGridlines/>
        <c:numFmt formatCode="General" sourceLinked="1"/>
        <c:tickLblPos val="nextTo"/>
        <c:crossAx val="94827648"/>
        <c:crosses val="autoZero"/>
        <c:crossBetween val="between"/>
      </c:valAx>
    </c:plotArea>
    <c:plotVisOnly val="1"/>
    <c:dispBlanksAs val="gap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'[Алгебра 9 класс (3).xlsx]Контрольные и формы аттестации'!$M$5:$V$5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'[Алгебра 9 класс (3).xlsx]Контрольные и формы аттестации'!$M$6:$V$6</c:f>
              <c:numCache>
                <c:formatCode>General</c:formatCode>
                <c:ptCount val="10"/>
                <c:pt idx="0">
                  <c:v>304</c:v>
                </c:pt>
                <c:pt idx="1">
                  <c:v>148</c:v>
                </c:pt>
                <c:pt idx="2">
                  <c:v>96</c:v>
                </c:pt>
                <c:pt idx="3">
                  <c:v>68</c:v>
                </c:pt>
                <c:pt idx="4">
                  <c:v>41</c:v>
                </c:pt>
                <c:pt idx="5">
                  <c:v>22</c:v>
                </c:pt>
                <c:pt idx="6">
                  <c:v>12</c:v>
                </c:pt>
                <c:pt idx="7">
                  <c:v>6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</c:ser>
        <c:dLbls/>
        <c:shape val="box"/>
        <c:axId val="129862272"/>
        <c:axId val="129765760"/>
        <c:axId val="0"/>
      </c:bar3DChart>
      <c:catAx>
        <c:axId val="129862272"/>
        <c:scaling>
          <c:orientation val="minMax"/>
        </c:scaling>
        <c:axPos val="b"/>
        <c:numFmt formatCode="General" sourceLinked="1"/>
        <c:tickLblPos val="nextTo"/>
        <c:crossAx val="129765760"/>
        <c:crosses val="autoZero"/>
        <c:auto val="1"/>
        <c:lblAlgn val="ctr"/>
        <c:lblOffset val="100"/>
      </c:catAx>
      <c:valAx>
        <c:axId val="129765760"/>
        <c:scaling>
          <c:orientation val="minMax"/>
        </c:scaling>
        <c:axPos val="l"/>
        <c:majorGridlines/>
        <c:numFmt formatCode="General" sourceLinked="1"/>
        <c:tickLblPos val="nextTo"/>
        <c:crossAx val="129862272"/>
        <c:crosses val="autoZero"/>
        <c:crossBetween val="between"/>
      </c:valAx>
    </c:plotArea>
    <c:plotVisOnly val="1"/>
    <c:dispBlanksAs val="gap"/>
  </c:chart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'[Алгебра 9 класс (3).xlsx]Контрольные и формы аттестации'!$N$8:$AC$8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'[Алгебра 9 класс (3).xlsx]Контрольные и формы аттестации'!$N$9:$AC$9</c:f>
              <c:numCache>
                <c:formatCode>General</c:formatCode>
                <c:ptCount val="16"/>
                <c:pt idx="0">
                  <c:v>313</c:v>
                </c:pt>
                <c:pt idx="1">
                  <c:v>54</c:v>
                </c:pt>
                <c:pt idx="2">
                  <c:v>53</c:v>
                </c:pt>
                <c:pt idx="3">
                  <c:v>74</c:v>
                </c:pt>
                <c:pt idx="4">
                  <c:v>79</c:v>
                </c:pt>
                <c:pt idx="5">
                  <c:v>78</c:v>
                </c:pt>
                <c:pt idx="6">
                  <c:v>63</c:v>
                </c:pt>
                <c:pt idx="7">
                  <c:v>43</c:v>
                </c:pt>
                <c:pt idx="8">
                  <c:v>26</c:v>
                </c:pt>
                <c:pt idx="9">
                  <c:v>15</c:v>
                </c:pt>
                <c:pt idx="10">
                  <c:v>8</c:v>
                </c:pt>
                <c:pt idx="11">
                  <c:v>1</c:v>
                </c:pt>
                <c:pt idx="12">
                  <c:v>5</c:v>
                </c:pt>
                <c:pt idx="13">
                  <c:v>0</c:v>
                </c:pt>
                <c:pt idx="14">
                  <c:v>2</c:v>
                </c:pt>
                <c:pt idx="15">
                  <c:v>3</c:v>
                </c:pt>
              </c:numCache>
            </c:numRef>
          </c:val>
        </c:ser>
        <c:dLbls/>
        <c:gapWidth val="24"/>
        <c:overlap val="98"/>
        <c:axId val="129798144"/>
        <c:axId val="129799680"/>
      </c:barChart>
      <c:catAx>
        <c:axId val="129798144"/>
        <c:scaling>
          <c:orientation val="minMax"/>
        </c:scaling>
        <c:axPos val="b"/>
        <c:numFmt formatCode="General" sourceLinked="1"/>
        <c:tickLblPos val="nextTo"/>
        <c:crossAx val="129799680"/>
        <c:crosses val="autoZero"/>
        <c:auto val="1"/>
        <c:lblAlgn val="ctr"/>
        <c:lblOffset val="100"/>
      </c:catAx>
      <c:valAx>
        <c:axId val="129799680"/>
        <c:scaling>
          <c:orientation val="minMax"/>
        </c:scaling>
        <c:axPos val="l"/>
        <c:majorGridlines/>
        <c:numFmt formatCode="General" sourceLinked="1"/>
        <c:tickLblPos val="nextTo"/>
        <c:crossAx val="129798144"/>
        <c:crosses val="autoZero"/>
        <c:crossBetween val="between"/>
      </c:valAx>
    </c:plotArea>
    <c:plotVisOnly val="1"/>
    <c:dispBlanksAs val="gap"/>
  </c:chart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'[Русский язык 9 класс (3).xlsx]Контрольные и формы аттестации'!$N$2:$AB$2</c:f>
              <c:strCache>
                <c:ptCount val="15"/>
                <c:pt idx="0">
                  <c:v>0</c:v>
                </c:pt>
                <c:pt idx="1">
                  <c:v>1-5</c:v>
                </c:pt>
                <c:pt idx="2">
                  <c:v>6-10</c:v>
                </c:pt>
                <c:pt idx="3">
                  <c:v>11-15</c:v>
                </c:pt>
                <c:pt idx="4">
                  <c:v>16-20</c:v>
                </c:pt>
                <c:pt idx="5">
                  <c:v>21-25</c:v>
                </c:pt>
                <c:pt idx="6">
                  <c:v>26-30</c:v>
                </c:pt>
                <c:pt idx="7">
                  <c:v>31-35</c:v>
                </c:pt>
                <c:pt idx="8">
                  <c:v>36-40</c:v>
                </c:pt>
                <c:pt idx="9">
                  <c:v>41-45</c:v>
                </c:pt>
                <c:pt idx="10">
                  <c:v>46-50</c:v>
                </c:pt>
                <c:pt idx="11">
                  <c:v>51-55</c:v>
                </c:pt>
                <c:pt idx="12">
                  <c:v>56-60</c:v>
                </c:pt>
                <c:pt idx="13">
                  <c:v>61-65</c:v>
                </c:pt>
                <c:pt idx="14">
                  <c:v>66-70</c:v>
                </c:pt>
              </c:strCache>
            </c:strRef>
          </c:cat>
          <c:val>
            <c:numRef>
              <c:f>'[Русский язык 9 класс (3).xlsx]Контрольные и формы аттестации'!$N$3:$AB$3</c:f>
              <c:numCache>
                <c:formatCode>General</c:formatCode>
                <c:ptCount val="15"/>
                <c:pt idx="0">
                  <c:v>10</c:v>
                </c:pt>
                <c:pt idx="1">
                  <c:v>11</c:v>
                </c:pt>
                <c:pt idx="2">
                  <c:v>24</c:v>
                </c:pt>
                <c:pt idx="3">
                  <c:v>59</c:v>
                </c:pt>
                <c:pt idx="4">
                  <c:v>167</c:v>
                </c:pt>
                <c:pt idx="5">
                  <c:v>220</c:v>
                </c:pt>
                <c:pt idx="6">
                  <c:v>130</c:v>
                </c:pt>
                <c:pt idx="7">
                  <c:v>50</c:v>
                </c:pt>
                <c:pt idx="8">
                  <c:v>24</c:v>
                </c:pt>
                <c:pt idx="9">
                  <c:v>12</c:v>
                </c:pt>
                <c:pt idx="10">
                  <c:v>5</c:v>
                </c:pt>
                <c:pt idx="11">
                  <c:v>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/>
        <c:axId val="129499520"/>
        <c:axId val="129801216"/>
      </c:barChart>
      <c:catAx>
        <c:axId val="129499520"/>
        <c:scaling>
          <c:orientation val="minMax"/>
        </c:scaling>
        <c:axPos val="b"/>
        <c:numFmt formatCode="General" sourceLinked="0"/>
        <c:tickLblPos val="nextTo"/>
        <c:crossAx val="129801216"/>
        <c:crosses val="autoZero"/>
        <c:auto val="1"/>
        <c:lblAlgn val="ctr"/>
        <c:lblOffset val="100"/>
      </c:catAx>
      <c:valAx>
        <c:axId val="129801216"/>
        <c:scaling>
          <c:orientation val="minMax"/>
        </c:scaling>
        <c:axPos val="l"/>
        <c:majorGridlines/>
        <c:numFmt formatCode="General" sourceLinked="1"/>
        <c:tickLblPos val="nextTo"/>
        <c:crossAx val="129499520"/>
        <c:crosses val="autoZero"/>
        <c:crossBetween val="between"/>
      </c:valAx>
    </c:plotArea>
    <c:plotVisOnly val="1"/>
    <c:dispBlanksAs val="gap"/>
  </c:chart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'[Русский язык 9 класс (3).xlsx]Контрольные и формы аттестации'!$N$6:$W$6</c:f>
              <c:numCache>
                <c:formatCode>General</c:formatCode>
                <c:ptCount val="10"/>
                <c:pt idx="0">
                  <c:v>353</c:v>
                </c:pt>
                <c:pt idx="1">
                  <c:v>197</c:v>
                </c:pt>
                <c:pt idx="2">
                  <c:v>79</c:v>
                </c:pt>
                <c:pt idx="3">
                  <c:v>53</c:v>
                </c:pt>
                <c:pt idx="4">
                  <c:v>13</c:v>
                </c:pt>
                <c:pt idx="5">
                  <c:v>13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dLbls/>
        <c:shape val="box"/>
        <c:axId val="129559552"/>
        <c:axId val="129819392"/>
        <c:axId val="0"/>
      </c:bar3DChart>
      <c:catAx>
        <c:axId val="129559552"/>
        <c:scaling>
          <c:orientation val="minMax"/>
        </c:scaling>
        <c:axPos val="b"/>
        <c:tickLblPos val="nextTo"/>
        <c:crossAx val="129819392"/>
        <c:crosses val="autoZero"/>
        <c:auto val="1"/>
        <c:lblAlgn val="ctr"/>
        <c:lblOffset val="100"/>
      </c:catAx>
      <c:valAx>
        <c:axId val="129819392"/>
        <c:scaling>
          <c:orientation val="minMax"/>
        </c:scaling>
        <c:axPos val="l"/>
        <c:majorGridlines/>
        <c:numFmt formatCode="General" sourceLinked="1"/>
        <c:tickLblPos val="nextTo"/>
        <c:crossAx val="129559552"/>
        <c:crosses val="autoZero"/>
        <c:crossBetween val="between"/>
      </c:valAx>
    </c:plotArea>
    <c:plotVisOnly val="1"/>
    <c:dispBlanksAs val="gap"/>
  </c:chart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'[Русский язык 9 класс (3).xlsx]Контрольные и формы аттестации'!$N$8:$AG$8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'[Русский язык 9 класс (3).xlsx]Контрольные и формы аттестации'!$N$9:$AG$9</c:f>
              <c:numCache>
                <c:formatCode>General</c:formatCode>
                <c:ptCount val="20"/>
                <c:pt idx="0">
                  <c:v>262</c:v>
                </c:pt>
                <c:pt idx="1">
                  <c:v>49</c:v>
                </c:pt>
                <c:pt idx="2">
                  <c:v>34</c:v>
                </c:pt>
                <c:pt idx="3">
                  <c:v>45</c:v>
                </c:pt>
                <c:pt idx="4">
                  <c:v>40</c:v>
                </c:pt>
                <c:pt idx="5">
                  <c:v>67</c:v>
                </c:pt>
                <c:pt idx="6">
                  <c:v>43</c:v>
                </c:pt>
                <c:pt idx="7">
                  <c:v>63</c:v>
                </c:pt>
                <c:pt idx="8">
                  <c:v>37</c:v>
                </c:pt>
                <c:pt idx="9">
                  <c:v>45</c:v>
                </c:pt>
                <c:pt idx="10">
                  <c:v>63</c:v>
                </c:pt>
                <c:pt idx="11">
                  <c:v>34</c:v>
                </c:pt>
                <c:pt idx="12">
                  <c:v>13</c:v>
                </c:pt>
                <c:pt idx="13">
                  <c:v>9</c:v>
                </c:pt>
                <c:pt idx="14">
                  <c:v>5</c:v>
                </c:pt>
                <c:pt idx="15">
                  <c:v>1</c:v>
                </c:pt>
                <c:pt idx="16">
                  <c:v>4</c:v>
                </c:pt>
                <c:pt idx="17">
                  <c:v>0</c:v>
                </c:pt>
                <c:pt idx="18">
                  <c:v>1</c:v>
                </c:pt>
                <c:pt idx="19">
                  <c:v>2</c:v>
                </c:pt>
              </c:numCache>
            </c:numRef>
          </c:val>
        </c:ser>
        <c:dLbls/>
        <c:gapWidth val="10"/>
        <c:axId val="130195840"/>
        <c:axId val="130197376"/>
      </c:barChart>
      <c:catAx>
        <c:axId val="130195840"/>
        <c:scaling>
          <c:orientation val="minMax"/>
        </c:scaling>
        <c:axPos val="b"/>
        <c:numFmt formatCode="General" sourceLinked="1"/>
        <c:tickLblPos val="nextTo"/>
        <c:crossAx val="130197376"/>
        <c:crosses val="autoZero"/>
        <c:auto val="1"/>
        <c:lblAlgn val="ctr"/>
        <c:lblOffset val="100"/>
      </c:catAx>
      <c:valAx>
        <c:axId val="130197376"/>
        <c:scaling>
          <c:orientation val="minMax"/>
        </c:scaling>
        <c:axPos val="l"/>
        <c:majorGridlines/>
        <c:numFmt formatCode="General" sourceLinked="1"/>
        <c:tickLblPos val="nextTo"/>
        <c:crossAx val="130195840"/>
        <c:crosses val="autoZero"/>
        <c:crossBetween val="between"/>
      </c:valAx>
    </c:plotArea>
    <c:plotVisOnly val="1"/>
    <c:dispBlanksAs val="gap"/>
  </c:chart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'[История 9 класс (4).xlsx]Контрольные и формы аттестации'!$O$2:$X$2</c:f>
              <c:strCache>
                <c:ptCount val="10"/>
                <c:pt idx="0">
                  <c:v>0</c:v>
                </c:pt>
                <c:pt idx="1">
                  <c:v>1-5</c:v>
                </c:pt>
                <c:pt idx="2">
                  <c:v>6-10</c:v>
                </c:pt>
                <c:pt idx="3">
                  <c:v>11-15</c:v>
                </c:pt>
                <c:pt idx="4">
                  <c:v>16-20</c:v>
                </c:pt>
                <c:pt idx="5">
                  <c:v>21-25</c:v>
                </c:pt>
                <c:pt idx="6">
                  <c:v>26-30</c:v>
                </c:pt>
                <c:pt idx="7">
                  <c:v>31-35</c:v>
                </c:pt>
                <c:pt idx="8">
                  <c:v>36-40</c:v>
                </c:pt>
                <c:pt idx="9">
                  <c:v>41-45</c:v>
                </c:pt>
              </c:strCache>
            </c:strRef>
          </c:cat>
          <c:val>
            <c:numRef>
              <c:f>'[История 9 класс (4).xlsx]Контрольные и формы аттестации'!$O$3:$X$3</c:f>
              <c:numCache>
                <c:formatCode>General</c:formatCode>
                <c:ptCount val="10"/>
                <c:pt idx="0">
                  <c:v>13</c:v>
                </c:pt>
                <c:pt idx="1">
                  <c:v>31</c:v>
                </c:pt>
                <c:pt idx="2">
                  <c:v>163</c:v>
                </c:pt>
                <c:pt idx="3">
                  <c:v>346</c:v>
                </c:pt>
                <c:pt idx="4">
                  <c:v>138</c:v>
                </c:pt>
                <c:pt idx="5">
                  <c:v>23</c:v>
                </c:pt>
                <c:pt idx="6">
                  <c:v>7</c:v>
                </c:pt>
                <c:pt idx="7">
                  <c:v>8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/>
        <c:axId val="130156416"/>
        <c:axId val="130321792"/>
      </c:barChart>
      <c:catAx>
        <c:axId val="130156416"/>
        <c:scaling>
          <c:orientation val="minMax"/>
        </c:scaling>
        <c:axPos val="b"/>
        <c:numFmt formatCode="General" sourceLinked="0"/>
        <c:tickLblPos val="nextTo"/>
        <c:crossAx val="130321792"/>
        <c:crosses val="autoZero"/>
        <c:auto val="1"/>
        <c:lblAlgn val="ctr"/>
        <c:lblOffset val="100"/>
      </c:catAx>
      <c:valAx>
        <c:axId val="130321792"/>
        <c:scaling>
          <c:orientation val="minMax"/>
        </c:scaling>
        <c:axPos val="l"/>
        <c:majorGridlines/>
        <c:numFmt formatCode="General" sourceLinked="1"/>
        <c:tickLblPos val="nextTo"/>
        <c:crossAx val="130156416"/>
        <c:crosses val="autoZero"/>
        <c:crossBetween val="between"/>
      </c:valAx>
    </c:plotArea>
    <c:plotVisOnly val="1"/>
    <c:dispBlanksAs val="gap"/>
  </c:chart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'[История 9 класс (4).xlsx]Контрольные и формы аттестации'!$O$5:$S$5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'[История 9 класс (4).xlsx]Контрольные и формы аттестации'!$O$6:$S$6</c:f>
              <c:numCache>
                <c:formatCode>General</c:formatCode>
                <c:ptCount val="5"/>
                <c:pt idx="0">
                  <c:v>674</c:v>
                </c:pt>
                <c:pt idx="1">
                  <c:v>48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/>
        <c:shape val="box"/>
        <c:axId val="130367488"/>
        <c:axId val="130369024"/>
        <c:axId val="0"/>
      </c:bar3DChart>
      <c:catAx>
        <c:axId val="130367488"/>
        <c:scaling>
          <c:orientation val="minMax"/>
        </c:scaling>
        <c:axPos val="b"/>
        <c:numFmt formatCode="General" sourceLinked="1"/>
        <c:tickLblPos val="nextTo"/>
        <c:crossAx val="130369024"/>
        <c:crosses val="autoZero"/>
        <c:auto val="1"/>
        <c:lblAlgn val="ctr"/>
        <c:lblOffset val="100"/>
      </c:catAx>
      <c:valAx>
        <c:axId val="130369024"/>
        <c:scaling>
          <c:orientation val="minMax"/>
        </c:scaling>
        <c:axPos val="l"/>
        <c:majorGridlines/>
        <c:numFmt formatCode="General" sourceLinked="1"/>
        <c:tickLblPos val="nextTo"/>
        <c:crossAx val="130367488"/>
        <c:crosses val="autoZero"/>
        <c:crossBetween val="between"/>
      </c:valAx>
    </c:plotArea>
    <c:plotVisOnly val="1"/>
    <c:dispBlanksAs val="gap"/>
  </c:chart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'[История 9 класс (4).xlsx]Контрольные и формы аттестации'!$O$8:$Y$8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'[История 9 класс (4).xlsx]Контрольные и формы аттестации'!$O$9:$Y$9</c:f>
              <c:numCache>
                <c:formatCode>General</c:formatCode>
                <c:ptCount val="11"/>
                <c:pt idx="0">
                  <c:v>465</c:v>
                </c:pt>
                <c:pt idx="1">
                  <c:v>87</c:v>
                </c:pt>
                <c:pt idx="2">
                  <c:v>53</c:v>
                </c:pt>
                <c:pt idx="3">
                  <c:v>58</c:v>
                </c:pt>
                <c:pt idx="4">
                  <c:v>46</c:v>
                </c:pt>
                <c:pt idx="5">
                  <c:v>34</c:v>
                </c:pt>
                <c:pt idx="6">
                  <c:v>29</c:v>
                </c:pt>
                <c:pt idx="7">
                  <c:v>19</c:v>
                </c:pt>
                <c:pt idx="8">
                  <c:v>13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</c:ser>
        <c:dLbls/>
        <c:gapWidth val="30"/>
        <c:axId val="130409600"/>
        <c:axId val="130411136"/>
      </c:barChart>
      <c:catAx>
        <c:axId val="130409600"/>
        <c:scaling>
          <c:orientation val="minMax"/>
        </c:scaling>
        <c:axPos val="b"/>
        <c:numFmt formatCode="General" sourceLinked="1"/>
        <c:tickLblPos val="nextTo"/>
        <c:crossAx val="130411136"/>
        <c:crosses val="autoZero"/>
        <c:auto val="1"/>
        <c:lblAlgn val="ctr"/>
        <c:lblOffset val="100"/>
      </c:catAx>
      <c:valAx>
        <c:axId val="130411136"/>
        <c:scaling>
          <c:orientation val="minMax"/>
        </c:scaling>
        <c:axPos val="l"/>
        <c:majorGridlines/>
        <c:numFmt formatCode="General" sourceLinked="1"/>
        <c:tickLblPos val="nextTo"/>
        <c:crossAx val="13040960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Обучающиеся</a:t>
            </a:r>
            <a:endParaRPr lang="ru-RU" dirty="0"/>
          </a:p>
        </c:rich>
      </c:tx>
      <c:layout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Лист1!$A$29</c:f>
              <c:strCache>
                <c:ptCount val="1"/>
                <c:pt idx="0">
                  <c:v>обучающиеся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Лист1!$B$27:$D$28</c:f>
              <c:strCache>
                <c:ptCount val="3"/>
                <c:pt idx="0">
                  <c:v>Родился в Москве/Московской области</c:v>
                </c:pt>
                <c:pt idx="1">
                  <c:v>Внутренние мигранты </c:v>
                </c:pt>
                <c:pt idx="2">
                  <c:v>Внешние мигранты </c:v>
                </c:pt>
              </c:strCache>
            </c:strRef>
          </c:cat>
          <c:val>
            <c:numRef>
              <c:f>Лист1!$B$29:$D$29</c:f>
              <c:numCache>
                <c:formatCode>General</c:formatCode>
                <c:ptCount val="3"/>
                <c:pt idx="0">
                  <c:v>231</c:v>
                </c:pt>
                <c:pt idx="1">
                  <c:v>41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Лист1!$A$30</c:f>
              <c:strCache>
                <c:ptCount val="1"/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Лист1!$B$27:$D$28</c:f>
              <c:strCache>
                <c:ptCount val="3"/>
                <c:pt idx="0">
                  <c:v>Родился в Москве/Московской области</c:v>
                </c:pt>
                <c:pt idx="1">
                  <c:v>Внутренние мигранты </c:v>
                </c:pt>
                <c:pt idx="2">
                  <c:v>Внешние мигранты </c:v>
                </c:pt>
              </c:strCache>
            </c:strRef>
          </c:cat>
          <c:val>
            <c:numRef>
              <c:f>Лист1!$B$30:$D$30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0"/>
      <c:rotY val="120"/>
      <c:perspective val="30"/>
    </c:view3D>
    <c:plotArea>
      <c:layout>
        <c:manualLayout>
          <c:layoutTarget val="inner"/>
          <c:xMode val="edge"/>
          <c:yMode val="edge"/>
          <c:x val="1.2451307238109393E-2"/>
          <c:y val="3.757197862957487E-2"/>
          <c:w val="0.95017490140988869"/>
          <c:h val="0.88041499422035541"/>
        </c:manualLayout>
      </c:layout>
      <c:bar3DChart>
        <c:barDir val="col"/>
        <c:grouping val="standard"/>
        <c:ser>
          <c:idx val="0"/>
          <c:order val="0"/>
          <c:tx>
            <c:strRef>
              <c:f>'[отчеты 25 февраля.xlsx]русский язык'!$O$3268</c:f>
              <c:strCache>
                <c:ptCount val="1"/>
                <c:pt idx="0">
                  <c:v>8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'[отчеты 25 февраля.xlsx]русский язык'!$P$3268:$S$3268</c:f>
              <c:numCache>
                <c:formatCode>0%</c:formatCode>
                <c:ptCount val="4"/>
                <c:pt idx="0">
                  <c:v>1.266134746310958E-2</c:v>
                </c:pt>
                <c:pt idx="1">
                  <c:v>0.45456085764455811</c:v>
                </c:pt>
                <c:pt idx="2">
                  <c:v>0.44166846369489554</c:v>
                </c:pt>
                <c:pt idx="3">
                  <c:v>9.1109331197436957E-2</c:v>
                </c:pt>
              </c:numCache>
            </c:numRef>
          </c:val>
        </c:ser>
        <c:ser>
          <c:idx val="1"/>
          <c:order val="1"/>
          <c:tx>
            <c:strRef>
              <c:f>'[отчеты 25 февраля.xlsx]русский язык'!$O$3269</c:f>
              <c:strCache>
                <c:ptCount val="1"/>
                <c:pt idx="0">
                  <c:v>9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'[отчеты 25 февраля.xlsx]русский язык'!$P$3269:$S$3269</c:f>
              <c:numCache>
                <c:formatCode>0%</c:formatCode>
                <c:ptCount val="4"/>
                <c:pt idx="0">
                  <c:v>1.8706771754865695E-2</c:v>
                </c:pt>
                <c:pt idx="1">
                  <c:v>0.45129483673797649</c:v>
                </c:pt>
                <c:pt idx="2">
                  <c:v>0.43604632459385562</c:v>
                </c:pt>
                <c:pt idx="3">
                  <c:v>9.3952066913302254E-2</c:v>
                </c:pt>
              </c:numCache>
            </c:numRef>
          </c:val>
        </c:ser>
        <c:ser>
          <c:idx val="2"/>
          <c:order val="2"/>
          <c:tx>
            <c:strRef>
              <c:f>'[отчеты 25 февраля.xlsx]русский язык'!$O$3270</c:f>
              <c:strCache>
                <c:ptCount val="1"/>
                <c:pt idx="0">
                  <c:v>10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'[отчеты 25 февраля.xlsx]русский язык'!$P$3270:$S$3270</c:f>
              <c:numCache>
                <c:formatCode>0%</c:formatCode>
                <c:ptCount val="4"/>
                <c:pt idx="0">
                  <c:v>9.3272427235548752E-3</c:v>
                </c:pt>
                <c:pt idx="1">
                  <c:v>0.38234520364479951</c:v>
                </c:pt>
                <c:pt idx="2">
                  <c:v>0.49611364886518544</c:v>
                </c:pt>
                <c:pt idx="3">
                  <c:v>0.11221390476646019</c:v>
                </c:pt>
              </c:numCache>
            </c:numRef>
          </c:val>
        </c:ser>
        <c:ser>
          <c:idx val="3"/>
          <c:order val="3"/>
          <c:tx>
            <c:strRef>
              <c:f>'[отчеты 25 февраля.xlsx]русский язык'!$O$3271</c:f>
              <c:strCache>
                <c:ptCount val="1"/>
                <c:pt idx="0">
                  <c:v>11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'[отчеты 25 февраля.xlsx]русский язык'!$P$3271:$S$3271</c:f>
              <c:numCache>
                <c:formatCode>0%</c:formatCode>
                <c:ptCount val="4"/>
                <c:pt idx="0">
                  <c:v>5.0472240267852679E-3</c:v>
                </c:pt>
                <c:pt idx="1">
                  <c:v>0.35383039328369403</c:v>
                </c:pt>
                <c:pt idx="2">
                  <c:v>0.49310379291389739</c:v>
                </c:pt>
                <c:pt idx="3">
                  <c:v>0.14801858977562343</c:v>
                </c:pt>
              </c:numCache>
            </c:numRef>
          </c:val>
        </c:ser>
        <c:dLbls/>
        <c:shape val="box"/>
        <c:axId val="88173184"/>
        <c:axId val="87679360"/>
        <c:axId val="87505984"/>
      </c:bar3DChart>
      <c:catAx>
        <c:axId val="88173184"/>
        <c:scaling>
          <c:orientation val="minMax"/>
        </c:scaling>
        <c:axPos val="b"/>
        <c:numFmt formatCode="General" sourceLinked="1"/>
        <c:tickLblPos val="nextTo"/>
        <c:crossAx val="87679360"/>
        <c:crosses val="autoZero"/>
        <c:auto val="1"/>
        <c:lblAlgn val="ctr"/>
        <c:lblOffset val="100"/>
      </c:catAx>
      <c:valAx>
        <c:axId val="87679360"/>
        <c:scaling>
          <c:orientation val="minMax"/>
        </c:scaling>
        <c:axPos val="r"/>
        <c:majorGridlines/>
        <c:numFmt formatCode="0%" sourceLinked="1"/>
        <c:tickLblPos val="nextTo"/>
        <c:crossAx val="88173184"/>
        <c:crosses val="autoZero"/>
        <c:crossBetween val="between"/>
      </c:valAx>
      <c:serAx>
        <c:axId val="87505984"/>
        <c:scaling>
          <c:orientation val="minMax"/>
        </c:scaling>
        <c:axPos val="b"/>
        <c:tickLblPos val="nextTo"/>
        <c:crossAx val="87679360"/>
        <c:crosses val="autoZero"/>
      </c:serAx>
    </c:plotArea>
    <c:legend>
      <c:legendPos val="r"/>
      <c:layout>
        <c:manualLayout>
          <c:xMode val="edge"/>
          <c:yMode val="edge"/>
          <c:x val="0.60155227380550902"/>
          <c:y val="0.8926196328881898"/>
          <c:w val="0.38779944440951364"/>
          <c:h val="7.0473155720847808E-2"/>
        </c:manualLayout>
      </c:layout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849518810148703E-2"/>
          <c:y val="5.1400554097404488E-2"/>
          <c:w val="0.77854090113735774"/>
          <c:h val="0.74928623505395153"/>
        </c:manualLayout>
      </c:layout>
      <c:scatterChart>
        <c:scatterStyle val="lineMarker"/>
        <c:ser>
          <c:idx val="0"/>
          <c:order val="0"/>
          <c:tx>
            <c:strRef>
              <c:f>'[отчеты 25 февраля.xlsx]русский язык'!$O$3268</c:f>
              <c:strCache>
                <c:ptCount val="1"/>
                <c:pt idx="0">
                  <c:v>8</c:v>
                </c:pt>
              </c:strCache>
            </c:strRef>
          </c:tx>
          <c:spPr>
            <a:ln w="19050">
              <a:noFill/>
            </a:ln>
          </c:spPr>
          <c:xVal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'[отчеты 25 февраля.xlsx]русский язык'!$P$3268:$S$3268</c:f>
              <c:numCache>
                <c:formatCode>0%</c:formatCode>
                <c:ptCount val="4"/>
                <c:pt idx="0">
                  <c:v>1.266134746310958E-2</c:v>
                </c:pt>
                <c:pt idx="1">
                  <c:v>0.45456085764455811</c:v>
                </c:pt>
                <c:pt idx="2">
                  <c:v>0.44166846369489554</c:v>
                </c:pt>
                <c:pt idx="3">
                  <c:v>9.1109331197436957E-2</c:v>
                </c:pt>
              </c:numCache>
            </c:numRef>
          </c:yVal>
        </c:ser>
        <c:ser>
          <c:idx val="1"/>
          <c:order val="1"/>
          <c:tx>
            <c:strRef>
              <c:f>'[отчеты 25 февраля.xlsx]русский язык'!$O$3269</c:f>
              <c:strCache>
                <c:ptCount val="1"/>
                <c:pt idx="0">
                  <c:v>9</c:v>
                </c:pt>
              </c:strCache>
            </c:strRef>
          </c:tx>
          <c:spPr>
            <a:ln w="19050">
              <a:noFill/>
            </a:ln>
          </c:spPr>
          <c:xVal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'[отчеты 25 февраля.xlsx]русский язык'!$P$3269:$S$3269</c:f>
              <c:numCache>
                <c:formatCode>0%</c:formatCode>
                <c:ptCount val="4"/>
                <c:pt idx="0">
                  <c:v>1.8706771754865695E-2</c:v>
                </c:pt>
                <c:pt idx="1">
                  <c:v>0.45129483673797649</c:v>
                </c:pt>
                <c:pt idx="2">
                  <c:v>0.43604632459385562</c:v>
                </c:pt>
                <c:pt idx="3">
                  <c:v>9.3952066913302254E-2</c:v>
                </c:pt>
              </c:numCache>
            </c:numRef>
          </c:yVal>
        </c:ser>
        <c:ser>
          <c:idx val="2"/>
          <c:order val="2"/>
          <c:tx>
            <c:strRef>
              <c:f>'[отчеты 25 февраля.xlsx]русский язык'!$O$3270</c:f>
              <c:strCache>
                <c:ptCount val="1"/>
                <c:pt idx="0">
                  <c:v>10</c:v>
                </c:pt>
              </c:strCache>
            </c:strRef>
          </c:tx>
          <c:spPr>
            <a:ln w="19050">
              <a:noFill/>
            </a:ln>
          </c:spPr>
          <c:xVal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'[отчеты 25 февраля.xlsx]русский язык'!$P$3270:$S$3270</c:f>
              <c:numCache>
                <c:formatCode>0%</c:formatCode>
                <c:ptCount val="4"/>
                <c:pt idx="0">
                  <c:v>9.3272427235548752E-3</c:v>
                </c:pt>
                <c:pt idx="1">
                  <c:v>0.38234520364479951</c:v>
                </c:pt>
                <c:pt idx="2">
                  <c:v>0.49611364886518544</c:v>
                </c:pt>
                <c:pt idx="3">
                  <c:v>0.11221390476646019</c:v>
                </c:pt>
              </c:numCache>
            </c:numRef>
          </c:yVal>
        </c:ser>
        <c:ser>
          <c:idx val="3"/>
          <c:order val="3"/>
          <c:tx>
            <c:strRef>
              <c:f>'[отчеты 25 февраля.xlsx]русский язык'!$O$3271</c:f>
              <c:strCache>
                <c:ptCount val="1"/>
                <c:pt idx="0">
                  <c:v>11</c:v>
                </c:pt>
              </c:strCache>
            </c:strRef>
          </c:tx>
          <c:spPr>
            <a:ln w="19050">
              <a:noFill/>
            </a:ln>
          </c:spPr>
          <c:xVal>
            <c:numRef>
              <c:f>'[отчеты 25 февраля.xlsx]русский язык'!$P$3267:$S$3267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'[отчеты 25 февраля.xlsx]русский язык'!$P$3271:$S$3271</c:f>
              <c:numCache>
                <c:formatCode>0%</c:formatCode>
                <c:ptCount val="4"/>
                <c:pt idx="0">
                  <c:v>5.0472240267852679E-3</c:v>
                </c:pt>
                <c:pt idx="1">
                  <c:v>0.35383039328369403</c:v>
                </c:pt>
                <c:pt idx="2">
                  <c:v>0.49310379291389739</c:v>
                </c:pt>
                <c:pt idx="3">
                  <c:v>0.14801858977562343</c:v>
                </c:pt>
              </c:numCache>
            </c:numRef>
          </c:yVal>
        </c:ser>
        <c:dLbls/>
        <c:axId val="88186240"/>
        <c:axId val="88208512"/>
      </c:scatterChart>
      <c:valAx>
        <c:axId val="88186240"/>
        <c:scaling>
          <c:orientation val="minMax"/>
          <c:max val="5"/>
          <c:min val="2"/>
        </c:scaling>
        <c:axPos val="b"/>
        <c:numFmt formatCode="General" sourceLinked="1"/>
        <c:tickLblPos val="nextTo"/>
        <c:crossAx val="88208512"/>
        <c:crosses val="autoZero"/>
        <c:crossBetween val="midCat"/>
        <c:majorUnit val="1"/>
      </c:valAx>
      <c:valAx>
        <c:axId val="88208512"/>
        <c:scaling>
          <c:orientation val="minMax"/>
        </c:scaling>
        <c:axPos val="l"/>
        <c:majorGridlines/>
        <c:numFmt formatCode="0%" sourceLinked="1"/>
        <c:tickLblPos val="nextTo"/>
        <c:crossAx val="881862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687642169728787"/>
          <c:y val="0.88812117235345589"/>
          <c:w val="0.66145691163604559"/>
          <c:h val="0.1080169145523476"/>
        </c:manualLayout>
      </c:layout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0"/>
      <c:rotY val="1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химия!$N$3265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2.6143790849673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химия!$O$3265:$R$3265</c:f>
              <c:numCache>
                <c:formatCode>0%</c:formatCode>
                <c:ptCount val="4"/>
                <c:pt idx="0">
                  <c:v>6.850998463901691E-3</c:v>
                </c:pt>
                <c:pt idx="1">
                  <c:v>0.35751152073732717</c:v>
                </c:pt>
                <c:pt idx="2">
                  <c:v>0.43780337941628272</c:v>
                </c:pt>
                <c:pt idx="3">
                  <c:v>0.1978341013824885</c:v>
                </c:pt>
              </c:numCache>
            </c:numRef>
          </c:val>
        </c:ser>
        <c:ser>
          <c:idx val="1"/>
          <c:order val="1"/>
          <c:tx>
            <c:strRef>
              <c:f>химия!$N$3266</c:f>
              <c:strCache>
                <c:ptCount val="1"/>
                <c:pt idx="0">
                  <c:v>9</c:v>
                </c:pt>
              </c:strCache>
            </c:strRef>
          </c:tx>
          <c:dLbls>
            <c:dLbl>
              <c:idx val="2"/>
              <c:layout>
                <c:manualLayout>
                  <c:x val="-4.016064257028111E-2"/>
                  <c:y val="6.535947712418302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химия!$O$3266:$R$3266</c:f>
              <c:numCache>
                <c:formatCode>0%</c:formatCode>
                <c:ptCount val="4"/>
                <c:pt idx="0">
                  <c:v>9.5062268214869908E-3</c:v>
                </c:pt>
                <c:pt idx="1">
                  <c:v>0.48272846523830354</c:v>
                </c:pt>
                <c:pt idx="2">
                  <c:v>0.37817616479619109</c:v>
                </c:pt>
                <c:pt idx="3">
                  <c:v>0.12958914314401854</c:v>
                </c:pt>
              </c:numCache>
            </c:numRef>
          </c:val>
        </c:ser>
        <c:ser>
          <c:idx val="2"/>
          <c:order val="2"/>
          <c:tx>
            <c:strRef>
              <c:f>химия!$N$3267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2"/>
              <c:layout>
                <c:manualLayout>
                  <c:x val="4.8194035986465558E-3"/>
                  <c:y val="5.555555555555551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химия!$O$3267:$R$3267</c:f>
              <c:numCache>
                <c:formatCode>0%</c:formatCode>
                <c:ptCount val="4"/>
                <c:pt idx="0">
                  <c:v>8.3408595866758754E-3</c:v>
                </c:pt>
                <c:pt idx="1">
                  <c:v>0.39172820485576165</c:v>
                </c:pt>
                <c:pt idx="2">
                  <c:v>0.4358497582744516</c:v>
                </c:pt>
                <c:pt idx="3">
                  <c:v>0.16408117728311106</c:v>
                </c:pt>
              </c:numCache>
            </c:numRef>
          </c:val>
        </c:ser>
        <c:ser>
          <c:idx val="3"/>
          <c:order val="3"/>
          <c:tx>
            <c:strRef>
              <c:f>химия!$N$3268</c:f>
              <c:strCache>
                <c:ptCount val="1"/>
                <c:pt idx="0">
                  <c:v>11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химия!$O$3268:$R$3268</c:f>
              <c:numCache>
                <c:formatCode>0%</c:formatCode>
                <c:ptCount val="4"/>
                <c:pt idx="0">
                  <c:v>2.7015851137146794E-3</c:v>
                </c:pt>
                <c:pt idx="1">
                  <c:v>0.31379738111647137</c:v>
                </c:pt>
                <c:pt idx="2">
                  <c:v>0.46103376981392141</c:v>
                </c:pt>
                <c:pt idx="3">
                  <c:v>0.2224672639558925</c:v>
                </c:pt>
              </c:numCache>
            </c:numRef>
          </c:val>
        </c:ser>
        <c:dLbls/>
        <c:shape val="box"/>
        <c:axId val="95084928"/>
        <c:axId val="95086464"/>
        <c:axId val="88196416"/>
      </c:bar3DChart>
      <c:catAx>
        <c:axId val="95084928"/>
        <c:scaling>
          <c:orientation val="minMax"/>
        </c:scaling>
        <c:axPos val="b"/>
        <c:majorGridlines/>
        <c:numFmt formatCode="General" sourceLinked="1"/>
        <c:tickLblPos val="nextTo"/>
        <c:crossAx val="95086464"/>
        <c:crosses val="autoZero"/>
        <c:auto val="1"/>
        <c:lblAlgn val="ctr"/>
        <c:lblOffset val="100"/>
      </c:catAx>
      <c:valAx>
        <c:axId val="95086464"/>
        <c:scaling>
          <c:orientation val="minMax"/>
        </c:scaling>
        <c:axPos val="r"/>
        <c:majorGridlines/>
        <c:numFmt formatCode="0%" sourceLinked="1"/>
        <c:tickLblPos val="nextTo"/>
        <c:crossAx val="95084928"/>
        <c:crosses val="autoZero"/>
        <c:crossBetween val="between"/>
      </c:valAx>
      <c:serAx>
        <c:axId val="88196416"/>
        <c:scaling>
          <c:orientation val="minMax"/>
        </c:scaling>
        <c:axPos val="b"/>
        <c:majorGridlines/>
        <c:tickLblPos val="nextTo"/>
        <c:crossAx val="95086464"/>
        <c:crosses val="autoZero"/>
      </c:serAx>
    </c:plotArea>
    <c:legend>
      <c:legendPos val="r"/>
      <c:layout>
        <c:manualLayout>
          <c:xMode val="edge"/>
          <c:yMode val="edge"/>
          <c:x val="0.70938778762994659"/>
          <c:y val="0.8986034217986143"/>
          <c:w val="0.26686664769313478"/>
          <c:h val="5.8676306741378192E-2"/>
        </c:manualLayout>
      </c:layout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150299444404361"/>
          <c:y val="3.7793552564993275E-2"/>
          <c:w val="0.63470993578180268"/>
          <c:h val="0.78842397224437999"/>
        </c:manualLayout>
      </c:layout>
      <c:scatterChart>
        <c:scatterStyle val="lineMarker"/>
        <c:ser>
          <c:idx val="0"/>
          <c:order val="0"/>
          <c:tx>
            <c:strRef>
              <c:f>химия!$N$3265</c:f>
              <c:strCache>
                <c:ptCount val="1"/>
                <c:pt idx="0">
                  <c:v>8</c:v>
                </c:pt>
              </c:strCache>
            </c:strRef>
          </c:tx>
          <c:spPr>
            <a:ln w="19050">
              <a:noFill/>
            </a:ln>
          </c:spPr>
          <c:xVal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химия!$O$3265:$R$3265</c:f>
              <c:numCache>
                <c:formatCode>0%</c:formatCode>
                <c:ptCount val="4"/>
                <c:pt idx="0">
                  <c:v>6.850998463901691E-3</c:v>
                </c:pt>
                <c:pt idx="1">
                  <c:v>0.35751152073732717</c:v>
                </c:pt>
                <c:pt idx="2">
                  <c:v>0.43780337941628272</c:v>
                </c:pt>
                <c:pt idx="3">
                  <c:v>0.1978341013824885</c:v>
                </c:pt>
              </c:numCache>
            </c:numRef>
          </c:yVal>
        </c:ser>
        <c:ser>
          <c:idx val="1"/>
          <c:order val="1"/>
          <c:tx>
            <c:strRef>
              <c:f>химия!$N$3266</c:f>
              <c:strCache>
                <c:ptCount val="1"/>
                <c:pt idx="0">
                  <c:v>9</c:v>
                </c:pt>
              </c:strCache>
            </c:strRef>
          </c:tx>
          <c:spPr>
            <a:ln w="19050">
              <a:noFill/>
            </a:ln>
          </c:spPr>
          <c:xVal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химия!$O$3266:$R$3266</c:f>
              <c:numCache>
                <c:formatCode>0%</c:formatCode>
                <c:ptCount val="4"/>
                <c:pt idx="0">
                  <c:v>9.5062268214869908E-3</c:v>
                </c:pt>
                <c:pt idx="1">
                  <c:v>0.48272846523830354</c:v>
                </c:pt>
                <c:pt idx="2">
                  <c:v>0.37817616479619109</c:v>
                </c:pt>
                <c:pt idx="3">
                  <c:v>0.12958914314401854</c:v>
                </c:pt>
              </c:numCache>
            </c:numRef>
          </c:yVal>
        </c:ser>
        <c:ser>
          <c:idx val="2"/>
          <c:order val="2"/>
          <c:tx>
            <c:strRef>
              <c:f>химия!$N$3267</c:f>
              <c:strCache>
                <c:ptCount val="1"/>
                <c:pt idx="0">
                  <c:v>10</c:v>
                </c:pt>
              </c:strCache>
            </c:strRef>
          </c:tx>
          <c:spPr>
            <a:ln w="19050">
              <a:noFill/>
            </a:ln>
          </c:spPr>
          <c:xVal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химия!$O$3267:$R$3267</c:f>
              <c:numCache>
                <c:formatCode>0%</c:formatCode>
                <c:ptCount val="4"/>
                <c:pt idx="0">
                  <c:v>8.3408595866758754E-3</c:v>
                </c:pt>
                <c:pt idx="1">
                  <c:v>0.39172820485576165</c:v>
                </c:pt>
                <c:pt idx="2">
                  <c:v>0.4358497582744516</c:v>
                </c:pt>
                <c:pt idx="3">
                  <c:v>0.16408117728311106</c:v>
                </c:pt>
              </c:numCache>
            </c:numRef>
          </c:yVal>
        </c:ser>
        <c:ser>
          <c:idx val="3"/>
          <c:order val="3"/>
          <c:tx>
            <c:strRef>
              <c:f>химия!$N$3268</c:f>
              <c:strCache>
                <c:ptCount val="1"/>
                <c:pt idx="0">
                  <c:v>11</c:v>
                </c:pt>
              </c:strCache>
            </c:strRef>
          </c:tx>
          <c:spPr>
            <a:ln w="19050">
              <a:noFill/>
            </a:ln>
          </c:spPr>
          <c:xVal>
            <c:numRef>
              <c:f>химия!$O$3264:$R$3264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химия!$O$3268:$R$3268</c:f>
              <c:numCache>
                <c:formatCode>0%</c:formatCode>
                <c:ptCount val="4"/>
                <c:pt idx="0">
                  <c:v>2.7015851137146794E-3</c:v>
                </c:pt>
                <c:pt idx="1">
                  <c:v>0.31379738111647137</c:v>
                </c:pt>
                <c:pt idx="2">
                  <c:v>0.46103376981392141</c:v>
                </c:pt>
                <c:pt idx="3">
                  <c:v>0.2224672639558925</c:v>
                </c:pt>
              </c:numCache>
            </c:numRef>
          </c:yVal>
        </c:ser>
        <c:dLbls/>
        <c:axId val="96015488"/>
        <c:axId val="96017024"/>
      </c:scatterChart>
      <c:valAx>
        <c:axId val="96015488"/>
        <c:scaling>
          <c:orientation val="minMax"/>
          <c:max val="5"/>
          <c:min val="2"/>
        </c:scaling>
        <c:axPos val="b"/>
        <c:numFmt formatCode="General" sourceLinked="1"/>
        <c:tickLblPos val="nextTo"/>
        <c:crossAx val="96017024"/>
        <c:crosses val="autoZero"/>
        <c:crossBetween val="midCat"/>
        <c:majorUnit val="1"/>
        <c:minorUnit val="0.4"/>
      </c:valAx>
      <c:valAx>
        <c:axId val="96017024"/>
        <c:scaling>
          <c:orientation val="minMax"/>
        </c:scaling>
        <c:axPos val="l"/>
        <c:majorGridlines/>
        <c:numFmt formatCode="0%" sourceLinked="1"/>
        <c:tickLblPos val="nextTo"/>
        <c:crossAx val="960154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1513060105346709"/>
          <c:y val="0.90451768605957683"/>
          <c:w val="0.85737823796810775"/>
          <c:h val="6.9210002658912917E-2"/>
        </c:manualLayout>
      </c:layout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0"/>
      <c:rotY val="13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биология!$O$3261</c:f>
              <c:strCache>
                <c:ptCount val="1"/>
                <c:pt idx="0">
                  <c:v>8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биология!$P$3261:$S$3261</c:f>
              <c:numCache>
                <c:formatCode>0%</c:formatCode>
                <c:ptCount val="4"/>
                <c:pt idx="0">
                  <c:v>3.6304899623105925E-3</c:v>
                </c:pt>
                <c:pt idx="1">
                  <c:v>0.31886777940158456</c:v>
                </c:pt>
                <c:pt idx="2">
                  <c:v>0.49325436504884251</c:v>
                </c:pt>
                <c:pt idx="3">
                  <c:v>0.1842473655872626</c:v>
                </c:pt>
              </c:numCache>
            </c:numRef>
          </c:val>
        </c:ser>
        <c:ser>
          <c:idx val="1"/>
          <c:order val="1"/>
          <c:tx>
            <c:strRef>
              <c:f>биология!$O$3262</c:f>
              <c:strCache>
                <c:ptCount val="1"/>
                <c:pt idx="0">
                  <c:v>9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биология!$P$3262:$S$3262</c:f>
              <c:numCache>
                <c:formatCode>0%</c:formatCode>
                <c:ptCount val="4"/>
                <c:pt idx="0">
                  <c:v>5.0239817900983672E-3</c:v>
                </c:pt>
                <c:pt idx="1">
                  <c:v>0.37166084058206655</c:v>
                </c:pt>
                <c:pt idx="2">
                  <c:v>0.45719860173969601</c:v>
                </c:pt>
                <c:pt idx="3">
                  <c:v>0.16611657588813916</c:v>
                </c:pt>
              </c:numCache>
            </c:numRef>
          </c:val>
        </c:ser>
        <c:ser>
          <c:idx val="2"/>
          <c:order val="2"/>
          <c:tx>
            <c:strRef>
              <c:f>биология!$O$3263</c:f>
              <c:strCache>
                <c:ptCount val="1"/>
                <c:pt idx="0">
                  <c:v>10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биология!$P$3263:$S$3263</c:f>
              <c:numCache>
                <c:formatCode>0%</c:formatCode>
                <c:ptCount val="4"/>
                <c:pt idx="0">
                  <c:v>3.6317366063144509E-3</c:v>
                </c:pt>
                <c:pt idx="1">
                  <c:v>0.26538186252418955</c:v>
                </c:pt>
                <c:pt idx="2">
                  <c:v>0.51660790499164955</c:v>
                </c:pt>
                <c:pt idx="3">
                  <c:v>0.21437849587784644</c:v>
                </c:pt>
              </c:numCache>
            </c:numRef>
          </c:val>
        </c:ser>
        <c:ser>
          <c:idx val="3"/>
          <c:order val="3"/>
          <c:tx>
            <c:strRef>
              <c:f>биология!$O$3264</c:f>
              <c:strCache>
                <c:ptCount val="1"/>
                <c:pt idx="0">
                  <c:v>11</c:v>
                </c:pt>
              </c:strCache>
            </c:strRef>
          </c:tx>
          <c:dLbls>
            <c:dLbl>
              <c:idx val="0"/>
              <c:layout>
                <c:manualLayout>
                  <c:x val="-3.1387759103479809E-2"/>
                  <c:y val="-8.52192450852304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818041264958473E-2"/>
                  <c:y val="2.52501466919201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280863011556032E-2"/>
                  <c:y val="5.050029338384026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46551954038063E-3"/>
                  <c:y val="6.31253667298003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биология!$P$3264:$S$3264</c:f>
              <c:numCache>
                <c:formatCode>0%</c:formatCode>
                <c:ptCount val="4"/>
                <c:pt idx="0">
                  <c:v>1.0471781305114642E-3</c:v>
                </c:pt>
                <c:pt idx="1">
                  <c:v>0.21359678130511467</c:v>
                </c:pt>
                <c:pt idx="2">
                  <c:v>0.49740961199294542</c:v>
                </c:pt>
                <c:pt idx="3">
                  <c:v>0.28794642857142855</c:v>
                </c:pt>
              </c:numCache>
            </c:numRef>
          </c:val>
        </c:ser>
        <c:dLbls/>
        <c:shape val="box"/>
        <c:axId val="104625280"/>
        <c:axId val="104626816"/>
        <c:axId val="96025216"/>
      </c:bar3DChart>
      <c:catAx>
        <c:axId val="104625280"/>
        <c:scaling>
          <c:orientation val="minMax"/>
        </c:scaling>
        <c:axPos val="b"/>
        <c:numFmt formatCode="General" sourceLinked="1"/>
        <c:tickLblPos val="nextTo"/>
        <c:crossAx val="104626816"/>
        <c:crosses val="autoZero"/>
        <c:auto val="1"/>
        <c:lblAlgn val="ctr"/>
        <c:lblOffset val="100"/>
      </c:catAx>
      <c:valAx>
        <c:axId val="104626816"/>
        <c:scaling>
          <c:orientation val="minMax"/>
        </c:scaling>
        <c:axPos val="r"/>
        <c:majorGridlines/>
        <c:numFmt formatCode="0%" sourceLinked="1"/>
        <c:tickLblPos val="nextTo"/>
        <c:crossAx val="104625280"/>
        <c:crosses val="autoZero"/>
        <c:crossBetween val="between"/>
      </c:valAx>
      <c:serAx>
        <c:axId val="96025216"/>
        <c:scaling>
          <c:orientation val="minMax"/>
        </c:scaling>
        <c:axPos val="b"/>
        <c:tickLblPos val="nextTo"/>
        <c:crossAx val="104626816"/>
        <c:crosses val="autoZero"/>
      </c:serAx>
    </c:plotArea>
    <c:legend>
      <c:legendPos val="r"/>
      <c:layout>
        <c:manualLayout>
          <c:xMode val="edge"/>
          <c:yMode val="edge"/>
          <c:x val="0.7056474933759892"/>
          <c:y val="0.87737621488827322"/>
          <c:w val="0.28499180026739085"/>
          <c:h val="7.7009151200013101E-2"/>
        </c:manualLayout>
      </c:layout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4263103336308663"/>
          <c:y val="3.9559143447275152E-2"/>
          <c:w val="0.78550763328184259"/>
          <c:h val="0.77853983380906511"/>
        </c:manualLayout>
      </c:layout>
      <c:scatterChart>
        <c:scatterStyle val="lineMarker"/>
        <c:ser>
          <c:idx val="0"/>
          <c:order val="0"/>
          <c:tx>
            <c:strRef>
              <c:f>биология!$O$3261</c:f>
              <c:strCache>
                <c:ptCount val="1"/>
                <c:pt idx="0">
                  <c:v>8</c:v>
                </c:pt>
              </c:strCache>
            </c:strRef>
          </c:tx>
          <c:spPr>
            <a:ln w="19050">
              <a:noFill/>
            </a:ln>
          </c:spPr>
          <c:xVal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биология!$P$3261:$S$3261</c:f>
              <c:numCache>
                <c:formatCode>0%</c:formatCode>
                <c:ptCount val="4"/>
                <c:pt idx="0">
                  <c:v>3.6304899623105925E-3</c:v>
                </c:pt>
                <c:pt idx="1">
                  <c:v>0.31886777940158456</c:v>
                </c:pt>
                <c:pt idx="2">
                  <c:v>0.49325436504884251</c:v>
                </c:pt>
                <c:pt idx="3">
                  <c:v>0.1842473655872626</c:v>
                </c:pt>
              </c:numCache>
            </c:numRef>
          </c:yVal>
        </c:ser>
        <c:ser>
          <c:idx val="1"/>
          <c:order val="1"/>
          <c:tx>
            <c:strRef>
              <c:f>биология!$O$3262</c:f>
              <c:strCache>
                <c:ptCount val="1"/>
                <c:pt idx="0">
                  <c:v>9</c:v>
                </c:pt>
              </c:strCache>
            </c:strRef>
          </c:tx>
          <c:spPr>
            <a:ln w="19050">
              <a:noFill/>
            </a:ln>
          </c:spPr>
          <c:xVal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биология!$P$3262:$S$3262</c:f>
              <c:numCache>
                <c:formatCode>0%</c:formatCode>
                <c:ptCount val="4"/>
                <c:pt idx="0">
                  <c:v>5.0239817900983672E-3</c:v>
                </c:pt>
                <c:pt idx="1">
                  <c:v>0.37166084058206655</c:v>
                </c:pt>
                <c:pt idx="2">
                  <c:v>0.45719860173969601</c:v>
                </c:pt>
                <c:pt idx="3">
                  <c:v>0.16611657588813916</c:v>
                </c:pt>
              </c:numCache>
            </c:numRef>
          </c:yVal>
        </c:ser>
        <c:ser>
          <c:idx val="2"/>
          <c:order val="2"/>
          <c:tx>
            <c:strRef>
              <c:f>биология!$O$3263</c:f>
              <c:strCache>
                <c:ptCount val="1"/>
                <c:pt idx="0">
                  <c:v>10</c:v>
                </c:pt>
              </c:strCache>
            </c:strRef>
          </c:tx>
          <c:spPr>
            <a:ln w="19050">
              <a:noFill/>
            </a:ln>
          </c:spPr>
          <c:xVal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биология!$P$3263:$S$3263</c:f>
              <c:numCache>
                <c:formatCode>0%</c:formatCode>
                <c:ptCount val="4"/>
                <c:pt idx="0">
                  <c:v>3.6317366063144509E-3</c:v>
                </c:pt>
                <c:pt idx="1">
                  <c:v>0.26538186252418955</c:v>
                </c:pt>
                <c:pt idx="2">
                  <c:v>0.51660790499164955</c:v>
                </c:pt>
                <c:pt idx="3">
                  <c:v>0.21437849587784644</c:v>
                </c:pt>
              </c:numCache>
            </c:numRef>
          </c:yVal>
        </c:ser>
        <c:ser>
          <c:idx val="3"/>
          <c:order val="3"/>
          <c:tx>
            <c:strRef>
              <c:f>биология!$O$3264</c:f>
              <c:strCache>
                <c:ptCount val="1"/>
                <c:pt idx="0">
                  <c:v>11</c:v>
                </c:pt>
              </c:strCache>
            </c:strRef>
          </c:tx>
          <c:spPr>
            <a:ln w="19050">
              <a:noFill/>
            </a:ln>
          </c:spPr>
          <c:xVal>
            <c:numRef>
              <c:f>биология!$P$3260:$S$3260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биология!$P$3264:$S$3264</c:f>
              <c:numCache>
                <c:formatCode>0%</c:formatCode>
                <c:ptCount val="4"/>
                <c:pt idx="0">
                  <c:v>1.0471781305114642E-3</c:v>
                </c:pt>
                <c:pt idx="1">
                  <c:v>0.21359678130511467</c:v>
                </c:pt>
                <c:pt idx="2">
                  <c:v>0.49740961199294542</c:v>
                </c:pt>
                <c:pt idx="3">
                  <c:v>0.28794642857142855</c:v>
                </c:pt>
              </c:numCache>
            </c:numRef>
          </c:yVal>
        </c:ser>
        <c:dLbls/>
        <c:axId val="98469760"/>
        <c:axId val="98471296"/>
      </c:scatterChart>
      <c:valAx>
        <c:axId val="98469760"/>
        <c:scaling>
          <c:orientation val="minMax"/>
          <c:max val="5"/>
          <c:min val="2"/>
        </c:scaling>
        <c:axPos val="b"/>
        <c:numFmt formatCode="General" sourceLinked="1"/>
        <c:tickLblPos val="nextTo"/>
        <c:crossAx val="98471296"/>
        <c:crosses val="autoZero"/>
        <c:crossBetween val="midCat"/>
        <c:majorUnit val="1"/>
      </c:valAx>
      <c:valAx>
        <c:axId val="98471296"/>
        <c:scaling>
          <c:orientation val="minMax"/>
        </c:scaling>
        <c:axPos val="l"/>
        <c:majorGridlines/>
        <c:numFmt formatCode="0%" sourceLinked="1"/>
        <c:tickLblPos val="nextTo"/>
        <c:crossAx val="9846976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803353834574411"/>
          <c:y val="0.89847388039392484"/>
          <c:w val="0.80285692742234582"/>
          <c:h val="7.2443267101231251E-2"/>
        </c:manualLayout>
      </c:layout>
    </c:legend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0"/>
      <c:rotY val="120"/>
      <c:perspective val="20"/>
    </c:view3D>
    <c:plotArea>
      <c:layout>
        <c:manualLayout>
          <c:layoutTarget val="inner"/>
          <c:xMode val="edge"/>
          <c:yMode val="edge"/>
          <c:x val="9.1849518810148703E-2"/>
          <c:y val="5.1400554097404488E-2"/>
          <c:w val="0.85574212598425192"/>
          <c:h val="0.88494222488860552"/>
        </c:manualLayout>
      </c:layout>
      <c:bar3DChart>
        <c:barDir val="col"/>
        <c:grouping val="standard"/>
        <c:ser>
          <c:idx val="0"/>
          <c:order val="0"/>
          <c:tx>
            <c:strRef>
              <c:f>литература!$O$3259</c:f>
              <c:strCache>
                <c:ptCount val="1"/>
                <c:pt idx="0">
                  <c:v>8</c:v>
                </c:pt>
              </c:strCache>
            </c:strRef>
          </c:tx>
          <c:dLbls>
            <c:dLbl>
              <c:idx val="1"/>
              <c:layout>
                <c:manualLayout>
                  <c:x val="-4.0680341881436984E-3"/>
                  <c:y val="5.714392845760132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литература!$P$3259:$S$3259</c:f>
              <c:numCache>
                <c:formatCode>0%</c:formatCode>
                <c:ptCount val="4"/>
                <c:pt idx="0">
                  <c:v>9.6507066807795302E-3</c:v>
                </c:pt>
                <c:pt idx="1">
                  <c:v>0.30812215926779157</c:v>
                </c:pt>
                <c:pt idx="2">
                  <c:v>0.45408131498661358</c:v>
                </c:pt>
                <c:pt idx="3">
                  <c:v>0.22814581906481537</c:v>
                </c:pt>
              </c:numCache>
            </c:numRef>
          </c:val>
        </c:ser>
        <c:ser>
          <c:idx val="1"/>
          <c:order val="1"/>
          <c:tx>
            <c:strRef>
              <c:f>литература!$O$3260</c:f>
              <c:strCache>
                <c:ptCount val="1"/>
                <c:pt idx="0">
                  <c:v>9</c:v>
                </c:pt>
              </c:strCache>
            </c:strRef>
          </c:tx>
          <c:dLbls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литература!$P$3260:$S$3260</c:f>
              <c:numCache>
                <c:formatCode>0%</c:formatCode>
                <c:ptCount val="4"/>
                <c:pt idx="0">
                  <c:v>1.4013324144268322E-2</c:v>
                </c:pt>
                <c:pt idx="1">
                  <c:v>0.33293951626136331</c:v>
                </c:pt>
                <c:pt idx="2">
                  <c:v>0.43291982540776486</c:v>
                </c:pt>
                <c:pt idx="3">
                  <c:v>0.22012733418660368</c:v>
                </c:pt>
              </c:numCache>
            </c:numRef>
          </c:val>
        </c:ser>
        <c:ser>
          <c:idx val="2"/>
          <c:order val="2"/>
          <c:tx>
            <c:strRef>
              <c:f>литература!$O$3261</c:f>
              <c:strCache>
                <c:ptCount val="1"/>
                <c:pt idx="0">
                  <c:v>10</c:v>
                </c:pt>
              </c:strCache>
            </c:strRef>
          </c:tx>
          <c:dLbls>
            <c:dLbl>
              <c:idx val="1"/>
              <c:layout>
                <c:manualLayout>
                  <c:x val="-2.8476239317005814E-2"/>
                  <c:y val="-5.8201477006535512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литература!$P$3261:$S$3261</c:f>
              <c:numCache>
                <c:formatCode>0%</c:formatCode>
                <c:ptCount val="4"/>
                <c:pt idx="0">
                  <c:v>7.233887607719384E-3</c:v>
                </c:pt>
                <c:pt idx="1">
                  <c:v>0.28088360237892956</c:v>
                </c:pt>
                <c:pt idx="2">
                  <c:v>0.48204879232916625</c:v>
                </c:pt>
                <c:pt idx="3">
                  <c:v>0.22983371768418495</c:v>
                </c:pt>
              </c:numCache>
            </c:numRef>
          </c:val>
        </c:ser>
        <c:ser>
          <c:idx val="3"/>
          <c:order val="3"/>
          <c:tx>
            <c:strRef>
              <c:f>литература!$O$3262</c:f>
              <c:strCache>
                <c:ptCount val="1"/>
                <c:pt idx="0">
                  <c:v>11</c:v>
                </c:pt>
              </c:strCache>
            </c:strRef>
          </c:tx>
          <c:dLbls>
            <c:dLbl>
              <c:idx val="3"/>
              <c:layout>
                <c:manualLayout>
                  <c:x val="-1.6272136752574794E-2"/>
                  <c:y val="5.07946030734234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литература!$P$3258:$S$3258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литература!$P$3262:$S$3262</c:f>
              <c:numCache>
                <c:formatCode>0%</c:formatCode>
                <c:ptCount val="4"/>
                <c:pt idx="0">
                  <c:v>4.4801954994399774E-3</c:v>
                </c:pt>
                <c:pt idx="1">
                  <c:v>0.26125140006109354</c:v>
                </c:pt>
                <c:pt idx="2">
                  <c:v>0.46474391609815696</c:v>
                </c:pt>
                <c:pt idx="3">
                  <c:v>0.26952448834130949</c:v>
                </c:pt>
              </c:numCache>
            </c:numRef>
          </c:val>
        </c:ser>
        <c:dLbls/>
        <c:shape val="box"/>
        <c:axId val="129661184"/>
        <c:axId val="129671168"/>
        <c:axId val="104674176"/>
      </c:bar3DChart>
      <c:catAx>
        <c:axId val="129661184"/>
        <c:scaling>
          <c:orientation val="minMax"/>
        </c:scaling>
        <c:axPos val="b"/>
        <c:numFmt formatCode="General" sourceLinked="1"/>
        <c:tickLblPos val="nextTo"/>
        <c:crossAx val="129671168"/>
        <c:crosses val="autoZero"/>
        <c:auto val="1"/>
        <c:lblAlgn val="ctr"/>
        <c:lblOffset val="100"/>
      </c:catAx>
      <c:valAx>
        <c:axId val="129671168"/>
        <c:scaling>
          <c:orientation val="minMax"/>
        </c:scaling>
        <c:axPos val="r"/>
        <c:majorGridlines/>
        <c:numFmt formatCode="0%" sourceLinked="1"/>
        <c:tickLblPos val="nextTo"/>
        <c:crossAx val="129661184"/>
        <c:crosses val="autoZero"/>
        <c:crossBetween val="between"/>
      </c:valAx>
      <c:serAx>
        <c:axId val="104674176"/>
        <c:scaling>
          <c:orientation val="minMax"/>
        </c:scaling>
        <c:axPos val="b"/>
        <c:tickLblPos val="nextTo"/>
        <c:crossAx val="129671168"/>
        <c:crosses val="autoZero"/>
      </c:serAx>
    </c:plotArea>
    <c:legend>
      <c:legendPos val="r"/>
      <c:layout>
        <c:manualLayout>
          <c:xMode val="edge"/>
          <c:yMode val="edge"/>
          <c:x val="0.64759388590477407"/>
          <c:y val="0.89301561709068422"/>
          <c:w val="0.33255394709825853"/>
          <c:h val="6.8201253616803209E-2"/>
        </c:manualLayout>
      </c:layout>
    </c:legend>
    <c:plotVisOnly val="1"/>
    <c:dispBlanksAs val="gap"/>
  </c:chart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63666/?dst=10001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70662982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9949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Педагогический совет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23 марта 2015 года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7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0" y="330200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0" name="TextBox 1"/>
          <p:cNvSpPr txBox="1">
            <a:spLocks noChangeArrowheads="1"/>
          </p:cNvSpPr>
          <p:nvPr/>
        </p:nvSpPr>
        <p:spPr bwMode="auto">
          <a:xfrm>
            <a:off x="1282701" y="1123952"/>
            <a:ext cx="3647017" cy="6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133" b="1"/>
              <a:t>ЛИТЕРАТУРА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3849567" y="1167441"/>
          <a:ext cx="8325069" cy="53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0" y="1721776"/>
          <a:ext cx="4367808" cy="4779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671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55212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4464051" y="410634"/>
            <a:ext cx="2539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АЛГЕБРА, 9 КЛАСС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13455" y="1220755"/>
          <a:ext cx="5608284" cy="3364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91134381"/>
              </p:ext>
            </p:extLst>
          </p:nvPr>
        </p:nvGraphicFramePr>
        <p:xfrm>
          <a:off x="6215029" y="1556421"/>
          <a:ext cx="5640288" cy="326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60917" y="1041400"/>
            <a:ext cx="5654112" cy="379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отметок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15029" y="1210501"/>
            <a:ext cx="6792696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контрольных</a:t>
            </a: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4290007"/>
              </p:ext>
            </p:extLst>
          </p:nvPr>
        </p:nvGraphicFramePr>
        <p:xfrm>
          <a:off x="2000274" y="4558507"/>
          <a:ext cx="6096000" cy="220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00245" y="4689768"/>
            <a:ext cx="4605748" cy="6669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</a:t>
            </a:r>
          </a:p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используемых форм контроля</a:t>
            </a:r>
          </a:p>
        </p:txBody>
      </p:sp>
    </p:spTree>
    <p:extLst>
      <p:ext uri="{BB962C8B-B14F-4D97-AF65-F5344CB8AC3E}">
        <p14:creationId xmlns:p14="http://schemas.microsoft.com/office/powerpoint/2010/main" xmlns="" val="37100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0" y="330200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143339" y="1040346"/>
          <a:ext cx="5664629" cy="26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9858502"/>
              </p:ext>
            </p:extLst>
          </p:nvPr>
        </p:nvGraphicFramePr>
        <p:xfrm>
          <a:off x="5929088" y="1652230"/>
          <a:ext cx="5936693" cy="267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6387" y="895583"/>
            <a:ext cx="5654112" cy="379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отметок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4927" y="1283658"/>
            <a:ext cx="6167073" cy="379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контрольных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0569" y="3979334"/>
            <a:ext cx="4605748" cy="6669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</a:t>
            </a:r>
          </a:p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используемых форм контроля</a:t>
            </a:r>
          </a:p>
        </p:txBody>
      </p:sp>
      <p:sp>
        <p:nvSpPr>
          <p:cNvPr id="23567" name="TextBox 18"/>
          <p:cNvSpPr txBox="1">
            <a:spLocks noChangeArrowheads="1"/>
          </p:cNvSpPr>
          <p:nvPr/>
        </p:nvSpPr>
        <p:spPr bwMode="auto">
          <a:xfrm>
            <a:off x="3983567" y="410634"/>
            <a:ext cx="3389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РУССКИЙ ЯЗЫК, 9 КЛАСС</a:t>
            </a: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96408657"/>
              </p:ext>
            </p:extLst>
          </p:nvPr>
        </p:nvGraphicFramePr>
        <p:xfrm>
          <a:off x="655472" y="3790500"/>
          <a:ext cx="5578607" cy="286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569" name="TextBox 1"/>
          <p:cNvSpPr txBox="1">
            <a:spLocks noChangeArrowheads="1"/>
          </p:cNvSpPr>
          <p:nvPr/>
        </p:nvSpPr>
        <p:spPr bwMode="auto">
          <a:xfrm>
            <a:off x="6625200" y="4307757"/>
            <a:ext cx="4573688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/>
              <a:t>0        1        2        3       4         5        6       7        8         9</a:t>
            </a:r>
          </a:p>
        </p:txBody>
      </p:sp>
    </p:spTree>
    <p:extLst>
      <p:ext uri="{BB962C8B-B14F-4D97-AF65-F5344CB8AC3E}">
        <p14:creationId xmlns:p14="http://schemas.microsoft.com/office/powerpoint/2010/main" xmlns="" val="21459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0" y="330200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26155" y="1220755"/>
          <a:ext cx="6096000" cy="238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967" y="933451"/>
            <a:ext cx="5654112" cy="379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отметок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87569770"/>
              </p:ext>
            </p:extLst>
          </p:nvPr>
        </p:nvGraphicFramePr>
        <p:xfrm>
          <a:off x="6234079" y="1376477"/>
          <a:ext cx="5760640" cy="2484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239349" y="3621021"/>
          <a:ext cx="5760640" cy="297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3983567" y="410634"/>
            <a:ext cx="2638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ИСТОРИЯ, 9 КЛАСС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23036" y="3678767"/>
            <a:ext cx="4605748" cy="6669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</a:t>
            </a:r>
          </a:p>
          <a:p>
            <a:pPr algn="r"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используемых форм контроля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24927" y="1097778"/>
            <a:ext cx="6167073" cy="379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67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распределение школ по количеству контрольных</a:t>
            </a:r>
          </a:p>
        </p:txBody>
      </p:sp>
    </p:spTree>
    <p:extLst>
      <p:ext uri="{BB962C8B-B14F-4D97-AF65-F5344CB8AC3E}">
        <p14:creationId xmlns:p14="http://schemas.microsoft.com/office/powerpoint/2010/main" xmlns="" val="31319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7165" y="0"/>
            <a:ext cx="8911687" cy="858129"/>
          </a:xfrm>
        </p:spPr>
        <p:txBody>
          <a:bodyPr/>
          <a:lstStyle/>
          <a:p>
            <a:r>
              <a:rPr lang="ru-RU" dirty="0" smtClean="0"/>
              <a:t>Аттестация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4905" y="1237957"/>
            <a:ext cx="10697953" cy="562004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Статья 48. </a:t>
            </a:r>
            <a:r>
              <a:rPr lang="ru-RU" dirty="0">
                <a:solidFill>
                  <a:srgbClr val="0070C0"/>
                </a:solidFill>
              </a:rPr>
              <a:t>Обязанности и ответственность педагогических работников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8. проходить аттестацию на соответствие занимаемой должности в порядке, установленном законодательством об образовании;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Статья </a:t>
            </a:r>
            <a:r>
              <a:rPr lang="ru-RU" dirty="0">
                <a:solidFill>
                  <a:srgbClr val="0070C0"/>
                </a:solidFill>
              </a:rPr>
              <a:t>49. Аттестация педагогических работников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1.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установления квалификационной категории.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3. Проведение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аттестационными комиссиями, формируемыми федеральными органами исполнительной власти, в ведении которых эти организации находятся, а в отношении педагогических работников организаций, осуществляющих образовательную деятельность и находящихся в ведении субъекта Российской Федерации,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Российской Федерации.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4. </a:t>
            </a:r>
            <a:r>
              <a:rPr lang="ru-RU" dirty="0">
                <a:solidFill>
                  <a:srgbClr val="0070C0"/>
                </a:solidFill>
                <a:hlinkClick r:id="rId2"/>
              </a:rPr>
              <a:t>Порядок</a:t>
            </a:r>
            <a:r>
              <a:rPr lang="ru-RU" dirty="0">
                <a:solidFill>
                  <a:srgbClr val="0070C0"/>
                </a:solidFill>
              </a:rPr>
              <a:t> проведения аттестации педагогических работников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03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503" y="0"/>
            <a:ext cx="957562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Приказ Министерства образования и науки РФ от 7 апреля 2014 г. N 276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/>
              <a:t>"Об утверждении Порядка проведения аттестации педагогических работников организаций, осуществляющих образовательную деятельность"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311" y="1535723"/>
            <a:ext cx="10503876" cy="532227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Порядок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проведения аттестации педагогических работников организаций, осуществляющих образовательную </a:t>
            </a:r>
            <a:r>
              <a:rPr lang="ru-RU" b="1" dirty="0" smtClean="0">
                <a:solidFill>
                  <a:srgbClr val="0070C0"/>
                </a:solidFill>
              </a:rPr>
              <a:t>деятельность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II. Аттестация педагогических работников в целях подтверждения соответствия занимаемой </a:t>
            </a:r>
            <a:r>
              <a:rPr lang="ru-RU" b="1" dirty="0" smtClean="0">
                <a:solidFill>
                  <a:srgbClr val="0070C0"/>
                </a:solidFill>
              </a:rPr>
              <a:t>должности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5. Аттестация педагогических работников в целях подтверждения соответствия педагогических работников занимаемым ими должностям проводится один раз в пять лет на основе оценки их профессиональной деятельности аттестационными комиссиями, самостоятельно формируемыми организациями (далее - аттестационная комиссия организации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6. Аттестационная комиссия организации создается распорядительным актом работодателя в составе председателя комиссии, заместителя председателя, секретаря и членов комиссии.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7. В состав аттестационной комиссии организации в обязательном порядке включается представитель выборного органа соответствующей первичной профсоюзной организации (при наличии такого органа).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8. Аттестация педагогических работников проводится в соответствии с распорядительным актом работодателя.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9. Работодатель знакомит педагогических работников с распорядительным актом, содержащим список работников организации, подлежащих аттестации, график проведения аттестации, под роспись не менее чем за 30 календарных дней до дня проведения их аттестации по графику.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725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6504" y="0"/>
            <a:ext cx="10165496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10. Для проведения аттестации на каждого педагогического работника работодатель вносит в аттестационную комиссию организации представление.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11. В представлении содержатся следующие сведения о педагогическом работнике: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а</a:t>
            </a:r>
            <a:r>
              <a:rPr lang="ru-RU" dirty="0">
                <a:solidFill>
                  <a:srgbClr val="0070C0"/>
                </a:solidFill>
              </a:rPr>
              <a:t>) фамилия, имя, отчество (при наличии);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б</a:t>
            </a:r>
            <a:r>
              <a:rPr lang="ru-RU" dirty="0">
                <a:solidFill>
                  <a:srgbClr val="0070C0"/>
                </a:solidFill>
              </a:rPr>
              <a:t>) наименование должности на дату проведения аттестации;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в</a:t>
            </a:r>
            <a:r>
              <a:rPr lang="ru-RU" dirty="0">
                <a:solidFill>
                  <a:srgbClr val="0070C0"/>
                </a:solidFill>
              </a:rPr>
              <a:t>) дата заключения по этой должности трудового договора;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г</a:t>
            </a:r>
            <a:r>
              <a:rPr lang="ru-RU" dirty="0">
                <a:solidFill>
                  <a:srgbClr val="0070C0"/>
                </a:solidFill>
              </a:rPr>
              <a:t>) уровень образования и (или) квалификации по специальности или направлению подготовки;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д</a:t>
            </a:r>
            <a:r>
              <a:rPr lang="ru-RU" dirty="0">
                <a:solidFill>
                  <a:srgbClr val="0070C0"/>
                </a:solidFill>
              </a:rPr>
              <a:t>) информация о получении дополнительного профессионального образования по профилю педагогической деятельности;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е</a:t>
            </a:r>
            <a:r>
              <a:rPr lang="ru-RU" dirty="0">
                <a:solidFill>
                  <a:srgbClr val="0070C0"/>
                </a:solidFill>
              </a:rPr>
              <a:t>) результаты предыдущих аттестаций (в случае их проведения);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ж</a:t>
            </a:r>
            <a:r>
              <a:rPr lang="ru-RU" dirty="0">
                <a:solidFill>
                  <a:srgbClr val="0070C0"/>
                </a:solidFill>
              </a:rPr>
              <a:t>) мотивированная всесторонняя и объективная оценка профессиональных, деловых качеств, результатов профессиональной деятельности педагогического работника по выполнению трудовых обязанностей, возложенных на него трудовым договором.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12. Работодатель знакомит педагогического работника с представлением под роспись не позднее, чем за 30 календарных дней до дня проведения аттестации. После ознакомления с представлением педагогический работник по желанию может представить в аттестационную комиссию организации дополнительные сведения, характеризующие его профессиональную деятельность за период с даты предыдущей аттестации (при первичной аттестации - с даты поступления на работу).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отказе педагогического работника от ознакомления с представлением составляется акт, который подписывается работодателем и лицами (не менее двух), в присутствии которых составлен акт.</a:t>
            </a:r>
          </a:p>
        </p:txBody>
      </p:sp>
    </p:spTree>
    <p:extLst>
      <p:ext uri="{BB962C8B-B14F-4D97-AF65-F5344CB8AC3E}">
        <p14:creationId xmlns:p14="http://schemas.microsoft.com/office/powerpoint/2010/main" xmlns="" val="640711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6504" y="0"/>
            <a:ext cx="10165496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13. Аттестация проводится на заседании аттестационной комиссии организации с участием педагогического работника.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Заседание аттестационной комиссии организации считается правомочным, если на нем присутствуют не менее двух третей от общего числа членов аттестационной комиссии организации.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В случае отсутствия педагогического работника в день проведения аттестации на заседании аттестационной комиссии организации по уважительным причинам, его аттестация переносится на другую дату, и в график аттестации вносятся соответствующие изменения, о чем работодатель знакомит работника под роспись не менее чем за 30 календарных дней до новой даты проведения его аттестации.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неявке педагогического работника на заседание аттестационной комиссии организации без уважительной причины аттестационная комиссия организации проводит аттестацию в его отсутствие.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14. Аттестационная комиссия организации рассматривает представление, дополнительные сведения, представленные самим педагогическим работником, характеризующие его профессиональную деятельность (в случае их представления).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15. По результатам аттестации педагогического работника аттестационная комиссия организации принимает одно из следующих решений: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соответствует занимаемой должности (указывается должность педагогического работника);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не соответствует занимаемой должности (указывается должность педагогического работника).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6286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2264" y="0"/>
            <a:ext cx="979973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16. Решение принимается аттестационной комиссией организации в отсутствие аттестуемого педагогического работника открытым голосованием большинством голосов членов аттестационной комиссии организации, присутствующих на заседании.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прохождении аттестации педагогический работник, являющийся членом аттестационной комиссии организации, не участвует в голосовании по своей кандидатуре.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17. В случаях, когда не менее половины членов аттестационной комиссии организации, присутствующих на заседании, проголосовали за решение о соответствии работника занимаемой должности, педагогический работник признается соответствующим занимаемой должности.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18. Результаты аттестации педагогического работника, непосредственно присутствующего на заседании аттестационной комиссии организации, сообщаются ему после подведения итогов голосования.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19. Результаты аттестации педагогических работников заносятся в протокол, подписываемый председателем, заместителем председателя, секретарем и членами аттестационной комиссии организации, присутствовавшими на заседании, который хранится с представлениями, дополнительными сведениями, представленными самими педагогическими работниками, характеризующими их профессиональную деятельность (в случае их наличия), у работодателя.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3490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8534" y="0"/>
            <a:ext cx="9743465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20. На педагогического работника, прошедшего аттестацию, не позднее двух рабочих дней со дня ее проведения секретарем аттестационной комиссии организации составляется выписка из протокола, содержащая сведения о фамилии, имени, отчестве (при наличии) аттестуемого, наименовании его должности, дате заседания аттестационной комиссии организации, результатах голосования, о принятом аттестационной комиссией организации решении. Работодатель знакомит педагогического работника с выпиской из протокола под роспись в течение трех рабочих дней после ее составления. Выписка из протокола хранится в личном деле педагогического работника.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21. Результаты аттестации в целях подтверждения соответствия педагогических работников занимаемым ими должностям на основе оценки и профессиональной деятельности педагогический работник вправе обжаловать в соответствии с законодательством Российской Федерации.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22. Аттестацию в целях подтверждения соответствия занимаемой должности не проходят следующие педагогические работники: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а</a:t>
            </a:r>
            <a:r>
              <a:rPr lang="ru-RU" dirty="0">
                <a:solidFill>
                  <a:srgbClr val="0070C0"/>
                </a:solidFill>
              </a:rPr>
              <a:t>) педагогические работники, имеющие квалификационные категории;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б</a:t>
            </a:r>
            <a:r>
              <a:rPr lang="ru-RU" dirty="0">
                <a:solidFill>
                  <a:srgbClr val="0070C0"/>
                </a:solidFill>
              </a:rPr>
              <a:t>) проработавшие в занимаемой должности менее двух лет в организации, в которой проводится аттестация;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в</a:t>
            </a:r>
            <a:r>
              <a:rPr lang="ru-RU" dirty="0">
                <a:solidFill>
                  <a:srgbClr val="0070C0"/>
                </a:solidFill>
              </a:rPr>
              <a:t>) беременные женщины;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г</a:t>
            </a:r>
            <a:r>
              <a:rPr lang="ru-RU" dirty="0">
                <a:solidFill>
                  <a:srgbClr val="0070C0"/>
                </a:solidFill>
              </a:rPr>
              <a:t>) женщины, находящиеся в отпуске по беременности и родам;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д</a:t>
            </a:r>
            <a:r>
              <a:rPr lang="ru-RU" dirty="0">
                <a:solidFill>
                  <a:srgbClr val="0070C0"/>
                </a:solidFill>
              </a:rPr>
              <a:t>) лица, находящиеся в отпуске по уходу за ребенком до достижения им возраста трех лет;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е</a:t>
            </a:r>
            <a:r>
              <a:rPr lang="ru-RU" dirty="0">
                <a:solidFill>
                  <a:srgbClr val="0070C0"/>
                </a:solidFill>
              </a:rPr>
              <a:t>) отсутствовавшие на рабочем месте более четырех месяцев подряд в связи с заболеванием.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Аттестация педагогических работников, предусмотренных </a:t>
            </a:r>
            <a:r>
              <a:rPr lang="ru-RU" dirty="0">
                <a:solidFill>
                  <a:srgbClr val="0070C0"/>
                </a:solidFill>
                <a:hlinkClick r:id="rId2"/>
              </a:rPr>
              <a:t>подпунктами "г"</a:t>
            </a:r>
            <a:r>
              <a:rPr lang="ru-RU" dirty="0">
                <a:solidFill>
                  <a:srgbClr val="0070C0"/>
                </a:solidFill>
              </a:rPr>
              <a:t> и </a:t>
            </a:r>
            <a:r>
              <a:rPr lang="ru-RU" dirty="0">
                <a:solidFill>
                  <a:srgbClr val="0070C0"/>
                </a:solidFill>
                <a:hlinkClick r:id="rId2"/>
              </a:rPr>
              <a:t>"д"</a:t>
            </a:r>
            <a:r>
              <a:rPr lang="ru-RU" dirty="0">
                <a:solidFill>
                  <a:srgbClr val="0070C0"/>
                </a:solidFill>
              </a:rPr>
              <a:t> настоящего пункта, возможна не ранее чем через два года после их выхода из указанных отпусков.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Аттестация педагогических работников, предусмотренных </a:t>
            </a:r>
            <a:r>
              <a:rPr lang="ru-RU" dirty="0">
                <a:solidFill>
                  <a:srgbClr val="0070C0"/>
                </a:solidFill>
                <a:hlinkClick r:id="rId2"/>
              </a:rPr>
              <a:t>подпунктом "е"</a:t>
            </a:r>
            <a:r>
              <a:rPr lang="ru-RU" dirty="0">
                <a:solidFill>
                  <a:srgbClr val="0070C0"/>
                </a:solidFill>
              </a:rPr>
              <a:t> настоящего пункта, возможна не ранее чем через год после их выхода на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797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4517" y="624109"/>
            <a:ext cx="4079631" cy="16970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</a:rPr>
              <a:t>Распутин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Валентин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Григорьевич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53157" y="2719331"/>
            <a:ext cx="3359418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15 марта </a:t>
            </a:r>
            <a:r>
              <a:rPr lang="ru-RU" sz="3200" dirty="0" smtClean="0"/>
              <a:t>1937 —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dirty="0"/>
              <a:t>14 марта </a:t>
            </a:r>
            <a:r>
              <a:rPr lang="ru-RU" sz="3200" dirty="0" smtClean="0"/>
              <a:t>2015</a:t>
            </a:r>
            <a:endParaRPr lang="ru-RU" sz="3200" dirty="0"/>
          </a:p>
        </p:txBody>
      </p:sp>
      <p:pic>
        <p:nvPicPr>
          <p:cNvPr id="2050" name="Picture 2" descr="В.Г.Распутин - Виртуальный урок словес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910" y="0"/>
            <a:ext cx="6365607" cy="689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8498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0738" y="548640"/>
            <a:ext cx="970126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23</a:t>
            </a:r>
            <a:r>
              <a:rPr lang="ru-RU" dirty="0">
                <a:solidFill>
                  <a:srgbClr val="0070C0"/>
                </a:solidFill>
              </a:rPr>
              <a:t>. Аттестационные комиссии организаций дают рекомендации работодателю о возможности назначения на соответствующие должности педагогических работников лиц, не имеющих специальной подготовки или стажа работы, установленных в разделе "Требования к квалификации" </a:t>
            </a:r>
            <a:r>
              <a:rPr lang="ru-RU" dirty="0">
                <a:solidFill>
                  <a:srgbClr val="0070C0"/>
                </a:solidFill>
                <a:hlinkClick r:id="rId2"/>
              </a:rPr>
              <a:t>раздела</a:t>
            </a:r>
            <a:r>
              <a:rPr lang="ru-RU" dirty="0">
                <a:solidFill>
                  <a:srgbClr val="0070C0"/>
                </a:solidFill>
              </a:rPr>
              <a:t> "Квалификационные характеристики должностей работников образования" Единого квалификационного справочника должностей руководителей, специалистов и </a:t>
            </a:r>
            <a:r>
              <a:rPr lang="ru-RU" dirty="0" smtClean="0">
                <a:solidFill>
                  <a:srgbClr val="0070C0"/>
                </a:solidFill>
              </a:rPr>
              <a:t>служащих</a:t>
            </a:r>
            <a:r>
              <a:rPr lang="ru-RU" dirty="0">
                <a:solidFill>
                  <a:srgbClr val="0070C0"/>
                </a:solidFill>
              </a:rPr>
              <a:t> и (или) профессиональными стандартами, но обладающих достаточным практическим опытом и компетентностью, выполняющих качественно и в полном объеме возложенные на них должностные обязанности.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1697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530" y="19621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PT Sans"/>
              </a:rPr>
              <a:t>Уроки русского</a:t>
            </a:r>
            <a:br>
              <a:rPr lang="ru-RU" sz="4000" b="1" dirty="0">
                <a:solidFill>
                  <a:srgbClr val="00B050"/>
                </a:solidFill>
                <a:latin typeface="PT Sans"/>
              </a:rPr>
            </a:b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4227" y="1477108"/>
            <a:ext cx="10452295" cy="4825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«Нет ничего в человеке, ни в чувствах его и мыслях, ни в самых потайных движениях души, ни во вздохе его и взгляде, ни в минуты отрады или тоски, которые бы наш язык не назвал, – говорил </a:t>
            </a:r>
            <a:r>
              <a:rPr lang="ru-RU" sz="2400" dirty="0" smtClean="0"/>
              <a:t>  </a:t>
            </a:r>
            <a:r>
              <a:rPr lang="ru-RU" sz="2400" dirty="0" err="1" smtClean="0"/>
              <a:t>В.Распутин</a:t>
            </a:r>
            <a:r>
              <a:rPr lang="ru-RU" sz="2400" dirty="0" smtClean="0"/>
              <a:t> </a:t>
            </a:r>
            <a:r>
              <a:rPr lang="ru-RU" sz="2400" dirty="0"/>
              <a:t>на XIV Рождественских чтениях. – Нет решительно ничего ни в человеке, ни вовне его, перед чем бы он остановился в бессилии: нет, не могу. Он может всё, длань его объемлет и малое, и большое, и для тех, кто принят им в его царство, он не инструмент, как легкомысленно полагают, а учитель и духовник, всемогущий владыка несметного богатства. Не знаю, есть ли в мире ещё язык, подобный нашему; судя по почтению и удивлению, с какими относятся всюду к русской литературе, пожалуй, и нет».</a:t>
            </a:r>
          </a:p>
        </p:txBody>
      </p:sp>
    </p:spTree>
    <p:extLst>
      <p:ext uri="{BB962C8B-B14F-4D97-AF65-F5344CB8AC3E}">
        <p14:creationId xmlns:p14="http://schemas.microsoft.com/office/powerpoint/2010/main" xmlns="" val="214001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2501864"/>
              </p:ext>
            </p:extLst>
          </p:nvPr>
        </p:nvGraphicFramePr>
        <p:xfrm>
          <a:off x="6668086" y="0"/>
          <a:ext cx="5523914" cy="333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76821196"/>
              </p:ext>
            </p:extLst>
          </p:nvPr>
        </p:nvGraphicFramePr>
        <p:xfrm>
          <a:off x="6679808" y="3407898"/>
          <a:ext cx="5512191" cy="3450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8690930"/>
              </p:ext>
            </p:extLst>
          </p:nvPr>
        </p:nvGraphicFramePr>
        <p:xfrm>
          <a:off x="0" y="689316"/>
          <a:ext cx="6517448" cy="6460236"/>
        </p:xfrm>
        <a:graphic>
          <a:graphicData uri="http://schemas.openxmlformats.org/drawingml/2006/table">
            <a:tbl>
              <a:tblPr firstRow="1" firstCol="1" bandRow="1"/>
              <a:tblGrid>
                <a:gridCol w="1448403"/>
                <a:gridCol w="1862128"/>
                <a:gridCol w="1447674"/>
                <a:gridCol w="1759243"/>
              </a:tblGrid>
              <a:tr h="1025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Родился в Москве/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Московской области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Внутренние мигранты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Внешние мигранты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«Б»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«Б»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«Б»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30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«А»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7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родители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707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обучающиеся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995" marR="43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95754" y="0"/>
            <a:ext cx="3362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Мигранты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54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815" y="117673"/>
            <a:ext cx="9875519" cy="3516923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РЕЗУЛЬТАТ – </a:t>
            </a:r>
            <a:br>
              <a:rPr lang="ru-RU" altLang="ru-RU" dirty="0"/>
            </a:br>
            <a:r>
              <a:rPr lang="ru-RU" altLang="ru-RU" sz="2800" dirty="0"/>
              <a:t/>
            </a:r>
            <a:br>
              <a:rPr lang="ru-RU" altLang="ru-RU" sz="2800" dirty="0"/>
            </a:br>
            <a:r>
              <a:rPr lang="ru-RU" altLang="ru-RU" dirty="0"/>
              <a:t>конечный итог, показатель, объективные</a:t>
            </a:r>
            <a:br>
              <a:rPr lang="ru-RU" altLang="ru-RU" dirty="0"/>
            </a:br>
            <a:r>
              <a:rPr lang="ru-RU" altLang="ru-RU" dirty="0"/>
              <a:t>последствия наших намерений, решений,</a:t>
            </a:r>
            <a:br>
              <a:rPr lang="ru-RU" altLang="ru-RU" dirty="0"/>
            </a:br>
            <a:r>
              <a:rPr lang="ru-RU" altLang="ru-RU" dirty="0"/>
              <a:t>действий</a:t>
            </a:r>
            <a:br>
              <a:rPr lang="ru-RU" altLang="ru-RU" dirty="0"/>
            </a:br>
            <a:r>
              <a:rPr lang="ru-RU" altLang="ru-RU" dirty="0" smtClean="0"/>
              <a:t>всегда </a:t>
            </a:r>
            <a:r>
              <a:rPr lang="ru-RU" altLang="ru-RU" dirty="0"/>
              <a:t>внешнее, объективное, измеримое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39816" y="3634596"/>
            <a:ext cx="9408526" cy="415890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42750" y="4210564"/>
            <a:ext cx="6705601" cy="215939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dirty="0"/>
              <a:t>Бессмысленно продолжать делать то же самое и </a:t>
            </a:r>
            <a:r>
              <a:rPr lang="ru-RU" altLang="ru-RU" dirty="0" smtClean="0"/>
              <a:t>ждать других </a:t>
            </a:r>
            <a:r>
              <a:rPr lang="ru-RU" altLang="ru-RU" dirty="0"/>
              <a:t>результатов.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836671" y="5793987"/>
            <a:ext cx="4355329" cy="78617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dirty="0"/>
              <a:t>А. Эйнштейн</a:t>
            </a:r>
          </a:p>
        </p:txBody>
      </p:sp>
    </p:spTree>
    <p:extLst>
      <p:ext uri="{BB962C8B-B14F-4D97-AF65-F5344CB8AC3E}">
        <p14:creationId xmlns:p14="http://schemas.microsoft.com/office/powerpoint/2010/main" xmlns="" val="346197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192616" y="8475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Прямоугольник 1"/>
          <p:cNvSpPr>
            <a:spLocks noChangeArrowheads="1"/>
          </p:cNvSpPr>
          <p:nvPr/>
        </p:nvSpPr>
        <p:spPr bwMode="auto">
          <a:xfrm>
            <a:off x="1534583" y="972510"/>
            <a:ext cx="1065741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B0F0"/>
                </a:solidFill>
              </a:rPr>
              <a:t>ОЦЕНКА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B0F0"/>
                </a:solidFill>
              </a:rPr>
              <a:t>1. Действие: оценить, оценивать. </a:t>
            </a:r>
            <a:br>
              <a:rPr lang="ru-RU" altLang="ru-RU" sz="2400" dirty="0">
                <a:solidFill>
                  <a:srgbClr val="00B0F0"/>
                </a:solidFill>
              </a:rPr>
            </a:br>
            <a:r>
              <a:rPr lang="ru-RU" altLang="ru-RU" sz="2400" dirty="0">
                <a:solidFill>
                  <a:srgbClr val="00B0F0"/>
                </a:solidFill>
              </a:rPr>
              <a:t>2. Назначенная или определенная кем-либо стоимость, цена. </a:t>
            </a:r>
            <a:br>
              <a:rPr lang="ru-RU" altLang="ru-RU" sz="2400" dirty="0">
                <a:solidFill>
                  <a:srgbClr val="00B0F0"/>
                </a:solidFill>
              </a:rPr>
            </a:br>
            <a:r>
              <a:rPr lang="ru-RU" altLang="ru-RU" sz="2400" dirty="0">
                <a:solidFill>
                  <a:srgbClr val="00B0F0"/>
                </a:solidFill>
              </a:rPr>
              <a:t>3. </a:t>
            </a:r>
            <a:r>
              <a:rPr lang="ru-RU" altLang="ru-RU" sz="2400" i="1" dirty="0">
                <a:solidFill>
                  <a:srgbClr val="00B0F0"/>
                </a:solidFill>
              </a:rPr>
              <a:t>перен</a:t>
            </a:r>
            <a:r>
              <a:rPr lang="ru-RU" altLang="ru-RU" sz="2400" dirty="0">
                <a:solidFill>
                  <a:srgbClr val="00B0F0"/>
                </a:solidFill>
              </a:rPr>
              <a:t>. Мнение, суждение о качествах, характере кого-либо, чего-либо.</a:t>
            </a:r>
            <a:br>
              <a:rPr lang="ru-RU" altLang="ru-RU" sz="2400" dirty="0">
                <a:solidFill>
                  <a:srgbClr val="00B0F0"/>
                </a:solidFill>
              </a:rPr>
            </a:br>
            <a:r>
              <a:rPr lang="ru-RU" altLang="ru-RU" sz="2400" dirty="0">
                <a:solidFill>
                  <a:srgbClr val="00B0F0"/>
                </a:solidFill>
              </a:rPr>
              <a:t>4. </a:t>
            </a:r>
            <a:r>
              <a:rPr lang="ru-RU" altLang="ru-RU" sz="2400" i="1" dirty="0">
                <a:solidFill>
                  <a:srgbClr val="00B0F0"/>
                </a:solidFill>
              </a:rPr>
              <a:t>перен</a:t>
            </a:r>
            <a:r>
              <a:rPr lang="ru-RU" altLang="ru-RU" sz="2400" dirty="0">
                <a:solidFill>
                  <a:srgbClr val="00B0F0"/>
                </a:solidFill>
              </a:rPr>
              <a:t>. Отметка, выставляемая преподавателем при определении знаний, умений, навыков учащегося.</a:t>
            </a:r>
          </a:p>
        </p:txBody>
      </p:sp>
      <p:sp>
        <p:nvSpPr>
          <p:cNvPr id="13323" name="Прямоугольник 2"/>
          <p:cNvSpPr>
            <a:spLocks noChangeArrowheads="1"/>
          </p:cNvSpPr>
          <p:nvPr/>
        </p:nvSpPr>
        <p:spPr bwMode="auto">
          <a:xfrm>
            <a:off x="719667" y="3280834"/>
            <a:ext cx="111379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i="1" dirty="0" smtClean="0">
                <a:solidFill>
                  <a:srgbClr val="0070C0"/>
                </a:solidFill>
              </a:rPr>
              <a:t>В философии </a:t>
            </a:r>
            <a:r>
              <a:rPr lang="ru-RU" altLang="ru-RU" sz="2400" dirty="0">
                <a:solidFill>
                  <a:srgbClr val="0070C0"/>
                </a:solidFill>
              </a:rPr>
              <a:t>- отношение к социальным явлениям, человеческой деятельности, поведению, установление их значимости, соответствия определенным нормам и принципам морали (одобрение и осуждение, согласие или критика и т. п.). Определяется социальной позицией, мировоззрением, уровнем культуры, интеллектуального и нравственного развития человека. С другой стороны, учет мотивов, средств и целей действия, его условий, места в системе поведения личности - необходимое условие правильной оценки этого действия. </a:t>
            </a:r>
            <a:br>
              <a:rPr lang="ru-RU" altLang="ru-RU" sz="2400" dirty="0">
                <a:solidFill>
                  <a:srgbClr val="0070C0"/>
                </a:solidFill>
              </a:rPr>
            </a:br>
            <a:endParaRPr lang="ru-RU" alt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6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0031335"/>
              </p:ext>
            </p:extLst>
          </p:nvPr>
        </p:nvGraphicFramePr>
        <p:xfrm>
          <a:off x="4559829" y="1072823"/>
          <a:ext cx="7464491" cy="533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-11145" y="1508787"/>
          <a:ext cx="4666985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96" name="TextBox 1"/>
          <p:cNvSpPr txBox="1">
            <a:spLocks noChangeArrowheads="1"/>
          </p:cNvSpPr>
          <p:nvPr/>
        </p:nvSpPr>
        <p:spPr bwMode="auto">
          <a:xfrm>
            <a:off x="431801" y="1221318"/>
            <a:ext cx="3647017" cy="61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133" b="1"/>
              <a:t>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xmlns="" val="33676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0" y="330200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3407700" y="838200"/>
          <a:ext cx="8766936" cy="5567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43" name="TextBox 1"/>
          <p:cNvSpPr txBox="1">
            <a:spLocks noChangeArrowheads="1"/>
          </p:cNvSpPr>
          <p:nvPr/>
        </p:nvSpPr>
        <p:spPr bwMode="auto">
          <a:xfrm>
            <a:off x="1282701" y="1123952"/>
            <a:ext cx="3647017" cy="6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133" b="1"/>
              <a:t>ХИМИЯ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88147" y="1430867"/>
          <a:ext cx="3695733" cy="4974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464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0" y="330200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0" y="90381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6597651"/>
            <a:ext cx="12192000" cy="1079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0" y="6728884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3695734" y="1040346"/>
          <a:ext cx="7872873" cy="5460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7" name="TextBox 1"/>
          <p:cNvSpPr txBox="1">
            <a:spLocks noChangeArrowheads="1"/>
          </p:cNvSpPr>
          <p:nvPr/>
        </p:nvSpPr>
        <p:spPr bwMode="auto">
          <a:xfrm>
            <a:off x="1282701" y="1123952"/>
            <a:ext cx="3647017" cy="61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133" b="1"/>
              <a:t>БИОЛОГИЯ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/>
        </p:nvGraphicFramePr>
        <p:xfrm>
          <a:off x="58149" y="1460864"/>
          <a:ext cx="3925616" cy="4752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106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1213</Words>
  <Application>Microsoft Office PowerPoint</Application>
  <PresentationFormat>Произвольный</PresentationFormat>
  <Paragraphs>164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Педагогический совет 23 марта 2015 года</vt:lpstr>
      <vt:lpstr>Распутин  Валентин  Григорьевич</vt:lpstr>
      <vt:lpstr>Уроки русского </vt:lpstr>
      <vt:lpstr>Слайд 4</vt:lpstr>
      <vt:lpstr>РЕЗУЛЬТАТ –   конечный итог, показатель, объективные последствия наших намерений, решений, действий всегда внешнее, объективное, измеримое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Аттестация</vt:lpstr>
      <vt:lpstr>Приказ Министерства образования и науки РФ от 7 апреля 2014 г. N 276 "Об утверждении Порядка проведения аттестации педагогических работников организаций, осуществляющих образовательную деятельность" 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23 марта 2015 года</dc:title>
  <dc:creator>Алена Кривова</dc:creator>
  <cp:lastModifiedBy>ГБОУ СОШ № 2048</cp:lastModifiedBy>
  <cp:revision>10</cp:revision>
  <dcterms:created xsi:type="dcterms:W3CDTF">2015-03-23T00:23:53Z</dcterms:created>
  <dcterms:modified xsi:type="dcterms:W3CDTF">2016-01-02T09:49:29Z</dcterms:modified>
</cp:coreProperties>
</file>