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</p:sldMasterIdLst>
  <p:sldIdLst>
    <p:sldId id="262" r:id="rId5"/>
    <p:sldId id="274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301" r:id="rId16"/>
    <p:sldId id="302" r:id="rId17"/>
    <p:sldId id="303" r:id="rId18"/>
    <p:sldId id="304" r:id="rId19"/>
    <p:sldId id="305" r:id="rId20"/>
    <p:sldId id="306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63" r:id="rId33"/>
    <p:sldId id="264" r:id="rId34"/>
    <p:sldId id="275" r:id="rId35"/>
    <p:sldId id="276" r:id="rId36"/>
    <p:sldId id="261" r:id="rId37"/>
    <p:sldId id="256" r:id="rId38"/>
    <p:sldId id="279" r:id="rId39"/>
    <p:sldId id="280" r:id="rId40"/>
    <p:sldId id="258" r:id="rId41"/>
    <p:sldId id="257" r:id="rId42"/>
    <p:sldId id="266" r:id="rId43"/>
    <p:sldId id="267" r:id="rId44"/>
    <p:sldId id="269" r:id="rId45"/>
    <p:sldId id="270" r:id="rId46"/>
    <p:sldId id="271" r:id="rId47"/>
    <p:sldId id="273" r:id="rId48"/>
    <p:sldId id="272" r:id="rId49"/>
    <p:sldId id="278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9290" autoAdjust="0"/>
  </p:normalViewPr>
  <p:slideViewPr>
    <p:cSldViewPr>
      <p:cViewPr varScale="1">
        <p:scale>
          <a:sx n="73" d="100"/>
          <a:sy n="73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ofPieChart>
        <c:ofPieType val="pie"/>
        <c:varyColors val="1"/>
        <c:dLbls/>
        <c:gapWidth val="100"/>
        <c:secondPieSize val="75"/>
        <c:serLines/>
      </c:of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Лист1!$G$7:$H$7</c:f>
              <c:strCache>
                <c:ptCount val="1"/>
                <c:pt idx="0">
                  <c:v>Математика 2014-2015</c:v>
                </c:pt>
              </c:strCache>
            </c:strRef>
          </c:tx>
          <c:val>
            <c:numRef>
              <c:f>Лист1!$I$7:$L$7</c:f>
              <c:numCache>
                <c:formatCode>General</c:formatCode>
                <c:ptCount val="4"/>
                <c:pt idx="0">
                  <c:v>3.4482758620689653</c:v>
                </c:pt>
                <c:pt idx="1">
                  <c:v>10.344827586206897</c:v>
                </c:pt>
                <c:pt idx="2">
                  <c:v>79.310344827586164</c:v>
                </c:pt>
                <c:pt idx="3">
                  <c:v>6.8965517241379306</c:v>
                </c:pt>
              </c:numCache>
            </c:numRef>
          </c:val>
        </c:ser>
        <c:ser>
          <c:idx val="1"/>
          <c:order val="1"/>
          <c:tx>
            <c:strRef>
              <c:f>Лист1!$G$8:$H$8</c:f>
              <c:strCache>
                <c:ptCount val="1"/>
                <c:pt idx="0">
                  <c:v>Математика 2013-2014</c:v>
                </c:pt>
              </c:strCache>
            </c:strRef>
          </c:tx>
          <c:val>
            <c:numRef>
              <c:f>Лист1!$I$8:$L$8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90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Лист1!$G$9:$H$9</c:f>
              <c:strCache>
                <c:ptCount val="1"/>
                <c:pt idx="0">
                  <c:v>Математика 2012-2013</c:v>
                </c:pt>
              </c:strCache>
            </c:strRef>
          </c:tx>
          <c:val>
            <c:numRef>
              <c:f>Лист1!$I$9:$L$9</c:f>
              <c:numCache>
                <c:formatCode>General</c:formatCode>
                <c:ptCount val="4"/>
                <c:pt idx="0">
                  <c:v>8.6956521739130448</c:v>
                </c:pt>
                <c:pt idx="1">
                  <c:v>86.956521739130437</c:v>
                </c:pt>
                <c:pt idx="2">
                  <c:v>8.6956521739130448</c:v>
                </c:pt>
                <c:pt idx="3">
                  <c:v>0</c:v>
                </c:pt>
              </c:numCache>
            </c:numRef>
          </c:val>
        </c:ser>
        <c:dLbls/>
        <c:axId val="125893248"/>
        <c:axId val="126161280"/>
      </c:barChart>
      <c:catAx>
        <c:axId val="125893248"/>
        <c:scaling>
          <c:orientation val="minMax"/>
        </c:scaling>
        <c:axPos val="b"/>
        <c:numFmt formatCode="General" sourceLinked="1"/>
        <c:tickLblPos val="nextTo"/>
        <c:crossAx val="126161280"/>
        <c:crosses val="autoZero"/>
        <c:auto val="1"/>
        <c:lblAlgn val="ctr"/>
        <c:lblOffset val="100"/>
      </c:catAx>
      <c:valAx>
        <c:axId val="126161280"/>
        <c:scaling>
          <c:orientation val="minMax"/>
        </c:scaling>
        <c:axPos val="l"/>
        <c:majorGridlines/>
        <c:numFmt formatCode="General" sourceLinked="1"/>
        <c:tickLblPos val="nextTo"/>
        <c:crossAx val="1258932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Количественные</a:t>
            </a:r>
            <a:r>
              <a:rPr lang="ru-RU" sz="1800" baseline="0" dirty="0" smtClean="0">
                <a:solidFill>
                  <a:schemeClr val="tx2">
                    <a:lumMod val="10000"/>
                  </a:schemeClr>
                </a:solidFill>
              </a:rPr>
              <a:t> показатели уровня усвоения планируемых результатов воспитанниками</a:t>
            </a:r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4.3713398370740932E-2"/>
          <c:y val="4.182490171868892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explosion val="11"/>
          </c:dPt>
          <c:dPt>
            <c:idx val="1"/>
            <c:explosion val="26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процент усвоения программы80%</c:v>
                </c:pt>
                <c:pt idx="1">
                  <c:v>значительная диманика 20%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8887670524696456"/>
          <c:y val="0.3224242950446175"/>
          <c:w val="0.40173355819373957"/>
          <c:h val="0.38248977202812506"/>
        </c:manualLayout>
      </c:layout>
      <c:txPr>
        <a:bodyPr/>
        <a:lstStyle/>
        <a:p>
          <a:pPr>
            <a:defRPr sz="1600" b="1">
              <a:solidFill>
                <a:schemeClr val="tx2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ofPieChart>
        <c:ofPieType val="pie"/>
        <c:varyColors val="1"/>
        <c:dLbls/>
        <c:gapWidth val="100"/>
        <c:secondPieSize val="75"/>
        <c:serLines/>
      </c:of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800000"/>
                </a:solidFill>
              </a:defRPr>
            </a:pPr>
            <a:r>
              <a:rPr lang="ru-RU" sz="2400" dirty="0">
                <a:solidFill>
                  <a:schemeClr val="accent4">
                    <a:lumMod val="25000"/>
                  </a:schemeClr>
                </a:solidFill>
              </a:rPr>
              <a:t>уровень усвоения коррекционной программы</a:t>
            </a:r>
          </a:p>
        </c:rich>
      </c:tx>
      <c:layout>
        <c:manualLayout>
          <c:xMode val="edge"/>
          <c:yMode val="edge"/>
          <c:x val="0.20045913086481329"/>
          <c:y val="7.658066058357219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усвоения коррекционной программы</c:v>
                </c:pt>
              </c:strCache>
            </c:strRef>
          </c:tx>
          <c:explosion val="25"/>
          <c:dPt>
            <c:idx val="0"/>
            <c:explosion val="24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усвоение программы 75%</c:v>
                </c:pt>
                <c:pt idx="1">
                  <c:v>значительная динамика 25%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2915904809303091"/>
          <c:y val="0.70654122886548243"/>
          <c:w val="0.32494467133341637"/>
          <c:h val="0.25062550204911416"/>
        </c:manualLayout>
      </c:layout>
      <c:txPr>
        <a:bodyPr/>
        <a:lstStyle/>
        <a:p>
          <a:pPr>
            <a:defRPr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957944493049485"/>
          <c:y val="5.1490699327413923E-2"/>
          <c:w val="0.85822858948187064"/>
          <c:h val="0.4664563099609964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</c:v>
                </c:pt>
                <c:pt idx="1">
                  <c:v>0.7000000000000004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3"/>
                <c:pt idx="0">
                  <c:v>младщий возраст 50%</c:v>
                </c:pt>
                <c:pt idx="1">
                  <c:v>старшие дошкольники</c:v>
                </c:pt>
                <c:pt idx="2">
                  <c:v>педагоги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/>
        <c:shape val="cone"/>
        <c:axId val="122784384"/>
        <c:axId val="122810752"/>
        <c:axId val="122749824"/>
      </c:bar3DChart>
      <c:catAx>
        <c:axId val="1227843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22810752"/>
        <c:crosses val="autoZero"/>
        <c:auto val="1"/>
        <c:lblAlgn val="ctr"/>
        <c:lblOffset val="100"/>
      </c:catAx>
      <c:valAx>
        <c:axId val="1228107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22784384"/>
        <c:crosses val="autoZero"/>
        <c:crossBetween val="between"/>
      </c:valAx>
      <c:serAx>
        <c:axId val="122749824"/>
        <c:scaling>
          <c:orientation val="minMax"/>
        </c:scaling>
        <c:delete val="1"/>
        <c:axPos val="b"/>
        <c:tickLblPos val="none"/>
        <c:crossAx val="12281075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пропуски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shape val="cylinder"/>
        <c:axId val="123174912"/>
        <c:axId val="123176448"/>
        <c:axId val="0"/>
      </c:bar3DChart>
      <c:catAx>
        <c:axId val="123174912"/>
        <c:scaling>
          <c:orientation val="minMax"/>
        </c:scaling>
        <c:axPos val="l"/>
        <c:numFmt formatCode="General" sourceLinked="1"/>
        <c:tickLblPos val="nextTo"/>
        <c:crossAx val="123176448"/>
        <c:crosses val="autoZero"/>
        <c:auto val="1"/>
        <c:lblAlgn val="ctr"/>
        <c:lblOffset val="100"/>
      </c:catAx>
      <c:valAx>
        <c:axId val="123176448"/>
        <c:scaling>
          <c:orientation val="minMax"/>
        </c:scaling>
        <c:axPos val="b"/>
        <c:majorGridlines/>
        <c:numFmt formatCode="General" sourceLinked="1"/>
        <c:tickLblPos val="nextTo"/>
        <c:crossAx val="12317491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97063588416148"/>
          <c:y val="0.3800674229721499"/>
          <c:w val="0.220194870049258"/>
          <c:h val="0.30338700987426842"/>
        </c:manualLayout>
      </c:layout>
      <c:txPr>
        <a:bodyPr/>
        <a:lstStyle/>
        <a:p>
          <a:pPr>
            <a:defRPr sz="1800" b="1"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зачислены в школу №2048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0.3500000000000002</c:v>
                </c:pt>
                <c:pt idx="1">
                  <c:v>0.75000000000000044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зачислены в другие ОО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0.65000000000000058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выпускники 2015</c:v>
                </c:pt>
                <c:pt idx="1">
                  <c:v>выпускники 2016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shape val="cylinder"/>
        <c:axId val="123182080"/>
        <c:axId val="122061952"/>
        <c:axId val="0"/>
      </c:bar3DChart>
      <c:catAx>
        <c:axId val="1231820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22061952"/>
        <c:crosses val="autoZero"/>
        <c:auto val="1"/>
        <c:lblAlgn val="ctr"/>
        <c:lblOffset val="100"/>
      </c:catAx>
      <c:valAx>
        <c:axId val="1220619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10000"/>
                  </a:schemeClr>
                </a:solidFill>
              </a:defRPr>
            </a:pPr>
            <a:endParaRPr lang="ru-RU"/>
          </a:p>
        </c:txPr>
        <c:crossAx val="12318208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5446148519781955"/>
          <c:y val="0.3805145673212213"/>
          <c:w val="0.33321728182512822"/>
          <c:h val="0.28206411526370062"/>
        </c:manualLayout>
      </c:layout>
      <c:txPr>
        <a:bodyPr/>
        <a:lstStyle/>
        <a:p>
          <a:pPr>
            <a:defRPr b="1">
              <a:solidFill>
                <a:schemeClr val="accent4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аттестация 2014-2015</c:v>
                </c:pt>
              </c:strCache>
            </c:strRef>
          </c:tx>
          <c:dPt>
            <c:idx val="1"/>
            <c:explosion val="1"/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аттестованы</c:v>
                </c:pt>
                <c:pt idx="1">
                  <c:v>не имеют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37</c:v>
                </c:pt>
              </c:numCache>
            </c:numRef>
          </c:val>
        </c:ser>
        <c:dLbls/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Лист1!$G$4:$H$4</c:f>
              <c:strCache>
                <c:ptCount val="1"/>
                <c:pt idx="0">
                  <c:v>Русский язык 2014-2015</c:v>
                </c:pt>
              </c:strCache>
            </c:strRef>
          </c:tx>
          <c:val>
            <c:numRef>
              <c:f>Лист1!$I$4:$L$4</c:f>
              <c:numCache>
                <c:formatCode>General</c:formatCode>
                <c:ptCount val="4"/>
                <c:pt idx="0">
                  <c:v>3.4482758620689653</c:v>
                </c:pt>
                <c:pt idx="1">
                  <c:v>10.344827586206897</c:v>
                </c:pt>
                <c:pt idx="2">
                  <c:v>72.41379310344827</c:v>
                </c:pt>
                <c:pt idx="3">
                  <c:v>13.793103448275856</c:v>
                </c:pt>
              </c:numCache>
            </c:numRef>
          </c:val>
        </c:ser>
        <c:ser>
          <c:idx val="1"/>
          <c:order val="1"/>
          <c:tx>
            <c:strRef>
              <c:f>Лист1!$G$5:$H$5</c:f>
              <c:strCache>
                <c:ptCount val="1"/>
                <c:pt idx="0">
                  <c:v>Русский язык 2013-2014</c:v>
                </c:pt>
              </c:strCache>
            </c:strRef>
          </c:tx>
          <c:val>
            <c:numRef>
              <c:f>Лист1!$I$5:$L$5</c:f>
              <c:numCache>
                <c:formatCode>General</c:formatCode>
                <c:ptCount val="4"/>
                <c:pt idx="0">
                  <c:v>0</c:v>
                </c:pt>
                <c:pt idx="1">
                  <c:v>40</c:v>
                </c:pt>
                <c:pt idx="2">
                  <c:v>55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Лист1!$G$6:$H$6</c:f>
              <c:strCache>
                <c:ptCount val="1"/>
                <c:pt idx="0">
                  <c:v>Русский язык 2012-2013</c:v>
                </c:pt>
              </c:strCache>
            </c:strRef>
          </c:tx>
          <c:val>
            <c:numRef>
              <c:f>Лист1!$I$6:$L$6</c:f>
              <c:numCache>
                <c:formatCode>General</c:formatCode>
                <c:ptCount val="4"/>
                <c:pt idx="0">
                  <c:v>17.39130434782609</c:v>
                </c:pt>
                <c:pt idx="1">
                  <c:v>56.521739130434796</c:v>
                </c:pt>
                <c:pt idx="2">
                  <c:v>26.086956521739129</c:v>
                </c:pt>
                <c:pt idx="3">
                  <c:v>0</c:v>
                </c:pt>
              </c:numCache>
            </c:numRef>
          </c:val>
        </c:ser>
        <c:dLbls/>
        <c:axId val="124330752"/>
        <c:axId val="124355328"/>
      </c:barChart>
      <c:catAx>
        <c:axId val="124330752"/>
        <c:scaling>
          <c:orientation val="minMax"/>
        </c:scaling>
        <c:axPos val="b"/>
        <c:numFmt formatCode="General" sourceLinked="1"/>
        <c:tickLblPos val="nextTo"/>
        <c:crossAx val="124355328"/>
        <c:crosses val="autoZero"/>
        <c:auto val="1"/>
        <c:lblAlgn val="ctr"/>
        <c:lblOffset val="100"/>
      </c:catAx>
      <c:valAx>
        <c:axId val="124355328"/>
        <c:scaling>
          <c:orientation val="minMax"/>
        </c:scaling>
        <c:axPos val="l"/>
        <c:majorGridlines/>
        <c:numFmt formatCode="General" sourceLinked="1"/>
        <c:tickLblPos val="nextTo"/>
        <c:crossAx val="124330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86417352407351"/>
          <c:y val="0.11823648335573907"/>
          <c:w val="0.25224562810901174"/>
          <c:h val="0.7811191198969960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DAE2A5-5341-49A9-A18E-B80C362378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328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0A2B9-D90D-4B24-91AC-7AEFEEB7B33B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46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4A395A-D4B1-4EE8-B01F-2E9A96D87392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390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65F8B-9A1B-48B5-BB9C-4F207F23D1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539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0F8DB-847F-4275-B738-B27151D8743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283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4894E-BF15-4016-8B30-C692D5D37CB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60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55E20-2CBF-48C5-BE47-15497FDCDC4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877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5DE7B-31E1-456E-9CB2-D0FF7AA0A8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9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F3C5E-4AF6-4906-A491-E3EFD9C92994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390325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8454B-40E2-457F-BFC9-F327784C781C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7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BDEEB2-605F-4FAD-830A-64DBECAC0F93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694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742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84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133199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646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387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76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334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56141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542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906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DAE2A5-5341-49A9-A18E-B80C362378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45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0A2B9-D90D-4B24-91AC-7AEFEEB7B33B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493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4A395A-D4B1-4EE8-B01F-2E9A96D87392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02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65F8B-9A1B-48B5-BB9C-4F207F23D1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649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0F8DB-847F-4275-B738-B27151D8743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2787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4894E-BF15-4016-8B30-C692D5D37CB5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28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55E20-2CBF-48C5-BE47-15497FDCDC4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4984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5DE7B-31E1-456E-9CB2-D0FF7AA0A83F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28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F3C5E-4AF6-4906-A491-E3EFD9C92994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456143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8454B-40E2-457F-BFC9-F327784C781C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945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BDEEB2-605F-4FAD-830A-64DBECAC0F93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5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64444D-FB4D-44A6-B1BA-FBC696FCC736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371465-7A9B-4EB0-AED3-133EC03A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1EEA9C-3F78-4C32-9076-1B70FA14A36C}" type="slidenum">
              <a:rPr lang="ru-RU" smtClean="0">
                <a:solidFill>
                  <a:srgbClr val="B13F9A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44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509149-18EB-4F4F-81E9-2346CB488C77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02.01.2016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BDA50C-098B-49FF-9848-B1D4472A0AB9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62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1EEA9C-3F78-4C32-9076-1B70FA14A36C}" type="slidenum">
              <a:rPr lang="ru-RU" smtClean="0">
                <a:solidFill>
                  <a:srgbClr val="B13F9A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66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youtube.com/watch?v=2oFrujvhztw&amp;app=desktop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Педагогический совет</a:t>
            </a:r>
            <a:br>
              <a:rPr lang="ru-RU" b="1" dirty="0" smtClean="0"/>
            </a:br>
            <a:r>
              <a:rPr lang="ru-RU" b="1" dirty="0" smtClean="0"/>
              <a:t>28 августа 2015 года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7776864" cy="420925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Тема: </a:t>
            </a:r>
          </a:p>
          <a:p>
            <a:pPr marL="82296" indent="0" algn="just">
              <a:buNone/>
            </a:pPr>
            <a:endParaRPr lang="ru-RU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Основные итоги 2014-2015 учебного года. Задачи и перспективы развития Школы № 2048.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Вступление в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Мультипрофильный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 образовательный комплекс «Пресненский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» -  необходимая основа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стратегии развития образовательного пространства 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повышения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качества образования жителей нашего района города Москвы.</a:t>
            </a:r>
          </a:p>
          <a:p>
            <a:pPr algn="just"/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358114" cy="142876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Комплектование</a:t>
            </a:r>
            <a:r>
              <a:rPr lang="ru-RU" sz="32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первых классов</a:t>
            </a:r>
            <a:br>
              <a:rPr lang="ru-RU" sz="2800" dirty="0" smtClean="0">
                <a:solidFill>
                  <a:srgbClr val="800000"/>
                </a:solidFill>
              </a:rPr>
            </a:b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88" y="1714488"/>
          <a:ext cx="7715278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47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Аттестация педагогических кадров</a:t>
            </a: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95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Условия достижения целевых ориентиров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sz="2000" dirty="0" smtClean="0"/>
              <a:t>Качественное совершенствование и содержательное наполнение обязательной части образовательной программы</a:t>
            </a:r>
          </a:p>
          <a:p>
            <a:r>
              <a:rPr lang="ru-RU" sz="2000" dirty="0" smtClean="0"/>
              <a:t>Создание условий для успешной реализации намеченных целей и задач с внедрением новаторских и прогрессивных форм педагогической деятельности</a:t>
            </a:r>
          </a:p>
          <a:p>
            <a:r>
              <a:rPr lang="ru-RU" sz="2000" dirty="0" smtClean="0"/>
              <a:t>Развитие системы дополнительного образования, как условия реализации особых образовательных потребностей всех категорий воспитанников, в том числе с ограниченными возможностями развития и удовлетворение родительского запроса в системе образовательных услуг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7770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655002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Условия внутреннего структурирования системы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дополнительного образования в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дошкольном отделении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19250" y="1484313"/>
            <a:ext cx="865188" cy="1160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140200" y="1484313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273800" y="1484313"/>
            <a:ext cx="720725" cy="1216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6525" y="3028950"/>
            <a:ext cx="2587625" cy="5032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организация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40075" y="3001963"/>
            <a:ext cx="2665413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кадры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46813" y="3001963"/>
            <a:ext cx="2592387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содержание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388" y="4067175"/>
            <a:ext cx="2592387" cy="601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Материально-техническое</a:t>
            </a:r>
            <a:r>
              <a:rPr lang="ru-RU" sz="1600" b="1" i="1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обеспечение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388" y="4878388"/>
            <a:ext cx="2592387" cy="601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Финансовое обеспечение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9063" y="5608638"/>
            <a:ext cx="2713037" cy="719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Доступность образования для разных категорий детей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40075" y="4092575"/>
            <a:ext cx="2665413" cy="82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Кадровый потенциал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40075" y="5248275"/>
            <a:ext cx="2665413" cy="792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Система подготовки и переподготовки педагогов в сфере ДО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46813" y="5221288"/>
            <a:ext cx="2646362" cy="819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Информационно-методическое</a:t>
            </a:r>
            <a:r>
              <a:rPr lang="ru-RU" sz="1600" b="1" i="1" dirty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обеспечение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94425" y="4089400"/>
            <a:ext cx="2698750" cy="819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Программное обеспечение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958850" y="3567113"/>
            <a:ext cx="936625" cy="3365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7102475" y="3567113"/>
            <a:ext cx="935038" cy="3651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4005263" y="3567113"/>
            <a:ext cx="935037" cy="4222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8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Модель организации дополнительных услуг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000" b="1" dirty="0"/>
              <a:t> </a:t>
            </a:r>
            <a:r>
              <a:rPr lang="ru-RU" sz="2000" dirty="0" smtClean="0"/>
              <a:t>использование активно - деятельностных форм организации </a:t>
            </a:r>
          </a:p>
          <a:p>
            <a:pPr lvl="0"/>
            <a:r>
              <a:rPr lang="ru-RU" sz="2000" dirty="0" smtClean="0"/>
              <a:t>отбора методических пособий, отвечающих современным требованиям, ожидаемым результатам и специфике дошкольного образования;</a:t>
            </a:r>
          </a:p>
          <a:p>
            <a:pPr lvl="0"/>
            <a:r>
              <a:rPr lang="ru-RU" sz="2000" dirty="0" smtClean="0"/>
              <a:t>создание индивидуально-ориентированных систем дополнительного образования;</a:t>
            </a:r>
          </a:p>
          <a:p>
            <a:pPr lvl="0"/>
            <a:r>
              <a:rPr lang="ru-RU" sz="2000" dirty="0" smtClean="0"/>
              <a:t>внедрение игровых образовательных программ по дополнительному образованию детей на основе ИКТ ;</a:t>
            </a:r>
          </a:p>
          <a:p>
            <a:pPr lvl="0"/>
            <a:r>
              <a:rPr lang="ru-RU" sz="2000" dirty="0" smtClean="0"/>
              <a:t>активизация долгосрочных дополнительных образовательных программ;</a:t>
            </a:r>
          </a:p>
          <a:p>
            <a:pPr lvl="0"/>
            <a:r>
              <a:rPr lang="ru-RU" sz="2000" dirty="0" smtClean="0"/>
              <a:t>использование инновационных форм и методов в реализации задач дополнительного образования, преодоление инвариативности в структуре рабочих программ.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35121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Направления дополнительного образования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/>
          <a:lstStyle/>
          <a:p>
            <a:r>
              <a:rPr lang="ru-RU" sz="2400" dirty="0" smtClean="0"/>
              <a:t>Художественно - эстетическое (ритмика, изобразительная деятельность)</a:t>
            </a:r>
            <a:endParaRPr lang="ru-RU" sz="2400" dirty="0"/>
          </a:p>
          <a:p>
            <a:r>
              <a:rPr lang="ru-RU" sz="2400" dirty="0" smtClean="0"/>
              <a:t>Коммуникативное (театрализованная деятельность, игровые уроки английского языка)</a:t>
            </a:r>
            <a:endParaRPr lang="ru-RU" sz="2400" dirty="0"/>
          </a:p>
          <a:p>
            <a:r>
              <a:rPr lang="ru-RU" sz="2400" dirty="0" smtClean="0"/>
              <a:t>Коррекционное (логопедические занятия на развитие звукопроизношения, обучение грамоте, связная речь)</a:t>
            </a:r>
          </a:p>
          <a:p>
            <a:r>
              <a:rPr lang="ru-RU" sz="2400" dirty="0" smtClean="0"/>
              <a:t>Обеспечение комплексной готовности к школьному обучению (интеллектика с психологом)</a:t>
            </a:r>
          </a:p>
          <a:p>
            <a:r>
              <a:rPr lang="ru-RU" sz="2400" dirty="0" smtClean="0"/>
              <a:t>Духовно – нравственное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0818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</a:rPr>
              <a:t>Примерный набор дополнительных услуг для воспитанников дошкольного отделения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Игровой курс </a:t>
            </a:r>
            <a:r>
              <a:rPr lang="ru-RU" sz="2000" b="1" i="1" dirty="0" smtClean="0"/>
              <a:t>«Говорим по-английски» </a:t>
            </a:r>
            <a:r>
              <a:rPr lang="ru-RU" sz="1400" b="1" i="1" dirty="0" smtClean="0"/>
              <a:t>(</a:t>
            </a:r>
            <a:r>
              <a:rPr lang="ru-RU" sz="1400" dirty="0" smtClean="0"/>
              <a:t>Обобщающие мероприятия по тематическому погружению в форме: «Клуба Почемучек»,   «Спортивные праздники»,  «Игры-путешествия», «Театрализованные постановки»,столовый этикет; включенное сопровождение  динамических видов деятельности, элементами английской лексики; сопровождение прогулки; домашний кинотеатр: просмотр  фильмов на языке</a:t>
            </a:r>
            <a:r>
              <a:rPr lang="ru-RU" sz="1400" b="1" i="1" dirty="0" smtClean="0"/>
              <a:t> </a:t>
            </a:r>
            <a:r>
              <a:rPr lang="ru-RU" sz="1400" dirty="0" smtClean="0"/>
              <a:t>, сопровождающийся синхронным переводом; страноведение; словесно дидактические игры, направленные на ознакомление с мировой художественной культурой)</a:t>
            </a:r>
          </a:p>
          <a:p>
            <a:r>
              <a:rPr lang="ru-RU" sz="2000" b="1" i="1" dirty="0" smtClean="0"/>
              <a:t> </a:t>
            </a:r>
            <a:r>
              <a:rPr lang="ru-RU" sz="2000" b="1" dirty="0" smtClean="0"/>
              <a:t>Танцевальная студия</a:t>
            </a:r>
            <a:r>
              <a:rPr lang="ru-RU" sz="2000" b="1" i="1" dirty="0" smtClean="0"/>
              <a:t> «Танцы народов мира»</a:t>
            </a:r>
            <a:r>
              <a:rPr lang="ru-RU" sz="1400" dirty="0" smtClean="0"/>
              <a:t>(как самостоятельное занятие; как элемент сюжетно-ролевой игры; как часть организованной деятельности; как элемент психогимнастики; -часть драм.постановки; игры-имитации</a:t>
            </a:r>
          </a:p>
          <a:p>
            <a:r>
              <a:rPr lang="ru-RU" sz="2000" b="1" i="1" dirty="0" smtClean="0"/>
              <a:t>«Музыкальный  театр»</a:t>
            </a:r>
            <a:r>
              <a:rPr lang="ru-RU" sz="2000" dirty="0" smtClean="0"/>
              <a:t> </a:t>
            </a:r>
            <a:r>
              <a:rPr lang="ru-RU" sz="1400" dirty="0" smtClean="0"/>
              <a:t>(интерактивная игра; создание зарисовок, миниатюр, постановок; игры-перевоплощения; работа в мастерской по созданию кукол; сказкотерапия; знакомство с классикой, музыкально-литературный салон, видеосказки и т.п.)</a:t>
            </a:r>
          </a:p>
          <a:p>
            <a:r>
              <a:rPr lang="ru-RU" sz="2000" b="1" dirty="0" smtClean="0"/>
              <a:t>Азбука общения (коррекция)</a:t>
            </a:r>
          </a:p>
          <a:p>
            <a:r>
              <a:rPr lang="ru-RU" sz="2000" b="1" dirty="0" smtClean="0"/>
              <a:t>Интеллектика </a:t>
            </a:r>
            <a:r>
              <a:rPr lang="ru-RU" sz="1400" b="1" dirty="0" smtClean="0"/>
              <a:t>(</a:t>
            </a:r>
            <a:r>
              <a:rPr lang="ru-RU" sz="1400" dirty="0" smtClean="0"/>
              <a:t>занятия на обеспечение комплексной готовности к школе; тренинги позитивного взаимоотношения;песочная терапия; </a:t>
            </a:r>
            <a:r>
              <a:rPr lang="ru-RU" sz="1400" dirty="0" err="1" smtClean="0"/>
              <a:t>психогимнастика</a:t>
            </a:r>
            <a:r>
              <a:rPr lang="ru-RU" sz="1400" dirty="0" smtClean="0"/>
              <a:t>; релаксационные упражнения; во время организованной образовательной деятельности, совместной деятельности и как сопровождение режимных моментов.)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31734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</a:rPr>
              <a:t>Примерный набор дополнительных услуг для воспитанников дошкольного отделения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Творческая студия</a:t>
            </a:r>
            <a:r>
              <a:rPr lang="ru-RU" sz="2000" b="1" i="1" dirty="0" smtClean="0"/>
              <a:t>:«Фантазируем, творим, восхищаемся»</a:t>
            </a:r>
            <a:endParaRPr lang="ru-RU" sz="2000" dirty="0" smtClean="0"/>
          </a:p>
          <a:p>
            <a:pPr>
              <a:buNone/>
            </a:pPr>
            <a:r>
              <a:rPr lang="ru-RU" sz="1400" dirty="0" smtClean="0"/>
              <a:t>(</a:t>
            </a:r>
            <a:r>
              <a:rPr lang="ru-RU" sz="1400" dirty="0" err="1" smtClean="0"/>
              <a:t>арт-терапия</a:t>
            </a:r>
            <a:r>
              <a:rPr lang="ru-RU" sz="1400" dirty="0" smtClean="0"/>
              <a:t>; релаксационные игры «Музыка глазами»; поисково-экспериментальная деятельность на основе изобразительного материала; создание атрибутов к сюжетно-ролевой игре и декораций к спектаклям)</a:t>
            </a:r>
          </a:p>
          <a:p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Клуб юных  шашистов</a:t>
            </a:r>
          </a:p>
          <a:p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Духовно – нравственный курс: </a:t>
            </a:r>
            <a:r>
              <a:rPr lang="ru-RU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«Без прошлого нет будущего» </a:t>
            </a:r>
            <a:r>
              <a:rPr lang="ru-RU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(занятия на ознакомление с историческими представлениями; духовно – нравственные беседы и игры; занятия в </a:t>
            </a:r>
            <a:r>
              <a:rPr lang="ru-RU" sz="1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социокультурных</a:t>
            </a:r>
            <a:r>
              <a:rPr lang="ru-RU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условиях музея и православных храмов; творческие игры на ознакомление с изобразительным искусством)</a:t>
            </a:r>
            <a:endParaRPr lang="ru-RU" sz="2000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i="1" dirty="0" smtClean="0"/>
              <a:t>     Глобальная задача специалистов учреждения заключается в максимальном раскрытии потенциала ребенка с помощью дополнительной системы воспитательно-образовательных услуг. </a:t>
            </a:r>
          </a:p>
          <a:p>
            <a:pPr>
              <a:buNone/>
            </a:pPr>
            <a:endParaRPr lang="ru-RU" sz="14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1371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4955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Еще раз о результатах итоговой аттестации и показателях рейтинга Московских школ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 2014-2015 учебного года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5301208"/>
            <a:ext cx="31089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Заведующие учебной частью</a:t>
            </a:r>
          </a:p>
          <a:p>
            <a:r>
              <a:rPr lang="ru-RU" dirty="0" err="1" smtClean="0"/>
              <a:t>Каширкина</a:t>
            </a:r>
            <a:r>
              <a:rPr lang="ru-RU" dirty="0" smtClean="0"/>
              <a:t> З.С.</a:t>
            </a:r>
          </a:p>
          <a:p>
            <a:r>
              <a:rPr lang="ru-RU" dirty="0" err="1" smtClean="0"/>
              <a:t>Келлер</a:t>
            </a:r>
            <a:r>
              <a:rPr lang="ru-RU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167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1393729"/>
              </p:ext>
            </p:extLst>
          </p:nvPr>
        </p:nvGraphicFramePr>
        <p:xfrm>
          <a:off x="1115616" y="1124744"/>
          <a:ext cx="682180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090"/>
                <a:gridCol w="1345565"/>
                <a:gridCol w="928370"/>
                <a:gridCol w="937260"/>
                <a:gridCol w="937260"/>
                <a:gridCol w="9372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2014-2015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2014-2015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1245327"/>
              </p:ext>
            </p:extLst>
          </p:nvPr>
        </p:nvGraphicFramePr>
        <p:xfrm>
          <a:off x="323850" y="3716338"/>
          <a:ext cx="4033838" cy="288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4979299"/>
              </p:ext>
            </p:extLst>
          </p:nvPr>
        </p:nvGraphicFramePr>
        <p:xfrm>
          <a:off x="4718496" y="3767832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ru-RU" dirty="0" smtClean="0"/>
              <a:t>Результаты ГИА - 9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903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674" y="476672"/>
            <a:ext cx="8064896" cy="3672408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Все неуспешные школы несчастливы одинаково, а все успешные школы счастливы по своему.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3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4297852"/>
              </p:ext>
            </p:extLst>
          </p:nvPr>
        </p:nvGraphicFramePr>
        <p:xfrm>
          <a:off x="179512" y="1484774"/>
          <a:ext cx="8686800" cy="5040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170"/>
                <a:gridCol w="1142132"/>
                <a:gridCol w="1179654"/>
                <a:gridCol w="1083007"/>
                <a:gridCol w="941449"/>
                <a:gridCol w="870954"/>
                <a:gridCol w="972717"/>
                <a:gridCol w="972717"/>
              </a:tblGrid>
              <a:tr h="1020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2012-2013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 балл 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Средний балл 2014-2015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МАХ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МАХ балл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2014-2015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прошли </a:t>
                      </a:r>
                      <a:r>
                        <a:rPr lang="en-US" sz="1300">
                          <a:effectLst/>
                        </a:rPr>
                        <a:t>min (</a:t>
                      </a:r>
                      <a:r>
                        <a:rPr lang="ru-RU" sz="1300">
                          <a:effectLst/>
                        </a:rPr>
                        <a:t>чел) 2013-2014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прошли </a:t>
                      </a:r>
                      <a:r>
                        <a:rPr lang="en-US" sz="1300">
                          <a:effectLst/>
                        </a:rPr>
                        <a:t>min (</a:t>
                      </a:r>
                      <a:r>
                        <a:rPr lang="ru-RU" sz="1300">
                          <a:effectLst/>
                        </a:rPr>
                        <a:t>чел) 2014-2015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58,08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33,85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Математика (база)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Математика (профиль)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Английский яз.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История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51,22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40,75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  <a:tr h="335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99" marR="61399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r>
              <a:rPr lang="ru-RU" dirty="0" smtClean="0"/>
              <a:t>Результаты ЕГЭ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173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6671714"/>
              </p:ext>
            </p:extLst>
          </p:nvPr>
        </p:nvGraphicFramePr>
        <p:xfrm>
          <a:off x="899592" y="1196752"/>
          <a:ext cx="7595220" cy="249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740"/>
                <a:gridCol w="2531740"/>
                <a:gridCol w="2531740"/>
              </a:tblGrid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220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r>
                        <a:rPr lang="ru-RU" dirty="0" smtClean="0"/>
                        <a:t>От 190 до 219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624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8788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Диагностики 4 и 7 классов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4765857"/>
              </p:ext>
            </p:extLst>
          </p:nvPr>
        </p:nvGraphicFramePr>
        <p:xfrm>
          <a:off x="467544" y="1772816"/>
          <a:ext cx="8496943" cy="40451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34518"/>
                <a:gridCol w="1365580"/>
                <a:gridCol w="1441449"/>
                <a:gridCol w="1213849"/>
                <a:gridCol w="1213849"/>
                <a:gridCol w="1213849"/>
                <a:gridCol w="1213849"/>
              </a:tblGrid>
              <a:tr h="570272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Всего в классе человек.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Писали диагностику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Писало В </a:t>
                      </a:r>
                      <a:r>
                        <a:rPr lang="ru-RU" sz="1100" u="none" strike="noStrike" dirty="0">
                          <a:effectLst/>
                        </a:rPr>
                        <a:t>%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Преодолели порог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 % от писавших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КЛАСС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МАТЕМАТИКА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85,18%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78,26%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РУССКИЙ ЯЗЫК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77,78%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067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МЕТАПРЕДМЕТНЫЕ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88,89%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7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МАТЕМАТИКА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94,74%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41,67%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37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РУССКИЙ ЯЗЫК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81,82%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85,19%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067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ОБЩЕСТВОЗНАНИЕ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84,37%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77,78%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3722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/>
          <a:lstStyle/>
          <a:p>
            <a:r>
              <a:rPr lang="ru-RU" dirty="0">
                <a:effectLst/>
              </a:rPr>
              <a:t>критерии </a:t>
            </a:r>
            <a:r>
              <a:rPr lang="ru-RU" dirty="0" smtClean="0">
                <a:effectLst/>
              </a:rPr>
              <a:t>Рейтинга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8905206"/>
              </p:ext>
            </p:extLst>
          </p:nvPr>
        </p:nvGraphicFramePr>
        <p:xfrm>
          <a:off x="179512" y="980728"/>
          <a:ext cx="8928992" cy="567221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89525"/>
                <a:gridCol w="3010323"/>
                <a:gridCol w="1181470"/>
                <a:gridCol w="1298807"/>
                <a:gridCol w="848867"/>
              </a:tblGrid>
              <a:tr h="401921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Начисляемые баллы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Баллы </a:t>
                      </a:r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школы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2048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детей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019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1. Показатели эффективности работы школы по обеспечению качественного массового среднего образования.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Оцениваются результаты Государственной итоговой аттестации: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по трем предметам на ЕГЭ не менее 220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795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который по каким-либо трем предметам на ЕГЭ набрал от 190 до 219 баллов, начисляется 0,5 балла.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795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который по трем предметам ОГЭ в сумме набрал не менее 12 баллов (по рекомендованной ФИПИ 5-балльной шкале) начисляется 0,25 балла.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2967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2. Показатели эффективности работы школы по созданию условий по развитию талантов максимального количества учащихся.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призер Московской олимпиады или регионального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59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победитель Московской олимпиады или регионального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019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призер заключительного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  <a:tr h="423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победитель заключительного этапа Всероссийской олимпиады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14" marR="8214" marT="821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9537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8985865"/>
              </p:ext>
            </p:extLst>
          </p:nvPr>
        </p:nvGraphicFramePr>
        <p:xfrm>
          <a:off x="179512" y="-112309"/>
          <a:ext cx="8856984" cy="7069701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89524"/>
                <a:gridCol w="3010323"/>
                <a:gridCol w="1181470"/>
                <a:gridCol w="1298809"/>
                <a:gridCol w="776858"/>
              </a:tblGrid>
              <a:tr h="4646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Блок 3. Показатели эффективности работы школы по обеспечению качества знаний, подтверждаемого внешней оценкой.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45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по каждому предмету за каждого учащегося, преодолевшего установленный порог в общегородских диагностиках по результатам обучения в 7-х классах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177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по каждому предмету за каждого учащегося, преодолевшего установленный порог в общегородских диагностиках по результатам обучения в 4-х классах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7154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учащегося, преодолевшего установленный порог в общегородских метапредметных диагностиках в 4-х и 7-х классах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3066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4. Показатели результативности работы дошкольных отделений.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631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За каждого переведенного из дошкольного отделения в 1 класс той же образовательной организации школа получает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3995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5. Показатели эффективности работы школы по профилактике правонарушений.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511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не совершившего правонарушений в течение учебного года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0,094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11057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состоящего на внутри школьном профилактическом учете (по согласованию с Управляющим советом), не совершившего правонарушений в течение учебного года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  <a:tr h="827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за каждого ученика 7-11 классов, состоящего на профилактическом учете в органах внутренних дел, не совершившего правонарушений в течение учебного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75" marR="6375" marT="63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7833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8932661"/>
              </p:ext>
            </p:extLst>
          </p:nvPr>
        </p:nvGraphicFramePr>
        <p:xfrm>
          <a:off x="251520" y="116632"/>
          <a:ext cx="8712967" cy="662473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47419"/>
                <a:gridCol w="2961375"/>
                <a:gridCol w="1162258"/>
                <a:gridCol w="1277688"/>
                <a:gridCol w="764227"/>
              </a:tblGrid>
              <a:tr h="9995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Блок 6. Показатели эффективности работы школы по работе с обучающимися, имеющими особые образовательные потребности.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Блок 7. Показатели результативности работы школы по использованию социо-культурных ресурсов города в обучении.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6039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Учитываются результаты участия школьников в городских олимпиадах «Музеи. Парки. Усадьбы» и «Не прервется связь поколений». Список будет расширяться каждый год.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высокий уровень (наличие не менее четырех дипломов, из них не менее двух победителей)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хороший уровень (не менее трех дипломов, их них не менее одного победителя)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работа только началась (наличие не менее одного диплома призера или победителя)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6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 результаты не показаны или отсутствуют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0459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0229718"/>
              </p:ext>
            </p:extLst>
          </p:nvPr>
        </p:nvGraphicFramePr>
        <p:xfrm>
          <a:off x="92225" y="1196752"/>
          <a:ext cx="9016279" cy="568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582"/>
                <a:gridCol w="864096"/>
                <a:gridCol w="808561"/>
                <a:gridCol w="1135655"/>
                <a:gridCol w="864096"/>
                <a:gridCol w="1296144"/>
                <a:gridCol w="1636145"/>
              </a:tblGrid>
              <a:tr h="5249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ОО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Баллы в 2015 году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70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лицей № 1535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86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1234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164</a:t>
                      </a: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1950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+ 424)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2123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+ 210)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- 51)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110</a:t>
                      </a: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ЦО № 2030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- 49)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+ 32)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49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ЦО № 1240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60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72</a:t>
                      </a:r>
                    </a:p>
                  </a:txBody>
                  <a:tcPr/>
                </a:tc>
              </a:tr>
              <a:tr h="745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ГБОУ СОШ № 1241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+ 340)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459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СОШ № 2055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↑</a:t>
                      </a:r>
                      <a:r>
                        <a:rPr lang="ru-RU" sz="1600" dirty="0" smtClean="0"/>
                        <a:t>+ 132)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↓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4407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ГБОУ Школа № 2048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Нет в рейтинге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0,79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в рейтинге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4,086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r>
              <a:rPr lang="ru-RU" dirty="0" smtClean="0">
                <a:effectLst/>
              </a:rPr>
              <a:t>Рейтинг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6364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0447146"/>
              </p:ext>
            </p:extLst>
          </p:nvPr>
        </p:nvGraphicFramePr>
        <p:xfrm>
          <a:off x="1" y="3"/>
          <a:ext cx="9143999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1724"/>
                <a:gridCol w="5120568"/>
                <a:gridCol w="1931707"/>
              </a:tblGrid>
              <a:tr h="6908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3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</a:t>
                      </a:r>
                      <a:r>
                        <a:rPr lang="ru-RU" dirty="0" err="1" smtClean="0"/>
                        <a:t>метапредметных</a:t>
                      </a:r>
                      <a:r>
                        <a:rPr lang="ru-RU" dirty="0" smtClean="0"/>
                        <a:t> независимых диагностик (4/7</a:t>
                      </a:r>
                      <a:r>
                        <a:rPr lang="ru-RU" baseline="0" dirty="0" smtClean="0"/>
                        <a:t> классы)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</a:p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10156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предметных независимых диагностик 4 классы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/>
                </a:tc>
              </a:tr>
              <a:tr h="9508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 предметных независимых диагностик 7 классы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ОГЭ-9 (допуск)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сумме 12 балов по трем итоговым экзаменам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60%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Промежуточная аттестация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841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50%/15%/0%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Олимпиады (школьный тур/окружной/городской)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80%/25%/5%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7815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782525"/>
              </p:ext>
            </p:extLst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1724"/>
                <a:gridCol w="5120568"/>
                <a:gridCol w="1931707"/>
              </a:tblGrid>
              <a:tr h="125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2014-2015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индикатор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2015-2016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8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обучающихся 7-10 классов, не совершивших правонарушения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726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обучающихся 7-10 классов,</a:t>
                      </a:r>
                      <a:r>
                        <a:rPr lang="ru-RU" baseline="0" dirty="0" smtClean="0"/>
                        <a:t> стоящих на профилактическом учете (не совершивших правонарушения)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25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программе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«Не прервется связь поколений».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</a:tr>
              <a:tr h="10748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 программе</a:t>
                      </a:r>
                      <a:r>
                        <a:rPr lang="ru-RU" baseline="0" dirty="0" smtClean="0"/>
                        <a:t> «Музеи, Парки, Усадьбы»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179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«Ахиллес никогда не догонит черепаху» (парадокс Зенона)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3600" y="4437112"/>
            <a:ext cx="3020888" cy="2265040"/>
          </a:xfrm>
        </p:spPr>
        <p:txBody>
          <a:bodyPr/>
          <a:lstStyle/>
          <a:p>
            <a:pPr marL="82296" indent="0">
              <a:buNone/>
            </a:pPr>
            <a:r>
              <a:rPr lang="en-US" dirty="0">
                <a:hlinkClick r:id="rId2"/>
              </a:rPr>
              <a:t>http://www.youtube.com/watch?v=2oFrujvhztw&amp;app=desktop</a:t>
            </a:r>
            <a:endParaRPr lang="ru-RU" dirty="0"/>
          </a:p>
        </p:txBody>
      </p:sp>
      <p:pic>
        <p:nvPicPr>
          <p:cNvPr id="1026" name="Picture 2" descr="http://balashov44.narod.ru/FIL-2/filos-obraz/fil-obr.files/image4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799"/>
            <a:ext cx="6264696" cy="277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yZk4JN4wE3s/UilAQy7-XTI/AAAAAAAAAWA/fYWW4IrjelA/s1600/zeno_paradox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7353" y="4399722"/>
            <a:ext cx="3058683" cy="219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77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2952750"/>
          </a:xfrm>
        </p:spPr>
        <p:txBody>
          <a:bodyPr/>
          <a:lstStyle/>
          <a:p>
            <a:pPr algn="ctr"/>
            <a:r>
              <a:rPr lang="ru-RU" sz="3600" dirty="0" smtClean="0"/>
              <a:t>Перспективы обеспечения гарантий высокого уровня и качества образования в</a:t>
            </a:r>
            <a:br>
              <a:rPr lang="ru-RU" sz="3600" dirty="0" smtClean="0"/>
            </a:br>
            <a:r>
              <a:rPr lang="ru-RU" sz="3600" dirty="0" smtClean="0"/>
              <a:t> ГБОУ Школа № 2048</a:t>
            </a:r>
            <a:br>
              <a:rPr lang="ru-RU" sz="3600" dirty="0" smtClean="0"/>
            </a:br>
            <a:r>
              <a:rPr lang="ru-RU" sz="2800" dirty="0" smtClean="0"/>
              <a:t>на 2015 – 2016 учебный год</a:t>
            </a:r>
            <a:endParaRPr lang="ru-RU" sz="28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04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1. А черепаха может ли догнать Ахиллеса?</a:t>
            </a:r>
            <a:br>
              <a:rPr lang="ru-RU" sz="6600" dirty="0" smtClean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751659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2. А нужно ли черепахе догонять Ахиллеса?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8843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920880" cy="6251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При выборе стратегии развития не стоит </a:t>
            </a:r>
            <a:r>
              <a:rPr lang="ru-RU" sz="6000" dirty="0"/>
              <a:t>ис</a:t>
            </a:r>
            <a:r>
              <a:rPr lang="ru-RU" sz="6000" dirty="0" smtClean="0"/>
              <a:t>пользовать депрессивную идеологию вечно догоняющего отстающего!!!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619289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561662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200" b="1" u="sng" dirty="0" smtClean="0">
                <a:latin typeface="Bookman Old Style" pitchFamily="18" charset="0"/>
              </a:rPr>
              <a:t>Цель:</a:t>
            </a: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Объединение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ресурсов  ГБОУ Школы № 2048 и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Мультипрофильного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образовательного комплекса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«Пресненский» Школа №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1240 – есть действительное создание необходимых условий и расширение возможностей получения качественного образования обучающимися и воспитанниками, повышение качества жизни жителей Пресненского района (реализации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Государственной программы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города Москвы на 2012–2016 гг. «Развитие образования города Москвы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(«Столичное образование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»)» 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Концепции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Федеральной целевой программы развития образования на 2016 - 2020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годы).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-27384"/>
            <a:ext cx="749808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Мультипрофильный комплекс – «Пресненский»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Что это?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Содержимое 30"/>
          <p:cNvSpPr>
            <a:spLocks noGrp="1"/>
          </p:cNvSpPr>
          <p:nvPr>
            <p:ph sz="half" idx="1"/>
          </p:nvPr>
        </p:nvSpPr>
        <p:spPr>
          <a:xfrm>
            <a:off x="1475656" y="620688"/>
            <a:ext cx="2736304" cy="432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2048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5826936" y="620688"/>
            <a:ext cx="2849520" cy="432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1240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2915816" y="980728"/>
            <a:ext cx="453650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зданий и территорий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5" name="Заголовок 5"/>
          <p:cNvSpPr txBox="1">
            <a:spLocks/>
          </p:cNvSpPr>
          <p:nvPr/>
        </p:nvSpPr>
        <p:spPr>
          <a:xfrm>
            <a:off x="2843808" y="4950146"/>
            <a:ext cx="453650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классов из них выпускных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6" name="Заголовок 5"/>
          <p:cNvSpPr txBox="1">
            <a:spLocks/>
          </p:cNvSpPr>
          <p:nvPr/>
        </p:nvSpPr>
        <p:spPr>
          <a:xfrm>
            <a:off x="2848731" y="3933056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молодых специалистов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8" name="Заголовок 5"/>
          <p:cNvSpPr txBox="1">
            <a:spLocks/>
          </p:cNvSpPr>
          <p:nvPr/>
        </p:nvSpPr>
        <p:spPr>
          <a:xfrm>
            <a:off x="2740052" y="5892663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Величина субсидий на 2015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год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0" name="Заголовок 5"/>
          <p:cNvSpPr txBox="1">
            <a:spLocks/>
          </p:cNvSpPr>
          <p:nvPr/>
        </p:nvSpPr>
        <p:spPr>
          <a:xfrm>
            <a:off x="6408204" y="626567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236608957,05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" name="Заголовок 5"/>
          <p:cNvSpPr txBox="1">
            <a:spLocks/>
          </p:cNvSpPr>
          <p:nvPr/>
        </p:nvSpPr>
        <p:spPr>
          <a:xfrm>
            <a:off x="6408204" y="531659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54 класса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5 выпускных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Заголовок 5"/>
          <p:cNvSpPr txBox="1">
            <a:spLocks/>
          </p:cNvSpPr>
          <p:nvPr/>
        </p:nvSpPr>
        <p:spPr>
          <a:xfrm>
            <a:off x="6304448" y="239025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84 педагога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68606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3" name="Заголовок 5"/>
          <p:cNvSpPr txBox="1">
            <a:spLocks/>
          </p:cNvSpPr>
          <p:nvPr/>
        </p:nvSpPr>
        <p:spPr>
          <a:xfrm>
            <a:off x="1713984" y="531659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13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выпускной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4" name="Заголовок 5"/>
          <p:cNvSpPr txBox="1">
            <a:spLocks/>
          </p:cNvSpPr>
          <p:nvPr/>
        </p:nvSpPr>
        <p:spPr>
          <a:xfrm>
            <a:off x="1679554" y="6265679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91076769,27 рублей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7" name="Заголовок 5"/>
          <p:cNvSpPr txBox="1">
            <a:spLocks/>
          </p:cNvSpPr>
          <p:nvPr/>
        </p:nvSpPr>
        <p:spPr>
          <a:xfrm>
            <a:off x="2915816" y="2978288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Квалификация педагогов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1803948" y="3338328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Высш.кат.-5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 кат.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- 9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" name="Заголовок 5"/>
          <p:cNvSpPr txBox="1">
            <a:spLocks/>
          </p:cNvSpPr>
          <p:nvPr/>
        </p:nvSpPr>
        <p:spPr>
          <a:xfrm>
            <a:off x="6408204" y="3338328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Высш.кат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.- 48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 кат.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- 23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Заголовок 5"/>
          <p:cNvSpPr txBox="1">
            <a:spLocks/>
          </p:cNvSpPr>
          <p:nvPr/>
        </p:nvSpPr>
        <p:spPr>
          <a:xfrm>
            <a:off x="1751762" y="141277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6 зданий и территорий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2953594" y="1995769"/>
            <a:ext cx="4464496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педагогов и средняя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З-П 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2" name="Заголовок 5"/>
          <p:cNvSpPr txBox="1">
            <a:spLocks/>
          </p:cNvSpPr>
          <p:nvPr/>
        </p:nvSpPr>
        <p:spPr>
          <a:xfrm>
            <a:off x="6301966" y="1419705"/>
            <a:ext cx="187220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12 зданий и территорий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Заголовок 5"/>
          <p:cNvSpPr txBox="1">
            <a:spLocks/>
          </p:cNvSpPr>
          <p:nvPr/>
        </p:nvSpPr>
        <p:spPr>
          <a:xfrm>
            <a:off x="1745599" y="239025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21 педагог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57704 рубля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4" name="Заголовок 5"/>
          <p:cNvSpPr txBox="1">
            <a:spLocks/>
          </p:cNvSpPr>
          <p:nvPr/>
        </p:nvSpPr>
        <p:spPr>
          <a:xfrm>
            <a:off x="6372200" y="4365104"/>
            <a:ext cx="187220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?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5" name="Заголовок 5"/>
          <p:cNvSpPr txBox="1">
            <a:spLocks/>
          </p:cNvSpPr>
          <p:nvPr/>
        </p:nvSpPr>
        <p:spPr>
          <a:xfrm>
            <a:off x="1773133" y="4315716"/>
            <a:ext cx="18002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Средняя заработная плата.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56304850"/>
              </p:ext>
            </p:extLst>
          </p:nvPr>
        </p:nvGraphicFramePr>
        <p:xfrm>
          <a:off x="1331639" y="1052736"/>
          <a:ext cx="7344817" cy="325983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139144"/>
                <a:gridCol w="2003260"/>
                <a:gridCol w="1396678"/>
                <a:gridCol w="1805735"/>
              </a:tblGrid>
              <a:tr h="118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Категории работников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по учреждению 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учреждению с начала 2015г. по ЗП-Образованию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 по г. Москве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исполнения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Учителя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62074,40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70000,00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88,6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Воспитатели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44977,60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57900,00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77,6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  <a:tr h="396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Прочий персонал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38441,10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671" marR="37671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051526"/>
              </p:ext>
            </p:extLst>
          </p:nvPr>
        </p:nvGraphicFramePr>
        <p:xfrm>
          <a:off x="1252537" y="4524375"/>
          <a:ext cx="6638925" cy="2333625"/>
        </p:xfrm>
        <a:graphic>
          <a:graphicData uri="http://schemas.openxmlformats.org/presentationml/2006/ole">
            <p:oleObj spid="_x0000_s1035" name="Диаграмма" r:id="rId3" imgW="6619878" imgH="233361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28564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1475656" y="2204864"/>
            <a:ext cx="7498080" cy="352839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  <a:extLst/>
          </a:lstStyle>
          <a:p>
            <a:r>
              <a:rPr lang="ru-RU" sz="2400" b="1" dirty="0"/>
              <a:t>Дошкольное образование (воспитатели):</a:t>
            </a:r>
            <a:endParaRPr lang="ru-RU" sz="2400" dirty="0"/>
          </a:p>
          <a:p>
            <a:r>
              <a:rPr lang="ru-RU" sz="2400" dirty="0"/>
              <a:t>На сегодняшний день 29 воспитателей и 371 ребенок, на 1 работника приходиться</a:t>
            </a:r>
            <a:r>
              <a:rPr lang="ru-RU" sz="3300" b="1" dirty="0">
                <a:solidFill>
                  <a:srgbClr val="FF0000"/>
                </a:solidFill>
              </a:rPr>
              <a:t> 13 </a:t>
            </a:r>
            <a:r>
              <a:rPr lang="ru-RU" sz="2400" dirty="0" smtClean="0"/>
              <a:t>детей</a:t>
            </a:r>
            <a:endParaRPr lang="en-US" sz="2400" dirty="0" smtClean="0"/>
          </a:p>
          <a:p>
            <a:endParaRPr lang="en-US" sz="2400" b="1" dirty="0">
              <a:latin typeface="Bookman Old Style" pitchFamily="18" charset="0"/>
            </a:endParaRPr>
          </a:p>
          <a:p>
            <a:r>
              <a:rPr lang="ru-RU" sz="2400" b="1" dirty="0">
                <a:effectLst/>
              </a:rPr>
              <a:t>Школа (учителя):</a:t>
            </a:r>
            <a:endParaRPr lang="ru-RU" sz="2400" dirty="0">
              <a:effectLst/>
            </a:endParaRPr>
          </a:p>
          <a:p>
            <a:r>
              <a:rPr lang="ru-RU" sz="2400" dirty="0">
                <a:effectLst/>
              </a:rPr>
              <a:t>На сегодняшний день 24 учителя  и 320 учеников, на 1 работника приходиться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13,3</a:t>
            </a:r>
            <a:r>
              <a:rPr lang="ru-RU" sz="2400" dirty="0">
                <a:effectLst/>
              </a:rPr>
              <a:t> ученика.</a:t>
            </a:r>
          </a:p>
          <a:p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2376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Соотношение количества педагогических работников и контингента.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3061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Качество образования и достижения педагогического коллектива </a:t>
            </a:r>
            <a:b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мультипрофильного комплекса</a:t>
            </a:r>
            <a:endParaRPr lang="ru-RU" sz="24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30"/>
          <p:cNvSpPr>
            <a:spLocks noGrp="1"/>
          </p:cNvSpPr>
          <p:nvPr>
            <p:ph idx="1"/>
          </p:nvPr>
        </p:nvSpPr>
        <p:spPr>
          <a:xfrm>
            <a:off x="1547664" y="1484784"/>
            <a:ext cx="2664296" cy="360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Школа № 2048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Содержимое 30"/>
          <p:cNvSpPr txBox="1">
            <a:spLocks/>
          </p:cNvSpPr>
          <p:nvPr/>
        </p:nvSpPr>
        <p:spPr>
          <a:xfrm>
            <a:off x="5796136" y="1484784"/>
            <a:ext cx="2736304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Школа № 1240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3059832" y="3068960"/>
            <a:ext cx="4104456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выпускников на 2015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131840" y="6093296"/>
            <a:ext cx="410445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Поступление на бюджетные места в вузы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на 2014-2015 учебный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год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3059832" y="3789040"/>
            <a:ext cx="417646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Победители олимпиад и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выпускники, набравшие 100 баллов по предмету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3059832" y="1988840"/>
            <a:ext cx="4104456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Количество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профилей (старшая школа)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физико-математический класс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инженерный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класс</a:t>
            </a:r>
            <a:endParaRPr kumimoji="0" lang="ru-RU" sz="1600" b="1" i="1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i="1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Гуманитарный класс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Социально-гуманитарный класс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i="1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Кадетский класс (с лингвистической подготовкой)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1" u="none" strike="noStrike" kern="1200" cap="none" spc="0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Химико-биологический (медицинский)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3059832" y="4797152"/>
            <a:ext cx="4248472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Контакты с вузами: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РАНХиГС</a:t>
            </a:r>
            <a:endParaRPr lang="ru-RU" sz="16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Финансовый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университет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МИСИС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МИТРО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ВГИК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 Мед им. Сеченова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47664" y="20608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 Black" pitchFamily="34" charset="0"/>
              </a:rPr>
              <a:t>0</a:t>
            </a:r>
          </a:p>
        </p:txBody>
      </p:sp>
      <p:sp>
        <p:nvSpPr>
          <p:cNvPr id="13" name="Овал 12"/>
          <p:cNvSpPr/>
          <p:nvPr/>
        </p:nvSpPr>
        <p:spPr>
          <a:xfrm>
            <a:off x="7452320" y="609329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?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52320" y="501317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6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380312" y="38610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4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308304" y="2996952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114 человек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236296" y="20608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5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547664" y="2996952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20 человек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475656" y="3861048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0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475656" y="5013176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0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475656" y="6165304"/>
            <a:ext cx="144016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768752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Причины вступления в комплекс. 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Условия и возможности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600" y="1268760"/>
            <a:ext cx="8172400" cy="5589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увеличения финансовых возможностей (ГБОУ Школа № 2048).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развития педагогического и ученического сообществ.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повышения качества образования по всем имеющимся программам  дошкольного, начального, основного и </a:t>
            </a:r>
            <a:r>
              <a:rPr lang="ru-RU" sz="1600" i="1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общего среднего образования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 так же по программам дополнительного образования.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Успешная реализация действующих и новых проектов (ШНТ, «Школа равных возможностей», «Кадеты»).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повышения эффективности имеющихся и получение новых ресурсов, необходимых для развития.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Отсутствие полноценной профильной старшей школы,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невоможность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организации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предпрофильной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подготовки в основной школе.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реализации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государственной программы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«Одаренные дети».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развития Олимпийского движения (обеспечение полноценного участия обучающихся на школьном, городском, региональном турах)</a:t>
            </a:r>
          </a:p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Необходимость преодоления педагогическим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коллективом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«комплекса </a:t>
            </a:r>
            <a:r>
              <a:rPr lang="ru-RU" sz="1600" i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неуспешности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» ,т.е. идеологии вечно догоняющего аутсайдера.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Почему </a:t>
            </a:r>
            <a:r>
              <a:rPr lang="ru-RU" sz="2400" b="1" dirty="0" err="1">
                <a:latin typeface="Bookman Old Style" pitchFamily="18" charset="0"/>
              </a:rPr>
              <a:t>Мультипрофильный</a:t>
            </a:r>
            <a:r>
              <a:rPr lang="ru-RU" sz="2400" b="1" dirty="0">
                <a:latin typeface="Bookman Old Style" pitchFamily="18" charset="0"/>
              </a:rPr>
              <a:t> образовательный </a:t>
            </a:r>
            <a:r>
              <a:rPr lang="ru-RU" sz="2400" b="1" dirty="0" smtClean="0">
                <a:latin typeface="Bookman Old Style" pitchFamily="18" charset="0"/>
              </a:rPr>
              <a:t>комплекс «Пресненский»?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368152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2055 – </a:t>
            </a:r>
          </a:p>
          <a:p>
            <a:pPr marL="82296" indent="0">
              <a:buNone/>
            </a:pP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отсутствие полноценной старшей профильной школы;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отсутствие в рейтинге ТОП – 300 в 2015 году.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2030 –</a:t>
            </a:r>
            <a:r>
              <a:rPr lang="ru-RU" sz="14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устойчивая позиция в рейтинге лучших школ города;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аргументированная позиция руководителя и педагогического 		коллектива.</a:t>
            </a:r>
          </a:p>
          <a:p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Школа № 1241 – </a:t>
            </a:r>
          </a:p>
          <a:p>
            <a:pPr marL="82296" indent="0">
              <a:buNone/>
            </a:pP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	недостаточное количество профилей;</a:t>
            </a:r>
          </a:p>
          <a:p>
            <a:pPr marL="82296" indent="0">
              <a:buNone/>
            </a:pP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отсутствие </a:t>
            </a: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в рейтинге ТОП – 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300 </a:t>
            </a: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в 2015 году.</a:t>
            </a:r>
            <a:endParaRPr lang="ru-RU" sz="600" i="1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lvl="0">
              <a:buClr>
                <a:srgbClr val="3891A7"/>
              </a:buClr>
            </a:pPr>
            <a:r>
              <a:rPr lang="ru-RU" sz="1600" i="1" dirty="0">
                <a:solidFill>
                  <a:srgbClr val="FF0000"/>
                </a:solidFill>
                <a:latin typeface="Arial Black" pitchFamily="34" charset="0"/>
              </a:rPr>
              <a:t>Школа № </a:t>
            </a:r>
            <a:r>
              <a:rPr lang="ru-RU" sz="1600" i="1" dirty="0" smtClean="0">
                <a:solidFill>
                  <a:srgbClr val="FF0000"/>
                </a:solidFill>
                <a:latin typeface="Arial Black" pitchFamily="34" charset="0"/>
              </a:rPr>
              <a:t>1950 </a:t>
            </a:r>
            <a:r>
              <a:rPr lang="ru-RU" sz="1600" i="1" dirty="0">
                <a:solidFill>
                  <a:srgbClr val="FF0000"/>
                </a:solidFill>
                <a:latin typeface="Arial Black" pitchFamily="34" charset="0"/>
              </a:rPr>
              <a:t>–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недостаточное количество профилей;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смена руководителя.</a:t>
            </a:r>
            <a:endParaRPr lang="ru-RU" sz="600" i="1" dirty="0" smtClean="0">
              <a:solidFill>
                <a:srgbClr val="964305">
                  <a:lumMod val="50000"/>
                </a:srgbClr>
              </a:solidFill>
              <a:latin typeface="Arial Black" pitchFamily="34" charset="0"/>
            </a:endParaRPr>
          </a:p>
          <a:p>
            <a:pPr lvl="0">
              <a:buClr>
                <a:srgbClr val="3891A7"/>
              </a:buClr>
            </a:pPr>
            <a:r>
              <a:rPr lang="ru-RU" sz="1700" i="1" u="sng" dirty="0">
                <a:solidFill>
                  <a:srgbClr val="00B050"/>
                </a:solidFill>
                <a:latin typeface="Arial Black" pitchFamily="34" charset="0"/>
              </a:rPr>
              <a:t>Школа № </a:t>
            </a:r>
            <a:r>
              <a:rPr lang="ru-RU" sz="1700" i="1" u="sng" dirty="0" smtClean="0">
                <a:solidFill>
                  <a:srgbClr val="00B050"/>
                </a:solidFill>
                <a:latin typeface="Arial Black" pitchFamily="34" charset="0"/>
              </a:rPr>
              <a:t>1240 </a:t>
            </a:r>
            <a:r>
              <a:rPr lang="ru-RU" sz="1700" i="1" u="sng" dirty="0">
                <a:solidFill>
                  <a:srgbClr val="00B050"/>
                </a:solidFill>
                <a:latin typeface="Arial Black" pitchFamily="34" charset="0"/>
              </a:rPr>
              <a:t>–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наличие общей концепции;</a:t>
            </a:r>
            <a:endParaRPr lang="ru-RU" sz="1400" b="1" i="1" dirty="0">
              <a:solidFill>
                <a:srgbClr val="964305">
                  <a:lumMod val="50000"/>
                </a:srgbClr>
              </a:solidFill>
              <a:latin typeface="Arial Black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поддержка идеи объединения ресурсов педагогическим 			коллективом  школы № 1240;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общее понимание необходимости достижения равных 			возможностей для детей и родителей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1400" b="1" i="1" dirty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</a:t>
            </a:r>
            <a:r>
              <a:rPr lang="ru-RU" sz="1400" b="1" i="1" dirty="0" smtClean="0">
                <a:solidFill>
                  <a:srgbClr val="964305">
                    <a:lumMod val="50000"/>
                  </a:srgbClr>
                </a:solidFill>
                <a:latin typeface="Arial Black" pitchFamily="34" charset="0"/>
              </a:rPr>
              <a:t>	наличие общих ценностей в основе которых находятся 			интересы родителей  и детей проживающих на территории 		Пресненского района.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6466" y="1700807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6466" y="3429000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6466" y="4221088"/>
            <a:ext cx="481278" cy="47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9632" y="5350815"/>
            <a:ext cx="889390" cy="894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523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6760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/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Совершенствование отношений в сфере образования между участниками образовательного процесса с целью успешной реализации ФГОС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643866" cy="431164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Создание единой образовательной среды, как системы условий успешной социализации и развития дошкольников</a:t>
            </a:r>
          </a:p>
          <a:p>
            <a:r>
              <a:rPr lang="ru-RU" sz="2000" dirty="0" smtClean="0"/>
              <a:t>Проектирование системы ролевых и межличностных отношений всех участников образовательного процесса</a:t>
            </a:r>
          </a:p>
          <a:p>
            <a:r>
              <a:rPr lang="ru-RU" sz="2000" dirty="0" smtClean="0"/>
              <a:t>Оптимизация условий социальной ситуации развития воспитанников, открывающей возможности их всестороннего развития и творческой инициативы</a:t>
            </a:r>
          </a:p>
          <a:p>
            <a:r>
              <a:rPr lang="ru-RU" sz="2000" dirty="0" smtClean="0"/>
              <a:t>Утверждение единой системы объективной оценки качества образовательной деятельности дошкольного отделения к условиям реализации образовательной программы</a:t>
            </a:r>
          </a:p>
          <a:p>
            <a:r>
              <a:rPr lang="ru-RU" sz="2000" dirty="0" smtClean="0"/>
              <a:t>Подготовка, повышение квалификации и аттестации педагогических работников и персонала дошкольного отделения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40330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Предполагаемые результаты и преимущества вступления в мультипрофильный образовательный комплекс «Пресненский»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412776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Создание профильных классов на базе структурного отделения «Шелепиха» (инженерный, математический совместно с МАИ, завод Хруничева).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Реализация проекта «Кадеты» с высоким качеством образования (совместно с ВУМО, Академией МЧС, Академией МВД) – создание кадетских классов, базовой площадки кадетского образования в Пресненском районе.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Рост олимпийского движения на всех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уровнях (на школьном уровне –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может участвовать до 150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обучающихся в параллели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престижности и привлекательности образования и как результат - формирование полноценной  начальной школы (75% из числа воспитанников дошкольного отделения).</a:t>
            </a: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результатов итоговой аттестации.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рейтинга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мультипрофильного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образовательного комплекса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«Пресненский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», за счет улучшения образовательных результатов (вклада) структурного подразделения «Школа № 2048».</a:t>
            </a:r>
          </a:p>
          <a:p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Расширение возможностей удовлетворения запросов населения в дополнительном образовании.</a:t>
            </a:r>
          </a:p>
          <a:p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Повышение престижности, рост количества обучающихся и воспитанников, проживающих на территории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Шелепиха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, обучающихся в </a:t>
            </a:r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мультипрофильном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комплексе.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9592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>
          <a:xfrm>
            <a:off x="1322392" y="116632"/>
            <a:ext cx="7498080" cy="11430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  <a:extLst/>
          </a:lstStyle>
          <a:p>
            <a:pPr algn="ctr"/>
            <a:r>
              <a:rPr lang="ru-RU" sz="2400" smtClean="0">
                <a:latin typeface="Arial Black" pitchFamily="34" charset="0"/>
              </a:rPr>
              <a:t>Возможные риски и их минимизация (управление рисками)</a:t>
            </a:r>
            <a:br>
              <a:rPr lang="ru-RU" sz="2400" smtClean="0">
                <a:latin typeface="Arial Black" pitchFamily="34" charset="0"/>
              </a:rPr>
            </a:br>
            <a:endParaRPr lang="ru-RU" sz="2400" b="1" dirty="0"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6567435"/>
              </p:ext>
            </p:extLst>
          </p:nvPr>
        </p:nvGraphicFramePr>
        <p:xfrm>
          <a:off x="395536" y="948641"/>
          <a:ext cx="8568952" cy="59127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53068"/>
                <a:gridCol w="5215884"/>
              </a:tblGrid>
              <a:tr h="3623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53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1) несоответствие внутренних систем оценки качества образования,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в.т.ч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. несовершенство целевых индикаторов (показателей эффективности) в отдельных структурных подразделениях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мультипрофильного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 комплекса «Пресненский».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1) Унификация системы оценки качества образования применяемой в комплексе (разработка и реализация отдельного проекта), расширение участия обучающихся в программах «Не прервется связь поколений»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 - 45%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, «Музеи, Парки, Усадьбы»</a:t>
                      </a:r>
                      <a:r>
                        <a:rPr lang="en-US" sz="1100" i="1" baseline="0" dirty="0" smtClean="0">
                          <a:latin typeface="Arial Black" pitchFamily="34" charset="0"/>
                        </a:rPr>
                        <a:t> - 70%</a:t>
                      </a:r>
                      <a:endParaRPr lang="ru-RU" sz="1100" dirty="0"/>
                    </a:p>
                  </a:txBody>
                  <a:tcPr/>
                </a:tc>
              </a:tr>
              <a:tr h="3993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2) Ухудшение рейтинговых показателей комплекса в 2015/16 учебном году (ТОП-300).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2) Создание программы по преодолению не успешности (проект), включение максимального количества обучающихся в Олимпийское движение, целевые показатели: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Школьный тур – 80% /окружной тур -  25% /городской тур – 5% </a:t>
                      </a:r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Достижение целевых показателей (результатов) по предметным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4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классы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85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%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7 классы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90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и </a:t>
                      </a:r>
                      <a:r>
                        <a:rPr lang="ru-RU" sz="1100" i="1" dirty="0" err="1" smtClean="0">
                          <a:latin typeface="Arial Black" pitchFamily="34" charset="0"/>
                        </a:rPr>
                        <a:t>метапредметным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независимым  диагностикам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4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классы</a:t>
                      </a:r>
                      <a:r>
                        <a:rPr lang="ru-RU" sz="11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-100% 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7 классы </a:t>
                      </a:r>
                      <a:r>
                        <a:rPr lang="en-US" sz="1100" i="1" dirty="0" smtClean="0">
                          <a:latin typeface="Arial Black" pitchFamily="34" charset="0"/>
                        </a:rPr>
                        <a:t>- 65%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, целевой индикатор улучшение результатов ОГЭ в 9 классах – достижение целевых показателей (не менее 90% обучающихся) должны преодолеть минимальных порог, не менее 60 % обучающихся в сумме должны набрать не менее 12 баллов (4-хорошо) по трем предметам итоговых экзаменов (ОГЭ), достижение целевых индикаторов в увеличении общего числа обучающихся 7-10 классов, не совершающих правонарушения (целевой индикатор- 100% от общего числа), сокращение числа обучающихся, стоящих на профилактическом учете (совершающих правонарушения - целевой индикатор 100%), сокращение числа обучающихся стоящих  на учете в органах КДН (совершающих правонарушения - целевой индикатор сокращение на 100%). </a:t>
                      </a:r>
                      <a:endParaRPr lang="ru-RU" sz="1100" dirty="0" smtClean="0"/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4349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Управление рисками, минимизация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7051606"/>
              </p:ext>
            </p:extLst>
          </p:nvPr>
        </p:nvGraphicFramePr>
        <p:xfrm>
          <a:off x="1043608" y="1412776"/>
          <a:ext cx="7992888" cy="52350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360"/>
                <a:gridCol w="4752528"/>
              </a:tblGrid>
              <a:tr h="27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69417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3) Несбалансированность, неэффективность экономической модели расширяющегося комплекса, снижение средней заработной платы, средней заработной платы педагогического персонала, ухудшение экономических показателей.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3)  Оптимизация штатного расписания, сокращение штата и численности сотрудников (дублирующих свои служебные функции), недопущение неэффективных расходов, 100% выполнение плана ФХД по расширению </a:t>
                      </a:r>
                      <a:r>
                        <a:rPr lang="ru-RU" sz="1100" i="1" dirty="0" err="1" smtClean="0">
                          <a:latin typeface="Arial Black" pitchFamily="34" charset="0"/>
                        </a:rPr>
                        <a:t>внебюджета</a:t>
                      </a:r>
                      <a:r>
                        <a:rPr lang="ru-RU" sz="1100" i="1" dirty="0" smtClean="0">
                          <a:latin typeface="Arial Black" pitchFamily="34" charset="0"/>
                        </a:rPr>
                        <a:t> целевой индикатор 5 млн. руб. в год и по другим составным частям плана, сокращение неэффективных и необоснованных  расходов (целевой индикатор 100%), усиление контроля и создания собственного мониторинга работы контрактной службы со стороны заместителя директора по управлению основными ресурсами, энергосбережение и пр.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/>
                </a:tc>
              </a:tr>
              <a:tr h="2766153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4) Отсутствие положительной динамики комплектования начальной школы из числа воспитанников дошкольного отделения, снижение контингента обучающихся и воспитанников.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ial Black" pitchFamily="34" charset="0"/>
                        </a:rPr>
                        <a:t>4) Изменение (в сторону увеличения) в динамике пополнения начальной школы из числа выпускников дошкольного отделения, (целевой показатель – 75%), а из числа структурного подразделения №1 бывший детский сад №809 - не менее 60% от общего числа, развитие системы дополнительного образования в дошкольном отделении, организация привлекательной и доступной ШБП, проведение учебных занятий учителями начальной школы в рамках программ дошкольного образования на базе бывших детских садов.</a:t>
                      </a:r>
                    </a:p>
                    <a:p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7126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Управление рисками, минимизация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1965915"/>
              </p:ext>
            </p:extLst>
          </p:nvPr>
        </p:nvGraphicFramePr>
        <p:xfrm>
          <a:off x="1043608" y="1340768"/>
          <a:ext cx="7992888" cy="473211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360"/>
                <a:gridCol w="4752528"/>
              </a:tblGrid>
              <a:tr h="27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Минимизация рисков</a:t>
                      </a:r>
                      <a:endParaRPr lang="ru-RU" dirty="0"/>
                    </a:p>
                  </a:txBody>
                  <a:tcPr/>
                </a:tc>
              </a:tr>
              <a:tr h="1569417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5) Невыполнение планового показателя роста и развития дополнительных платных образовательных услуг, сокращение стимулирующей части ФОТ.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latin typeface="Arial Black" pitchFamily="34" charset="0"/>
                        </a:rPr>
                        <a:t>5) Дополнительное изучение образовательных потребностей населения, доступность и качество предоставляемых услуг (развитие платных ГКП в дошкольном отделении, а также оказание платных услуг по присмотру и уходу в начальной школе, создание балетной судии, ИЗО-студии, дополнительное изучение иностранных языков, логопедические услуги, индивидуально-групповые занятия по различным направлениям деятельности.</a:t>
                      </a:r>
                      <a:endParaRPr lang="ru-RU" sz="1100" dirty="0"/>
                    </a:p>
                  </a:txBody>
                  <a:tcPr/>
                </a:tc>
              </a:tr>
              <a:tr h="2766153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6) Риски дорожно-транспортного травматизма при посещении обучающимися 10 класса занятий по выбранным профилям на различных площадках </a:t>
                      </a:r>
                      <a:r>
                        <a:rPr lang="ru-RU" sz="1100" b="1" i="1" dirty="0" err="1" smtClean="0">
                          <a:latin typeface="Arial Black" pitchFamily="34" charset="0"/>
                          <a:cs typeface="Arial" pitchFamily="34" charset="0"/>
                        </a:rPr>
                        <a:t>мультипрофильного</a:t>
                      </a:r>
                      <a:r>
                        <a:rPr lang="ru-RU" sz="1100" b="1" i="1" dirty="0" smtClean="0">
                          <a:latin typeface="Arial Black" pitchFamily="34" charset="0"/>
                          <a:cs typeface="Arial" pitchFamily="34" charset="0"/>
                        </a:rPr>
                        <a:t> комплекса «Пресненский».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ial Black" pitchFamily="34" charset="0"/>
                        </a:rPr>
                        <a:t>6) Усиление работы по профилактике ДТП (совместно с органами ГИБДД), создание собственной программы по предупреждению детского травматизма (руководитель проекта специалист МЧС, участники - родители, классные руководители, учителя, обучающиеся и воспитанники). Массовое участие в конкурсе «Безопасный перекресток» (индикаторы - 100% обучающихся и воспитанников) проведение «экзаменов» в 9-10 классах по знанию обучающимися правил безопасности и поведения в транспорте, а также участие в конкурсе «Безопасный пешеход» в 4-8 классах.        </a:t>
                      </a:r>
                    </a:p>
                    <a:p>
                      <a:endParaRPr lang="ru-RU" sz="1100" i="1" dirty="0" smtClean="0">
                        <a:latin typeface="Arial Black" pitchFamily="34" charset="0"/>
                      </a:endParaRPr>
                    </a:p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1555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8438" y="716032"/>
            <a:ext cx="8895562" cy="6120680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трезвом мире без чудес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Одним махом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Одолеет Ахиллес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Черепаху.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Побегут они вдвоём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Или порознь -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Мало шансов у неё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Выжать скорость.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 здесь не в быстроте,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 в размахе -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Ахиллесовой пяте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82296" indent="0">
              <a:buNone/>
            </a:pP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Там, где травы у небес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ладони,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Черепаху Ахиллес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 догонит.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Где мечта, а не расчет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Мчатся в дали,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Черепаха так нажмёт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педали,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забьётся от стыда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чащу леса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Черепахова пята</a:t>
            </a:r>
            <a:b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Ахиллеса.</a:t>
            </a:r>
          </a:p>
          <a:p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86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Arial Black" pitchFamily="34" charset="0"/>
              </a:rPr>
              <a:t>Проект решения Педагогического Совета </a:t>
            </a:r>
            <a:r>
              <a:rPr lang="en-US" sz="2400" b="1" dirty="0" smtClean="0">
                <a:latin typeface="Arial Black" pitchFamily="34" charset="0"/>
              </a:rPr>
              <a:t/>
            </a:r>
            <a:br>
              <a:rPr lang="en-US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от </a:t>
            </a:r>
            <a:r>
              <a:rPr lang="ru-RU" sz="2400" b="1" dirty="0">
                <a:latin typeface="Arial Black" pitchFamily="34" charset="0"/>
              </a:rPr>
              <a:t>28.08.2015г. № 1</a:t>
            </a:r>
            <a:r>
              <a:rPr lang="ru-RU" sz="2400" dirty="0">
                <a:latin typeface="Arial Black" pitchFamily="34" charset="0"/>
              </a:rPr>
              <a:t/>
            </a:r>
            <a:br>
              <a:rPr lang="ru-RU" sz="2400" dirty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1412776"/>
            <a:ext cx="8064896" cy="544522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/>
              <a:t> </a:t>
            </a:r>
          </a:p>
          <a:p>
            <a:pPr marL="82296" indent="0">
              <a:buNone/>
            </a:pPr>
            <a:r>
              <a:rPr lang="ru-RU" sz="1600" i="1" dirty="0">
                <a:latin typeface="Arial Black" pitchFamily="34" charset="0"/>
              </a:rPr>
              <a:t>1. В целях развития и модернизации системы образования в г. Москве и в Пресненском районе, </a:t>
            </a:r>
            <a:r>
              <a:rPr lang="ru-RU" sz="1600" i="1" dirty="0" smtClean="0">
                <a:latin typeface="Arial Black" pitchFamily="34" charset="0"/>
              </a:rPr>
              <a:t>реализации конституционных прав граждан на получение качественного образования, повышения качества жизни, удовлетворения растущих потребностей детей и родителей в качественном образовании, ликвидации условий, создающих социальные неравенства, признать </a:t>
            </a:r>
            <a:r>
              <a:rPr lang="ru-RU" sz="1600" i="1" dirty="0">
                <a:latin typeface="Arial Black" pitchFamily="34" charset="0"/>
              </a:rPr>
              <a:t>необходимым вступление ГБОУ Школа №2048 (объединение всех имеющихся ресурсов) в </a:t>
            </a:r>
            <a:r>
              <a:rPr lang="ru-RU" sz="1600" i="1" dirty="0" err="1">
                <a:latin typeface="Arial Black" pitchFamily="34" charset="0"/>
              </a:rPr>
              <a:t>мультипрофильный</a:t>
            </a:r>
            <a:r>
              <a:rPr lang="ru-RU" sz="1600" i="1" dirty="0">
                <a:latin typeface="Arial Black" pitchFamily="34" charset="0"/>
              </a:rPr>
              <a:t> комплекс «Пресненский» (ГБОУ Школа №1240).</a:t>
            </a:r>
          </a:p>
          <a:p>
            <a:pPr marL="82296" indent="0">
              <a:buNone/>
            </a:pPr>
            <a:r>
              <a:rPr lang="ru-RU" sz="1600" i="1" dirty="0">
                <a:latin typeface="Arial Black" pitchFamily="34" charset="0"/>
              </a:rPr>
              <a:t>2. Поручить директору ГБОУ Школа №2048 Ковшову В.Л. провести необходимые мероприятия по переходу сотрудников, обучающихся и воспитанников в </a:t>
            </a:r>
            <a:r>
              <a:rPr lang="ru-RU" sz="1600" i="1" dirty="0" err="1">
                <a:latin typeface="Arial Black" pitchFamily="34" charset="0"/>
              </a:rPr>
              <a:t>мультипрофильный</a:t>
            </a:r>
            <a:r>
              <a:rPr lang="ru-RU" sz="1600" i="1" dirty="0">
                <a:latin typeface="Arial Black" pitchFamily="34" charset="0"/>
              </a:rPr>
              <a:t> комплекс не позднее 01.10.2015г. Сообщить о принятом решении руководству </a:t>
            </a:r>
            <a:r>
              <a:rPr lang="ru-RU" sz="1600" i="1" dirty="0" err="1">
                <a:latin typeface="Arial Black" pitchFamily="34" charset="0"/>
              </a:rPr>
              <a:t>ДОгМ</a:t>
            </a:r>
            <a:r>
              <a:rPr lang="ru-RU" sz="1600" i="1" dirty="0">
                <a:latin typeface="Arial Black" pitchFamily="34" charset="0"/>
              </a:rPr>
              <a:t> и получить необходимые согласования данного решения</a:t>
            </a:r>
            <a:r>
              <a:rPr lang="ru-RU" sz="1600" i="1" dirty="0" smtClean="0">
                <a:latin typeface="Arial Black" pitchFamily="34" charset="0"/>
              </a:rPr>
              <a:t>.</a:t>
            </a:r>
            <a:endParaRPr lang="en-US" sz="1600" i="1" dirty="0" smtClean="0">
              <a:latin typeface="Arial Black" pitchFamily="34" charset="0"/>
            </a:endParaRPr>
          </a:p>
          <a:p>
            <a:pPr marL="82296" indent="0">
              <a:buNone/>
            </a:pPr>
            <a:r>
              <a:rPr lang="en-US" sz="1600" i="1" dirty="0" smtClean="0">
                <a:latin typeface="Arial Black" pitchFamily="34" charset="0"/>
              </a:rPr>
              <a:t>3. </a:t>
            </a:r>
            <a:r>
              <a:rPr lang="ru-RU" sz="1600" i="1" dirty="0" smtClean="0">
                <a:latin typeface="Arial Black" pitchFamily="34" charset="0"/>
              </a:rPr>
              <a:t>Одобрить целевые индикаторы на 2015-2016 учебный год.</a:t>
            </a:r>
            <a:endParaRPr lang="en-US" sz="1600" i="1" dirty="0" smtClean="0">
              <a:latin typeface="Arial Black" pitchFamily="34" charset="0"/>
            </a:endParaRPr>
          </a:p>
          <a:p>
            <a:pPr marL="82296" indent="0">
              <a:buNone/>
            </a:pPr>
            <a:r>
              <a:rPr lang="en-US" sz="1600" i="1" dirty="0" smtClean="0">
                <a:latin typeface="Arial Black" pitchFamily="34" charset="0"/>
              </a:rPr>
              <a:t>4.</a:t>
            </a:r>
            <a:r>
              <a:rPr lang="ru-RU" sz="1600" i="1" dirty="0" smtClean="0">
                <a:latin typeface="Arial Black" pitchFamily="34" charset="0"/>
              </a:rPr>
              <a:t> Утвердить список предметов для промежуточной аттестации обучающихся 5-8,10 классов.</a:t>
            </a:r>
            <a:endParaRPr lang="ru-RU" sz="1600" i="1" dirty="0">
              <a:latin typeface="Arial Black" pitchFamily="34" charset="0"/>
            </a:endParaRPr>
          </a:p>
          <a:p>
            <a:endParaRPr lang="ru-RU" sz="1600" i="1" dirty="0">
              <a:latin typeface="Arial Black" pitchFamily="34" charset="0"/>
            </a:endParaRPr>
          </a:p>
          <a:p>
            <a:endParaRPr lang="ru-RU" sz="1600" dirty="0"/>
          </a:p>
          <a:p>
            <a:endParaRPr lang="ru-RU" sz="16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447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980728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ru-RU" sz="4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98101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800000"/>
                </a:solidFill>
              </a:rPr>
              <a:t>Целевые индикаторы качества 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</a:t>
            </a:r>
          </a:p>
          <a:p>
            <a:r>
              <a:rPr lang="ru-RU" sz="2000" dirty="0" smtClean="0"/>
              <a:t>Обеспечение максимальной посещаемости детьми дошкольного отделения</a:t>
            </a:r>
          </a:p>
          <a:p>
            <a:r>
              <a:rPr lang="ru-RU" sz="2000" dirty="0" smtClean="0"/>
              <a:t>Удовлетворение родительского запроса в качественной и вариативной системе дополнительного образования</a:t>
            </a:r>
          </a:p>
          <a:p>
            <a:r>
              <a:rPr lang="ru-RU" sz="2000" dirty="0" smtClean="0"/>
              <a:t>Обеспечение гибкости и трансформируемости  предметного пространства </a:t>
            </a:r>
          </a:p>
          <a:p>
            <a:r>
              <a:rPr lang="ru-RU" sz="2000" dirty="0" smtClean="0"/>
              <a:t>Совершенствование педагогической деятельности по обеспечению полноценно качественной преемственности между образовательными ступенями с целью комплектования первых классов выпускниками дошкольного отделения</a:t>
            </a:r>
          </a:p>
          <a:p>
            <a:r>
              <a:rPr lang="ru-RU" sz="2000" dirty="0" smtClean="0"/>
              <a:t>Повышения качества сетевого информирования родителей</a:t>
            </a:r>
            <a:endParaRPr lang="ru-RU" sz="2000" dirty="0"/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1071563" y="1143000"/>
          <a:ext cx="8072437" cy="121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14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972452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800000"/>
                </a:solidFill>
              </a:rPr>
              <a:t>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290" y="2357430"/>
          <a:ext cx="6357982" cy="3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1071563" y="642938"/>
          <a:ext cx="8072437" cy="121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896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785794"/>
          <a:ext cx="735811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66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928803"/>
          <a:ext cx="700092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57356" y="714356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9B639">
                    <a:lumMod val="25000"/>
                  </a:srgbClr>
                </a:solidFill>
                <a:latin typeface="Arial" charset="0"/>
                <a:cs typeface="Arial" charset="0"/>
              </a:rPr>
              <a:t>Участие воспитанников и педагогов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9B639">
                    <a:lumMod val="25000"/>
                  </a:srgbClr>
                </a:solidFill>
                <a:latin typeface="Arial" charset="0"/>
                <a:cs typeface="Arial" charset="0"/>
              </a:rPr>
              <a:t>в конкурсной деятельности</a:t>
            </a:r>
            <a:endParaRPr lang="ru-RU" sz="2400" b="1" dirty="0">
              <a:solidFill>
                <a:srgbClr val="F9B639">
                  <a:lumMod val="25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4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800000"/>
                </a:solidFill>
              </a:rPr>
              <a:t>Планируемые показатели посещаемости</a:t>
            </a:r>
            <a:endParaRPr lang="ru-RU" sz="2800" dirty="0">
              <a:solidFill>
                <a:srgbClr val="8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728667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53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ультипрофильный комплекс – «Пресненский» 2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едсовет 27.08.15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Мультипрофильный комплекс – «Пресненский» 2</Template>
  <TotalTime>26</TotalTime>
  <Words>2948</Words>
  <Application>Microsoft Office PowerPoint</Application>
  <PresentationFormat>Экран (4:3)</PresentationFormat>
  <Paragraphs>690</Paragraphs>
  <Slides>46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Мультипрофильный комплекс – «Пресненский» 2</vt:lpstr>
      <vt:lpstr>Изящная</vt:lpstr>
      <vt:lpstr>Педсовет 27.08.15</vt:lpstr>
      <vt:lpstr>1_Изящная</vt:lpstr>
      <vt:lpstr>Диаграмма</vt:lpstr>
      <vt:lpstr>Педагогический совет 28 августа 2015 года</vt:lpstr>
      <vt:lpstr>Слайд 2</vt:lpstr>
      <vt:lpstr>Перспективы обеспечения гарантий высокого уровня и качества образования в  ГБОУ Школа № 2048 на 2015 – 2016 учебный год</vt:lpstr>
      <vt:lpstr>     Совершенствование отношений в сфере образования между участниками образовательного процесса с целью успешной реализации ФГОС</vt:lpstr>
      <vt:lpstr>Целевые индикаторы качества </vt:lpstr>
      <vt:lpstr>  Достижение дошкольниками всех возрастных категорий достаточного уровня объема, содержания и планируемых результатов программы в виде целевых ориентиров </vt:lpstr>
      <vt:lpstr>Слайд 7</vt:lpstr>
      <vt:lpstr>Слайд 8</vt:lpstr>
      <vt:lpstr>Планируемые показатели посещаемости</vt:lpstr>
      <vt:lpstr>Комплектование первых классов </vt:lpstr>
      <vt:lpstr>Аттестация педагогических кадров</vt:lpstr>
      <vt:lpstr>Условия достижения целевых ориентиров</vt:lpstr>
      <vt:lpstr>Слайд 13</vt:lpstr>
      <vt:lpstr>Модель организации дополнительных услуг</vt:lpstr>
      <vt:lpstr>Направления дополнительного образования</vt:lpstr>
      <vt:lpstr>Примерный набор дополнительных услуг для воспитанников дошкольного отделения</vt:lpstr>
      <vt:lpstr>Примерный набор дополнительных услуг для воспитанников дошкольного отделения</vt:lpstr>
      <vt:lpstr>Слайд 18</vt:lpstr>
      <vt:lpstr>Результаты ГИА - 9 2015</vt:lpstr>
      <vt:lpstr>Результаты ЕГЭ 2015</vt:lpstr>
      <vt:lpstr>Слайд 21</vt:lpstr>
      <vt:lpstr>Диагностики 4 и 7 классов</vt:lpstr>
      <vt:lpstr>критерии Рейтинга</vt:lpstr>
      <vt:lpstr>Слайд 24</vt:lpstr>
      <vt:lpstr>Слайд 25</vt:lpstr>
      <vt:lpstr>Рейтинг</vt:lpstr>
      <vt:lpstr>Слайд 27</vt:lpstr>
      <vt:lpstr>Слайд 28</vt:lpstr>
      <vt:lpstr>«Ахиллес никогда не догонит черепаху» (парадокс Зенона)</vt:lpstr>
      <vt:lpstr>1. А черепаха может ли догнать Ахиллеса? </vt:lpstr>
      <vt:lpstr>2. А нужно ли черепахе догонять Ахиллеса? </vt:lpstr>
      <vt:lpstr>При выборе стратегии развития не стоит использовать депрессивную идеологию вечно догоняющего отстающего!!!</vt:lpstr>
      <vt:lpstr>Цель: Объединение ресурсов  ГБОУ Школы № 2048 и Мультипрофильного образовательного комплекса «Пресненский» Школа № 1240 – есть действительное создание необходимых условий и расширение возможностей получения качественного образования обучающимися и воспитанниками, повышение качества жизни жителей Пресненского района (реализации Государственной программы города Москвы на 2012–2016 гг. «Развитие образования города Москвы («Столичное образование»)» и Концепции Федеральной целевой программы развития образования на 2016 - 2020 годы).</vt:lpstr>
      <vt:lpstr>Мультипрофильный комплекс – «Пресненский» Что это?</vt:lpstr>
      <vt:lpstr>Средняя заработная плата. </vt:lpstr>
      <vt:lpstr>Соотношение количества педагогических работников и контингента. </vt:lpstr>
      <vt:lpstr>Качество образования и достижения педагогического коллектива  мультипрофильного комплекса</vt:lpstr>
      <vt:lpstr> Причины вступления в комплекс.  Условия и возможности </vt:lpstr>
      <vt:lpstr> Почему Мультипрофильный образовательный комплекс «Пресненский»?</vt:lpstr>
      <vt:lpstr>Предполагаемые результаты и преимущества вступления в мультипрофильный образовательный комплекс «Пресненский»</vt:lpstr>
      <vt:lpstr>Слайд 41</vt:lpstr>
      <vt:lpstr>Управление рисками, минимизация</vt:lpstr>
      <vt:lpstr>Управление рисками, минимизация</vt:lpstr>
      <vt:lpstr>Слайд 44</vt:lpstr>
      <vt:lpstr>Проект решения Педагогического Совета  от 28.08.2015г. № 1 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28 августа 2015 года</dc:title>
  <dc:creator>111</dc:creator>
  <cp:lastModifiedBy>ГБОУ СОШ № 2048</cp:lastModifiedBy>
  <cp:revision>6</cp:revision>
  <dcterms:created xsi:type="dcterms:W3CDTF">2015-08-27T22:59:08Z</dcterms:created>
  <dcterms:modified xsi:type="dcterms:W3CDTF">2016-01-02T09:52:18Z</dcterms:modified>
</cp:coreProperties>
</file>