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0" r:id="rId5"/>
    <p:sldId id="259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71868" y="2714620"/>
            <a:ext cx="2357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урок в 6 классе 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2000240"/>
            <a:ext cx="684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 урока: Длина окружности и площадь круга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71802" y="3714752"/>
            <a:ext cx="35718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Тимофеева Ирина Алексеевна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МОУ СОШ п.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Кушумский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Ершовского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Саратовской области.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43042" y="2357430"/>
            <a:ext cx="7072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« Да, много решено загадок от прадеда и до отца,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и нам с тобой продолжить надо тропу, которой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нет конца…»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728" y="1705735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бруч , 2. Радиус, 3. Кольцо, 4. Хорда)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728" y="3348809"/>
            <a:ext cx="5857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Центр, 2. Диск, 3. Колесо, 4. Диаметр)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21455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окружность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929066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           Стоп - игра!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r>
              <a:rPr lang="ru-RU" sz="2800" dirty="0" smtClean="0"/>
              <a:t>Учитель говорит понятия и поочерёдно показывает несколько карточек-слайдов с изображением окружности и отрезков.</a:t>
            </a:r>
          </a:p>
          <a:p>
            <a:r>
              <a:rPr lang="ru-RU" sz="2800" dirty="0" smtClean="0"/>
              <a:t>Ученики пишут  в тетрадях название тех отрезков, которые соответствуют понятию. </a:t>
            </a:r>
          </a:p>
          <a:p>
            <a:r>
              <a:rPr lang="ru-RU" sz="2800" dirty="0" smtClean="0"/>
              <a:t>Учитель говорит: «Стоп  игра!», учащиеся ставят в тетради вертикальную черту. </a:t>
            </a:r>
          </a:p>
          <a:p>
            <a:r>
              <a:rPr lang="ru-RU" sz="2800" dirty="0" smtClean="0"/>
              <a:t>Учитель говорит следующее понятие, ученики продолжают писать после черты.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57224" y="1071546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00364" y="214290"/>
            <a:ext cx="2414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600" b="1" i="1" dirty="0" smtClean="0">
                <a:solidFill>
                  <a:srgbClr val="0000FF"/>
                </a:solidFill>
              </a:rPr>
              <a:t>радиусы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5" idx="3"/>
            <a:endCxn id="5" idx="7"/>
          </p:cNvCxnSpPr>
          <p:nvPr/>
        </p:nvCxnSpPr>
        <p:spPr>
          <a:xfrm rot="5400000" flipH="1" flipV="1">
            <a:off x="1206798" y="1360145"/>
            <a:ext cx="1515430" cy="1565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857224" y="1214422"/>
            <a:ext cx="1071570" cy="1000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488" y="107154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100010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0003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286380" y="1071546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14" idx="3"/>
            <a:endCxn id="14" idx="0"/>
          </p:cNvCxnSpPr>
          <p:nvPr/>
        </p:nvCxnSpPr>
        <p:spPr>
          <a:xfrm rot="5400000" flipH="1" flipV="1">
            <a:off x="5087540" y="1594703"/>
            <a:ext cx="1829285" cy="7829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4" idx="6"/>
          </p:cNvCxnSpPr>
          <p:nvPr/>
        </p:nvCxnSpPr>
        <p:spPr>
          <a:xfrm>
            <a:off x="6429388" y="2143116"/>
            <a:ext cx="10715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286512" y="2285992"/>
            <a:ext cx="642942" cy="3571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6380" y="3000372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642918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1714488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715272" y="200024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16" y="2500306"/>
            <a:ext cx="36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857224" y="4071942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stCxn id="30" idx="2"/>
            <a:endCxn id="30" idx="7"/>
          </p:cNvCxnSpPr>
          <p:nvPr/>
        </p:nvCxnSpPr>
        <p:spPr>
          <a:xfrm rot="10800000" flipH="1">
            <a:off x="857224" y="4385798"/>
            <a:ext cx="1890260" cy="757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30" idx="2"/>
          </p:cNvCxnSpPr>
          <p:nvPr/>
        </p:nvCxnSpPr>
        <p:spPr>
          <a:xfrm rot="10800000">
            <a:off x="857224" y="5143512"/>
            <a:ext cx="10715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8596" y="50720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857356" y="521495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86050" y="407194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5357818" y="4000504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endCxn id="38" idx="5"/>
          </p:cNvCxnSpPr>
          <p:nvPr/>
        </p:nvCxnSpPr>
        <p:spPr>
          <a:xfrm rot="16200000" flipH="1">
            <a:off x="6459876" y="5041586"/>
            <a:ext cx="1543533" cy="328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38" idx="3"/>
          </p:cNvCxnSpPr>
          <p:nvPr/>
        </p:nvCxnSpPr>
        <p:spPr>
          <a:xfrm rot="10800000" flipV="1">
            <a:off x="5682136" y="5072073"/>
            <a:ext cx="818690" cy="757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215206" y="38576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358082" y="57864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500826" y="49291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286380" y="578645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 animBg="1"/>
      <p:bldP spid="21" grpId="0"/>
      <p:bldP spid="22" grpId="0"/>
      <p:bldP spid="23" grpId="0"/>
      <p:bldP spid="25" grpId="0"/>
      <p:bldP spid="26" grpId="0"/>
      <p:bldP spid="30" grpId="0" animBg="1"/>
      <p:bldP spid="35" grpId="0"/>
      <p:bldP spid="36" grpId="0"/>
      <p:bldP spid="37" grpId="0"/>
      <p:bldP spid="38" grpId="0" animBg="1"/>
      <p:bldP spid="43" grpId="0"/>
      <p:bldP spid="44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57224" y="1071546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00430" y="214290"/>
            <a:ext cx="178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600" b="1" i="1" dirty="0" smtClean="0">
                <a:solidFill>
                  <a:srgbClr val="0000FF"/>
                </a:solidFill>
              </a:rPr>
              <a:t>хорды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5" idx="3"/>
            <a:endCxn id="5" idx="7"/>
          </p:cNvCxnSpPr>
          <p:nvPr/>
        </p:nvCxnSpPr>
        <p:spPr>
          <a:xfrm rot="5400000" flipH="1" flipV="1">
            <a:off x="1206798" y="1360145"/>
            <a:ext cx="1515430" cy="1565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857224" y="1214422"/>
            <a:ext cx="1071570" cy="1000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488" y="107154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100010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0003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286380" y="1071546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14" idx="3"/>
            <a:endCxn id="14" idx="0"/>
          </p:cNvCxnSpPr>
          <p:nvPr/>
        </p:nvCxnSpPr>
        <p:spPr>
          <a:xfrm rot="5400000" flipH="1" flipV="1">
            <a:off x="5087540" y="1594703"/>
            <a:ext cx="1829285" cy="7829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4" idx="6"/>
          </p:cNvCxnSpPr>
          <p:nvPr/>
        </p:nvCxnSpPr>
        <p:spPr>
          <a:xfrm>
            <a:off x="6429388" y="2143116"/>
            <a:ext cx="10715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286512" y="2285992"/>
            <a:ext cx="642942" cy="3571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6380" y="3000372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642918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1714488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715272" y="200024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16" y="2500306"/>
            <a:ext cx="36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2928926" y="4000504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stCxn id="30" idx="2"/>
            <a:endCxn id="30" idx="7"/>
          </p:cNvCxnSpPr>
          <p:nvPr/>
        </p:nvCxnSpPr>
        <p:spPr>
          <a:xfrm rot="10800000" flipH="1">
            <a:off x="2928926" y="4314360"/>
            <a:ext cx="1890260" cy="757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30" idx="2"/>
          </p:cNvCxnSpPr>
          <p:nvPr/>
        </p:nvCxnSpPr>
        <p:spPr>
          <a:xfrm rot="10800000">
            <a:off x="2928926" y="5072074"/>
            <a:ext cx="10715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00298" y="50006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000496" y="507207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000628" y="392906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 animBg="1"/>
      <p:bldP spid="21" grpId="0"/>
      <p:bldP spid="22" grpId="0"/>
      <p:bldP spid="23" grpId="0"/>
      <p:bldP spid="25" grpId="0"/>
      <p:bldP spid="26" grpId="0"/>
      <p:bldP spid="30" grpId="0" animBg="1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85852" y="2214554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28926" y="357166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600" b="1" i="1" dirty="0" smtClean="0">
                <a:solidFill>
                  <a:srgbClr val="0000FF"/>
                </a:solidFill>
              </a:rPr>
              <a:t>диаметры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5" idx="3"/>
            <a:endCxn id="5" idx="7"/>
          </p:cNvCxnSpPr>
          <p:nvPr/>
        </p:nvCxnSpPr>
        <p:spPr>
          <a:xfrm rot="5400000" flipH="1" flipV="1">
            <a:off x="1635426" y="2503153"/>
            <a:ext cx="1515430" cy="1565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285852" y="2357430"/>
            <a:ext cx="1071570" cy="1000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6116" y="2214554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214311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41433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214942" y="2071678"/>
            <a:ext cx="2214578" cy="2143140"/>
          </a:xfrm>
          <a:prstGeom prst="ellipse">
            <a:avLst/>
          </a:prstGeom>
          <a:solidFill>
            <a:srgbClr val="00B0F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14" idx="3"/>
            <a:endCxn id="14" idx="0"/>
          </p:cNvCxnSpPr>
          <p:nvPr/>
        </p:nvCxnSpPr>
        <p:spPr>
          <a:xfrm rot="5400000" flipH="1" flipV="1">
            <a:off x="5016102" y="2594835"/>
            <a:ext cx="1829285" cy="7829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4" idx="2"/>
            <a:endCxn id="14" idx="6"/>
          </p:cNvCxnSpPr>
          <p:nvPr/>
        </p:nvCxnSpPr>
        <p:spPr>
          <a:xfrm rot="10800000" flipH="1">
            <a:off x="5214942" y="3143248"/>
            <a:ext cx="221457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43636" y="1643050"/>
            <a:ext cx="36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14876" y="2928934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643834" y="3000372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143504" y="3929066"/>
            <a:ext cx="36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 animBg="1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После выполнения упражнения, в тетрадях </a:t>
            </a:r>
          </a:p>
          <a:p>
            <a:pPr algn="ctr">
              <a:buNone/>
            </a:pPr>
            <a:r>
              <a:rPr lang="ru-RU" sz="2800" dirty="0" smtClean="0"/>
              <a:t>должна получиться запись: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rgbClr val="0000FF"/>
                </a:solidFill>
              </a:rPr>
              <a:t>ОР, ОУ, КН, СЖ, ТЬ // РУ, АД, СИ // РУ, ГК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ru-RU" sz="2800" dirty="0" smtClean="0"/>
              <a:t>Из полученных букв в каждой группе составить слова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000108"/>
          <a:ext cx="7929618" cy="1482412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14824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p"/>
                        <a:tabLst>
                          <a:tab pos="457200" algn="l"/>
                        </a:tabLst>
                      </a:pPr>
                      <a:r>
                        <a:rPr lang="ru-RU" sz="3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≈    3,141592653589793238462643….)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49" name="Picture 1" descr="D:\Картинки\числа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857496"/>
            <a:ext cx="3405210" cy="3295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228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              Стоп - игра! 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BEST</cp:lastModifiedBy>
  <cp:revision>12</cp:revision>
  <dcterms:created xsi:type="dcterms:W3CDTF">2005-01-01T20:39:53Z</dcterms:created>
  <dcterms:modified xsi:type="dcterms:W3CDTF">2013-10-02T20:48:43Z</dcterms:modified>
</cp:coreProperties>
</file>