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C4170-5FFD-4691-AAC8-CA6E258BA463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6155-225A-44E6-8AA7-2566E46C3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EE935-2F36-4ECC-820D-0FEF346F65DE}" type="slidenum">
              <a:rPr 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i="1" smtClean="0">
                <a:latin typeface="Times New Roman" pitchFamily="18" charset="0"/>
              </a:rPr>
              <a:t> 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B9B55-C81F-4D42-A6D4-2913B0571E3F}" type="slidenum">
              <a:rPr lang="ru-RU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2000" smtClean="0">
                <a:latin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  <a:sym typeface="Mathematica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149E2-5DEA-49E1-811B-D546975DE5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21F4-14D4-4E9E-8D3F-204014C9CF57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F667-C015-4B9A-8937-91512D5AB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0754-5AC4-477C-AE40-3C2B1F6C70F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A7B5-17E7-4A7D-A8FF-CD452A17A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812B-499D-4858-8BE2-88817742FAAC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501D-6918-4B17-ABA1-CA2A6A148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7761-410B-4288-BFEA-CEE819F4A540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5850-2699-4627-8BB5-0B2AAA875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C3CF-7973-4448-A6C8-BFABF5948C01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18B0-7F57-4213-97A3-276FA5D65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3604-E55D-4E3E-B137-F5320BF05F41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3F74-8B18-423E-8CA5-77C789EF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89AA-C23E-4987-BD01-A034B032E7F9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B4AA-10A9-4408-A050-A61FE16C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9A4F-9414-405F-AD4B-2B31B6D1075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D6BE-5EE4-43B4-881C-950B3DA6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F7A8-E5A0-4A77-8420-C2C2867CA818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4E92-FCAE-4185-9109-AF877B78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2333-681D-431D-A300-4D84F9278DCC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AB50-0713-4466-B39E-1BE7C574B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A417-AA86-4BB6-A1D5-561426BFACD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2C40-7825-4ECB-90C6-EDA479EB8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BFE89-CACB-4670-9612-BF66670A22B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C988E-2B67-4809-B03C-6D5D24E6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9.gi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961339" cy="2876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55007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27.09.13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3" y="357188"/>
            <a:ext cx="8643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14300" algn="ctr"/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Задание 2</a:t>
            </a:r>
          </a:p>
          <a:p>
            <a:pPr indent="114300" algn="ctr"/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indent="114300"/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Построить в одной системе </a:t>
            </a:r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indent="114300" eaLnBrk="0" hangingPunct="0"/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координат  графики  функций у=2х</a:t>
            </a:r>
            <a:r>
              <a:rPr lang="ru-RU" sz="40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у=2(х-5)</a:t>
            </a:r>
            <a:r>
              <a:rPr lang="ru-RU" sz="40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у=2(х+4)</a:t>
            </a:r>
            <a:r>
              <a:rPr lang="ru-RU" sz="4000" b="1" baseline="300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endParaRPr lang="ru-RU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286500" y="5500688"/>
            <a:ext cx="1428750" cy="714375"/>
          </a:xfrm>
          <a:prstGeom prst="lef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71500"/>
            <a:ext cx="85725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Построить в одной системе координат графики функций у=2х</a:t>
            </a:r>
            <a:r>
              <a:rPr lang="ru-RU" sz="4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</a:t>
            </a: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4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у=</a:t>
            </a: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2(х-5)</a:t>
            </a:r>
            <a:r>
              <a:rPr lang="ru-RU" sz="4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+3,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у=-2(х+4)</a:t>
            </a:r>
            <a:r>
              <a:rPr lang="ru-RU" sz="4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-5            </a:t>
            </a:r>
            <a:r>
              <a:rPr lang="ru-RU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286500" y="5500688"/>
            <a:ext cx="1428750" cy="714375"/>
          </a:xfrm>
          <a:prstGeom prst="lef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714500" y="357188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C00000"/>
                </a:solidFill>
                <a:latin typeface="Comic Sans MS" pitchFamily="66" charset="0"/>
              </a:rPr>
              <a:t>Проверь себя</a:t>
            </a: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428625" y="1571625"/>
            <a:ext cx="3240088" cy="1657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64999">
                <a:srgbClr val="C000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rebuchet MS" pitchFamily="34" charset="0"/>
                <a:hlinkClick r:id="rId2" action="ppaction://hlinksldjump"/>
              </a:rPr>
              <a:t>Задание 1 </a:t>
            </a:r>
            <a:endParaRPr lang="ru-RU" sz="320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5072063" y="1571625"/>
            <a:ext cx="3600450" cy="1801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0000FF"/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latin typeface="Trebuchet MS" pitchFamily="34" charset="0"/>
                <a:hlinkClick r:id="rId3" action="ppaction://hlinksldjump"/>
              </a:rPr>
              <a:t>Задание 2</a:t>
            </a:r>
            <a:endParaRPr lang="ru-RU" sz="2800">
              <a:latin typeface="Trebuchet MS" pitchFamily="34" charset="0"/>
            </a:endParaRPr>
          </a:p>
        </p:txBody>
      </p:sp>
      <p:grpSp>
        <p:nvGrpSpPr>
          <p:cNvPr id="14" name="AutoShape 6"/>
          <p:cNvGrpSpPr>
            <a:grpSpLocks/>
          </p:cNvGrpSpPr>
          <p:nvPr/>
        </p:nvGrpSpPr>
        <p:grpSpPr bwMode="auto">
          <a:xfrm>
            <a:off x="1987550" y="4133850"/>
            <a:ext cx="3840163" cy="1749425"/>
            <a:chOff x="1252" y="2604"/>
            <a:chExt cx="2419" cy="1102"/>
          </a:xfrm>
        </p:grpSpPr>
        <p:pic>
          <p:nvPicPr>
            <p:cNvPr id="11269" name="AutoShap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2" y="2604"/>
              <a:ext cx="2419" cy="1102"/>
            </a:xfrm>
            <a:prstGeom prst="rect">
              <a:avLst/>
            </a:prstGeom>
            <a:noFill/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313" y="2663"/>
              <a:ext cx="2298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>
                  <a:solidFill>
                    <a:schemeClr val="bg1"/>
                  </a:solidFill>
                  <a:latin typeface="Trebuchet MS" pitchFamily="34" charset="0"/>
                  <a:hlinkClick r:id="rId5" action="ppaction://hlinksldjump"/>
                </a:rPr>
                <a:t>Задание 3</a:t>
              </a:r>
              <a:endParaRPr lang="ru-RU" sz="28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4167188" cy="564356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4875" y="285750"/>
            <a:ext cx="4214813" cy="4400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u="sng" dirty="0">
                <a:solidFill>
                  <a:srgbClr val="002060"/>
                </a:solidFill>
                <a:latin typeface="+mn-lt"/>
              </a:rPr>
              <a:t>Вывод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График функции у=ах</a:t>
            </a:r>
            <a:r>
              <a:rPr lang="ru-RU" sz="2400" b="1" i="1" baseline="30000" dirty="0">
                <a:solidFill>
                  <a:srgbClr val="002060"/>
                </a:solidFill>
                <a:latin typeface="+mn-lt"/>
              </a:rPr>
              <a:t>2 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+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 является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параболой, которую можно получить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графика функции у=ах</a:t>
            </a:r>
            <a:r>
              <a:rPr lang="ru-RU" sz="2400" b="1" i="1" baseline="30000" dirty="0">
                <a:solidFill>
                  <a:srgbClr val="002060"/>
                </a:solidFill>
                <a:latin typeface="+mn-lt"/>
              </a:rPr>
              <a:t>2 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с помощью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параллельного переноса вдоль оси  у на 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n 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единиц вверх, если 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&gt;0, или на -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 единиц  вниз, если 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&lt;0.</a:t>
            </a:r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6072188" y="5357813"/>
            <a:ext cx="1500187" cy="1000125"/>
          </a:xfrm>
          <a:prstGeom prst="curvedLeftArrow">
            <a:avLst>
              <a:gd name="adj1" fmla="val 25000"/>
              <a:gd name="adj2" fmla="val 70000"/>
              <a:gd name="adj3" fmla="val 25000"/>
            </a:avLst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313" y="285750"/>
            <a:ext cx="4143375" cy="6062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ru-RU" sz="4000" i="1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ru-RU" sz="4000" i="1" u="sng">
                <a:solidFill>
                  <a:srgbClr val="002060"/>
                </a:solidFill>
                <a:cs typeface="Times New Roman" pitchFamily="18" charset="0"/>
              </a:rPr>
              <a:t>Вывод :</a:t>
            </a:r>
          </a:p>
          <a:p>
            <a:pPr>
              <a:tabLst>
                <a:tab pos="685800" algn="l"/>
              </a:tabLst>
            </a:pPr>
            <a:endParaRPr lang="ru-RU" sz="4000">
              <a:solidFill>
                <a:srgbClr val="002060"/>
              </a:solidFill>
            </a:endParaRPr>
          </a:p>
          <a:p>
            <a:pPr eaLnBrk="0" hangingPunct="0">
              <a:tabLst>
                <a:tab pos="685800" algn="l"/>
              </a:tabLst>
            </a:pP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График функции у=а(х-</a:t>
            </a:r>
            <a:r>
              <a:rPr lang="en-US" sz="280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)</a:t>
            </a:r>
            <a:r>
              <a:rPr lang="ru-RU" sz="2800" baseline="3000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является параболой, которую можно получить из графика функции у=ах</a:t>
            </a:r>
            <a:r>
              <a:rPr lang="ru-RU" sz="2800" baseline="3000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с помощью параллельного вдоль оси х на </a:t>
            </a:r>
            <a:r>
              <a:rPr lang="en-US" sz="280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единиц вправо, если </a:t>
            </a:r>
            <a:r>
              <a:rPr lang="en-US" sz="280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&gt;0, или –</a:t>
            </a:r>
            <a:r>
              <a:rPr lang="en-US" sz="280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  единиц влево, если </a:t>
            </a:r>
            <a:r>
              <a:rPr lang="en-US" sz="280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800">
                <a:solidFill>
                  <a:srgbClr val="002060"/>
                </a:solidFill>
                <a:cs typeface="Times New Roman" pitchFamily="18" charset="0"/>
              </a:rPr>
              <a:t> &lt;0.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57188"/>
            <a:ext cx="4500563" cy="5024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Выгнутая вправо стрелка 7">
            <a:hlinkClick r:id="rId3" action="ppaction://hlinksldjump"/>
          </p:cNvPr>
          <p:cNvSpPr/>
          <p:nvPr/>
        </p:nvSpPr>
        <p:spPr>
          <a:xfrm>
            <a:off x="6572250" y="5643563"/>
            <a:ext cx="1500188" cy="1000125"/>
          </a:xfrm>
          <a:prstGeom prst="curvedLeftArrow">
            <a:avLst>
              <a:gd name="adj1" fmla="val 25000"/>
              <a:gd name="adj2" fmla="val 70000"/>
              <a:gd name="adj3" fmla="val 25000"/>
            </a:avLst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4000500" cy="446246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График функции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у=а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является парабола, которую можно получить из графика функции у=ах</a:t>
            </a:r>
            <a:r>
              <a:rPr lang="ru-RU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помощью двух параллельных переносов: сдвига вдоль оси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единиц вправо, если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&gt;0, или на –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единиц влево, если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&lt;0, и сдвига вдоль оси у на 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единиц вверх, если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&gt;0, или на –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вниз, если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&lt;0.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50"/>
            <a:ext cx="4302125" cy="471487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Выгнутая вправо стрелка 3">
            <a:hlinkClick r:id="rId3" action="ppaction://hlinksldjump"/>
          </p:cNvPr>
          <p:cNvSpPr/>
          <p:nvPr/>
        </p:nvSpPr>
        <p:spPr>
          <a:xfrm>
            <a:off x="6072188" y="5357813"/>
            <a:ext cx="1500187" cy="1000125"/>
          </a:xfrm>
          <a:prstGeom prst="curvedLeftArrow">
            <a:avLst>
              <a:gd name="adj1" fmla="val 25000"/>
              <a:gd name="adj2" fmla="val 70000"/>
              <a:gd name="adj3" fmla="val 25000"/>
            </a:avLst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Работа по учебнику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№ 106-110а, 118в,83е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Задание на самоподготовку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№ 106-110б, 118г,83д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0" y="0"/>
            <a:ext cx="8380413" cy="6429396"/>
            <a:chOff x="480" y="0"/>
            <a:chExt cx="5279" cy="24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0" y="192"/>
              <a:ext cx="4272" cy="2256"/>
              <a:chOff x="480" y="144"/>
              <a:chExt cx="4272" cy="2256"/>
            </a:xfrm>
          </p:grpSpPr>
          <p:sp>
            <p:nvSpPr>
              <p:cNvPr id="19462" name="AutoShape 6"/>
              <p:cNvSpPr>
                <a:spLocks noChangeArrowheads="1"/>
              </p:cNvSpPr>
              <p:nvPr/>
            </p:nvSpPr>
            <p:spPr bwMode="auto">
              <a:xfrm>
                <a:off x="3120" y="523"/>
                <a:ext cx="1632" cy="187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FFFF"/>
                  </a:gs>
                  <a:gs pos="50000">
                    <a:srgbClr val="ECFFFF"/>
                  </a:gs>
                  <a:gs pos="100000">
                    <a:srgbClr val="CCFFFF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В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itchFamily="34" charset="0"/>
                  </a:rPr>
                  <a:t>ариант 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2.</a:t>
                </a:r>
                <a:r>
                  <a:rPr lang="ru-RU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endParaRPr lang="ru-RU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 104б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ru-RU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ru-RU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 2</a:t>
                </a:r>
                <a:r>
                  <a:rPr lang="ru-RU" sz="3600" b="1" dirty="0">
                    <a:solidFill>
                      <a:srgbClr val="FF0000"/>
                    </a:solidFill>
                    <a:latin typeface="Calibri" pitchFamily="34" charset="0"/>
                  </a:rPr>
                  <a:t>21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(</a:t>
                </a:r>
                <a:r>
                  <a:rPr lang="ru-RU" sz="3600" b="1" i="1" dirty="0" smtClean="0">
                    <a:solidFill>
                      <a:srgbClr val="FF0000"/>
                    </a:solidFill>
                    <a:latin typeface="Calibri" pitchFamily="34" charset="0"/>
                  </a:rPr>
                  <a:t>а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)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ru-RU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  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№11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8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(</a:t>
                </a:r>
                <a:r>
                  <a:rPr lang="ru-RU" sz="3600" b="1" i="1" dirty="0" smtClean="0">
                    <a:solidFill>
                      <a:srgbClr val="FF0000"/>
                    </a:solidFill>
                    <a:latin typeface="Calibri" pitchFamily="34" charset="0"/>
                  </a:rPr>
                  <a:t>б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)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480" y="550"/>
                <a:ext cx="1632" cy="18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CFFFF"/>
                  </a:gs>
                  <a:gs pos="50000">
                    <a:srgbClr val="E3FFFF"/>
                  </a:gs>
                  <a:gs pos="100000">
                    <a:srgbClr val="CCFFFF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В</a:t>
                </a:r>
                <a:r>
                  <a:rPr lang="ru-RU" sz="2400" b="1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ариант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1.</a:t>
                </a:r>
                <a:r>
                  <a:rPr lang="en-US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104а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 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11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1 (</a:t>
                </a:r>
                <a:r>
                  <a:rPr lang="ru-RU" sz="3600" b="1" i="1" dirty="0" smtClean="0">
                    <a:solidFill>
                      <a:srgbClr val="FF0000"/>
                    </a:solidFill>
                    <a:latin typeface="Calibri" pitchFamily="34" charset="0"/>
                  </a:rPr>
                  <a:t>б</a:t>
                </a:r>
                <a:r>
                  <a:rPr lang="ru-RU" sz="3600" b="1" dirty="0">
                    <a:solidFill>
                      <a:srgbClr val="FF0000"/>
                    </a:solidFill>
                    <a:latin typeface="Calibri" pitchFamily="34" charset="0"/>
                  </a:rPr>
                  <a:t>)</a:t>
                </a:r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endParaRPr lang="ru-RU" sz="3600" b="1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№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11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8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(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а</a:t>
                </a:r>
                <a:r>
                  <a:rPr lang="en-US" sz="3600" b="1" dirty="0">
                    <a:solidFill>
                      <a:srgbClr val="FF0000"/>
                    </a:solidFill>
                    <a:latin typeface="Calibri" pitchFamily="34" charset="0"/>
                    <a:cs typeface="Times New Roman" pitchFamily="18" charset="0"/>
                  </a:rPr>
                  <a:t>)</a:t>
                </a:r>
                <a:endParaRPr lang="ru-RU" sz="36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>
                <a:off x="1248" y="144"/>
                <a:ext cx="3264" cy="43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76765E"/>
                  </a:gs>
                  <a:gs pos="5000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ru-RU" b="1">
                    <a:latin typeface="Calibri" pitchFamily="34" charset="0"/>
                  </a:rPr>
                  <a:t>Самостоятельная работа</a:t>
                </a:r>
              </a:p>
            </p:txBody>
          </p:sp>
        </p:grpSp>
        <p:pic>
          <p:nvPicPr>
            <p:cNvPr id="19461" name="Picture 12" descr="J028526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1" y="0"/>
              <a:ext cx="96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835150" y="981075"/>
            <a:ext cx="6553200" cy="1655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95288" y="3644900"/>
            <a:ext cx="6481762" cy="187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   УРОК</a:t>
            </a:r>
          </a:p>
        </p:txBody>
      </p:sp>
      <p:pic>
        <p:nvPicPr>
          <p:cNvPr id="25602" name="Picture 2" descr="C:\Users\Lenovo\Desktop\9 класс алгебра\Церемония представления парадного расчета Московского суворовского военного училища   Министерство обороны Российской Федерации_files\5D1K0752-1s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708367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0" y="529640"/>
            <a:ext cx="634682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tabLst>
                <a:tab pos="685800" algn="l"/>
              </a:tabLst>
            </a:pPr>
            <a:r>
              <a:rPr lang="ru-RU" sz="4000" b="1" dirty="0">
                <a:solidFill>
                  <a:srgbClr val="452E1F"/>
                </a:solidFill>
                <a:cs typeface="Times New Roman" pitchFamily="18" charset="0"/>
              </a:rPr>
              <a:t>Устный  опрос </a:t>
            </a:r>
          </a:p>
          <a:p>
            <a:pPr lvl="1" algn="ctr">
              <a:tabLst>
                <a:tab pos="685800" algn="l"/>
              </a:tabLst>
            </a:pPr>
            <a:endParaRPr lang="ru-RU" sz="1200" dirty="0">
              <a:solidFill>
                <a:srgbClr val="452E1F"/>
              </a:solidFill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685800" algn="l"/>
              </a:tabLst>
            </a:pP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Сформулировать определение квадратичной функции;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685800" algn="l"/>
              </a:tabLst>
            </a:pP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Что является графиком квадратичной функции?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685800" algn="l"/>
              </a:tabLst>
            </a:pP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Сформулировать свойства квадратичной функции у=ах</a:t>
            </a:r>
            <a:r>
              <a:rPr lang="ru-RU" sz="2400" baseline="30000" dirty="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при а&gt;0,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&lt;0.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eaLnBrk="0" hangingPunct="0">
              <a:buFont typeface="+mj-lt"/>
              <a:buAutoNum type="arabicPeriod"/>
              <a:tabLst>
                <a:tab pos="685800" algn="l"/>
              </a:tabLst>
            </a:pP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Как из графика функции у=ах</a:t>
            </a:r>
            <a:r>
              <a:rPr lang="ru-RU" sz="2400" baseline="30000" dirty="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можно получить график функции  у=ах</a:t>
            </a:r>
            <a:r>
              <a:rPr lang="ru-RU" sz="2400" baseline="30000" dirty="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+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; график функции </a:t>
            </a:r>
            <a:r>
              <a:rPr lang="ru-RU" sz="2400" dirty="0" err="1">
                <a:solidFill>
                  <a:srgbClr val="002060"/>
                </a:solidFill>
                <a:cs typeface="Times New Roman" pitchFamily="18" charset="0"/>
              </a:rPr>
              <a:t>у=а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cs typeface="Times New Roman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)</a:t>
            </a:r>
            <a:r>
              <a:rPr lang="ru-RU" sz="2400" baseline="30000" dirty="0">
                <a:solidFill>
                  <a:srgbClr val="002060"/>
                </a:solidFill>
                <a:cs typeface="Times New Roman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3" name="Picture 1" descr="C:\Users\Lenovo\Desktop\9 класс алгебра\Церемония представления парадного расчета Московского суворовского военного училища   Министерство обороны Российской Федерации_files\5D1K0530-1s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785950" cy="11949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1295400" y="228600"/>
            <a:ext cx="6096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1.  Для каждого графика укажите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):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1952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1600"/>
            <a:ext cx="23383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819400"/>
            <a:ext cx="2819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33400" y="4419600"/>
          <a:ext cx="1981200" cy="887413"/>
        </p:xfrm>
        <a:graphic>
          <a:graphicData uri="http://schemas.openxmlformats.org/presentationml/2006/ole">
            <p:oleObj spid="_x0000_s1026" name="Формула" r:id="rId7" imgW="965160" imgH="431640" progId="Equation.3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3200400" y="4953000"/>
          <a:ext cx="1981200" cy="887413"/>
        </p:xfrm>
        <a:graphic>
          <a:graphicData uri="http://schemas.openxmlformats.org/presentationml/2006/ole">
            <p:oleObj spid="_x0000_s1027" name="Формула" r:id="rId8" imgW="965160" imgH="431640" progId="Equation.3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5791200" y="5630863"/>
          <a:ext cx="3076575" cy="444500"/>
        </p:xfrm>
        <a:graphic>
          <a:graphicData uri="http://schemas.openxmlformats.org/presentationml/2006/ole">
            <p:oleObj spid="_x0000_s1028" name="Формула" r:id="rId9" imgW="1498320" imgH="215640" progId="Equation.3">
              <p:embed/>
            </p:oleObj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5791200" y="6096000"/>
          <a:ext cx="1798638" cy="417513"/>
        </p:xfrm>
        <a:graphic>
          <a:graphicData uri="http://schemas.openxmlformats.org/presentationml/2006/ole">
            <p:oleObj spid="_x0000_s1029" name="Формула" r:id="rId10" imgW="876240" imgH="2030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1752600" y="304800"/>
            <a:ext cx="46053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2.  Верно ли, что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D(f)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E(f)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4953000"/>
            <a:ext cx="2438400" cy="844550"/>
            <a:chOff x="3744" y="1728"/>
            <a:chExt cx="1536" cy="532"/>
          </a:xfrm>
        </p:grpSpPr>
        <p:sp>
          <p:nvSpPr>
            <p:cNvPr id="2065" name="AutoShape 8"/>
            <p:cNvSpPr>
              <a:spLocks noChangeArrowheads="1"/>
            </p:cNvSpPr>
            <p:nvPr/>
          </p:nvSpPr>
          <p:spPr bwMode="auto">
            <a:xfrm>
              <a:off x="3744" y="1728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aphicFrame>
          <p:nvGraphicFramePr>
            <p:cNvPr id="2055" name="Object 6"/>
            <p:cNvGraphicFramePr>
              <a:graphicFrameLocks noChangeAspect="1"/>
            </p:cNvGraphicFramePr>
            <p:nvPr/>
          </p:nvGraphicFramePr>
          <p:xfrm>
            <a:off x="3744" y="1728"/>
            <a:ext cx="1536" cy="532"/>
          </p:xfrm>
          <a:graphic>
            <a:graphicData uri="http://schemas.openxmlformats.org/presentationml/2006/ole">
              <p:oleObj spid="_x0000_s2055" name="Формула" r:id="rId4" imgW="1130040" imgH="431640" progId="Equation.3">
                <p:embed/>
              </p:oleObj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38200" y="990600"/>
            <a:ext cx="2649538" cy="3581400"/>
            <a:chOff x="528" y="624"/>
            <a:chExt cx="1669" cy="2256"/>
          </a:xfrm>
        </p:grpSpPr>
        <p:graphicFrame>
          <p:nvGraphicFramePr>
            <p:cNvPr id="2053" name="Object 4"/>
            <p:cNvGraphicFramePr>
              <a:graphicFrameLocks noChangeAspect="1"/>
            </p:cNvGraphicFramePr>
            <p:nvPr/>
          </p:nvGraphicFramePr>
          <p:xfrm>
            <a:off x="528" y="1152"/>
            <a:ext cx="1669" cy="1728"/>
          </p:xfrm>
          <a:graphic>
            <a:graphicData uri="http://schemas.openxmlformats.org/presentationml/2006/ole">
              <p:oleObj spid="_x0000_s2053" name="Точечный рисунок" r:id="rId5" imgW="2980952" imgH="3086531" progId="PBrush">
                <p:embed/>
              </p:oleObj>
            </a:graphicData>
          </a:graphic>
        </p:graphicFrame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28" y="624"/>
              <a:ext cx="912" cy="358"/>
              <a:chOff x="528" y="624"/>
              <a:chExt cx="912" cy="358"/>
            </a:xfrm>
          </p:grpSpPr>
          <p:graphicFrame>
            <p:nvGraphicFramePr>
              <p:cNvPr id="2054" name="Object 5"/>
              <p:cNvGraphicFramePr>
                <a:graphicFrameLocks noChangeAspect="1"/>
              </p:cNvGraphicFramePr>
              <p:nvPr/>
            </p:nvGraphicFramePr>
            <p:xfrm>
              <a:off x="912" y="624"/>
              <a:ext cx="528" cy="358"/>
            </p:xfrm>
            <a:graphic>
              <a:graphicData uri="http://schemas.openxmlformats.org/presentationml/2006/ole">
                <p:oleObj spid="_x0000_s2054" name="Формула" r:id="rId6" imgW="393480" imgH="228600" progId="Equation.3">
                  <p:embed/>
                </p:oleObj>
              </a:graphicData>
            </a:graphic>
          </p:graphicFrame>
          <p:sp>
            <p:nvSpPr>
              <p:cNvPr id="2064" name="Rectangle 11"/>
              <p:cNvSpPr>
                <a:spLocks noChangeArrowheads="1"/>
              </p:cNvSpPr>
              <p:nvPr/>
            </p:nvSpPr>
            <p:spPr bwMode="auto">
              <a:xfrm>
                <a:off x="528" y="624"/>
                <a:ext cx="2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Calibri" pitchFamily="34" charset="0"/>
                  </a:rPr>
                  <a:t>1.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105400" y="714375"/>
            <a:ext cx="2743200" cy="3695700"/>
            <a:chOff x="3216" y="450"/>
            <a:chExt cx="1728" cy="2328"/>
          </a:xfrm>
        </p:grpSpPr>
        <p:sp>
          <p:nvSpPr>
            <p:cNvPr id="2060" name="Rectangle 13"/>
            <p:cNvSpPr>
              <a:spLocks noChangeArrowheads="1"/>
            </p:cNvSpPr>
            <p:nvPr/>
          </p:nvSpPr>
          <p:spPr bwMode="auto">
            <a:xfrm>
              <a:off x="3360" y="624"/>
              <a:ext cx="2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2.</a:t>
              </a:r>
            </a:p>
          </p:txBody>
        </p:sp>
        <p:graphicFrame>
          <p:nvGraphicFramePr>
            <p:cNvPr id="2051" name="Object 1"/>
            <p:cNvGraphicFramePr>
              <a:graphicFrameLocks noChangeAspect="1"/>
            </p:cNvGraphicFramePr>
            <p:nvPr/>
          </p:nvGraphicFramePr>
          <p:xfrm>
            <a:off x="3216" y="1296"/>
            <a:ext cx="1728" cy="1482"/>
          </p:xfrm>
          <a:graphic>
            <a:graphicData uri="http://schemas.openxmlformats.org/presentationml/2006/ole">
              <p:oleObj spid="_x0000_s2051" name="Точечный рисунок" r:id="rId7" imgW="2742857" imgH="2352381" progId="PBrush">
                <p:embed/>
              </p:oleObj>
            </a:graphicData>
          </a:graphic>
        </p:graphicFrame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360" y="450"/>
              <a:ext cx="978" cy="624"/>
              <a:chOff x="528" y="1026"/>
              <a:chExt cx="978" cy="624"/>
            </a:xfrm>
          </p:grpSpPr>
          <p:sp>
            <p:nvSpPr>
              <p:cNvPr id="2062" name="Rectangle 20"/>
              <p:cNvSpPr>
                <a:spLocks noChangeArrowheads="1"/>
              </p:cNvSpPr>
              <p:nvPr/>
            </p:nvSpPr>
            <p:spPr bwMode="auto">
              <a:xfrm>
                <a:off x="528" y="1200"/>
                <a:ext cx="2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Calibri" pitchFamily="34" charset="0"/>
                  </a:rPr>
                  <a:t>2.</a:t>
                </a:r>
              </a:p>
            </p:txBody>
          </p:sp>
          <p:graphicFrame>
            <p:nvGraphicFramePr>
              <p:cNvPr id="2052" name="Object 2"/>
              <p:cNvGraphicFramePr>
                <a:graphicFrameLocks noChangeAspect="1"/>
              </p:cNvGraphicFramePr>
              <p:nvPr/>
            </p:nvGraphicFramePr>
            <p:xfrm>
              <a:off x="903" y="1026"/>
              <a:ext cx="603" cy="624"/>
            </p:xfrm>
            <a:graphic>
              <a:graphicData uri="http://schemas.openxmlformats.org/presentationml/2006/ole">
                <p:oleObj spid="_x0000_s2052" name="Формула" r:id="rId8" imgW="380880" imgH="393480" progId="Equation.3">
                  <p:embed/>
                </p:oleObj>
              </a:graphicData>
            </a:graphic>
          </p:graphicFrame>
        </p:grpSp>
      </p:grpSp>
      <p:graphicFrame>
        <p:nvGraphicFramePr>
          <p:cNvPr id="26624" name="Object 0"/>
          <p:cNvGraphicFramePr>
            <a:graphicFrameLocks noChangeAspect="1"/>
          </p:cNvGraphicFramePr>
          <p:nvPr/>
        </p:nvGraphicFramePr>
        <p:xfrm>
          <a:off x="4876800" y="4729163"/>
          <a:ext cx="3352800" cy="973137"/>
        </p:xfrm>
        <a:graphic>
          <a:graphicData uri="http://schemas.openxmlformats.org/presentationml/2006/ole">
            <p:oleObj spid="_x0000_s2050" name="Формула" r:id="rId9" imgW="1625400" imgH="4316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24400" y="1066800"/>
            <a:ext cx="3848100" cy="3629025"/>
            <a:chOff x="2976" y="672"/>
            <a:chExt cx="2424" cy="2286"/>
          </a:xfrm>
        </p:grpSpPr>
        <p:graphicFrame>
          <p:nvGraphicFramePr>
            <p:cNvPr id="3078" name="Object 3"/>
            <p:cNvGraphicFramePr>
              <a:graphicFrameLocks noChangeAspect="1"/>
            </p:cNvGraphicFramePr>
            <p:nvPr/>
          </p:nvGraphicFramePr>
          <p:xfrm>
            <a:off x="2976" y="1776"/>
            <a:ext cx="2424" cy="1182"/>
          </p:xfrm>
          <a:graphic>
            <a:graphicData uri="http://schemas.openxmlformats.org/presentationml/2006/ole">
              <p:oleObj spid="_x0000_s3078" name="Точечный рисунок" r:id="rId3" imgW="3847619" imgH="1724266" progId="PBrush">
                <p:embed/>
              </p:oleObj>
            </a:graphicData>
          </a:graphic>
        </p:graphicFrame>
        <p:sp>
          <p:nvSpPr>
            <p:cNvPr id="3086" name="Rectangle 4"/>
            <p:cNvSpPr>
              <a:spLocks noChangeArrowheads="1"/>
            </p:cNvSpPr>
            <p:nvPr/>
          </p:nvSpPr>
          <p:spPr bwMode="auto">
            <a:xfrm>
              <a:off x="3504" y="768"/>
              <a:ext cx="2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Calibri" pitchFamily="34" charset="0"/>
                </a:rPr>
                <a:t>4</a:t>
              </a:r>
              <a:r>
                <a:rPr lang="ru-RU" sz="2800">
                  <a:latin typeface="Calibri" pitchFamily="34" charset="0"/>
                </a:rPr>
                <a:t>.</a:t>
              </a:r>
            </a:p>
          </p:txBody>
        </p:sp>
        <p:graphicFrame>
          <p:nvGraphicFramePr>
            <p:cNvPr id="3079" name="Object 6"/>
            <p:cNvGraphicFramePr>
              <a:graphicFrameLocks noChangeAspect="1"/>
            </p:cNvGraphicFramePr>
            <p:nvPr/>
          </p:nvGraphicFramePr>
          <p:xfrm>
            <a:off x="3840" y="672"/>
            <a:ext cx="912" cy="481"/>
          </p:xfrm>
          <a:graphic>
            <a:graphicData uri="http://schemas.openxmlformats.org/presentationml/2006/ole">
              <p:oleObj spid="_x0000_s3079" name="Формула" r:id="rId4" imgW="457200" imgH="241200" progId="Equation.3">
                <p:embed/>
              </p:oleObj>
            </a:graphicData>
          </a:graphic>
        </p:graphicFrame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" y="1066800"/>
            <a:ext cx="3505200" cy="3708400"/>
            <a:chOff x="480" y="672"/>
            <a:chExt cx="2208" cy="2336"/>
          </a:xfrm>
        </p:grpSpPr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480" y="1680"/>
            <a:ext cx="2208" cy="1328"/>
          </p:xfrm>
          <a:graphic>
            <a:graphicData uri="http://schemas.openxmlformats.org/presentationml/2006/ole">
              <p:oleObj spid="_x0000_s3076" name="Точечный рисунок" r:id="rId5" imgW="2534004" imgH="1523810" progId="PBrush">
                <p:embed/>
              </p:oleObj>
            </a:graphicData>
          </a:graphic>
        </p:graphicFrame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528" y="816"/>
              <a:ext cx="2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Calibri" pitchFamily="34" charset="0"/>
                </a:rPr>
                <a:t>3</a:t>
              </a:r>
              <a:r>
                <a:rPr lang="ru-RU" sz="2800">
                  <a:latin typeface="Calibri" pitchFamily="34" charset="0"/>
                </a:rPr>
                <a:t>.</a:t>
              </a:r>
            </a:p>
          </p:txBody>
        </p:sp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816" y="672"/>
            <a:ext cx="864" cy="576"/>
          </p:xfrm>
          <a:graphic>
            <a:graphicData uri="http://schemas.openxmlformats.org/presentationml/2006/ole">
              <p:oleObj spid="_x0000_s3077" name="Формула" r:id="rId6" imgW="380880" imgH="253800" progId="Equation.3">
                <p:embed/>
              </p:oleObj>
            </a:graphicData>
          </a:graphic>
        </p:graphicFrame>
      </p:grp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2667000" y="45720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Верно ли, что </a:t>
            </a:r>
            <a:r>
              <a:rPr lang="en-US" b="1" i="1">
                <a:latin typeface="Calibri" pitchFamily="34" charset="0"/>
              </a:rPr>
              <a:t>D(f)</a:t>
            </a:r>
            <a:r>
              <a:rPr lang="en-US" b="1">
                <a:latin typeface="Calibri" pitchFamily="34" charset="0"/>
              </a:rPr>
              <a:t> = </a:t>
            </a:r>
            <a:r>
              <a:rPr lang="en-US" b="1" i="1">
                <a:latin typeface="Calibri" pitchFamily="34" charset="0"/>
              </a:rPr>
              <a:t>E(f) </a:t>
            </a:r>
            <a:r>
              <a:rPr lang="ru-RU" b="1">
                <a:latin typeface="Calibri" pitchFamily="34" charset="0"/>
              </a:rPr>
              <a:t>?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19200" y="4953000"/>
            <a:ext cx="2438400" cy="844550"/>
            <a:chOff x="3744" y="1728"/>
            <a:chExt cx="1536" cy="532"/>
          </a:xfrm>
        </p:grpSpPr>
        <p:sp>
          <p:nvSpPr>
            <p:cNvPr id="3084" name="AutoShape 11"/>
            <p:cNvSpPr>
              <a:spLocks noChangeArrowheads="1"/>
            </p:cNvSpPr>
            <p:nvPr/>
          </p:nvSpPr>
          <p:spPr bwMode="auto">
            <a:xfrm>
              <a:off x="3744" y="1728"/>
              <a:ext cx="1536" cy="52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44" y="1728"/>
            <a:ext cx="1536" cy="532"/>
          </p:xfrm>
          <a:graphic>
            <a:graphicData uri="http://schemas.openxmlformats.org/presentationml/2006/ole">
              <p:oleObj spid="_x0000_s3075" name="Формула" r:id="rId7" imgW="1130040" imgH="431640" progId="Equation.3">
                <p:embed/>
              </p:oleObj>
            </a:graphicData>
          </a:graphic>
        </p:graphicFrame>
      </p:grpSp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5715000" y="4962525"/>
          <a:ext cx="2133600" cy="930275"/>
        </p:xfrm>
        <a:graphic>
          <a:graphicData uri="http://schemas.openxmlformats.org/presentationml/2006/ole">
            <p:oleObj spid="_x0000_s3074" name="Формула" r:id="rId8" imgW="990360" imgH="43164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9600" y="1447800"/>
            <a:ext cx="2590800" cy="4038600"/>
            <a:chOff x="384" y="912"/>
            <a:chExt cx="1632" cy="2544"/>
          </a:xfrm>
        </p:grpSpPr>
        <p:graphicFrame>
          <p:nvGraphicFramePr>
            <p:cNvPr id="4101" name="Object 17"/>
            <p:cNvGraphicFramePr>
              <a:graphicFrameLocks noChangeAspect="1"/>
            </p:cNvGraphicFramePr>
            <p:nvPr/>
          </p:nvGraphicFramePr>
          <p:xfrm>
            <a:off x="384" y="912"/>
            <a:ext cx="1632" cy="626"/>
          </p:xfrm>
          <a:graphic>
            <a:graphicData uri="http://schemas.openxmlformats.org/presentationml/2006/ole">
              <p:oleObj spid="_x0000_s4101" name="Формула" r:id="rId4" imgW="1091880" imgH="419040" progId="Equation.3">
                <p:embed/>
              </p:oleObj>
            </a:graphicData>
          </a:graphic>
        </p:graphicFrame>
        <p:graphicFrame>
          <p:nvGraphicFramePr>
            <p:cNvPr id="4102" name="Object 18"/>
            <p:cNvGraphicFramePr>
              <a:graphicFrameLocks noChangeAspect="1"/>
            </p:cNvGraphicFramePr>
            <p:nvPr/>
          </p:nvGraphicFramePr>
          <p:xfrm>
            <a:off x="584" y="1966"/>
            <a:ext cx="1328" cy="341"/>
          </p:xfrm>
          <a:graphic>
            <a:graphicData uri="http://schemas.openxmlformats.org/presentationml/2006/ole">
              <p:oleObj spid="_x0000_s4102" name="Формула" r:id="rId5" imgW="888840" imgH="228600" progId="Equation.3">
                <p:embed/>
              </p:oleObj>
            </a:graphicData>
          </a:graphic>
        </p:graphicFrame>
        <p:graphicFrame>
          <p:nvGraphicFramePr>
            <p:cNvPr id="4103" name="Object 19"/>
            <p:cNvGraphicFramePr>
              <a:graphicFrameLocks noChangeAspect="1"/>
            </p:cNvGraphicFramePr>
            <p:nvPr/>
          </p:nvGraphicFramePr>
          <p:xfrm>
            <a:off x="720" y="2736"/>
            <a:ext cx="1063" cy="720"/>
          </p:xfrm>
          <a:graphic>
            <a:graphicData uri="http://schemas.openxmlformats.org/presentationml/2006/ole">
              <p:oleObj spid="_x0000_s4103" name="Формула" r:id="rId6" imgW="711000" imgH="482400" progId="Equation.3">
                <p:embed/>
              </p:oleObj>
            </a:graphicData>
          </a:graphic>
        </p:graphicFrame>
      </p:grpSp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4038600" y="1600200"/>
          <a:ext cx="4114800" cy="685800"/>
        </p:xfrm>
        <a:graphic>
          <a:graphicData uri="http://schemas.openxmlformats.org/presentationml/2006/ole">
            <p:oleObj spid="_x0000_s4098" name="Формула" r:id="rId7" imgW="1282680" imgH="203040" progId="Equation.3">
              <p:embed/>
            </p:oleObj>
          </a:graphicData>
        </a:graphic>
      </p:graphicFrame>
      <p:graphicFrame>
        <p:nvGraphicFramePr>
          <p:cNvPr id="5152" name="Object 32"/>
          <p:cNvGraphicFramePr>
            <a:graphicFrameLocks noChangeAspect="1"/>
          </p:cNvGraphicFramePr>
          <p:nvPr/>
        </p:nvGraphicFramePr>
        <p:xfrm>
          <a:off x="4038600" y="3124200"/>
          <a:ext cx="2819400" cy="609600"/>
        </p:xfrm>
        <a:graphic>
          <a:graphicData uri="http://schemas.openxmlformats.org/presentationml/2006/ole">
            <p:oleObj spid="_x0000_s4099" name="Формула" r:id="rId8" imgW="1091880" imgH="203040" progId="Equation.3">
              <p:embed/>
            </p:oleObj>
          </a:graphicData>
        </a:graphic>
      </p:graphicFrame>
      <p:graphicFrame>
        <p:nvGraphicFramePr>
          <p:cNvPr id="5153" name="Object 33"/>
          <p:cNvGraphicFramePr>
            <a:graphicFrameLocks noChangeAspect="1"/>
          </p:cNvGraphicFramePr>
          <p:nvPr/>
        </p:nvGraphicFramePr>
        <p:xfrm>
          <a:off x="4038600" y="4648200"/>
          <a:ext cx="4445000" cy="762000"/>
        </p:xfrm>
        <a:graphic>
          <a:graphicData uri="http://schemas.openxmlformats.org/presentationml/2006/ole">
            <p:oleObj spid="_x0000_s4100" name="Формула" r:id="rId9" imgW="1638000" imgH="215640" progId="Equation.3">
              <p:embed/>
            </p:oleObj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90600" y="0"/>
            <a:ext cx="8151813" cy="1600200"/>
            <a:chOff x="624" y="0"/>
            <a:chExt cx="5135" cy="1008"/>
          </a:xfrm>
        </p:grpSpPr>
        <p:sp>
          <p:nvSpPr>
            <p:cNvPr id="4106" name="Rectangle 2"/>
            <p:cNvSpPr>
              <a:spLocks noChangeArrowheads="1"/>
            </p:cNvSpPr>
            <p:nvPr/>
          </p:nvSpPr>
          <p:spPr bwMode="auto">
            <a:xfrm>
              <a:off x="624" y="240"/>
              <a:ext cx="3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400" b="1">
                  <a:latin typeface="Calibri" pitchFamily="34" charset="0"/>
                </a:rPr>
                <a:t>2. Укажите область определения функции.</a:t>
              </a:r>
            </a:p>
          </p:txBody>
        </p:sp>
        <p:pic>
          <p:nvPicPr>
            <p:cNvPr id="4107" name="Picture 20" descr="J0285263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91" y="0"/>
              <a:ext cx="96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228600"/>
            <a:ext cx="794388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DC8D8"/>
              </a:gs>
              <a:gs pos="50000">
                <a:srgbClr val="CCECFF"/>
              </a:gs>
              <a:gs pos="100000">
                <a:srgbClr val="ADC8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Является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ли графическим заданием какой-либо функции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фигура,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изображенная на рисунке?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28860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2743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2895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038600"/>
            <a:ext cx="26368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705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876800" y="2209800"/>
          <a:ext cx="1016000" cy="523875"/>
        </p:xfrm>
        <a:graphic>
          <a:graphicData uri="http://schemas.openxmlformats.org/presentationml/2006/ole">
            <p:oleObj spid="_x0000_s5122" name="Формула" r:id="rId5" imgW="393480" imgH="203040" progId="Equation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876800" y="2743200"/>
          <a:ext cx="2360613" cy="588963"/>
        </p:xfrm>
        <a:graphic>
          <a:graphicData uri="http://schemas.openxmlformats.org/presentationml/2006/ole">
            <p:oleObj spid="_x0000_s5123" name="Формула" r:id="rId6" imgW="914400" imgH="22860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876800" y="3352800"/>
          <a:ext cx="1573213" cy="523875"/>
        </p:xfrm>
        <a:graphic>
          <a:graphicData uri="http://schemas.openxmlformats.org/presentationml/2006/ole">
            <p:oleObj spid="_x0000_s5124" name="Формула" r:id="rId7" imgW="609480" imgH="20304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881563" y="4419600"/>
          <a:ext cx="2884487" cy="523875"/>
        </p:xfrm>
        <a:graphic>
          <a:graphicData uri="http://schemas.openxmlformats.org/presentationml/2006/ole">
            <p:oleObj spid="_x0000_s5125" name="Формула" r:id="rId8" imgW="1117440" imgH="203040" progId="Equation.3">
              <p:embed/>
            </p:oleObj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953000" y="5257800"/>
          <a:ext cx="2490788" cy="557213"/>
        </p:xfrm>
        <a:graphic>
          <a:graphicData uri="http://schemas.openxmlformats.org/presentationml/2006/ole">
            <p:oleObj spid="_x0000_s5126" name="Формула" r:id="rId9" imgW="965160" imgH="215640" progId="Equation.3">
              <p:embed/>
            </p:oleObj>
          </a:graphicData>
        </a:graphic>
      </p:graphicFrame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914400" y="381000"/>
            <a:ext cx="75438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DC8D8"/>
              </a:gs>
              <a:gs pos="50000">
                <a:srgbClr val="CCECFF"/>
              </a:gs>
              <a:gs pos="100000">
                <a:srgbClr val="ADC8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Задайте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аналитически функцию, график которой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изображен на рисунке.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8" y="357188"/>
            <a:ext cx="84343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14300" algn="ctr"/>
            <a:r>
              <a:rPr lang="ru-RU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Задание 1</a:t>
            </a:r>
          </a:p>
          <a:p>
            <a:pPr indent="114300" algn="ctr"/>
            <a:endParaRPr lang="ru-RU" sz="44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indent="114300"/>
            <a:r>
              <a:rPr lang="ru-RU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Построить в одной системе </a:t>
            </a:r>
            <a:endParaRPr lang="ru-RU" sz="44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indent="114300" eaLnBrk="0" hangingPunct="0"/>
            <a:r>
              <a:rPr lang="ru-RU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координат графики функции</a:t>
            </a:r>
            <a:endParaRPr lang="ru-RU" sz="44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indent="114300" eaLnBrk="0" hangingPunct="0"/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y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=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x</a:t>
            </a:r>
            <a:r>
              <a:rPr lang="ru-RU" sz="4400" b="1" i="1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 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 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y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=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x</a:t>
            </a:r>
            <a:r>
              <a:rPr lang="ru-RU" sz="4400" b="1" i="1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-5 и 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y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=</a:t>
            </a:r>
            <a:r>
              <a:rPr lang="en-US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x</a:t>
            </a:r>
            <a:r>
              <a:rPr lang="ru-RU" sz="4400" b="1" i="1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4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+5</a:t>
            </a:r>
            <a:endParaRPr lang="ru-RU" sz="44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286500" y="5500688"/>
            <a:ext cx="1428750" cy="714375"/>
          </a:xfrm>
          <a:prstGeom prst="leftArrow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403</Words>
  <Application>Microsoft Office PowerPoint</Application>
  <PresentationFormat>Экран (4:3)</PresentationFormat>
  <Paragraphs>79</Paragraphs>
  <Slides>19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Апекс</vt:lpstr>
      <vt:lpstr>Формула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Работа по учебнику</vt:lpstr>
      <vt:lpstr>Задание на самоподготовку</vt:lpstr>
      <vt:lpstr>Слайд 18</vt:lpstr>
      <vt:lpstr>Слайд 19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Милана</dc:creator>
  <cp:lastModifiedBy>Lenovo</cp:lastModifiedBy>
  <cp:revision>26</cp:revision>
  <dcterms:created xsi:type="dcterms:W3CDTF">2008-10-25T13:54:36Z</dcterms:created>
  <dcterms:modified xsi:type="dcterms:W3CDTF">2013-09-26T08:15:51Z</dcterms:modified>
</cp:coreProperties>
</file>