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wmf" ContentType="image/x-wmf"/>
  <Default Extension="rels" ContentType="application/vnd.openxmlformats-package.relationships+xml"/>
  <Default Extension="xml" ContentType="application/xml"/>
  <Default Extension="wav" ContentType="audio/wav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</p:sldMasterIdLst>
  <p:notesMasterIdLst>
    <p:notesMasterId r:id="rId45"/>
  </p:notesMasterIdLst>
  <p:sldIdLst>
    <p:sldId id="280" r:id="rId2"/>
    <p:sldId id="261" r:id="rId3"/>
    <p:sldId id="262" r:id="rId4"/>
    <p:sldId id="264" r:id="rId5"/>
    <p:sldId id="265" r:id="rId6"/>
    <p:sldId id="281" r:id="rId7"/>
    <p:sldId id="282" r:id="rId8"/>
    <p:sldId id="283" r:id="rId9"/>
    <p:sldId id="284" r:id="rId10"/>
    <p:sldId id="285" r:id="rId11"/>
    <p:sldId id="313" r:id="rId12"/>
    <p:sldId id="286" r:id="rId13"/>
    <p:sldId id="287" r:id="rId14"/>
    <p:sldId id="293" r:id="rId15"/>
    <p:sldId id="294" r:id="rId16"/>
    <p:sldId id="295" r:id="rId17"/>
    <p:sldId id="296" r:id="rId18"/>
    <p:sldId id="297" r:id="rId19"/>
    <p:sldId id="288" r:id="rId20"/>
    <p:sldId id="299" r:id="rId21"/>
    <p:sldId id="291" r:id="rId22"/>
    <p:sldId id="289" r:id="rId23"/>
    <p:sldId id="290" r:id="rId24"/>
    <p:sldId id="292" r:id="rId25"/>
    <p:sldId id="300" r:id="rId26"/>
    <p:sldId id="301" r:id="rId27"/>
    <p:sldId id="303" r:id="rId28"/>
    <p:sldId id="302" r:id="rId29"/>
    <p:sldId id="304" r:id="rId30"/>
    <p:sldId id="308" r:id="rId31"/>
    <p:sldId id="278" r:id="rId32"/>
    <p:sldId id="306" r:id="rId33"/>
    <p:sldId id="307" r:id="rId34"/>
    <p:sldId id="312" r:id="rId35"/>
    <p:sldId id="319" r:id="rId36"/>
    <p:sldId id="311" r:id="rId37"/>
    <p:sldId id="309" r:id="rId38"/>
    <p:sldId id="310" r:id="rId39"/>
    <p:sldId id="314" r:id="rId40"/>
    <p:sldId id="316" r:id="rId41"/>
    <p:sldId id="317" r:id="rId42"/>
    <p:sldId id="266" r:id="rId43"/>
    <p:sldId id="315" r:id="rId4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8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9" autoAdjust="0"/>
    <p:restoredTop sz="94629" autoAdjust="0"/>
  </p:normalViewPr>
  <p:slideViewPr>
    <p:cSldViewPr>
      <p:cViewPr>
        <p:scale>
          <a:sx n="60" d="100"/>
          <a:sy n="60" d="100"/>
        </p:scale>
        <p:origin x="-786" y="-29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30" d="100"/>
          <a:sy n="30" d="100"/>
        </p:scale>
        <p:origin x="-1795" y="-8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EF68D93-C377-4C1D-8499-53B34429FF3B}" type="datetimeFigureOut">
              <a:rPr lang="ru-RU" smtClean="0"/>
              <a:pPr/>
              <a:t>05.03.2013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490A271-3340-4599-9471-E3392B881B3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979020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90A271-3340-4599-9471-E3392B881B3E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7F6C3994-323A-46CF-9626-1AF4C566E8E1}" type="datetime1">
              <a:rPr lang="ru-RU" smtClean="0"/>
              <a:pPr/>
              <a:t>05.03.2013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D996C1-9A0F-45B9-A1BD-657005BA98D5}" type="datetime1">
              <a:rPr lang="ru-RU" smtClean="0"/>
              <a:pPr/>
              <a:t>05.03.2013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96E462-CBF2-4DBD-88A0-9A171334E76E}" type="datetime1">
              <a:rPr lang="ru-RU" smtClean="0"/>
              <a:pPr/>
              <a:t>05.03.2013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Заголовок, текст и 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981200"/>
            <a:ext cx="3810000" cy="1981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648200" y="4114800"/>
            <a:ext cx="3810000" cy="1981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B6FEEFF-9874-4A11-ACC5-174DB832C507}" type="datetime1">
              <a:rPr lang="ru-RU" altLang="ja-JP" smtClean="0"/>
              <a:pPr>
                <a:defRPr/>
              </a:pPr>
              <a:t>05.03.2013</a:t>
            </a:fld>
            <a:endParaRPr lang="en-US" altLang="ja-JP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78F88DC-6AE1-4E5A-9F6D-8AB3C815B61D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B7E35162-55FE-476C-9C4C-DA014F63C7DF}" type="datetime1">
              <a:rPr lang="ru-RU" smtClean="0"/>
              <a:pPr/>
              <a:t>05.03.2013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5F9A5DB8-D0C3-4E4A-BA30-1C6D0766148C}" type="datetime1">
              <a:rPr lang="ru-RU" smtClean="0"/>
              <a:pPr/>
              <a:t>05.03.2013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D31D7C-A27E-4BA2-8A5F-E55A29C67BC2}" type="datetime1">
              <a:rPr lang="ru-RU" smtClean="0"/>
              <a:pPr/>
              <a:t>05.03.2013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2EED5F-5857-4C06-B08A-A7E4CAC63C22}" type="datetime1">
              <a:rPr lang="ru-RU" smtClean="0"/>
              <a:pPr/>
              <a:t>05.03.2013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36DFD00C-19D5-4285-A999-06D1E02FD8A0}" type="datetime1">
              <a:rPr lang="ru-RU" smtClean="0"/>
              <a:pPr/>
              <a:t>05.03.2013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50438A-2634-4571-B6D3-0880C36CF73D}" type="datetime1">
              <a:rPr lang="ru-RU" smtClean="0"/>
              <a:pPr/>
              <a:t>05.03.2013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6291D72C-070E-47AB-A170-F9724C85609E}" type="datetime1">
              <a:rPr lang="ru-RU" smtClean="0"/>
              <a:pPr/>
              <a:t>05.03.2013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B718007F-4F5F-4BEA-99EF-FA3985088776}" type="datetime1">
              <a:rPr lang="ru-RU" smtClean="0"/>
              <a:pPr/>
              <a:t>05.03.2013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066EC86E-8E5B-4A83-95B9-7BD302E97D8A}" type="datetime1">
              <a:rPr lang="ru-RU" smtClean="0"/>
              <a:pPr/>
              <a:t>05.03.2013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hf hdr="0" ftr="0" dt="0"/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gif"/><Relationship Id="rId5" Type="http://schemas.openxmlformats.org/officeDocument/2006/relationships/hyperlink" Target="http://avatarka.at.ua/_bl/0/91415.gif" TargetMode="External"/><Relationship Id="rId4" Type="http://schemas.openxmlformats.org/officeDocument/2006/relationships/image" Target="../media/image4.emf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wmf"/><Relationship Id="rId7" Type="http://schemas.openxmlformats.org/officeDocument/2006/relationships/image" Target="../media/image1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0.gif"/><Relationship Id="rId5" Type="http://schemas.openxmlformats.org/officeDocument/2006/relationships/image" Target="../media/image9.gif"/><Relationship Id="rId4" Type="http://schemas.openxmlformats.org/officeDocument/2006/relationships/image" Target="../media/image8.gif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4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gif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4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4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4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4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avatarka.at.ua/_bl/0/91415.gif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g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avatarka.at.ua/_bl/0/91415.gif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gif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600" b="1" dirty="0" smtClean="0">
                <a:solidFill>
                  <a:srgbClr val="002060"/>
                </a:solidFill>
              </a:rPr>
              <a:t>Доброе утро ранней весны</a:t>
            </a:r>
            <a:endParaRPr lang="ru-RU" sz="3600" b="1" dirty="0">
              <a:solidFill>
                <a:srgbClr val="002060"/>
              </a:solidFill>
            </a:endParaRPr>
          </a:p>
        </p:txBody>
      </p:sp>
      <p:pic>
        <p:nvPicPr>
          <p:cNvPr id="1026" name="Picture 2" descr="C:\Users\User\Desktop\972656746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1917" y="1600201"/>
            <a:ext cx="6498166" cy="4400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Номер слайда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1</a:t>
            </a:fld>
            <a:endParaRPr lang="ru-RU"/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642910" y="5429264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small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Мы готовы к уроку!</a:t>
            </a:r>
            <a:endParaRPr kumimoji="0" lang="ru-RU" sz="2800" b="1" i="0" u="none" strike="noStrike" kern="1200" cap="small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1099861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5" name="AutoShape 3"/>
          <p:cNvSpPr>
            <a:spLocks noGrp="1" noChangeArrowheads="1"/>
          </p:cNvSpPr>
          <p:nvPr>
            <p:ph type="title"/>
          </p:nvPr>
        </p:nvSpPr>
        <p:spPr>
          <a:prstGeom prst="ribbon">
            <a:avLst>
              <a:gd name="adj1" fmla="val 12500"/>
              <a:gd name="adj2" fmla="val 50000"/>
            </a:avLst>
          </a:prstGeom>
          <a:solidFill>
            <a:schemeClr val="accent4"/>
          </a:solidFill>
          <a:ln>
            <a:solidFill>
              <a:schemeClr val="tx1"/>
            </a:solidFill>
            <a:round/>
          </a:ln>
        </p:spPr>
        <p:txBody>
          <a:bodyPr>
            <a:noAutofit/>
          </a:bodyPr>
          <a:lstStyle/>
          <a:p>
            <a:pPr algn="ctr">
              <a:defRPr/>
            </a:pPr>
            <a:r>
              <a:rPr lang="ru-RU" sz="32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При указании даты </a:t>
            </a:r>
          </a:p>
        </p:txBody>
      </p:sp>
      <p:sp>
        <p:nvSpPr>
          <p:cNvPr id="33796" name="AutoShape 4"/>
          <p:cNvSpPr>
            <a:spLocks noChangeArrowheads="1"/>
          </p:cNvSpPr>
          <p:nvPr/>
        </p:nvSpPr>
        <p:spPr bwMode="auto">
          <a:xfrm>
            <a:off x="539553" y="2276872"/>
            <a:ext cx="7704336" cy="3312368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4000" dirty="0">
                <a:solidFill>
                  <a:srgbClr val="FF0000"/>
                </a:solidFill>
                <a:latin typeface="Times New Roman" pitchFamily="18" charset="0"/>
              </a:rPr>
              <a:t>п</a:t>
            </a:r>
            <a:r>
              <a:rPr lang="ru-RU" sz="4000" dirty="0" smtClean="0">
                <a:solidFill>
                  <a:srgbClr val="FF0000"/>
                </a:solidFill>
                <a:latin typeface="Times New Roman" pitchFamily="18" charset="0"/>
              </a:rPr>
              <a:t>осле порядкового </a:t>
            </a:r>
          </a:p>
          <a:p>
            <a:pPr algn="ctr"/>
            <a:r>
              <a:rPr lang="ru-RU" sz="4000" dirty="0" smtClean="0">
                <a:solidFill>
                  <a:srgbClr val="FF0000"/>
                </a:solidFill>
                <a:latin typeface="Times New Roman" pitchFamily="18" charset="0"/>
              </a:rPr>
              <a:t>числительного название месяца </a:t>
            </a:r>
          </a:p>
          <a:p>
            <a:pPr algn="ctr"/>
            <a:r>
              <a:rPr lang="ru-RU" sz="4000" dirty="0" smtClean="0">
                <a:solidFill>
                  <a:srgbClr val="FF0000"/>
                </a:solidFill>
                <a:latin typeface="Times New Roman" pitchFamily="18" charset="0"/>
              </a:rPr>
              <a:t>ставится в </a:t>
            </a:r>
            <a:r>
              <a:rPr lang="ru-RU" sz="4400" b="1" dirty="0" smtClean="0">
                <a:solidFill>
                  <a:srgbClr val="FF0000"/>
                </a:solidFill>
                <a:latin typeface="Times New Roman" pitchFamily="18" charset="0"/>
              </a:rPr>
              <a:t>родительном падеже</a:t>
            </a:r>
            <a:endParaRPr kumimoji="0" lang="ru-RU" sz="4400" b="1" dirty="0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5381606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37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37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37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5" grpId="0" animBg="1"/>
      <p:bldP spid="3379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5" name="AutoShape 3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7467600" cy="2794322"/>
          </a:xfrm>
          <a:prstGeom prst="ribbon">
            <a:avLst>
              <a:gd name="adj1" fmla="val 12500"/>
              <a:gd name="adj2" fmla="val 68447"/>
            </a:avLst>
          </a:prstGeom>
          <a:solidFill>
            <a:schemeClr val="accent4"/>
          </a:solidFill>
          <a:ln>
            <a:solidFill>
              <a:schemeClr val="tx1"/>
            </a:solidFill>
            <a:round/>
          </a:ln>
        </p:spPr>
        <p:txBody>
          <a:bodyPr>
            <a:noAutofit/>
          </a:bodyPr>
          <a:lstStyle/>
          <a:p>
            <a:pPr algn="ctr">
              <a:defRPr/>
            </a:pPr>
            <a:r>
              <a:rPr lang="ru-RU" sz="48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Проверим домашнее задание</a:t>
            </a: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11</a:t>
            </a:fld>
            <a:endParaRPr lang="ru-RU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3212976"/>
            <a:ext cx="2592287" cy="30315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0731678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37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37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37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12</a:t>
            </a:fld>
            <a:endParaRPr lang="ru-RU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60648"/>
            <a:ext cx="8640960" cy="64807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3760364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13</a:t>
            </a:fld>
            <a:endParaRPr lang="ru-RU"/>
          </a:p>
        </p:txBody>
      </p:sp>
      <p:sp>
        <p:nvSpPr>
          <p:cNvPr id="2" name="Объект 1"/>
          <p:cNvSpPr>
            <a:spLocks noGrp="1"/>
          </p:cNvSpPr>
          <p:nvPr>
            <p:ph sz="quarter" idx="1"/>
          </p:nvPr>
        </p:nvSpPr>
        <p:spPr>
          <a:xfrm>
            <a:off x="457200" y="188640"/>
            <a:ext cx="8075240" cy="628531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b="1" u="sng" dirty="0" smtClean="0"/>
              <a:t>Тема моего мини-исследования</a:t>
            </a:r>
            <a:r>
              <a:rPr lang="ru-RU" dirty="0" smtClean="0"/>
              <a:t>: </a:t>
            </a:r>
          </a:p>
          <a:p>
            <a:pPr marL="0" indent="0">
              <a:buNone/>
            </a:pPr>
            <a:r>
              <a:rPr lang="ru-RU" dirty="0" smtClean="0"/>
              <a:t>«Значение имён числительных в историческом тексте»</a:t>
            </a:r>
          </a:p>
          <a:p>
            <a:pPr marL="0" indent="0">
              <a:buNone/>
            </a:pPr>
            <a:r>
              <a:rPr lang="ru-RU" b="1" u="sng" dirty="0" smtClean="0"/>
              <a:t>Цель моего мини-исследования: </a:t>
            </a:r>
          </a:p>
          <a:p>
            <a:pPr marL="0" indent="0">
              <a:buNone/>
            </a:pPr>
            <a:r>
              <a:rPr lang="ru-RU" dirty="0" smtClean="0"/>
              <a:t>Выяснить значение использования имён числительных в данном тексте</a:t>
            </a:r>
          </a:p>
          <a:p>
            <a:pPr marL="0" indent="0">
              <a:buNone/>
            </a:pPr>
            <a:r>
              <a:rPr lang="ru-RU" b="1" u="sng" dirty="0" smtClean="0"/>
              <a:t>Задачи:</a:t>
            </a:r>
            <a:r>
              <a:rPr lang="ru-RU" dirty="0" smtClean="0"/>
              <a:t>  </a:t>
            </a:r>
          </a:p>
          <a:p>
            <a:pPr marL="0" indent="0">
              <a:buNone/>
            </a:pPr>
            <a:r>
              <a:rPr lang="ru-RU" dirty="0" smtClean="0"/>
              <a:t>1. выписать имена числительные, </a:t>
            </a:r>
          </a:p>
          <a:p>
            <a:pPr marL="0" indent="0">
              <a:buNone/>
            </a:pPr>
            <a:r>
              <a:rPr lang="ru-RU" dirty="0" smtClean="0"/>
              <a:t>2. разделить </a:t>
            </a:r>
            <a:r>
              <a:rPr lang="ru-RU" dirty="0"/>
              <a:t>на </a:t>
            </a:r>
            <a:r>
              <a:rPr lang="ru-RU" dirty="0" smtClean="0"/>
              <a:t>группы,</a:t>
            </a:r>
          </a:p>
          <a:p>
            <a:pPr marL="0" indent="0">
              <a:buNone/>
            </a:pPr>
            <a:r>
              <a:rPr lang="ru-RU" dirty="0" smtClean="0"/>
              <a:t>3. охарактеризовать все имена числительные из текста,</a:t>
            </a:r>
          </a:p>
          <a:p>
            <a:pPr marL="0" indent="0">
              <a:buNone/>
            </a:pPr>
            <a:r>
              <a:rPr lang="ru-RU" dirty="0" smtClean="0"/>
              <a:t>4. </a:t>
            </a:r>
            <a:r>
              <a:rPr lang="ru-RU" dirty="0"/>
              <a:t>о</a:t>
            </a:r>
            <a:r>
              <a:rPr lang="ru-RU" dirty="0" smtClean="0"/>
              <a:t>пределить важность имён числительных в тексте.</a:t>
            </a:r>
          </a:p>
          <a:p>
            <a:pPr marL="0" indent="0">
              <a:buNone/>
            </a:pPr>
            <a:r>
              <a:rPr lang="ru-RU" b="1" u="sng" dirty="0" smtClean="0"/>
              <a:t>Гипотеза:</a:t>
            </a:r>
            <a:r>
              <a:rPr lang="ru-RU" dirty="0" smtClean="0"/>
              <a:t> Имена числительные необходимы в тексте для точного и достоверного изложения исторического материала.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22897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Объект 4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1586302424"/>
              </p:ext>
            </p:extLst>
          </p:nvPr>
        </p:nvGraphicFramePr>
        <p:xfrm>
          <a:off x="251520" y="692696"/>
          <a:ext cx="8424936" cy="57607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56184"/>
                <a:gridCol w="1584176"/>
                <a:gridCol w="1651624"/>
                <a:gridCol w="3532952"/>
              </a:tblGrid>
              <a:tr h="1095065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chemeClr val="tx1"/>
                          </a:solidFill>
                        </a:rPr>
                        <a:t>Имя числи-тельное</a:t>
                      </a:r>
                      <a:endParaRPr lang="ru-RU" sz="2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chemeClr val="tx1"/>
                          </a:solidFill>
                        </a:rPr>
                        <a:t>Простое</a:t>
                      </a:r>
                      <a:endParaRPr lang="ru-RU" sz="2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chemeClr val="tx1"/>
                          </a:solidFill>
                        </a:rPr>
                        <a:t>Сложное</a:t>
                      </a:r>
                      <a:endParaRPr lang="ru-RU" sz="2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chemeClr val="tx1"/>
                          </a:solidFill>
                        </a:rPr>
                        <a:t>Составное</a:t>
                      </a:r>
                      <a:endParaRPr lang="ru-RU" sz="2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00480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err="1" smtClean="0">
                          <a:solidFill>
                            <a:schemeClr val="tx1"/>
                          </a:solidFill>
                        </a:rPr>
                        <a:t>Количес-твенное</a:t>
                      </a:r>
                      <a:endParaRPr lang="ru-RU" sz="2400" dirty="0" smtClean="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endParaRPr lang="ru-RU" sz="2400" dirty="0" smtClean="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endParaRPr lang="ru-RU" sz="2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solidFill>
                            <a:schemeClr val="tx1"/>
                          </a:solidFill>
                        </a:rPr>
                        <a:t>Четыре, десять, семь</a:t>
                      </a:r>
                      <a:endParaRPr lang="ru-RU" sz="2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 smtClean="0">
                          <a:solidFill>
                            <a:schemeClr val="tx1"/>
                          </a:solidFill>
                        </a:rPr>
                        <a:t>Восемьдесят, шестьдесят, девятьсот</a:t>
                      </a:r>
                    </a:p>
                    <a:p>
                      <a:pPr algn="ctr"/>
                      <a:endParaRPr lang="ru-RU" sz="2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2400" dirty="0" smtClean="0">
                          <a:solidFill>
                            <a:schemeClr val="tx1"/>
                          </a:solidFill>
                        </a:rPr>
                        <a:t>Восемьдесят шесть, двадцать четвёртого, двести тридцать, двести сорок семь, сто два, восемьдесят пять, шестьдесят пять, </a:t>
                      </a:r>
                      <a:endParaRPr lang="ru-RU" sz="2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68951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err="1" smtClean="0">
                          <a:solidFill>
                            <a:schemeClr val="tx1"/>
                          </a:solidFill>
                        </a:rPr>
                        <a:t>Поряд-ковое</a:t>
                      </a:r>
                      <a:endParaRPr lang="ru-RU" sz="2400" dirty="0" smtClean="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endParaRPr lang="ru-RU" sz="2400" dirty="0" smtClean="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endParaRPr lang="ru-RU" sz="2400" dirty="0" smtClean="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endParaRPr lang="ru-RU" sz="2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  <a:endParaRPr lang="ru-RU" sz="2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  <a:endParaRPr lang="ru-RU" sz="2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dirty="0" smtClean="0">
                          <a:solidFill>
                            <a:schemeClr val="tx1"/>
                          </a:solidFill>
                        </a:rPr>
                        <a:t>Двадцать четвёртого, одна тысяча девятьсот сорок третьего, одна тысяча девятьсот сорок второго</a:t>
                      </a:r>
                    </a:p>
                    <a:p>
                      <a:pPr algn="ctr"/>
                      <a:endParaRPr lang="ru-RU" sz="2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41744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15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1071538" y="751344"/>
            <a:ext cx="7604918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 smtClean="0"/>
              <a:t>	</a:t>
            </a:r>
            <a:r>
              <a:rPr lang="ru-RU" sz="6000" dirty="0" smtClean="0"/>
              <a:t>Если из текста удалить имена числительные, то теряется основной смысл текста. </a:t>
            </a:r>
          </a:p>
          <a:p>
            <a:pPr algn="just"/>
            <a:r>
              <a:rPr lang="ru-RU" sz="3600" dirty="0" smtClean="0"/>
              <a:t>	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315876654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16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179512" y="751344"/>
            <a:ext cx="8496944" cy="56938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600" dirty="0" smtClean="0"/>
              <a:t>---- </a:t>
            </a:r>
            <a:r>
              <a:rPr lang="ru-RU" sz="2600" dirty="0"/>
              <a:t>августа </a:t>
            </a:r>
            <a:r>
              <a:rPr lang="ru-RU" sz="2600" dirty="0" smtClean="0"/>
              <a:t>----- </a:t>
            </a:r>
            <a:r>
              <a:rPr lang="ru-RU" sz="2600" dirty="0"/>
              <a:t>года  </a:t>
            </a:r>
            <a:r>
              <a:rPr lang="ru-RU" sz="2600" dirty="0" err="1"/>
              <a:t>А.Н.Масневу</a:t>
            </a:r>
            <a:r>
              <a:rPr lang="ru-RU" sz="2600" dirty="0"/>
              <a:t> присвоено звание Героя Советского Союза. В представлении было сказано: "...За время боевой работы в частях Южного фронта произвел </a:t>
            </a:r>
            <a:r>
              <a:rPr lang="ru-RU" sz="2600" dirty="0" smtClean="0"/>
              <a:t>---- </a:t>
            </a:r>
            <a:r>
              <a:rPr lang="ru-RU" sz="2600" dirty="0"/>
              <a:t>боевых вылетов. В этот период в воздушных боях лично сбил </a:t>
            </a:r>
            <a:r>
              <a:rPr lang="ru-RU" sz="2600" dirty="0" smtClean="0"/>
              <a:t>----самолета </a:t>
            </a:r>
            <a:r>
              <a:rPr lang="ru-RU" sz="2600" dirty="0"/>
              <a:t>противника… </a:t>
            </a:r>
            <a:r>
              <a:rPr lang="ru-RU" sz="2600" dirty="0" smtClean="0"/>
              <a:t>---- </a:t>
            </a:r>
            <a:r>
              <a:rPr lang="ru-RU" sz="2600" dirty="0"/>
              <a:t>августа </a:t>
            </a:r>
            <a:r>
              <a:rPr lang="ru-RU" sz="2600" dirty="0" smtClean="0"/>
              <a:t>---- </a:t>
            </a:r>
            <a:r>
              <a:rPr lang="ru-RU" sz="2600" dirty="0"/>
              <a:t>года перебрасывается на защиту города Сталинграда. За этот период совершает </a:t>
            </a:r>
            <a:r>
              <a:rPr lang="ru-RU" sz="2600" dirty="0" smtClean="0"/>
              <a:t>---- </a:t>
            </a:r>
            <a:r>
              <a:rPr lang="ru-RU" sz="2600" dirty="0"/>
              <a:t>боевых вылетов с налетом </a:t>
            </a:r>
            <a:r>
              <a:rPr lang="ru-RU" sz="2600" dirty="0" smtClean="0"/>
              <a:t>---- часов</a:t>
            </a:r>
            <a:r>
              <a:rPr lang="ru-RU" sz="2600" dirty="0"/>
              <a:t>, из них: на сопровождение штурмовиков — </a:t>
            </a:r>
            <a:r>
              <a:rPr lang="ru-RU" sz="2600" dirty="0" smtClean="0"/>
              <a:t>---- ; </a:t>
            </a:r>
            <a:r>
              <a:rPr lang="ru-RU" sz="2600" dirty="0"/>
              <a:t>прикрытие своих войск в районе Сталинграда — </a:t>
            </a:r>
            <a:r>
              <a:rPr lang="ru-RU" sz="2600" dirty="0" smtClean="0"/>
              <a:t>---- </a:t>
            </a:r>
            <a:r>
              <a:rPr lang="ru-RU" sz="2600" dirty="0"/>
              <a:t>вылетов. Провел </a:t>
            </a:r>
            <a:r>
              <a:rPr lang="ru-RU" sz="2600" dirty="0" smtClean="0"/>
              <a:t>---- </a:t>
            </a:r>
            <a:r>
              <a:rPr lang="ru-RU" sz="2600" dirty="0"/>
              <a:t>воздушных боев, в которых уничтожил лично </a:t>
            </a:r>
            <a:r>
              <a:rPr lang="ru-RU" sz="2600" dirty="0" smtClean="0"/>
              <a:t>---- </a:t>
            </a:r>
            <a:r>
              <a:rPr lang="ru-RU" sz="2600" dirty="0"/>
              <a:t>самолетов противника, в групповых боях сбил </a:t>
            </a:r>
            <a:r>
              <a:rPr lang="ru-RU" sz="2600" dirty="0" smtClean="0"/>
              <a:t>---- </a:t>
            </a:r>
            <a:r>
              <a:rPr lang="ru-RU" sz="2600" dirty="0"/>
              <a:t>вражеских машин".</a:t>
            </a:r>
          </a:p>
        </p:txBody>
      </p:sp>
    </p:spTree>
    <p:extLst>
      <p:ext uri="{BB962C8B-B14F-4D97-AF65-F5344CB8AC3E}">
        <p14:creationId xmlns:p14="http://schemas.microsoft.com/office/powerpoint/2010/main" val="143981394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17</a:t>
            </a:fld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491829" y="404664"/>
            <a:ext cx="8064896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4400" dirty="0" smtClean="0"/>
              <a:t>	Именно </a:t>
            </a:r>
            <a:r>
              <a:rPr lang="ru-RU" sz="4400" dirty="0"/>
              <a:t>в датах, в количестве боевых вылетов и уничтоженных вражеских самолётов показан подвиг нашего земляка – Героя Советского Союза Алексея </a:t>
            </a:r>
            <a:r>
              <a:rPr lang="ru-RU" sz="4400" dirty="0" err="1"/>
              <a:t>Никаноровича</a:t>
            </a:r>
            <a:r>
              <a:rPr lang="ru-RU" sz="4400" dirty="0"/>
              <a:t> </a:t>
            </a:r>
            <a:r>
              <a:rPr lang="ru-RU" sz="4400" dirty="0" err="1"/>
              <a:t>Маснева</a:t>
            </a:r>
            <a:r>
              <a:rPr lang="ru-RU" sz="44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23441239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18</a:t>
            </a:fld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491829" y="404664"/>
            <a:ext cx="8064896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dirty="0" smtClean="0"/>
              <a:t>	</a:t>
            </a:r>
            <a:r>
              <a:rPr lang="ru-RU" sz="4800" dirty="0" smtClean="0"/>
              <a:t>Таким образом</a:t>
            </a:r>
            <a:r>
              <a:rPr lang="ru-RU" sz="4800" dirty="0"/>
              <a:t>, </a:t>
            </a:r>
            <a:r>
              <a:rPr lang="ru-RU" sz="4800" u="sng" dirty="0" smtClean="0"/>
              <a:t>гипотеза</a:t>
            </a:r>
            <a:r>
              <a:rPr lang="ru-RU" sz="4800" dirty="0" smtClean="0"/>
              <a:t> </a:t>
            </a:r>
            <a:r>
              <a:rPr lang="ru-RU" sz="4800" dirty="0" smtClean="0">
                <a:solidFill>
                  <a:srgbClr val="FF0000"/>
                </a:solidFill>
              </a:rPr>
              <a:t>«Имена </a:t>
            </a:r>
            <a:r>
              <a:rPr lang="ru-RU" sz="4800" dirty="0">
                <a:solidFill>
                  <a:srgbClr val="FF0000"/>
                </a:solidFill>
              </a:rPr>
              <a:t>числительные необходимы в тексте для точного </a:t>
            </a:r>
            <a:r>
              <a:rPr lang="ru-RU" sz="4800" dirty="0" smtClean="0">
                <a:solidFill>
                  <a:srgbClr val="FF0000"/>
                </a:solidFill>
              </a:rPr>
              <a:t>и достоверного изложения </a:t>
            </a:r>
            <a:r>
              <a:rPr lang="ru-RU" sz="4800" dirty="0">
                <a:solidFill>
                  <a:srgbClr val="FF0000"/>
                </a:solidFill>
              </a:rPr>
              <a:t>исторического </a:t>
            </a:r>
            <a:r>
              <a:rPr lang="ru-RU" sz="4800" dirty="0" smtClean="0">
                <a:solidFill>
                  <a:srgbClr val="FF0000"/>
                </a:solidFill>
              </a:rPr>
              <a:t>материала»</a:t>
            </a:r>
            <a:endParaRPr lang="ru-RU" sz="4800" dirty="0">
              <a:solidFill>
                <a:srgbClr val="FF0000"/>
              </a:solidFill>
            </a:endParaRPr>
          </a:p>
          <a:p>
            <a:pPr algn="ctr"/>
            <a:r>
              <a:rPr lang="ru-RU" sz="4800" dirty="0" smtClean="0"/>
              <a:t> подтверждается</a:t>
            </a:r>
            <a:endParaRPr lang="ru-RU" sz="4800" dirty="0"/>
          </a:p>
        </p:txBody>
      </p:sp>
    </p:spTree>
    <p:extLst>
      <p:ext uri="{BB962C8B-B14F-4D97-AF65-F5344CB8AC3E}">
        <p14:creationId xmlns:p14="http://schemas.microsoft.com/office/powerpoint/2010/main" val="165580368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Объект 4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518964853"/>
              </p:ext>
            </p:extLst>
          </p:nvPr>
        </p:nvGraphicFramePr>
        <p:xfrm>
          <a:off x="395536" y="548680"/>
          <a:ext cx="7920880" cy="5669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920880"/>
              </a:tblGrid>
              <a:tr h="2938562">
                <a:tc>
                  <a:txBody>
                    <a:bodyPr/>
                    <a:lstStyle/>
                    <a:p>
                      <a:pPr algn="l"/>
                      <a:r>
                        <a:rPr lang="ru-RU" sz="3600" b="1" u="sng" dirty="0" smtClean="0">
                          <a:solidFill>
                            <a:schemeClr val="tx1"/>
                          </a:solidFill>
                        </a:rPr>
                        <a:t>Восемьдесят шесть</a:t>
                      </a:r>
                      <a:r>
                        <a:rPr lang="ru-RU" sz="3600" dirty="0" smtClean="0">
                          <a:solidFill>
                            <a:schemeClr val="tx1"/>
                          </a:solidFill>
                        </a:rPr>
                        <a:t>, </a:t>
                      </a:r>
                    </a:p>
                    <a:p>
                      <a:pPr algn="l"/>
                      <a:r>
                        <a:rPr lang="ru-RU" sz="3600" u="sng" dirty="0" smtClean="0">
                          <a:solidFill>
                            <a:schemeClr val="tx1"/>
                          </a:solidFill>
                        </a:rPr>
                        <a:t>двадцать</a:t>
                      </a:r>
                      <a:r>
                        <a:rPr lang="ru-RU" sz="3600" dirty="0" smtClean="0">
                          <a:solidFill>
                            <a:schemeClr val="tx1"/>
                          </a:solidFill>
                        </a:rPr>
                        <a:t> четвёртого, </a:t>
                      </a:r>
                    </a:p>
                    <a:p>
                      <a:pPr algn="l"/>
                      <a:r>
                        <a:rPr lang="ru-RU" sz="3600" dirty="0" smtClean="0">
                          <a:solidFill>
                            <a:schemeClr val="tx1"/>
                          </a:solidFill>
                        </a:rPr>
                        <a:t>двести </a:t>
                      </a:r>
                      <a:r>
                        <a:rPr lang="ru-RU" sz="3600" u="sng" dirty="0" smtClean="0">
                          <a:solidFill>
                            <a:schemeClr val="tx1"/>
                          </a:solidFill>
                        </a:rPr>
                        <a:t>тридцать</a:t>
                      </a:r>
                      <a:r>
                        <a:rPr lang="ru-RU" sz="3600" dirty="0" smtClean="0">
                          <a:solidFill>
                            <a:schemeClr val="tx1"/>
                          </a:solidFill>
                        </a:rPr>
                        <a:t>, </a:t>
                      </a:r>
                    </a:p>
                    <a:p>
                      <a:pPr algn="l"/>
                      <a:r>
                        <a:rPr lang="ru-RU" sz="3600" dirty="0" smtClean="0">
                          <a:solidFill>
                            <a:schemeClr val="tx1"/>
                          </a:solidFill>
                        </a:rPr>
                        <a:t>двести сорок </a:t>
                      </a:r>
                      <a:r>
                        <a:rPr lang="ru-RU" sz="3600" u="sng" dirty="0" smtClean="0">
                          <a:solidFill>
                            <a:schemeClr val="tx1"/>
                          </a:solidFill>
                        </a:rPr>
                        <a:t>семь</a:t>
                      </a:r>
                      <a:r>
                        <a:rPr lang="ru-RU" sz="3600" dirty="0" smtClean="0">
                          <a:solidFill>
                            <a:schemeClr val="tx1"/>
                          </a:solidFill>
                        </a:rPr>
                        <a:t>, </a:t>
                      </a:r>
                    </a:p>
                    <a:p>
                      <a:pPr algn="l"/>
                      <a:r>
                        <a:rPr lang="ru-RU" sz="3600" u="sng" dirty="0" smtClean="0">
                          <a:solidFill>
                            <a:schemeClr val="tx1"/>
                          </a:solidFill>
                        </a:rPr>
                        <a:t>восемьдесят пять</a:t>
                      </a:r>
                      <a:r>
                        <a:rPr lang="ru-RU" sz="3600" dirty="0" smtClean="0">
                          <a:solidFill>
                            <a:schemeClr val="tx1"/>
                          </a:solidFill>
                        </a:rPr>
                        <a:t>, </a:t>
                      </a:r>
                    </a:p>
                    <a:p>
                      <a:pPr algn="l"/>
                      <a:r>
                        <a:rPr lang="ru-RU" sz="3600" u="sng" dirty="0" smtClean="0">
                          <a:solidFill>
                            <a:schemeClr val="tx1"/>
                          </a:solidFill>
                        </a:rPr>
                        <a:t>шестьдесят пять</a:t>
                      </a:r>
                      <a:r>
                        <a:rPr lang="ru-RU" sz="3600" dirty="0" smtClean="0">
                          <a:solidFill>
                            <a:schemeClr val="tx1"/>
                          </a:solidFill>
                        </a:rPr>
                        <a:t>, </a:t>
                      </a:r>
                      <a:endParaRPr lang="ru-RU" sz="3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0129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3600" b="1" u="sng" dirty="0" smtClean="0">
                        <a:solidFill>
                          <a:schemeClr val="tx1"/>
                        </a:solidFill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3600" b="1" u="sng" dirty="0" smtClean="0">
                          <a:solidFill>
                            <a:schemeClr val="tx1"/>
                          </a:solidFill>
                        </a:rPr>
                        <a:t>Двадцать</a:t>
                      </a:r>
                      <a:r>
                        <a:rPr lang="ru-RU" sz="3600" b="1" dirty="0" smtClean="0">
                          <a:solidFill>
                            <a:schemeClr val="tx1"/>
                          </a:solidFill>
                        </a:rPr>
                        <a:t> четвёртого,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3600" b="1" dirty="0" smtClean="0">
                          <a:solidFill>
                            <a:schemeClr val="tx1"/>
                          </a:solidFill>
                        </a:rPr>
                        <a:t>одна тысяча </a:t>
                      </a:r>
                      <a:r>
                        <a:rPr lang="ru-RU" sz="3600" b="1" u="sng" dirty="0" smtClean="0">
                          <a:solidFill>
                            <a:schemeClr val="tx1"/>
                          </a:solidFill>
                        </a:rPr>
                        <a:t>девятьсот</a:t>
                      </a:r>
                      <a:r>
                        <a:rPr lang="ru-RU" sz="3600" b="1" dirty="0" smtClean="0">
                          <a:solidFill>
                            <a:schemeClr val="tx1"/>
                          </a:solidFill>
                        </a:rPr>
                        <a:t> сорок </a:t>
                      </a:r>
                      <a:r>
                        <a:rPr lang="ru-RU" sz="3600" b="1" u="sng" dirty="0" smtClean="0">
                          <a:solidFill>
                            <a:schemeClr val="tx1"/>
                          </a:solidFill>
                        </a:rPr>
                        <a:t>третьего</a:t>
                      </a:r>
                      <a:endParaRPr lang="ru-RU" sz="3600" b="1" u="sng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19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77529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AutoShape 2"/>
          <p:cNvSpPr>
            <a:spLocks noChangeArrowheads="1"/>
          </p:cNvSpPr>
          <p:nvPr/>
        </p:nvSpPr>
        <p:spPr bwMode="auto">
          <a:xfrm>
            <a:off x="539750" y="260648"/>
            <a:ext cx="7993063" cy="648073"/>
          </a:xfrm>
          <a:prstGeom prst="ribbon">
            <a:avLst>
              <a:gd name="adj1" fmla="val 12500"/>
              <a:gd name="adj2" fmla="val 50000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kumimoji="0" lang="ru-RU" sz="32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Части речи</a:t>
            </a:r>
          </a:p>
        </p:txBody>
      </p:sp>
      <p:pic>
        <p:nvPicPr>
          <p:cNvPr id="6147" name="Picture 3" descr="domik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CFEFC"/>
              </a:clrFrom>
              <a:clrTo>
                <a:srgbClr val="FCFEFC">
                  <a:alpha val="0"/>
                </a:srgbClr>
              </a:clrTo>
            </a:clrChange>
          </a:blip>
          <a:srcRect l="8228" t="6757" r="9438" b="13602"/>
          <a:stretch>
            <a:fillRect/>
          </a:stretch>
        </p:blipFill>
        <p:spPr bwMode="auto">
          <a:xfrm>
            <a:off x="2195513" y="1628774"/>
            <a:ext cx="4321175" cy="4824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80" name="Rectangle 4"/>
          <p:cNvSpPr>
            <a:spLocks noChangeArrowheads="1"/>
          </p:cNvSpPr>
          <p:nvPr/>
        </p:nvSpPr>
        <p:spPr bwMode="auto">
          <a:xfrm>
            <a:off x="3203575" y="3789363"/>
            <a:ext cx="2447925" cy="1728787"/>
          </a:xfrm>
          <a:prstGeom prst="rect">
            <a:avLst/>
          </a:prstGeom>
          <a:solidFill>
            <a:srgbClr val="CDE6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kumimoji="0" lang="ru-RU" sz="2000" b="1" dirty="0">
              <a:latin typeface="Arial" charset="0"/>
            </a:endParaRPr>
          </a:p>
          <a:p>
            <a:pPr algn="ctr"/>
            <a:endParaRPr kumimoji="0" lang="ru-RU" sz="2000" b="1" dirty="0">
              <a:latin typeface="Arial" charset="0"/>
            </a:endParaRPr>
          </a:p>
          <a:p>
            <a:pPr algn="ctr"/>
            <a:endParaRPr kumimoji="0" lang="ru-RU" sz="2000" b="1" dirty="0">
              <a:latin typeface="Arial" charset="0"/>
            </a:endParaRPr>
          </a:p>
        </p:txBody>
      </p:sp>
      <p:pic>
        <p:nvPicPr>
          <p:cNvPr id="24582" name="Picture 6" descr="заг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987824" y="1844824"/>
            <a:ext cx="2903538" cy="16561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2" name="Picture 10" descr="Картинка 9 из 15">
            <a:hlinkClick r:id="rId5"/>
          </p:cNvPr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39750" y="4724400"/>
            <a:ext cx="1439863" cy="1441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7" name="Picture 11" descr="question_mark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779912" y="4005064"/>
            <a:ext cx="1296143" cy="1400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Прямоугольник 9"/>
          <p:cNvSpPr/>
          <p:nvPr/>
        </p:nvSpPr>
        <p:spPr>
          <a:xfrm>
            <a:off x="2771800" y="980728"/>
            <a:ext cx="331236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400" b="1" dirty="0" smtClean="0">
                <a:solidFill>
                  <a:prstClr val="black"/>
                </a:solidFill>
                <a:latin typeface="Arial" charset="0"/>
              </a:rPr>
              <a:t>Что вы знаете о числительном?</a:t>
            </a:r>
            <a:endParaRPr lang="ru-RU" sz="2400" b="1" dirty="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mph" presetSubtype="0" repeatCount="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50" autoRev="1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7" dur="250" autoRev="1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8" dur="250" autoRev="1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250" autoRev="1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5" presetClass="emph" presetSubtype="0" repeatCount="3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2" dur="1000" fill="hold"/>
                                        <p:tgtEl>
                                          <p:spTgt spid="24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45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45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0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20</a:t>
            </a:fld>
            <a:endParaRPr lang="ru-RU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18904506"/>
              </p:ext>
            </p:extLst>
          </p:nvPr>
        </p:nvGraphicFramePr>
        <p:xfrm>
          <a:off x="323528" y="1916832"/>
          <a:ext cx="8064895" cy="3535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32248"/>
                <a:gridCol w="2808312"/>
                <a:gridCol w="3024335"/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2800" dirty="0" smtClean="0">
                          <a:solidFill>
                            <a:schemeClr val="tx1"/>
                          </a:solidFill>
                        </a:rPr>
                        <a:t>Раздели-тельный</a:t>
                      </a:r>
                      <a:endParaRPr lang="ru-RU" sz="2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dirty="0" smtClean="0">
                          <a:solidFill>
                            <a:schemeClr val="tx1"/>
                          </a:solidFill>
                        </a:rPr>
                        <a:t>Показатель мягкости</a:t>
                      </a:r>
                      <a:endParaRPr lang="ru-RU" sz="2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dirty="0" smtClean="0">
                          <a:solidFill>
                            <a:schemeClr val="tx1"/>
                          </a:solidFill>
                        </a:rPr>
                        <a:t>Обозначение </a:t>
                      </a:r>
                      <a:r>
                        <a:rPr lang="ru-RU" sz="2800" dirty="0" err="1" smtClean="0">
                          <a:solidFill>
                            <a:schemeClr val="tx1"/>
                          </a:solidFill>
                        </a:rPr>
                        <a:t>граммати-ческих</a:t>
                      </a:r>
                      <a:r>
                        <a:rPr lang="ru-RU" sz="2800" dirty="0" smtClean="0">
                          <a:solidFill>
                            <a:schemeClr val="tx1"/>
                          </a:solidFill>
                        </a:rPr>
                        <a:t> форм слова</a:t>
                      </a:r>
                      <a:endParaRPr lang="ru-RU" sz="2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3200" dirty="0" smtClean="0">
                          <a:solidFill>
                            <a:schemeClr val="tx1"/>
                          </a:solidFill>
                        </a:rPr>
                        <a:t>листья </a:t>
                      </a:r>
                      <a:endParaRPr lang="ru-RU" sz="3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3200" dirty="0" smtClean="0">
                          <a:solidFill>
                            <a:schemeClr val="tx1"/>
                          </a:solidFill>
                        </a:rPr>
                        <a:t>ходьба</a:t>
                      </a:r>
                      <a:endParaRPr lang="ru-RU" sz="3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3200" dirty="0" smtClean="0">
                          <a:solidFill>
                            <a:schemeClr val="tx1"/>
                          </a:solidFill>
                        </a:rPr>
                        <a:t>вскачь </a:t>
                      </a:r>
                      <a:endParaRPr lang="ru-RU" sz="3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514960">
                <a:tc rowSpan="2">
                  <a:txBody>
                    <a:bodyPr/>
                    <a:lstStyle/>
                    <a:p>
                      <a:r>
                        <a:rPr lang="ru-RU" sz="3200" dirty="0" smtClean="0">
                          <a:solidFill>
                            <a:schemeClr val="tx1"/>
                          </a:solidFill>
                        </a:rPr>
                        <a:t>ручьи </a:t>
                      </a:r>
                      <a:endParaRPr lang="ru-RU" sz="3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rowSpan="2">
                  <a:txBody>
                    <a:bodyPr/>
                    <a:lstStyle/>
                    <a:p>
                      <a:r>
                        <a:rPr lang="ru-RU" sz="3200" dirty="0" smtClean="0">
                          <a:solidFill>
                            <a:schemeClr val="tx1"/>
                          </a:solidFill>
                        </a:rPr>
                        <a:t>маленький</a:t>
                      </a:r>
                      <a:endParaRPr lang="ru-RU" sz="3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3200" dirty="0" smtClean="0">
                          <a:solidFill>
                            <a:schemeClr val="tx1"/>
                          </a:solidFill>
                        </a:rPr>
                        <a:t>бежишь</a:t>
                      </a:r>
                      <a:endParaRPr lang="ru-RU" sz="3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4661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200" dirty="0" smtClean="0">
                          <a:solidFill>
                            <a:schemeClr val="tx1"/>
                          </a:solidFill>
                        </a:rPr>
                        <a:t>молодёжь</a:t>
                      </a:r>
                      <a:endParaRPr lang="ru-RU" sz="3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3828687" y="188640"/>
            <a:ext cx="910827" cy="163121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100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ь</a:t>
            </a:r>
            <a:endParaRPr lang="ru-RU" sz="100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520347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21</a:t>
            </a:fld>
            <a:endParaRPr lang="ru-RU"/>
          </a:p>
        </p:txBody>
      </p:sp>
      <p:sp>
        <p:nvSpPr>
          <p:cNvPr id="2" name="Объект 1"/>
          <p:cNvSpPr>
            <a:spLocks noGrp="1"/>
          </p:cNvSpPr>
          <p:nvPr>
            <p:ph sz="quarter" idx="1"/>
          </p:nvPr>
        </p:nvSpPr>
        <p:spPr>
          <a:xfrm>
            <a:off x="457200" y="332656"/>
            <a:ext cx="7467600" cy="6141296"/>
          </a:xfrm>
        </p:spPr>
        <p:txBody>
          <a:bodyPr/>
          <a:lstStyle/>
          <a:p>
            <a:pPr marL="0" indent="0" algn="ctr">
              <a:buNone/>
            </a:pPr>
            <a:r>
              <a:rPr lang="ru-RU" sz="6600" b="1" dirty="0" smtClean="0">
                <a:solidFill>
                  <a:srgbClr val="008000"/>
                </a:solidFill>
              </a:rPr>
              <a:t>Тема урока: </a:t>
            </a:r>
            <a:r>
              <a:rPr lang="ru-RU" sz="7200" dirty="0" smtClean="0">
                <a:solidFill>
                  <a:srgbClr val="FF0000"/>
                </a:solidFill>
              </a:rPr>
              <a:t>«Правописание мягкого знака в именах числительных»</a:t>
            </a:r>
            <a:endParaRPr lang="ru-RU" sz="72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89307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22</a:t>
            </a:fld>
            <a:endParaRPr lang="ru-RU"/>
          </a:p>
        </p:txBody>
      </p:sp>
      <p:sp>
        <p:nvSpPr>
          <p:cNvPr id="2" name="Объект 1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4000" dirty="0" smtClean="0"/>
              <a:t>70</a:t>
            </a:r>
            <a:endParaRPr lang="ru-RU" sz="24000" dirty="0"/>
          </a:p>
        </p:txBody>
      </p:sp>
    </p:spTree>
    <p:extLst>
      <p:ext uri="{BB962C8B-B14F-4D97-AF65-F5344CB8AC3E}">
        <p14:creationId xmlns:p14="http://schemas.microsoft.com/office/powerpoint/2010/main" val="25745152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23</a:t>
            </a:fld>
            <a:endParaRPr lang="ru-RU"/>
          </a:p>
        </p:txBody>
      </p:sp>
      <p:sp>
        <p:nvSpPr>
          <p:cNvPr id="2" name="Объект 1"/>
          <p:cNvSpPr>
            <a:spLocks noGrp="1"/>
          </p:cNvSpPr>
          <p:nvPr>
            <p:ph sz="quarter" idx="1"/>
          </p:nvPr>
        </p:nvSpPr>
        <p:spPr>
          <a:xfrm>
            <a:off x="251520" y="188640"/>
            <a:ext cx="8496944" cy="6408712"/>
          </a:xfrm>
        </p:spPr>
        <p:txBody>
          <a:bodyPr>
            <a:normAutofit fontScale="25000" lnSpcReduction="20000"/>
          </a:bodyPr>
          <a:lstStyle/>
          <a:p>
            <a:pPr marL="0" indent="0" algn="ctr">
              <a:buNone/>
            </a:pPr>
            <a:r>
              <a:rPr lang="ru-RU" sz="24000" dirty="0"/>
              <a:t> </a:t>
            </a:r>
            <a:r>
              <a:rPr lang="ru-RU" sz="12800" b="1" dirty="0"/>
              <a:t>Сражение под Прохоровкой</a:t>
            </a:r>
          </a:p>
          <a:p>
            <a:pPr marL="0" indent="0" algn="just">
              <a:buNone/>
            </a:pPr>
            <a:r>
              <a:rPr lang="ru-RU" sz="12800" dirty="0"/>
              <a:t>Двенадцатого июля в районе Прохоровки произошёл один из крупнейших в истории встречный танковый бой. По данным советских источников, в сражении с немецкой стороны участвовало 700 танков и штурмовых орудий. С советской стороны в сражении участвовала </a:t>
            </a:r>
            <a:r>
              <a:rPr lang="ru-RU" sz="12800" dirty="0" smtClean="0"/>
              <a:t>   пятая    танковая    армия </a:t>
            </a:r>
            <a:r>
              <a:rPr lang="ru-RU" sz="12800" dirty="0" err="1" smtClean="0"/>
              <a:t>П.Ротмистрова</a:t>
            </a:r>
            <a:r>
              <a:rPr lang="ru-RU" sz="12800" dirty="0"/>
              <a:t>, насчитывавшая 850 танков</a:t>
            </a:r>
            <a:r>
              <a:rPr lang="ru-RU" sz="12800" dirty="0" smtClean="0"/>
              <a:t>.</a:t>
            </a:r>
          </a:p>
          <a:p>
            <a:pPr marL="0" indent="0" algn="just">
              <a:buNone/>
            </a:pPr>
            <a:r>
              <a:rPr lang="ru-RU" sz="12800" dirty="0" smtClean="0"/>
              <a:t>…19 лет было юному танкисту, погибшему в этом бою.</a:t>
            </a:r>
            <a:endParaRPr lang="ru-RU" sz="8600" dirty="0"/>
          </a:p>
          <a:p>
            <a:pPr marL="0" indent="0" algn="ctr">
              <a:buNone/>
            </a:pPr>
            <a:r>
              <a:rPr lang="ru-RU" sz="9600" dirty="0"/>
              <a:t>Задание: </a:t>
            </a:r>
            <a:r>
              <a:rPr lang="ru-RU" sz="9600" dirty="0" smtClean="0"/>
              <a:t>выпиши словами имена </a:t>
            </a:r>
            <a:r>
              <a:rPr lang="ru-RU" sz="9600" dirty="0"/>
              <a:t>числительные, встретившиеся в тексте в цифровой записи.</a:t>
            </a:r>
          </a:p>
        </p:txBody>
      </p:sp>
    </p:spTree>
    <p:extLst>
      <p:ext uri="{BB962C8B-B14F-4D97-AF65-F5344CB8AC3E}">
        <p14:creationId xmlns:p14="http://schemas.microsoft.com/office/powerpoint/2010/main" val="2050805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24</a:t>
            </a:fld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6600" dirty="0" smtClean="0"/>
              <a:t>Сем</a:t>
            </a:r>
            <a:r>
              <a:rPr lang="ru-RU" sz="6600" u="sng" dirty="0" smtClean="0">
                <a:solidFill>
                  <a:srgbClr val="FF0000"/>
                </a:solidFill>
              </a:rPr>
              <a:t>ь</a:t>
            </a:r>
            <a:r>
              <a:rPr lang="ru-RU" sz="6600" dirty="0" smtClean="0"/>
              <a:t>сот, восем</a:t>
            </a:r>
            <a:r>
              <a:rPr lang="ru-RU" sz="6600" u="sng" dirty="0" smtClean="0">
                <a:solidFill>
                  <a:srgbClr val="FF0000"/>
                </a:solidFill>
              </a:rPr>
              <a:t>ь</a:t>
            </a:r>
            <a:r>
              <a:rPr lang="ru-RU" sz="6600" dirty="0" smtClean="0"/>
              <a:t>сот пят</a:t>
            </a:r>
            <a:r>
              <a:rPr lang="ru-RU" sz="6600" u="sng" dirty="0" smtClean="0">
                <a:solidFill>
                  <a:srgbClr val="FF0000"/>
                </a:solidFill>
              </a:rPr>
              <a:t>ь</a:t>
            </a:r>
            <a:r>
              <a:rPr lang="ru-RU" sz="6600" dirty="0" smtClean="0"/>
              <a:t>десят, девятнадцат</a:t>
            </a:r>
            <a:r>
              <a:rPr lang="ru-RU" sz="6600" u="sng" dirty="0" smtClean="0">
                <a:solidFill>
                  <a:srgbClr val="FF0000"/>
                </a:solidFill>
              </a:rPr>
              <a:t>ь</a:t>
            </a:r>
            <a:endParaRPr lang="ru-RU" sz="6600" u="sng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7568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25</a:t>
            </a:fld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4800" u="sng" dirty="0" smtClean="0">
                <a:solidFill>
                  <a:srgbClr val="FF0000"/>
                </a:solidFill>
              </a:rPr>
              <a:t>Цель урока: </a:t>
            </a:r>
          </a:p>
          <a:p>
            <a:pPr marL="0" indent="0" algn="ctr">
              <a:buNone/>
            </a:pPr>
            <a:r>
              <a:rPr lang="ru-RU" sz="4800" dirty="0" smtClean="0"/>
              <a:t>Найти правило написания мягкого знака в именах числительных</a:t>
            </a:r>
            <a:endParaRPr lang="ru-RU" sz="4800" dirty="0"/>
          </a:p>
        </p:txBody>
      </p:sp>
    </p:spTree>
    <p:extLst>
      <p:ext uri="{BB962C8B-B14F-4D97-AF65-F5344CB8AC3E}">
        <p14:creationId xmlns:p14="http://schemas.microsoft.com/office/powerpoint/2010/main" val="3796647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26</a:t>
            </a:fld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755576" y="836712"/>
            <a:ext cx="7467600" cy="4873752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4800" u="sng" dirty="0" smtClean="0">
                <a:solidFill>
                  <a:srgbClr val="FF0000"/>
                </a:solidFill>
              </a:rPr>
              <a:t>Задачи урока: </a:t>
            </a:r>
          </a:p>
          <a:p>
            <a:pPr marL="514350" indent="-514350">
              <a:buAutoNum type="arabicPeriod"/>
            </a:pPr>
            <a:r>
              <a:rPr lang="ru-RU" sz="3200" dirty="0" smtClean="0"/>
              <a:t>Понаблюдать за числительными </a:t>
            </a:r>
          </a:p>
          <a:p>
            <a:pPr marL="514350" indent="-514350">
              <a:buAutoNum type="arabicPeriod"/>
            </a:pPr>
            <a:endParaRPr lang="ru-RU" sz="3200" dirty="0"/>
          </a:p>
          <a:p>
            <a:pPr marL="514350" indent="-514350">
              <a:buAutoNum type="arabicPeriod"/>
            </a:pPr>
            <a:endParaRPr lang="ru-RU" sz="3200" dirty="0" smtClean="0"/>
          </a:p>
          <a:p>
            <a:pPr marL="514350" indent="-514350">
              <a:buAutoNum type="arabicPeriod"/>
            </a:pPr>
            <a:endParaRPr lang="ru-RU" sz="3200" dirty="0"/>
          </a:p>
          <a:p>
            <a:pPr marL="0" indent="0">
              <a:buNone/>
            </a:pPr>
            <a:endParaRPr lang="ru-RU" sz="3200" dirty="0" smtClean="0"/>
          </a:p>
        </p:txBody>
      </p:sp>
      <p:pic>
        <p:nvPicPr>
          <p:cNvPr id="2051" name="Picture 3" descr="C:\Users\User\Desktop\led-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2492896"/>
            <a:ext cx="6192688" cy="3600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417717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27</a:t>
            </a:fld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611560" y="1124744"/>
            <a:ext cx="7467600" cy="4873752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4800" u="sng" dirty="0" smtClean="0">
                <a:solidFill>
                  <a:srgbClr val="FF0000"/>
                </a:solidFill>
              </a:rPr>
              <a:t>Задачи урока: </a:t>
            </a:r>
            <a:endParaRPr lang="ru-RU" sz="3200" dirty="0" smtClean="0"/>
          </a:p>
          <a:p>
            <a:pPr marL="0" indent="0">
              <a:buNone/>
            </a:pPr>
            <a:r>
              <a:rPr lang="ru-RU" sz="3200" dirty="0" smtClean="0"/>
              <a:t>2. Сделать вывод, сформулировать правило</a:t>
            </a:r>
          </a:p>
          <a:p>
            <a:pPr marL="514350" indent="-514350">
              <a:buAutoNum type="arabicPeriod"/>
            </a:pPr>
            <a:endParaRPr lang="ru-RU" sz="3200" dirty="0" smtClean="0"/>
          </a:p>
          <a:p>
            <a:pPr marL="514350" indent="-514350">
              <a:buAutoNum type="arabicPeriod"/>
            </a:pPr>
            <a:endParaRPr lang="ru-RU" sz="3200" dirty="0"/>
          </a:p>
          <a:p>
            <a:pPr marL="0" indent="0">
              <a:buNone/>
            </a:pPr>
            <a:endParaRPr lang="ru-RU" sz="3200" dirty="0" smtClean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928" y="2636912"/>
            <a:ext cx="3365230" cy="37444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879934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28</a:t>
            </a:fld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760772" y="620688"/>
            <a:ext cx="7467600" cy="4873752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4800" u="sng" dirty="0" smtClean="0">
                <a:solidFill>
                  <a:srgbClr val="FF0000"/>
                </a:solidFill>
              </a:rPr>
              <a:t>Задачи урока: </a:t>
            </a:r>
            <a:endParaRPr lang="ru-RU" sz="3200" dirty="0" smtClean="0"/>
          </a:p>
          <a:p>
            <a:pPr marL="0" indent="0">
              <a:buNone/>
            </a:pPr>
            <a:r>
              <a:rPr lang="ru-RU" sz="3200" dirty="0" smtClean="0"/>
              <a:t>3. Поупражняться в написании числительных с мягким знаком</a:t>
            </a:r>
          </a:p>
          <a:p>
            <a:pPr marL="0" indent="0">
              <a:buNone/>
            </a:pPr>
            <a:endParaRPr lang="ru-RU" sz="3200" dirty="0" smtClean="0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2" y="2636912"/>
            <a:ext cx="2869481" cy="31111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441614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29</a:t>
            </a:fld>
            <a:endParaRPr lang="ru-RU"/>
          </a:p>
        </p:txBody>
      </p:sp>
      <p:graphicFrame>
        <p:nvGraphicFramePr>
          <p:cNvPr id="2" name="Объект 1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214643376"/>
              </p:ext>
            </p:extLst>
          </p:nvPr>
        </p:nvGraphicFramePr>
        <p:xfrm>
          <a:off x="395536" y="404664"/>
          <a:ext cx="8174895" cy="5911584"/>
        </p:xfrm>
        <a:graphic>
          <a:graphicData uri="http://schemas.openxmlformats.org/drawingml/2006/table">
            <a:tbl>
              <a:tblPr firstRow="1" firstCol="1" bandRow="1"/>
              <a:tblGrid>
                <a:gridCol w="4086528"/>
                <a:gridCol w="4088367"/>
              </a:tblGrid>
              <a:tr h="86409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 smtClean="0">
                          <a:solidFill>
                            <a:srgbClr val="FF0000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1</a:t>
                      </a:r>
                      <a:endParaRPr lang="ru-RU" sz="3200" dirty="0">
                        <a:solidFill>
                          <a:srgbClr val="FF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 smtClean="0">
                          <a:solidFill>
                            <a:srgbClr val="FF0000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2</a:t>
                      </a:r>
                      <a:endParaRPr lang="ru-RU" sz="3200" dirty="0">
                        <a:solidFill>
                          <a:srgbClr val="FF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5926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Пять, шесть, …, …, …, десять, …, двенадцать, тринадцать, …, …, …, …, восемнадцать, …, двадцать; </a:t>
                      </a:r>
                      <a:endParaRPr lang="ru-RU" sz="3600" dirty="0" smtClean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 dirty="0" smtClean="0">
                          <a:solidFill>
                            <a:srgbClr val="008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тридцать</a:t>
                      </a:r>
                      <a:endParaRPr lang="ru-RU" sz="3600" dirty="0">
                        <a:solidFill>
                          <a:srgbClr val="008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Пятьдесят, шестьдесят, …, восемьдесят; </a:t>
                      </a:r>
                      <a:r>
                        <a:rPr lang="ru-RU" sz="3600" dirty="0">
                          <a:solidFill>
                            <a:srgbClr val="008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пятьсот, шестьсот, семьсот, …, девятьсот</a:t>
                      </a:r>
                      <a:endParaRPr lang="ru-RU" sz="3600" dirty="0">
                        <a:solidFill>
                          <a:srgbClr val="008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4880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>
          <a:xfrm>
            <a:off x="467544" y="-675456"/>
            <a:ext cx="9021688" cy="1584176"/>
          </a:xfrm>
        </p:spPr>
        <p:txBody>
          <a:bodyPr>
            <a:normAutofit/>
          </a:bodyPr>
          <a:lstStyle/>
          <a:p>
            <a:r>
              <a:rPr lang="ru-RU" sz="3600" i="1" dirty="0" smtClean="0">
                <a:solidFill>
                  <a:schemeClr val="hlink"/>
                </a:solidFill>
                <a:latin typeface="Times New Roman" pitchFamily="18" charset="0"/>
              </a:rPr>
              <a:t>Тайны языка</a:t>
            </a:r>
          </a:p>
        </p:txBody>
      </p:sp>
      <p:sp>
        <p:nvSpPr>
          <p:cNvPr id="2867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68313" y="1628775"/>
            <a:ext cx="7775575" cy="3095625"/>
          </a:xfrm>
        </p:spPr>
        <p:txBody>
          <a:bodyPr/>
          <a:lstStyle/>
          <a:p>
            <a:pPr algn="ctr">
              <a:buFont typeface="Wingdings" pitchFamily="2" charset="2"/>
              <a:buNone/>
            </a:pPr>
            <a:r>
              <a:rPr lang="ru-RU" sz="4000" b="1" i="1" dirty="0" smtClean="0">
                <a:solidFill>
                  <a:srgbClr val="FF0066"/>
                </a:solidFill>
                <a:latin typeface="Times New Roman" pitchFamily="18" charset="0"/>
              </a:rPr>
              <a:t>Имя числительное- </a:t>
            </a:r>
            <a:r>
              <a:rPr lang="ru-RU" sz="4000" b="1" i="1" dirty="0" smtClean="0">
                <a:latin typeface="Times New Roman" pitchFamily="18" charset="0"/>
              </a:rPr>
              <a:t>часть речи, которая называет </a:t>
            </a:r>
            <a:r>
              <a:rPr lang="ru-RU" sz="4000" b="1" i="1" dirty="0" smtClean="0">
                <a:solidFill>
                  <a:srgbClr val="FF0000"/>
                </a:solidFill>
                <a:latin typeface="Times New Roman" pitchFamily="18" charset="0"/>
              </a:rPr>
              <a:t>количество </a:t>
            </a:r>
            <a:r>
              <a:rPr lang="ru-RU" sz="4000" b="1" i="1" dirty="0" smtClean="0">
                <a:latin typeface="Times New Roman" pitchFamily="18" charset="0"/>
              </a:rPr>
              <a:t>предметов или </a:t>
            </a:r>
            <a:r>
              <a:rPr lang="ru-RU" sz="4000" b="1" i="1" dirty="0" smtClean="0">
                <a:solidFill>
                  <a:srgbClr val="FF0000"/>
                </a:solidFill>
                <a:latin typeface="Times New Roman" pitchFamily="18" charset="0"/>
              </a:rPr>
              <a:t>порядок </a:t>
            </a:r>
            <a:r>
              <a:rPr lang="ru-RU" sz="4000" b="1" i="1" dirty="0" smtClean="0">
                <a:latin typeface="Times New Roman" pitchFamily="18" charset="0"/>
              </a:rPr>
              <a:t>предметов при счете.</a:t>
            </a:r>
          </a:p>
        </p:txBody>
      </p:sp>
      <p:sp>
        <p:nvSpPr>
          <p:cNvPr id="7176" name="Rectangle 13"/>
          <p:cNvSpPr>
            <a:spLocks noGrp="1" noChangeArrowheads="1"/>
          </p:cNvSpPr>
          <p:nvPr>
            <p:ph sz="quarter" idx="2"/>
          </p:nvPr>
        </p:nvSpPr>
        <p:spPr>
          <a:xfrm flipV="1">
            <a:off x="4648200" y="-387350"/>
            <a:ext cx="3810000" cy="71437"/>
          </a:xfrm>
        </p:spPr>
        <p:txBody>
          <a:bodyPr>
            <a:normAutofit fontScale="25000" lnSpcReduction="20000"/>
          </a:bodyPr>
          <a:lstStyle/>
          <a:p>
            <a:endParaRPr lang="ru-RU" sz="2400" smtClean="0"/>
          </a:p>
        </p:txBody>
      </p:sp>
      <p:sp>
        <p:nvSpPr>
          <p:cNvPr id="7177" name="Rectangle 14"/>
          <p:cNvSpPr>
            <a:spLocks noGrp="1" noChangeArrowheads="1"/>
          </p:cNvSpPr>
          <p:nvPr>
            <p:ph sz="quarter" idx="3"/>
          </p:nvPr>
        </p:nvSpPr>
        <p:spPr>
          <a:xfrm flipV="1">
            <a:off x="4716463" y="-315913"/>
            <a:ext cx="3810000" cy="109538"/>
          </a:xfrm>
        </p:spPr>
        <p:txBody>
          <a:bodyPr>
            <a:normAutofit fontScale="25000" lnSpcReduction="20000"/>
          </a:bodyPr>
          <a:lstStyle/>
          <a:p>
            <a:endParaRPr lang="ru-RU" sz="2400" smtClean="0"/>
          </a:p>
        </p:txBody>
      </p:sp>
      <p:pic>
        <p:nvPicPr>
          <p:cNvPr id="28677" name="Picture 5" descr="KEY1"/>
          <p:cNvPicPr>
            <a:picLocks noGrp="1" noChangeAspect="1" noChangeArrowheads="1"/>
          </p:cNvPicPr>
          <p:nvPr>
            <p:ph idx="4294967295"/>
          </p:nvPr>
        </p:nvPicPr>
        <p:blipFill>
          <a:blip r:embed="rId3" cstate="print"/>
          <a:srcRect/>
          <a:stretch>
            <a:fillRect/>
          </a:stretch>
        </p:blipFill>
        <p:spPr>
          <a:xfrm rot="821041">
            <a:off x="5313730" y="158829"/>
            <a:ext cx="3509762" cy="1614487"/>
          </a:xfrm>
          <a:noFill/>
        </p:spPr>
      </p:pic>
      <p:sp>
        <p:nvSpPr>
          <p:cNvPr id="7173" name="Text Box 7"/>
          <p:cNvSpPr txBox="1">
            <a:spLocks noChangeArrowheads="1"/>
          </p:cNvSpPr>
          <p:nvPr/>
        </p:nvSpPr>
        <p:spPr bwMode="auto">
          <a:xfrm>
            <a:off x="3059832" y="4672013"/>
            <a:ext cx="2739383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srgbClr val="FF0066"/>
                </a:solidFill>
                <a:latin typeface="Arial" charset="0"/>
              </a:rPr>
              <a:t>д</a:t>
            </a:r>
            <a:r>
              <a:rPr kumimoji="0" lang="ru-RU" sz="3200" b="1" dirty="0" smtClean="0">
                <a:solidFill>
                  <a:srgbClr val="FF0066"/>
                </a:solidFill>
                <a:latin typeface="Arial" charset="0"/>
              </a:rPr>
              <a:t>ва   </a:t>
            </a:r>
            <a:r>
              <a:rPr kumimoji="0" lang="ru-RU" sz="3200" b="1" dirty="0">
                <a:solidFill>
                  <a:srgbClr val="800080"/>
                </a:solidFill>
                <a:latin typeface="Arial" charset="0"/>
              </a:rPr>
              <a:t>цветка</a:t>
            </a:r>
          </a:p>
        </p:txBody>
      </p:sp>
      <p:sp>
        <p:nvSpPr>
          <p:cNvPr id="7174" name="Text Box 11"/>
          <p:cNvSpPr txBox="1">
            <a:spLocks noChangeArrowheads="1"/>
          </p:cNvSpPr>
          <p:nvPr/>
        </p:nvSpPr>
        <p:spPr bwMode="auto">
          <a:xfrm>
            <a:off x="5652119" y="5589588"/>
            <a:ext cx="2548445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  <a:latin typeface="Arial" charset="0"/>
              </a:rPr>
              <a:t>т</a:t>
            </a:r>
            <a:r>
              <a:rPr kumimoji="0" lang="ru-RU" sz="2800" b="1" dirty="0" smtClean="0">
                <a:solidFill>
                  <a:srgbClr val="FF0000"/>
                </a:solidFill>
                <a:latin typeface="Arial" charset="0"/>
              </a:rPr>
              <a:t>ретья</a:t>
            </a:r>
            <a:r>
              <a:rPr kumimoji="0" lang="ru-RU" sz="2800" b="1" dirty="0" smtClean="0">
                <a:solidFill>
                  <a:srgbClr val="800080"/>
                </a:solidFill>
                <a:latin typeface="Arial" charset="0"/>
              </a:rPr>
              <a:t>   бабочка</a:t>
            </a:r>
            <a:endParaRPr kumimoji="0" lang="ru-RU" sz="2800" b="1" dirty="0">
              <a:solidFill>
                <a:srgbClr val="800080"/>
              </a:solidFill>
              <a:latin typeface="Arial" charset="0"/>
            </a:endParaRPr>
          </a:p>
        </p:txBody>
      </p:sp>
      <p:pic>
        <p:nvPicPr>
          <p:cNvPr id="7175" name="Picture 12" descr="f7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25457" y="4221088"/>
            <a:ext cx="1210240" cy="1655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8" name="Picture 15" descr="f7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979712" y="4293096"/>
            <a:ext cx="1086991" cy="172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9" name="Picture 17" descr="butterfly42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364088" y="4221088"/>
            <a:ext cx="1152525" cy="86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80" name="Picture 18" descr="butterfly47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236296" y="3789040"/>
            <a:ext cx="1079500" cy="1079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81" name="Picture 19" descr="butterfly61"/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092280" y="5085184"/>
            <a:ext cx="1079500" cy="1223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78F88DC-6AE1-4E5A-9F6D-8AB3C815B61D}" type="slidenum">
              <a:rPr lang="en-US" altLang="ja-JP" smtClean="0"/>
              <a:pPr>
                <a:defRPr/>
              </a:pPr>
              <a:t>3</a:t>
            </a:fld>
            <a:endParaRPr lang="en-US" altLang="ja-JP"/>
          </a:p>
        </p:txBody>
      </p:sp>
    </p:spTree>
  </p:cSld>
  <p:clrMapOvr>
    <a:masterClrMapping/>
  </p:clrMapOvr>
  <p:transition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86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86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867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86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86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4" grpId="0"/>
      <p:bldP spid="28675" grpId="0" build="p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2" descr="http://www.stpatricksinfants.net/images/clipart-cartoon-design-041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"/>
            <a:ext cx="2009641" cy="2348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1340768"/>
            <a:ext cx="6423830" cy="48245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377337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0" y="285728"/>
            <a:ext cx="3312368" cy="39604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31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5715008" y="1000108"/>
            <a:ext cx="35719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Bef>
                <a:spcPct val="0"/>
              </a:spcBef>
            </a:pPr>
            <a:r>
              <a:rPr lang="ru-RU" sz="7200" cap="small" dirty="0" err="1" smtClean="0">
                <a:solidFill>
                  <a:srgbClr val="FF0000"/>
                </a:solidFill>
                <a:ea typeface="+mj-ea"/>
                <a:cs typeface="+mj-cs"/>
              </a:rPr>
              <a:t>ь</a:t>
            </a:r>
            <a:endParaRPr lang="ru-RU" sz="7200" cap="small" dirty="0">
              <a:solidFill>
                <a:srgbClr val="FF0000"/>
              </a:solidFill>
              <a:ea typeface="+mj-ea"/>
              <a:cs typeface="+mj-cs"/>
            </a:endParaRPr>
          </a:p>
        </p:txBody>
      </p:sp>
      <p:sp>
        <p:nvSpPr>
          <p:cNvPr id="9" name="Полилиния 8"/>
          <p:cNvSpPr/>
          <p:nvPr/>
        </p:nvSpPr>
        <p:spPr>
          <a:xfrm>
            <a:off x="4000496" y="1214422"/>
            <a:ext cx="1567543" cy="746166"/>
          </a:xfrm>
          <a:custGeom>
            <a:avLst/>
            <a:gdLst>
              <a:gd name="connsiteX0" fmla="*/ 0 w 1567543"/>
              <a:gd name="connsiteY0" fmla="*/ 746166 h 746166"/>
              <a:gd name="connsiteX1" fmla="*/ 795646 w 1567543"/>
              <a:gd name="connsiteY1" fmla="*/ 9896 h 746166"/>
              <a:gd name="connsiteX2" fmla="*/ 1567543 w 1567543"/>
              <a:gd name="connsiteY2" fmla="*/ 686790 h 7461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567543" h="746166">
                <a:moveTo>
                  <a:pt x="0" y="746166"/>
                </a:moveTo>
                <a:cubicBezTo>
                  <a:pt x="267194" y="382979"/>
                  <a:pt x="534389" y="19792"/>
                  <a:pt x="795646" y="9896"/>
                </a:cubicBezTo>
                <a:cubicBezTo>
                  <a:pt x="1056903" y="0"/>
                  <a:pt x="1312223" y="343395"/>
                  <a:pt x="1567543" y="686790"/>
                </a:cubicBezTo>
              </a:path>
            </a:pathLst>
          </a:cu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олилиния 9"/>
          <p:cNvSpPr/>
          <p:nvPr/>
        </p:nvSpPr>
        <p:spPr>
          <a:xfrm>
            <a:off x="6572264" y="1214422"/>
            <a:ext cx="1567543" cy="746166"/>
          </a:xfrm>
          <a:custGeom>
            <a:avLst/>
            <a:gdLst>
              <a:gd name="connsiteX0" fmla="*/ 0 w 1567543"/>
              <a:gd name="connsiteY0" fmla="*/ 746166 h 746166"/>
              <a:gd name="connsiteX1" fmla="*/ 795646 w 1567543"/>
              <a:gd name="connsiteY1" fmla="*/ 9896 h 746166"/>
              <a:gd name="connsiteX2" fmla="*/ 1567543 w 1567543"/>
              <a:gd name="connsiteY2" fmla="*/ 686790 h 7461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567543" h="746166">
                <a:moveTo>
                  <a:pt x="0" y="746166"/>
                </a:moveTo>
                <a:cubicBezTo>
                  <a:pt x="267194" y="382979"/>
                  <a:pt x="534389" y="19792"/>
                  <a:pt x="795646" y="9896"/>
                </a:cubicBezTo>
                <a:cubicBezTo>
                  <a:pt x="1056903" y="0"/>
                  <a:pt x="1312223" y="343395"/>
                  <a:pt x="1567543" y="686790"/>
                </a:cubicBezTo>
              </a:path>
            </a:pathLst>
          </a:cu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олилиния 10"/>
          <p:cNvSpPr/>
          <p:nvPr/>
        </p:nvSpPr>
        <p:spPr>
          <a:xfrm>
            <a:off x="3929058" y="3214686"/>
            <a:ext cx="1567543" cy="746166"/>
          </a:xfrm>
          <a:custGeom>
            <a:avLst/>
            <a:gdLst>
              <a:gd name="connsiteX0" fmla="*/ 0 w 1567543"/>
              <a:gd name="connsiteY0" fmla="*/ 746166 h 746166"/>
              <a:gd name="connsiteX1" fmla="*/ 795646 w 1567543"/>
              <a:gd name="connsiteY1" fmla="*/ 9896 h 746166"/>
              <a:gd name="connsiteX2" fmla="*/ 1567543 w 1567543"/>
              <a:gd name="connsiteY2" fmla="*/ 686790 h 7461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567543" h="746166">
                <a:moveTo>
                  <a:pt x="0" y="746166"/>
                </a:moveTo>
                <a:cubicBezTo>
                  <a:pt x="267194" y="382979"/>
                  <a:pt x="534389" y="19792"/>
                  <a:pt x="795646" y="9896"/>
                </a:cubicBezTo>
                <a:cubicBezTo>
                  <a:pt x="1056903" y="0"/>
                  <a:pt x="1312223" y="343395"/>
                  <a:pt x="1567543" y="686790"/>
                </a:cubicBezTo>
              </a:path>
            </a:pathLst>
          </a:cu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9" name="Прямая соединительная линия 18"/>
          <p:cNvCxnSpPr/>
          <p:nvPr/>
        </p:nvCxnSpPr>
        <p:spPr>
          <a:xfrm flipV="1">
            <a:off x="5643570" y="3214686"/>
            <a:ext cx="857256" cy="71438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/>
          <p:nvPr/>
        </p:nvCxnSpPr>
        <p:spPr>
          <a:xfrm rot="16200000" flipH="1">
            <a:off x="6500826" y="3214686"/>
            <a:ext cx="714380" cy="71438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4" name="Прямоугольник 23"/>
          <p:cNvSpPr/>
          <p:nvPr/>
        </p:nvSpPr>
        <p:spPr>
          <a:xfrm>
            <a:off x="7286644" y="3000372"/>
            <a:ext cx="35719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Bef>
                <a:spcPct val="0"/>
              </a:spcBef>
            </a:pPr>
            <a:r>
              <a:rPr lang="ru-RU" sz="7200" cap="small" dirty="0" err="1" smtClean="0">
                <a:solidFill>
                  <a:srgbClr val="FF0000"/>
                </a:solidFill>
                <a:ea typeface="+mj-ea"/>
                <a:cs typeface="+mj-cs"/>
              </a:rPr>
              <a:t>ь</a:t>
            </a:r>
            <a:endParaRPr lang="ru-RU" sz="7200" cap="small" dirty="0">
              <a:solidFill>
                <a:srgbClr val="FF0000"/>
              </a:solidFill>
              <a:ea typeface="+mj-ea"/>
              <a:cs typeface="+mj-cs"/>
            </a:endParaRPr>
          </a:p>
        </p:txBody>
      </p:sp>
      <p:sp>
        <p:nvSpPr>
          <p:cNvPr id="25" name="Полилиния 24"/>
          <p:cNvSpPr/>
          <p:nvPr/>
        </p:nvSpPr>
        <p:spPr>
          <a:xfrm>
            <a:off x="3929058" y="4786322"/>
            <a:ext cx="1567543" cy="746166"/>
          </a:xfrm>
          <a:custGeom>
            <a:avLst/>
            <a:gdLst>
              <a:gd name="connsiteX0" fmla="*/ 0 w 1567543"/>
              <a:gd name="connsiteY0" fmla="*/ 746166 h 746166"/>
              <a:gd name="connsiteX1" fmla="*/ 795646 w 1567543"/>
              <a:gd name="connsiteY1" fmla="*/ 9896 h 746166"/>
              <a:gd name="connsiteX2" fmla="*/ 1567543 w 1567543"/>
              <a:gd name="connsiteY2" fmla="*/ 686790 h 7461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567543" h="746166">
                <a:moveTo>
                  <a:pt x="0" y="746166"/>
                </a:moveTo>
                <a:cubicBezTo>
                  <a:pt x="267194" y="382979"/>
                  <a:pt x="534389" y="19792"/>
                  <a:pt x="795646" y="9896"/>
                </a:cubicBezTo>
                <a:cubicBezTo>
                  <a:pt x="1056903" y="0"/>
                  <a:pt x="1312223" y="343395"/>
                  <a:pt x="1567543" y="686790"/>
                </a:cubicBezTo>
              </a:path>
            </a:pathLst>
          </a:cu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Прямоугольник 25"/>
          <p:cNvSpPr/>
          <p:nvPr/>
        </p:nvSpPr>
        <p:spPr>
          <a:xfrm>
            <a:off x="5572132" y="4500570"/>
            <a:ext cx="35719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Bef>
                <a:spcPct val="0"/>
              </a:spcBef>
            </a:pPr>
            <a:r>
              <a:rPr lang="ru-RU" sz="7200" cap="small" dirty="0" err="1" smtClean="0">
                <a:solidFill>
                  <a:srgbClr val="FF0000"/>
                </a:solidFill>
                <a:ea typeface="+mj-ea"/>
                <a:cs typeface="+mj-cs"/>
              </a:rPr>
              <a:t>ь</a:t>
            </a:r>
            <a:endParaRPr lang="ru-RU" sz="7200" cap="small" dirty="0">
              <a:solidFill>
                <a:srgbClr val="FF0000"/>
              </a:solidFill>
              <a:ea typeface="+mj-ea"/>
              <a:cs typeface="+mj-cs"/>
            </a:endParaRPr>
          </a:p>
        </p:txBody>
      </p:sp>
    </p:spTree>
  </p:cSld>
  <p:clrMapOvr>
    <a:masterClrMapping/>
  </p:clrMapOvr>
  <p:transition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50" y="1928813"/>
            <a:ext cx="4929188" cy="114300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8000" b="1" dirty="0" smtClean="0">
                <a:solidFill>
                  <a:srgbClr val="C00000"/>
                </a:solidFill>
              </a:rPr>
              <a:t>Ь </a:t>
            </a:r>
            <a:r>
              <a:rPr lang="ru-RU" dirty="0" smtClean="0">
                <a:solidFill>
                  <a:srgbClr val="C00000"/>
                </a:solidFill>
              </a:rPr>
              <a:t/>
            </a:r>
            <a:br>
              <a:rPr lang="ru-RU" dirty="0" smtClean="0">
                <a:solidFill>
                  <a:srgbClr val="C00000"/>
                </a:solidFill>
              </a:rPr>
            </a:br>
            <a:r>
              <a:rPr lang="ru-RU" sz="3600" dirty="0" smtClean="0">
                <a:solidFill>
                  <a:srgbClr val="002060"/>
                </a:solidFill>
              </a:rPr>
              <a:t>-</a:t>
            </a:r>
            <a:r>
              <a:rPr lang="ru-RU" sz="3600" dirty="0" smtClean="0">
                <a:solidFill>
                  <a:srgbClr val="C00000"/>
                </a:solidFill>
              </a:rPr>
              <a:t> </a:t>
            </a:r>
            <a:r>
              <a:rPr lang="ru-RU" sz="3600" dirty="0" smtClean="0">
                <a:solidFill>
                  <a:srgbClr val="002060"/>
                </a:solidFill>
              </a:rPr>
              <a:t>показатель мягкости на конце слова</a:t>
            </a:r>
            <a:r>
              <a:rPr lang="ru-RU" dirty="0" smtClean="0">
                <a:solidFill>
                  <a:srgbClr val="002060"/>
                </a:solidFill>
              </a:rPr>
              <a:t/>
            </a:r>
            <a:br>
              <a:rPr lang="ru-RU" dirty="0" smtClean="0">
                <a:solidFill>
                  <a:srgbClr val="002060"/>
                </a:solidFill>
              </a:rPr>
            </a:b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3" name="Прямоугольник 2"/>
          <p:cNvSpPr>
            <a:spLocks noChangeArrowheads="1"/>
          </p:cNvSpPr>
          <p:nvPr/>
        </p:nvSpPr>
        <p:spPr bwMode="auto">
          <a:xfrm>
            <a:off x="-214313" y="2924944"/>
            <a:ext cx="6858001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ru-RU" sz="4000" b="1" u="sng" dirty="0">
                <a:solidFill>
                  <a:srgbClr val="002060"/>
                </a:solidFill>
                <a:latin typeface="Calibri" pitchFamily="34" charset="0"/>
              </a:rPr>
              <a:t>5-20, 30  </a:t>
            </a:r>
            <a:r>
              <a:rPr lang="ru-RU" sz="4000" b="1" dirty="0">
                <a:solidFill>
                  <a:srgbClr val="002060"/>
                </a:solidFill>
                <a:latin typeface="Calibri" pitchFamily="34" charset="0"/>
              </a:rPr>
              <a:t/>
            </a:r>
            <a:br>
              <a:rPr lang="ru-RU" sz="4000" b="1" dirty="0">
                <a:solidFill>
                  <a:srgbClr val="002060"/>
                </a:solidFill>
                <a:latin typeface="Calibri" pitchFamily="34" charset="0"/>
              </a:rPr>
            </a:br>
            <a:r>
              <a:rPr lang="ru-RU" sz="4000" b="1" i="1" dirty="0">
                <a:solidFill>
                  <a:srgbClr val="C00000"/>
                </a:solidFill>
                <a:latin typeface="Calibri" pitchFamily="34" charset="0"/>
              </a:rPr>
              <a:t>(пят</a:t>
            </a:r>
            <a:r>
              <a:rPr lang="ru-RU" sz="4000" b="1" i="1" u="sng" dirty="0">
                <a:solidFill>
                  <a:srgbClr val="7030A0"/>
                </a:solidFill>
                <a:latin typeface="Calibri" pitchFamily="34" charset="0"/>
              </a:rPr>
              <a:t>ь</a:t>
            </a:r>
            <a:r>
              <a:rPr lang="ru-RU" sz="4000" b="1" i="1" dirty="0">
                <a:solidFill>
                  <a:srgbClr val="C00000"/>
                </a:solidFill>
                <a:latin typeface="Calibri" pitchFamily="34" charset="0"/>
              </a:rPr>
              <a:t>, четырнадцат</a:t>
            </a:r>
            <a:r>
              <a:rPr lang="ru-RU" sz="4000" b="1" i="1" u="sng" dirty="0">
                <a:solidFill>
                  <a:srgbClr val="7030A0"/>
                </a:solidFill>
                <a:latin typeface="Calibri" pitchFamily="34" charset="0"/>
              </a:rPr>
              <a:t>ь</a:t>
            </a:r>
            <a:r>
              <a:rPr lang="ru-RU" sz="4000" b="1" i="1" dirty="0">
                <a:solidFill>
                  <a:srgbClr val="C00000"/>
                </a:solidFill>
                <a:latin typeface="Calibri" pitchFamily="34" charset="0"/>
              </a:rPr>
              <a:t>, двадцат</a:t>
            </a:r>
            <a:r>
              <a:rPr lang="ru-RU" sz="4000" b="1" i="1" u="sng" dirty="0">
                <a:solidFill>
                  <a:srgbClr val="7030A0"/>
                </a:solidFill>
                <a:latin typeface="Calibri" pitchFamily="34" charset="0"/>
              </a:rPr>
              <a:t>ь</a:t>
            </a:r>
            <a:r>
              <a:rPr lang="ru-RU" sz="4000" b="1" i="1" dirty="0">
                <a:solidFill>
                  <a:srgbClr val="C00000"/>
                </a:solidFill>
                <a:latin typeface="Calibri" pitchFamily="34" charset="0"/>
              </a:rPr>
              <a:t>, тридцат</a:t>
            </a:r>
            <a:r>
              <a:rPr lang="ru-RU" sz="4000" b="1" i="1" u="sng" dirty="0">
                <a:solidFill>
                  <a:srgbClr val="7030A0"/>
                </a:solidFill>
                <a:latin typeface="Calibri" pitchFamily="34" charset="0"/>
              </a:rPr>
              <a:t>ь</a:t>
            </a:r>
            <a:r>
              <a:rPr lang="ru-RU" sz="4000" b="1" i="1" dirty="0">
                <a:solidFill>
                  <a:srgbClr val="C00000"/>
                </a:solidFill>
                <a:latin typeface="Calibri" pitchFamily="34" charset="0"/>
              </a:rPr>
              <a:t>)</a:t>
            </a:r>
          </a:p>
        </p:txBody>
      </p:sp>
      <p:pic>
        <p:nvPicPr>
          <p:cNvPr id="3076" name="Picture 2" descr="Картинка 19 из 29915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29313" y="428625"/>
            <a:ext cx="2493962" cy="4143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112341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071938" y="1500188"/>
            <a:ext cx="4657725" cy="2071687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8000" b="1" dirty="0" smtClean="0">
                <a:solidFill>
                  <a:srgbClr val="C00000"/>
                </a:solidFill>
              </a:rPr>
              <a:t>Ь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sz="3600" dirty="0" smtClean="0">
                <a:solidFill>
                  <a:srgbClr val="002060"/>
                </a:solidFill>
              </a:rPr>
              <a:t>- показатель мягкости в середине слова</a:t>
            </a:r>
            <a:endParaRPr lang="ru-RU" sz="3600" dirty="0">
              <a:solidFill>
                <a:srgbClr val="002060"/>
              </a:solidFill>
            </a:endParaRPr>
          </a:p>
        </p:txBody>
      </p:sp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1691680" y="4293096"/>
            <a:ext cx="8215313" cy="21236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/>
            <a:r>
              <a:rPr lang="ru-RU" sz="4400" i="1" dirty="0">
                <a:latin typeface="Calibri" pitchFamily="34" charset="0"/>
              </a:rPr>
              <a:t>50-80, 500-900 </a:t>
            </a:r>
            <a:r>
              <a:rPr lang="ru-RU" sz="4400" dirty="0">
                <a:latin typeface="Calibri" pitchFamily="34" charset="0"/>
              </a:rPr>
              <a:t>  </a:t>
            </a:r>
            <a:br>
              <a:rPr lang="ru-RU" sz="4400" dirty="0">
                <a:latin typeface="Calibri" pitchFamily="34" charset="0"/>
              </a:rPr>
            </a:br>
            <a:r>
              <a:rPr lang="ru-RU" sz="4400" b="1" i="1" dirty="0">
                <a:solidFill>
                  <a:srgbClr val="C00000"/>
                </a:solidFill>
                <a:latin typeface="Calibri" pitchFamily="34" charset="0"/>
              </a:rPr>
              <a:t>(сем</a:t>
            </a:r>
            <a:r>
              <a:rPr lang="ru-RU" sz="4400" b="1" i="1" u="sng" dirty="0">
                <a:solidFill>
                  <a:srgbClr val="7030A0"/>
                </a:solidFill>
                <a:latin typeface="Calibri" pitchFamily="34" charset="0"/>
              </a:rPr>
              <a:t>ь</a:t>
            </a:r>
            <a:r>
              <a:rPr lang="ru-RU" sz="4400" b="1" i="1" dirty="0">
                <a:solidFill>
                  <a:srgbClr val="C00000"/>
                </a:solidFill>
                <a:latin typeface="Calibri" pitchFamily="34" charset="0"/>
              </a:rPr>
              <a:t>десят, шест</a:t>
            </a:r>
            <a:r>
              <a:rPr lang="ru-RU" sz="4400" b="1" i="1" u="sng" dirty="0">
                <a:solidFill>
                  <a:srgbClr val="7030A0"/>
                </a:solidFill>
                <a:latin typeface="Calibri" pitchFamily="34" charset="0"/>
              </a:rPr>
              <a:t>ь</a:t>
            </a:r>
            <a:r>
              <a:rPr lang="ru-RU" sz="4400" b="1" i="1" dirty="0">
                <a:solidFill>
                  <a:srgbClr val="C00000"/>
                </a:solidFill>
                <a:latin typeface="Calibri" pitchFamily="34" charset="0"/>
              </a:rPr>
              <a:t>сот, девят</a:t>
            </a:r>
            <a:r>
              <a:rPr lang="ru-RU" sz="4400" b="1" i="1" u="sng" dirty="0">
                <a:solidFill>
                  <a:srgbClr val="7030A0"/>
                </a:solidFill>
                <a:latin typeface="Calibri" pitchFamily="34" charset="0"/>
              </a:rPr>
              <a:t>ь</a:t>
            </a:r>
            <a:r>
              <a:rPr lang="ru-RU" sz="4400" b="1" i="1" dirty="0">
                <a:solidFill>
                  <a:srgbClr val="C00000"/>
                </a:solidFill>
                <a:latin typeface="Calibri" pitchFamily="34" charset="0"/>
              </a:rPr>
              <a:t>сот)</a:t>
            </a:r>
          </a:p>
        </p:txBody>
      </p:sp>
      <p:pic>
        <p:nvPicPr>
          <p:cNvPr id="4100" name="Picture 2" descr="http://www.stpatricksinfants.net/images/clipart-cartoon-design-041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188" y="785813"/>
            <a:ext cx="3422724" cy="4000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223899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1250" y="1268760"/>
            <a:ext cx="3312368" cy="39604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34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4283968" y="1988840"/>
            <a:ext cx="4262705" cy="212365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sz="4400" b="1" cap="none" spc="0" dirty="0" smtClean="0">
                <a:ln/>
                <a:solidFill>
                  <a:schemeClr val="accent3"/>
                </a:solidFill>
                <a:effectLst/>
              </a:rPr>
              <a:t>Поработаем </a:t>
            </a:r>
          </a:p>
          <a:p>
            <a:pPr algn="ctr"/>
            <a:r>
              <a:rPr lang="ru-RU" sz="4400" b="1" cap="none" spc="0" dirty="0" smtClean="0">
                <a:ln/>
                <a:solidFill>
                  <a:schemeClr val="accent3"/>
                </a:solidFill>
                <a:effectLst/>
              </a:rPr>
              <a:t>с учебником  </a:t>
            </a:r>
          </a:p>
          <a:p>
            <a:pPr algn="ctr"/>
            <a:r>
              <a:rPr lang="ru-RU" sz="4400" b="1" cap="none" spc="0" dirty="0" smtClean="0">
                <a:ln/>
                <a:solidFill>
                  <a:schemeClr val="accent3"/>
                </a:solidFill>
                <a:effectLst/>
              </a:rPr>
              <a:t>стр. 91, упр. 2</a:t>
            </a:r>
            <a:endParaRPr lang="ru-RU" sz="4400" b="1" cap="none" spc="0" dirty="0">
              <a:ln/>
              <a:solidFill>
                <a:schemeClr val="accent3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2836907365"/>
      </p:ext>
    </p:extLst>
  </p:cSld>
  <p:clrMapOvr>
    <a:masterClrMapping/>
  </p:clrMapOvr>
  <p:transition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21" name="Text Box 5"/>
          <p:cNvSpPr txBox="1">
            <a:spLocks noChangeArrowheads="1"/>
          </p:cNvSpPr>
          <p:nvPr/>
        </p:nvSpPr>
        <p:spPr bwMode="auto">
          <a:xfrm>
            <a:off x="1619250" y="404813"/>
            <a:ext cx="6985000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kumimoji="0" lang="ru-RU" sz="8000" b="1" u="sng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Физминутка</a:t>
            </a:r>
          </a:p>
        </p:txBody>
      </p:sp>
      <p:sp>
        <p:nvSpPr>
          <p:cNvPr id="12291" name="Rectangle 6"/>
          <p:cNvSpPr>
            <a:spLocks noChangeArrowheads="1"/>
          </p:cNvSpPr>
          <p:nvPr/>
        </p:nvSpPr>
        <p:spPr bwMode="auto">
          <a:xfrm>
            <a:off x="3468688" y="3017838"/>
            <a:ext cx="184150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ru-RU">
                <a:solidFill>
                  <a:srgbClr val="0000CC"/>
                </a:solidFill>
                <a:latin typeface="Arial" charset="0"/>
              </a:rPr>
              <a:t/>
            </a:r>
            <a:br>
              <a:rPr lang="ru-RU">
                <a:solidFill>
                  <a:srgbClr val="0000CC"/>
                </a:solidFill>
                <a:latin typeface="Arial" charset="0"/>
              </a:rPr>
            </a:br>
            <a:endParaRPr lang="ru-RU">
              <a:solidFill>
                <a:srgbClr val="0000CC"/>
              </a:solidFill>
              <a:latin typeface="Arial" charset="0"/>
            </a:endParaRPr>
          </a:p>
        </p:txBody>
      </p:sp>
      <p:pic>
        <p:nvPicPr>
          <p:cNvPr id="12292" name="Picture 7" descr="67747b2dfdd2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775" y="2060575"/>
            <a:ext cx="3455988" cy="3673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202286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32040" y="2132856"/>
            <a:ext cx="3312368" cy="39604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36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323528" y="35017"/>
            <a:ext cx="4248472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ct val="0"/>
              </a:spcBef>
            </a:pPr>
            <a:r>
              <a:rPr lang="ru-RU" sz="20000" cap="small" dirty="0" smtClean="0">
                <a:solidFill>
                  <a:srgbClr val="FF0000"/>
                </a:solidFill>
                <a:ea typeface="+mj-ea"/>
                <a:cs typeface="+mj-cs"/>
              </a:rPr>
              <a:t>4</a:t>
            </a:r>
            <a:endParaRPr lang="ru-RU" sz="2000" cap="small" dirty="0">
              <a:solidFill>
                <a:srgbClr val="FF0000"/>
              </a:solidFill>
              <a:ea typeface="+mj-ea"/>
              <a:cs typeface="+mj-cs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31178" y="3356992"/>
            <a:ext cx="3791423" cy="206210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/>
                <a:solidFill>
                  <a:schemeClr val="accent3"/>
                </a:solidFill>
                <a:effectLst/>
              </a:rPr>
              <a:t>Четыре</a:t>
            </a:r>
          </a:p>
          <a:p>
            <a:pPr algn="ctr"/>
            <a:endParaRPr lang="ru-RU" sz="2000" b="1" dirty="0">
              <a:ln/>
              <a:solidFill>
                <a:schemeClr val="accent3"/>
              </a:solidFill>
            </a:endParaRPr>
          </a:p>
          <a:p>
            <a:pPr algn="ctr"/>
            <a:r>
              <a:rPr lang="ru-RU" sz="5400" b="1" cap="none" spc="0" dirty="0" smtClean="0">
                <a:ln/>
                <a:solidFill>
                  <a:schemeClr val="accent3"/>
                </a:solidFill>
                <a:effectLst/>
              </a:rPr>
              <a:t>четыр</a:t>
            </a:r>
            <a:r>
              <a:rPr lang="ru-RU" sz="5400" b="1" u="sng" cap="none" spc="0" dirty="0" smtClean="0">
                <a:ln/>
                <a:solidFill>
                  <a:schemeClr val="accent3"/>
                </a:solidFill>
                <a:effectLst/>
              </a:rPr>
              <a:t>ь</a:t>
            </a:r>
            <a:r>
              <a:rPr lang="ru-RU" sz="5400" b="1" cap="none" spc="0" dirty="0" smtClean="0">
                <a:ln/>
                <a:solidFill>
                  <a:schemeClr val="accent3"/>
                </a:solidFill>
                <a:effectLst/>
              </a:rPr>
              <a:t>мя</a:t>
            </a:r>
            <a:endParaRPr lang="ru-RU" sz="5400" b="1" cap="none" spc="0" dirty="0">
              <a:ln/>
              <a:solidFill>
                <a:schemeClr val="accent3"/>
              </a:solidFill>
              <a:effectLst/>
            </a:endParaRPr>
          </a:p>
        </p:txBody>
      </p:sp>
    </p:spTree>
  </p:cSld>
  <p:clrMapOvr>
    <a:masterClrMapping/>
  </p:clrMapOvr>
  <p:transition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37</a:t>
            </a:fld>
            <a:endParaRPr lang="ru-RU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29605634"/>
              </p:ext>
            </p:extLst>
          </p:nvPr>
        </p:nvGraphicFramePr>
        <p:xfrm>
          <a:off x="4355976" y="404664"/>
          <a:ext cx="3456384" cy="489654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456384"/>
              </a:tblGrid>
              <a:tr h="4896544">
                <a:tc>
                  <a:txBody>
                    <a:bodyPr/>
                    <a:lstStyle/>
                    <a:p>
                      <a:endParaRPr lang="ru-RU" sz="3200" dirty="0" smtClean="0">
                        <a:solidFill>
                          <a:schemeClr val="tx1"/>
                        </a:solidFill>
                      </a:endParaRPr>
                    </a:p>
                    <a:p>
                      <a:endParaRPr lang="ru-RU" sz="3200" dirty="0" smtClean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ru-RU" sz="3200" dirty="0" smtClean="0">
                          <a:solidFill>
                            <a:schemeClr val="tx1"/>
                          </a:solidFill>
                        </a:rPr>
                        <a:t>В каждом числительном всего один мягкий знак!</a:t>
                      </a:r>
                      <a:endParaRPr lang="ru-RU" sz="32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476672"/>
            <a:ext cx="3878756" cy="48965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6086736"/>
      </p:ext>
    </p:extLst>
  </p:cSld>
  <p:clrMapOvr>
    <a:masterClrMapping/>
  </p:clrMapOvr>
  <p:transition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32040" y="2132856"/>
            <a:ext cx="3312368" cy="39604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38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344346" y="692696"/>
            <a:ext cx="4248472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ct val="0"/>
              </a:spcBef>
            </a:pPr>
            <a:r>
              <a:rPr lang="ru-RU" sz="8800" cap="small" dirty="0" smtClean="0">
                <a:solidFill>
                  <a:srgbClr val="FF0000"/>
                </a:solidFill>
                <a:ea typeface="+mj-ea"/>
                <a:cs typeface="+mj-cs"/>
              </a:rPr>
              <a:t> 5, 17, 6оо, 18, 500, 70</a:t>
            </a:r>
            <a:endParaRPr lang="ru-RU" sz="8800" cap="small" dirty="0">
              <a:solidFill>
                <a:srgbClr val="FF0000"/>
              </a:solidFill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323544743"/>
      </p:ext>
    </p:extLst>
  </p:cSld>
  <p:clrMapOvr>
    <a:masterClrMapping/>
  </p:clrMapOvr>
  <p:transition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39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344346" y="692696"/>
            <a:ext cx="6747934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ct val="0"/>
              </a:spcBef>
            </a:pPr>
            <a:r>
              <a:rPr lang="ru-RU" sz="4800" cap="small" dirty="0" smtClean="0">
                <a:solidFill>
                  <a:srgbClr val="FF0000"/>
                </a:solidFill>
                <a:ea typeface="+mj-ea"/>
                <a:cs typeface="+mj-cs"/>
              </a:rPr>
              <a:t> </a:t>
            </a:r>
            <a:r>
              <a:rPr lang="ru-RU" sz="5400" cap="small" dirty="0" smtClean="0">
                <a:ea typeface="+mj-ea"/>
                <a:cs typeface="+mj-cs"/>
              </a:rPr>
              <a:t>пят</a:t>
            </a:r>
            <a:r>
              <a:rPr lang="ru-RU" sz="5400" u="sng" cap="small" dirty="0" smtClean="0">
                <a:ea typeface="+mj-ea"/>
                <a:cs typeface="+mj-cs"/>
              </a:rPr>
              <a:t>ь</a:t>
            </a:r>
            <a:r>
              <a:rPr lang="ru-RU" sz="5400" cap="small" dirty="0" smtClean="0">
                <a:ea typeface="+mj-ea"/>
                <a:cs typeface="+mj-cs"/>
              </a:rPr>
              <a:t>, семнадцат</a:t>
            </a:r>
            <a:r>
              <a:rPr lang="ru-RU" sz="5400" u="sng" cap="small" dirty="0" smtClean="0">
                <a:ea typeface="+mj-ea"/>
                <a:cs typeface="+mj-cs"/>
              </a:rPr>
              <a:t>ь</a:t>
            </a:r>
            <a:r>
              <a:rPr lang="ru-RU" sz="5400" cap="small" dirty="0" smtClean="0">
                <a:ea typeface="+mj-ea"/>
                <a:cs typeface="+mj-cs"/>
              </a:rPr>
              <a:t>, шест</a:t>
            </a:r>
            <a:r>
              <a:rPr lang="ru-RU" sz="5400" u="sng" cap="small" dirty="0" smtClean="0">
                <a:ea typeface="+mj-ea"/>
                <a:cs typeface="+mj-cs"/>
              </a:rPr>
              <a:t>ь</a:t>
            </a:r>
            <a:r>
              <a:rPr lang="ru-RU" sz="5400" cap="small" dirty="0" smtClean="0">
                <a:ea typeface="+mj-ea"/>
                <a:cs typeface="+mj-cs"/>
              </a:rPr>
              <a:t>сот, восемнадцат</a:t>
            </a:r>
            <a:r>
              <a:rPr lang="ru-RU" sz="5400" u="sng" cap="small" dirty="0" smtClean="0">
                <a:ea typeface="+mj-ea"/>
                <a:cs typeface="+mj-cs"/>
              </a:rPr>
              <a:t>ь</a:t>
            </a:r>
            <a:r>
              <a:rPr lang="ru-RU" sz="5400" cap="small" dirty="0" smtClean="0">
                <a:ea typeface="+mj-ea"/>
                <a:cs typeface="+mj-cs"/>
              </a:rPr>
              <a:t>, пят</a:t>
            </a:r>
            <a:r>
              <a:rPr lang="ru-RU" sz="5400" u="sng" cap="small" dirty="0" smtClean="0">
                <a:ea typeface="+mj-ea"/>
                <a:cs typeface="+mj-cs"/>
              </a:rPr>
              <a:t>ь</a:t>
            </a:r>
            <a:r>
              <a:rPr lang="ru-RU" sz="5400" cap="small" dirty="0" smtClean="0">
                <a:ea typeface="+mj-ea"/>
                <a:cs typeface="+mj-cs"/>
              </a:rPr>
              <a:t>сот, девят</a:t>
            </a:r>
            <a:r>
              <a:rPr lang="ru-RU" sz="5400" u="sng" cap="small" dirty="0" smtClean="0">
                <a:ea typeface="+mj-ea"/>
                <a:cs typeface="+mj-cs"/>
              </a:rPr>
              <a:t>ь</a:t>
            </a:r>
            <a:r>
              <a:rPr lang="ru-RU" sz="5400" cap="small" dirty="0" smtClean="0">
                <a:ea typeface="+mj-ea"/>
                <a:cs typeface="+mj-cs"/>
              </a:rPr>
              <a:t>сот</a:t>
            </a:r>
            <a:endParaRPr lang="ru-RU" sz="5400" cap="small" dirty="0">
              <a:ea typeface="+mj-ea"/>
              <a:cs typeface="+mj-cs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92240" y="4725144"/>
            <a:ext cx="1482194" cy="1871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18116589"/>
      </p:ext>
    </p:extLst>
  </p:cSld>
  <p:clrMapOvr>
    <a:masterClrMapping/>
  </p:clrMapOvr>
  <p:transition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AutoShape 2"/>
          <p:cNvSpPr>
            <a:spLocks noGrp="1" noChangeArrowheads="1"/>
          </p:cNvSpPr>
          <p:nvPr>
            <p:ph type="title"/>
          </p:nvPr>
        </p:nvSpPr>
        <p:spPr>
          <a:prstGeom prst="ribbon">
            <a:avLst>
              <a:gd name="adj1" fmla="val 12500"/>
              <a:gd name="adj2" fmla="val 50000"/>
            </a:avLst>
          </a:prstGeom>
          <a:solidFill>
            <a:schemeClr val="accent4"/>
          </a:solidFill>
          <a:ln>
            <a:solidFill>
              <a:schemeClr val="bg2"/>
            </a:solidFill>
            <a:round/>
          </a:ln>
        </p:spPr>
        <p:txBody>
          <a:bodyPr>
            <a:normAutofit fontScale="90000"/>
          </a:bodyPr>
          <a:lstStyle/>
          <a:p>
            <a:pPr algn="ctr">
              <a:defRPr/>
            </a:pPr>
            <a:r>
              <a:rPr lang="ru-RU" sz="40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Имена</a:t>
            </a:r>
            <a:br>
              <a:rPr lang="ru-RU" sz="40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r>
              <a:rPr lang="ru-RU" sz="36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числительные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pPr algn="ctr">
              <a:buFont typeface="Wingdings" pitchFamily="2" charset="2"/>
              <a:buNone/>
            </a:pPr>
            <a:r>
              <a:rPr lang="ru-RU" dirty="0" smtClean="0"/>
              <a:t> </a:t>
            </a:r>
          </a:p>
        </p:txBody>
      </p:sp>
      <p:sp>
        <p:nvSpPr>
          <p:cNvPr id="32772" name="AutoShape 4"/>
          <p:cNvSpPr>
            <a:spLocks noChangeArrowheads="1"/>
          </p:cNvSpPr>
          <p:nvPr/>
        </p:nvSpPr>
        <p:spPr bwMode="auto">
          <a:xfrm>
            <a:off x="684213" y="2205038"/>
            <a:ext cx="7559675" cy="936625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kumimoji="0" lang="ru-RU" sz="3600" b="1" dirty="0">
                <a:solidFill>
                  <a:srgbClr val="000066"/>
                </a:solidFill>
                <a:latin typeface="Times New Roman" pitchFamily="18" charset="0"/>
              </a:rPr>
              <a:t>называют </a:t>
            </a:r>
            <a:r>
              <a:rPr kumimoji="0" lang="ru-RU" sz="3600" b="1" dirty="0">
                <a:solidFill>
                  <a:schemeClr val="hlink"/>
                </a:solidFill>
                <a:latin typeface="Times New Roman" pitchFamily="18" charset="0"/>
              </a:rPr>
              <a:t>количество</a:t>
            </a:r>
            <a:r>
              <a:rPr kumimoji="0" lang="ru-RU" sz="3600" b="1" dirty="0">
                <a:solidFill>
                  <a:srgbClr val="000066"/>
                </a:solidFill>
                <a:latin typeface="Times New Roman" pitchFamily="18" charset="0"/>
              </a:rPr>
              <a:t> предметов</a:t>
            </a:r>
          </a:p>
        </p:txBody>
      </p:sp>
      <p:sp>
        <p:nvSpPr>
          <p:cNvPr id="32773" name="AutoShape 5"/>
          <p:cNvSpPr>
            <a:spLocks noChangeArrowheads="1"/>
          </p:cNvSpPr>
          <p:nvPr/>
        </p:nvSpPr>
        <p:spPr bwMode="auto">
          <a:xfrm>
            <a:off x="611188" y="3500438"/>
            <a:ext cx="7559675" cy="936625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kumimoji="0" lang="ru-RU" sz="4800" b="1" dirty="0">
                <a:solidFill>
                  <a:srgbClr val="0000CC"/>
                </a:solidFill>
                <a:latin typeface="Times New Roman" pitchFamily="18" charset="0"/>
              </a:rPr>
              <a:t>Сколько?</a:t>
            </a:r>
          </a:p>
        </p:txBody>
      </p:sp>
      <p:sp>
        <p:nvSpPr>
          <p:cNvPr id="32774" name="AutoShape 6"/>
          <p:cNvSpPr>
            <a:spLocks noChangeArrowheads="1"/>
          </p:cNvSpPr>
          <p:nvPr/>
        </p:nvSpPr>
        <p:spPr bwMode="auto">
          <a:xfrm>
            <a:off x="684213" y="4797425"/>
            <a:ext cx="7632700" cy="936625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kumimoji="0" lang="ru-RU" sz="4000" b="1" dirty="0">
                <a:solidFill>
                  <a:schemeClr val="hlink"/>
                </a:solidFill>
                <a:latin typeface="Times New Roman" pitchFamily="18" charset="0"/>
              </a:rPr>
              <a:t>количественные числительные</a:t>
            </a:r>
          </a:p>
        </p:txBody>
      </p:sp>
      <p:sp>
        <p:nvSpPr>
          <p:cNvPr id="32775" name="Line 7"/>
          <p:cNvSpPr>
            <a:spLocks noChangeShapeType="1"/>
          </p:cNvSpPr>
          <p:nvPr/>
        </p:nvSpPr>
        <p:spPr bwMode="auto">
          <a:xfrm>
            <a:off x="4500563" y="1844675"/>
            <a:ext cx="0" cy="288925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32776" name="Line 8"/>
          <p:cNvSpPr>
            <a:spLocks noChangeShapeType="1"/>
          </p:cNvSpPr>
          <p:nvPr/>
        </p:nvSpPr>
        <p:spPr bwMode="auto">
          <a:xfrm>
            <a:off x="4500563" y="3141663"/>
            <a:ext cx="0" cy="288925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32777" name="Line 9"/>
          <p:cNvSpPr>
            <a:spLocks noChangeShapeType="1"/>
          </p:cNvSpPr>
          <p:nvPr/>
        </p:nvSpPr>
        <p:spPr bwMode="auto">
          <a:xfrm>
            <a:off x="4500563" y="4437063"/>
            <a:ext cx="0" cy="288925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27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27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27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27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27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27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27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27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27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0" grpId="0" animBg="1"/>
      <p:bldP spid="32772" grpId="0" animBg="1"/>
      <p:bldP spid="32773" grpId="0" animBg="1"/>
      <p:bldP spid="32774" grpId="0" animBg="1"/>
      <p:bldP spid="32775" grpId="0" animBg="1"/>
      <p:bldP spid="32776" grpId="0" animBg="1"/>
      <p:bldP spid="32777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40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344346" y="692696"/>
            <a:ext cx="6747934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ct val="0"/>
              </a:spcBef>
            </a:pPr>
            <a:r>
              <a:rPr lang="ru-RU" sz="4800" cap="small" dirty="0" smtClean="0">
                <a:solidFill>
                  <a:srgbClr val="FF0000"/>
                </a:solidFill>
                <a:ea typeface="+mj-ea"/>
                <a:cs typeface="+mj-cs"/>
              </a:rPr>
              <a:t> </a:t>
            </a:r>
            <a:r>
              <a:rPr lang="ru-RU" sz="8800" cap="small" dirty="0" smtClean="0">
                <a:solidFill>
                  <a:srgbClr val="C00000"/>
                </a:solidFill>
                <a:ea typeface="+mj-ea"/>
                <a:cs typeface="+mj-cs"/>
              </a:rPr>
              <a:t>Команды – вперёд!</a:t>
            </a:r>
            <a:endParaRPr lang="ru-RU" sz="8800" cap="small" dirty="0">
              <a:solidFill>
                <a:srgbClr val="C00000"/>
              </a:solidFill>
              <a:ea typeface="+mj-ea"/>
              <a:cs typeface="+mj-cs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3717032"/>
            <a:ext cx="2088232" cy="26372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40746375"/>
      </p:ext>
    </p:extLst>
  </p:cSld>
  <p:clrMapOvr>
    <a:masterClrMapping/>
  </p:clrMapOvr>
  <p:transition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5" name="AutoShape 3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7467600" cy="2146250"/>
          </a:xfrm>
          <a:prstGeom prst="ribbon">
            <a:avLst>
              <a:gd name="adj1" fmla="val 12500"/>
              <a:gd name="adj2" fmla="val 68447"/>
            </a:avLst>
          </a:prstGeom>
          <a:solidFill>
            <a:schemeClr val="accent4"/>
          </a:solidFill>
          <a:ln>
            <a:solidFill>
              <a:schemeClr val="tx1"/>
            </a:solidFill>
            <a:round/>
          </a:ln>
        </p:spPr>
        <p:txBody>
          <a:bodyPr>
            <a:noAutofit/>
          </a:bodyPr>
          <a:lstStyle/>
          <a:p>
            <a:pPr algn="ctr">
              <a:defRPr/>
            </a:pPr>
            <a:r>
              <a:rPr lang="ru-RU" sz="48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домашнее задание</a:t>
            </a: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41</a:t>
            </a:fld>
            <a:endParaRPr lang="ru-RU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708920"/>
            <a:ext cx="2592287" cy="30315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2699792" y="3140968"/>
            <a:ext cx="5616624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ct val="0"/>
              </a:spcBef>
            </a:pPr>
            <a:r>
              <a:rPr lang="ru-RU" sz="8800" cap="small" dirty="0" smtClean="0">
                <a:solidFill>
                  <a:srgbClr val="FF0000"/>
                </a:solidFill>
                <a:ea typeface="+mj-ea"/>
                <a:cs typeface="+mj-cs"/>
              </a:rPr>
              <a:t> </a:t>
            </a:r>
            <a:r>
              <a:rPr lang="ru-RU" sz="5400" cap="small" dirty="0" smtClean="0">
                <a:solidFill>
                  <a:srgbClr val="FF0000"/>
                </a:solidFill>
                <a:ea typeface="+mj-ea"/>
                <a:cs typeface="+mj-cs"/>
              </a:rPr>
              <a:t>Т. </a:t>
            </a:r>
            <a:r>
              <a:rPr lang="ru-RU" sz="5400" cap="small" smtClean="0">
                <a:solidFill>
                  <a:srgbClr val="FF0000"/>
                </a:solidFill>
                <a:ea typeface="+mj-ea"/>
                <a:cs typeface="+mj-cs"/>
              </a:rPr>
              <a:t>стр.24 упр.2;</a:t>
            </a:r>
            <a:endParaRPr lang="ru-RU" sz="5400" cap="small" dirty="0" smtClean="0">
              <a:solidFill>
                <a:srgbClr val="FF0000"/>
              </a:solidFill>
              <a:ea typeface="+mj-ea"/>
              <a:cs typeface="+mj-cs"/>
            </a:endParaRPr>
          </a:p>
          <a:p>
            <a:pPr lvl="0" algn="ctr">
              <a:spcBef>
                <a:spcPct val="0"/>
              </a:spcBef>
            </a:pPr>
            <a:r>
              <a:rPr lang="ru-RU" sz="5400" cap="small" dirty="0" smtClean="0">
                <a:solidFill>
                  <a:srgbClr val="FF0000"/>
                </a:solidFill>
                <a:ea typeface="+mj-ea"/>
                <a:cs typeface="+mj-cs"/>
              </a:rPr>
              <a:t>* К. стр. 91  упр.3</a:t>
            </a:r>
            <a:endParaRPr lang="ru-RU" sz="5400" cap="small" dirty="0">
              <a:solidFill>
                <a:srgbClr val="FF0000"/>
              </a:solidFill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416016449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37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37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37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5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1196752"/>
            <a:ext cx="7467600" cy="1143000"/>
          </a:xfrm>
        </p:spPr>
        <p:txBody>
          <a:bodyPr>
            <a:normAutofit fontScale="90000"/>
          </a:bodyPr>
          <a:lstStyle/>
          <a:p>
            <a:r>
              <a:rPr lang="ru-RU" sz="4900" i="1" dirty="0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Вос</a:t>
            </a:r>
            <a:r>
              <a:rPr lang="ru-RU" sz="4900" b="1" i="1" u="sng" dirty="0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ь</a:t>
            </a:r>
            <a:r>
              <a:rPr lang="ru-RU" sz="4900" i="1" dirty="0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мое  марта </a:t>
            </a:r>
            <a:r>
              <a:rPr lang="ru-RU" sz="4900" dirty="0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 - Международный женский день.</a:t>
            </a:r>
            <a:r>
              <a:rPr lang="ru-RU" sz="4000" dirty="0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4000" dirty="0">
              <a:solidFill>
                <a:srgbClr val="008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/>
          <p:cNvPicPr>
            <a:picLocks noGrp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87824" y="1700808"/>
            <a:ext cx="4968552" cy="45719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Номер слайда 2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42</a:t>
            </a:fld>
            <a:endParaRPr lang="ru-RU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/>
          <p:cNvPicPr>
            <a:picLocks noGrp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260648"/>
            <a:ext cx="7344816" cy="6403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Номер слайда 2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43</a:t>
            </a:fld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755576" y="4590256"/>
            <a:ext cx="7287572" cy="175432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5400" dirty="0" smtClean="0">
                <a:solidFill>
                  <a:schemeClr val="bg1"/>
                </a:solidFill>
              </a:rPr>
              <a:t>Спасибо за урок!</a:t>
            </a:r>
          </a:p>
          <a:p>
            <a:r>
              <a:rPr lang="ru-RU" sz="5400" dirty="0" smtClean="0">
                <a:solidFill>
                  <a:schemeClr val="bg1"/>
                </a:solidFill>
              </a:rPr>
              <a:t>С праздником весны!</a:t>
            </a:r>
            <a:endParaRPr lang="ru-RU" sz="5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652561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5" name="AutoShape 3"/>
          <p:cNvSpPr>
            <a:spLocks noGrp="1" noChangeArrowheads="1"/>
          </p:cNvSpPr>
          <p:nvPr>
            <p:ph type="title"/>
          </p:nvPr>
        </p:nvSpPr>
        <p:spPr>
          <a:prstGeom prst="ribbon">
            <a:avLst>
              <a:gd name="adj1" fmla="val 12500"/>
              <a:gd name="adj2" fmla="val 50000"/>
            </a:avLst>
          </a:prstGeom>
          <a:solidFill>
            <a:schemeClr val="accent4"/>
          </a:solidFill>
          <a:ln>
            <a:solidFill>
              <a:schemeClr val="tx1"/>
            </a:solidFill>
            <a:round/>
          </a:ln>
        </p:spPr>
        <p:txBody>
          <a:bodyPr>
            <a:noAutofit/>
          </a:bodyPr>
          <a:lstStyle/>
          <a:p>
            <a:pPr algn="ctr">
              <a:defRPr/>
            </a:pPr>
            <a:r>
              <a:rPr lang="ru-RU" sz="32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Имена числительные</a:t>
            </a:r>
          </a:p>
        </p:txBody>
      </p:sp>
      <p:sp>
        <p:nvSpPr>
          <p:cNvPr id="11266" name="Rectangle 2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pPr>
              <a:buFont typeface="Wingdings" pitchFamily="2" charset="2"/>
              <a:buNone/>
            </a:pPr>
            <a:r>
              <a:rPr lang="ru-RU" smtClean="0"/>
              <a:t> </a:t>
            </a:r>
          </a:p>
        </p:txBody>
      </p:sp>
      <p:sp>
        <p:nvSpPr>
          <p:cNvPr id="33796" name="AutoShape 4"/>
          <p:cNvSpPr>
            <a:spLocks noChangeArrowheads="1"/>
          </p:cNvSpPr>
          <p:nvPr/>
        </p:nvSpPr>
        <p:spPr bwMode="auto">
          <a:xfrm>
            <a:off x="684213" y="2133600"/>
            <a:ext cx="7559675" cy="936625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kumimoji="0" lang="ru-RU" sz="2800" b="1" dirty="0">
                <a:solidFill>
                  <a:srgbClr val="000066"/>
                </a:solidFill>
                <a:latin typeface="Times New Roman" pitchFamily="18" charset="0"/>
              </a:rPr>
              <a:t>называют </a:t>
            </a:r>
            <a:r>
              <a:rPr kumimoji="0" lang="ru-RU" sz="2800" b="1" dirty="0">
                <a:solidFill>
                  <a:srgbClr val="FF0066"/>
                </a:solidFill>
                <a:latin typeface="Times New Roman" pitchFamily="18" charset="0"/>
              </a:rPr>
              <a:t>порядок</a:t>
            </a:r>
            <a:r>
              <a:rPr kumimoji="0" lang="ru-RU" sz="2800" b="1" dirty="0">
                <a:solidFill>
                  <a:srgbClr val="000066"/>
                </a:solidFill>
                <a:latin typeface="Times New Roman" pitchFamily="18" charset="0"/>
              </a:rPr>
              <a:t> предметов при счете</a:t>
            </a:r>
          </a:p>
        </p:txBody>
      </p:sp>
      <p:sp>
        <p:nvSpPr>
          <p:cNvPr id="33797" name="AutoShape 5"/>
          <p:cNvSpPr>
            <a:spLocks noChangeArrowheads="1"/>
          </p:cNvSpPr>
          <p:nvPr/>
        </p:nvSpPr>
        <p:spPr bwMode="auto">
          <a:xfrm>
            <a:off x="611188" y="3500438"/>
            <a:ext cx="7559675" cy="936625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kumimoji="0" lang="ru-RU" sz="3600" b="1" dirty="0">
                <a:solidFill>
                  <a:srgbClr val="0000CC"/>
                </a:solidFill>
                <a:latin typeface="Times New Roman" pitchFamily="18" charset="0"/>
              </a:rPr>
              <a:t>Какой? Какая? Какое? Какие</a:t>
            </a:r>
            <a:r>
              <a:rPr kumimoji="0" lang="ru-RU" sz="3600" b="1" dirty="0" smtClean="0">
                <a:solidFill>
                  <a:srgbClr val="0000CC"/>
                </a:solidFill>
                <a:latin typeface="Times New Roman" pitchFamily="18" charset="0"/>
              </a:rPr>
              <a:t>?</a:t>
            </a:r>
          </a:p>
          <a:p>
            <a:pPr algn="ctr"/>
            <a:r>
              <a:rPr lang="ru-RU" sz="3600" b="1" dirty="0" smtClean="0">
                <a:solidFill>
                  <a:srgbClr val="0000CC"/>
                </a:solidFill>
                <a:latin typeface="Times New Roman" pitchFamily="18" charset="0"/>
              </a:rPr>
              <a:t>Который?</a:t>
            </a:r>
            <a:endParaRPr kumimoji="0" lang="ru-RU" sz="3600" b="1" dirty="0">
              <a:solidFill>
                <a:srgbClr val="0000CC"/>
              </a:solidFill>
              <a:latin typeface="Times New Roman" pitchFamily="18" charset="0"/>
            </a:endParaRPr>
          </a:p>
        </p:txBody>
      </p:sp>
      <p:sp>
        <p:nvSpPr>
          <p:cNvPr id="33798" name="AutoShape 6"/>
          <p:cNvSpPr>
            <a:spLocks noChangeArrowheads="1"/>
          </p:cNvSpPr>
          <p:nvPr/>
        </p:nvSpPr>
        <p:spPr bwMode="auto">
          <a:xfrm>
            <a:off x="611188" y="4868863"/>
            <a:ext cx="7559675" cy="936625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kumimoji="0" lang="ru-RU" sz="4400" b="1" dirty="0">
                <a:solidFill>
                  <a:srgbClr val="FF0066"/>
                </a:solidFill>
                <a:latin typeface="Times New Roman" pitchFamily="18" charset="0"/>
              </a:rPr>
              <a:t>порядковые  числительные</a:t>
            </a:r>
          </a:p>
        </p:txBody>
      </p:sp>
      <p:sp>
        <p:nvSpPr>
          <p:cNvPr id="33799" name="Line 7"/>
          <p:cNvSpPr>
            <a:spLocks noChangeShapeType="1"/>
          </p:cNvSpPr>
          <p:nvPr/>
        </p:nvSpPr>
        <p:spPr bwMode="auto">
          <a:xfrm>
            <a:off x="4500563" y="1844675"/>
            <a:ext cx="0" cy="288925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33800" name="Line 8"/>
          <p:cNvSpPr>
            <a:spLocks noChangeShapeType="1"/>
          </p:cNvSpPr>
          <p:nvPr/>
        </p:nvSpPr>
        <p:spPr bwMode="auto">
          <a:xfrm>
            <a:off x="4427538" y="3141663"/>
            <a:ext cx="0" cy="288925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33801" name="Line 9"/>
          <p:cNvSpPr>
            <a:spLocks noChangeShapeType="1"/>
          </p:cNvSpPr>
          <p:nvPr/>
        </p:nvSpPr>
        <p:spPr bwMode="auto">
          <a:xfrm>
            <a:off x="4427538" y="4508500"/>
            <a:ext cx="0" cy="288925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37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37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37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37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37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38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38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37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38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38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37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37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37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5" grpId="0" animBg="1"/>
      <p:bldP spid="33796" grpId="0" animBg="1"/>
      <p:bldP spid="33797" grpId="0" animBg="1"/>
      <p:bldP spid="33798" grpId="0" animBg="1"/>
      <p:bldP spid="33799" grpId="0" animBg="1"/>
      <p:bldP spid="33800" grpId="0" animBg="1"/>
      <p:bldP spid="3380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AutoShape 2"/>
          <p:cNvSpPr>
            <a:spLocks noChangeArrowheads="1"/>
          </p:cNvSpPr>
          <p:nvPr/>
        </p:nvSpPr>
        <p:spPr bwMode="auto">
          <a:xfrm>
            <a:off x="539750" y="260648"/>
            <a:ext cx="7993063" cy="1296144"/>
          </a:xfrm>
          <a:prstGeom prst="ribbon">
            <a:avLst>
              <a:gd name="adj1" fmla="val 12500"/>
              <a:gd name="adj2" fmla="val 74068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kumimoji="0" lang="ru-RU" sz="32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Имена числительные </a:t>
            </a:r>
          </a:p>
          <a:p>
            <a:pPr algn="ctr">
              <a:defRPr/>
            </a:pPr>
            <a:r>
              <a:rPr kumimoji="0" lang="ru-RU" sz="32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по составу делятся на:</a:t>
            </a:r>
            <a:endParaRPr kumimoji="0" lang="ru-RU" sz="3200" b="1" dirty="0">
              <a:solidFill>
                <a:srgbClr val="0000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</p:txBody>
      </p:sp>
      <p:pic>
        <p:nvPicPr>
          <p:cNvPr id="6152" name="Picture 10" descr="Картинка 9 из 15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9750" y="4724400"/>
            <a:ext cx="1439863" cy="1441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05364189"/>
              </p:ext>
            </p:extLst>
          </p:nvPr>
        </p:nvGraphicFramePr>
        <p:xfrm>
          <a:off x="539751" y="1916832"/>
          <a:ext cx="7848672" cy="944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92089"/>
                <a:gridCol w="2640359"/>
                <a:gridCol w="2616224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solidFill>
                            <a:schemeClr val="tx1"/>
                          </a:solidFill>
                        </a:rPr>
                        <a:t>Простые</a:t>
                      </a:r>
                      <a:endParaRPr lang="ru-RU" sz="28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solidFill>
                            <a:schemeClr val="tx1"/>
                          </a:solidFill>
                        </a:rPr>
                        <a:t>Сложные</a:t>
                      </a:r>
                      <a:endParaRPr lang="ru-RU" sz="28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solidFill>
                            <a:schemeClr val="tx1"/>
                          </a:solidFill>
                        </a:rPr>
                        <a:t>Составные</a:t>
                      </a:r>
                    </a:p>
                    <a:p>
                      <a:pPr algn="ctr"/>
                      <a:endParaRPr lang="ru-RU" sz="28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91593448"/>
              </p:ext>
            </p:extLst>
          </p:nvPr>
        </p:nvGraphicFramePr>
        <p:xfrm>
          <a:off x="570396" y="2996952"/>
          <a:ext cx="7746020" cy="159295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561444"/>
                <a:gridCol w="2650574"/>
                <a:gridCol w="2534002"/>
              </a:tblGrid>
              <a:tr h="648072">
                <a:tc>
                  <a:txBody>
                    <a:bodyPr/>
                    <a:lstStyle/>
                    <a:p>
                      <a:r>
                        <a:rPr lang="ru-RU" sz="2800" dirty="0" smtClean="0">
                          <a:solidFill>
                            <a:schemeClr val="tx1"/>
                          </a:solidFill>
                        </a:rPr>
                        <a:t>семь</a:t>
                      </a:r>
                      <a:endParaRPr lang="ru-RU" sz="2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dirty="0" smtClean="0">
                          <a:solidFill>
                            <a:schemeClr val="tx1"/>
                          </a:solidFill>
                        </a:rPr>
                        <a:t>семьдесят</a:t>
                      </a:r>
                      <a:endParaRPr lang="ru-RU" sz="2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dirty="0" smtClean="0">
                          <a:solidFill>
                            <a:schemeClr val="tx1"/>
                          </a:solidFill>
                        </a:rPr>
                        <a:t>сорок</a:t>
                      </a:r>
                      <a:r>
                        <a:rPr lang="ru-RU" sz="2800" baseline="0" dirty="0" smtClean="0">
                          <a:solidFill>
                            <a:schemeClr val="tx1"/>
                          </a:solidFill>
                        </a:rPr>
                        <a:t> три</a:t>
                      </a:r>
                      <a:endParaRPr lang="ru-RU" sz="2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800" dirty="0" smtClean="0">
                          <a:solidFill>
                            <a:schemeClr val="tx1"/>
                          </a:solidFill>
                        </a:rPr>
                        <a:t>одиннадцать</a:t>
                      </a:r>
                      <a:endParaRPr lang="ru-RU" sz="2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dirty="0" smtClean="0">
                          <a:solidFill>
                            <a:schemeClr val="tx1"/>
                          </a:solidFill>
                        </a:rPr>
                        <a:t>восемьсот</a:t>
                      </a:r>
                      <a:endParaRPr lang="ru-RU" sz="2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dirty="0" smtClean="0">
                          <a:solidFill>
                            <a:schemeClr val="tx1"/>
                          </a:solidFill>
                        </a:rPr>
                        <a:t>пятьдесят четыре</a:t>
                      </a:r>
                      <a:endParaRPr lang="ru-RU" sz="2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44462307"/>
      </p:ext>
    </p:extLst>
  </p:cSld>
  <p:clrMapOvr>
    <a:masterClrMapping/>
  </p:clrMapOvr>
  <p:transition>
    <p:push dir="r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AutoShape 2"/>
          <p:cNvSpPr>
            <a:spLocks noChangeArrowheads="1"/>
          </p:cNvSpPr>
          <p:nvPr/>
        </p:nvSpPr>
        <p:spPr bwMode="auto">
          <a:xfrm>
            <a:off x="539750" y="260648"/>
            <a:ext cx="7993063" cy="1296144"/>
          </a:xfrm>
          <a:prstGeom prst="ribbon">
            <a:avLst>
              <a:gd name="adj1" fmla="val 12500"/>
              <a:gd name="adj2" fmla="val 74068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kumimoji="0" lang="ru-RU" sz="32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Имена числительные </a:t>
            </a:r>
          </a:p>
          <a:p>
            <a:pPr algn="ctr">
              <a:defRPr/>
            </a:pPr>
            <a:r>
              <a:rPr lang="ru-RU" sz="32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и</a:t>
            </a:r>
            <a:r>
              <a:rPr kumimoji="0" lang="ru-RU" sz="32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зменяются по падежам</a:t>
            </a:r>
            <a:endParaRPr kumimoji="0" lang="ru-RU" sz="3200" b="1" dirty="0">
              <a:solidFill>
                <a:srgbClr val="0000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</p:txBody>
      </p:sp>
      <p:pic>
        <p:nvPicPr>
          <p:cNvPr id="6152" name="Picture 10" descr="Картинка 9 из 15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9750" y="4724400"/>
            <a:ext cx="1439863" cy="1441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7</a:t>
            </a:fld>
            <a:endParaRPr lang="ru-RU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99475079"/>
              </p:ext>
            </p:extLst>
          </p:nvPr>
        </p:nvGraphicFramePr>
        <p:xfrm>
          <a:off x="323528" y="2276872"/>
          <a:ext cx="8208912" cy="228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24136"/>
                <a:gridCol w="1224136"/>
                <a:gridCol w="1368152"/>
                <a:gridCol w="1368152"/>
                <a:gridCol w="1368152"/>
                <a:gridCol w="1656184"/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2800" dirty="0" smtClean="0">
                          <a:solidFill>
                            <a:schemeClr val="tx1"/>
                          </a:solidFill>
                        </a:rPr>
                        <a:t>И. п.</a:t>
                      </a:r>
                      <a:endParaRPr lang="ru-RU" sz="2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dirty="0" smtClean="0">
                          <a:solidFill>
                            <a:schemeClr val="tx1"/>
                          </a:solidFill>
                        </a:rPr>
                        <a:t>Р. п.</a:t>
                      </a:r>
                      <a:endParaRPr lang="ru-RU" sz="2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dirty="0" smtClean="0">
                          <a:solidFill>
                            <a:schemeClr val="tx1"/>
                          </a:solidFill>
                        </a:rPr>
                        <a:t>Д. п.</a:t>
                      </a:r>
                      <a:endParaRPr lang="ru-RU" sz="2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dirty="0" smtClean="0">
                          <a:solidFill>
                            <a:schemeClr val="tx1"/>
                          </a:solidFill>
                        </a:rPr>
                        <a:t>В. п.</a:t>
                      </a:r>
                      <a:endParaRPr lang="ru-RU" sz="2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dirty="0" smtClean="0">
                          <a:solidFill>
                            <a:schemeClr val="tx1"/>
                          </a:solidFill>
                        </a:rPr>
                        <a:t>Т. п.</a:t>
                      </a:r>
                      <a:endParaRPr lang="ru-RU" sz="2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dirty="0" smtClean="0">
                          <a:solidFill>
                            <a:schemeClr val="tx1"/>
                          </a:solidFill>
                        </a:rPr>
                        <a:t>П. п.</a:t>
                      </a:r>
                      <a:endParaRPr lang="ru-RU" sz="2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800" dirty="0" smtClean="0">
                          <a:solidFill>
                            <a:schemeClr val="tx1"/>
                          </a:solidFill>
                        </a:rPr>
                        <a:t>семь</a:t>
                      </a:r>
                      <a:endParaRPr lang="ru-RU" sz="2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dirty="0" smtClean="0">
                          <a:solidFill>
                            <a:schemeClr val="tx1"/>
                          </a:solidFill>
                        </a:rPr>
                        <a:t>семи</a:t>
                      </a:r>
                      <a:endParaRPr lang="ru-RU" sz="2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dirty="0" smtClean="0">
                          <a:solidFill>
                            <a:schemeClr val="tx1"/>
                          </a:solidFill>
                        </a:rPr>
                        <a:t>семи</a:t>
                      </a:r>
                    </a:p>
                    <a:p>
                      <a:endParaRPr lang="ru-RU" sz="2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dirty="0" smtClean="0">
                          <a:solidFill>
                            <a:schemeClr val="tx1"/>
                          </a:solidFill>
                        </a:rPr>
                        <a:t>семь</a:t>
                      </a:r>
                      <a:endParaRPr lang="ru-RU" sz="2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dirty="0" smtClean="0">
                          <a:solidFill>
                            <a:schemeClr val="tx1"/>
                          </a:solidFill>
                        </a:rPr>
                        <a:t>семью</a:t>
                      </a:r>
                      <a:endParaRPr lang="ru-RU" sz="2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dirty="0" smtClean="0">
                          <a:solidFill>
                            <a:schemeClr val="tx1"/>
                          </a:solidFill>
                        </a:rPr>
                        <a:t>(о) семи</a:t>
                      </a:r>
                      <a:endParaRPr lang="ru-RU" sz="2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solidFill>
                            <a:schemeClr val="tx1"/>
                          </a:solidFill>
                        </a:rPr>
                        <a:t>пятый</a:t>
                      </a:r>
                      <a:endParaRPr lang="ru-RU" sz="2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solidFill>
                            <a:schemeClr val="tx1"/>
                          </a:solidFill>
                        </a:rPr>
                        <a:t>пятого</a:t>
                      </a:r>
                      <a:endParaRPr lang="ru-RU" sz="2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solidFill>
                            <a:schemeClr val="tx1"/>
                          </a:solidFill>
                        </a:rPr>
                        <a:t>пятому</a:t>
                      </a:r>
                      <a:endParaRPr lang="ru-RU" sz="2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solidFill>
                            <a:schemeClr val="tx1"/>
                          </a:solidFill>
                        </a:rPr>
                        <a:t>пятого</a:t>
                      </a:r>
                    </a:p>
                    <a:p>
                      <a:r>
                        <a:rPr lang="ru-RU" sz="2400" dirty="0" smtClean="0">
                          <a:solidFill>
                            <a:schemeClr val="tx1"/>
                          </a:solidFill>
                        </a:rPr>
                        <a:t>пятый</a:t>
                      </a:r>
                      <a:endParaRPr lang="ru-RU" sz="2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solidFill>
                            <a:schemeClr val="tx1"/>
                          </a:solidFill>
                        </a:rPr>
                        <a:t>пятым</a:t>
                      </a:r>
                      <a:endParaRPr lang="ru-RU" sz="2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solidFill>
                            <a:schemeClr val="tx1"/>
                          </a:solidFill>
                        </a:rPr>
                        <a:t>(о) пятом</a:t>
                      </a:r>
                      <a:endParaRPr lang="ru-RU" sz="2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71039085"/>
      </p:ext>
    </p:extLst>
  </p:cSld>
  <p:clrMapOvr>
    <a:masterClrMapping/>
  </p:clrMapOvr>
  <p:transition>
    <p:push dir="r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5" name="AutoShape 3"/>
          <p:cNvSpPr>
            <a:spLocks noGrp="1" noChangeArrowheads="1"/>
          </p:cNvSpPr>
          <p:nvPr>
            <p:ph type="title"/>
          </p:nvPr>
        </p:nvSpPr>
        <p:spPr>
          <a:prstGeom prst="ribbon">
            <a:avLst>
              <a:gd name="adj1" fmla="val 12500"/>
              <a:gd name="adj2" fmla="val 50000"/>
            </a:avLst>
          </a:prstGeom>
          <a:solidFill>
            <a:schemeClr val="accent4"/>
          </a:solidFill>
          <a:ln>
            <a:solidFill>
              <a:schemeClr val="tx1"/>
            </a:solidFill>
            <a:round/>
          </a:ln>
        </p:spPr>
        <p:txBody>
          <a:bodyPr>
            <a:noAutofit/>
          </a:bodyPr>
          <a:lstStyle/>
          <a:p>
            <a:pPr algn="ctr">
              <a:defRPr/>
            </a:pPr>
            <a:r>
              <a:rPr lang="ru-RU" sz="32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Имена числительные</a:t>
            </a:r>
          </a:p>
        </p:txBody>
      </p:sp>
      <p:sp>
        <p:nvSpPr>
          <p:cNvPr id="33796" name="AutoShape 4"/>
          <p:cNvSpPr>
            <a:spLocks noChangeArrowheads="1"/>
          </p:cNvSpPr>
          <p:nvPr/>
        </p:nvSpPr>
        <p:spPr bwMode="auto">
          <a:xfrm>
            <a:off x="684213" y="1700808"/>
            <a:ext cx="7559675" cy="136941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3200" b="1" dirty="0">
                <a:solidFill>
                  <a:srgbClr val="FF0000"/>
                </a:solidFill>
                <a:latin typeface="Times New Roman" pitchFamily="18" charset="0"/>
              </a:rPr>
              <a:t>к</a:t>
            </a:r>
            <a:r>
              <a:rPr kumimoji="0" lang="ru-RU" sz="3200" b="1" dirty="0" smtClean="0">
                <a:solidFill>
                  <a:srgbClr val="FF0000"/>
                </a:solidFill>
                <a:latin typeface="Times New Roman" pitchFamily="18" charset="0"/>
              </a:rPr>
              <a:t>оличественные</a:t>
            </a:r>
            <a:r>
              <a:rPr kumimoji="0" lang="ru-RU" sz="3200" b="1" dirty="0" smtClean="0">
                <a:solidFill>
                  <a:srgbClr val="000066"/>
                </a:solidFill>
                <a:latin typeface="Times New Roman" pitchFamily="18" charset="0"/>
              </a:rPr>
              <a:t> </a:t>
            </a:r>
            <a:r>
              <a:rPr kumimoji="0" lang="ru-RU" sz="3200" b="1" dirty="0" smtClean="0">
                <a:solidFill>
                  <a:srgbClr val="FF0066"/>
                </a:solidFill>
                <a:latin typeface="Times New Roman" pitchFamily="18" charset="0"/>
              </a:rPr>
              <a:t>от 5 до 20, от 50 до 80 </a:t>
            </a:r>
          </a:p>
          <a:p>
            <a:pPr algn="ctr"/>
            <a:r>
              <a:rPr kumimoji="0" lang="ru-RU" sz="2800" b="1" dirty="0" smtClean="0">
                <a:latin typeface="Times New Roman" pitchFamily="18" charset="0"/>
              </a:rPr>
              <a:t>при склонении имеют те же окончания, </a:t>
            </a:r>
          </a:p>
          <a:p>
            <a:pPr algn="ctr"/>
            <a:r>
              <a:rPr kumimoji="0" lang="ru-RU" sz="2800" b="1" dirty="0" smtClean="0">
                <a:latin typeface="Times New Roman" pitchFamily="18" charset="0"/>
              </a:rPr>
              <a:t>что и </a:t>
            </a:r>
            <a:r>
              <a:rPr kumimoji="0" lang="ru-RU" sz="3200" b="1" dirty="0" smtClean="0">
                <a:solidFill>
                  <a:srgbClr val="FF0000"/>
                </a:solidFill>
                <a:latin typeface="Times New Roman" pitchFamily="18" charset="0"/>
              </a:rPr>
              <a:t>существительные 3-го склонения;  </a:t>
            </a:r>
            <a:endParaRPr kumimoji="0" lang="ru-RU" sz="3200" b="1" dirty="0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33797" name="AutoShape 5"/>
          <p:cNvSpPr>
            <a:spLocks noChangeArrowheads="1"/>
          </p:cNvSpPr>
          <p:nvPr/>
        </p:nvSpPr>
        <p:spPr bwMode="auto">
          <a:xfrm>
            <a:off x="611188" y="3500438"/>
            <a:ext cx="7559675" cy="1584746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3200" b="1" dirty="0">
                <a:solidFill>
                  <a:srgbClr val="008000"/>
                </a:solidFill>
                <a:latin typeface="Times New Roman" pitchFamily="18" charset="0"/>
              </a:rPr>
              <a:t>п</a:t>
            </a:r>
            <a:r>
              <a:rPr kumimoji="0" lang="ru-RU" sz="3200" b="1" dirty="0" smtClean="0">
                <a:solidFill>
                  <a:srgbClr val="008000"/>
                </a:solidFill>
                <a:latin typeface="Times New Roman" pitchFamily="18" charset="0"/>
              </a:rPr>
              <a:t>орядковые</a:t>
            </a:r>
            <a:r>
              <a:rPr kumimoji="0" lang="ru-RU" sz="3200" b="1" dirty="0" smtClean="0">
                <a:solidFill>
                  <a:srgbClr val="0000CC"/>
                </a:solidFill>
                <a:latin typeface="Times New Roman" pitchFamily="18" charset="0"/>
              </a:rPr>
              <a:t> числительные </a:t>
            </a:r>
          </a:p>
          <a:p>
            <a:pPr algn="ctr"/>
            <a:r>
              <a:rPr kumimoji="0" lang="ru-RU" sz="3200" b="1" dirty="0" smtClean="0">
                <a:solidFill>
                  <a:srgbClr val="0000CC"/>
                </a:solidFill>
                <a:latin typeface="Times New Roman" pitchFamily="18" charset="0"/>
              </a:rPr>
              <a:t>изменяются так же, </a:t>
            </a:r>
          </a:p>
          <a:p>
            <a:pPr algn="ctr"/>
            <a:r>
              <a:rPr kumimoji="0" lang="ru-RU" sz="3200" b="1" dirty="0" smtClean="0">
                <a:solidFill>
                  <a:srgbClr val="0000CC"/>
                </a:solidFill>
                <a:latin typeface="Times New Roman" pitchFamily="18" charset="0"/>
              </a:rPr>
              <a:t>как </a:t>
            </a:r>
            <a:r>
              <a:rPr kumimoji="0" lang="ru-RU" sz="3200" b="1" dirty="0" smtClean="0">
                <a:solidFill>
                  <a:srgbClr val="008000"/>
                </a:solidFill>
                <a:latin typeface="Times New Roman" pitchFamily="18" charset="0"/>
              </a:rPr>
              <a:t>имена прилагательные</a:t>
            </a:r>
            <a:endParaRPr kumimoji="0" lang="ru-RU" sz="3200" b="1" dirty="0">
              <a:solidFill>
                <a:srgbClr val="008000"/>
              </a:solidFill>
              <a:latin typeface="Times New Roman" pitchFamily="18" charset="0"/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4416271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37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37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37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37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5" grpId="0" animBg="1"/>
      <p:bldP spid="33796" grpId="0" animBg="1"/>
      <p:bldP spid="3379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AutoShape 2"/>
          <p:cNvSpPr>
            <a:spLocks noChangeArrowheads="1"/>
          </p:cNvSpPr>
          <p:nvPr/>
        </p:nvSpPr>
        <p:spPr bwMode="auto">
          <a:xfrm>
            <a:off x="539750" y="260648"/>
            <a:ext cx="7993063" cy="1296144"/>
          </a:xfrm>
          <a:prstGeom prst="ribbon">
            <a:avLst>
              <a:gd name="adj1" fmla="val 12500"/>
              <a:gd name="adj2" fmla="val 74068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kumimoji="0" lang="ru-RU" sz="32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Имена числительные </a:t>
            </a:r>
          </a:p>
          <a:p>
            <a:pPr algn="ctr">
              <a:defRPr/>
            </a:pPr>
            <a:r>
              <a:rPr lang="ru-RU" sz="32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п</a:t>
            </a:r>
            <a:r>
              <a:rPr lang="ru-RU" sz="32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ишутся:</a:t>
            </a:r>
            <a:endParaRPr kumimoji="0" lang="ru-RU" sz="3200" b="1" dirty="0">
              <a:solidFill>
                <a:srgbClr val="0000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8028384" y="6237312"/>
            <a:ext cx="609600" cy="52120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9</a:t>
            </a:fld>
            <a:endParaRPr lang="ru-RU"/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66044761"/>
              </p:ext>
            </p:extLst>
          </p:nvPr>
        </p:nvGraphicFramePr>
        <p:xfrm>
          <a:off x="395910" y="1844824"/>
          <a:ext cx="8136903" cy="4358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00128"/>
                <a:gridCol w="393677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>
                          <a:solidFill>
                            <a:schemeClr val="tx1"/>
                          </a:solidFill>
                        </a:rPr>
                        <a:t>Слитно</a:t>
                      </a:r>
                      <a:endParaRPr lang="ru-RU" sz="32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>
                          <a:solidFill>
                            <a:schemeClr val="tx1"/>
                          </a:solidFill>
                        </a:rPr>
                        <a:t>Раздельно</a:t>
                      </a:r>
                      <a:endParaRPr lang="ru-RU" sz="32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1221080">
                <a:tc>
                  <a:txBody>
                    <a:bodyPr/>
                    <a:lstStyle/>
                    <a:p>
                      <a:r>
                        <a:rPr lang="ru-RU" sz="2800" b="1" dirty="0" smtClean="0"/>
                        <a:t>Сложные количественные числительные</a:t>
                      </a:r>
                      <a:endParaRPr lang="ru-RU" sz="2800" b="1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/>
                        <a:t>Составные количественные </a:t>
                      </a:r>
                    </a:p>
                    <a:p>
                      <a:r>
                        <a:rPr lang="ru-RU" sz="2800" b="1" dirty="0" smtClean="0"/>
                        <a:t>числительные</a:t>
                      </a:r>
                      <a:endParaRPr lang="ru-RU" sz="2800" b="1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4178"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Пятьдесят</a:t>
                      </a:r>
                      <a:endParaRPr lang="ru-RU" sz="28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Сорок шесть</a:t>
                      </a:r>
                      <a:endParaRPr lang="ru-RU" sz="28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76623">
                <a:tc>
                  <a:txBody>
                    <a:bodyPr/>
                    <a:lstStyle/>
                    <a:p>
                      <a:r>
                        <a:rPr lang="ru-RU" sz="2800" b="1" dirty="0" smtClean="0"/>
                        <a:t>Сложные порядковые числительные</a:t>
                      </a:r>
                      <a:endParaRPr lang="ru-RU" sz="2800" b="1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/>
                        <a:t>Составные порядковые числительные</a:t>
                      </a:r>
                      <a:endParaRPr lang="ru-RU" sz="2800" b="1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7777"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Пятидесятый </a:t>
                      </a:r>
                      <a:endParaRPr lang="ru-RU" sz="28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Сорок шестой</a:t>
                      </a:r>
                      <a:endParaRPr lang="ru-RU" sz="28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76755380"/>
      </p:ext>
    </p:extLst>
  </p:cSld>
  <p:clrMapOvr>
    <a:masterClrMapping/>
  </p:clrMapOvr>
  <p:transition>
    <p:push dir="r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760</TotalTime>
  <Words>785</Words>
  <Application>Microsoft Office PowerPoint</Application>
  <PresentationFormat>Экран (4:3)</PresentationFormat>
  <Paragraphs>217</Paragraphs>
  <Slides>43</Slides>
  <Notes>5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43</vt:i4>
      </vt:variant>
    </vt:vector>
  </HeadingPairs>
  <TitlesOfParts>
    <vt:vector size="44" baseType="lpstr">
      <vt:lpstr>Эркер</vt:lpstr>
      <vt:lpstr>Доброе утро ранней весны</vt:lpstr>
      <vt:lpstr>Презентация PowerPoint</vt:lpstr>
      <vt:lpstr>Тайны языка</vt:lpstr>
      <vt:lpstr>Имена числительные</vt:lpstr>
      <vt:lpstr>Имена числительные</vt:lpstr>
      <vt:lpstr>Презентация PowerPoint</vt:lpstr>
      <vt:lpstr>Презентация PowerPoint</vt:lpstr>
      <vt:lpstr>Имена числительные</vt:lpstr>
      <vt:lpstr>Презентация PowerPoint</vt:lpstr>
      <vt:lpstr>При указании даты </vt:lpstr>
      <vt:lpstr>Проверим домашнее задание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Ь  - показатель мягкости на конце слова </vt:lpstr>
      <vt:lpstr>Ь  - показатель мягкости в середине слова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домашнее задание</vt:lpstr>
      <vt:lpstr>Восьмое  марта  - Международный женский день. 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ИМЯ ЧИСЛИТЕЛЬНОЕ</dc:title>
  <cp:lastModifiedBy>User</cp:lastModifiedBy>
  <cp:revision>70</cp:revision>
  <dcterms:modified xsi:type="dcterms:W3CDTF">2013-03-05T05:17:01Z</dcterms:modified>
</cp:coreProperties>
</file>