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2" r:id="rId6"/>
    <p:sldId id="280" r:id="rId7"/>
    <p:sldId id="261" r:id="rId8"/>
    <p:sldId id="263" r:id="rId9"/>
    <p:sldId id="266" r:id="rId10"/>
    <p:sldId id="265" r:id="rId11"/>
    <p:sldId id="264" r:id="rId12"/>
    <p:sldId id="272" r:id="rId13"/>
    <p:sldId id="273" r:id="rId14"/>
    <p:sldId id="274" r:id="rId15"/>
    <p:sldId id="276" r:id="rId16"/>
    <p:sldId id="275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8CEE69C-1CD5-4433-BE04-C69AF3635C9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6F6D81-970A-4301-8A93-498E0FB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ctionbook.ru/author/valentin_dikul/jizn_bez_boli_v_shee/read_online.html?page=1http://life-ergo.livejournal.com/39246.html" TargetMode="External"/><Relationship Id="rId2" Type="http://schemas.openxmlformats.org/officeDocument/2006/relationships/hyperlink" Target="http://www.yrh.yar.ru/woman/buklet/deti/02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dravo-bravo.ru/fizkyltyra-i-sport/kompleks-utrennei-zaryadki" TargetMode="External"/><Relationship Id="rId4" Type="http://schemas.openxmlformats.org/officeDocument/2006/relationships/hyperlink" Target="http://fineartamerica.com/featured/figure-skater-19-hanne-lore-koehle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/>
          <a:lstStyle/>
          <a:p>
            <a:r>
              <a:rPr lang="ru-RU" sz="5000" b="1" i="1" dirty="0" smtClean="0">
                <a:latin typeface="Monotype Corsiva" pitchFamily="66" charset="0"/>
              </a:rPr>
              <a:t>Красивая осанка</a:t>
            </a:r>
            <a:endParaRPr lang="ru-RU" sz="5000" b="1" i="1" dirty="0"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12" y="6000768"/>
            <a:ext cx="6143668" cy="50006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Работу выполнила учитель начальных классов Буйлова С.В.</a:t>
            </a:r>
          </a:p>
          <a:p>
            <a:pPr algn="ctr"/>
            <a:r>
              <a:rPr lang="ru-RU" dirty="0" smtClean="0"/>
              <a:t>г.Тверь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2857513" cy="42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Проконтролируйте свою осанку!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5786" y="1285860"/>
            <a:ext cx="5357850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Давайте рассмотрим позвоночник сверху вниз, посмотрев на себя в зеркало. Чтобы правильно определить, нужно встать у ровной стенки без обуви. Тогда ваше тело должно касаться её пятью точками: затылком, плечами, ягодицами, икрами ног и пятками. Если в таком положении вам комфортно,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у вас правильная осанка!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2471601" cy="514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читает правильно?</a:t>
            </a:r>
            <a:endParaRPr lang="ru-RU" dirty="0"/>
          </a:p>
        </p:txBody>
      </p:sp>
      <p:pic>
        <p:nvPicPr>
          <p:cNvPr id="21506" name="Picture 2" descr="\\Ufo-pc\мама\ЗОЖ\девочка норм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630779" cy="4525963"/>
          </a:xfrm>
          <a:prstGeom prst="rect">
            <a:avLst/>
          </a:prstGeom>
          <a:noFill/>
        </p:spPr>
      </p:pic>
      <p:pic>
        <p:nvPicPr>
          <p:cNvPr id="21507" name="Picture 3" descr="\\Ufo-pc\мама\ЗОЖ\Мальчик с книго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4000527" cy="441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ещё помогает сохранять и укреплять осанку?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500174"/>
            <a:ext cx="8115328" cy="478634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Соблюдение режима дня </a:t>
            </a:r>
            <a:r>
              <a:rPr lang="ru-RU" sz="2000" dirty="0" smtClean="0"/>
              <a:t>- правильное чередование видов деятельности (физической и умственной) – основное требование к режиму. Осенью и зимой дети должны быть на воздухе не менее 4 часов. Продолжительность сна у детей:</a:t>
            </a:r>
          </a:p>
          <a:p>
            <a:pPr>
              <a:buNone/>
            </a:pPr>
            <a:r>
              <a:rPr lang="ru-RU" sz="2000" smtClean="0"/>
              <a:t>      </a:t>
            </a:r>
            <a:r>
              <a:rPr lang="ru-RU" sz="2000" dirty="0" smtClean="0"/>
              <a:t>7-8 лет – 9-12 </a:t>
            </a:r>
            <a:r>
              <a:rPr lang="ru-RU" sz="2000" dirty="0"/>
              <a:t>часов; 9–12 лет – 8 часов. </a:t>
            </a:r>
            <a:endParaRPr lang="ru-RU" sz="2000" dirty="0" smtClean="0"/>
          </a:p>
          <a:p>
            <a:r>
              <a:rPr lang="ru-RU" sz="2000" b="1" dirty="0" smtClean="0"/>
              <a:t>Питание</a:t>
            </a:r>
            <a:r>
              <a:rPr lang="ru-RU" sz="2000" dirty="0" smtClean="0"/>
              <a:t> </a:t>
            </a:r>
            <a:r>
              <a:rPr lang="ru-RU" sz="2000" dirty="0"/>
              <a:t>должно быть </a:t>
            </a:r>
            <a:r>
              <a:rPr lang="ru-RU" sz="2000" dirty="0" smtClean="0"/>
              <a:t>рациональным </a:t>
            </a:r>
            <a:r>
              <a:rPr lang="ru-RU" sz="2000" dirty="0"/>
              <a:t>(употребление молочных продуктов, мяса, рыбы, овощей и фруктов при соблюдении режима питания – завтрак, обед, ужин).</a:t>
            </a:r>
          </a:p>
          <a:p>
            <a:r>
              <a:rPr lang="ru-RU" sz="2000" b="1" dirty="0" smtClean="0"/>
              <a:t>Одежда </a:t>
            </a:r>
            <a:r>
              <a:rPr lang="ru-RU" sz="2000" b="1" dirty="0"/>
              <a:t>и обувь</a:t>
            </a:r>
            <a:r>
              <a:rPr lang="ru-RU" sz="2000" dirty="0"/>
              <a:t> должны быть подобраны по росту и </a:t>
            </a:r>
            <a:r>
              <a:rPr lang="ru-RU" sz="2000" dirty="0" smtClean="0"/>
              <a:t>соответственно </a:t>
            </a:r>
            <a:r>
              <a:rPr lang="ru-RU" sz="2000" dirty="0"/>
              <a:t>погоде</a:t>
            </a:r>
            <a:r>
              <a:rPr lang="ru-RU" sz="2000" dirty="0" smtClean="0"/>
              <a:t>: хорошо </a:t>
            </a:r>
            <a:r>
              <a:rPr lang="ru-RU" sz="2000" dirty="0"/>
              <a:t>сидела</a:t>
            </a:r>
            <a:r>
              <a:rPr lang="ru-RU" sz="2000" dirty="0" smtClean="0"/>
              <a:t>, была достаточно</a:t>
            </a:r>
          </a:p>
          <a:p>
            <a:pPr>
              <a:buNone/>
            </a:pPr>
            <a:r>
              <a:rPr lang="ru-RU" sz="2000" dirty="0" smtClean="0"/>
              <a:t>    просторная, не </a:t>
            </a:r>
            <a:r>
              <a:rPr lang="ru-RU" sz="2000" dirty="0"/>
              <a:t>стесняла движений</a:t>
            </a:r>
            <a:r>
              <a:rPr lang="ru-RU" sz="2000" dirty="0" smtClean="0"/>
              <a:t>,   не затрудняла дыхания.Носить корсет, ортопедическую обувь по</a:t>
            </a:r>
          </a:p>
          <a:p>
            <a:pPr>
              <a:buNone/>
            </a:pPr>
            <a:r>
              <a:rPr lang="ru-RU" sz="2000" dirty="0" smtClean="0"/>
              <a:t>    назназению специалиста.</a:t>
            </a:r>
          </a:p>
          <a:p>
            <a:pPr>
              <a:buNone/>
            </a:pPr>
            <a:r>
              <a:rPr lang="ru-RU" sz="2000" dirty="0" smtClean="0"/>
              <a:t>    Плоскостопие </a:t>
            </a:r>
            <a:r>
              <a:rPr lang="ru-RU" sz="2000" dirty="0"/>
              <a:t>– </a:t>
            </a:r>
            <a:r>
              <a:rPr lang="ru-RU" sz="2000" dirty="0" smtClean="0"/>
              <a:t>предвестник плохой осанки.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ещё помогает сохранять и укреплять осанку?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7929618" cy="450059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Мебель должна быть удобной:</a:t>
            </a:r>
            <a:r>
              <a:rPr lang="ru-RU" dirty="0" smtClean="0"/>
              <a:t>сидеть полностью на сидении,спина у спинки стула,высота стола должна быть на 2-3 см выше руки, согнутой в локте под прямым углом.</a:t>
            </a:r>
          </a:p>
          <a:p>
            <a:r>
              <a:rPr lang="ru-RU" b="1" dirty="0" smtClean="0"/>
              <a:t>Правильное освещение рабочего</a:t>
            </a:r>
          </a:p>
          <a:p>
            <a:pPr>
              <a:buNone/>
            </a:pPr>
            <a:r>
              <a:rPr lang="ru-RU" b="1" dirty="0" smtClean="0"/>
              <a:t> места </a:t>
            </a:r>
            <a:r>
              <a:rPr lang="ru-RU" dirty="0" smtClean="0"/>
              <a:t>– от него зависит поза</a:t>
            </a:r>
          </a:p>
          <a:p>
            <a:pPr>
              <a:buNone/>
            </a:pPr>
            <a:r>
              <a:rPr lang="ru-RU" dirty="0" smtClean="0"/>
              <a:t> человека:свет должен падать слева,</a:t>
            </a:r>
          </a:p>
          <a:p>
            <a:pPr>
              <a:buNone/>
            </a:pPr>
            <a:r>
              <a:rPr lang="ru-RU" dirty="0" smtClean="0"/>
              <a:t> расстояние до тетради или книги</a:t>
            </a:r>
          </a:p>
          <a:p>
            <a:pPr>
              <a:buNone/>
            </a:pPr>
            <a:r>
              <a:rPr lang="ru-RU" dirty="0" smtClean="0"/>
              <a:t> должно составлять 30-35 см.</a:t>
            </a:r>
          </a:p>
          <a:p>
            <a:r>
              <a:rPr lang="ru-RU" b="1" dirty="0" smtClean="0"/>
              <a:t>Полезные привычки </a:t>
            </a:r>
            <a:r>
              <a:rPr lang="ru-RU" dirty="0" smtClean="0"/>
              <a:t>помогут вам</a:t>
            </a:r>
          </a:p>
          <a:p>
            <a:pPr>
              <a:buNone/>
            </a:pPr>
            <a:r>
              <a:rPr lang="ru-RU" dirty="0" smtClean="0"/>
              <a:t> следить за осанкой:стоять следует,</a:t>
            </a:r>
          </a:p>
          <a:p>
            <a:pPr>
              <a:buNone/>
            </a:pPr>
            <a:r>
              <a:rPr lang="ru-RU" dirty="0" smtClean="0"/>
              <a:t> равномерно опираясь на обе ноги,</a:t>
            </a:r>
          </a:p>
          <a:p>
            <a:pPr>
              <a:buNone/>
            </a:pPr>
            <a:r>
              <a:rPr lang="ru-RU" dirty="0" smtClean="0"/>
              <a:t>держать корпус при ходьбе прямо,</a:t>
            </a:r>
          </a:p>
          <a:p>
            <a:pPr>
              <a:buNone/>
            </a:pPr>
            <a:r>
              <a:rPr lang="ru-RU" dirty="0" smtClean="0"/>
              <a:t> не шаркая ногами,</a:t>
            </a:r>
          </a:p>
          <a:p>
            <a:pPr>
              <a:buNone/>
            </a:pPr>
            <a:r>
              <a:rPr lang="ru-RU" dirty="0" smtClean="0"/>
              <a:t>правильно сидеть за столом.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31648"/>
            <a:ext cx="4104064" cy="32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Движение!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85795"/>
            <a:ext cx="7686700" cy="5143535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Дорога </a:t>
            </a:r>
            <a:r>
              <a:rPr lang="ru-RU" sz="3000" b="1" dirty="0"/>
              <a:t>в </a:t>
            </a:r>
            <a:r>
              <a:rPr lang="ru-RU" sz="3000" b="1" dirty="0" smtClean="0"/>
              <a:t>школу идомой пешком.</a:t>
            </a:r>
            <a:r>
              <a:rPr lang="ru-RU" sz="3000" dirty="0" smtClean="0"/>
              <a:t> </a:t>
            </a:r>
            <a:r>
              <a:rPr lang="ru-RU" sz="2800" dirty="0" smtClean="0"/>
              <a:t>По </a:t>
            </a:r>
          </a:p>
          <a:p>
            <a:pPr>
              <a:buNone/>
            </a:pPr>
            <a:r>
              <a:rPr lang="ru-RU" sz="2800" smtClean="0"/>
              <a:t>возможности не  пользоваться </a:t>
            </a:r>
            <a:r>
              <a:rPr lang="ru-RU" sz="2800" dirty="0" smtClean="0"/>
              <a:t>лифтом</a:t>
            </a:r>
            <a:r>
              <a:rPr lang="ru-RU" sz="3000" dirty="0" smtClean="0"/>
              <a:t>.</a:t>
            </a:r>
          </a:p>
          <a:p>
            <a:r>
              <a:rPr lang="ru-RU" sz="3000" b="1" dirty="0" smtClean="0"/>
              <a:t> Ходьба с согласованным дыханием</a:t>
            </a:r>
            <a:r>
              <a:rPr lang="ru-RU" sz="3000" dirty="0" smtClean="0"/>
              <a:t>.  </a:t>
            </a:r>
            <a:endParaRPr lang="ru-RU" sz="3000" b="1" dirty="0"/>
          </a:p>
          <a:p>
            <a:r>
              <a:rPr lang="ru-RU" sz="3000" b="1" dirty="0" smtClean="0"/>
              <a:t>Физкультпауза </a:t>
            </a:r>
            <a:r>
              <a:rPr lang="ru-RU" sz="2800" dirty="0" smtClean="0"/>
              <a:t>во </a:t>
            </a:r>
            <a:r>
              <a:rPr lang="ru-RU" sz="2800" dirty="0"/>
              <a:t>время приготовления домашних уроков через каждые 45 </a:t>
            </a:r>
            <a:r>
              <a:rPr lang="ru-RU" sz="2800" dirty="0" smtClean="0"/>
              <a:t>минут.</a:t>
            </a:r>
            <a:endParaRPr lang="ru-RU" sz="2800" dirty="0"/>
          </a:p>
          <a:p>
            <a:r>
              <a:rPr lang="ru-RU" sz="3000" b="1" dirty="0" smtClean="0"/>
              <a:t>Оздоровительный бег</a:t>
            </a:r>
            <a:r>
              <a:rPr lang="ru-RU" sz="3000" b="1" dirty="0"/>
              <a:t> </a:t>
            </a:r>
            <a:r>
              <a:rPr lang="ru-RU" sz="3000" dirty="0" smtClean="0"/>
              <a:t>(</a:t>
            </a:r>
            <a:r>
              <a:rPr lang="ru-RU" sz="2000" dirty="0" smtClean="0"/>
              <a:t>если противопоказаний </a:t>
            </a:r>
            <a:r>
              <a:rPr lang="ru-RU" sz="2000" dirty="0"/>
              <a:t>к занятиям бегом </a:t>
            </a:r>
            <a:r>
              <a:rPr lang="ru-RU" sz="2000" dirty="0" smtClean="0"/>
              <a:t>нет</a:t>
            </a:r>
            <a:r>
              <a:rPr lang="ru-RU" sz="3000" dirty="0" smtClean="0"/>
              <a:t>).</a:t>
            </a:r>
            <a:r>
              <a:rPr lang="ru-RU" sz="3000" b="1" dirty="0" smtClean="0"/>
              <a:t> </a:t>
            </a:r>
            <a:r>
              <a:rPr lang="ru-RU" sz="2800" dirty="0" smtClean="0"/>
              <a:t>Лучше бегать в кроссовках, кедах, но не тапочках. Нежелательно бегать по асфальту, лучше по земле. Нельзя бегать сразу после 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dirty="0" smtClean="0"/>
              <a:t>Осанка и физкультура.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5257808" cy="5455628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Если вы мало двигаетесь, не любите физкультуру, то ваша мускулатура очень слаба, поэтому торчат лопатки, мышцы спины слабые, что приводит</a:t>
            </a:r>
          </a:p>
          <a:p>
            <a:pPr>
              <a:buNone/>
            </a:pPr>
            <a:r>
              <a:rPr lang="ru-RU" sz="3000" dirty="0" smtClean="0"/>
              <a:t>   к сутулости (вам непроизвольно </a:t>
            </a:r>
          </a:p>
          <a:p>
            <a:pPr>
              <a:buNone/>
            </a:pPr>
            <a:r>
              <a:rPr lang="ru-RU" sz="3000" dirty="0" smtClean="0"/>
              <a:t>   хочется согнуть спину). Поддерживать спину </a:t>
            </a:r>
          </a:p>
          <a:p>
            <a:pPr>
              <a:buNone/>
            </a:pPr>
            <a:r>
              <a:rPr lang="ru-RU" sz="3000" dirty="0" smtClean="0"/>
              <a:t> прямой помогают плавание, лыжи, коньки.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7" y="1500174"/>
            <a:ext cx="350998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785818"/>
          </a:xfrm>
        </p:spPr>
        <p:txBody>
          <a:bodyPr/>
          <a:lstStyle/>
          <a:p>
            <a:r>
              <a:rPr lang="ru-RU" b="1" dirty="0" smtClean="0"/>
              <a:t> Утренняя гимнастика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6400816" cy="5429288"/>
          </a:xfrm>
        </p:spPr>
        <p:txBody>
          <a:bodyPr>
            <a:noAutofit/>
          </a:bodyPr>
          <a:lstStyle/>
          <a:p>
            <a:r>
              <a:rPr lang="ru-RU" sz="1800" dirty="0" smtClean="0"/>
              <a:t> Утренняя гимнастика занимает от 10 до 15 минут.</a:t>
            </a:r>
          </a:p>
          <a:p>
            <a:r>
              <a:rPr lang="ru-RU" sz="1800" dirty="0" smtClean="0"/>
              <a:t>  Дыхание должно быть произвольным. Оно достигается такими упражнениями: вдох на подъеме рук, выдох на их опускании. Можно сделать хлопок. </a:t>
            </a:r>
          </a:p>
          <a:p>
            <a:r>
              <a:rPr lang="ru-RU" sz="1800" dirty="0" smtClean="0"/>
              <a:t>Упражнений для верхнего плечевого пояса очень много: стоя, лежа, на коленях, у стенки. Можно использовать различные предметы: палку, скакалку, мяч, резинку. Упражнения для мышц живота: сидя, лежа на спине подтягивая ноги к животу, поднимать</a:t>
            </a:r>
          </a:p>
          <a:p>
            <a:r>
              <a:rPr lang="ru-RU" sz="1800" dirty="0" smtClean="0"/>
              <a:t> и опускать прямые ноги. Садиться и ложиться (без помощи рук), «ножницы», различные наклоны.</a:t>
            </a:r>
          </a:p>
          <a:p>
            <a:r>
              <a:rPr lang="ru-RU" sz="1800" dirty="0" smtClean="0"/>
              <a:t> Упражнения для ног: «пистолетик», приседания. Большое значение имеет повторение упражнений 7-8 раз, чтобы не вызвать утомление. Комплекс заканчивается ровной ходьбой и дыхательными упражнениями.</a:t>
            </a:r>
          </a:p>
          <a:p>
            <a:r>
              <a:rPr lang="ru-RU" sz="1800" dirty="0" smtClean="0"/>
              <a:t> После зарядки необходимо провести</a:t>
            </a:r>
            <a:r>
              <a:rPr lang="ru-RU" sz="1800" b="1" dirty="0" smtClean="0"/>
              <a:t> гигиенические процедуры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64" y="2285992"/>
            <a:ext cx="237628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сайтов: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http://www.baby.ru/community/v…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http://deti-i-my.ru/skolioz-u-…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http://www.yrh.yar.ru/woman/buklet/deti/02.htm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http://fictionbook.ru/author/valentin_dikul/jizn_bez_boli_v_shee/read_online.html?page=1http://life-ergo.livejournal.com/39246.html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http://nashydetky.com/2012/08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http://fineartamerica.com/featured/figure-skater-19-hanne-lore-koehler.html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http://zdravo-bravo.ru/fizkyltyra-i-sport/kompleks-utrennei-zaryadki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http://www.gcmp.ru/files/im1.pdf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Красота фигуры зависит от осанки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7615262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/>
              <a:t>К сожалению к</a:t>
            </a:r>
            <a:r>
              <a:rPr lang="ru-RU" sz="3200" dirty="0" smtClean="0"/>
              <a:t>онтингент </a:t>
            </a:r>
            <a:r>
              <a:rPr lang="ru-RU" sz="3200" dirty="0"/>
              <a:t>учащихся, имеющих функциональное нарушение осанки, в последние </a:t>
            </a:r>
            <a:r>
              <a:rPr lang="ru-RU" sz="3200" dirty="0" smtClean="0"/>
              <a:t>годы</a:t>
            </a:r>
          </a:p>
          <a:p>
            <a:pPr>
              <a:buNone/>
            </a:pPr>
            <a:r>
              <a:rPr lang="ru-RU" sz="3200" dirty="0" smtClean="0"/>
              <a:t>  нарастает</a:t>
            </a:r>
          </a:p>
          <a:p>
            <a:pPr>
              <a:buNone/>
            </a:pPr>
            <a:r>
              <a:rPr lang="ru-RU" sz="3200" dirty="0" smtClean="0"/>
              <a:t>  от первых</a:t>
            </a:r>
          </a:p>
          <a:p>
            <a:pPr>
              <a:buNone/>
            </a:pPr>
            <a:r>
              <a:rPr lang="ru-RU" sz="3200" dirty="0" smtClean="0"/>
              <a:t>  к четвертым-</a:t>
            </a:r>
          </a:p>
          <a:p>
            <a:pPr>
              <a:buNone/>
            </a:pPr>
            <a:r>
              <a:rPr lang="ru-RU" sz="3200" dirty="0" smtClean="0"/>
              <a:t>  пятым</a:t>
            </a:r>
          </a:p>
          <a:p>
            <a:pPr>
              <a:buNone/>
            </a:pPr>
            <a:r>
              <a:rPr lang="ru-RU" sz="3200" dirty="0" smtClean="0"/>
              <a:t>  и седьмым</a:t>
            </a:r>
          </a:p>
          <a:p>
            <a:pPr>
              <a:buNone/>
            </a:pPr>
            <a:r>
              <a:rPr lang="ru-RU" sz="3200" dirty="0" smtClean="0"/>
              <a:t>  классам</a:t>
            </a:r>
          </a:p>
          <a:p>
            <a:pPr>
              <a:buNone/>
            </a:pPr>
            <a:r>
              <a:rPr lang="ru-RU" sz="3200" dirty="0" smtClean="0"/>
              <a:t> с </a:t>
            </a:r>
            <a:r>
              <a:rPr lang="ru-RU" sz="3200" dirty="0"/>
              <a:t>10–15%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до </a:t>
            </a:r>
            <a:r>
              <a:rPr lang="ru-RU" sz="3200" dirty="0"/>
              <a:t>50–55%. </a:t>
            </a:r>
            <a:endParaRPr lang="ru-RU" sz="3200" dirty="0" smtClean="0"/>
          </a:p>
          <a:p>
            <a:endParaRPr lang="ru-RU" dirty="0" smtClean="0"/>
          </a:p>
        </p:txBody>
      </p:sp>
      <p:pic>
        <p:nvPicPr>
          <p:cNvPr id="7" name="Picture 6" descr="\\Ufo-pc\мама\ЗОЖ\скелет\bearing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643181"/>
            <a:ext cx="4822422" cy="3855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Осанка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7429552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Осанка </a:t>
            </a:r>
            <a:r>
              <a:rPr lang="ru-RU" dirty="0"/>
              <a:t>– это привычное положение тела человека в покое и при движении. Можно отметить два момента в осанке:</a:t>
            </a:r>
          </a:p>
          <a:p>
            <a:r>
              <a:rPr lang="ru-RU" dirty="0"/>
              <a:t>1. Эстетический момент – осанка делает фигуру человека </a:t>
            </a:r>
            <a:r>
              <a:rPr lang="ru-RU" dirty="0" smtClean="0"/>
              <a:t>красивой</a:t>
            </a:r>
            <a:r>
              <a:rPr lang="ru-RU" dirty="0"/>
              <a:t>, любая одежда на таком человеке выглядит всегда красиво.</a:t>
            </a:r>
          </a:p>
          <a:p>
            <a:r>
              <a:rPr lang="ru-RU" dirty="0"/>
              <a:t>2. Медицинский момент – способствует нормальному </a:t>
            </a:r>
            <a:r>
              <a:rPr lang="ru-RU" dirty="0" smtClean="0"/>
              <a:t>функционированию </a:t>
            </a:r>
            <a:r>
              <a:rPr lang="ru-RU" dirty="0"/>
              <a:t>двигательного аппарата и всего организма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Физиологически правильная осанка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Человек непринужденно</a:t>
            </a:r>
            <a:r>
              <a:rPr lang="ru-RU" dirty="0"/>
              <a:t>, свободно держит голову и корпус прямо. Плечи у него слегка опущены, отведены назад и находятся на одном уровне, живот подтянут, колени выпрямлены, грудь несколько выступает вперед. Можно сказать, что у него хорошая осанка. 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3984853" cy="52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 у кого из детей правильная осанка?</a:t>
            </a:r>
            <a:endParaRPr lang="ru-RU" dirty="0"/>
          </a:p>
        </p:txBody>
      </p:sp>
      <p:pic>
        <p:nvPicPr>
          <p:cNvPr id="1026" name="Picture 2" descr="\\Ufo-pc\мама\ЗОЖ\осанка картинки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23025"/>
            <a:ext cx="1714512" cy="5234975"/>
          </a:xfrm>
          <a:prstGeom prst="rect">
            <a:avLst/>
          </a:prstGeom>
          <a:noFill/>
        </p:spPr>
      </p:pic>
      <p:pic>
        <p:nvPicPr>
          <p:cNvPr id="1027" name="Picture 3" descr="\\Ufo-pc\мама\ЗОЖ\осанка картинки\Untitled-1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37949"/>
            <a:ext cx="2210724" cy="532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Последствия плохой осанки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5715040" cy="4840303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Боль в нижней части спины</a:t>
            </a:r>
          </a:p>
          <a:p>
            <a:r>
              <a:rPr lang="ru-RU" sz="2400" dirty="0" smtClean="0"/>
              <a:t>Нарушение дыхания и циркуляции</a:t>
            </a:r>
          </a:p>
          <a:p>
            <a:r>
              <a:rPr lang="ru-RU" sz="2400" dirty="0" smtClean="0"/>
              <a:t>Потеря роста</a:t>
            </a:r>
          </a:p>
          <a:p>
            <a:r>
              <a:rPr lang="ru-RU" sz="2400" dirty="0" smtClean="0"/>
              <a:t>Боль в спине и шее и головные</a:t>
            </a:r>
          </a:p>
          <a:p>
            <a:pPr>
              <a:buNone/>
            </a:pPr>
            <a:r>
              <a:rPr lang="ru-RU" sz="2400" dirty="0" smtClean="0"/>
              <a:t>   боли</a:t>
            </a:r>
          </a:p>
          <a:p>
            <a:r>
              <a:rPr lang="ru-RU" sz="2400" dirty="0" smtClean="0"/>
              <a:t>Плохая осанка тесно связана с настроением и личностью.То как</a:t>
            </a:r>
          </a:p>
          <a:p>
            <a:pPr>
              <a:buNone/>
            </a:pPr>
            <a:r>
              <a:rPr lang="ru-RU" sz="2400" dirty="0" smtClean="0"/>
              <a:t>   вы двигаетесь и ведёте себя, отражается, и вероятно, влияет на самочувствие. Ваше тело влияет на то,как к вам относятся другие люди. </a:t>
            </a:r>
          </a:p>
          <a:p>
            <a:r>
              <a:rPr lang="ru-RU" sz="2400" dirty="0" smtClean="0"/>
              <a:t>Усталость</a:t>
            </a:r>
          </a:p>
          <a:p>
            <a:endParaRPr lang="ru-RU" sz="24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311" y="1285860"/>
            <a:ext cx="278509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может быть причиной неправильной осанки?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829312" cy="489141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/>
              <a:t>Несоблюдение режимных моментов: утренняя гимнастика, режим питания, режим отдыха.</a:t>
            </a:r>
          </a:p>
          <a:p>
            <a:pPr>
              <a:buNone/>
            </a:pPr>
            <a:r>
              <a:rPr lang="ru-RU" dirty="0"/>
              <a:t>• Неправильная посадка за партой, столом.</a:t>
            </a:r>
          </a:p>
          <a:p>
            <a:pPr>
              <a:buNone/>
            </a:pPr>
            <a:r>
              <a:rPr lang="ru-RU" dirty="0"/>
              <a:t>• Неправильное освещение рабочего места.</a:t>
            </a:r>
          </a:p>
          <a:p>
            <a:pPr>
              <a:buNone/>
            </a:pPr>
            <a:r>
              <a:rPr lang="ru-RU" dirty="0"/>
              <a:t>• Неравномерная нагрузка – ношение изо дня в </a:t>
            </a:r>
            <a:r>
              <a:rPr lang="ru-RU" dirty="0" smtClean="0"/>
              <a:t>день</a:t>
            </a:r>
          </a:p>
          <a:p>
            <a:pPr>
              <a:buNone/>
            </a:pPr>
            <a:r>
              <a:rPr lang="ru-RU" dirty="0" smtClean="0"/>
              <a:t> портфеля </a:t>
            </a:r>
            <a:r>
              <a:rPr lang="ru-RU" dirty="0"/>
              <a:t>в одной руке, сумки на одном </a:t>
            </a:r>
            <a:r>
              <a:rPr lang="ru-RU" dirty="0" smtClean="0"/>
              <a:t>плече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(лучше носить ранец, рюкзачок).</a:t>
            </a:r>
          </a:p>
          <a:p>
            <a:pPr>
              <a:buNone/>
            </a:pPr>
            <a:r>
              <a:rPr lang="ru-RU" dirty="0"/>
              <a:t>• Непосильный труд (слишком велик вес </a:t>
            </a:r>
            <a:r>
              <a:rPr lang="ru-RU" dirty="0" smtClean="0"/>
              <a:t>предмета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при переноске).</a:t>
            </a:r>
          </a:p>
          <a:p>
            <a:pPr>
              <a:buNone/>
            </a:pPr>
            <a:r>
              <a:rPr lang="ru-RU" dirty="0"/>
              <a:t>• Неправильная поза при стоянии (стой с </a:t>
            </a:r>
            <a:r>
              <a:rPr lang="ru-RU" dirty="0" smtClean="0"/>
              <a:t>упором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на обе ноги).</a:t>
            </a:r>
          </a:p>
          <a:p>
            <a:pPr>
              <a:buNone/>
            </a:pPr>
            <a:r>
              <a:rPr lang="ru-RU" dirty="0"/>
              <a:t>• Неправильное сидение за столом (глубоко </a:t>
            </a:r>
            <a:r>
              <a:rPr lang="ru-RU" dirty="0" smtClean="0"/>
              <a:t>сидишь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на стуле, ноги под стулом).</a:t>
            </a:r>
          </a:p>
          <a:p>
            <a:pPr>
              <a:buNone/>
            </a:pPr>
            <a:r>
              <a:rPr lang="ru-RU" dirty="0"/>
              <a:t>• Неподвижный или малоподвижный образ жизни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который </a:t>
            </a:r>
            <a:r>
              <a:rPr lang="ru-RU" dirty="0" smtClean="0"/>
              <a:t>приводит </a:t>
            </a:r>
            <a:r>
              <a:rPr lang="ru-RU" dirty="0"/>
              <a:t>к слабости мускулатуры.</a:t>
            </a:r>
          </a:p>
          <a:p>
            <a:pPr>
              <a:buNone/>
            </a:pPr>
            <a:r>
              <a:rPr lang="ru-RU" dirty="0"/>
              <a:t>• Несвоевременное обращение к врачу (в </a:t>
            </a:r>
            <a:r>
              <a:rPr lang="ru-RU" dirty="0" smtClean="0"/>
              <a:t>случае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обнаружения искривления позвоночника в </a:t>
            </a:r>
            <a:r>
              <a:rPr lang="ru-RU" dirty="0" smtClean="0"/>
              <a:t>период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прохождения </a:t>
            </a:r>
            <a:r>
              <a:rPr lang="ru-RU" dirty="0" smtClean="0"/>
              <a:t>профилактического </a:t>
            </a:r>
            <a:r>
              <a:rPr lang="ru-RU" dirty="0"/>
              <a:t>осмотра).</a:t>
            </a:r>
          </a:p>
          <a:p>
            <a:endParaRPr lang="ru-RU" dirty="0"/>
          </a:p>
        </p:txBody>
      </p:sp>
      <p:pic>
        <p:nvPicPr>
          <p:cNvPr id="4099" name="Picture 3" descr="\\Ufo-pc\мама\ЗОЖ\мальчик сколио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2669538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же делать, чтобы осанка была красивой?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r>
              <a:rPr lang="ru-RU" dirty="0"/>
              <a:t>Подход к этому вопросу индивидуальный, то есть у каждого человека может быть своя система, свои упражнения и главное во всем совет врача-специалиста. </a:t>
            </a:r>
          </a:p>
          <a:p>
            <a:r>
              <a:rPr lang="ru-RU" dirty="0" smtClean="0"/>
              <a:t> </a:t>
            </a:r>
            <a:r>
              <a:rPr lang="ru-RU" dirty="0"/>
              <a:t>Выработка осанки требует времени и контроля.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Правильная посадка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5829312" cy="5429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Правильная посадка во </a:t>
            </a:r>
            <a:r>
              <a:rPr lang="ru-RU" dirty="0"/>
              <a:t>время занятий помогает лучше учиться, меньше уставать, вырасти стройным.</a:t>
            </a:r>
          </a:p>
          <a:p>
            <a:pPr>
              <a:buNone/>
            </a:pPr>
            <a:r>
              <a:rPr lang="ru-RU" dirty="0"/>
              <a:t>• Основные правила правильной посадки во время письма: сидеть прямо, не упираться грудью в парту (стол), ноги ставить на </a:t>
            </a:r>
            <a:r>
              <a:rPr lang="ru-RU" dirty="0" smtClean="0"/>
              <a:t>подножку </a:t>
            </a:r>
            <a:r>
              <a:rPr lang="ru-RU" dirty="0"/>
              <a:t>или прямо на пол, низко не склоняться над тетрадью.</a:t>
            </a:r>
          </a:p>
          <a:p>
            <a:pPr>
              <a:buNone/>
            </a:pPr>
            <a:r>
              <a:rPr lang="ru-RU" dirty="0"/>
              <a:t>• Уметь проконтролировать свою посадку. Расстояние от глаз до книги следует проверить так: поставить руку локтем на парту и коснуться пальцами виска; между краем парты и грудью </a:t>
            </a:r>
            <a:r>
              <a:rPr lang="ru-RU" dirty="0" smtClean="0"/>
              <a:t>должны </a:t>
            </a:r>
            <a:r>
              <a:rPr lang="ru-RU" dirty="0"/>
              <a:t>свободно проходить четыре пальца ладони (без большого пальца).</a:t>
            </a:r>
          </a:p>
          <a:p>
            <a:pPr>
              <a:buNone/>
            </a:pPr>
            <a:r>
              <a:rPr lang="ru-RU" dirty="0"/>
              <a:t>• Уметь проконтролировать свою осанку.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85860"/>
            <a:ext cx="2255186" cy="460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644</TotalTime>
  <Words>1088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Красивая осанка</vt:lpstr>
      <vt:lpstr> Красота фигуры зависит от осанки  </vt:lpstr>
      <vt:lpstr>Осанка</vt:lpstr>
      <vt:lpstr>Физиологически правильная осанка</vt:lpstr>
      <vt:lpstr>Как вы думаете у кого из детей правильная осанка?</vt:lpstr>
      <vt:lpstr>Последствия плохой осанки</vt:lpstr>
      <vt:lpstr>Что же может быть причиной неправильной осанки?</vt:lpstr>
      <vt:lpstr>Что же делать, чтобы осанка была красивой? </vt:lpstr>
      <vt:lpstr>Правильная посадка</vt:lpstr>
      <vt:lpstr>Проконтролируйте свою осанку!</vt:lpstr>
      <vt:lpstr>Кто читает правильно?</vt:lpstr>
      <vt:lpstr>Что ещё помогает сохранять и укреплять осанку?</vt:lpstr>
      <vt:lpstr>Что ещё помогает сохранять и укреплять осанку?</vt:lpstr>
      <vt:lpstr>Движение!</vt:lpstr>
      <vt:lpstr>Осанка и физкультура. </vt:lpstr>
      <vt:lpstr> Утренняя гимнастика </vt:lpstr>
      <vt:lpstr>Список сайтов: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Svetochka</dc:creator>
  <cp:lastModifiedBy>Svetochka</cp:lastModifiedBy>
  <cp:revision>73</cp:revision>
  <dcterms:created xsi:type="dcterms:W3CDTF">2013-01-10T06:27:11Z</dcterms:created>
  <dcterms:modified xsi:type="dcterms:W3CDTF">2013-01-30T19:48:05Z</dcterms:modified>
</cp:coreProperties>
</file>