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2" r:id="rId4"/>
    <p:sldId id="264" r:id="rId5"/>
    <p:sldId id="266" r:id="rId6"/>
    <p:sldId id="268" r:id="rId7"/>
    <p:sldId id="291" r:id="rId8"/>
    <p:sldId id="293" r:id="rId9"/>
    <p:sldId id="269" r:id="rId10"/>
    <p:sldId id="295" r:id="rId11"/>
    <p:sldId id="281" r:id="rId12"/>
    <p:sldId id="282" r:id="rId13"/>
    <p:sldId id="283" r:id="rId14"/>
    <p:sldId id="285" r:id="rId15"/>
    <p:sldId id="287" r:id="rId16"/>
    <p:sldId id="288" r:id="rId17"/>
    <p:sldId id="296" r:id="rId18"/>
    <p:sldId id="299" r:id="rId19"/>
    <p:sldId id="29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7FCA83-3DB5-4C51-BE87-DCC6C7885AA3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B72493-934B-467D-A785-148C7AC67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72493-934B-467D-A785-148C7AC6742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96B06-86ED-4740-91A4-100C4F966A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6750D7-DC66-418C-8814-2C67D62260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356C-B935-433B-A4AE-8F970D318FCE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7AF7-3D2F-40CB-A2CA-0602215C8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B908-545C-4E4F-96AD-63D67E98A053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8D43-D1EB-439D-BEEA-71648D796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6A19-03BC-4A61-93A7-4234064ECCC8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5C58-C19C-4A21-A9E8-9DDBB646F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C115-1C90-4207-97EC-9E928757AECA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8CC-7C98-4E88-A8EB-C2AB56052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9D0D-2364-4EA7-85DB-6E0159F0CBF9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B10B-21D8-49AC-8868-3D61E09D2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9159-F9BD-40DB-99B9-07303DD1B360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55A-E560-48F9-B1AE-BA0CA90FF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1250-131A-404F-9981-E177D49992D4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B9CA-71EF-4654-B469-0331C0140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25EE-B68F-4932-800C-F82250614B3B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C192-B7D2-4A12-9E17-E7504384D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2CBA-0FD0-4F2B-9C88-3A6C93488F7B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57B5-1491-4F98-B805-EBD0F4980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C893-1BEC-438A-B7B7-17D0A545603E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6449-8882-4E23-A479-6EA05B7A0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050E-6B15-488C-B8B7-D63599B9B582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9511-CAB9-43A1-87B2-B479B463D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CBC1C6-8E5B-4107-A892-9DFFA0A63B3B}" type="datetime1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6C47C0-D0F9-4859-8A35-7D6F80470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1714500"/>
            <a:ext cx="7772400" cy="1470025"/>
          </a:xfrm>
        </p:spPr>
        <p:txBody>
          <a:bodyPr/>
          <a:lstStyle/>
          <a:p>
            <a:r>
              <a:rPr lang="ru-RU" sz="2000" dirty="0" smtClean="0">
                <a:latin typeface="Arial" charset="0"/>
                <a:cs typeface="Arial" charset="0"/>
              </a:rPr>
              <a:t>Сенотрусова Т.И,</a:t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      </a:t>
            </a:r>
            <a:r>
              <a:rPr lang="ru-RU" sz="2000" smtClean="0">
                <a:latin typeface="Arial" charset="0"/>
                <a:cs typeface="Arial" charset="0"/>
              </a:rPr>
              <a:t>учитель начальных </a:t>
            </a:r>
            <a:r>
              <a:rPr lang="ru-RU" sz="2000" dirty="0" smtClean="0">
                <a:latin typeface="Arial" charset="0"/>
                <a:cs typeface="Arial" charset="0"/>
              </a:rPr>
              <a:t>классов</a:t>
            </a:r>
          </a:p>
        </p:txBody>
      </p:sp>
      <p:sp>
        <p:nvSpPr>
          <p:cNvPr id="4" name="Куб 3"/>
          <p:cNvSpPr/>
          <p:nvPr/>
        </p:nvSpPr>
        <p:spPr>
          <a:xfrm>
            <a:off x="142844" y="435769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5" name="Куб 4"/>
          <p:cNvSpPr/>
          <p:nvPr/>
        </p:nvSpPr>
        <p:spPr>
          <a:xfrm>
            <a:off x="928662" y="4786322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7" name="Куб 6"/>
          <p:cNvSpPr/>
          <p:nvPr/>
        </p:nvSpPr>
        <p:spPr>
          <a:xfrm>
            <a:off x="1785918" y="5143512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8" name="Куб 7"/>
          <p:cNvSpPr/>
          <p:nvPr/>
        </p:nvSpPr>
        <p:spPr>
          <a:xfrm>
            <a:off x="2786050" y="4929198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" name="Куб 8"/>
          <p:cNvSpPr/>
          <p:nvPr/>
        </p:nvSpPr>
        <p:spPr>
          <a:xfrm>
            <a:off x="4572000" y="471488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" name="Куб 9"/>
          <p:cNvSpPr/>
          <p:nvPr/>
        </p:nvSpPr>
        <p:spPr>
          <a:xfrm>
            <a:off x="3643306" y="4572008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1" name="Куб 10"/>
          <p:cNvSpPr/>
          <p:nvPr/>
        </p:nvSpPr>
        <p:spPr>
          <a:xfrm>
            <a:off x="5143504" y="5143512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2" name="Куб 11"/>
          <p:cNvSpPr/>
          <p:nvPr/>
        </p:nvSpPr>
        <p:spPr>
          <a:xfrm>
            <a:off x="6143636" y="4929198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" name="Куб 12"/>
          <p:cNvSpPr/>
          <p:nvPr/>
        </p:nvSpPr>
        <p:spPr>
          <a:xfrm>
            <a:off x="7000892" y="5143512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4" name="Куб 13"/>
          <p:cNvSpPr/>
          <p:nvPr/>
        </p:nvSpPr>
        <p:spPr>
          <a:xfrm>
            <a:off x="7858148" y="5214950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Число 10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643686"/>
            <a:ext cx="9144000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7" name="Picture 3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357563"/>
            <a:ext cx="178593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3000375"/>
            <a:ext cx="7772400" cy="1470025"/>
          </a:xfrm>
        </p:spPr>
        <p:txBody>
          <a:bodyPr/>
          <a:lstStyle/>
          <a:p>
            <a:r>
              <a:rPr lang="ru-RU" sz="6000" b="1" i="1" dirty="0" smtClean="0"/>
              <a:t>Улица Цветочная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572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761390" y="5421679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-31552" y="493713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000760" y="1714488"/>
            <a:ext cx="928694" cy="78581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 rot="278417">
            <a:off x="1348076" y="4732147"/>
            <a:ext cx="792497" cy="567327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2786050" y="0"/>
            <a:ext cx="785818" cy="785794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285984" y="1857364"/>
            <a:ext cx="857256" cy="78581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2857488" y="2357430"/>
            <a:ext cx="928680" cy="7143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/>
              <a:t>10</a:t>
            </a:r>
            <a:endParaRPr lang="ru-RU" sz="4800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357818" y="2928934"/>
            <a:ext cx="714380" cy="714380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7030A0"/>
                </a:solidFill>
              </a:rPr>
              <a:t>1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улица Сравнительная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185736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0&gt;8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185736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7&lt;10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185736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10+0= 10-0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50043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10-2&gt;10-5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350043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3+7=2+8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342900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1+9&gt;5-5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Pictures\Мои рисунки\Здания, памятники\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43446"/>
            <a:ext cx="2514600" cy="1500198"/>
          </a:xfrm>
          <a:prstGeom prst="rect">
            <a:avLst/>
          </a:prstGeom>
          <a:noFill/>
        </p:spPr>
      </p:pic>
      <p:pic>
        <p:nvPicPr>
          <p:cNvPr id="2051" name="Picture 3" descr="C:\Users\Светлана\Pictures\Мои рисунки\Здания, памятники\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643446"/>
            <a:ext cx="2514600" cy="1500198"/>
          </a:xfrm>
          <a:prstGeom prst="rect">
            <a:avLst/>
          </a:prstGeom>
          <a:noFill/>
        </p:spPr>
      </p:pic>
      <p:pic>
        <p:nvPicPr>
          <p:cNvPr id="2052" name="Picture 4" descr="C:\Users\Светлана\Pictures\Мои рисунки\Здания, памятники\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643446"/>
            <a:ext cx="251460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5715040" cy="5072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перекрёсток Прибавляй-ка – Вычитай-ка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Светлана\Pictures\Мои рисунки\Правила ДД\C09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28"/>
            <a:ext cx="2411033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45720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4</a:t>
            </a:r>
            <a:r>
              <a:rPr lang="ru-RU" sz="8000" b="1" dirty="0" smtClean="0">
                <a:solidFill>
                  <a:srgbClr val="0070C0"/>
                </a:solidFill>
              </a:rPr>
              <a:t> + </a:t>
            </a:r>
            <a:r>
              <a:rPr lang="en-US" sz="8000" b="1" dirty="0" smtClean="0">
                <a:solidFill>
                  <a:srgbClr val="0070C0"/>
                </a:solidFill>
              </a:rPr>
              <a:t>6</a:t>
            </a:r>
            <a:r>
              <a:rPr lang="ru-RU" sz="8000" b="1" dirty="0" smtClean="0">
                <a:solidFill>
                  <a:srgbClr val="0070C0"/>
                </a:solidFill>
              </a:rPr>
              <a:t> =</a:t>
            </a:r>
            <a:r>
              <a:rPr lang="en-US" sz="8000" b="1" dirty="0" smtClean="0">
                <a:solidFill>
                  <a:srgbClr val="0070C0"/>
                </a:solidFill>
              </a:rPr>
              <a:t>10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1938" y="1571625"/>
            <a:ext cx="43577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?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>
                <a:solidFill>
                  <a:srgbClr val="0070C0"/>
                </a:solidFill>
              </a:rPr>
              <a:t>+ </a:t>
            </a:r>
            <a:r>
              <a:rPr lang="en-US" sz="8000" b="1" dirty="0" smtClean="0">
                <a:solidFill>
                  <a:srgbClr val="0070C0"/>
                </a:solidFill>
              </a:rPr>
              <a:t>?=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en-US" sz="8000" b="1" dirty="0" smtClean="0">
                <a:solidFill>
                  <a:srgbClr val="0070C0"/>
                </a:solidFill>
              </a:rPr>
              <a:t>?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" y="2928938"/>
            <a:ext cx="52863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10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>
                <a:solidFill>
                  <a:srgbClr val="0070C0"/>
                </a:solidFill>
              </a:rPr>
              <a:t>– </a:t>
            </a:r>
            <a:r>
              <a:rPr lang="en-US" sz="8000" b="1" dirty="0" smtClean="0">
                <a:solidFill>
                  <a:srgbClr val="0070C0"/>
                </a:solidFill>
              </a:rPr>
              <a:t>4</a:t>
            </a:r>
            <a:r>
              <a:rPr lang="ru-RU" sz="8000" b="1" dirty="0" smtClean="0">
                <a:solidFill>
                  <a:srgbClr val="0070C0"/>
                </a:solidFill>
              </a:rPr>
              <a:t> =</a:t>
            </a:r>
            <a:r>
              <a:rPr lang="en-US" sz="8000" b="1" dirty="0" smtClean="0">
                <a:solidFill>
                  <a:srgbClr val="0070C0"/>
                </a:solidFill>
              </a:rPr>
              <a:t>?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00562" y="4214813"/>
            <a:ext cx="42148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?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>
                <a:solidFill>
                  <a:srgbClr val="0070C0"/>
                </a:solidFill>
              </a:rPr>
              <a:t>– </a:t>
            </a:r>
            <a:r>
              <a:rPr lang="en-US" sz="8000" b="1" dirty="0" smtClean="0">
                <a:solidFill>
                  <a:srgbClr val="0070C0"/>
                </a:solidFill>
              </a:rPr>
              <a:t>?=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715250" y="4143375"/>
            <a:ext cx="785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?</a:t>
            </a:r>
            <a:endParaRPr lang="ru-RU" sz="8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4429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4</a:t>
            </a:r>
            <a:r>
              <a:rPr lang="ru-RU" sz="8000" b="1" dirty="0" smtClean="0">
                <a:solidFill>
                  <a:srgbClr val="0070C0"/>
                </a:solidFill>
              </a:rPr>
              <a:t> + </a:t>
            </a:r>
            <a:r>
              <a:rPr lang="en-US" sz="8000" b="1" dirty="0" smtClean="0">
                <a:solidFill>
                  <a:srgbClr val="0070C0"/>
                </a:solidFill>
              </a:rPr>
              <a:t>6=10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1938" y="1571625"/>
            <a:ext cx="471490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6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>
                <a:solidFill>
                  <a:srgbClr val="0070C0"/>
                </a:solidFill>
              </a:rPr>
              <a:t>+ 4 </a:t>
            </a:r>
            <a:r>
              <a:rPr lang="ru-RU" sz="8000" b="1" dirty="0" smtClean="0">
                <a:solidFill>
                  <a:srgbClr val="0070C0"/>
                </a:solidFill>
              </a:rPr>
              <a:t>=</a:t>
            </a:r>
            <a:r>
              <a:rPr lang="en-US" sz="8000" b="1" dirty="0" smtClean="0">
                <a:solidFill>
                  <a:srgbClr val="0070C0"/>
                </a:solidFill>
              </a:rPr>
              <a:t>10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" y="2928938"/>
            <a:ext cx="66437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10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>
                <a:solidFill>
                  <a:srgbClr val="0070C0"/>
                </a:solidFill>
              </a:rPr>
              <a:t>– </a:t>
            </a:r>
            <a:r>
              <a:rPr lang="en-US" sz="8000" b="1" dirty="0" smtClean="0">
                <a:solidFill>
                  <a:srgbClr val="0070C0"/>
                </a:solidFill>
              </a:rPr>
              <a:t>4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06" y="4214818"/>
            <a:ext cx="50720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10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r>
              <a:rPr lang="ru-RU" sz="8000" b="1" dirty="0">
                <a:solidFill>
                  <a:srgbClr val="0070C0"/>
                </a:solidFill>
              </a:rPr>
              <a:t>– </a:t>
            </a:r>
            <a:r>
              <a:rPr lang="ru-RU" sz="8000" b="1" dirty="0" smtClean="0">
                <a:solidFill>
                  <a:srgbClr val="0070C0"/>
                </a:solidFill>
              </a:rPr>
              <a:t>6</a:t>
            </a:r>
            <a:r>
              <a:rPr lang="en-US" sz="8000" b="1" dirty="0" smtClean="0">
                <a:solidFill>
                  <a:srgbClr val="0070C0"/>
                </a:solidFill>
              </a:rPr>
              <a:t>= 4</a:t>
            </a:r>
            <a:r>
              <a:rPr lang="ru-RU" sz="8000" b="1" dirty="0" smtClean="0">
                <a:solidFill>
                  <a:srgbClr val="0070C0"/>
                </a:solidFill>
              </a:rPr>
              <a:t> 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500438" y="2857500"/>
            <a:ext cx="221457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8000" dirty="0"/>
              <a:t> 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0070C0"/>
                </a:solidFill>
              </a:rPr>
              <a:t>6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Замок Нахождений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AC115-1C90-4207-97EC-9E928757AECA}" type="datetime1">
              <a:rPr lang="ru-RU" smtClean="0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7F8CC-7C98-4E88-A8EB-C2AB56052D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3" descr="C:\Users\Светлана\Pictures\Мои рисунки\Здания, памятники\дож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40" t="12322" r="10261" b="9629"/>
          <a:stretch>
            <a:fillRect/>
          </a:stretch>
        </p:blipFill>
        <p:spPr bwMode="auto">
          <a:xfrm>
            <a:off x="785786" y="1357298"/>
            <a:ext cx="792986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Х+4=10                 10-х=1         </a:t>
            </a:r>
          </a:p>
          <a:p>
            <a:pPr>
              <a:buNone/>
            </a:pPr>
            <a:r>
              <a:rPr lang="ru-RU" dirty="0" smtClean="0"/>
              <a:t>      Х=10-4                   х=10-1</a:t>
            </a:r>
          </a:p>
          <a:p>
            <a:pPr>
              <a:buNone/>
            </a:pPr>
            <a:r>
              <a:rPr lang="ru-RU" dirty="0" smtClean="0"/>
              <a:t>      Х= 6                        х=9</a:t>
            </a:r>
          </a:p>
          <a:p>
            <a:pPr>
              <a:buNone/>
            </a:pPr>
            <a:r>
              <a:rPr lang="ru-RU" dirty="0" smtClean="0"/>
              <a:t>     ______                    ______</a:t>
            </a:r>
          </a:p>
          <a:p>
            <a:pPr>
              <a:buNone/>
            </a:pPr>
            <a:r>
              <a:rPr lang="ru-RU" dirty="0" smtClean="0"/>
              <a:t>     6+4= 10                  10-1=9</a:t>
            </a:r>
          </a:p>
          <a:p>
            <a:pPr>
              <a:buNone/>
            </a:pPr>
            <a:r>
              <a:rPr lang="ru-RU" dirty="0" smtClean="0"/>
              <a:t>       10=10                         9=9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AC115-1C90-4207-97EC-9E928757AECA}" type="datetime1">
              <a:rPr lang="ru-RU" smtClean="0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7F8CC-7C98-4E88-A8EB-C2AB56052D2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772400" cy="144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Рефлексия деятельности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3058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4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Какую </a:t>
            </a:r>
            <a:r>
              <a:rPr lang="ru-RU" sz="4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же </a:t>
            </a:r>
            <a:r>
              <a:rPr lang="ru-RU" sz="4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цель мы ставили в начале урока?</a:t>
            </a:r>
            <a:endParaRPr lang="ru-RU" sz="4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4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больше всего понравилось, запомнилось на уроке</a:t>
            </a:r>
            <a:r>
              <a:rPr lang="ru-RU" sz="4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4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Мы достигли поставленной цели? Почему вы так решили?</a:t>
            </a:r>
            <a:endParaRPr lang="ru-RU" sz="4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ru-RU" sz="4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A2CBA-0FD0-4F2B-9C88-3A6C93488F7B}" type="datetime1">
              <a:rPr lang="ru-RU" smtClean="0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757B5-1491-4F98-B805-EBD0F498095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28596" y="3786190"/>
            <a:ext cx="2133600" cy="2057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72264" y="4000504"/>
            <a:ext cx="2133600" cy="2057400"/>
          </a:xfrm>
          <a:prstGeom prst="smileyFace">
            <a:avLst>
              <a:gd name="adj" fmla="val 4653"/>
            </a:avLst>
          </a:prstGeom>
          <a:solidFill>
            <a:srgbClr val="9933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500430" y="1785926"/>
            <a:ext cx="2133600" cy="20574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643446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МОЛОДЦЫ!</a:t>
            </a:r>
            <a:endParaRPr lang="ru-RU" b="1" dirty="0"/>
          </a:p>
        </p:txBody>
      </p:sp>
      <p:pic>
        <p:nvPicPr>
          <p:cNvPr id="5122" name="Picture 2" descr="C:\Users\Светлана\Pictures\Мои рисунки\В гостях у сказки картинки\1300197684_romashkovo_tu_tu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4135460" cy="4077433"/>
          </a:xfrm>
          <a:prstGeom prst="rect">
            <a:avLst/>
          </a:prstGeom>
          <a:noFill/>
        </p:spPr>
      </p:pic>
      <p:pic>
        <p:nvPicPr>
          <p:cNvPr id="5121" name="Picture 1" descr="C:\Users\Светлана\Pictures\Мои рисунки\Солнце\37r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42876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A2CBA-0FD0-4F2B-9C88-3A6C93488F7B}" type="datetime1">
              <a:rPr lang="ru-RU" smtClean="0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757B5-1491-4F98-B805-EBD0F498095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24" y="0"/>
            <a:ext cx="65722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sz="1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sz="1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sz="1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sz="1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уроке будь старательным,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спокойным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(внимательным).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пиши не отставая,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Слушай не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(перебивая).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Говорите чётко, внятно,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было всё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(понятно).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хочешь отвечать,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руку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(поднимать).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Вижу, класс наш хоть куда.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начнём урок, друзья!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8001056" cy="3643338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ПУТЕШЕСТВИЕ </a:t>
            </a:r>
            <a:br>
              <a:rPr lang="ru-RU" sz="6000" b="1" i="1" dirty="0" smtClean="0"/>
            </a:br>
            <a:r>
              <a:rPr lang="ru-RU" sz="6000" b="1" i="1" dirty="0" smtClean="0"/>
              <a:t>В ГОРОД </a:t>
            </a:r>
            <a:r>
              <a:rPr lang="ru-RU" sz="8800" b="1" dirty="0" smtClean="0"/>
              <a:t>математики</a:t>
            </a:r>
            <a:endParaRPr lang="ru-RU" sz="8800" b="1" dirty="0"/>
          </a:p>
        </p:txBody>
      </p:sp>
      <p:pic>
        <p:nvPicPr>
          <p:cNvPr id="5" name="Picture 21" descr="H:\Documents and Settings\Aida\Рабочий стол\НОвая ГРАФИКА сборник\КАРТИНКИ СБОРНИК_ школьные\Копия boworms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15140" y="4500570"/>
            <a:ext cx="1643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208226" cy="1143000"/>
          </a:xfrm>
        </p:spPr>
        <p:txBody>
          <a:bodyPr/>
          <a:lstStyle/>
          <a:p>
            <a:pPr algn="ctr"/>
            <a:r>
              <a:rPr lang="ru-RU" b="1" dirty="0" smtClean="0"/>
              <a:t>В ДОБРЫЙ ПУТЬ!</a:t>
            </a:r>
            <a:endParaRPr lang="ru-RU" b="1" dirty="0"/>
          </a:p>
        </p:txBody>
      </p:sp>
      <p:pic>
        <p:nvPicPr>
          <p:cNvPr id="2050" name="Picture 2" descr="C:\Users\Светлана\Pictures\Мои рисунки\В гостях у сказки картинки\1246102714_pr-0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269"/>
          <a:stretch>
            <a:fillRect/>
          </a:stretch>
        </p:blipFill>
        <p:spPr bwMode="auto">
          <a:xfrm>
            <a:off x="714348" y="2071678"/>
            <a:ext cx="7786742" cy="4030129"/>
          </a:xfrm>
          <a:prstGeom prst="rect">
            <a:avLst/>
          </a:prstGeom>
          <a:noFill/>
        </p:spPr>
      </p:pic>
      <p:pic>
        <p:nvPicPr>
          <p:cNvPr id="1026" name="Picture 2" descr="C:\Users\Светлана\Pictures\Мои рисунки\Солнце\37r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85727"/>
            <a:ext cx="1643074" cy="15609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357290" y="571480"/>
            <a:ext cx="2643206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Музей насекомых</a:t>
            </a:r>
            <a:endParaRPr lang="ru-RU" sz="2800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214942" y="428604"/>
            <a:ext cx="3143272" cy="10001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ru-RU" sz="2800" b="1" dirty="0" smtClean="0"/>
              <a:t>лица Сравнительная</a:t>
            </a:r>
            <a:endParaRPr lang="ru-RU" sz="28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428728" y="2357430"/>
            <a:ext cx="3214710" cy="15716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ерекрёсток Прибавляй-ка – Вычитай-ка</a:t>
            </a:r>
            <a:endParaRPr lang="ru-RU" sz="28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5643570" y="2285992"/>
            <a:ext cx="3214710" cy="1285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проспект Правописания</a:t>
            </a:r>
            <a:endParaRPr lang="ru-RU" sz="2800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142976" y="4286256"/>
            <a:ext cx="2928958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 Превращений</a:t>
            </a:r>
            <a:endParaRPr lang="ru-RU" sz="28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5500694" y="4000504"/>
            <a:ext cx="2714644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</a:t>
            </a:r>
            <a:r>
              <a:rPr lang="ru-RU" sz="2800" b="1" dirty="0" smtClean="0"/>
              <a:t>амок Нахождений</a:t>
            </a:r>
            <a:endParaRPr lang="ru-RU" sz="28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500430" y="5643578"/>
            <a:ext cx="2643206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улица Цветочная 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571480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5715016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15338" y="2571744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71868" y="4429132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58148" y="500042"/>
            <a:ext cx="14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2786058"/>
            <a:ext cx="14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15272" y="414338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7</a:t>
            </a:r>
            <a:endParaRPr lang="ru-RU" sz="3600" b="1" dirty="0"/>
          </a:p>
        </p:txBody>
      </p:sp>
      <p:cxnSp>
        <p:nvCxnSpPr>
          <p:cNvPr id="33" name="Shape 32"/>
          <p:cNvCxnSpPr>
            <a:stCxn id="4" idx="3"/>
          </p:cNvCxnSpPr>
          <p:nvPr/>
        </p:nvCxnSpPr>
        <p:spPr>
          <a:xfrm>
            <a:off x="4000496" y="1035827"/>
            <a:ext cx="1143008" cy="460775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2" idx="3"/>
          </p:cNvCxnSpPr>
          <p:nvPr/>
        </p:nvCxnSpPr>
        <p:spPr>
          <a:xfrm>
            <a:off x="6143636" y="6107925"/>
            <a:ext cx="2571768" cy="357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7179487" y="4607727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9" idx="1"/>
            <a:endCxn id="10" idx="3"/>
          </p:cNvCxnSpPr>
          <p:nvPr/>
        </p:nvCxnSpPr>
        <p:spPr>
          <a:xfrm rot="10800000" flipV="1">
            <a:off x="4071934" y="2928933"/>
            <a:ext cx="1571636" cy="1893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6" idx="1"/>
          </p:cNvCxnSpPr>
          <p:nvPr/>
        </p:nvCxnSpPr>
        <p:spPr>
          <a:xfrm rot="10800000" flipV="1">
            <a:off x="3929058" y="928670"/>
            <a:ext cx="1285884" cy="1428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8" idx="3"/>
            <a:endCxn id="11" idx="1"/>
          </p:cNvCxnSpPr>
          <p:nvPr/>
        </p:nvCxnSpPr>
        <p:spPr>
          <a:xfrm>
            <a:off x="4643438" y="3143248"/>
            <a:ext cx="857256" cy="1393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-34957" y="3106735"/>
            <a:ext cx="235745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142976" y="1928802"/>
            <a:ext cx="53578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6" idx="2"/>
          </p:cNvCxnSpPr>
          <p:nvPr/>
        </p:nvCxnSpPr>
        <p:spPr>
          <a:xfrm rot="5400000" flipH="1" flipV="1">
            <a:off x="6268652" y="1660910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483" y="274638"/>
            <a:ext cx="4881598" cy="1011222"/>
          </a:xfrm>
        </p:spPr>
        <p:txBody>
          <a:bodyPr/>
          <a:lstStyle/>
          <a:p>
            <a:pPr algn="ctr"/>
            <a:r>
              <a:rPr lang="ru-RU" b="1" dirty="0" smtClean="0"/>
              <a:t>Музей насекомых</a:t>
            </a:r>
            <a:endParaRPr lang="ru-RU" b="1" dirty="0"/>
          </a:p>
        </p:txBody>
      </p:sp>
      <p:pic>
        <p:nvPicPr>
          <p:cNvPr id="4098" name="Picture 2" descr="C:\Users\Светлана\Pictures\Мои рисунки\Животные\blest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701040" cy="754380"/>
          </a:xfrm>
          <a:prstGeom prst="rect">
            <a:avLst/>
          </a:prstGeom>
          <a:noFill/>
        </p:spPr>
      </p:pic>
      <p:pic>
        <p:nvPicPr>
          <p:cNvPr id="4099" name="Picture 3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14686"/>
            <a:ext cx="666750" cy="619125"/>
          </a:xfrm>
          <a:prstGeom prst="rect">
            <a:avLst/>
          </a:prstGeom>
          <a:noFill/>
        </p:spPr>
      </p:pic>
      <p:pic>
        <p:nvPicPr>
          <p:cNvPr id="4100" name="Picture 4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666750" cy="619125"/>
          </a:xfrm>
          <a:prstGeom prst="rect">
            <a:avLst/>
          </a:prstGeom>
          <a:noFill/>
        </p:spPr>
      </p:pic>
      <p:pic>
        <p:nvPicPr>
          <p:cNvPr id="4101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666750" cy="619125"/>
          </a:xfrm>
          <a:prstGeom prst="rect">
            <a:avLst/>
          </a:prstGeom>
          <a:noFill/>
        </p:spPr>
      </p:pic>
      <p:pic>
        <p:nvPicPr>
          <p:cNvPr id="9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4"/>
            <a:ext cx="701040" cy="754380"/>
          </a:xfrm>
          <a:prstGeom prst="rect">
            <a:avLst/>
          </a:prstGeom>
          <a:noFill/>
        </p:spPr>
      </p:pic>
      <p:pic>
        <p:nvPicPr>
          <p:cNvPr id="10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701040" cy="754380"/>
          </a:xfrm>
          <a:prstGeom prst="rect">
            <a:avLst/>
          </a:prstGeom>
          <a:noFill/>
        </p:spPr>
      </p:pic>
      <p:pic>
        <p:nvPicPr>
          <p:cNvPr id="11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357562"/>
            <a:ext cx="666750" cy="619125"/>
          </a:xfrm>
          <a:prstGeom prst="rect">
            <a:avLst/>
          </a:prstGeom>
          <a:noFill/>
        </p:spPr>
      </p:pic>
      <p:pic>
        <p:nvPicPr>
          <p:cNvPr id="12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357562"/>
            <a:ext cx="666750" cy="619125"/>
          </a:xfrm>
          <a:prstGeom prst="rect">
            <a:avLst/>
          </a:prstGeom>
          <a:noFill/>
        </p:spPr>
      </p:pic>
      <p:pic>
        <p:nvPicPr>
          <p:cNvPr id="13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929066"/>
            <a:ext cx="666750" cy="619125"/>
          </a:xfrm>
          <a:prstGeom prst="rect">
            <a:avLst/>
          </a:prstGeom>
          <a:noFill/>
        </p:spPr>
      </p:pic>
      <p:pic>
        <p:nvPicPr>
          <p:cNvPr id="14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6"/>
            <a:ext cx="666750" cy="619125"/>
          </a:xfrm>
          <a:prstGeom prst="rect">
            <a:avLst/>
          </a:prstGeom>
          <a:noFill/>
        </p:spPr>
      </p:pic>
      <p:pic>
        <p:nvPicPr>
          <p:cNvPr id="15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701040" cy="754380"/>
          </a:xfrm>
          <a:prstGeom prst="rect">
            <a:avLst/>
          </a:prstGeom>
          <a:noFill/>
        </p:spPr>
      </p:pic>
      <p:pic>
        <p:nvPicPr>
          <p:cNvPr id="16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701040" cy="754380"/>
          </a:xfrm>
          <a:prstGeom prst="rect">
            <a:avLst/>
          </a:prstGeom>
          <a:noFill/>
        </p:spPr>
      </p:pic>
      <p:pic>
        <p:nvPicPr>
          <p:cNvPr id="17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701040" cy="754380"/>
          </a:xfrm>
          <a:prstGeom prst="rect">
            <a:avLst/>
          </a:prstGeom>
          <a:noFill/>
        </p:spPr>
      </p:pic>
      <p:pic>
        <p:nvPicPr>
          <p:cNvPr id="18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71744"/>
            <a:ext cx="666750" cy="619125"/>
          </a:xfrm>
          <a:prstGeom prst="rect">
            <a:avLst/>
          </a:prstGeom>
          <a:noFill/>
        </p:spPr>
      </p:pic>
      <p:pic>
        <p:nvPicPr>
          <p:cNvPr id="19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71744"/>
            <a:ext cx="666750" cy="619125"/>
          </a:xfrm>
          <a:prstGeom prst="rect">
            <a:avLst/>
          </a:prstGeom>
          <a:noFill/>
        </p:spPr>
      </p:pic>
      <p:pic>
        <p:nvPicPr>
          <p:cNvPr id="20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00306"/>
            <a:ext cx="666750" cy="619125"/>
          </a:xfrm>
          <a:prstGeom prst="rect">
            <a:avLst/>
          </a:prstGeom>
          <a:noFill/>
        </p:spPr>
      </p:pic>
      <p:pic>
        <p:nvPicPr>
          <p:cNvPr id="21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666750" cy="619125"/>
          </a:xfrm>
          <a:prstGeom prst="rect">
            <a:avLst/>
          </a:prstGeom>
          <a:noFill/>
        </p:spPr>
      </p:pic>
      <p:pic>
        <p:nvPicPr>
          <p:cNvPr id="3074" name="Picture 2" descr="C:\Users\Светлана\Pictures\Мои рисунки\Цветы\butterfly5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9484" y="214290"/>
            <a:ext cx="1810233" cy="2071702"/>
          </a:xfrm>
          <a:prstGeom prst="rect">
            <a:avLst/>
          </a:prstGeom>
          <a:noFill/>
        </p:spPr>
      </p:pic>
      <p:pic>
        <p:nvPicPr>
          <p:cNvPr id="1026" name="Picture 2" descr="C:\Users\Начальные4\Desktop\Дворцы, замки\179027425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015"/>
          <a:stretch/>
        </p:blipFill>
        <p:spPr bwMode="auto">
          <a:xfrm>
            <a:off x="214282" y="80082"/>
            <a:ext cx="2286016" cy="24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666750" cy="619125"/>
          </a:xfrm>
          <a:prstGeom prst="rect">
            <a:avLst/>
          </a:prstGeom>
          <a:noFill/>
        </p:spPr>
      </p:pic>
      <p:pic>
        <p:nvPicPr>
          <p:cNvPr id="24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429132"/>
            <a:ext cx="666750" cy="619125"/>
          </a:xfrm>
          <a:prstGeom prst="rect">
            <a:avLst/>
          </a:prstGeom>
          <a:noFill/>
        </p:spPr>
      </p:pic>
      <p:pic>
        <p:nvPicPr>
          <p:cNvPr id="26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666750" cy="619125"/>
          </a:xfrm>
          <a:prstGeom prst="rect">
            <a:avLst/>
          </a:prstGeom>
          <a:noFill/>
        </p:spPr>
      </p:pic>
      <p:pic>
        <p:nvPicPr>
          <p:cNvPr id="28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071810"/>
            <a:ext cx="701040" cy="754380"/>
          </a:xfrm>
          <a:prstGeom prst="rect">
            <a:avLst/>
          </a:prstGeom>
          <a:noFill/>
        </p:spPr>
      </p:pic>
      <p:pic>
        <p:nvPicPr>
          <p:cNvPr id="29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90"/>
            <a:ext cx="701040" cy="754380"/>
          </a:xfrm>
          <a:prstGeom prst="rect">
            <a:avLst/>
          </a:prstGeom>
          <a:noFill/>
        </p:spPr>
      </p:pic>
      <p:pic>
        <p:nvPicPr>
          <p:cNvPr id="30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786190"/>
            <a:ext cx="701040" cy="754380"/>
          </a:xfrm>
          <a:prstGeom prst="rect">
            <a:avLst/>
          </a:prstGeom>
          <a:noFill/>
        </p:spPr>
      </p:pic>
      <p:pic>
        <p:nvPicPr>
          <p:cNvPr id="31" name="Picture 2" descr="C:\Users\Светлана\Pictures\Мои рисунки\Животные\blest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071810"/>
            <a:ext cx="701040" cy="754380"/>
          </a:xfrm>
          <a:prstGeom prst="rect">
            <a:avLst/>
          </a:prstGeom>
          <a:noFill/>
        </p:spPr>
      </p:pic>
      <p:pic>
        <p:nvPicPr>
          <p:cNvPr id="32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143512"/>
            <a:ext cx="666750" cy="619125"/>
          </a:xfrm>
          <a:prstGeom prst="rect">
            <a:avLst/>
          </a:prstGeom>
          <a:noFill/>
        </p:spPr>
      </p:pic>
      <p:pic>
        <p:nvPicPr>
          <p:cNvPr id="33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857760"/>
            <a:ext cx="666750" cy="619125"/>
          </a:xfrm>
          <a:prstGeom prst="rect">
            <a:avLst/>
          </a:prstGeom>
          <a:noFill/>
        </p:spPr>
      </p:pic>
      <p:pic>
        <p:nvPicPr>
          <p:cNvPr id="35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4857760"/>
            <a:ext cx="666750" cy="619125"/>
          </a:xfrm>
          <a:prstGeom prst="rect">
            <a:avLst/>
          </a:prstGeom>
          <a:noFill/>
        </p:spPr>
      </p:pic>
      <p:pic>
        <p:nvPicPr>
          <p:cNvPr id="36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500702"/>
            <a:ext cx="666750" cy="619125"/>
          </a:xfrm>
          <a:prstGeom prst="rect">
            <a:avLst/>
          </a:prstGeom>
          <a:noFill/>
        </p:spPr>
      </p:pic>
      <p:pic>
        <p:nvPicPr>
          <p:cNvPr id="37" name="Picture 5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572140"/>
            <a:ext cx="666750" cy="619125"/>
          </a:xfrm>
          <a:prstGeom prst="rect">
            <a:avLst/>
          </a:prstGeom>
          <a:noFill/>
        </p:spPr>
      </p:pic>
      <p:pic>
        <p:nvPicPr>
          <p:cNvPr id="38" name="Picture 4" descr="C:\Users\Светлана\Pictures\Мои рисунки\Животны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57694"/>
            <a:ext cx="66675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57313" y="1285875"/>
            <a:ext cx="10715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285875"/>
            <a:ext cx="10715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58000" y="1285875"/>
            <a:ext cx="10715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  <a:cs typeface="Arial" charset="0"/>
              </a:rPr>
              <a:t>Какие цифры потерял Вова?</a:t>
            </a:r>
          </a:p>
        </p:txBody>
      </p:sp>
      <p:pic>
        <p:nvPicPr>
          <p:cNvPr id="5" name="Рисунок 4" descr="сканирование0005а.JPG"/>
          <p:cNvPicPr>
            <a:picLocks noChangeAspect="1"/>
          </p:cNvPicPr>
          <p:nvPr/>
        </p:nvPicPr>
        <p:blipFill>
          <a:blip r:embed="rId2"/>
          <a:srcRect l="20898" r="8566" b="1700"/>
          <a:stretch>
            <a:fillRect/>
          </a:stretch>
        </p:blipFill>
        <p:spPr bwMode="auto">
          <a:xfrm>
            <a:off x="6786563" y="2727325"/>
            <a:ext cx="1928812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1625" y="1357313"/>
            <a:ext cx="642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563" y="1357313"/>
            <a:ext cx="642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3" y="1357313"/>
            <a:ext cx="785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357313"/>
            <a:ext cx="57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7250" y="1357313"/>
            <a:ext cx="642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57438" y="1357313"/>
            <a:ext cx="642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0625" y="1357313"/>
            <a:ext cx="642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72188" y="1357313"/>
            <a:ext cx="71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43750" y="1357313"/>
            <a:ext cx="642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01000" y="1357313"/>
            <a:ext cx="1143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7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72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" name="Рисунок 21" descr="Вова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71750"/>
            <a:ext cx="3635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668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6600CC"/>
                </a:solidFill>
              </a:rPr>
              <a:t>               </a:t>
            </a:r>
          </a:p>
          <a:p>
            <a:pPr eaLnBrk="1" hangingPunct="1">
              <a:buNone/>
            </a:pPr>
            <a:r>
              <a:rPr lang="ru-RU" dirty="0" smtClean="0"/>
              <a:t>       0      1      2      3     4     5     6      7      8      9  10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1258888" y="2133600"/>
            <a:ext cx="720090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258888" y="198913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2051050" y="19161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771775" y="19161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3492500" y="19161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211638" y="19161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4932363" y="18446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5651500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6372225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7092950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8459788" y="18446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431800" y="476250"/>
            <a:ext cx="7812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FF3300"/>
                </a:solidFill>
              </a:rPr>
              <a:t>Восстановите числовой отрезок</a:t>
            </a:r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>
            <a:off x="7812088" y="18446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AC115-1C90-4207-97EC-9E928757AECA}" type="datetime1">
              <a:rPr lang="ru-RU" smtClean="0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7F8CC-7C98-4E88-A8EB-C2AB56052D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Содержимое 5" descr="http://t3.gstatic.com/images?q=tbn:ANd9GcRJW_CpJXdavP_irYEo3VZl5cukOwIm18kdUkJwkAsZUWAjIEhPLmwUv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2.gstatic.com/images?q=tbn:ANd9GcQRwGeWm_TfccPNAttgIwj2FdsJwQYzsfomPrMI6TaT7JBgzQMOlXTb7vCYB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25717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emo.by/wp-content/uploads/2008/08/zebrasom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928802"/>
            <a:ext cx="192455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3.gstatic.com/images?q=tbn:ANd9GcQzFahCcrV3OMig2yTx57JikTIpfUYkUzDgE0_FgLV486mGbflE3TAGq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00240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1.gstatic.com/images?q=tbn:ANd9GcRIdw_G6TDI0T_ASHOf6YdpgY3fRJn_QY7SGy48guawA6xQ4MLm5DZINJWZ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000240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0.gstatic.com/images?q=tbn:ANd9GcQZTDFOpnuV8MfYKab06wzob3KInI2pbzYv483KUxXYtz5js7NtFlKj4_I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357694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2.gstatic.com/images?q=tbn:ANd9GcQDHlAI6QVlXMIPh_Ar91jcM3tyN6e8r3P-T4ByrwzgIiwt63mK4_Y42_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357694"/>
            <a:ext cx="2286007" cy="139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2.gstatic.com/images?q=tbn:ANd9GcTp7ia-zsKXwUML-PK11jVjUZXyDCNuVniuFCbiMIUPixZ3ldDJop2S1jU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4357694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t3.gstatic.com/images?q=tbn:ANd9GcRDutbhQ8B7foHQ7HQOXv9s2PWcu1lwC8jCwizHXE3v0GaOWD-CdURCi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4357694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2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274</Words>
  <Application>Microsoft Office PowerPoint</Application>
  <PresentationFormat>Экран (4:3)</PresentationFormat>
  <Paragraphs>120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нач.школа 12. математика</vt:lpstr>
      <vt:lpstr>Сенотрусова Т.И,       учитель начальных классов</vt:lpstr>
      <vt:lpstr>Слайд 2</vt:lpstr>
      <vt:lpstr>ПУТЕШЕСТВИЕ  В ГОРОД математики</vt:lpstr>
      <vt:lpstr>В ДОБРЫЙ ПУТЬ!</vt:lpstr>
      <vt:lpstr>Слайд 5</vt:lpstr>
      <vt:lpstr>Музей насекомых</vt:lpstr>
      <vt:lpstr>Какие цифры потерял Вова?</vt:lpstr>
      <vt:lpstr>Слайд 8</vt:lpstr>
      <vt:lpstr>Слайд 9</vt:lpstr>
      <vt:lpstr>Улица Цветочная</vt:lpstr>
      <vt:lpstr>улица Сравнительная</vt:lpstr>
      <vt:lpstr>перекрёсток Прибавляй-ка – Вычитай-ка</vt:lpstr>
      <vt:lpstr>Слайд 13</vt:lpstr>
      <vt:lpstr>Слайд 14</vt:lpstr>
      <vt:lpstr>Замок Нахождений</vt:lpstr>
      <vt:lpstr>  </vt:lpstr>
      <vt:lpstr>Слайд 17</vt:lpstr>
      <vt:lpstr>Слайд 18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Сенотрусова Т.И,       учитель нач. классов</dc:title>
  <dc:creator>Татьяна</dc:creator>
  <dc:description>http://aida.ucoz.ru</dc:description>
  <cp:lastModifiedBy>Татьяна</cp:lastModifiedBy>
  <cp:revision>37</cp:revision>
  <dcterms:created xsi:type="dcterms:W3CDTF">2013-01-11T08:53:07Z</dcterms:created>
  <dcterms:modified xsi:type="dcterms:W3CDTF">2013-01-18T12:02:32Z</dcterms:modified>
</cp:coreProperties>
</file>