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FF3300"/>
    <a:srgbClr val="006600"/>
    <a:srgbClr val="990000"/>
    <a:srgbClr val="CC3300"/>
    <a:srgbClr val="660066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8BA18-9872-4648-93EA-FA56A0A8815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01F2C-0407-47DE-ABB4-405FE8BDD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01F2C-0407-47DE-ABB4-405FE8BDD0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37A90-D190-4872-AD9C-2B918BFEC52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BB35-EDF4-4720-A2E3-43F09271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3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r>
              <a:rPr lang="ru-RU" sz="5000" i="1" dirty="0" smtClean="0">
                <a:ln>
                  <a:solidFill>
                    <a:srgbClr val="002060"/>
                  </a:solidFill>
                </a:ln>
              </a:rPr>
              <a:t>Решение задач различных типов.</a:t>
            </a:r>
            <a:endParaRPr lang="ru-RU" sz="5000" i="1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2 класс.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928694"/>
          </a:xfrm>
        </p:spPr>
        <p:txBody>
          <a:bodyPr/>
          <a:lstStyle/>
          <a:p>
            <a:r>
              <a:rPr lang="ru-RU" b="1" i="1" dirty="0" smtClean="0">
                <a:solidFill>
                  <a:srgbClr val="000066"/>
                </a:solidFill>
              </a:rPr>
              <a:t>Устный счёт</a:t>
            </a:r>
            <a:endParaRPr lang="ru-RU" b="1" i="1" dirty="0">
              <a:solidFill>
                <a:srgbClr val="000066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5143504" cy="5143536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  Саши 72 календарика, а наклеек в 9 раз меньше. Сколько наклеек у Саши?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Катя нарисовала 24 рисунка, а Ирина на 8 рисунков меньше. Сколько рисунков нарисовала Ирина?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2500306"/>
            <a:ext cx="1714576" cy="830997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24 - 8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15206" y="4643446"/>
            <a:ext cx="1714512" cy="830997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24 : 8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1500174"/>
            <a:ext cx="1643074" cy="769441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72 - 9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3768" y="3643314"/>
            <a:ext cx="1786014" cy="830997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72 : 9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cxnSp>
        <p:nvCxnSpPr>
          <p:cNvPr id="18" name="Прямая со стрелкой 17"/>
          <p:cNvCxnSpPr>
            <a:endCxn id="16" idx="1"/>
          </p:cNvCxnSpPr>
          <p:nvPr/>
        </p:nvCxnSpPr>
        <p:spPr>
          <a:xfrm rot="16200000" flipH="1">
            <a:off x="5078631" y="1993675"/>
            <a:ext cx="2130011" cy="2000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5107785" y="3321843"/>
            <a:ext cx="2143140" cy="16430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85818"/>
          </a:xfrm>
        </p:spPr>
        <p:txBody>
          <a:bodyPr/>
          <a:lstStyle/>
          <a:p>
            <a:r>
              <a:rPr lang="ru-RU" b="1" i="1" dirty="0" smtClean="0">
                <a:solidFill>
                  <a:srgbClr val="000066"/>
                </a:solidFill>
              </a:rPr>
              <a:t>Устный счёт</a:t>
            </a:r>
            <a:endParaRPr lang="ru-RU" b="1" i="1" dirty="0">
              <a:solidFill>
                <a:srgbClr val="000066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358246" cy="5143536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Среди выражений найдите лишнее. Поясните свой ответ.</a:t>
            </a:r>
          </a:p>
          <a:p>
            <a:pPr algn="just"/>
            <a:r>
              <a:rPr lang="ru-RU" sz="4800" b="1" dirty="0" smtClean="0">
                <a:solidFill>
                  <a:srgbClr val="000066"/>
                </a:solidFill>
              </a:rPr>
              <a:t>36:4                      3 ∙ 3</a:t>
            </a:r>
          </a:p>
          <a:p>
            <a:pPr algn="just"/>
            <a:r>
              <a:rPr lang="ru-RU" sz="4800" b="1" dirty="0" smtClean="0">
                <a:solidFill>
                  <a:srgbClr val="000066"/>
                </a:solidFill>
              </a:rPr>
              <a:t>18:2                       25-16</a:t>
            </a:r>
          </a:p>
          <a:p>
            <a:pPr algn="just"/>
            <a:r>
              <a:rPr lang="ru-RU" sz="4800" b="1" dirty="0" smtClean="0">
                <a:solidFill>
                  <a:srgbClr val="000066"/>
                </a:solidFill>
              </a:rPr>
              <a:t>9:1                         9∙1</a:t>
            </a:r>
          </a:p>
          <a:p>
            <a:pPr algn="just"/>
            <a:r>
              <a:rPr lang="ru-RU" sz="4800" b="1" dirty="0" smtClean="0">
                <a:solidFill>
                  <a:srgbClr val="000066"/>
                </a:solidFill>
              </a:rPr>
              <a:t>0∙ 9                        45:5</a:t>
            </a:r>
          </a:p>
          <a:p>
            <a:pPr algn="just"/>
            <a:endParaRPr lang="ru-RU" i="1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5572140"/>
            <a:ext cx="121444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72560" cy="2143140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latin typeface="+mn-lt"/>
              </a:rPr>
              <a:t>В  коллекции  Марины 7 марок о космосе,  марок о животных в  5 раз больше, чем о космосе, а  о спорте на 19 марок меньше, чем о животных.</a:t>
            </a:r>
            <a:br>
              <a:rPr lang="ru-RU" sz="3400" dirty="0" smtClean="0">
                <a:latin typeface="+mn-lt"/>
              </a:rPr>
            </a:br>
            <a:r>
              <a:rPr lang="ru-RU" sz="3400" dirty="0" smtClean="0">
                <a:latin typeface="+mn-lt"/>
              </a:rPr>
              <a:t> </a:t>
            </a:r>
            <a:endParaRPr lang="ru-RU" sz="3400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42976" y="0"/>
            <a:ext cx="6715171" cy="571517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000066"/>
                </a:solidFill>
              </a:rPr>
              <a:t>Проблемная ситуация. Работа в парах.</a:t>
            </a:r>
            <a:endParaRPr lang="ru-RU" sz="32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2643182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Сколько марок о спорте?</a:t>
            </a:r>
          </a:p>
          <a:p>
            <a:r>
              <a:rPr lang="ru-RU" sz="3200" b="1" dirty="0" smtClean="0">
                <a:solidFill>
                  <a:srgbClr val="006600"/>
                </a:solidFill>
              </a:rPr>
              <a:t>Сколько марок о спорте и о космосе вместе?</a:t>
            </a:r>
          </a:p>
          <a:p>
            <a:r>
              <a:rPr lang="ru-RU" sz="3200" b="1" dirty="0" smtClean="0">
                <a:solidFill>
                  <a:srgbClr val="CC3300"/>
                </a:solidFill>
              </a:rPr>
              <a:t>Сколько всего марок о космосе и о животных?</a:t>
            </a:r>
          </a:p>
          <a:p>
            <a:r>
              <a:rPr lang="ru-RU" sz="3200" b="1" dirty="0" smtClean="0">
                <a:solidFill>
                  <a:srgbClr val="000066"/>
                </a:solidFill>
              </a:rPr>
              <a:t>Сколько всего марок о спорте и о животных?</a:t>
            </a:r>
          </a:p>
          <a:p>
            <a:r>
              <a:rPr lang="ru-RU" sz="3200" b="1" dirty="0" smtClean="0">
                <a:solidFill>
                  <a:srgbClr val="006600"/>
                </a:solidFill>
              </a:rPr>
              <a:t>Сколько марок о кораблях?</a:t>
            </a:r>
          </a:p>
          <a:p>
            <a:r>
              <a:rPr lang="ru-RU" sz="3200" b="1" dirty="0" smtClean="0">
                <a:solidFill>
                  <a:srgbClr val="CC3300"/>
                </a:solidFill>
              </a:rPr>
              <a:t>Каких марок больше: о спорте или о космосе и на сколько? </a:t>
            </a:r>
            <a:endParaRPr lang="ru-RU" sz="32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143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66"/>
                </a:solidFill>
              </a:rPr>
              <a:t>Составьте из предложенных вам условий и вопросов задачи. </a:t>
            </a:r>
          </a:p>
          <a:p>
            <a:r>
              <a:rPr lang="ru-RU" sz="3600" b="1" dirty="0" smtClean="0">
                <a:solidFill>
                  <a:srgbClr val="CC3300"/>
                </a:solidFill>
              </a:rPr>
              <a:t>Найдите  «лишние» условие и вопрос. По желанию с одним из них составьте и запишите задачу. </a:t>
            </a:r>
            <a:endParaRPr lang="ru-RU" sz="3600" b="1" dirty="0">
              <a:solidFill>
                <a:srgbClr val="CC33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Работа в группах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6" name="Рисунок 5" descr="1 а.jpg"/>
          <p:cNvPicPr>
            <a:picLocks noChangeAspect="1"/>
          </p:cNvPicPr>
          <p:nvPr/>
        </p:nvPicPr>
        <p:blipFill>
          <a:blip r:embed="rId3">
            <a:lum bright="20000" contrast="-20000"/>
          </a:blip>
          <a:stretch>
            <a:fillRect/>
          </a:stretch>
        </p:blipFill>
        <p:spPr>
          <a:xfrm>
            <a:off x="357158" y="4714884"/>
            <a:ext cx="8099428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78749" y="0"/>
            <a:ext cx="6186502" cy="785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Рефлексия</a:t>
            </a:r>
            <a:endParaRPr lang="ru-RU" b="1" dirty="0">
              <a:solidFill>
                <a:srgbClr val="000066"/>
              </a:solidFill>
            </a:endParaRPr>
          </a:p>
        </p:txBody>
      </p:sp>
      <p:pic>
        <p:nvPicPr>
          <p:cNvPr id="5" name="Содержимое 4" descr="0_5c527_a8d557_XL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20000" contrast="-20000"/>
          </a:blip>
          <a:stretch>
            <a:fillRect/>
          </a:stretch>
        </p:blipFill>
        <p:spPr>
          <a:xfrm>
            <a:off x="6919941" y="4214818"/>
            <a:ext cx="2224059" cy="2438405"/>
          </a:xfrm>
        </p:spPr>
      </p:pic>
      <p:pic>
        <p:nvPicPr>
          <p:cNvPr id="9" name="Содержимое 8" descr="a_brief_history_of_smileys_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285719" y="1071546"/>
            <a:ext cx="996573" cy="1000132"/>
          </a:xfrm>
        </p:spPr>
      </p:pic>
      <p:pic>
        <p:nvPicPr>
          <p:cNvPr id="10" name="Рисунок 9" descr="6533261988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786190"/>
            <a:ext cx="1357290" cy="1131075"/>
          </a:xfrm>
          <a:prstGeom prst="rect">
            <a:avLst/>
          </a:prstGeom>
        </p:spPr>
      </p:pic>
      <p:pic>
        <p:nvPicPr>
          <p:cNvPr id="11" name="Рисунок 10" descr="face-s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5000636"/>
            <a:ext cx="1071570" cy="1071570"/>
          </a:xfrm>
          <a:prstGeom prst="rect">
            <a:avLst/>
          </a:prstGeom>
        </p:spPr>
      </p:pic>
      <p:pic>
        <p:nvPicPr>
          <p:cNvPr id="12" name="Рисунок 11" descr="big_smiles_13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2571744"/>
            <a:ext cx="1275679" cy="10715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14480" y="1285860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Мне было интересно. У меня всё отлично  получилось!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2571744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Иногда я затруднялся. Я хорошо поработал!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3929066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Мне было трудно, но интересно. Я неплохо поработал.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5214950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Мне было очень трудно и неинтересно. </a:t>
            </a:r>
            <a:endParaRPr lang="ru-RU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 (226)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rcRect b="125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1428736"/>
            <a:ext cx="5715040" cy="292895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convex"/>
          </a:sp3d>
        </p:spPr>
        <p:txBody>
          <a:bodyPr wrap="square" lIns="91440" tIns="45720" rIns="91440" bIns="45720">
            <a:prstTxWarp prst="textInflateBottom">
              <a:avLst>
                <a:gd name="adj" fmla="val 63197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2296b4da4fa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2282454" cy="664371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2</Template>
  <TotalTime>190</TotalTime>
  <Words>241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 2</vt:lpstr>
      <vt:lpstr>Решение задач различных типов.</vt:lpstr>
      <vt:lpstr>Устный счёт</vt:lpstr>
      <vt:lpstr>Устный счёт</vt:lpstr>
      <vt:lpstr>В  коллекции  Марины 7 марок о космосе,  марок о животных в  5 раз больше, чем о космосе, а  о спорте на 19 марок меньше, чем о животных.  </vt:lpstr>
      <vt:lpstr>Работа в группах</vt:lpstr>
      <vt:lpstr>Рефлексия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различных типов.</dc:title>
  <dc:creator>User</dc:creator>
  <cp:lastModifiedBy>User</cp:lastModifiedBy>
  <cp:revision>19</cp:revision>
  <dcterms:created xsi:type="dcterms:W3CDTF">2013-02-23T07:44:36Z</dcterms:created>
  <dcterms:modified xsi:type="dcterms:W3CDTF">2013-02-28T08:49:40Z</dcterms:modified>
</cp:coreProperties>
</file>