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731" r:id="rId2"/>
    <p:sldId id="733" r:id="rId3"/>
    <p:sldId id="695" r:id="rId4"/>
    <p:sldId id="732" r:id="rId5"/>
    <p:sldId id="729" r:id="rId6"/>
    <p:sldId id="712" r:id="rId7"/>
    <p:sldId id="715" r:id="rId8"/>
    <p:sldId id="730" r:id="rId9"/>
    <p:sldId id="709" r:id="rId10"/>
    <p:sldId id="717" r:id="rId11"/>
    <p:sldId id="728" r:id="rId12"/>
    <p:sldId id="70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CC"/>
    <a:srgbClr val="0E9011"/>
    <a:srgbClr val="074508"/>
    <a:srgbClr val="00D25F"/>
    <a:srgbClr val="00FFFF"/>
    <a:srgbClr val="FFF185"/>
    <a:srgbClr val="C7E6A4"/>
    <a:srgbClr val="FED6E0"/>
    <a:srgbClr val="FD99B3"/>
    <a:srgbClr val="FFE94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00" autoAdjust="0"/>
  </p:normalViewPr>
  <p:slideViewPr>
    <p:cSldViewPr>
      <p:cViewPr>
        <p:scale>
          <a:sx n="43" d="100"/>
          <a:sy n="43" d="100"/>
        </p:scale>
        <p:origin x="-590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187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15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tatuzova.r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82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857232"/>
            <a:ext cx="7021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«Величины. Решение задач»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84" y="1549505"/>
            <a:ext cx="4874371" cy="265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190802" y="1627847"/>
            <a:ext cx="37862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Татузова Анна Васильевна</a:t>
            </a:r>
          </a:p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http://avtatuzova.ru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Москва</a:t>
            </a:r>
          </a:p>
        </p:txBody>
      </p:sp>
    </p:spTree>
    <p:extLst>
      <p:ext uri="{BB962C8B-B14F-4D97-AF65-F5344CB8AC3E}">
        <p14:creationId xmlns="" xmlns:p14="http://schemas.microsoft.com/office/powerpoint/2010/main" val="40109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679413" y="3759423"/>
            <a:ext cx="159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2  +  4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367241" y="1484784"/>
            <a:ext cx="3633348" cy="1353343"/>
            <a:chOff x="367241" y="1800954"/>
            <a:chExt cx="3633348" cy="1353343"/>
          </a:xfrm>
        </p:grpSpPr>
        <p:pic>
          <p:nvPicPr>
            <p:cNvPr id="58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41" y="1800954"/>
              <a:ext cx="670718" cy="1353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478" y="2258579"/>
              <a:ext cx="443472" cy="741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505" y="2117773"/>
              <a:ext cx="574813" cy="938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552" y="1896781"/>
              <a:ext cx="752037" cy="1228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179512" y="62068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Какую задачу  можно составить по рисунку Вовы? Помоги записать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её решение.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 flipH="1">
            <a:off x="179512" y="1960702"/>
            <a:ext cx="1782910" cy="1355547"/>
            <a:chOff x="5372825" y="2914410"/>
            <a:chExt cx="2727566" cy="2073771"/>
          </a:xfrm>
        </p:grpSpPr>
        <p:sp>
          <p:nvSpPr>
            <p:cNvPr id="64" name="Блок-схема: процесс 63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5" name="Группа 9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67" name="Блок-схема: процесс 66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Скругленный прямоугольник 67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Хорда 68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Прямоугольник с двумя вырезанными соседними углами 70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6" name="Кольцо 10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456214" y="3316249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Кольцо 72"/>
          <p:cNvSpPr/>
          <p:nvPr/>
        </p:nvSpPr>
        <p:spPr>
          <a:xfrm>
            <a:off x="1716083" y="2844121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2191291" y="1964609"/>
            <a:ext cx="1782910" cy="1355547"/>
            <a:chOff x="5372825" y="2914410"/>
            <a:chExt cx="2727566" cy="2073771"/>
          </a:xfrm>
        </p:grpSpPr>
        <p:sp>
          <p:nvSpPr>
            <p:cNvPr id="75" name="Блок-схема: процесс 74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6" name="Группа 20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78" name="Блок-схема: процесс 77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Хорда 79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Прямоугольник с двумя вырезанными соседними углами 81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7" name="Кольцо 21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610671" y="5099439"/>
            <a:ext cx="1637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6 (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кг)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Прямая соединительная линия 4"/>
          <p:cNvCxnSpPr/>
          <p:nvPr/>
        </p:nvCxnSpPr>
        <p:spPr>
          <a:xfrm>
            <a:off x="266699" y="4540326"/>
            <a:ext cx="3879667" cy="0"/>
          </a:xfrm>
          <a:prstGeom prst="line">
            <a:avLst/>
          </a:prstGeom>
          <a:ln w="3810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5"/>
          <p:cNvSpPr txBox="1"/>
          <p:nvPr/>
        </p:nvSpPr>
        <p:spPr>
          <a:xfrm>
            <a:off x="2747284" y="2135561"/>
            <a:ext cx="116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 +  4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авая круглая скобка 85"/>
          <p:cNvSpPr/>
          <p:nvPr/>
        </p:nvSpPr>
        <p:spPr>
          <a:xfrm rot="16200000">
            <a:off x="2062987" y="2409622"/>
            <a:ext cx="293795" cy="3772711"/>
          </a:xfrm>
          <a:prstGeom prst="rightBracket">
            <a:avLst>
              <a:gd name="adj" fmla="val 100465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448167" y="1972681"/>
            <a:ext cx="50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      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61478" y="2005596"/>
            <a:ext cx="50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     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2752505" y="4442875"/>
            <a:ext cx="0" cy="24146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1793310" y="5113507"/>
            <a:ext cx="993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6 </a:t>
            </a:r>
            <a:endParaRPr lang="ru-RU" dirty="0"/>
          </a:p>
        </p:txBody>
      </p:sp>
      <p:sp>
        <p:nvSpPr>
          <p:cNvPr id="91" name="TextBox 90"/>
          <p:cNvSpPr txBox="1"/>
          <p:nvPr/>
        </p:nvSpPr>
        <p:spPr>
          <a:xfrm>
            <a:off x="323528" y="4563608"/>
            <a:ext cx="25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 6 – 1 =  5 (кг)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48363" y="5930436"/>
            <a:ext cx="218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5 кг.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6524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5587E-6 L -0.12379 0.2284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11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2183E-6 L 0.23004 0.373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1866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9.25069E-7 L 0.03732 0.377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18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036E-7 L -0.14965 0.19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9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855 L -0.00105 -0.2014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964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00046 L -0.00382 0.1477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7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83" grpId="0"/>
      <p:bldP spid="85" grpId="0"/>
      <p:bldP spid="85" grpId="1"/>
      <p:bldP spid="85" grpId="2"/>
      <p:bldP spid="86" grpId="0" animBg="1"/>
      <p:bldP spid="87" grpId="0"/>
      <p:bldP spid="87" grpId="1"/>
      <p:bldP spid="88" grpId="0"/>
      <p:bldP spid="88" grpId="1"/>
      <p:bldP spid="90" grpId="0"/>
      <p:bldP spid="90" grpId="1"/>
      <p:bldP spid="91" grpId="0"/>
      <p:bldP spid="91" grpId="1"/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1115616" y="2060848"/>
            <a:ext cx="504056" cy="432048"/>
            <a:chOff x="1115616" y="2060848"/>
            <a:chExt cx="504056" cy="432048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115616" y="2060848"/>
              <a:ext cx="504056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1115616" y="2060848"/>
              <a:ext cx="504056" cy="43204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1115616" y="2506964"/>
            <a:ext cx="504056" cy="432048"/>
            <a:chOff x="1115616" y="2060848"/>
            <a:chExt cx="504056" cy="432048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1115616" y="2060848"/>
              <a:ext cx="504056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1115616" y="2060848"/>
              <a:ext cx="504056" cy="43204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единительная линия 43"/>
          <p:cNvCxnSpPr/>
          <p:nvPr/>
        </p:nvCxnSpPr>
        <p:spPr>
          <a:xfrm>
            <a:off x="2051720" y="2492896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843808" y="2046780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2843808" y="2492896"/>
            <a:ext cx="504056" cy="432048"/>
            <a:chOff x="1115616" y="2060848"/>
            <a:chExt cx="504056" cy="432048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>
              <a:off x="1115616" y="2492896"/>
              <a:ext cx="504056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1115616" y="2060848"/>
              <a:ext cx="504056" cy="43204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Прямая соединительная линия 68"/>
          <p:cNvCxnSpPr/>
          <p:nvPr/>
        </p:nvCxnSpPr>
        <p:spPr>
          <a:xfrm>
            <a:off x="3347864" y="2060848"/>
            <a:ext cx="0" cy="4461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923928" y="2492896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932040" y="2060848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932040" y="2506964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932040" y="2060848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4932040" y="2939012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436096" y="2522700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6012160" y="2492896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012160" y="2645296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7020272" y="2060848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7020272" y="2506964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7020272" y="2060848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7020272" y="2939012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7524328" y="2522700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7524328" y="2060848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7016039" y="2481104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79512" y="76470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Переложи 1 палочку так, чтобы равенство стало верным.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1259632" y="4551324"/>
            <a:ext cx="504056" cy="432048"/>
            <a:chOff x="1115616" y="2060848"/>
            <a:chExt cx="504056" cy="432048"/>
          </a:xfrm>
        </p:grpSpPr>
        <p:cxnSp>
          <p:nvCxnSpPr>
            <p:cNvPr id="87" name="Прямая соединительная линия 86"/>
            <p:cNvCxnSpPr/>
            <p:nvPr/>
          </p:nvCxnSpPr>
          <p:spPr>
            <a:xfrm>
              <a:off x="1115616" y="2060848"/>
              <a:ext cx="504056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flipH="1">
              <a:off x="1115616" y="2060848"/>
              <a:ext cx="504056" cy="43204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Группа 88"/>
          <p:cNvGrpSpPr/>
          <p:nvPr/>
        </p:nvGrpSpPr>
        <p:grpSpPr>
          <a:xfrm>
            <a:off x="1259632" y="4997440"/>
            <a:ext cx="504056" cy="432048"/>
            <a:chOff x="1115616" y="2060848"/>
            <a:chExt cx="504056" cy="432048"/>
          </a:xfrm>
        </p:grpSpPr>
        <p:cxnSp>
          <p:nvCxnSpPr>
            <p:cNvPr id="90" name="Прямая соединительная линия 89"/>
            <p:cNvCxnSpPr/>
            <p:nvPr/>
          </p:nvCxnSpPr>
          <p:spPr>
            <a:xfrm>
              <a:off x="1115616" y="2060848"/>
              <a:ext cx="504056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H="1">
              <a:off x="1115616" y="2060848"/>
              <a:ext cx="504056" cy="43204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Прямая соединительная линия 91"/>
          <p:cNvCxnSpPr/>
          <p:nvPr/>
        </p:nvCxnSpPr>
        <p:spPr>
          <a:xfrm>
            <a:off x="2195736" y="4983372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987824" y="4537256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па 93"/>
          <p:cNvGrpSpPr/>
          <p:nvPr/>
        </p:nvGrpSpPr>
        <p:grpSpPr>
          <a:xfrm>
            <a:off x="2987824" y="4983372"/>
            <a:ext cx="504056" cy="432048"/>
            <a:chOff x="1115616" y="2060848"/>
            <a:chExt cx="504056" cy="432048"/>
          </a:xfrm>
        </p:grpSpPr>
        <p:cxnSp>
          <p:nvCxnSpPr>
            <p:cNvPr id="95" name="Прямая соединительная линия 94"/>
            <p:cNvCxnSpPr/>
            <p:nvPr/>
          </p:nvCxnSpPr>
          <p:spPr>
            <a:xfrm>
              <a:off x="1115616" y="2492896"/>
              <a:ext cx="504056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flipH="1">
              <a:off x="1115616" y="2060848"/>
              <a:ext cx="504056" cy="432048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Прямая соединительная линия 96"/>
          <p:cNvCxnSpPr/>
          <p:nvPr/>
        </p:nvCxnSpPr>
        <p:spPr>
          <a:xfrm>
            <a:off x="3491880" y="4551324"/>
            <a:ext cx="0" cy="44611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4067944" y="4983372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5076056" y="4551324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5076056" y="4997440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5076056" y="4551324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5076056" y="5429488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5580112" y="5013176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>
            <a:off x="6156176" y="4983372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6156176" y="5135772"/>
            <a:ext cx="4320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7164288" y="4551324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7164288" y="4997440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7164288" y="4551324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7164288" y="5429488"/>
            <a:ext cx="5040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7668344" y="5013176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7668344" y="4551324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7160055" y="4971580"/>
            <a:ext cx="0" cy="4320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179512" y="3717032"/>
            <a:ext cx="8784976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991937" y="5857892"/>
            <a:ext cx="19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3322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272E-6 L -0.37014 0.031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778E-7 L -0.54722 -0.008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1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5743500"/>
              </p:ext>
            </p:extLst>
          </p:nvPr>
        </p:nvGraphicFramePr>
        <p:xfrm>
          <a:off x="480038" y="1656173"/>
          <a:ext cx="4668026" cy="35010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115"/>
                <a:gridCol w="1440136"/>
                <a:gridCol w="1638775"/>
              </a:tblGrid>
              <a:tr h="106423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</a:tr>
              <a:tr h="1114917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0568" marR="70568" marT="35284" marB="35284"/>
                </a:tc>
              </a:tr>
              <a:tr h="132186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</a:tr>
            </a:tbl>
          </a:graphicData>
        </a:graphic>
      </p:graphicFrame>
      <p:sp>
        <p:nvSpPr>
          <p:cNvPr id="24" name="Овал 23"/>
          <p:cNvSpPr/>
          <p:nvPr/>
        </p:nvSpPr>
        <p:spPr>
          <a:xfrm>
            <a:off x="633764" y="1954625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685968" y="1966905"/>
            <a:ext cx="1211149" cy="680135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201202" y="1954625"/>
            <a:ext cx="1211149" cy="680135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83729" y="3079917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701638" y="3079917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060335" y="3079917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33695" y="4343215"/>
            <a:ext cx="1211149" cy="680135"/>
          </a:xfrm>
          <a:prstGeom prst="ellipse">
            <a:avLst/>
          </a:prstGeom>
          <a:gradFill flip="none" rotWithShape="1">
            <a:gsLst>
              <a:gs pos="0">
                <a:srgbClr val="FD99B3">
                  <a:tint val="66000"/>
                  <a:satMod val="160000"/>
                </a:srgbClr>
              </a:gs>
              <a:gs pos="50000">
                <a:srgbClr val="FD99B3">
                  <a:tint val="44500"/>
                  <a:satMod val="160000"/>
                </a:srgbClr>
              </a:gs>
              <a:gs pos="100000">
                <a:srgbClr val="FD99B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534248" y="4287644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FD99B3">
                  <a:tint val="66000"/>
                  <a:satMod val="160000"/>
                </a:srgbClr>
              </a:gs>
              <a:gs pos="50000">
                <a:srgbClr val="FD99B3">
                  <a:tint val="44500"/>
                  <a:satMod val="160000"/>
                </a:srgbClr>
              </a:gs>
              <a:gs pos="100000">
                <a:srgbClr val="FD99B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110301" y="4343216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FD99B3">
                  <a:tint val="66000"/>
                  <a:satMod val="160000"/>
                </a:srgbClr>
              </a:gs>
              <a:gs pos="50000">
                <a:srgbClr val="FD99B3">
                  <a:tint val="44500"/>
                  <a:satMod val="160000"/>
                </a:srgbClr>
              </a:gs>
              <a:gs pos="100000">
                <a:srgbClr val="FD99B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959" y="1800190"/>
            <a:ext cx="1137159" cy="7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229" y="1985340"/>
            <a:ext cx="617760" cy="57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0114" y="1870687"/>
            <a:ext cx="1218338" cy="7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56" y="2992603"/>
            <a:ext cx="1091487" cy="41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7392" y="4105145"/>
            <a:ext cx="336841" cy="79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artisticPlasticWrap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970" y="2967640"/>
            <a:ext cx="464806" cy="5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695" y="4068776"/>
            <a:ext cx="1008448" cy="87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8584" y="4482055"/>
            <a:ext cx="1492575" cy="31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7077" y="2911624"/>
            <a:ext cx="599577" cy="59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79512" y="62068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 рисунок Кати. По каким признакам она собрала предметы в строки  и столбцы?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36296" y="1628800"/>
            <a:ext cx="94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цвет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36297" y="2250429"/>
            <a:ext cx="174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материал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36296" y="287205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назначение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36296" y="3493687"/>
            <a:ext cx="144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объём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6296" y="4736945"/>
            <a:ext cx="122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36296" y="4115316"/>
            <a:ext cx="122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длина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092280" y="1545675"/>
            <a:ext cx="0" cy="4248472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2925804" y="990020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строки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9512" y="5085184"/>
            <a:ext cx="8821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40109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4509E-6 L -0.18576 0.2076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10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3408337"/>
              </p:ext>
            </p:extLst>
          </p:nvPr>
        </p:nvGraphicFramePr>
        <p:xfrm>
          <a:off x="480038" y="1656173"/>
          <a:ext cx="4668026" cy="35010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115"/>
                <a:gridCol w="1440136"/>
                <a:gridCol w="1638775"/>
              </a:tblGrid>
              <a:tr h="1064239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</a:tr>
              <a:tr h="1114917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0568" marR="70568" marT="35284" marB="35284"/>
                </a:tc>
              </a:tr>
              <a:tr h="1321863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70568" marR="70568" marT="35284" marB="35284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70568" marR="70568" marT="35284" marB="35284"/>
                </a:tc>
              </a:tr>
            </a:tbl>
          </a:graphicData>
        </a:graphic>
      </p:graphicFrame>
      <p:sp>
        <p:nvSpPr>
          <p:cNvPr id="45" name="Овал 44"/>
          <p:cNvSpPr/>
          <p:nvPr/>
        </p:nvSpPr>
        <p:spPr>
          <a:xfrm>
            <a:off x="633764" y="1954625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685968" y="1966905"/>
            <a:ext cx="1211149" cy="680135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201202" y="1954625"/>
            <a:ext cx="1211149" cy="680135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83729" y="3079917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701638" y="3079917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060335" y="3079917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33695" y="4343215"/>
            <a:ext cx="1211149" cy="680135"/>
          </a:xfrm>
          <a:prstGeom prst="ellipse">
            <a:avLst/>
          </a:prstGeom>
          <a:gradFill flip="none" rotWithShape="1">
            <a:gsLst>
              <a:gs pos="0">
                <a:srgbClr val="FD99B3">
                  <a:tint val="66000"/>
                  <a:satMod val="160000"/>
                </a:srgbClr>
              </a:gs>
              <a:gs pos="50000">
                <a:srgbClr val="FD99B3">
                  <a:tint val="44500"/>
                  <a:satMod val="160000"/>
                </a:srgbClr>
              </a:gs>
              <a:gs pos="100000">
                <a:srgbClr val="FD99B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534248" y="4287644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FD99B3">
                  <a:tint val="66000"/>
                  <a:satMod val="160000"/>
                </a:srgbClr>
              </a:gs>
              <a:gs pos="50000">
                <a:srgbClr val="FD99B3">
                  <a:tint val="44500"/>
                  <a:satMod val="160000"/>
                </a:srgbClr>
              </a:gs>
              <a:gs pos="100000">
                <a:srgbClr val="FD99B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110301" y="4343216"/>
            <a:ext cx="1211149" cy="680134"/>
          </a:xfrm>
          <a:prstGeom prst="ellipse">
            <a:avLst/>
          </a:prstGeom>
          <a:gradFill flip="none" rotWithShape="1">
            <a:gsLst>
              <a:gs pos="0">
                <a:srgbClr val="FD99B3">
                  <a:tint val="66000"/>
                  <a:satMod val="160000"/>
                </a:srgbClr>
              </a:gs>
              <a:gs pos="50000">
                <a:srgbClr val="FD99B3">
                  <a:tint val="44500"/>
                  <a:satMod val="160000"/>
                </a:srgbClr>
              </a:gs>
              <a:gs pos="100000">
                <a:srgbClr val="FD99B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959" y="1800190"/>
            <a:ext cx="1137159" cy="7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229" y="1985340"/>
            <a:ext cx="617760" cy="57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0114" y="1870687"/>
            <a:ext cx="1218338" cy="7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256" y="2992603"/>
            <a:ext cx="1091487" cy="41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7392" y="4105145"/>
            <a:ext cx="336841" cy="79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PlasticWrap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970" y="2967640"/>
            <a:ext cx="464806" cy="5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695" y="4068776"/>
            <a:ext cx="1008448" cy="87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8584" y="4482055"/>
            <a:ext cx="1492575" cy="31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7077" y="2911624"/>
            <a:ext cx="599577" cy="59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79512" y="62068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Рассмотри  рисунок Кати. По каким признакам она собрала предметы в строки  и столбцы?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22228" y="2881072"/>
            <a:ext cx="1907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назначение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21056" y="3501008"/>
            <a:ext cx="130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объём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222227" y="2247068"/>
            <a:ext cx="190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материал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19896" y="4741045"/>
            <a:ext cx="122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21056" y="4115316"/>
            <a:ext cx="122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длина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7092280" y="1545675"/>
            <a:ext cx="0" cy="3612097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2925804" y="990020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строки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537180" y="980728"/>
            <a:ext cx="1394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столбцы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79512" y="5085184"/>
            <a:ext cx="8821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41354" y="3061476"/>
            <a:ext cx="94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цвет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76" name="TextBox 75"/>
          <p:cNvSpPr txBox="1"/>
          <p:nvPr/>
        </p:nvSpPr>
        <p:spPr>
          <a:xfrm>
            <a:off x="179512" y="5805264"/>
            <a:ext cx="8913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Есть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 среди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этих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признаков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свойств)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величины?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-0.21302 0.18079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71" grpId="0"/>
      <p:bldP spid="72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95912" y="428604"/>
            <a:ext cx="8948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Каким словом можно назвать все предметы на рисунке Лены?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6609" y="1268761"/>
            <a:ext cx="163378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35" y="1938194"/>
            <a:ext cx="906725" cy="192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62" y="2636912"/>
            <a:ext cx="790682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0" y="5500702"/>
            <a:ext cx="510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 Назови признаки этих цветков.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8832" y="4415149"/>
            <a:ext cx="218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Это цветы.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31658" y="5885583"/>
            <a:ext cx="8560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Какой из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этих признаков можно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назвать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величиной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785918" y="3929066"/>
            <a:ext cx="6929486" cy="158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5912" y="428604"/>
            <a:ext cx="8948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Лене измерить высоту каждого из цветков на рисунке и запиши в тетради результаты измерения.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785918" y="3929066"/>
            <a:ext cx="6929486" cy="158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321439" y="2464587"/>
            <a:ext cx="2928958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3249603" y="2821777"/>
            <a:ext cx="2215372" cy="79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6285718" y="3214686"/>
            <a:ext cx="1429554" cy="79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6609" y="1268761"/>
            <a:ext cx="163378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35" y="1938194"/>
            <a:ext cx="906725" cy="192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62" y="2636912"/>
            <a:ext cx="790682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1475656" y="1340768"/>
            <a:ext cx="1837794" cy="0"/>
          </a:xfrm>
          <a:prstGeom prst="line">
            <a:avLst/>
          </a:prstGeom>
          <a:ln w="28575">
            <a:solidFill>
              <a:srgbClr val="FF29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067944" y="1988840"/>
            <a:ext cx="1837794" cy="0"/>
          </a:xfrm>
          <a:prstGeom prst="line">
            <a:avLst/>
          </a:prstGeom>
          <a:ln w="28575">
            <a:solidFill>
              <a:srgbClr val="FF29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694646" y="2636912"/>
            <a:ext cx="1837794" cy="0"/>
          </a:xfrm>
          <a:prstGeom prst="line">
            <a:avLst/>
          </a:prstGeom>
          <a:ln w="28575">
            <a:solidFill>
              <a:srgbClr val="FF29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68832" y="4415149"/>
            <a:ext cx="204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Это цветы.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190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3968832" y="4415149"/>
            <a:ext cx="204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Это цветы.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5912" y="428604"/>
            <a:ext cx="8948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Лене измерить высоту каждого из цветков на рисунке и запиши в тетради результаты измерения.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785918" y="3929066"/>
            <a:ext cx="6929486" cy="1588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 flipH="1" flipV="1">
            <a:off x="321439" y="2464587"/>
            <a:ext cx="2928958" cy="15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3249603" y="2821777"/>
            <a:ext cx="2215372" cy="79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6285718" y="3214686"/>
            <a:ext cx="1429554" cy="79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6609" y="1268761"/>
            <a:ext cx="163378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35" y="1938194"/>
            <a:ext cx="906725" cy="192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9962" y="2636912"/>
            <a:ext cx="790682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3" name="Прямая соединительная линия 72"/>
          <p:cNvCxnSpPr/>
          <p:nvPr/>
        </p:nvCxnSpPr>
        <p:spPr>
          <a:xfrm>
            <a:off x="1475656" y="1340768"/>
            <a:ext cx="1837794" cy="0"/>
          </a:xfrm>
          <a:prstGeom prst="line">
            <a:avLst/>
          </a:prstGeom>
          <a:ln w="28575">
            <a:solidFill>
              <a:srgbClr val="FF29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4067944" y="1988840"/>
            <a:ext cx="1837794" cy="0"/>
          </a:xfrm>
          <a:prstGeom prst="line">
            <a:avLst/>
          </a:prstGeom>
          <a:ln w="28575">
            <a:solidFill>
              <a:srgbClr val="FF29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6694646" y="2636912"/>
            <a:ext cx="1837794" cy="0"/>
          </a:xfrm>
          <a:prstGeom prst="line">
            <a:avLst/>
          </a:prstGeom>
          <a:ln w="28575">
            <a:solidFill>
              <a:srgbClr val="FF297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" r="33136"/>
          <a:stretch/>
        </p:blipFill>
        <p:spPr bwMode="auto">
          <a:xfrm rot="5400000">
            <a:off x="-882651" y="2993473"/>
            <a:ext cx="4561265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" r="33136"/>
          <a:stretch/>
        </p:blipFill>
        <p:spPr bwMode="auto">
          <a:xfrm rot="5400000">
            <a:off x="1688201" y="3641545"/>
            <a:ext cx="4561265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" r="38370"/>
          <a:stretch/>
        </p:blipFill>
        <p:spPr bwMode="auto">
          <a:xfrm rot="5400000">
            <a:off x="4505574" y="4111074"/>
            <a:ext cx="4204178" cy="77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1048506" y="3615407"/>
            <a:ext cx="88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610291" y="3630215"/>
            <a:ext cx="986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50793" y="3630215"/>
            <a:ext cx="89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см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097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022E-16 L 0.14046 0.05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2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13873E-6 L 0.14566 0.0524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2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13873E-6 L 0.12187 0.052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6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80" grpId="0"/>
      <p:bldP spid="80" grpId="1"/>
      <p:bldP spid="81" grpId="0"/>
      <p:bldP spid="8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51520" y="810473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из этих слов называют величины?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251520" y="2780928"/>
            <a:ext cx="8712968" cy="0"/>
          </a:xfrm>
          <a:prstGeom prst="line">
            <a:avLst/>
          </a:prstGeom>
          <a:ln w="28575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271090" y="3573016"/>
            <a:ext cx="2218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Величины: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35750" y="1700808"/>
            <a:ext cx="1294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029122" y="1700808"/>
            <a:ext cx="99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цвет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122155" y="1700808"/>
            <a:ext cx="977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вкус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198132" y="1700808"/>
            <a:ext cx="1175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запах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472240" y="1700808"/>
            <a:ext cx="1377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длина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948264" y="1700808"/>
            <a:ext cx="1348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объём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79512" y="5085184"/>
            <a:ext cx="8821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824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56152E-6 L 0.21805 0.27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138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01665E-6 L -0.00278 0.2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4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01665E-6 L -0.09496 0.2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" y="14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97160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4304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267744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92892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4901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17260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75988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7160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64304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267744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92892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54901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17260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75988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97160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64304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267744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92892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54901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17260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75988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97160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64304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267744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92892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54901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17260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75988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387503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01216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387503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01216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667040" y="5723390"/>
            <a:ext cx="71327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667039" y="5723390"/>
            <a:ext cx="713273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5715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5715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7158" y="551336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Вовы в верные равенства.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323528" y="1151358"/>
            <a:ext cx="5891546" cy="3013667"/>
            <a:chOff x="323528" y="1214422"/>
            <a:chExt cx="5891546" cy="3013667"/>
          </a:xfrm>
        </p:grpSpPr>
        <p:sp>
          <p:nvSpPr>
            <p:cNvPr id="96" name="TextBox 95"/>
            <p:cNvSpPr txBox="1"/>
            <p:nvPr/>
          </p:nvSpPr>
          <p:spPr>
            <a:xfrm>
              <a:off x="571472" y="1214422"/>
              <a:ext cx="56436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кг + 1 кг = 7 кг - </a:t>
              </a:r>
              <a:r>
                <a:rPr lang="ru-RU" sz="3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2  </a:t>
              </a:r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кг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42910" y="2412177"/>
              <a:ext cx="47149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 л – 4 л =   </a:t>
              </a:r>
              <a:r>
                <a:rPr lang="ru-RU" sz="3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3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л + 2 л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23528" y="3643314"/>
              <a:ext cx="56436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3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3 </a:t>
              </a:r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см + 6 см = 9 см + 0 см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3779912" y="1214422"/>
              <a:ext cx="639919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dirty="0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764462" y="2412177"/>
              <a:ext cx="65541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395536" y="3643314"/>
              <a:ext cx="71438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357158" y="4651820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8672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571472" y="1151358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кг + 1 кг = 7 кг -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2 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кг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2910" y="2349113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л – 4 л =  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 + 2 л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3528" y="3580250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 + 6 см = 9 см + 0 см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7160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64304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267744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2892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4901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17260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75988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7160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64304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67744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92892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54901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17260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75988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97160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64304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267744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92892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54901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17260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75988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97160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64304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267744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92892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549011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172605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75988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387503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01216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387503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012160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667040" y="5723390"/>
            <a:ext cx="71327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667039" y="5723390"/>
            <a:ext cx="713273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5715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57158" y="5723390"/>
            <a:ext cx="476729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57158" y="551336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Вовы в верные равенства.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010984" y="5022120"/>
            <a:ext cx="19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779912" y="1151358"/>
            <a:ext cx="639919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2764462" y="2349113"/>
            <a:ext cx="65541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95536" y="3580250"/>
            <a:ext cx="71438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45694" y="44624"/>
            <a:ext cx="6822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82. Величины.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9105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9552</TotalTime>
  <Words>646</Words>
  <Application>Microsoft Office PowerPoint</Application>
  <PresentationFormat>Экран (4:3)</PresentationFormat>
  <Paragraphs>179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1076</cp:revision>
  <dcterms:created xsi:type="dcterms:W3CDTF">2010-10-26T14:31:01Z</dcterms:created>
  <dcterms:modified xsi:type="dcterms:W3CDTF">2013-02-19T09:43:11Z</dcterms:modified>
</cp:coreProperties>
</file>