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52" r:id="rId15"/>
  </p:sldMasterIdLst>
  <p:notesMasterIdLst>
    <p:notesMasterId r:id="rId32"/>
  </p:notesMasterIdLst>
  <p:sldIdLst>
    <p:sldId id="260" r:id="rId16"/>
    <p:sldId id="261" r:id="rId17"/>
    <p:sldId id="263" r:id="rId18"/>
    <p:sldId id="264" r:id="rId19"/>
    <p:sldId id="265" r:id="rId20"/>
    <p:sldId id="262" r:id="rId21"/>
    <p:sldId id="266" r:id="rId22"/>
    <p:sldId id="267" r:id="rId23"/>
    <p:sldId id="268" r:id="rId24"/>
    <p:sldId id="272" r:id="rId25"/>
    <p:sldId id="269" r:id="rId26"/>
    <p:sldId id="270" r:id="rId27"/>
    <p:sldId id="271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6213-CAA2-4C8C-8F9C-457725A22D32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7ADC-4F31-43C6-B279-E1455F5B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A93660-545C-471D-A4ED-B139F2198644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  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46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346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1221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519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6101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609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224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490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997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5710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9226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380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3339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9883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8246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9982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290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877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6463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636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577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619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470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009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415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522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26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100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5868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679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131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9278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846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593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9012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1638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2893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9913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446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3365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1689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0238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556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530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547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000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578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703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911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8561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2219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6768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769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436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7617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722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32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15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082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5108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432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8276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AE838-0CC0-462D-BE51-72D242C1603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42B1D-79CE-4705-899D-E4991A31CF5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12229-EC22-4325-A251-CB76D2E6B25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75650-6914-4379-9236-222CB6BE1D0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E24F0-EA64-4A25-B33F-AECC7A505AB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4178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ACA17-F72F-473B-87BF-B8017DFFCAB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DE7D9-5879-417E-AB5D-05FA7151C2E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DB1D-D87A-43C6-B0D3-7E183451649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4079-F66A-4DEB-8A23-808F2188B15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A55E6-F593-4A93-A5D2-F516E858353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6BF10-8DF7-4AF1-AB1F-85386279BF1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412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52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90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49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904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10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523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931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353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650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729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630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997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025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769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75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944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973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139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04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962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96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05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838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22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701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38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889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8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379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46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43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075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21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38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733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505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8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883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48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764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13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282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90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144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56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244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789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018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1009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78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51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22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07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0670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13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617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668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868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8982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860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2132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3266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8584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166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13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8812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95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050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994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704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530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586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060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442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121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41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348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714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E838-0CC0-462D-BE51-72D242C160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05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344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2B1D-79CE-4705-899D-E4991A31C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296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2229-EC22-4325-A251-CB76D2E6B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905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5650-6914-4379-9236-222CB6BE1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5822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4F0-EA64-4A25-B33F-AECC7A505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6941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CA17-F72F-473B-87BF-B8017DFFC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9488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E7D9-5879-417E-AB5D-05FA7151C2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5421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DB1D-D87A-43C6-B0D3-7E1834516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367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4079-F66A-4DEB-8A23-808F2188B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0144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55E6-F593-4A93-A5D2-F516E85835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663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F10-8DF7-4AF1-AB1F-85386279BF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0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7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8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9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19369-1ED8-40FE-A1D5-EB270E9490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3792" y="1988840"/>
            <a:ext cx="7772400" cy="201622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Свойства треугольников и четырехугольников.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2" y="694439"/>
            <a:ext cx="864096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Внеклассное </a:t>
            </a:r>
            <a:r>
              <a:rPr lang="ru-RU" sz="2800" b="1" dirty="0">
                <a:solidFill>
                  <a:srgbClr val="000000"/>
                </a:solidFill>
              </a:rPr>
              <a:t>занятие по математике . 3 класс.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                                                                          </a:t>
            </a:r>
            <a:endParaRPr lang="ru-RU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                  </a:t>
            </a: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                        </a:t>
            </a: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                                </a:t>
            </a:r>
            <a:r>
              <a:rPr lang="ru-RU" dirty="0" smtClean="0">
                <a:solidFill>
                  <a:srgbClr val="000000"/>
                </a:solidFill>
              </a:rPr>
              <a:t>    </a:t>
            </a:r>
            <a:r>
              <a:rPr lang="ru-RU" sz="2000" dirty="0" smtClean="0">
                <a:solidFill>
                  <a:srgbClr val="006699"/>
                </a:solidFill>
              </a:rPr>
              <a:t>Учитель </a:t>
            </a:r>
            <a:r>
              <a:rPr lang="ru-RU" sz="2000" dirty="0">
                <a:solidFill>
                  <a:srgbClr val="006699"/>
                </a:solidFill>
              </a:rPr>
              <a:t>начальных классов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99"/>
                </a:solidFill>
              </a:rPr>
              <a:t>                                           </a:t>
            </a:r>
            <a:r>
              <a:rPr lang="ru-RU" sz="2000" dirty="0" err="1" smtClean="0">
                <a:solidFill>
                  <a:srgbClr val="006699"/>
                </a:solidFill>
              </a:rPr>
              <a:t>Огарцева</a:t>
            </a:r>
            <a:r>
              <a:rPr lang="ru-RU" sz="2000" dirty="0" smtClean="0">
                <a:solidFill>
                  <a:srgbClr val="006699"/>
                </a:solidFill>
              </a:rPr>
              <a:t> </a:t>
            </a:r>
            <a:r>
              <a:rPr lang="ru-RU" sz="2000" dirty="0">
                <a:solidFill>
                  <a:srgbClr val="006699"/>
                </a:solidFill>
              </a:rPr>
              <a:t>Наталья Владимировна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99"/>
                </a:solidFill>
              </a:rPr>
              <a:t>           </a:t>
            </a:r>
            <a:r>
              <a:rPr lang="ru-RU" sz="2000" dirty="0" smtClean="0">
                <a:solidFill>
                  <a:srgbClr val="006699"/>
                </a:solidFill>
              </a:rPr>
              <a:t>         </a:t>
            </a:r>
            <a:r>
              <a:rPr lang="ru-RU" sz="2000" dirty="0" smtClean="0">
                <a:solidFill>
                  <a:srgbClr val="006699"/>
                </a:solidFill>
              </a:rPr>
              <a:t>МБОУ СОШ№27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6699"/>
                </a:solidFill>
              </a:rPr>
              <a:t> </a:t>
            </a:r>
            <a:r>
              <a:rPr lang="ru-RU" sz="2000" dirty="0" smtClean="0">
                <a:solidFill>
                  <a:srgbClr val="006699"/>
                </a:solidFill>
              </a:rPr>
              <a:t>                                          </a:t>
            </a:r>
            <a:r>
              <a:rPr lang="ru-RU" sz="2000" dirty="0" err="1" smtClean="0">
                <a:solidFill>
                  <a:srgbClr val="006699"/>
                </a:solidFill>
              </a:rPr>
              <a:t>г.Балаково</a:t>
            </a:r>
            <a:r>
              <a:rPr lang="ru-RU" sz="2000" dirty="0" smtClean="0">
                <a:solidFill>
                  <a:srgbClr val="006699"/>
                </a:solidFill>
              </a:rPr>
              <a:t> </a:t>
            </a:r>
            <a:r>
              <a:rPr lang="ru-RU" sz="2000" dirty="0">
                <a:solidFill>
                  <a:srgbClr val="006699"/>
                </a:solidFill>
              </a:rPr>
              <a:t>Саратовской области.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</a:rPr>
              <a:t>                                                     </a:t>
            </a:r>
            <a:endParaRPr lang="ru-RU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 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                 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7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29B173"/>
                </a:solidFill>
              </a:rPr>
              <a:t>Посчитай сколько квадратов на рисунке?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57475" y="2051050"/>
            <a:ext cx="3509963" cy="352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2636838"/>
            <a:ext cx="23034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95738" y="3357563"/>
            <a:ext cx="8636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427538" y="20605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00338" y="378936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6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3300"/>
                </a:solidFill>
              </a:rPr>
              <a:t>Начертите прямоугольник со сторонами 2см и 5 мм.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Найдите его площадь.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sz="3600" b="1" smtClean="0"/>
          </a:p>
          <a:p>
            <a:pPr eaLnBrk="1" hangingPunct="1">
              <a:defRPr/>
            </a:pPr>
            <a:r>
              <a:rPr lang="ru-RU" smtClean="0"/>
              <a:t>а=2см=20мм</a:t>
            </a:r>
          </a:p>
          <a:p>
            <a:pPr eaLnBrk="1" hangingPunct="1">
              <a:defRPr/>
            </a:pPr>
            <a:r>
              <a:rPr lang="ru-RU" smtClean="0"/>
              <a:t>в=5мм</a:t>
            </a:r>
          </a:p>
          <a:p>
            <a:pPr eaLnBrk="1" hangingPunct="1">
              <a:defRPr/>
            </a:pPr>
            <a:r>
              <a:rPr lang="en-US" smtClean="0"/>
              <a:t>S</a:t>
            </a:r>
            <a:r>
              <a:rPr lang="ru-RU" smtClean="0"/>
              <a:t>=</a:t>
            </a:r>
            <a:r>
              <a:rPr lang="en-US" smtClean="0"/>
              <a:t> </a:t>
            </a:r>
            <a:r>
              <a:rPr lang="ru-RU" smtClean="0"/>
              <a:t>а</a:t>
            </a:r>
            <a:r>
              <a:rPr lang="en-US" smtClean="0"/>
              <a:t> </a:t>
            </a:r>
            <a:r>
              <a:rPr lang="ru-RU" smtClean="0"/>
              <a:t>х</a:t>
            </a:r>
            <a:r>
              <a:rPr lang="en-US" smtClean="0"/>
              <a:t> </a:t>
            </a:r>
            <a:r>
              <a:rPr lang="ru-RU" smtClean="0"/>
              <a:t>в</a:t>
            </a:r>
          </a:p>
          <a:p>
            <a:pPr eaLnBrk="1" hangingPunct="1">
              <a:defRPr/>
            </a:pPr>
            <a:r>
              <a:rPr lang="en-US" smtClean="0"/>
              <a:t>S=</a:t>
            </a:r>
            <a:r>
              <a:rPr lang="ru-RU" smtClean="0"/>
              <a:t>20х5</a:t>
            </a:r>
          </a:p>
          <a:p>
            <a:pPr eaLnBrk="1" hangingPunct="1">
              <a:defRPr/>
            </a:pPr>
            <a:r>
              <a:rPr lang="en-US" smtClean="0"/>
              <a:t>S=100</a:t>
            </a:r>
            <a:r>
              <a:rPr lang="ru-RU" smtClean="0"/>
              <a:t>мм</a:t>
            </a:r>
            <a:r>
              <a:rPr lang="ru-RU" sz="1400" b="1" smtClean="0"/>
              <a:t>2 </a:t>
            </a:r>
            <a:r>
              <a:rPr lang="ru-RU" smtClean="0"/>
              <a:t>=1см</a:t>
            </a:r>
            <a:r>
              <a:rPr lang="ru-RU" sz="1400" b="1" smtClean="0"/>
              <a:t>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067175" y="2133600"/>
            <a:ext cx="19446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8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1692275" y="34290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7451725" y="34290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5292725" y="34290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3851275" y="34290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1692275" y="5589588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692275" y="34290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5292725" y="34290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3851275" y="45085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7596188" y="443706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4572000" y="566102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5435600" y="386080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4572000" y="458152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1692275" y="34290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1692275" y="3429000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1692275" y="3429000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1692275" y="3429000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1692275" y="3429000"/>
            <a:ext cx="201771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1979613" y="3716338"/>
            <a:ext cx="18716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2411413" y="4149725"/>
            <a:ext cx="14398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2843213" y="4508500"/>
            <a:ext cx="10810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32766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37084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41402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4572000" y="3429000"/>
            <a:ext cx="2087563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5003800" y="3429000"/>
            <a:ext cx="2160588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5435600" y="3573463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5795963" y="3933825"/>
            <a:ext cx="1655762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6227763" y="4365625"/>
            <a:ext cx="1223962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6659563" y="4797425"/>
            <a:ext cx="792162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V="1">
            <a:off x="7019925" y="5157788"/>
            <a:ext cx="43180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5292725" y="3429000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5292725" y="3429000"/>
            <a:ext cx="935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46" name="WordArt 34"/>
          <p:cNvSpPr>
            <a:spLocks noChangeArrowheads="1" noChangeShapeType="1" noTextEdit="1"/>
          </p:cNvSpPr>
          <p:nvPr/>
        </p:nvSpPr>
        <p:spPr bwMode="auto">
          <a:xfrm>
            <a:off x="1547813" y="6165850"/>
            <a:ext cx="617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Найдите площадь заштрихованной фигуры.</a:t>
            </a:r>
          </a:p>
        </p:txBody>
      </p:sp>
    </p:spTree>
    <p:extLst>
      <p:ext uri="{BB962C8B-B14F-4D97-AF65-F5344CB8AC3E}">
        <p14:creationId xmlns:p14="http://schemas.microsoft.com/office/powerpoint/2010/main" val="281069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V="1">
            <a:off x="1692275" y="34290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7451725" y="34290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5292725" y="34290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3851275" y="34290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692275" y="5589588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692275" y="34290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292725" y="34290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3851275" y="45085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7596188" y="443706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4572000" y="566102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5435600" y="386080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4572000" y="458152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1692275" y="34290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1692275" y="3429000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1692275" y="3429000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1692275" y="3429000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1692275" y="3429000"/>
            <a:ext cx="201771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1979613" y="3716338"/>
            <a:ext cx="18716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2411413" y="4149725"/>
            <a:ext cx="14398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2843213" y="4508500"/>
            <a:ext cx="10810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32766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3851275" y="836613"/>
            <a:ext cx="144145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37084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4140200" y="4508500"/>
            <a:ext cx="10795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4572000" y="3429000"/>
            <a:ext cx="2087563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V="1">
            <a:off x="5003800" y="3429000"/>
            <a:ext cx="2160588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5435600" y="3573463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5795963" y="3933825"/>
            <a:ext cx="1655762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6227763" y="4365625"/>
            <a:ext cx="1223962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V="1">
            <a:off x="6659563" y="4797425"/>
            <a:ext cx="792162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V="1">
            <a:off x="7019925" y="5157788"/>
            <a:ext cx="43180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5292725" y="3429000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V="1">
            <a:off x="5292725" y="3429000"/>
            <a:ext cx="9350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71" name="WordArt 35"/>
          <p:cNvSpPr>
            <a:spLocks noChangeArrowheads="1" noChangeShapeType="1" noTextEdit="1"/>
          </p:cNvSpPr>
          <p:nvPr/>
        </p:nvSpPr>
        <p:spPr bwMode="auto">
          <a:xfrm>
            <a:off x="1547813" y="6165850"/>
            <a:ext cx="617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Найдите площадь заштрихованной фигуры.</a:t>
            </a:r>
          </a:p>
        </p:txBody>
      </p:sp>
    </p:spTree>
    <p:extLst>
      <p:ext uri="{BB962C8B-B14F-4D97-AF65-F5344CB8AC3E}">
        <p14:creationId xmlns:p14="http://schemas.microsoft.com/office/powerpoint/2010/main" val="140678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2775E-6 L 0 0.38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783F06"/>
                </a:solidFill>
              </a:rPr>
              <a:t>Геометрия вокруг нас.</a:t>
            </a:r>
          </a:p>
        </p:txBody>
      </p:sp>
      <p:pic>
        <p:nvPicPr>
          <p:cNvPr id="16387" name="Picture 3" descr="сканиров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1133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сканирование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сканирование0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736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3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/>
              <a:t>Виды треугольников.</a:t>
            </a: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900113" y="2708275"/>
            <a:ext cx="1944687" cy="237648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3348038" y="2781300"/>
            <a:ext cx="1654175" cy="2303463"/>
          </a:xfrm>
          <a:prstGeom prst="rtTriangl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 rot="-9233795">
            <a:off x="3995738" y="3860800"/>
            <a:ext cx="4889500" cy="1174750"/>
          </a:xfrm>
          <a:prstGeom prst="triangle">
            <a:avLst>
              <a:gd name="adj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2800" dirty="0" smtClean="0"/>
              <a:t>1.Жильцова Т.В., Обухова Л.А. Поурочные разработки по наглядной     геометрии. М.; ВАКО, 2004.</a:t>
            </a:r>
          </a:p>
          <a:p>
            <a:pPr eaLnBrk="1" hangingPunct="1">
              <a:defRPr/>
            </a:pPr>
            <a:r>
              <a:rPr lang="ru-RU" sz="2800" dirty="0" smtClean="0"/>
              <a:t>2.Удодова Н.И. Занимательная математика. Волгоград: Учитель, 2008.</a:t>
            </a:r>
          </a:p>
          <a:p>
            <a:pPr eaLnBrk="1" hangingPunct="1">
              <a:defRPr/>
            </a:pPr>
            <a:r>
              <a:rPr lang="ru-RU" sz="2800" dirty="0" smtClean="0"/>
              <a:t>3.Подгорная С. Н., </a:t>
            </a:r>
            <a:r>
              <a:rPr lang="ru-RU" sz="2800" dirty="0" err="1" smtClean="0"/>
              <a:t>Перекатьева</a:t>
            </a:r>
            <a:r>
              <a:rPr lang="ru-RU" sz="2800" dirty="0" smtClean="0"/>
              <a:t> О.В. Тематические недели в начальной </a:t>
            </a:r>
          </a:p>
          <a:p>
            <a:pPr eaLnBrk="1" hangingPunct="1">
              <a:defRPr/>
            </a:pPr>
            <a:r>
              <a:rPr lang="ru-RU" sz="2800" dirty="0" smtClean="0"/>
              <a:t>школе. М.;ИКЦ «</a:t>
            </a:r>
            <a:r>
              <a:rPr lang="ru-RU" sz="2800" dirty="0" err="1" smtClean="0"/>
              <a:t>МарТ</a:t>
            </a:r>
            <a:r>
              <a:rPr lang="ru-RU" sz="2800" dirty="0" smtClean="0"/>
              <a:t>», Ростов н/Д,2004.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739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нирование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48244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98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Запомни!</a:t>
            </a:r>
          </a:p>
        </p:txBody>
      </p:sp>
      <p:pic>
        <p:nvPicPr>
          <p:cNvPr id="37916" name="Picture 28" descr="квад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451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22320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2305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555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1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Проверь!</a:t>
            </a:r>
          </a:p>
        </p:txBody>
      </p:sp>
      <p:pic>
        <p:nvPicPr>
          <p:cNvPr id="7171" name="Picture 8" descr="квад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4511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22320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23050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2555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5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Съезд геометрических </a:t>
            </a:r>
            <a:br>
              <a:rPr lang="ru-RU" sz="4000" smtClean="0"/>
            </a:br>
            <a:r>
              <a:rPr lang="ru-RU" sz="4000" smtClean="0"/>
              <a:t>фигур.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 rot="10800000">
            <a:off x="1763713" y="4437063"/>
            <a:ext cx="2016125" cy="1441450"/>
          </a:xfrm>
          <a:custGeom>
            <a:avLst/>
            <a:gdLst>
              <a:gd name="T0" fmla="*/ 1764109 w 21600"/>
              <a:gd name="T1" fmla="*/ 720725 h 21600"/>
              <a:gd name="T2" fmla="*/ 1008063 w 21600"/>
              <a:gd name="T3" fmla="*/ 1441450 h 21600"/>
              <a:gd name="T4" fmla="*/ 252016 w 21600"/>
              <a:gd name="T5" fmla="*/ 720725 h 21600"/>
              <a:gd name="T6" fmla="*/ 10080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 rot="5400000">
            <a:off x="3888581" y="1953419"/>
            <a:ext cx="1152525" cy="19446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11188" y="2205038"/>
            <a:ext cx="1655762" cy="1441450"/>
          </a:xfrm>
          <a:prstGeom prst="rect">
            <a:avLst/>
          </a:prstGeom>
          <a:solidFill>
            <a:srgbClr val="29B17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6659563" y="1628775"/>
            <a:ext cx="1584325" cy="2378075"/>
          </a:xfrm>
          <a:prstGeom prst="flowChartDecision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5003800" y="4221163"/>
            <a:ext cx="1862138" cy="1584325"/>
          </a:xfrm>
          <a:prstGeom prst="parallelogram">
            <a:avLst>
              <a:gd name="adj" fmla="val 2938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5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6" grpId="0" animBg="1"/>
      <p:bldP spid="70667" grpId="0" animBg="1"/>
      <p:bldP spid="70668" grpId="0" animBg="1"/>
      <p:bldP spid="706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Свойства треугольников и четырехугольников.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95288" y="1333500"/>
            <a:ext cx="84978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                                 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                        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                       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827088" y="2636838"/>
            <a:ext cx="1419225" cy="19446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3059113" y="2636838"/>
            <a:ext cx="1214437" cy="1800225"/>
          </a:xfrm>
          <a:custGeom>
            <a:avLst/>
            <a:gdLst>
              <a:gd name="T0" fmla="*/ 1062632 w 21600"/>
              <a:gd name="T1" fmla="*/ 900113 h 21600"/>
              <a:gd name="T2" fmla="*/ 607219 w 21600"/>
              <a:gd name="T3" fmla="*/ 1800225 h 21600"/>
              <a:gd name="T4" fmla="*/ 151805 w 21600"/>
              <a:gd name="T5" fmla="*/ 900113 h 21600"/>
              <a:gd name="T6" fmla="*/ 6072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4932363" y="2565400"/>
            <a:ext cx="1439862" cy="1943100"/>
          </a:xfrm>
          <a:prstGeom prst="diamond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7092950" y="2565400"/>
            <a:ext cx="1057275" cy="19446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3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Признаки сходства четырехугольников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30333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smtClean="0">
                <a:latin typeface="Bodoni MT" pitchFamily="18" charset="0"/>
              </a:rPr>
              <a:t>Четыре угла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smtClean="0">
                <a:latin typeface="Bodoni MT" pitchFamily="18" charset="0"/>
              </a:rPr>
              <a:t>Четыре стороны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539750" y="3716338"/>
            <a:ext cx="1584325" cy="2378075"/>
          </a:xfrm>
          <a:prstGeom prst="flowChartDecision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2700338" y="3789363"/>
            <a:ext cx="1728787" cy="2160587"/>
          </a:xfrm>
          <a:custGeom>
            <a:avLst/>
            <a:gdLst>
              <a:gd name="T0" fmla="*/ 1512689 w 21600"/>
              <a:gd name="T1" fmla="*/ 1080294 h 21600"/>
              <a:gd name="T2" fmla="*/ 864394 w 21600"/>
              <a:gd name="T3" fmla="*/ 2160587 h 21600"/>
              <a:gd name="T4" fmla="*/ 216098 w 21600"/>
              <a:gd name="T5" fmla="*/ 1080294 h 21600"/>
              <a:gd name="T6" fmla="*/ 8643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076825" y="3789363"/>
            <a:ext cx="1152525" cy="21605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6877050" y="3933825"/>
            <a:ext cx="1871663" cy="1800225"/>
          </a:xfrm>
          <a:prstGeom prst="rect">
            <a:avLst/>
          </a:prstGeom>
          <a:solidFill>
            <a:srgbClr val="29B17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  <p:bldP spid="94214" grpId="0" animBg="1"/>
      <p:bldP spid="942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smtClean="0">
                <a:solidFill>
                  <a:srgbClr val="FF3300"/>
                </a:solidFill>
              </a:rPr>
              <a:t>Признаки сходства квадрата и</a:t>
            </a:r>
            <a:r>
              <a:rPr lang="ru-RU" sz="3200" u="sng" smtClean="0">
                <a:solidFill>
                  <a:srgbClr val="FF3300"/>
                </a:solidFill>
              </a:rPr>
              <a:t> </a:t>
            </a:r>
            <a:r>
              <a:rPr lang="ru-RU" sz="4000" u="sng" smtClean="0">
                <a:solidFill>
                  <a:srgbClr val="FF3300"/>
                </a:solidFill>
              </a:rPr>
              <a:t>прямоугольника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26003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Четыре угла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Все углы прямые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Четыре стороны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Противоположные стороны равны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692275" y="4221163"/>
            <a:ext cx="1152525" cy="21605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924300" y="4437063"/>
            <a:ext cx="1871663" cy="1800225"/>
          </a:xfrm>
          <a:prstGeom prst="rect">
            <a:avLst/>
          </a:prstGeom>
          <a:solidFill>
            <a:srgbClr val="29B17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84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85225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E12601"/>
                </a:solidFill>
              </a:rPr>
              <a:t>Выпиши номера фигур, которые являются: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E05E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четырехугольниками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E05E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прямоугольниками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68538" y="3141663"/>
            <a:ext cx="865187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5400000">
            <a:off x="575469" y="3248819"/>
            <a:ext cx="1150937" cy="1800225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492500" y="4365625"/>
            <a:ext cx="18716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0800000">
            <a:off x="3492500" y="3141663"/>
            <a:ext cx="1873250" cy="1079500"/>
          </a:xfrm>
          <a:custGeom>
            <a:avLst/>
            <a:gdLst>
              <a:gd name="T0" fmla="*/ 1639094 w 21600"/>
              <a:gd name="T1" fmla="*/ 539750 h 21600"/>
              <a:gd name="T2" fmla="*/ 936625 w 21600"/>
              <a:gd name="T3" fmla="*/ 1079500 h 21600"/>
              <a:gd name="T4" fmla="*/ 234156 w 21600"/>
              <a:gd name="T5" fmla="*/ 539750 h 21600"/>
              <a:gd name="T6" fmla="*/ 936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0800000">
            <a:off x="5508625" y="3141663"/>
            <a:ext cx="1582738" cy="1944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235825" y="3284538"/>
            <a:ext cx="1512888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95288" y="5229225"/>
            <a:ext cx="46815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Wingdings" pitchFamily="2" charset="2"/>
              <a:buNone/>
              <a:defRPr/>
            </a:pPr>
            <a:endParaRPr lang="ru-RU" sz="2400">
              <a:solidFill>
                <a:srgbClr val="E05E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95288" y="5084763"/>
            <a:ext cx="25923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2424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E126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 1, 2, 3, 4, 6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E126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  2, 4, 6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8A8AD8"/>
              </a:buClr>
              <a:buSzPct val="65000"/>
              <a:buFont typeface="Wingdings" pitchFamily="2" charset="2"/>
              <a:buNone/>
              <a:defRPr/>
            </a:pPr>
            <a:endParaRPr lang="ru-RU" sz="2000">
              <a:solidFill>
                <a:srgbClr val="E126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650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222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1_Текстура</vt:lpstr>
      <vt:lpstr>2_Текстура</vt:lpstr>
      <vt:lpstr>3_Текстура</vt:lpstr>
      <vt:lpstr>4_Текстура</vt:lpstr>
      <vt:lpstr>5_Текстура</vt:lpstr>
      <vt:lpstr>6_Текстура</vt:lpstr>
      <vt:lpstr>7_Текстура</vt:lpstr>
      <vt:lpstr>8_Текстура</vt:lpstr>
      <vt:lpstr>9_Текстура</vt:lpstr>
      <vt:lpstr>10_Текстура</vt:lpstr>
      <vt:lpstr>11_Текстура</vt:lpstr>
      <vt:lpstr>12_Текстура</vt:lpstr>
      <vt:lpstr>13_Текстура</vt:lpstr>
      <vt:lpstr>14_Текстура</vt:lpstr>
      <vt:lpstr>Волна</vt:lpstr>
      <vt:lpstr>Свойства треугольников и четырехугольников.</vt:lpstr>
      <vt:lpstr>Презентация PowerPoint</vt:lpstr>
      <vt:lpstr>Запомни!</vt:lpstr>
      <vt:lpstr>Проверь!</vt:lpstr>
      <vt:lpstr>Съезд геометрических  фигур.</vt:lpstr>
      <vt:lpstr>Свойства треугольников и четырехугольников.</vt:lpstr>
      <vt:lpstr>Признаки сходства четырехугольников</vt:lpstr>
      <vt:lpstr>Признаки сходства квадрата и прямоугольника</vt:lpstr>
      <vt:lpstr>Выпиши номера фигур, которые являются:</vt:lpstr>
      <vt:lpstr>Посчитай сколько квадратов на рисунке?</vt:lpstr>
      <vt:lpstr>Начертите прямоугольник со сторонами 2см и 5 мм. Найдите его площадь.</vt:lpstr>
      <vt:lpstr>Презентация PowerPoint</vt:lpstr>
      <vt:lpstr>Презентация PowerPoint</vt:lpstr>
      <vt:lpstr>Геометрия вокруг нас.</vt:lpstr>
      <vt:lpstr>Виды треугольников.</vt:lpstr>
      <vt:lpstr>Источники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треугольников и четырехугольников.</dc:title>
  <dc:creator>Наталья</dc:creator>
  <cp:keywords>Презентация</cp:keywords>
  <cp:lastModifiedBy>Наталья</cp:lastModifiedBy>
  <cp:revision>3</cp:revision>
  <dcterms:created xsi:type="dcterms:W3CDTF">2013-03-06T15:16:43Z</dcterms:created>
  <dcterms:modified xsi:type="dcterms:W3CDTF">2013-03-06T15:36:28Z</dcterms:modified>
</cp:coreProperties>
</file>