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4" r:id="rId2"/>
    <p:sldId id="272" r:id="rId3"/>
    <p:sldId id="278" r:id="rId4"/>
    <p:sldId id="257" r:id="rId5"/>
    <p:sldId id="259" r:id="rId6"/>
    <p:sldId id="258" r:id="rId7"/>
    <p:sldId id="260" r:id="rId8"/>
    <p:sldId id="261" r:id="rId9"/>
    <p:sldId id="281" r:id="rId10"/>
    <p:sldId id="273" r:id="rId11"/>
    <p:sldId id="282" r:id="rId12"/>
    <p:sldId id="279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60093"/>
    <a:srgbClr val="89F6FB"/>
    <a:srgbClr val="A20A85"/>
    <a:srgbClr val="0000FF"/>
    <a:srgbClr val="12DE25"/>
    <a:srgbClr val="FF9900"/>
    <a:srgbClr val="DB0DB4"/>
    <a:srgbClr val="8439B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7" autoAdjust="0"/>
    <p:restoredTop sz="93554" autoAdjust="0"/>
  </p:normalViewPr>
  <p:slideViewPr>
    <p:cSldViewPr>
      <p:cViewPr varScale="1">
        <p:scale>
          <a:sx n="100" d="100"/>
          <a:sy n="100" d="100"/>
        </p:scale>
        <p:origin x="-1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DA891-C3CA-412D-8332-9E81B375D074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0E649-4240-4C9F-A2D4-9209D1A76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10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0E649-4240-4C9F-A2D4-9209D1A76A5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0E649-4240-4C9F-A2D4-9209D1A76A5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0E649-4240-4C9F-A2D4-9209D1A76A5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30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0E649-4240-4C9F-A2D4-9209D1A76A5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22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F72-CB77-4F16-A708-8C62B72589E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603E-C0B0-46CE-A798-67FF93C4CE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F72-CB77-4F16-A708-8C62B72589E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603E-C0B0-46CE-A798-67FF93C4C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F72-CB77-4F16-A708-8C62B72589E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603E-C0B0-46CE-A798-67FF93C4C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F72-CB77-4F16-A708-8C62B72589E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603E-C0B0-46CE-A798-67FF93C4C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F72-CB77-4F16-A708-8C62B72589E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EC9603E-C0B0-46CE-A798-67FF93C4C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F72-CB77-4F16-A708-8C62B72589E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603E-C0B0-46CE-A798-67FF93C4C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F72-CB77-4F16-A708-8C62B72589E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603E-C0B0-46CE-A798-67FF93C4C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F72-CB77-4F16-A708-8C62B72589E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603E-C0B0-46CE-A798-67FF93C4C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F72-CB77-4F16-A708-8C62B72589E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603E-C0B0-46CE-A798-67FF93C4C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F72-CB77-4F16-A708-8C62B72589E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603E-C0B0-46CE-A798-67FF93C4C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F72-CB77-4F16-A708-8C62B72589E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603E-C0B0-46CE-A798-67FF93C4C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lum contras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380F72-CB77-4F16-A708-8C62B72589E3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C9603E-C0B0-46CE-A798-67FF93C4C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0"/>
            <a:ext cx="8001024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         </a:t>
            </a:r>
            <a:r>
              <a:rPr lang="ru-RU" sz="8000" b="1" i="1" dirty="0" smtClean="0">
                <a:solidFill>
                  <a:srgbClr val="FF0000"/>
                </a:solidFill>
              </a:rPr>
              <a:t>УРОК</a:t>
            </a:r>
            <a:endParaRPr lang="ru-RU" sz="6600" b="1" i="1" dirty="0" smtClean="0">
              <a:solidFill>
                <a:srgbClr val="FF0000"/>
              </a:solidFill>
            </a:endParaRPr>
          </a:p>
          <a:p>
            <a:r>
              <a:rPr lang="ru-RU" sz="8000" b="1" i="1" dirty="0" smtClean="0">
                <a:solidFill>
                  <a:srgbClr val="FF0000"/>
                </a:solidFill>
              </a:rPr>
              <a:t>МАТЕМАТИКИ</a:t>
            </a:r>
          </a:p>
          <a:p>
            <a:r>
              <a:rPr lang="ru-RU" sz="8000" b="1" i="1" dirty="0" smtClean="0">
                <a:solidFill>
                  <a:srgbClr val="FF0000"/>
                </a:solidFill>
              </a:rPr>
              <a:t>       4  КЛАСС</a:t>
            </a:r>
            <a:endParaRPr lang="ru-RU" sz="6600" b="1" i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4000504"/>
            <a:ext cx="60721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Автор:  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Четкина</a:t>
            </a:r>
            <a:r>
              <a:rPr lang="ru-RU" sz="2800" b="1" i="1" dirty="0" smtClean="0">
                <a:solidFill>
                  <a:srgbClr val="002060"/>
                </a:solidFill>
              </a:rPr>
              <a:t> Г. В.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               учитель начальных классов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              МБОУ «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Атратская</a:t>
            </a:r>
            <a:r>
              <a:rPr lang="ru-RU" sz="2800" b="1" i="1" dirty="0" smtClean="0">
                <a:solidFill>
                  <a:srgbClr val="002060"/>
                </a:solidFill>
              </a:rPr>
              <a:t> СОШ»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                                   </a:t>
            </a:r>
          </a:p>
        </p:txBody>
      </p:sp>
      <p:grpSp>
        <p:nvGrpSpPr>
          <p:cNvPr id="4" name="Group 448"/>
          <p:cNvGrpSpPr>
            <a:grpSpLocks/>
          </p:cNvGrpSpPr>
          <p:nvPr/>
        </p:nvGrpSpPr>
        <p:grpSpPr bwMode="auto">
          <a:xfrm>
            <a:off x="-214346" y="0"/>
            <a:ext cx="2714612" cy="2571720"/>
            <a:chOff x="975" y="0"/>
            <a:chExt cx="4014" cy="4320"/>
          </a:xfrm>
        </p:grpSpPr>
        <p:sp>
          <p:nvSpPr>
            <p:cNvPr id="5" name="AutoShape 2"/>
            <p:cNvSpPr>
              <a:spLocks noChangeAspect="1" noChangeArrowheads="1" noTextEdit="1"/>
            </p:cNvSpPr>
            <p:nvPr/>
          </p:nvSpPr>
          <p:spPr bwMode="auto">
            <a:xfrm>
              <a:off x="975" y="0"/>
              <a:ext cx="401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1270" y="3276"/>
              <a:ext cx="3447" cy="903"/>
            </a:xfrm>
            <a:custGeom>
              <a:avLst/>
              <a:gdLst/>
              <a:ahLst/>
              <a:cxnLst>
                <a:cxn ang="0">
                  <a:pos x="19" y="903"/>
                </a:cxn>
                <a:cxn ang="0">
                  <a:pos x="3445" y="903"/>
                </a:cxn>
                <a:cxn ang="0">
                  <a:pos x="3447" y="227"/>
                </a:cxn>
                <a:cxn ang="0">
                  <a:pos x="3370" y="214"/>
                </a:cxn>
                <a:cxn ang="0">
                  <a:pos x="3362" y="203"/>
                </a:cxn>
                <a:cxn ang="0">
                  <a:pos x="3353" y="190"/>
                </a:cxn>
                <a:cxn ang="0">
                  <a:pos x="3341" y="178"/>
                </a:cxn>
                <a:cxn ang="0">
                  <a:pos x="3330" y="169"/>
                </a:cxn>
                <a:cxn ang="0">
                  <a:pos x="3276" y="210"/>
                </a:cxn>
                <a:cxn ang="0">
                  <a:pos x="3287" y="156"/>
                </a:cxn>
                <a:cxn ang="0">
                  <a:pos x="3255" y="150"/>
                </a:cxn>
                <a:cxn ang="0">
                  <a:pos x="3219" y="240"/>
                </a:cxn>
                <a:cxn ang="0">
                  <a:pos x="3214" y="180"/>
                </a:cxn>
                <a:cxn ang="0">
                  <a:pos x="3184" y="169"/>
                </a:cxn>
                <a:cxn ang="0">
                  <a:pos x="3195" y="267"/>
                </a:cxn>
                <a:cxn ang="0">
                  <a:pos x="3171" y="239"/>
                </a:cxn>
                <a:cxn ang="0">
                  <a:pos x="3133" y="304"/>
                </a:cxn>
                <a:cxn ang="0">
                  <a:pos x="483" y="150"/>
                </a:cxn>
                <a:cxn ang="0">
                  <a:pos x="216" y="0"/>
                </a:cxn>
                <a:cxn ang="0">
                  <a:pos x="180" y="13"/>
                </a:cxn>
                <a:cxn ang="0">
                  <a:pos x="154" y="4"/>
                </a:cxn>
                <a:cxn ang="0">
                  <a:pos x="135" y="98"/>
                </a:cxn>
                <a:cxn ang="0">
                  <a:pos x="113" y="43"/>
                </a:cxn>
                <a:cxn ang="0">
                  <a:pos x="88" y="55"/>
                </a:cxn>
                <a:cxn ang="0">
                  <a:pos x="86" y="150"/>
                </a:cxn>
                <a:cxn ang="0">
                  <a:pos x="68" y="73"/>
                </a:cxn>
                <a:cxn ang="0">
                  <a:pos x="49" y="83"/>
                </a:cxn>
                <a:cxn ang="0">
                  <a:pos x="49" y="233"/>
                </a:cxn>
                <a:cxn ang="0">
                  <a:pos x="24" y="190"/>
                </a:cxn>
                <a:cxn ang="0">
                  <a:pos x="0" y="207"/>
                </a:cxn>
                <a:cxn ang="0">
                  <a:pos x="17" y="329"/>
                </a:cxn>
                <a:cxn ang="0">
                  <a:pos x="21" y="541"/>
                </a:cxn>
                <a:cxn ang="0">
                  <a:pos x="21" y="759"/>
                </a:cxn>
                <a:cxn ang="0">
                  <a:pos x="19" y="903"/>
                </a:cxn>
              </a:cxnLst>
              <a:rect l="0" t="0" r="r" b="b"/>
              <a:pathLst>
                <a:path w="3447" h="903">
                  <a:moveTo>
                    <a:pt x="19" y="903"/>
                  </a:moveTo>
                  <a:lnTo>
                    <a:pt x="3445" y="903"/>
                  </a:lnTo>
                  <a:lnTo>
                    <a:pt x="3447" y="227"/>
                  </a:lnTo>
                  <a:lnTo>
                    <a:pt x="3370" y="214"/>
                  </a:lnTo>
                  <a:lnTo>
                    <a:pt x="3362" y="203"/>
                  </a:lnTo>
                  <a:lnTo>
                    <a:pt x="3353" y="190"/>
                  </a:lnTo>
                  <a:lnTo>
                    <a:pt x="3341" y="178"/>
                  </a:lnTo>
                  <a:lnTo>
                    <a:pt x="3330" y="169"/>
                  </a:lnTo>
                  <a:lnTo>
                    <a:pt x="3276" y="210"/>
                  </a:lnTo>
                  <a:lnTo>
                    <a:pt x="3287" y="156"/>
                  </a:lnTo>
                  <a:lnTo>
                    <a:pt x="3255" y="150"/>
                  </a:lnTo>
                  <a:lnTo>
                    <a:pt x="3219" y="240"/>
                  </a:lnTo>
                  <a:lnTo>
                    <a:pt x="3214" y="180"/>
                  </a:lnTo>
                  <a:lnTo>
                    <a:pt x="3184" y="169"/>
                  </a:lnTo>
                  <a:lnTo>
                    <a:pt x="3195" y="267"/>
                  </a:lnTo>
                  <a:lnTo>
                    <a:pt x="3171" y="239"/>
                  </a:lnTo>
                  <a:lnTo>
                    <a:pt x="3133" y="304"/>
                  </a:lnTo>
                  <a:lnTo>
                    <a:pt x="483" y="150"/>
                  </a:lnTo>
                  <a:lnTo>
                    <a:pt x="216" y="0"/>
                  </a:lnTo>
                  <a:lnTo>
                    <a:pt x="180" y="13"/>
                  </a:lnTo>
                  <a:lnTo>
                    <a:pt x="154" y="4"/>
                  </a:lnTo>
                  <a:lnTo>
                    <a:pt x="135" y="98"/>
                  </a:lnTo>
                  <a:lnTo>
                    <a:pt x="113" y="43"/>
                  </a:lnTo>
                  <a:lnTo>
                    <a:pt x="88" y="55"/>
                  </a:lnTo>
                  <a:lnTo>
                    <a:pt x="86" y="150"/>
                  </a:lnTo>
                  <a:lnTo>
                    <a:pt x="68" y="73"/>
                  </a:lnTo>
                  <a:lnTo>
                    <a:pt x="49" y="83"/>
                  </a:lnTo>
                  <a:lnTo>
                    <a:pt x="49" y="233"/>
                  </a:lnTo>
                  <a:lnTo>
                    <a:pt x="24" y="190"/>
                  </a:lnTo>
                  <a:lnTo>
                    <a:pt x="0" y="207"/>
                  </a:lnTo>
                  <a:lnTo>
                    <a:pt x="17" y="329"/>
                  </a:lnTo>
                  <a:lnTo>
                    <a:pt x="21" y="541"/>
                  </a:lnTo>
                  <a:lnTo>
                    <a:pt x="21" y="759"/>
                  </a:lnTo>
                  <a:lnTo>
                    <a:pt x="19" y="903"/>
                  </a:lnTo>
                  <a:close/>
                </a:path>
              </a:pathLst>
            </a:custGeom>
            <a:solidFill>
              <a:srgbClr val="02C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1289" y="4166"/>
              <a:ext cx="3437" cy="24"/>
            </a:xfrm>
            <a:custGeom>
              <a:avLst/>
              <a:gdLst/>
              <a:ahLst/>
              <a:cxnLst>
                <a:cxn ang="0">
                  <a:pos x="3413" y="13"/>
                </a:cxn>
                <a:cxn ang="0">
                  <a:pos x="3426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3426" y="24"/>
                </a:cxn>
                <a:cxn ang="0">
                  <a:pos x="3437" y="13"/>
                </a:cxn>
                <a:cxn ang="0">
                  <a:pos x="3426" y="24"/>
                </a:cxn>
                <a:cxn ang="0">
                  <a:pos x="3437" y="24"/>
                </a:cxn>
                <a:cxn ang="0">
                  <a:pos x="3437" y="13"/>
                </a:cxn>
                <a:cxn ang="0">
                  <a:pos x="3413" y="13"/>
                </a:cxn>
              </a:cxnLst>
              <a:rect l="0" t="0" r="r" b="b"/>
              <a:pathLst>
                <a:path w="3437" h="24">
                  <a:moveTo>
                    <a:pt x="3413" y="13"/>
                  </a:moveTo>
                  <a:lnTo>
                    <a:pt x="3426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3426" y="24"/>
                  </a:lnTo>
                  <a:lnTo>
                    <a:pt x="3437" y="13"/>
                  </a:lnTo>
                  <a:lnTo>
                    <a:pt x="3426" y="24"/>
                  </a:lnTo>
                  <a:lnTo>
                    <a:pt x="3437" y="24"/>
                  </a:lnTo>
                  <a:lnTo>
                    <a:pt x="3437" y="13"/>
                  </a:lnTo>
                  <a:lnTo>
                    <a:pt x="341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4702" y="3492"/>
              <a:ext cx="26" cy="687"/>
            </a:xfrm>
            <a:custGeom>
              <a:avLst/>
              <a:gdLst/>
              <a:ahLst/>
              <a:cxnLst>
                <a:cxn ang="0">
                  <a:pos x="13" y="23"/>
                </a:cxn>
                <a:cxn ang="0">
                  <a:pos x="1" y="11"/>
                </a:cxn>
                <a:cxn ang="0">
                  <a:pos x="0" y="687"/>
                </a:cxn>
                <a:cxn ang="0">
                  <a:pos x="24" y="687"/>
                </a:cxn>
                <a:cxn ang="0">
                  <a:pos x="26" y="11"/>
                </a:cxn>
                <a:cxn ang="0">
                  <a:pos x="17" y="0"/>
                </a:cxn>
                <a:cxn ang="0">
                  <a:pos x="26" y="11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13" y="23"/>
                </a:cxn>
              </a:cxnLst>
              <a:rect l="0" t="0" r="r" b="b"/>
              <a:pathLst>
                <a:path w="26" h="687">
                  <a:moveTo>
                    <a:pt x="13" y="23"/>
                  </a:moveTo>
                  <a:lnTo>
                    <a:pt x="1" y="11"/>
                  </a:lnTo>
                  <a:lnTo>
                    <a:pt x="0" y="687"/>
                  </a:lnTo>
                  <a:lnTo>
                    <a:pt x="24" y="687"/>
                  </a:lnTo>
                  <a:lnTo>
                    <a:pt x="26" y="11"/>
                  </a:lnTo>
                  <a:lnTo>
                    <a:pt x="17" y="0"/>
                  </a:lnTo>
                  <a:lnTo>
                    <a:pt x="26" y="11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4632" y="3481"/>
              <a:ext cx="87" cy="3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83" y="34"/>
                </a:cxn>
                <a:cxn ang="0">
                  <a:pos x="87" y="11"/>
                </a:cxn>
                <a:cxn ang="0">
                  <a:pos x="10" y="0"/>
                </a:cxn>
                <a:cxn ang="0">
                  <a:pos x="17" y="4"/>
                </a:cxn>
                <a:cxn ang="0">
                  <a:pos x="0" y="17"/>
                </a:cxn>
                <a:cxn ang="0">
                  <a:pos x="0" y="19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6" y="20"/>
                </a:cxn>
                <a:cxn ang="0">
                  <a:pos x="0" y="17"/>
                </a:cxn>
              </a:cxnLst>
              <a:rect l="0" t="0" r="r" b="b"/>
              <a:pathLst>
                <a:path w="87" h="34">
                  <a:moveTo>
                    <a:pt x="0" y="17"/>
                  </a:moveTo>
                  <a:lnTo>
                    <a:pt x="83" y="34"/>
                  </a:lnTo>
                  <a:lnTo>
                    <a:pt x="87" y="11"/>
                  </a:lnTo>
                  <a:lnTo>
                    <a:pt x="10" y="0"/>
                  </a:lnTo>
                  <a:lnTo>
                    <a:pt x="17" y="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4610" y="3454"/>
              <a:ext cx="39" cy="44"/>
            </a:xfrm>
            <a:custGeom>
              <a:avLst/>
              <a:gdLst/>
              <a:ahLst/>
              <a:cxnLst>
                <a:cxn ang="0">
                  <a:pos x="1" y="17"/>
                </a:cxn>
                <a:cxn ang="0">
                  <a:pos x="0" y="16"/>
                </a:cxn>
                <a:cxn ang="0">
                  <a:pos x="22" y="44"/>
                </a:cxn>
                <a:cxn ang="0">
                  <a:pos x="39" y="31"/>
                </a:cxn>
                <a:cxn ang="0">
                  <a:pos x="33" y="23"/>
                </a:cxn>
                <a:cxn ang="0">
                  <a:pos x="28" y="16"/>
                </a:cxn>
                <a:cxn ang="0">
                  <a:pos x="22" y="8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6" y="0"/>
                </a:cxn>
                <a:cxn ang="0">
                  <a:pos x="1" y="17"/>
                </a:cxn>
              </a:cxnLst>
              <a:rect l="0" t="0" r="r" b="b"/>
              <a:pathLst>
                <a:path w="39" h="44">
                  <a:moveTo>
                    <a:pt x="1" y="17"/>
                  </a:moveTo>
                  <a:lnTo>
                    <a:pt x="0" y="16"/>
                  </a:lnTo>
                  <a:lnTo>
                    <a:pt x="22" y="44"/>
                  </a:lnTo>
                  <a:lnTo>
                    <a:pt x="39" y="31"/>
                  </a:lnTo>
                  <a:lnTo>
                    <a:pt x="33" y="23"/>
                  </a:lnTo>
                  <a:lnTo>
                    <a:pt x="28" y="16"/>
                  </a:lnTo>
                  <a:lnTo>
                    <a:pt x="22" y="8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4593" y="3428"/>
              <a:ext cx="33" cy="43"/>
            </a:xfrm>
            <a:custGeom>
              <a:avLst/>
              <a:gdLst/>
              <a:ahLst/>
              <a:cxnLst>
                <a:cxn ang="0">
                  <a:pos x="13" y="26"/>
                </a:cxn>
                <a:cxn ang="0">
                  <a:pos x="0" y="26"/>
                </a:cxn>
                <a:cxn ang="0">
                  <a:pos x="18" y="43"/>
                </a:cxn>
                <a:cxn ang="0">
                  <a:pos x="33" y="26"/>
                </a:cxn>
                <a:cxn ang="0">
                  <a:pos x="13" y="8"/>
                </a:cxn>
                <a:cxn ang="0">
                  <a:pos x="0" y="8"/>
                </a:cxn>
                <a:cxn ang="0">
                  <a:pos x="13" y="8"/>
                </a:cxn>
                <a:cxn ang="0">
                  <a:pos x="7" y="0"/>
                </a:cxn>
                <a:cxn ang="0">
                  <a:pos x="0" y="8"/>
                </a:cxn>
                <a:cxn ang="0">
                  <a:pos x="13" y="26"/>
                </a:cxn>
              </a:cxnLst>
              <a:rect l="0" t="0" r="r" b="b"/>
              <a:pathLst>
                <a:path w="33" h="43">
                  <a:moveTo>
                    <a:pt x="13" y="26"/>
                  </a:moveTo>
                  <a:lnTo>
                    <a:pt x="0" y="26"/>
                  </a:lnTo>
                  <a:lnTo>
                    <a:pt x="18" y="43"/>
                  </a:lnTo>
                  <a:lnTo>
                    <a:pt x="33" y="26"/>
                  </a:lnTo>
                  <a:lnTo>
                    <a:pt x="13" y="8"/>
                  </a:lnTo>
                  <a:lnTo>
                    <a:pt x="0" y="8"/>
                  </a:lnTo>
                  <a:lnTo>
                    <a:pt x="13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4527" y="3436"/>
              <a:ext cx="79" cy="80"/>
            </a:xfrm>
            <a:custGeom>
              <a:avLst/>
              <a:gdLst/>
              <a:ahLst/>
              <a:cxnLst>
                <a:cxn ang="0">
                  <a:pos x="7" y="49"/>
                </a:cxn>
                <a:cxn ang="0">
                  <a:pos x="24" y="60"/>
                </a:cxn>
                <a:cxn ang="0">
                  <a:pos x="79" y="18"/>
                </a:cxn>
                <a:cxn ang="0">
                  <a:pos x="66" y="0"/>
                </a:cxn>
                <a:cxn ang="0">
                  <a:pos x="11" y="43"/>
                </a:cxn>
                <a:cxn ang="0">
                  <a:pos x="28" y="52"/>
                </a:cxn>
                <a:cxn ang="0">
                  <a:pos x="7" y="49"/>
                </a:cxn>
                <a:cxn ang="0">
                  <a:pos x="0" y="80"/>
                </a:cxn>
                <a:cxn ang="0">
                  <a:pos x="24" y="60"/>
                </a:cxn>
                <a:cxn ang="0">
                  <a:pos x="7" y="49"/>
                </a:cxn>
              </a:cxnLst>
              <a:rect l="0" t="0" r="r" b="b"/>
              <a:pathLst>
                <a:path w="79" h="80">
                  <a:moveTo>
                    <a:pt x="7" y="49"/>
                  </a:moveTo>
                  <a:lnTo>
                    <a:pt x="24" y="60"/>
                  </a:lnTo>
                  <a:lnTo>
                    <a:pt x="79" y="18"/>
                  </a:lnTo>
                  <a:lnTo>
                    <a:pt x="66" y="0"/>
                  </a:lnTo>
                  <a:lnTo>
                    <a:pt x="11" y="43"/>
                  </a:lnTo>
                  <a:lnTo>
                    <a:pt x="28" y="52"/>
                  </a:lnTo>
                  <a:lnTo>
                    <a:pt x="7" y="49"/>
                  </a:lnTo>
                  <a:lnTo>
                    <a:pt x="0" y="80"/>
                  </a:lnTo>
                  <a:lnTo>
                    <a:pt x="24" y="60"/>
                  </a:lnTo>
                  <a:lnTo>
                    <a:pt x="7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4534" y="3423"/>
              <a:ext cx="38" cy="65"/>
            </a:xfrm>
            <a:custGeom>
              <a:avLst/>
              <a:gdLst/>
              <a:ahLst/>
              <a:cxnLst>
                <a:cxn ang="0">
                  <a:pos x="21" y="20"/>
                </a:cxn>
                <a:cxn ang="0">
                  <a:pos x="14" y="7"/>
                </a:cxn>
                <a:cxn ang="0">
                  <a:pos x="0" y="62"/>
                </a:cxn>
                <a:cxn ang="0">
                  <a:pos x="21" y="65"/>
                </a:cxn>
                <a:cxn ang="0">
                  <a:pos x="34" y="11"/>
                </a:cxn>
                <a:cxn ang="0">
                  <a:pos x="25" y="0"/>
                </a:cxn>
                <a:cxn ang="0">
                  <a:pos x="34" y="11"/>
                </a:cxn>
                <a:cxn ang="0">
                  <a:pos x="38" y="1"/>
                </a:cxn>
                <a:cxn ang="0">
                  <a:pos x="25" y="0"/>
                </a:cxn>
                <a:cxn ang="0">
                  <a:pos x="21" y="20"/>
                </a:cxn>
              </a:cxnLst>
              <a:rect l="0" t="0" r="r" b="b"/>
              <a:pathLst>
                <a:path w="38" h="65">
                  <a:moveTo>
                    <a:pt x="21" y="20"/>
                  </a:moveTo>
                  <a:lnTo>
                    <a:pt x="14" y="7"/>
                  </a:lnTo>
                  <a:lnTo>
                    <a:pt x="0" y="62"/>
                  </a:lnTo>
                  <a:lnTo>
                    <a:pt x="21" y="65"/>
                  </a:lnTo>
                  <a:lnTo>
                    <a:pt x="34" y="11"/>
                  </a:lnTo>
                  <a:lnTo>
                    <a:pt x="25" y="0"/>
                  </a:lnTo>
                  <a:lnTo>
                    <a:pt x="34" y="11"/>
                  </a:lnTo>
                  <a:lnTo>
                    <a:pt x="38" y="1"/>
                  </a:lnTo>
                  <a:lnTo>
                    <a:pt x="25" y="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4516" y="3411"/>
              <a:ext cx="43" cy="32"/>
            </a:xfrm>
            <a:custGeom>
              <a:avLst/>
              <a:gdLst/>
              <a:ahLst/>
              <a:cxnLst>
                <a:cxn ang="0">
                  <a:pos x="20" y="17"/>
                </a:cxn>
                <a:cxn ang="0">
                  <a:pos x="7" y="25"/>
                </a:cxn>
                <a:cxn ang="0">
                  <a:pos x="39" y="32"/>
                </a:cxn>
                <a:cxn ang="0">
                  <a:pos x="43" y="12"/>
                </a:cxn>
                <a:cxn ang="0">
                  <a:pos x="11" y="4"/>
                </a:cxn>
                <a:cxn ang="0">
                  <a:pos x="0" y="12"/>
                </a:cxn>
                <a:cxn ang="0">
                  <a:pos x="11" y="4"/>
                </a:cxn>
                <a:cxn ang="0">
                  <a:pos x="2" y="0"/>
                </a:cxn>
                <a:cxn ang="0">
                  <a:pos x="0" y="12"/>
                </a:cxn>
                <a:cxn ang="0">
                  <a:pos x="20" y="17"/>
                </a:cxn>
              </a:cxnLst>
              <a:rect l="0" t="0" r="r" b="b"/>
              <a:pathLst>
                <a:path w="43" h="32">
                  <a:moveTo>
                    <a:pt x="20" y="17"/>
                  </a:moveTo>
                  <a:lnTo>
                    <a:pt x="7" y="25"/>
                  </a:lnTo>
                  <a:lnTo>
                    <a:pt x="39" y="32"/>
                  </a:lnTo>
                  <a:lnTo>
                    <a:pt x="43" y="12"/>
                  </a:lnTo>
                  <a:lnTo>
                    <a:pt x="11" y="4"/>
                  </a:lnTo>
                  <a:lnTo>
                    <a:pt x="0" y="12"/>
                  </a:lnTo>
                  <a:lnTo>
                    <a:pt x="11" y="4"/>
                  </a:lnTo>
                  <a:lnTo>
                    <a:pt x="2" y="0"/>
                  </a:lnTo>
                  <a:lnTo>
                    <a:pt x="0" y="12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4480" y="3423"/>
              <a:ext cx="56" cy="144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21" y="97"/>
                </a:cxn>
                <a:cxn ang="0">
                  <a:pos x="56" y="5"/>
                </a:cxn>
                <a:cxn ang="0">
                  <a:pos x="36" y="0"/>
                </a:cxn>
                <a:cxn ang="0">
                  <a:pos x="0" y="92"/>
                </a:cxn>
                <a:cxn ang="0">
                  <a:pos x="21" y="93"/>
                </a:cxn>
                <a:cxn ang="0">
                  <a:pos x="0" y="93"/>
                </a:cxn>
                <a:cxn ang="0">
                  <a:pos x="6" y="144"/>
                </a:cxn>
                <a:cxn ang="0">
                  <a:pos x="21" y="97"/>
                </a:cxn>
                <a:cxn ang="0">
                  <a:pos x="0" y="93"/>
                </a:cxn>
              </a:cxnLst>
              <a:rect l="0" t="0" r="r" b="b"/>
              <a:pathLst>
                <a:path w="56" h="144">
                  <a:moveTo>
                    <a:pt x="0" y="93"/>
                  </a:moveTo>
                  <a:lnTo>
                    <a:pt x="21" y="97"/>
                  </a:lnTo>
                  <a:lnTo>
                    <a:pt x="56" y="5"/>
                  </a:lnTo>
                  <a:lnTo>
                    <a:pt x="36" y="0"/>
                  </a:lnTo>
                  <a:lnTo>
                    <a:pt x="0" y="92"/>
                  </a:lnTo>
                  <a:lnTo>
                    <a:pt x="21" y="93"/>
                  </a:lnTo>
                  <a:lnTo>
                    <a:pt x="0" y="93"/>
                  </a:lnTo>
                  <a:lnTo>
                    <a:pt x="6" y="144"/>
                  </a:lnTo>
                  <a:lnTo>
                    <a:pt x="21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472" y="3447"/>
              <a:ext cx="29" cy="69"/>
            </a:xfrm>
            <a:custGeom>
              <a:avLst/>
              <a:gdLst/>
              <a:ahLst/>
              <a:cxnLst>
                <a:cxn ang="0">
                  <a:pos x="8" y="21"/>
                </a:cxn>
                <a:cxn ang="0">
                  <a:pos x="0" y="9"/>
                </a:cxn>
                <a:cxn ang="0">
                  <a:pos x="8" y="69"/>
                </a:cxn>
                <a:cxn ang="0">
                  <a:pos x="29" y="69"/>
                </a:cxn>
                <a:cxn ang="0">
                  <a:pos x="27" y="54"/>
                </a:cxn>
                <a:cxn ang="0">
                  <a:pos x="25" y="32"/>
                </a:cxn>
                <a:cxn ang="0">
                  <a:pos x="21" y="11"/>
                </a:cxn>
                <a:cxn ang="0">
                  <a:pos x="15" y="0"/>
                </a:cxn>
                <a:cxn ang="0">
                  <a:pos x="21" y="9"/>
                </a:cxn>
                <a:cxn ang="0">
                  <a:pos x="21" y="4"/>
                </a:cxn>
                <a:cxn ang="0">
                  <a:pos x="15" y="0"/>
                </a:cxn>
                <a:cxn ang="0">
                  <a:pos x="8" y="21"/>
                </a:cxn>
              </a:cxnLst>
              <a:rect l="0" t="0" r="r" b="b"/>
              <a:pathLst>
                <a:path w="29" h="69">
                  <a:moveTo>
                    <a:pt x="8" y="21"/>
                  </a:moveTo>
                  <a:lnTo>
                    <a:pt x="0" y="9"/>
                  </a:lnTo>
                  <a:lnTo>
                    <a:pt x="8" y="69"/>
                  </a:lnTo>
                  <a:lnTo>
                    <a:pt x="29" y="69"/>
                  </a:lnTo>
                  <a:lnTo>
                    <a:pt x="27" y="54"/>
                  </a:lnTo>
                  <a:lnTo>
                    <a:pt x="25" y="32"/>
                  </a:lnTo>
                  <a:lnTo>
                    <a:pt x="21" y="11"/>
                  </a:lnTo>
                  <a:lnTo>
                    <a:pt x="15" y="0"/>
                  </a:lnTo>
                  <a:lnTo>
                    <a:pt x="21" y="9"/>
                  </a:lnTo>
                  <a:lnTo>
                    <a:pt x="21" y="4"/>
                  </a:lnTo>
                  <a:lnTo>
                    <a:pt x="15" y="0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4439" y="3426"/>
              <a:ext cx="48" cy="4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11" y="30"/>
                </a:cxn>
                <a:cxn ang="0">
                  <a:pos x="41" y="42"/>
                </a:cxn>
                <a:cxn ang="0">
                  <a:pos x="48" y="21"/>
                </a:cxn>
                <a:cxn ang="0">
                  <a:pos x="18" y="8"/>
                </a:cxn>
                <a:cxn ang="0">
                  <a:pos x="3" y="19"/>
                </a:cxn>
                <a:cxn ang="0">
                  <a:pos x="18" y="8"/>
                </a:cxn>
                <a:cxn ang="0">
                  <a:pos x="0" y="0"/>
                </a:cxn>
                <a:cxn ang="0">
                  <a:pos x="3" y="19"/>
                </a:cxn>
                <a:cxn ang="0">
                  <a:pos x="24" y="19"/>
                </a:cxn>
              </a:cxnLst>
              <a:rect l="0" t="0" r="r" b="b"/>
              <a:pathLst>
                <a:path w="48" h="42">
                  <a:moveTo>
                    <a:pt x="24" y="19"/>
                  </a:moveTo>
                  <a:lnTo>
                    <a:pt x="11" y="30"/>
                  </a:lnTo>
                  <a:lnTo>
                    <a:pt x="41" y="42"/>
                  </a:lnTo>
                  <a:lnTo>
                    <a:pt x="48" y="21"/>
                  </a:lnTo>
                  <a:lnTo>
                    <a:pt x="18" y="8"/>
                  </a:lnTo>
                  <a:lnTo>
                    <a:pt x="3" y="19"/>
                  </a:lnTo>
                  <a:lnTo>
                    <a:pt x="18" y="8"/>
                  </a:lnTo>
                  <a:lnTo>
                    <a:pt x="0" y="0"/>
                  </a:lnTo>
                  <a:lnTo>
                    <a:pt x="3" y="19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442" y="3445"/>
              <a:ext cx="40" cy="132"/>
            </a:xfrm>
            <a:custGeom>
              <a:avLst/>
              <a:gdLst/>
              <a:ahLst/>
              <a:cxnLst>
                <a:cxn ang="0">
                  <a:pos x="15" y="103"/>
                </a:cxn>
                <a:cxn ang="0">
                  <a:pos x="34" y="98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14" y="98"/>
                </a:cxn>
                <a:cxn ang="0">
                  <a:pos x="32" y="90"/>
                </a:cxn>
                <a:cxn ang="0">
                  <a:pos x="15" y="103"/>
                </a:cxn>
                <a:cxn ang="0">
                  <a:pos x="40" y="132"/>
                </a:cxn>
                <a:cxn ang="0">
                  <a:pos x="34" y="98"/>
                </a:cxn>
                <a:cxn ang="0">
                  <a:pos x="15" y="103"/>
                </a:cxn>
              </a:cxnLst>
              <a:rect l="0" t="0" r="r" b="b"/>
              <a:pathLst>
                <a:path w="40" h="132">
                  <a:moveTo>
                    <a:pt x="15" y="103"/>
                  </a:moveTo>
                  <a:lnTo>
                    <a:pt x="34" y="98"/>
                  </a:lnTo>
                  <a:lnTo>
                    <a:pt x="21" y="0"/>
                  </a:lnTo>
                  <a:lnTo>
                    <a:pt x="0" y="0"/>
                  </a:lnTo>
                  <a:lnTo>
                    <a:pt x="14" y="98"/>
                  </a:lnTo>
                  <a:lnTo>
                    <a:pt x="32" y="90"/>
                  </a:lnTo>
                  <a:lnTo>
                    <a:pt x="15" y="103"/>
                  </a:lnTo>
                  <a:lnTo>
                    <a:pt x="40" y="132"/>
                  </a:lnTo>
                  <a:lnTo>
                    <a:pt x="34" y="98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4431" y="3496"/>
              <a:ext cx="43" cy="52"/>
            </a:xfrm>
            <a:custGeom>
              <a:avLst/>
              <a:gdLst/>
              <a:ahLst/>
              <a:cxnLst>
                <a:cxn ang="0">
                  <a:pos x="21" y="24"/>
                </a:cxn>
                <a:cxn ang="0">
                  <a:pos x="0" y="26"/>
                </a:cxn>
                <a:cxn ang="0">
                  <a:pos x="26" y="52"/>
                </a:cxn>
                <a:cxn ang="0">
                  <a:pos x="43" y="39"/>
                </a:cxn>
                <a:cxn ang="0">
                  <a:pos x="19" y="13"/>
                </a:cxn>
                <a:cxn ang="0">
                  <a:pos x="0" y="15"/>
                </a:cxn>
                <a:cxn ang="0">
                  <a:pos x="19" y="13"/>
                </a:cxn>
                <a:cxn ang="0">
                  <a:pos x="8" y="0"/>
                </a:cxn>
                <a:cxn ang="0">
                  <a:pos x="0" y="15"/>
                </a:cxn>
                <a:cxn ang="0">
                  <a:pos x="21" y="24"/>
                </a:cxn>
              </a:cxnLst>
              <a:rect l="0" t="0" r="r" b="b"/>
              <a:pathLst>
                <a:path w="43" h="52">
                  <a:moveTo>
                    <a:pt x="21" y="24"/>
                  </a:moveTo>
                  <a:lnTo>
                    <a:pt x="0" y="26"/>
                  </a:lnTo>
                  <a:lnTo>
                    <a:pt x="26" y="52"/>
                  </a:lnTo>
                  <a:lnTo>
                    <a:pt x="43" y="39"/>
                  </a:lnTo>
                  <a:lnTo>
                    <a:pt x="19" y="13"/>
                  </a:lnTo>
                  <a:lnTo>
                    <a:pt x="0" y="15"/>
                  </a:lnTo>
                  <a:lnTo>
                    <a:pt x="19" y="13"/>
                  </a:lnTo>
                  <a:lnTo>
                    <a:pt x="8" y="0"/>
                  </a:lnTo>
                  <a:lnTo>
                    <a:pt x="0" y="15"/>
                  </a:lnTo>
                  <a:lnTo>
                    <a:pt x="2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4394" y="3511"/>
              <a:ext cx="58" cy="82"/>
            </a:xfrm>
            <a:custGeom>
              <a:avLst/>
              <a:gdLst/>
              <a:ahLst/>
              <a:cxnLst>
                <a:cxn ang="0">
                  <a:pos x="9" y="81"/>
                </a:cxn>
                <a:cxn ang="0">
                  <a:pos x="20" y="75"/>
                </a:cxn>
                <a:cxn ang="0">
                  <a:pos x="58" y="9"/>
                </a:cxn>
                <a:cxn ang="0">
                  <a:pos x="37" y="0"/>
                </a:cxn>
                <a:cxn ang="0">
                  <a:pos x="0" y="64"/>
                </a:cxn>
                <a:cxn ang="0">
                  <a:pos x="9" y="60"/>
                </a:cxn>
                <a:cxn ang="0">
                  <a:pos x="9" y="81"/>
                </a:cxn>
                <a:cxn ang="0">
                  <a:pos x="15" y="82"/>
                </a:cxn>
                <a:cxn ang="0">
                  <a:pos x="20" y="75"/>
                </a:cxn>
                <a:cxn ang="0">
                  <a:pos x="9" y="81"/>
                </a:cxn>
              </a:cxnLst>
              <a:rect l="0" t="0" r="r" b="b"/>
              <a:pathLst>
                <a:path w="58" h="82">
                  <a:moveTo>
                    <a:pt x="9" y="81"/>
                  </a:moveTo>
                  <a:lnTo>
                    <a:pt x="20" y="75"/>
                  </a:lnTo>
                  <a:lnTo>
                    <a:pt x="58" y="9"/>
                  </a:lnTo>
                  <a:lnTo>
                    <a:pt x="37" y="0"/>
                  </a:lnTo>
                  <a:lnTo>
                    <a:pt x="0" y="64"/>
                  </a:lnTo>
                  <a:lnTo>
                    <a:pt x="9" y="60"/>
                  </a:lnTo>
                  <a:lnTo>
                    <a:pt x="9" y="81"/>
                  </a:lnTo>
                  <a:lnTo>
                    <a:pt x="15" y="82"/>
                  </a:lnTo>
                  <a:lnTo>
                    <a:pt x="20" y="75"/>
                  </a:lnTo>
                  <a:lnTo>
                    <a:pt x="9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1749" y="3415"/>
              <a:ext cx="2654" cy="17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" y="21"/>
                </a:cxn>
                <a:cxn ang="0">
                  <a:pos x="2654" y="177"/>
                </a:cxn>
                <a:cxn ang="0">
                  <a:pos x="2654" y="156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0" y="21"/>
                </a:cxn>
                <a:cxn ang="0">
                  <a:pos x="4" y="21"/>
                </a:cxn>
                <a:cxn ang="0">
                  <a:pos x="0" y="21"/>
                </a:cxn>
              </a:cxnLst>
              <a:rect l="0" t="0" r="r" b="b"/>
              <a:pathLst>
                <a:path w="2654" h="177">
                  <a:moveTo>
                    <a:pt x="0" y="21"/>
                  </a:moveTo>
                  <a:lnTo>
                    <a:pt x="4" y="21"/>
                  </a:lnTo>
                  <a:lnTo>
                    <a:pt x="2654" y="177"/>
                  </a:lnTo>
                  <a:lnTo>
                    <a:pt x="2654" y="156"/>
                  </a:lnTo>
                  <a:lnTo>
                    <a:pt x="4" y="0"/>
                  </a:lnTo>
                  <a:lnTo>
                    <a:pt x="9" y="0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1480" y="3263"/>
              <a:ext cx="278" cy="173"/>
            </a:xfrm>
            <a:custGeom>
              <a:avLst/>
              <a:gdLst/>
              <a:ahLst/>
              <a:cxnLst>
                <a:cxn ang="0">
                  <a:pos x="10" y="23"/>
                </a:cxn>
                <a:cxn ang="0">
                  <a:pos x="0" y="23"/>
                </a:cxn>
                <a:cxn ang="0">
                  <a:pos x="269" y="173"/>
                </a:cxn>
                <a:cxn ang="0">
                  <a:pos x="278" y="152"/>
                </a:cxn>
                <a:cxn ang="0">
                  <a:pos x="258" y="139"/>
                </a:cxn>
                <a:cxn ang="0">
                  <a:pos x="222" y="120"/>
                </a:cxn>
                <a:cxn ang="0">
                  <a:pos x="181" y="96"/>
                </a:cxn>
                <a:cxn ang="0">
                  <a:pos x="134" y="69"/>
                </a:cxn>
                <a:cxn ang="0">
                  <a:pos x="89" y="43"/>
                </a:cxn>
                <a:cxn ang="0">
                  <a:pos x="49" y="23"/>
                </a:cxn>
                <a:cxn ang="0">
                  <a:pos x="17" y="8"/>
                </a:cxn>
                <a:cxn ang="0">
                  <a:pos x="2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10" y="23"/>
                </a:cxn>
              </a:cxnLst>
              <a:rect l="0" t="0" r="r" b="b"/>
              <a:pathLst>
                <a:path w="278" h="173">
                  <a:moveTo>
                    <a:pt x="10" y="23"/>
                  </a:moveTo>
                  <a:lnTo>
                    <a:pt x="0" y="23"/>
                  </a:lnTo>
                  <a:lnTo>
                    <a:pt x="269" y="173"/>
                  </a:lnTo>
                  <a:lnTo>
                    <a:pt x="278" y="152"/>
                  </a:lnTo>
                  <a:lnTo>
                    <a:pt x="258" y="139"/>
                  </a:lnTo>
                  <a:lnTo>
                    <a:pt x="222" y="120"/>
                  </a:lnTo>
                  <a:lnTo>
                    <a:pt x="181" y="96"/>
                  </a:lnTo>
                  <a:lnTo>
                    <a:pt x="134" y="69"/>
                  </a:lnTo>
                  <a:lnTo>
                    <a:pt x="89" y="43"/>
                  </a:lnTo>
                  <a:lnTo>
                    <a:pt x="49" y="23"/>
                  </a:lnTo>
                  <a:lnTo>
                    <a:pt x="17" y="8"/>
                  </a:lnTo>
                  <a:lnTo>
                    <a:pt x="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1446" y="3265"/>
              <a:ext cx="44" cy="3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8" y="34"/>
                </a:cxn>
                <a:cxn ang="0">
                  <a:pos x="21" y="30"/>
                </a:cxn>
                <a:cxn ang="0">
                  <a:pos x="34" y="24"/>
                </a:cxn>
                <a:cxn ang="0">
                  <a:pos x="44" y="21"/>
                </a:cxn>
                <a:cxn ang="0">
                  <a:pos x="36" y="0"/>
                </a:cxn>
                <a:cxn ang="0">
                  <a:pos x="0" y="15"/>
                </a:cxn>
                <a:cxn ang="0">
                  <a:pos x="8" y="15"/>
                </a:cxn>
                <a:cxn ang="0">
                  <a:pos x="0" y="36"/>
                </a:cxn>
                <a:cxn ang="0">
                  <a:pos x="2" y="37"/>
                </a:cxn>
                <a:cxn ang="0">
                  <a:pos x="4" y="37"/>
                </a:cxn>
                <a:cxn ang="0">
                  <a:pos x="6" y="37"/>
                </a:cxn>
                <a:cxn ang="0">
                  <a:pos x="8" y="36"/>
                </a:cxn>
                <a:cxn ang="0">
                  <a:pos x="0" y="36"/>
                </a:cxn>
              </a:cxnLst>
              <a:rect l="0" t="0" r="r" b="b"/>
              <a:pathLst>
                <a:path w="44" h="37">
                  <a:moveTo>
                    <a:pt x="0" y="36"/>
                  </a:moveTo>
                  <a:lnTo>
                    <a:pt x="8" y="34"/>
                  </a:lnTo>
                  <a:lnTo>
                    <a:pt x="21" y="30"/>
                  </a:lnTo>
                  <a:lnTo>
                    <a:pt x="34" y="24"/>
                  </a:lnTo>
                  <a:lnTo>
                    <a:pt x="44" y="21"/>
                  </a:lnTo>
                  <a:lnTo>
                    <a:pt x="36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0" y="36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8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1413" y="3263"/>
              <a:ext cx="41" cy="38"/>
            </a:xfrm>
            <a:custGeom>
              <a:avLst/>
              <a:gdLst/>
              <a:ahLst/>
              <a:cxnLst>
                <a:cxn ang="0">
                  <a:pos x="20" y="17"/>
                </a:cxn>
                <a:cxn ang="0">
                  <a:pos x="7" y="26"/>
                </a:cxn>
                <a:cxn ang="0">
                  <a:pos x="33" y="38"/>
                </a:cxn>
                <a:cxn ang="0">
                  <a:pos x="41" y="17"/>
                </a:cxn>
                <a:cxn ang="0">
                  <a:pos x="15" y="6"/>
                </a:cxn>
                <a:cxn ang="0">
                  <a:pos x="0" y="15"/>
                </a:cxn>
                <a:cxn ang="0">
                  <a:pos x="15" y="6"/>
                </a:cxn>
                <a:cxn ang="0">
                  <a:pos x="2" y="0"/>
                </a:cxn>
                <a:cxn ang="0">
                  <a:pos x="0" y="15"/>
                </a:cxn>
                <a:cxn ang="0">
                  <a:pos x="20" y="17"/>
                </a:cxn>
              </a:cxnLst>
              <a:rect l="0" t="0" r="r" b="b"/>
              <a:pathLst>
                <a:path w="41" h="38">
                  <a:moveTo>
                    <a:pt x="20" y="17"/>
                  </a:moveTo>
                  <a:lnTo>
                    <a:pt x="7" y="26"/>
                  </a:lnTo>
                  <a:lnTo>
                    <a:pt x="33" y="38"/>
                  </a:lnTo>
                  <a:lnTo>
                    <a:pt x="41" y="17"/>
                  </a:lnTo>
                  <a:lnTo>
                    <a:pt x="15" y="6"/>
                  </a:lnTo>
                  <a:lnTo>
                    <a:pt x="0" y="15"/>
                  </a:lnTo>
                  <a:lnTo>
                    <a:pt x="15" y="6"/>
                  </a:lnTo>
                  <a:lnTo>
                    <a:pt x="2" y="0"/>
                  </a:lnTo>
                  <a:lnTo>
                    <a:pt x="0" y="15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1396" y="3278"/>
              <a:ext cx="37" cy="137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20" y="98"/>
                </a:cxn>
                <a:cxn ang="0">
                  <a:pos x="37" y="2"/>
                </a:cxn>
                <a:cxn ang="0">
                  <a:pos x="17" y="0"/>
                </a:cxn>
                <a:cxn ang="0">
                  <a:pos x="0" y="94"/>
                </a:cxn>
                <a:cxn ang="0">
                  <a:pos x="20" y="92"/>
                </a:cxn>
                <a:cxn ang="0">
                  <a:pos x="0" y="100"/>
                </a:cxn>
                <a:cxn ang="0">
                  <a:pos x="13" y="137"/>
                </a:cxn>
                <a:cxn ang="0">
                  <a:pos x="20" y="98"/>
                </a:cxn>
                <a:cxn ang="0">
                  <a:pos x="0" y="100"/>
                </a:cxn>
              </a:cxnLst>
              <a:rect l="0" t="0" r="r" b="b"/>
              <a:pathLst>
                <a:path w="37" h="137">
                  <a:moveTo>
                    <a:pt x="0" y="100"/>
                  </a:moveTo>
                  <a:lnTo>
                    <a:pt x="20" y="98"/>
                  </a:lnTo>
                  <a:lnTo>
                    <a:pt x="37" y="2"/>
                  </a:lnTo>
                  <a:lnTo>
                    <a:pt x="17" y="0"/>
                  </a:lnTo>
                  <a:lnTo>
                    <a:pt x="0" y="94"/>
                  </a:lnTo>
                  <a:lnTo>
                    <a:pt x="20" y="92"/>
                  </a:lnTo>
                  <a:lnTo>
                    <a:pt x="0" y="100"/>
                  </a:lnTo>
                  <a:lnTo>
                    <a:pt x="13" y="137"/>
                  </a:lnTo>
                  <a:lnTo>
                    <a:pt x="20" y="9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1373" y="3304"/>
              <a:ext cx="43" cy="74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0" y="19"/>
                </a:cxn>
                <a:cxn ang="0">
                  <a:pos x="23" y="74"/>
                </a:cxn>
                <a:cxn ang="0">
                  <a:pos x="43" y="66"/>
                </a:cxn>
                <a:cxn ang="0">
                  <a:pos x="21" y="12"/>
                </a:cxn>
                <a:cxn ang="0">
                  <a:pos x="6" y="6"/>
                </a:cxn>
                <a:cxn ang="0">
                  <a:pos x="21" y="12"/>
                </a:cxn>
                <a:cxn ang="0">
                  <a:pos x="15" y="0"/>
                </a:cxn>
                <a:cxn ang="0">
                  <a:pos x="6" y="6"/>
                </a:cxn>
                <a:cxn ang="0">
                  <a:pos x="13" y="27"/>
                </a:cxn>
              </a:cxnLst>
              <a:rect l="0" t="0" r="r" b="b"/>
              <a:pathLst>
                <a:path w="43" h="74">
                  <a:moveTo>
                    <a:pt x="13" y="27"/>
                  </a:moveTo>
                  <a:lnTo>
                    <a:pt x="0" y="19"/>
                  </a:lnTo>
                  <a:lnTo>
                    <a:pt x="23" y="74"/>
                  </a:lnTo>
                  <a:lnTo>
                    <a:pt x="43" y="66"/>
                  </a:lnTo>
                  <a:lnTo>
                    <a:pt x="21" y="12"/>
                  </a:lnTo>
                  <a:lnTo>
                    <a:pt x="6" y="6"/>
                  </a:lnTo>
                  <a:lnTo>
                    <a:pt x="21" y="12"/>
                  </a:lnTo>
                  <a:lnTo>
                    <a:pt x="15" y="0"/>
                  </a:lnTo>
                  <a:lnTo>
                    <a:pt x="6" y="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1345" y="3310"/>
              <a:ext cx="41" cy="30"/>
            </a:xfrm>
            <a:custGeom>
              <a:avLst/>
              <a:gdLst/>
              <a:ahLst/>
              <a:cxnLst>
                <a:cxn ang="0">
                  <a:pos x="24" y="21"/>
                </a:cxn>
                <a:cxn ang="0">
                  <a:pos x="17" y="30"/>
                </a:cxn>
                <a:cxn ang="0">
                  <a:pos x="41" y="21"/>
                </a:cxn>
                <a:cxn ang="0">
                  <a:pos x="34" y="0"/>
                </a:cxn>
                <a:cxn ang="0">
                  <a:pos x="9" y="9"/>
                </a:cxn>
                <a:cxn ang="0">
                  <a:pos x="2" y="21"/>
                </a:cxn>
                <a:cxn ang="0">
                  <a:pos x="9" y="9"/>
                </a:cxn>
                <a:cxn ang="0">
                  <a:pos x="2" y="13"/>
                </a:cxn>
                <a:cxn ang="0">
                  <a:pos x="0" y="21"/>
                </a:cxn>
                <a:cxn ang="0">
                  <a:pos x="24" y="21"/>
                </a:cxn>
              </a:cxnLst>
              <a:rect l="0" t="0" r="r" b="b"/>
              <a:pathLst>
                <a:path w="41" h="30">
                  <a:moveTo>
                    <a:pt x="24" y="21"/>
                  </a:moveTo>
                  <a:lnTo>
                    <a:pt x="17" y="30"/>
                  </a:lnTo>
                  <a:lnTo>
                    <a:pt x="41" y="21"/>
                  </a:lnTo>
                  <a:lnTo>
                    <a:pt x="34" y="0"/>
                  </a:lnTo>
                  <a:lnTo>
                    <a:pt x="9" y="9"/>
                  </a:lnTo>
                  <a:lnTo>
                    <a:pt x="2" y="21"/>
                  </a:lnTo>
                  <a:lnTo>
                    <a:pt x="9" y="9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1345" y="3331"/>
              <a:ext cx="24" cy="18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23" y="95"/>
                </a:cxn>
                <a:cxn ang="0">
                  <a:pos x="24" y="0"/>
                </a:cxn>
                <a:cxn ang="0">
                  <a:pos x="2" y="0"/>
                </a:cxn>
                <a:cxn ang="0">
                  <a:pos x="0" y="95"/>
                </a:cxn>
                <a:cxn ang="0">
                  <a:pos x="23" y="93"/>
                </a:cxn>
                <a:cxn ang="0">
                  <a:pos x="0" y="95"/>
                </a:cxn>
                <a:cxn ang="0">
                  <a:pos x="23" y="185"/>
                </a:cxn>
                <a:cxn ang="0">
                  <a:pos x="24" y="95"/>
                </a:cxn>
                <a:cxn ang="0">
                  <a:pos x="0" y="95"/>
                </a:cxn>
              </a:cxnLst>
              <a:rect l="0" t="0" r="r" b="b"/>
              <a:pathLst>
                <a:path w="24" h="185">
                  <a:moveTo>
                    <a:pt x="0" y="95"/>
                  </a:moveTo>
                  <a:lnTo>
                    <a:pt x="23" y="95"/>
                  </a:lnTo>
                  <a:lnTo>
                    <a:pt x="24" y="0"/>
                  </a:lnTo>
                  <a:lnTo>
                    <a:pt x="2" y="0"/>
                  </a:lnTo>
                  <a:lnTo>
                    <a:pt x="0" y="95"/>
                  </a:lnTo>
                  <a:lnTo>
                    <a:pt x="23" y="93"/>
                  </a:lnTo>
                  <a:lnTo>
                    <a:pt x="0" y="95"/>
                  </a:lnTo>
                  <a:lnTo>
                    <a:pt x="23" y="185"/>
                  </a:lnTo>
                  <a:lnTo>
                    <a:pt x="24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1326" y="3332"/>
              <a:ext cx="42" cy="94"/>
            </a:xfrm>
            <a:custGeom>
              <a:avLst/>
              <a:gdLst/>
              <a:ahLst/>
              <a:cxnLst>
                <a:cxn ang="0">
                  <a:pos x="17" y="29"/>
                </a:cxn>
                <a:cxn ang="0">
                  <a:pos x="0" y="19"/>
                </a:cxn>
                <a:cxn ang="0">
                  <a:pos x="19" y="94"/>
                </a:cxn>
                <a:cxn ang="0">
                  <a:pos x="42" y="92"/>
                </a:cxn>
                <a:cxn ang="0">
                  <a:pos x="21" y="15"/>
                </a:cxn>
                <a:cxn ang="0">
                  <a:pos x="6" y="8"/>
                </a:cxn>
                <a:cxn ang="0">
                  <a:pos x="21" y="15"/>
                </a:cxn>
                <a:cxn ang="0">
                  <a:pos x="19" y="0"/>
                </a:cxn>
                <a:cxn ang="0">
                  <a:pos x="6" y="8"/>
                </a:cxn>
                <a:cxn ang="0">
                  <a:pos x="17" y="29"/>
                </a:cxn>
              </a:cxnLst>
              <a:rect l="0" t="0" r="r" b="b"/>
              <a:pathLst>
                <a:path w="42" h="94">
                  <a:moveTo>
                    <a:pt x="17" y="29"/>
                  </a:moveTo>
                  <a:lnTo>
                    <a:pt x="0" y="19"/>
                  </a:lnTo>
                  <a:lnTo>
                    <a:pt x="19" y="94"/>
                  </a:lnTo>
                  <a:lnTo>
                    <a:pt x="42" y="92"/>
                  </a:lnTo>
                  <a:lnTo>
                    <a:pt x="21" y="15"/>
                  </a:lnTo>
                  <a:lnTo>
                    <a:pt x="6" y="8"/>
                  </a:lnTo>
                  <a:lnTo>
                    <a:pt x="21" y="15"/>
                  </a:lnTo>
                  <a:lnTo>
                    <a:pt x="19" y="0"/>
                  </a:lnTo>
                  <a:lnTo>
                    <a:pt x="6" y="8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1307" y="3340"/>
              <a:ext cx="36" cy="28"/>
            </a:xfrm>
            <a:custGeom>
              <a:avLst/>
              <a:gdLst/>
              <a:ahLst/>
              <a:cxnLst>
                <a:cxn ang="0">
                  <a:pos x="25" y="19"/>
                </a:cxn>
                <a:cxn ang="0">
                  <a:pos x="17" y="28"/>
                </a:cxn>
                <a:cxn ang="0">
                  <a:pos x="36" y="21"/>
                </a:cxn>
                <a:cxn ang="0">
                  <a:pos x="25" y="0"/>
                </a:cxn>
                <a:cxn ang="0">
                  <a:pos x="8" y="7"/>
                </a:cxn>
                <a:cxn ang="0">
                  <a:pos x="0" y="19"/>
                </a:cxn>
                <a:cxn ang="0">
                  <a:pos x="8" y="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25" y="19"/>
                </a:cxn>
              </a:cxnLst>
              <a:rect l="0" t="0" r="r" b="b"/>
              <a:pathLst>
                <a:path w="36" h="28">
                  <a:moveTo>
                    <a:pt x="25" y="19"/>
                  </a:moveTo>
                  <a:lnTo>
                    <a:pt x="17" y="28"/>
                  </a:lnTo>
                  <a:lnTo>
                    <a:pt x="36" y="21"/>
                  </a:lnTo>
                  <a:lnTo>
                    <a:pt x="25" y="0"/>
                  </a:lnTo>
                  <a:lnTo>
                    <a:pt x="8" y="7"/>
                  </a:lnTo>
                  <a:lnTo>
                    <a:pt x="0" y="19"/>
                  </a:lnTo>
                  <a:lnTo>
                    <a:pt x="8" y="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1307" y="3359"/>
              <a:ext cx="25" cy="191"/>
            </a:xfrm>
            <a:custGeom>
              <a:avLst/>
              <a:gdLst/>
              <a:ahLst/>
              <a:cxnLst>
                <a:cxn ang="0">
                  <a:pos x="2" y="156"/>
                </a:cxn>
                <a:cxn ang="0">
                  <a:pos x="25" y="150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150"/>
                </a:cxn>
                <a:cxn ang="0">
                  <a:pos x="23" y="144"/>
                </a:cxn>
                <a:cxn ang="0">
                  <a:pos x="2" y="156"/>
                </a:cxn>
                <a:cxn ang="0">
                  <a:pos x="25" y="191"/>
                </a:cxn>
                <a:cxn ang="0">
                  <a:pos x="25" y="150"/>
                </a:cxn>
                <a:cxn ang="0">
                  <a:pos x="2" y="156"/>
                </a:cxn>
              </a:cxnLst>
              <a:rect l="0" t="0" r="r" b="b"/>
              <a:pathLst>
                <a:path w="25" h="191">
                  <a:moveTo>
                    <a:pt x="2" y="156"/>
                  </a:moveTo>
                  <a:lnTo>
                    <a:pt x="25" y="15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23" y="144"/>
                  </a:lnTo>
                  <a:lnTo>
                    <a:pt x="2" y="156"/>
                  </a:lnTo>
                  <a:lnTo>
                    <a:pt x="25" y="191"/>
                  </a:lnTo>
                  <a:lnTo>
                    <a:pt x="25" y="150"/>
                  </a:lnTo>
                  <a:lnTo>
                    <a:pt x="2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1285" y="3451"/>
              <a:ext cx="45" cy="64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0" y="20"/>
                </a:cxn>
                <a:cxn ang="0">
                  <a:pos x="24" y="64"/>
                </a:cxn>
                <a:cxn ang="0">
                  <a:pos x="45" y="52"/>
                </a:cxn>
                <a:cxn ang="0">
                  <a:pos x="21" y="9"/>
                </a:cxn>
                <a:cxn ang="0">
                  <a:pos x="4" y="5"/>
                </a:cxn>
                <a:cxn ang="0">
                  <a:pos x="21" y="9"/>
                </a:cxn>
                <a:cxn ang="0">
                  <a:pos x="13" y="0"/>
                </a:cxn>
                <a:cxn ang="0">
                  <a:pos x="4" y="5"/>
                </a:cxn>
                <a:cxn ang="0">
                  <a:pos x="15" y="24"/>
                </a:cxn>
              </a:cxnLst>
              <a:rect l="0" t="0" r="r" b="b"/>
              <a:pathLst>
                <a:path w="45" h="64">
                  <a:moveTo>
                    <a:pt x="15" y="24"/>
                  </a:moveTo>
                  <a:lnTo>
                    <a:pt x="0" y="20"/>
                  </a:lnTo>
                  <a:lnTo>
                    <a:pt x="24" y="64"/>
                  </a:lnTo>
                  <a:lnTo>
                    <a:pt x="45" y="52"/>
                  </a:lnTo>
                  <a:lnTo>
                    <a:pt x="21" y="9"/>
                  </a:lnTo>
                  <a:lnTo>
                    <a:pt x="4" y="5"/>
                  </a:lnTo>
                  <a:lnTo>
                    <a:pt x="21" y="9"/>
                  </a:lnTo>
                  <a:lnTo>
                    <a:pt x="13" y="0"/>
                  </a:lnTo>
                  <a:lnTo>
                    <a:pt x="4" y="5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1257" y="3456"/>
              <a:ext cx="43" cy="34"/>
            </a:xfrm>
            <a:custGeom>
              <a:avLst/>
              <a:gdLst/>
              <a:ahLst/>
              <a:cxnLst>
                <a:cxn ang="0">
                  <a:pos x="24" y="25"/>
                </a:cxn>
                <a:cxn ang="0">
                  <a:pos x="19" y="34"/>
                </a:cxn>
                <a:cxn ang="0">
                  <a:pos x="43" y="19"/>
                </a:cxn>
                <a:cxn ang="0">
                  <a:pos x="32" y="0"/>
                </a:cxn>
                <a:cxn ang="0">
                  <a:pos x="7" y="17"/>
                </a:cxn>
                <a:cxn ang="0">
                  <a:pos x="2" y="29"/>
                </a:cxn>
                <a:cxn ang="0">
                  <a:pos x="7" y="17"/>
                </a:cxn>
                <a:cxn ang="0">
                  <a:pos x="0" y="21"/>
                </a:cxn>
                <a:cxn ang="0">
                  <a:pos x="2" y="29"/>
                </a:cxn>
                <a:cxn ang="0">
                  <a:pos x="24" y="25"/>
                </a:cxn>
              </a:cxnLst>
              <a:rect l="0" t="0" r="r" b="b"/>
              <a:pathLst>
                <a:path w="43" h="34">
                  <a:moveTo>
                    <a:pt x="24" y="25"/>
                  </a:moveTo>
                  <a:lnTo>
                    <a:pt x="19" y="34"/>
                  </a:lnTo>
                  <a:lnTo>
                    <a:pt x="43" y="19"/>
                  </a:lnTo>
                  <a:lnTo>
                    <a:pt x="32" y="0"/>
                  </a:lnTo>
                  <a:lnTo>
                    <a:pt x="7" y="17"/>
                  </a:lnTo>
                  <a:lnTo>
                    <a:pt x="2" y="29"/>
                  </a:lnTo>
                  <a:lnTo>
                    <a:pt x="7" y="17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1259" y="3481"/>
              <a:ext cx="39" cy="75"/>
            </a:xfrm>
            <a:custGeom>
              <a:avLst/>
              <a:gdLst/>
              <a:ahLst/>
              <a:cxnLst>
                <a:cxn ang="0">
                  <a:pos x="37" y="71"/>
                </a:cxn>
                <a:cxn ang="0">
                  <a:pos x="22" y="0"/>
                </a:cxn>
                <a:cxn ang="0">
                  <a:pos x="0" y="4"/>
                </a:cxn>
                <a:cxn ang="0">
                  <a:pos x="17" y="75"/>
                </a:cxn>
                <a:cxn ang="0">
                  <a:pos x="15" y="73"/>
                </a:cxn>
                <a:cxn ang="0">
                  <a:pos x="39" y="73"/>
                </a:cxn>
                <a:cxn ang="0">
                  <a:pos x="37" y="73"/>
                </a:cxn>
                <a:cxn ang="0">
                  <a:pos x="37" y="73"/>
                </a:cxn>
                <a:cxn ang="0">
                  <a:pos x="37" y="71"/>
                </a:cxn>
                <a:cxn ang="0">
                  <a:pos x="37" y="71"/>
                </a:cxn>
              </a:cxnLst>
              <a:rect l="0" t="0" r="r" b="b"/>
              <a:pathLst>
                <a:path w="39" h="75">
                  <a:moveTo>
                    <a:pt x="37" y="71"/>
                  </a:moveTo>
                  <a:lnTo>
                    <a:pt x="22" y="0"/>
                  </a:lnTo>
                  <a:lnTo>
                    <a:pt x="0" y="4"/>
                  </a:lnTo>
                  <a:lnTo>
                    <a:pt x="17" y="75"/>
                  </a:lnTo>
                  <a:lnTo>
                    <a:pt x="15" y="73"/>
                  </a:lnTo>
                  <a:lnTo>
                    <a:pt x="39" y="73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37" y="71"/>
                  </a:lnTo>
                  <a:lnTo>
                    <a:pt x="37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1274" y="3554"/>
              <a:ext cx="28" cy="636"/>
            </a:xfrm>
            <a:custGeom>
              <a:avLst/>
              <a:gdLst/>
              <a:ahLst/>
              <a:cxnLst>
                <a:cxn ang="0">
                  <a:pos x="15" y="612"/>
                </a:cxn>
                <a:cxn ang="0">
                  <a:pos x="28" y="625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3" y="625"/>
                </a:cxn>
                <a:cxn ang="0">
                  <a:pos x="15" y="636"/>
                </a:cxn>
                <a:cxn ang="0">
                  <a:pos x="3" y="625"/>
                </a:cxn>
                <a:cxn ang="0">
                  <a:pos x="5" y="635"/>
                </a:cxn>
                <a:cxn ang="0">
                  <a:pos x="15" y="636"/>
                </a:cxn>
                <a:cxn ang="0">
                  <a:pos x="15" y="612"/>
                </a:cxn>
              </a:cxnLst>
              <a:rect l="0" t="0" r="r" b="b"/>
              <a:pathLst>
                <a:path w="28" h="636">
                  <a:moveTo>
                    <a:pt x="15" y="612"/>
                  </a:moveTo>
                  <a:lnTo>
                    <a:pt x="28" y="625"/>
                  </a:lnTo>
                  <a:lnTo>
                    <a:pt x="24" y="0"/>
                  </a:lnTo>
                  <a:lnTo>
                    <a:pt x="0" y="0"/>
                  </a:lnTo>
                  <a:lnTo>
                    <a:pt x="3" y="625"/>
                  </a:lnTo>
                  <a:lnTo>
                    <a:pt x="15" y="636"/>
                  </a:lnTo>
                  <a:lnTo>
                    <a:pt x="3" y="625"/>
                  </a:lnTo>
                  <a:lnTo>
                    <a:pt x="5" y="635"/>
                  </a:lnTo>
                  <a:lnTo>
                    <a:pt x="15" y="636"/>
                  </a:lnTo>
                  <a:lnTo>
                    <a:pt x="15" y="6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3332" y="101"/>
              <a:ext cx="353" cy="691"/>
            </a:xfrm>
            <a:prstGeom prst="rect">
              <a:avLst/>
            </a:prstGeom>
            <a:solidFill>
              <a:srgbClr val="BF3F3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3332" y="88"/>
              <a:ext cx="367" cy="25"/>
            </a:xfrm>
            <a:custGeom>
              <a:avLst/>
              <a:gdLst/>
              <a:ahLst/>
              <a:cxnLst>
                <a:cxn ang="0">
                  <a:pos x="367" y="13"/>
                </a:cxn>
                <a:cxn ang="0">
                  <a:pos x="353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353" y="25"/>
                </a:cxn>
                <a:cxn ang="0">
                  <a:pos x="342" y="13"/>
                </a:cxn>
                <a:cxn ang="0">
                  <a:pos x="367" y="13"/>
                </a:cxn>
                <a:cxn ang="0">
                  <a:pos x="367" y="0"/>
                </a:cxn>
                <a:cxn ang="0">
                  <a:pos x="353" y="0"/>
                </a:cxn>
                <a:cxn ang="0">
                  <a:pos x="367" y="13"/>
                </a:cxn>
              </a:cxnLst>
              <a:rect l="0" t="0" r="r" b="b"/>
              <a:pathLst>
                <a:path w="367" h="25">
                  <a:moveTo>
                    <a:pt x="367" y="13"/>
                  </a:moveTo>
                  <a:lnTo>
                    <a:pt x="35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353" y="25"/>
                  </a:lnTo>
                  <a:lnTo>
                    <a:pt x="342" y="13"/>
                  </a:lnTo>
                  <a:lnTo>
                    <a:pt x="367" y="13"/>
                  </a:lnTo>
                  <a:lnTo>
                    <a:pt x="367" y="0"/>
                  </a:lnTo>
                  <a:lnTo>
                    <a:pt x="353" y="0"/>
                  </a:lnTo>
                  <a:lnTo>
                    <a:pt x="36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3674" y="101"/>
              <a:ext cx="25" cy="704"/>
            </a:xfrm>
            <a:custGeom>
              <a:avLst/>
              <a:gdLst/>
              <a:ahLst/>
              <a:cxnLst>
                <a:cxn ang="0">
                  <a:pos x="11" y="704"/>
                </a:cxn>
                <a:cxn ang="0">
                  <a:pos x="25" y="691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691"/>
                </a:cxn>
                <a:cxn ang="0">
                  <a:pos x="11" y="678"/>
                </a:cxn>
                <a:cxn ang="0">
                  <a:pos x="11" y="704"/>
                </a:cxn>
                <a:cxn ang="0">
                  <a:pos x="25" y="704"/>
                </a:cxn>
                <a:cxn ang="0">
                  <a:pos x="25" y="691"/>
                </a:cxn>
                <a:cxn ang="0">
                  <a:pos x="11" y="704"/>
                </a:cxn>
              </a:cxnLst>
              <a:rect l="0" t="0" r="r" b="b"/>
              <a:pathLst>
                <a:path w="25" h="704">
                  <a:moveTo>
                    <a:pt x="11" y="704"/>
                  </a:moveTo>
                  <a:lnTo>
                    <a:pt x="25" y="691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691"/>
                  </a:lnTo>
                  <a:lnTo>
                    <a:pt x="11" y="678"/>
                  </a:lnTo>
                  <a:lnTo>
                    <a:pt x="11" y="704"/>
                  </a:lnTo>
                  <a:lnTo>
                    <a:pt x="25" y="704"/>
                  </a:lnTo>
                  <a:lnTo>
                    <a:pt x="25" y="691"/>
                  </a:lnTo>
                  <a:lnTo>
                    <a:pt x="11" y="7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3321" y="779"/>
              <a:ext cx="364" cy="2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6"/>
                </a:cxn>
                <a:cxn ang="0">
                  <a:pos x="364" y="26"/>
                </a:cxn>
                <a:cxn ang="0">
                  <a:pos x="364" y="0"/>
                </a:cxn>
                <a:cxn ang="0">
                  <a:pos x="11" y="0"/>
                </a:cxn>
                <a:cxn ang="0">
                  <a:pos x="24" y="13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11" y="26"/>
                </a:cxn>
                <a:cxn ang="0">
                  <a:pos x="0" y="13"/>
                </a:cxn>
              </a:cxnLst>
              <a:rect l="0" t="0" r="r" b="b"/>
              <a:pathLst>
                <a:path w="364" h="26">
                  <a:moveTo>
                    <a:pt x="0" y="13"/>
                  </a:moveTo>
                  <a:lnTo>
                    <a:pt x="11" y="26"/>
                  </a:lnTo>
                  <a:lnTo>
                    <a:pt x="364" y="26"/>
                  </a:lnTo>
                  <a:lnTo>
                    <a:pt x="364" y="0"/>
                  </a:lnTo>
                  <a:lnTo>
                    <a:pt x="11" y="0"/>
                  </a:lnTo>
                  <a:lnTo>
                    <a:pt x="24" y="13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11" y="2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3321" y="88"/>
              <a:ext cx="24" cy="70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704"/>
                </a:cxn>
                <a:cxn ang="0">
                  <a:pos x="24" y="704"/>
                </a:cxn>
                <a:cxn ang="0">
                  <a:pos x="24" y="13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4" h="704">
                  <a:moveTo>
                    <a:pt x="11" y="0"/>
                  </a:moveTo>
                  <a:lnTo>
                    <a:pt x="0" y="13"/>
                  </a:lnTo>
                  <a:lnTo>
                    <a:pt x="0" y="704"/>
                  </a:lnTo>
                  <a:lnTo>
                    <a:pt x="24" y="704"/>
                  </a:lnTo>
                  <a:lnTo>
                    <a:pt x="24" y="13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839" y="17"/>
              <a:ext cx="2367" cy="1183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367" y="1183"/>
                </a:cxn>
                <a:cxn ang="0">
                  <a:pos x="0" y="1183"/>
                </a:cxn>
                <a:cxn ang="0">
                  <a:pos x="1183" y="0"/>
                </a:cxn>
              </a:cxnLst>
              <a:rect l="0" t="0" r="r" b="b"/>
              <a:pathLst>
                <a:path w="2367" h="1183">
                  <a:moveTo>
                    <a:pt x="1183" y="0"/>
                  </a:moveTo>
                  <a:lnTo>
                    <a:pt x="2367" y="1183"/>
                  </a:lnTo>
                  <a:lnTo>
                    <a:pt x="0" y="1183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D1A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015" y="9"/>
              <a:ext cx="1219" cy="1204"/>
            </a:xfrm>
            <a:custGeom>
              <a:avLst/>
              <a:gdLst/>
              <a:ahLst/>
              <a:cxnLst>
                <a:cxn ang="0">
                  <a:pos x="1191" y="1204"/>
                </a:cxn>
                <a:cxn ang="0">
                  <a:pos x="1198" y="1183"/>
                </a:cxn>
                <a:cxn ang="0">
                  <a:pos x="15" y="0"/>
                </a:cxn>
                <a:cxn ang="0">
                  <a:pos x="0" y="14"/>
                </a:cxn>
                <a:cxn ang="0">
                  <a:pos x="1183" y="1198"/>
                </a:cxn>
                <a:cxn ang="0">
                  <a:pos x="1191" y="1178"/>
                </a:cxn>
                <a:cxn ang="0">
                  <a:pos x="1191" y="1204"/>
                </a:cxn>
                <a:cxn ang="0">
                  <a:pos x="1219" y="1204"/>
                </a:cxn>
                <a:cxn ang="0">
                  <a:pos x="1198" y="1183"/>
                </a:cxn>
                <a:cxn ang="0">
                  <a:pos x="1191" y="1204"/>
                </a:cxn>
              </a:cxnLst>
              <a:rect l="0" t="0" r="r" b="b"/>
              <a:pathLst>
                <a:path w="1219" h="1204">
                  <a:moveTo>
                    <a:pt x="1191" y="1204"/>
                  </a:moveTo>
                  <a:lnTo>
                    <a:pt x="1198" y="1183"/>
                  </a:lnTo>
                  <a:lnTo>
                    <a:pt x="15" y="0"/>
                  </a:lnTo>
                  <a:lnTo>
                    <a:pt x="0" y="14"/>
                  </a:lnTo>
                  <a:lnTo>
                    <a:pt x="1183" y="1198"/>
                  </a:lnTo>
                  <a:lnTo>
                    <a:pt x="1191" y="1178"/>
                  </a:lnTo>
                  <a:lnTo>
                    <a:pt x="1191" y="1204"/>
                  </a:lnTo>
                  <a:lnTo>
                    <a:pt x="1219" y="1204"/>
                  </a:lnTo>
                  <a:lnTo>
                    <a:pt x="1198" y="1183"/>
                  </a:lnTo>
                  <a:lnTo>
                    <a:pt x="1191" y="12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1811" y="1187"/>
              <a:ext cx="2395" cy="26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28" y="26"/>
                </a:cxn>
                <a:cxn ang="0">
                  <a:pos x="2395" y="26"/>
                </a:cxn>
                <a:cxn ang="0">
                  <a:pos x="2395" y="0"/>
                </a:cxn>
                <a:cxn ang="0">
                  <a:pos x="28" y="0"/>
                </a:cxn>
                <a:cxn ang="0">
                  <a:pos x="36" y="20"/>
                </a:cxn>
                <a:cxn ang="0">
                  <a:pos x="22" y="5"/>
                </a:cxn>
                <a:cxn ang="0">
                  <a:pos x="0" y="26"/>
                </a:cxn>
                <a:cxn ang="0">
                  <a:pos x="28" y="26"/>
                </a:cxn>
                <a:cxn ang="0">
                  <a:pos x="22" y="5"/>
                </a:cxn>
              </a:cxnLst>
              <a:rect l="0" t="0" r="r" b="b"/>
              <a:pathLst>
                <a:path w="2395" h="26">
                  <a:moveTo>
                    <a:pt x="22" y="5"/>
                  </a:moveTo>
                  <a:lnTo>
                    <a:pt x="28" y="26"/>
                  </a:lnTo>
                  <a:lnTo>
                    <a:pt x="2395" y="26"/>
                  </a:lnTo>
                  <a:lnTo>
                    <a:pt x="2395" y="0"/>
                  </a:lnTo>
                  <a:lnTo>
                    <a:pt x="28" y="0"/>
                  </a:lnTo>
                  <a:lnTo>
                    <a:pt x="36" y="20"/>
                  </a:lnTo>
                  <a:lnTo>
                    <a:pt x="22" y="5"/>
                  </a:lnTo>
                  <a:lnTo>
                    <a:pt x="0" y="26"/>
                  </a:lnTo>
                  <a:lnTo>
                    <a:pt x="28" y="26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1833" y="0"/>
              <a:ext cx="1197" cy="1207"/>
            </a:xfrm>
            <a:custGeom>
              <a:avLst/>
              <a:gdLst/>
              <a:ahLst/>
              <a:cxnLst>
                <a:cxn ang="0">
                  <a:pos x="1197" y="9"/>
                </a:cxn>
                <a:cxn ang="0">
                  <a:pos x="1182" y="9"/>
                </a:cxn>
                <a:cxn ang="0">
                  <a:pos x="0" y="1192"/>
                </a:cxn>
                <a:cxn ang="0">
                  <a:pos x="14" y="1207"/>
                </a:cxn>
                <a:cxn ang="0">
                  <a:pos x="1197" y="23"/>
                </a:cxn>
                <a:cxn ang="0">
                  <a:pos x="1182" y="23"/>
                </a:cxn>
                <a:cxn ang="0">
                  <a:pos x="1197" y="9"/>
                </a:cxn>
                <a:cxn ang="0">
                  <a:pos x="1189" y="0"/>
                </a:cxn>
                <a:cxn ang="0">
                  <a:pos x="1182" y="9"/>
                </a:cxn>
                <a:cxn ang="0">
                  <a:pos x="1197" y="9"/>
                </a:cxn>
              </a:cxnLst>
              <a:rect l="0" t="0" r="r" b="b"/>
              <a:pathLst>
                <a:path w="1197" h="1207">
                  <a:moveTo>
                    <a:pt x="1197" y="9"/>
                  </a:moveTo>
                  <a:lnTo>
                    <a:pt x="1182" y="9"/>
                  </a:lnTo>
                  <a:lnTo>
                    <a:pt x="0" y="1192"/>
                  </a:lnTo>
                  <a:lnTo>
                    <a:pt x="14" y="1207"/>
                  </a:lnTo>
                  <a:lnTo>
                    <a:pt x="1197" y="23"/>
                  </a:lnTo>
                  <a:lnTo>
                    <a:pt x="1182" y="23"/>
                  </a:lnTo>
                  <a:lnTo>
                    <a:pt x="1197" y="9"/>
                  </a:lnTo>
                  <a:lnTo>
                    <a:pt x="1189" y="0"/>
                  </a:lnTo>
                  <a:lnTo>
                    <a:pt x="1182" y="9"/>
                  </a:lnTo>
                  <a:lnTo>
                    <a:pt x="119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1929" y="107"/>
              <a:ext cx="2192" cy="3625"/>
            </a:xfrm>
            <a:custGeom>
              <a:avLst/>
              <a:gdLst/>
              <a:ahLst/>
              <a:cxnLst>
                <a:cxn ang="0">
                  <a:pos x="0" y="1095"/>
                </a:cxn>
                <a:cxn ang="0">
                  <a:pos x="1095" y="0"/>
                </a:cxn>
                <a:cxn ang="0">
                  <a:pos x="2192" y="1095"/>
                </a:cxn>
                <a:cxn ang="0">
                  <a:pos x="2192" y="3625"/>
                </a:cxn>
                <a:cxn ang="0">
                  <a:pos x="0" y="3625"/>
                </a:cxn>
                <a:cxn ang="0">
                  <a:pos x="0" y="1095"/>
                </a:cxn>
              </a:cxnLst>
              <a:rect l="0" t="0" r="r" b="b"/>
              <a:pathLst>
                <a:path w="2192" h="3625">
                  <a:moveTo>
                    <a:pt x="0" y="1095"/>
                  </a:moveTo>
                  <a:lnTo>
                    <a:pt x="1095" y="0"/>
                  </a:lnTo>
                  <a:lnTo>
                    <a:pt x="2192" y="1095"/>
                  </a:lnTo>
                  <a:lnTo>
                    <a:pt x="2192" y="3625"/>
                  </a:lnTo>
                  <a:lnTo>
                    <a:pt x="0" y="3625"/>
                  </a:lnTo>
                  <a:lnTo>
                    <a:pt x="0" y="1095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1924" y="90"/>
              <a:ext cx="1108" cy="1119"/>
            </a:xfrm>
            <a:custGeom>
              <a:avLst/>
              <a:gdLst/>
              <a:ahLst/>
              <a:cxnLst>
                <a:cxn ang="0">
                  <a:pos x="1108" y="10"/>
                </a:cxn>
                <a:cxn ang="0">
                  <a:pos x="1093" y="10"/>
                </a:cxn>
                <a:cxn ang="0">
                  <a:pos x="0" y="1104"/>
                </a:cxn>
                <a:cxn ang="0">
                  <a:pos x="13" y="1119"/>
                </a:cxn>
                <a:cxn ang="0">
                  <a:pos x="1108" y="23"/>
                </a:cxn>
                <a:cxn ang="0">
                  <a:pos x="1093" y="23"/>
                </a:cxn>
                <a:cxn ang="0">
                  <a:pos x="1108" y="10"/>
                </a:cxn>
                <a:cxn ang="0">
                  <a:pos x="1100" y="0"/>
                </a:cxn>
                <a:cxn ang="0">
                  <a:pos x="1093" y="10"/>
                </a:cxn>
                <a:cxn ang="0">
                  <a:pos x="1108" y="10"/>
                </a:cxn>
              </a:cxnLst>
              <a:rect l="0" t="0" r="r" b="b"/>
              <a:pathLst>
                <a:path w="1108" h="1119">
                  <a:moveTo>
                    <a:pt x="1108" y="10"/>
                  </a:moveTo>
                  <a:lnTo>
                    <a:pt x="1093" y="10"/>
                  </a:lnTo>
                  <a:lnTo>
                    <a:pt x="0" y="1104"/>
                  </a:lnTo>
                  <a:lnTo>
                    <a:pt x="13" y="1119"/>
                  </a:lnTo>
                  <a:lnTo>
                    <a:pt x="1108" y="23"/>
                  </a:lnTo>
                  <a:lnTo>
                    <a:pt x="1093" y="23"/>
                  </a:lnTo>
                  <a:lnTo>
                    <a:pt x="1108" y="10"/>
                  </a:lnTo>
                  <a:lnTo>
                    <a:pt x="1100" y="0"/>
                  </a:lnTo>
                  <a:lnTo>
                    <a:pt x="1093" y="10"/>
                  </a:lnTo>
                  <a:lnTo>
                    <a:pt x="110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3017" y="100"/>
              <a:ext cx="1117" cy="1109"/>
            </a:xfrm>
            <a:custGeom>
              <a:avLst/>
              <a:gdLst/>
              <a:ahLst/>
              <a:cxnLst>
                <a:cxn ang="0">
                  <a:pos x="1117" y="1102"/>
                </a:cxn>
                <a:cxn ang="0">
                  <a:pos x="1104" y="1088"/>
                </a:cxn>
                <a:cxn ang="0">
                  <a:pos x="1070" y="1055"/>
                </a:cxn>
                <a:cxn ang="0">
                  <a:pos x="1020" y="1002"/>
                </a:cxn>
                <a:cxn ang="0">
                  <a:pos x="954" y="936"/>
                </a:cxn>
                <a:cxn ang="0">
                  <a:pos x="875" y="857"/>
                </a:cxn>
                <a:cxn ang="0">
                  <a:pos x="787" y="769"/>
                </a:cxn>
                <a:cxn ang="0">
                  <a:pos x="691" y="674"/>
                </a:cxn>
                <a:cxn ang="0">
                  <a:pos x="593" y="576"/>
                </a:cxn>
                <a:cxn ang="0">
                  <a:pos x="494" y="476"/>
                </a:cxn>
                <a:cxn ang="0">
                  <a:pos x="396" y="381"/>
                </a:cxn>
                <a:cxn ang="0">
                  <a:pos x="304" y="289"/>
                </a:cxn>
                <a:cxn ang="0">
                  <a:pos x="220" y="204"/>
                </a:cxn>
                <a:cxn ang="0">
                  <a:pos x="144" y="129"/>
                </a:cxn>
                <a:cxn ang="0">
                  <a:pos x="84" y="69"/>
                </a:cxn>
                <a:cxn ang="0">
                  <a:pos x="39" y="24"/>
                </a:cxn>
                <a:cxn ang="0">
                  <a:pos x="15" y="0"/>
                </a:cxn>
                <a:cxn ang="0">
                  <a:pos x="0" y="13"/>
                </a:cxn>
                <a:cxn ang="0">
                  <a:pos x="1097" y="1109"/>
                </a:cxn>
                <a:cxn ang="0">
                  <a:pos x="1093" y="1102"/>
                </a:cxn>
                <a:cxn ang="0">
                  <a:pos x="1117" y="1102"/>
                </a:cxn>
                <a:cxn ang="0">
                  <a:pos x="1117" y="1098"/>
                </a:cxn>
                <a:cxn ang="0">
                  <a:pos x="1112" y="1094"/>
                </a:cxn>
                <a:cxn ang="0">
                  <a:pos x="1117" y="1102"/>
                </a:cxn>
              </a:cxnLst>
              <a:rect l="0" t="0" r="r" b="b"/>
              <a:pathLst>
                <a:path w="1117" h="1109">
                  <a:moveTo>
                    <a:pt x="1117" y="1102"/>
                  </a:moveTo>
                  <a:lnTo>
                    <a:pt x="1104" y="1088"/>
                  </a:lnTo>
                  <a:lnTo>
                    <a:pt x="1070" y="1055"/>
                  </a:lnTo>
                  <a:lnTo>
                    <a:pt x="1020" y="1002"/>
                  </a:lnTo>
                  <a:lnTo>
                    <a:pt x="954" y="936"/>
                  </a:lnTo>
                  <a:lnTo>
                    <a:pt x="875" y="857"/>
                  </a:lnTo>
                  <a:lnTo>
                    <a:pt x="787" y="769"/>
                  </a:lnTo>
                  <a:lnTo>
                    <a:pt x="691" y="674"/>
                  </a:lnTo>
                  <a:lnTo>
                    <a:pt x="593" y="576"/>
                  </a:lnTo>
                  <a:lnTo>
                    <a:pt x="494" y="476"/>
                  </a:lnTo>
                  <a:lnTo>
                    <a:pt x="396" y="381"/>
                  </a:lnTo>
                  <a:lnTo>
                    <a:pt x="304" y="289"/>
                  </a:lnTo>
                  <a:lnTo>
                    <a:pt x="220" y="204"/>
                  </a:lnTo>
                  <a:lnTo>
                    <a:pt x="144" y="129"/>
                  </a:lnTo>
                  <a:lnTo>
                    <a:pt x="84" y="69"/>
                  </a:lnTo>
                  <a:lnTo>
                    <a:pt x="39" y="24"/>
                  </a:lnTo>
                  <a:lnTo>
                    <a:pt x="15" y="0"/>
                  </a:lnTo>
                  <a:lnTo>
                    <a:pt x="0" y="13"/>
                  </a:lnTo>
                  <a:lnTo>
                    <a:pt x="1097" y="1109"/>
                  </a:lnTo>
                  <a:lnTo>
                    <a:pt x="1093" y="1102"/>
                  </a:lnTo>
                  <a:lnTo>
                    <a:pt x="1117" y="1102"/>
                  </a:lnTo>
                  <a:lnTo>
                    <a:pt x="1117" y="1098"/>
                  </a:lnTo>
                  <a:lnTo>
                    <a:pt x="1112" y="1094"/>
                  </a:lnTo>
                  <a:lnTo>
                    <a:pt x="1117" y="1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4110" y="1202"/>
              <a:ext cx="24" cy="2544"/>
            </a:xfrm>
            <a:custGeom>
              <a:avLst/>
              <a:gdLst/>
              <a:ahLst/>
              <a:cxnLst>
                <a:cxn ang="0">
                  <a:pos x="11" y="2544"/>
                </a:cxn>
                <a:cxn ang="0">
                  <a:pos x="24" y="25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2530"/>
                </a:cxn>
                <a:cxn ang="0">
                  <a:pos x="11" y="2517"/>
                </a:cxn>
                <a:cxn ang="0">
                  <a:pos x="11" y="2544"/>
                </a:cxn>
                <a:cxn ang="0">
                  <a:pos x="24" y="2544"/>
                </a:cxn>
                <a:cxn ang="0">
                  <a:pos x="24" y="2530"/>
                </a:cxn>
                <a:cxn ang="0">
                  <a:pos x="11" y="2544"/>
                </a:cxn>
              </a:cxnLst>
              <a:rect l="0" t="0" r="r" b="b"/>
              <a:pathLst>
                <a:path w="24" h="2544">
                  <a:moveTo>
                    <a:pt x="11" y="2544"/>
                  </a:moveTo>
                  <a:lnTo>
                    <a:pt x="24" y="25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530"/>
                  </a:lnTo>
                  <a:lnTo>
                    <a:pt x="11" y="2517"/>
                  </a:lnTo>
                  <a:lnTo>
                    <a:pt x="11" y="2544"/>
                  </a:lnTo>
                  <a:lnTo>
                    <a:pt x="24" y="2544"/>
                  </a:lnTo>
                  <a:lnTo>
                    <a:pt x="24" y="2530"/>
                  </a:lnTo>
                  <a:lnTo>
                    <a:pt x="11" y="25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1918" y="3719"/>
              <a:ext cx="2203" cy="2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7"/>
                </a:cxn>
                <a:cxn ang="0">
                  <a:pos x="2203" y="27"/>
                </a:cxn>
                <a:cxn ang="0">
                  <a:pos x="2203" y="0"/>
                </a:cxn>
                <a:cxn ang="0">
                  <a:pos x="11" y="0"/>
                </a:cxn>
                <a:cxn ang="0">
                  <a:pos x="24" y="13"/>
                </a:cxn>
                <a:cxn ang="0">
                  <a:pos x="0" y="13"/>
                </a:cxn>
                <a:cxn ang="0">
                  <a:pos x="0" y="27"/>
                </a:cxn>
                <a:cxn ang="0">
                  <a:pos x="11" y="27"/>
                </a:cxn>
                <a:cxn ang="0">
                  <a:pos x="0" y="13"/>
                </a:cxn>
              </a:cxnLst>
              <a:rect l="0" t="0" r="r" b="b"/>
              <a:pathLst>
                <a:path w="2203" h="27">
                  <a:moveTo>
                    <a:pt x="0" y="13"/>
                  </a:moveTo>
                  <a:lnTo>
                    <a:pt x="11" y="27"/>
                  </a:lnTo>
                  <a:lnTo>
                    <a:pt x="2203" y="27"/>
                  </a:lnTo>
                  <a:lnTo>
                    <a:pt x="2203" y="0"/>
                  </a:lnTo>
                  <a:lnTo>
                    <a:pt x="11" y="0"/>
                  </a:lnTo>
                  <a:lnTo>
                    <a:pt x="24" y="13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11" y="2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1918" y="1194"/>
              <a:ext cx="24" cy="25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8"/>
                </a:cxn>
                <a:cxn ang="0">
                  <a:pos x="0" y="2538"/>
                </a:cxn>
                <a:cxn ang="0">
                  <a:pos x="24" y="2538"/>
                </a:cxn>
                <a:cxn ang="0">
                  <a:pos x="24" y="8"/>
                </a:cxn>
                <a:cxn ang="0">
                  <a:pos x="19" y="15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24" h="2538">
                  <a:moveTo>
                    <a:pt x="6" y="0"/>
                  </a:moveTo>
                  <a:lnTo>
                    <a:pt x="0" y="8"/>
                  </a:lnTo>
                  <a:lnTo>
                    <a:pt x="0" y="2538"/>
                  </a:lnTo>
                  <a:lnTo>
                    <a:pt x="24" y="2538"/>
                  </a:lnTo>
                  <a:lnTo>
                    <a:pt x="24" y="8"/>
                  </a:lnTo>
                  <a:lnTo>
                    <a:pt x="19" y="15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Rectangle 53"/>
            <p:cNvSpPr>
              <a:spLocks noChangeArrowheads="1"/>
            </p:cNvSpPr>
            <p:nvPr/>
          </p:nvSpPr>
          <p:spPr bwMode="auto">
            <a:xfrm>
              <a:off x="2170" y="2580"/>
              <a:ext cx="357" cy="831"/>
            </a:xfrm>
            <a:prstGeom prst="rect">
              <a:avLst/>
            </a:prstGeom>
            <a:solidFill>
              <a:srgbClr val="007F3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2170" y="2566"/>
              <a:ext cx="368" cy="25"/>
            </a:xfrm>
            <a:custGeom>
              <a:avLst/>
              <a:gdLst/>
              <a:ahLst/>
              <a:cxnLst>
                <a:cxn ang="0">
                  <a:pos x="368" y="14"/>
                </a:cxn>
                <a:cxn ang="0">
                  <a:pos x="357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357" y="25"/>
                </a:cxn>
                <a:cxn ang="0">
                  <a:pos x="343" y="14"/>
                </a:cxn>
                <a:cxn ang="0">
                  <a:pos x="368" y="14"/>
                </a:cxn>
                <a:cxn ang="0">
                  <a:pos x="368" y="0"/>
                </a:cxn>
                <a:cxn ang="0">
                  <a:pos x="357" y="0"/>
                </a:cxn>
                <a:cxn ang="0">
                  <a:pos x="368" y="14"/>
                </a:cxn>
              </a:cxnLst>
              <a:rect l="0" t="0" r="r" b="b"/>
              <a:pathLst>
                <a:path w="368" h="25">
                  <a:moveTo>
                    <a:pt x="368" y="14"/>
                  </a:moveTo>
                  <a:lnTo>
                    <a:pt x="357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357" y="25"/>
                  </a:lnTo>
                  <a:lnTo>
                    <a:pt x="343" y="14"/>
                  </a:lnTo>
                  <a:lnTo>
                    <a:pt x="368" y="14"/>
                  </a:lnTo>
                  <a:lnTo>
                    <a:pt x="368" y="0"/>
                  </a:lnTo>
                  <a:lnTo>
                    <a:pt x="357" y="0"/>
                  </a:lnTo>
                  <a:lnTo>
                    <a:pt x="3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2513" y="2580"/>
              <a:ext cx="25" cy="844"/>
            </a:xfrm>
            <a:custGeom>
              <a:avLst/>
              <a:gdLst/>
              <a:ahLst/>
              <a:cxnLst>
                <a:cxn ang="0">
                  <a:pos x="14" y="844"/>
                </a:cxn>
                <a:cxn ang="0">
                  <a:pos x="25" y="831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831"/>
                </a:cxn>
                <a:cxn ang="0">
                  <a:pos x="14" y="818"/>
                </a:cxn>
                <a:cxn ang="0">
                  <a:pos x="14" y="844"/>
                </a:cxn>
                <a:cxn ang="0">
                  <a:pos x="25" y="844"/>
                </a:cxn>
                <a:cxn ang="0">
                  <a:pos x="25" y="831"/>
                </a:cxn>
                <a:cxn ang="0">
                  <a:pos x="14" y="844"/>
                </a:cxn>
              </a:cxnLst>
              <a:rect l="0" t="0" r="r" b="b"/>
              <a:pathLst>
                <a:path w="25" h="844">
                  <a:moveTo>
                    <a:pt x="14" y="844"/>
                  </a:moveTo>
                  <a:lnTo>
                    <a:pt x="25" y="831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31"/>
                  </a:lnTo>
                  <a:lnTo>
                    <a:pt x="14" y="818"/>
                  </a:lnTo>
                  <a:lnTo>
                    <a:pt x="14" y="844"/>
                  </a:lnTo>
                  <a:lnTo>
                    <a:pt x="25" y="844"/>
                  </a:lnTo>
                  <a:lnTo>
                    <a:pt x="25" y="831"/>
                  </a:lnTo>
                  <a:lnTo>
                    <a:pt x="14" y="8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2158" y="3398"/>
              <a:ext cx="369" cy="2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2" y="26"/>
                </a:cxn>
                <a:cxn ang="0">
                  <a:pos x="369" y="26"/>
                </a:cxn>
                <a:cxn ang="0">
                  <a:pos x="369" y="0"/>
                </a:cxn>
                <a:cxn ang="0">
                  <a:pos x="12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12" y="26"/>
                </a:cxn>
                <a:cxn ang="0">
                  <a:pos x="0" y="13"/>
                </a:cxn>
              </a:cxnLst>
              <a:rect l="0" t="0" r="r" b="b"/>
              <a:pathLst>
                <a:path w="369" h="26">
                  <a:moveTo>
                    <a:pt x="0" y="13"/>
                  </a:moveTo>
                  <a:lnTo>
                    <a:pt x="12" y="26"/>
                  </a:lnTo>
                  <a:lnTo>
                    <a:pt x="369" y="26"/>
                  </a:lnTo>
                  <a:lnTo>
                    <a:pt x="369" y="0"/>
                  </a:lnTo>
                  <a:lnTo>
                    <a:pt x="12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12" y="2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2158" y="2566"/>
              <a:ext cx="25" cy="84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4"/>
                </a:cxn>
                <a:cxn ang="0">
                  <a:pos x="0" y="845"/>
                </a:cxn>
                <a:cxn ang="0">
                  <a:pos x="25" y="845"/>
                </a:cxn>
                <a:cxn ang="0">
                  <a:pos x="25" y="14"/>
                </a:cxn>
                <a:cxn ang="0">
                  <a:pos x="12" y="25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2" y="0"/>
                </a:cxn>
              </a:cxnLst>
              <a:rect l="0" t="0" r="r" b="b"/>
              <a:pathLst>
                <a:path w="25" h="845">
                  <a:moveTo>
                    <a:pt x="12" y="0"/>
                  </a:moveTo>
                  <a:lnTo>
                    <a:pt x="0" y="14"/>
                  </a:lnTo>
                  <a:lnTo>
                    <a:pt x="0" y="845"/>
                  </a:lnTo>
                  <a:lnTo>
                    <a:pt x="25" y="845"/>
                  </a:lnTo>
                  <a:lnTo>
                    <a:pt x="25" y="14"/>
                  </a:lnTo>
                  <a:lnTo>
                    <a:pt x="12" y="2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Rectangle 58"/>
            <p:cNvSpPr>
              <a:spLocks noChangeArrowheads="1"/>
            </p:cNvSpPr>
            <p:nvPr/>
          </p:nvSpPr>
          <p:spPr bwMode="auto">
            <a:xfrm>
              <a:off x="2017" y="2580"/>
              <a:ext cx="160" cy="831"/>
            </a:xfrm>
            <a:prstGeom prst="rect">
              <a:avLst/>
            </a:prstGeom>
            <a:solidFill>
              <a:srgbClr val="003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2017" y="2566"/>
              <a:ext cx="171" cy="25"/>
            </a:xfrm>
            <a:custGeom>
              <a:avLst/>
              <a:gdLst/>
              <a:ahLst/>
              <a:cxnLst>
                <a:cxn ang="0">
                  <a:pos x="171" y="14"/>
                </a:cxn>
                <a:cxn ang="0">
                  <a:pos x="160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60" y="25"/>
                </a:cxn>
                <a:cxn ang="0">
                  <a:pos x="147" y="14"/>
                </a:cxn>
                <a:cxn ang="0">
                  <a:pos x="171" y="14"/>
                </a:cxn>
                <a:cxn ang="0">
                  <a:pos x="171" y="0"/>
                </a:cxn>
                <a:cxn ang="0">
                  <a:pos x="160" y="0"/>
                </a:cxn>
                <a:cxn ang="0">
                  <a:pos x="171" y="14"/>
                </a:cxn>
              </a:cxnLst>
              <a:rect l="0" t="0" r="r" b="b"/>
              <a:pathLst>
                <a:path w="171" h="25">
                  <a:moveTo>
                    <a:pt x="171" y="14"/>
                  </a:moveTo>
                  <a:lnTo>
                    <a:pt x="160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60" y="25"/>
                  </a:lnTo>
                  <a:lnTo>
                    <a:pt x="147" y="14"/>
                  </a:lnTo>
                  <a:lnTo>
                    <a:pt x="171" y="14"/>
                  </a:lnTo>
                  <a:lnTo>
                    <a:pt x="171" y="0"/>
                  </a:lnTo>
                  <a:lnTo>
                    <a:pt x="160" y="0"/>
                  </a:lnTo>
                  <a:lnTo>
                    <a:pt x="17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2164" y="2580"/>
              <a:ext cx="24" cy="844"/>
            </a:xfrm>
            <a:custGeom>
              <a:avLst/>
              <a:gdLst/>
              <a:ahLst/>
              <a:cxnLst>
                <a:cxn ang="0">
                  <a:pos x="13" y="844"/>
                </a:cxn>
                <a:cxn ang="0">
                  <a:pos x="24" y="831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31"/>
                </a:cxn>
                <a:cxn ang="0">
                  <a:pos x="13" y="818"/>
                </a:cxn>
                <a:cxn ang="0">
                  <a:pos x="13" y="844"/>
                </a:cxn>
                <a:cxn ang="0">
                  <a:pos x="24" y="844"/>
                </a:cxn>
                <a:cxn ang="0">
                  <a:pos x="24" y="831"/>
                </a:cxn>
                <a:cxn ang="0">
                  <a:pos x="13" y="844"/>
                </a:cxn>
              </a:cxnLst>
              <a:rect l="0" t="0" r="r" b="b"/>
              <a:pathLst>
                <a:path w="24" h="844">
                  <a:moveTo>
                    <a:pt x="13" y="844"/>
                  </a:moveTo>
                  <a:lnTo>
                    <a:pt x="24" y="831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31"/>
                  </a:lnTo>
                  <a:lnTo>
                    <a:pt x="13" y="818"/>
                  </a:lnTo>
                  <a:lnTo>
                    <a:pt x="13" y="844"/>
                  </a:lnTo>
                  <a:lnTo>
                    <a:pt x="24" y="844"/>
                  </a:lnTo>
                  <a:lnTo>
                    <a:pt x="24" y="831"/>
                  </a:lnTo>
                  <a:lnTo>
                    <a:pt x="13" y="8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2006" y="3398"/>
              <a:ext cx="171" cy="2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6"/>
                </a:cxn>
                <a:cxn ang="0">
                  <a:pos x="171" y="26"/>
                </a:cxn>
                <a:cxn ang="0">
                  <a:pos x="171" y="0"/>
                </a:cxn>
                <a:cxn ang="0">
                  <a:pos x="11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11" y="26"/>
                </a:cxn>
                <a:cxn ang="0">
                  <a:pos x="0" y="13"/>
                </a:cxn>
              </a:cxnLst>
              <a:rect l="0" t="0" r="r" b="b"/>
              <a:pathLst>
                <a:path w="171" h="26">
                  <a:moveTo>
                    <a:pt x="0" y="13"/>
                  </a:moveTo>
                  <a:lnTo>
                    <a:pt x="11" y="26"/>
                  </a:lnTo>
                  <a:lnTo>
                    <a:pt x="171" y="26"/>
                  </a:lnTo>
                  <a:lnTo>
                    <a:pt x="171" y="0"/>
                  </a:lnTo>
                  <a:lnTo>
                    <a:pt x="11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11" y="2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2006" y="2566"/>
              <a:ext cx="25" cy="84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4"/>
                </a:cxn>
                <a:cxn ang="0">
                  <a:pos x="0" y="845"/>
                </a:cxn>
                <a:cxn ang="0">
                  <a:pos x="25" y="845"/>
                </a:cxn>
                <a:cxn ang="0">
                  <a:pos x="25" y="14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1" y="0"/>
                </a:cxn>
              </a:cxnLst>
              <a:rect l="0" t="0" r="r" b="b"/>
              <a:pathLst>
                <a:path w="25" h="845">
                  <a:moveTo>
                    <a:pt x="11" y="0"/>
                  </a:moveTo>
                  <a:lnTo>
                    <a:pt x="0" y="14"/>
                  </a:lnTo>
                  <a:lnTo>
                    <a:pt x="0" y="845"/>
                  </a:lnTo>
                  <a:lnTo>
                    <a:pt x="25" y="845"/>
                  </a:lnTo>
                  <a:lnTo>
                    <a:pt x="25" y="14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Rectangle 63"/>
            <p:cNvSpPr>
              <a:spLocks noChangeArrowheads="1"/>
            </p:cNvSpPr>
            <p:nvPr/>
          </p:nvSpPr>
          <p:spPr bwMode="auto">
            <a:xfrm>
              <a:off x="2519" y="2580"/>
              <a:ext cx="162" cy="829"/>
            </a:xfrm>
            <a:prstGeom prst="rect">
              <a:avLst/>
            </a:prstGeom>
            <a:solidFill>
              <a:srgbClr val="003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2519" y="2566"/>
              <a:ext cx="173" cy="25"/>
            </a:xfrm>
            <a:custGeom>
              <a:avLst/>
              <a:gdLst/>
              <a:ahLst/>
              <a:cxnLst>
                <a:cxn ang="0">
                  <a:pos x="173" y="14"/>
                </a:cxn>
                <a:cxn ang="0">
                  <a:pos x="162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62" y="25"/>
                </a:cxn>
                <a:cxn ang="0">
                  <a:pos x="148" y="14"/>
                </a:cxn>
                <a:cxn ang="0">
                  <a:pos x="173" y="14"/>
                </a:cxn>
                <a:cxn ang="0">
                  <a:pos x="173" y="0"/>
                </a:cxn>
                <a:cxn ang="0">
                  <a:pos x="162" y="0"/>
                </a:cxn>
                <a:cxn ang="0">
                  <a:pos x="173" y="14"/>
                </a:cxn>
              </a:cxnLst>
              <a:rect l="0" t="0" r="r" b="b"/>
              <a:pathLst>
                <a:path w="173" h="25">
                  <a:moveTo>
                    <a:pt x="173" y="14"/>
                  </a:moveTo>
                  <a:lnTo>
                    <a:pt x="16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62" y="25"/>
                  </a:lnTo>
                  <a:lnTo>
                    <a:pt x="148" y="14"/>
                  </a:lnTo>
                  <a:lnTo>
                    <a:pt x="173" y="14"/>
                  </a:lnTo>
                  <a:lnTo>
                    <a:pt x="173" y="0"/>
                  </a:lnTo>
                  <a:lnTo>
                    <a:pt x="162" y="0"/>
                  </a:lnTo>
                  <a:lnTo>
                    <a:pt x="17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2667" y="2580"/>
              <a:ext cx="25" cy="843"/>
            </a:xfrm>
            <a:custGeom>
              <a:avLst/>
              <a:gdLst/>
              <a:ahLst/>
              <a:cxnLst>
                <a:cxn ang="0">
                  <a:pos x="14" y="843"/>
                </a:cxn>
                <a:cxn ang="0">
                  <a:pos x="25" y="829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829"/>
                </a:cxn>
                <a:cxn ang="0">
                  <a:pos x="14" y="818"/>
                </a:cxn>
                <a:cxn ang="0">
                  <a:pos x="14" y="843"/>
                </a:cxn>
                <a:cxn ang="0">
                  <a:pos x="25" y="843"/>
                </a:cxn>
                <a:cxn ang="0">
                  <a:pos x="25" y="829"/>
                </a:cxn>
                <a:cxn ang="0">
                  <a:pos x="14" y="843"/>
                </a:cxn>
              </a:cxnLst>
              <a:rect l="0" t="0" r="r" b="b"/>
              <a:pathLst>
                <a:path w="25" h="843">
                  <a:moveTo>
                    <a:pt x="14" y="843"/>
                  </a:moveTo>
                  <a:lnTo>
                    <a:pt x="25" y="82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29"/>
                  </a:lnTo>
                  <a:lnTo>
                    <a:pt x="14" y="818"/>
                  </a:lnTo>
                  <a:lnTo>
                    <a:pt x="14" y="843"/>
                  </a:lnTo>
                  <a:lnTo>
                    <a:pt x="25" y="843"/>
                  </a:lnTo>
                  <a:lnTo>
                    <a:pt x="25" y="829"/>
                  </a:lnTo>
                  <a:lnTo>
                    <a:pt x="14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2508" y="3398"/>
              <a:ext cx="173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25"/>
                </a:cxn>
                <a:cxn ang="0">
                  <a:pos x="173" y="25"/>
                </a:cxn>
                <a:cxn ang="0">
                  <a:pos x="173" y="0"/>
                </a:cxn>
                <a:cxn ang="0">
                  <a:pos x="11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1"/>
                </a:cxn>
              </a:cxnLst>
              <a:rect l="0" t="0" r="r" b="b"/>
              <a:pathLst>
                <a:path w="173" h="25">
                  <a:moveTo>
                    <a:pt x="0" y="11"/>
                  </a:moveTo>
                  <a:lnTo>
                    <a:pt x="11" y="25"/>
                  </a:lnTo>
                  <a:lnTo>
                    <a:pt x="173" y="25"/>
                  </a:lnTo>
                  <a:lnTo>
                    <a:pt x="173" y="0"/>
                  </a:lnTo>
                  <a:lnTo>
                    <a:pt x="11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2508" y="2566"/>
              <a:ext cx="24" cy="84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4"/>
                </a:cxn>
                <a:cxn ang="0">
                  <a:pos x="0" y="843"/>
                </a:cxn>
                <a:cxn ang="0">
                  <a:pos x="24" y="843"/>
                </a:cxn>
                <a:cxn ang="0">
                  <a:pos x="24" y="14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1" y="0"/>
                </a:cxn>
              </a:cxnLst>
              <a:rect l="0" t="0" r="r" b="b"/>
              <a:pathLst>
                <a:path w="24" h="843">
                  <a:moveTo>
                    <a:pt x="11" y="0"/>
                  </a:moveTo>
                  <a:lnTo>
                    <a:pt x="0" y="14"/>
                  </a:lnTo>
                  <a:lnTo>
                    <a:pt x="0" y="843"/>
                  </a:lnTo>
                  <a:lnTo>
                    <a:pt x="24" y="843"/>
                  </a:lnTo>
                  <a:lnTo>
                    <a:pt x="24" y="14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1839" y="2030"/>
              <a:ext cx="2355" cy="49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2267" y="0"/>
                </a:cxn>
                <a:cxn ang="0">
                  <a:pos x="2355" y="493"/>
                </a:cxn>
                <a:cxn ang="0">
                  <a:pos x="0" y="490"/>
                </a:cxn>
                <a:cxn ang="0">
                  <a:pos x="86" y="0"/>
                </a:cxn>
              </a:cxnLst>
              <a:rect l="0" t="0" r="r" b="b"/>
              <a:pathLst>
                <a:path w="2355" h="493">
                  <a:moveTo>
                    <a:pt x="86" y="0"/>
                  </a:moveTo>
                  <a:lnTo>
                    <a:pt x="2267" y="0"/>
                  </a:lnTo>
                  <a:lnTo>
                    <a:pt x="2355" y="493"/>
                  </a:lnTo>
                  <a:lnTo>
                    <a:pt x="0" y="49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1A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1925" y="2016"/>
              <a:ext cx="2191" cy="25"/>
            </a:xfrm>
            <a:custGeom>
              <a:avLst/>
              <a:gdLst/>
              <a:ahLst/>
              <a:cxnLst>
                <a:cxn ang="0">
                  <a:pos x="2191" y="12"/>
                </a:cxn>
                <a:cxn ang="0">
                  <a:pos x="2181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2181" y="25"/>
                </a:cxn>
                <a:cxn ang="0">
                  <a:pos x="2170" y="14"/>
                </a:cxn>
                <a:cxn ang="0">
                  <a:pos x="2191" y="12"/>
                </a:cxn>
                <a:cxn ang="0">
                  <a:pos x="2189" y="2"/>
                </a:cxn>
                <a:cxn ang="0">
                  <a:pos x="2181" y="0"/>
                </a:cxn>
                <a:cxn ang="0">
                  <a:pos x="2191" y="12"/>
                </a:cxn>
              </a:cxnLst>
              <a:rect l="0" t="0" r="r" b="b"/>
              <a:pathLst>
                <a:path w="2191" h="25">
                  <a:moveTo>
                    <a:pt x="2191" y="12"/>
                  </a:moveTo>
                  <a:lnTo>
                    <a:pt x="2181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2181" y="25"/>
                  </a:lnTo>
                  <a:lnTo>
                    <a:pt x="2170" y="14"/>
                  </a:lnTo>
                  <a:lnTo>
                    <a:pt x="2191" y="12"/>
                  </a:lnTo>
                  <a:lnTo>
                    <a:pt x="2189" y="2"/>
                  </a:lnTo>
                  <a:lnTo>
                    <a:pt x="2181" y="0"/>
                  </a:lnTo>
                  <a:lnTo>
                    <a:pt x="2191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4095" y="2028"/>
              <a:ext cx="113" cy="507"/>
            </a:xfrm>
            <a:custGeom>
              <a:avLst/>
              <a:gdLst/>
              <a:ahLst/>
              <a:cxnLst>
                <a:cxn ang="0">
                  <a:pos x="99" y="507"/>
                </a:cxn>
                <a:cxn ang="0">
                  <a:pos x="109" y="493"/>
                </a:cxn>
                <a:cxn ang="0">
                  <a:pos x="21" y="0"/>
                </a:cxn>
                <a:cxn ang="0">
                  <a:pos x="0" y="2"/>
                </a:cxn>
                <a:cxn ang="0">
                  <a:pos x="88" y="495"/>
                </a:cxn>
                <a:cxn ang="0">
                  <a:pos x="99" y="482"/>
                </a:cxn>
                <a:cxn ang="0">
                  <a:pos x="99" y="507"/>
                </a:cxn>
                <a:cxn ang="0">
                  <a:pos x="113" y="507"/>
                </a:cxn>
                <a:cxn ang="0">
                  <a:pos x="109" y="493"/>
                </a:cxn>
                <a:cxn ang="0">
                  <a:pos x="99" y="507"/>
                </a:cxn>
              </a:cxnLst>
              <a:rect l="0" t="0" r="r" b="b"/>
              <a:pathLst>
                <a:path w="113" h="507">
                  <a:moveTo>
                    <a:pt x="99" y="507"/>
                  </a:moveTo>
                  <a:lnTo>
                    <a:pt x="109" y="493"/>
                  </a:lnTo>
                  <a:lnTo>
                    <a:pt x="21" y="0"/>
                  </a:lnTo>
                  <a:lnTo>
                    <a:pt x="0" y="2"/>
                  </a:lnTo>
                  <a:lnTo>
                    <a:pt x="88" y="495"/>
                  </a:lnTo>
                  <a:lnTo>
                    <a:pt x="99" y="482"/>
                  </a:lnTo>
                  <a:lnTo>
                    <a:pt x="99" y="507"/>
                  </a:lnTo>
                  <a:lnTo>
                    <a:pt x="113" y="507"/>
                  </a:lnTo>
                  <a:lnTo>
                    <a:pt x="109" y="493"/>
                  </a:lnTo>
                  <a:lnTo>
                    <a:pt x="99" y="5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1826" y="2506"/>
              <a:ext cx="2368" cy="29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13" y="25"/>
                </a:cxn>
                <a:cxn ang="0">
                  <a:pos x="2368" y="29"/>
                </a:cxn>
                <a:cxn ang="0">
                  <a:pos x="2368" y="4"/>
                </a:cxn>
                <a:cxn ang="0">
                  <a:pos x="13" y="0"/>
                </a:cxn>
                <a:cxn ang="0">
                  <a:pos x="24" y="15"/>
                </a:cxn>
                <a:cxn ang="0">
                  <a:pos x="4" y="12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4" y="12"/>
                </a:cxn>
              </a:cxnLst>
              <a:rect l="0" t="0" r="r" b="b"/>
              <a:pathLst>
                <a:path w="2368" h="29">
                  <a:moveTo>
                    <a:pt x="4" y="12"/>
                  </a:moveTo>
                  <a:lnTo>
                    <a:pt x="13" y="25"/>
                  </a:lnTo>
                  <a:lnTo>
                    <a:pt x="2368" y="29"/>
                  </a:lnTo>
                  <a:lnTo>
                    <a:pt x="2368" y="4"/>
                  </a:lnTo>
                  <a:lnTo>
                    <a:pt x="13" y="0"/>
                  </a:lnTo>
                  <a:lnTo>
                    <a:pt x="24" y="15"/>
                  </a:lnTo>
                  <a:lnTo>
                    <a:pt x="4" y="12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1830" y="2016"/>
              <a:ext cx="105" cy="505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84" y="12"/>
                </a:cxn>
                <a:cxn ang="0">
                  <a:pos x="0" y="502"/>
                </a:cxn>
                <a:cxn ang="0">
                  <a:pos x="20" y="505"/>
                </a:cxn>
                <a:cxn ang="0">
                  <a:pos x="105" y="14"/>
                </a:cxn>
                <a:cxn ang="0">
                  <a:pos x="95" y="25"/>
                </a:cxn>
                <a:cxn ang="0">
                  <a:pos x="95" y="0"/>
                </a:cxn>
                <a:cxn ang="0">
                  <a:pos x="86" y="2"/>
                </a:cxn>
                <a:cxn ang="0">
                  <a:pos x="84" y="12"/>
                </a:cxn>
                <a:cxn ang="0">
                  <a:pos x="95" y="0"/>
                </a:cxn>
              </a:cxnLst>
              <a:rect l="0" t="0" r="r" b="b"/>
              <a:pathLst>
                <a:path w="105" h="505">
                  <a:moveTo>
                    <a:pt x="95" y="0"/>
                  </a:moveTo>
                  <a:lnTo>
                    <a:pt x="84" y="12"/>
                  </a:lnTo>
                  <a:lnTo>
                    <a:pt x="0" y="502"/>
                  </a:lnTo>
                  <a:lnTo>
                    <a:pt x="20" y="505"/>
                  </a:lnTo>
                  <a:lnTo>
                    <a:pt x="105" y="14"/>
                  </a:lnTo>
                  <a:lnTo>
                    <a:pt x="95" y="25"/>
                  </a:lnTo>
                  <a:lnTo>
                    <a:pt x="95" y="0"/>
                  </a:lnTo>
                  <a:lnTo>
                    <a:pt x="86" y="2"/>
                  </a:lnTo>
                  <a:lnTo>
                    <a:pt x="84" y="1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Rectangle 73"/>
            <p:cNvSpPr>
              <a:spLocks noChangeArrowheads="1"/>
            </p:cNvSpPr>
            <p:nvPr/>
          </p:nvSpPr>
          <p:spPr bwMode="auto">
            <a:xfrm>
              <a:off x="3501" y="2566"/>
              <a:ext cx="359" cy="832"/>
            </a:xfrm>
            <a:prstGeom prst="rect">
              <a:avLst/>
            </a:prstGeom>
            <a:solidFill>
              <a:srgbClr val="007F3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74"/>
            <p:cNvSpPr>
              <a:spLocks/>
            </p:cNvSpPr>
            <p:nvPr/>
          </p:nvSpPr>
          <p:spPr bwMode="auto">
            <a:xfrm>
              <a:off x="3501" y="2553"/>
              <a:ext cx="372" cy="27"/>
            </a:xfrm>
            <a:custGeom>
              <a:avLst/>
              <a:gdLst/>
              <a:ahLst/>
              <a:cxnLst>
                <a:cxn ang="0">
                  <a:pos x="372" y="13"/>
                </a:cxn>
                <a:cxn ang="0">
                  <a:pos x="359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359" y="27"/>
                </a:cxn>
                <a:cxn ang="0">
                  <a:pos x="348" y="13"/>
                </a:cxn>
                <a:cxn ang="0">
                  <a:pos x="372" y="13"/>
                </a:cxn>
                <a:cxn ang="0">
                  <a:pos x="372" y="0"/>
                </a:cxn>
                <a:cxn ang="0">
                  <a:pos x="359" y="0"/>
                </a:cxn>
                <a:cxn ang="0">
                  <a:pos x="372" y="13"/>
                </a:cxn>
              </a:cxnLst>
              <a:rect l="0" t="0" r="r" b="b"/>
              <a:pathLst>
                <a:path w="372" h="27">
                  <a:moveTo>
                    <a:pt x="372" y="13"/>
                  </a:moveTo>
                  <a:lnTo>
                    <a:pt x="359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359" y="27"/>
                  </a:lnTo>
                  <a:lnTo>
                    <a:pt x="348" y="13"/>
                  </a:lnTo>
                  <a:lnTo>
                    <a:pt x="372" y="13"/>
                  </a:lnTo>
                  <a:lnTo>
                    <a:pt x="372" y="0"/>
                  </a:lnTo>
                  <a:lnTo>
                    <a:pt x="359" y="0"/>
                  </a:lnTo>
                  <a:lnTo>
                    <a:pt x="37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3849" y="2566"/>
              <a:ext cx="24" cy="845"/>
            </a:xfrm>
            <a:custGeom>
              <a:avLst/>
              <a:gdLst/>
              <a:ahLst/>
              <a:cxnLst>
                <a:cxn ang="0">
                  <a:pos x="11" y="845"/>
                </a:cxn>
                <a:cxn ang="0">
                  <a:pos x="24" y="832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32"/>
                </a:cxn>
                <a:cxn ang="0">
                  <a:pos x="11" y="821"/>
                </a:cxn>
                <a:cxn ang="0">
                  <a:pos x="11" y="845"/>
                </a:cxn>
                <a:cxn ang="0">
                  <a:pos x="24" y="845"/>
                </a:cxn>
                <a:cxn ang="0">
                  <a:pos x="24" y="832"/>
                </a:cxn>
                <a:cxn ang="0">
                  <a:pos x="11" y="845"/>
                </a:cxn>
              </a:cxnLst>
              <a:rect l="0" t="0" r="r" b="b"/>
              <a:pathLst>
                <a:path w="24" h="845">
                  <a:moveTo>
                    <a:pt x="11" y="845"/>
                  </a:moveTo>
                  <a:lnTo>
                    <a:pt x="24" y="83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32"/>
                  </a:lnTo>
                  <a:lnTo>
                    <a:pt x="11" y="821"/>
                  </a:lnTo>
                  <a:lnTo>
                    <a:pt x="11" y="845"/>
                  </a:lnTo>
                  <a:lnTo>
                    <a:pt x="24" y="845"/>
                  </a:lnTo>
                  <a:lnTo>
                    <a:pt x="24" y="832"/>
                  </a:lnTo>
                  <a:lnTo>
                    <a:pt x="11" y="8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3490" y="3387"/>
              <a:ext cx="370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24"/>
                </a:cxn>
                <a:cxn ang="0">
                  <a:pos x="370" y="24"/>
                </a:cxn>
                <a:cxn ang="0">
                  <a:pos x="370" y="0"/>
                </a:cxn>
                <a:cxn ang="0">
                  <a:pos x="11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1" y="24"/>
                </a:cxn>
                <a:cxn ang="0">
                  <a:pos x="0" y="11"/>
                </a:cxn>
              </a:cxnLst>
              <a:rect l="0" t="0" r="r" b="b"/>
              <a:pathLst>
                <a:path w="370" h="24">
                  <a:moveTo>
                    <a:pt x="0" y="11"/>
                  </a:moveTo>
                  <a:lnTo>
                    <a:pt x="11" y="24"/>
                  </a:lnTo>
                  <a:lnTo>
                    <a:pt x="370" y="24"/>
                  </a:lnTo>
                  <a:lnTo>
                    <a:pt x="370" y="0"/>
                  </a:lnTo>
                  <a:lnTo>
                    <a:pt x="11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3490" y="2553"/>
              <a:ext cx="25" cy="84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845"/>
                </a:cxn>
                <a:cxn ang="0">
                  <a:pos x="25" y="845"/>
                </a:cxn>
                <a:cxn ang="0">
                  <a:pos x="25" y="13"/>
                </a:cxn>
                <a:cxn ang="0">
                  <a:pos x="11" y="2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5" h="845">
                  <a:moveTo>
                    <a:pt x="11" y="0"/>
                  </a:moveTo>
                  <a:lnTo>
                    <a:pt x="0" y="13"/>
                  </a:lnTo>
                  <a:lnTo>
                    <a:pt x="0" y="845"/>
                  </a:lnTo>
                  <a:lnTo>
                    <a:pt x="25" y="845"/>
                  </a:lnTo>
                  <a:lnTo>
                    <a:pt x="25" y="13"/>
                  </a:lnTo>
                  <a:lnTo>
                    <a:pt x="11" y="2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Rectangle 78"/>
            <p:cNvSpPr>
              <a:spLocks noChangeArrowheads="1"/>
            </p:cNvSpPr>
            <p:nvPr/>
          </p:nvSpPr>
          <p:spPr bwMode="auto">
            <a:xfrm>
              <a:off x="3353" y="2566"/>
              <a:ext cx="158" cy="832"/>
            </a:xfrm>
            <a:prstGeom prst="rect">
              <a:avLst/>
            </a:prstGeom>
            <a:solidFill>
              <a:srgbClr val="003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3353" y="2553"/>
              <a:ext cx="171" cy="27"/>
            </a:xfrm>
            <a:custGeom>
              <a:avLst/>
              <a:gdLst/>
              <a:ahLst/>
              <a:cxnLst>
                <a:cxn ang="0">
                  <a:pos x="171" y="13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158" y="27"/>
                </a:cxn>
                <a:cxn ang="0">
                  <a:pos x="146" y="13"/>
                </a:cxn>
                <a:cxn ang="0">
                  <a:pos x="171" y="13"/>
                </a:cxn>
                <a:cxn ang="0">
                  <a:pos x="171" y="0"/>
                </a:cxn>
                <a:cxn ang="0">
                  <a:pos x="158" y="0"/>
                </a:cxn>
                <a:cxn ang="0">
                  <a:pos x="171" y="13"/>
                </a:cxn>
              </a:cxnLst>
              <a:rect l="0" t="0" r="r" b="b"/>
              <a:pathLst>
                <a:path w="171" h="27">
                  <a:moveTo>
                    <a:pt x="171" y="13"/>
                  </a:moveTo>
                  <a:lnTo>
                    <a:pt x="158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158" y="27"/>
                  </a:lnTo>
                  <a:lnTo>
                    <a:pt x="146" y="13"/>
                  </a:lnTo>
                  <a:lnTo>
                    <a:pt x="171" y="13"/>
                  </a:lnTo>
                  <a:lnTo>
                    <a:pt x="171" y="0"/>
                  </a:lnTo>
                  <a:lnTo>
                    <a:pt x="158" y="0"/>
                  </a:lnTo>
                  <a:lnTo>
                    <a:pt x="171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3499" y="2566"/>
              <a:ext cx="25" cy="845"/>
            </a:xfrm>
            <a:custGeom>
              <a:avLst/>
              <a:gdLst/>
              <a:ahLst/>
              <a:cxnLst>
                <a:cxn ang="0">
                  <a:pos x="12" y="845"/>
                </a:cxn>
                <a:cxn ang="0">
                  <a:pos x="25" y="832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832"/>
                </a:cxn>
                <a:cxn ang="0">
                  <a:pos x="12" y="821"/>
                </a:cxn>
                <a:cxn ang="0">
                  <a:pos x="12" y="845"/>
                </a:cxn>
                <a:cxn ang="0">
                  <a:pos x="25" y="845"/>
                </a:cxn>
                <a:cxn ang="0">
                  <a:pos x="25" y="832"/>
                </a:cxn>
                <a:cxn ang="0">
                  <a:pos x="12" y="845"/>
                </a:cxn>
              </a:cxnLst>
              <a:rect l="0" t="0" r="r" b="b"/>
              <a:pathLst>
                <a:path w="25" h="845">
                  <a:moveTo>
                    <a:pt x="12" y="845"/>
                  </a:moveTo>
                  <a:lnTo>
                    <a:pt x="25" y="83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32"/>
                  </a:lnTo>
                  <a:lnTo>
                    <a:pt x="12" y="821"/>
                  </a:lnTo>
                  <a:lnTo>
                    <a:pt x="12" y="845"/>
                  </a:lnTo>
                  <a:lnTo>
                    <a:pt x="25" y="845"/>
                  </a:lnTo>
                  <a:lnTo>
                    <a:pt x="25" y="832"/>
                  </a:lnTo>
                  <a:lnTo>
                    <a:pt x="12" y="8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3340" y="3387"/>
              <a:ext cx="171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171" y="24"/>
                </a:cxn>
                <a:cxn ang="0">
                  <a:pos x="171" y="0"/>
                </a:cxn>
                <a:cxn ang="0">
                  <a:pos x="13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171" h="24">
                  <a:moveTo>
                    <a:pt x="0" y="11"/>
                  </a:moveTo>
                  <a:lnTo>
                    <a:pt x="13" y="24"/>
                  </a:lnTo>
                  <a:lnTo>
                    <a:pt x="171" y="24"/>
                  </a:lnTo>
                  <a:lnTo>
                    <a:pt x="171" y="0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3340" y="2553"/>
              <a:ext cx="24" cy="84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845"/>
                </a:cxn>
                <a:cxn ang="0">
                  <a:pos x="24" y="845"/>
                </a:cxn>
                <a:cxn ang="0">
                  <a:pos x="24" y="13"/>
                </a:cxn>
                <a:cxn ang="0">
                  <a:pos x="13" y="27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4" h="845">
                  <a:moveTo>
                    <a:pt x="13" y="0"/>
                  </a:moveTo>
                  <a:lnTo>
                    <a:pt x="0" y="13"/>
                  </a:lnTo>
                  <a:lnTo>
                    <a:pt x="0" y="845"/>
                  </a:lnTo>
                  <a:lnTo>
                    <a:pt x="24" y="845"/>
                  </a:lnTo>
                  <a:lnTo>
                    <a:pt x="24" y="13"/>
                  </a:lnTo>
                  <a:lnTo>
                    <a:pt x="13" y="27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Rectangle 83"/>
            <p:cNvSpPr>
              <a:spLocks noChangeArrowheads="1"/>
            </p:cNvSpPr>
            <p:nvPr/>
          </p:nvSpPr>
          <p:spPr bwMode="auto">
            <a:xfrm>
              <a:off x="3853" y="2565"/>
              <a:ext cx="159" cy="833"/>
            </a:xfrm>
            <a:prstGeom prst="rect">
              <a:avLst/>
            </a:prstGeom>
            <a:solidFill>
              <a:srgbClr val="003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3853" y="2553"/>
              <a:ext cx="171" cy="25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59" y="25"/>
                </a:cxn>
                <a:cxn ang="0">
                  <a:pos x="146" y="12"/>
                </a:cxn>
                <a:cxn ang="0">
                  <a:pos x="171" y="12"/>
                </a:cxn>
                <a:cxn ang="0">
                  <a:pos x="171" y="0"/>
                </a:cxn>
                <a:cxn ang="0">
                  <a:pos x="159" y="0"/>
                </a:cxn>
                <a:cxn ang="0">
                  <a:pos x="171" y="12"/>
                </a:cxn>
              </a:cxnLst>
              <a:rect l="0" t="0" r="r" b="b"/>
              <a:pathLst>
                <a:path w="171" h="25">
                  <a:moveTo>
                    <a:pt x="171" y="12"/>
                  </a:moveTo>
                  <a:lnTo>
                    <a:pt x="159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59" y="25"/>
                  </a:lnTo>
                  <a:lnTo>
                    <a:pt x="146" y="12"/>
                  </a:lnTo>
                  <a:lnTo>
                    <a:pt x="171" y="12"/>
                  </a:lnTo>
                  <a:lnTo>
                    <a:pt x="171" y="0"/>
                  </a:lnTo>
                  <a:lnTo>
                    <a:pt x="159" y="0"/>
                  </a:lnTo>
                  <a:lnTo>
                    <a:pt x="171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auto">
            <a:xfrm>
              <a:off x="3999" y="2565"/>
              <a:ext cx="25" cy="844"/>
            </a:xfrm>
            <a:custGeom>
              <a:avLst/>
              <a:gdLst/>
              <a:ahLst/>
              <a:cxnLst>
                <a:cxn ang="0">
                  <a:pos x="13" y="844"/>
                </a:cxn>
                <a:cxn ang="0">
                  <a:pos x="25" y="833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833"/>
                </a:cxn>
                <a:cxn ang="0">
                  <a:pos x="13" y="820"/>
                </a:cxn>
                <a:cxn ang="0">
                  <a:pos x="13" y="844"/>
                </a:cxn>
                <a:cxn ang="0">
                  <a:pos x="25" y="844"/>
                </a:cxn>
                <a:cxn ang="0">
                  <a:pos x="25" y="833"/>
                </a:cxn>
                <a:cxn ang="0">
                  <a:pos x="13" y="844"/>
                </a:cxn>
              </a:cxnLst>
              <a:rect l="0" t="0" r="r" b="b"/>
              <a:pathLst>
                <a:path w="25" h="844">
                  <a:moveTo>
                    <a:pt x="13" y="844"/>
                  </a:moveTo>
                  <a:lnTo>
                    <a:pt x="25" y="833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33"/>
                  </a:lnTo>
                  <a:lnTo>
                    <a:pt x="13" y="820"/>
                  </a:lnTo>
                  <a:lnTo>
                    <a:pt x="13" y="844"/>
                  </a:lnTo>
                  <a:lnTo>
                    <a:pt x="25" y="844"/>
                  </a:lnTo>
                  <a:lnTo>
                    <a:pt x="25" y="833"/>
                  </a:lnTo>
                  <a:lnTo>
                    <a:pt x="13" y="8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3841" y="3385"/>
              <a:ext cx="171" cy="2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2" y="24"/>
                </a:cxn>
                <a:cxn ang="0">
                  <a:pos x="171" y="24"/>
                </a:cxn>
                <a:cxn ang="0">
                  <a:pos x="171" y="0"/>
                </a:cxn>
                <a:cxn ang="0">
                  <a:pos x="12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0" y="13"/>
                </a:cxn>
              </a:cxnLst>
              <a:rect l="0" t="0" r="r" b="b"/>
              <a:pathLst>
                <a:path w="171" h="24">
                  <a:moveTo>
                    <a:pt x="0" y="13"/>
                  </a:moveTo>
                  <a:lnTo>
                    <a:pt x="12" y="24"/>
                  </a:lnTo>
                  <a:lnTo>
                    <a:pt x="171" y="24"/>
                  </a:lnTo>
                  <a:lnTo>
                    <a:pt x="171" y="0"/>
                  </a:lnTo>
                  <a:lnTo>
                    <a:pt x="12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3841" y="2553"/>
              <a:ext cx="25" cy="84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2"/>
                </a:cxn>
                <a:cxn ang="0">
                  <a:pos x="0" y="845"/>
                </a:cxn>
                <a:cxn ang="0">
                  <a:pos x="25" y="845"/>
                </a:cxn>
                <a:cxn ang="0">
                  <a:pos x="25" y="12"/>
                </a:cxn>
                <a:cxn ang="0">
                  <a:pos x="12" y="25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5" h="845">
                  <a:moveTo>
                    <a:pt x="12" y="0"/>
                  </a:moveTo>
                  <a:lnTo>
                    <a:pt x="0" y="12"/>
                  </a:lnTo>
                  <a:lnTo>
                    <a:pt x="0" y="845"/>
                  </a:lnTo>
                  <a:lnTo>
                    <a:pt x="25" y="845"/>
                  </a:lnTo>
                  <a:lnTo>
                    <a:pt x="25" y="12"/>
                  </a:lnTo>
                  <a:lnTo>
                    <a:pt x="12" y="2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Rectangle 88"/>
            <p:cNvSpPr>
              <a:spLocks noChangeArrowheads="1"/>
            </p:cNvSpPr>
            <p:nvPr/>
          </p:nvSpPr>
          <p:spPr bwMode="auto">
            <a:xfrm>
              <a:off x="2786" y="2664"/>
              <a:ext cx="490" cy="916"/>
            </a:xfrm>
            <a:prstGeom prst="rect">
              <a:avLst/>
            </a:prstGeom>
            <a:solidFill>
              <a:srgbClr val="7F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auto">
            <a:xfrm>
              <a:off x="2786" y="2651"/>
              <a:ext cx="503" cy="24"/>
            </a:xfrm>
            <a:custGeom>
              <a:avLst/>
              <a:gdLst/>
              <a:ahLst/>
              <a:cxnLst>
                <a:cxn ang="0">
                  <a:pos x="503" y="13"/>
                </a:cxn>
                <a:cxn ang="0">
                  <a:pos x="49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490" y="24"/>
                </a:cxn>
                <a:cxn ang="0">
                  <a:pos x="479" y="13"/>
                </a:cxn>
                <a:cxn ang="0">
                  <a:pos x="503" y="13"/>
                </a:cxn>
                <a:cxn ang="0">
                  <a:pos x="503" y="0"/>
                </a:cxn>
                <a:cxn ang="0">
                  <a:pos x="490" y="0"/>
                </a:cxn>
                <a:cxn ang="0">
                  <a:pos x="503" y="13"/>
                </a:cxn>
              </a:cxnLst>
              <a:rect l="0" t="0" r="r" b="b"/>
              <a:pathLst>
                <a:path w="503" h="24">
                  <a:moveTo>
                    <a:pt x="503" y="13"/>
                  </a:moveTo>
                  <a:lnTo>
                    <a:pt x="49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490" y="24"/>
                  </a:lnTo>
                  <a:lnTo>
                    <a:pt x="479" y="13"/>
                  </a:lnTo>
                  <a:lnTo>
                    <a:pt x="503" y="13"/>
                  </a:lnTo>
                  <a:lnTo>
                    <a:pt x="503" y="0"/>
                  </a:lnTo>
                  <a:lnTo>
                    <a:pt x="490" y="0"/>
                  </a:lnTo>
                  <a:lnTo>
                    <a:pt x="50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90"/>
            <p:cNvSpPr>
              <a:spLocks/>
            </p:cNvSpPr>
            <p:nvPr/>
          </p:nvSpPr>
          <p:spPr bwMode="auto">
            <a:xfrm>
              <a:off x="3265" y="2664"/>
              <a:ext cx="24" cy="929"/>
            </a:xfrm>
            <a:custGeom>
              <a:avLst/>
              <a:gdLst/>
              <a:ahLst/>
              <a:cxnLst>
                <a:cxn ang="0">
                  <a:pos x="11" y="929"/>
                </a:cxn>
                <a:cxn ang="0">
                  <a:pos x="24" y="916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916"/>
                </a:cxn>
                <a:cxn ang="0">
                  <a:pos x="11" y="905"/>
                </a:cxn>
                <a:cxn ang="0">
                  <a:pos x="11" y="929"/>
                </a:cxn>
                <a:cxn ang="0">
                  <a:pos x="24" y="929"/>
                </a:cxn>
                <a:cxn ang="0">
                  <a:pos x="24" y="916"/>
                </a:cxn>
                <a:cxn ang="0">
                  <a:pos x="11" y="929"/>
                </a:cxn>
              </a:cxnLst>
              <a:rect l="0" t="0" r="r" b="b"/>
              <a:pathLst>
                <a:path w="24" h="929">
                  <a:moveTo>
                    <a:pt x="11" y="929"/>
                  </a:moveTo>
                  <a:lnTo>
                    <a:pt x="24" y="9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916"/>
                  </a:lnTo>
                  <a:lnTo>
                    <a:pt x="11" y="905"/>
                  </a:lnTo>
                  <a:lnTo>
                    <a:pt x="11" y="929"/>
                  </a:lnTo>
                  <a:lnTo>
                    <a:pt x="24" y="929"/>
                  </a:lnTo>
                  <a:lnTo>
                    <a:pt x="24" y="916"/>
                  </a:lnTo>
                  <a:lnTo>
                    <a:pt x="11" y="9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91"/>
            <p:cNvSpPr>
              <a:spLocks/>
            </p:cNvSpPr>
            <p:nvPr/>
          </p:nvSpPr>
          <p:spPr bwMode="auto">
            <a:xfrm>
              <a:off x="2773" y="3569"/>
              <a:ext cx="503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503" y="24"/>
                </a:cxn>
                <a:cxn ang="0">
                  <a:pos x="503" y="0"/>
                </a:cxn>
                <a:cxn ang="0">
                  <a:pos x="13" y="0"/>
                </a:cxn>
                <a:cxn ang="0">
                  <a:pos x="26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503" h="24">
                  <a:moveTo>
                    <a:pt x="0" y="11"/>
                  </a:moveTo>
                  <a:lnTo>
                    <a:pt x="13" y="24"/>
                  </a:lnTo>
                  <a:lnTo>
                    <a:pt x="503" y="24"/>
                  </a:lnTo>
                  <a:lnTo>
                    <a:pt x="503" y="0"/>
                  </a:lnTo>
                  <a:lnTo>
                    <a:pt x="13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92"/>
            <p:cNvSpPr>
              <a:spLocks/>
            </p:cNvSpPr>
            <p:nvPr/>
          </p:nvSpPr>
          <p:spPr bwMode="auto">
            <a:xfrm>
              <a:off x="2773" y="2651"/>
              <a:ext cx="26" cy="92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929"/>
                </a:cxn>
                <a:cxn ang="0">
                  <a:pos x="26" y="929"/>
                </a:cxn>
                <a:cxn ang="0">
                  <a:pos x="26" y="13"/>
                </a:cxn>
                <a:cxn ang="0">
                  <a:pos x="13" y="2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6" h="929">
                  <a:moveTo>
                    <a:pt x="13" y="0"/>
                  </a:moveTo>
                  <a:lnTo>
                    <a:pt x="0" y="13"/>
                  </a:lnTo>
                  <a:lnTo>
                    <a:pt x="0" y="929"/>
                  </a:lnTo>
                  <a:lnTo>
                    <a:pt x="26" y="929"/>
                  </a:lnTo>
                  <a:lnTo>
                    <a:pt x="26" y="13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Rectangle 93"/>
            <p:cNvSpPr>
              <a:spLocks noChangeArrowheads="1"/>
            </p:cNvSpPr>
            <p:nvPr/>
          </p:nvSpPr>
          <p:spPr bwMode="auto">
            <a:xfrm>
              <a:off x="1811" y="3567"/>
              <a:ext cx="873" cy="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94"/>
            <p:cNvSpPr>
              <a:spLocks/>
            </p:cNvSpPr>
            <p:nvPr/>
          </p:nvSpPr>
          <p:spPr bwMode="auto">
            <a:xfrm>
              <a:off x="1811" y="3554"/>
              <a:ext cx="886" cy="24"/>
            </a:xfrm>
            <a:custGeom>
              <a:avLst/>
              <a:gdLst/>
              <a:ahLst/>
              <a:cxnLst>
                <a:cxn ang="0">
                  <a:pos x="886" y="13"/>
                </a:cxn>
                <a:cxn ang="0">
                  <a:pos x="873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873" y="24"/>
                </a:cxn>
                <a:cxn ang="0">
                  <a:pos x="862" y="13"/>
                </a:cxn>
                <a:cxn ang="0">
                  <a:pos x="886" y="13"/>
                </a:cxn>
                <a:cxn ang="0">
                  <a:pos x="886" y="0"/>
                </a:cxn>
                <a:cxn ang="0">
                  <a:pos x="873" y="0"/>
                </a:cxn>
                <a:cxn ang="0">
                  <a:pos x="886" y="13"/>
                </a:cxn>
              </a:cxnLst>
              <a:rect l="0" t="0" r="r" b="b"/>
              <a:pathLst>
                <a:path w="886" h="24">
                  <a:moveTo>
                    <a:pt x="886" y="13"/>
                  </a:moveTo>
                  <a:lnTo>
                    <a:pt x="873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873" y="24"/>
                  </a:lnTo>
                  <a:lnTo>
                    <a:pt x="862" y="13"/>
                  </a:lnTo>
                  <a:lnTo>
                    <a:pt x="886" y="13"/>
                  </a:lnTo>
                  <a:lnTo>
                    <a:pt x="886" y="0"/>
                  </a:lnTo>
                  <a:lnTo>
                    <a:pt x="873" y="0"/>
                  </a:lnTo>
                  <a:lnTo>
                    <a:pt x="88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95"/>
            <p:cNvSpPr>
              <a:spLocks/>
            </p:cNvSpPr>
            <p:nvPr/>
          </p:nvSpPr>
          <p:spPr bwMode="auto">
            <a:xfrm>
              <a:off x="2673" y="3567"/>
              <a:ext cx="24" cy="40"/>
            </a:xfrm>
            <a:custGeom>
              <a:avLst/>
              <a:gdLst/>
              <a:ahLst/>
              <a:cxnLst>
                <a:cxn ang="0">
                  <a:pos x="11" y="40"/>
                </a:cxn>
                <a:cxn ang="0">
                  <a:pos x="24" y="28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11" y="15"/>
                </a:cxn>
                <a:cxn ang="0">
                  <a:pos x="11" y="40"/>
                </a:cxn>
                <a:cxn ang="0">
                  <a:pos x="24" y="40"/>
                </a:cxn>
                <a:cxn ang="0">
                  <a:pos x="24" y="28"/>
                </a:cxn>
                <a:cxn ang="0">
                  <a:pos x="11" y="40"/>
                </a:cxn>
              </a:cxnLst>
              <a:rect l="0" t="0" r="r" b="b"/>
              <a:pathLst>
                <a:path w="24" h="40">
                  <a:moveTo>
                    <a:pt x="11" y="40"/>
                  </a:moveTo>
                  <a:lnTo>
                    <a:pt x="24" y="2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1" y="15"/>
                  </a:lnTo>
                  <a:lnTo>
                    <a:pt x="11" y="40"/>
                  </a:lnTo>
                  <a:lnTo>
                    <a:pt x="24" y="40"/>
                  </a:lnTo>
                  <a:lnTo>
                    <a:pt x="24" y="28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96"/>
            <p:cNvSpPr>
              <a:spLocks/>
            </p:cNvSpPr>
            <p:nvPr/>
          </p:nvSpPr>
          <p:spPr bwMode="auto">
            <a:xfrm>
              <a:off x="1800" y="3582"/>
              <a:ext cx="884" cy="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5"/>
                </a:cxn>
                <a:cxn ang="0">
                  <a:pos x="884" y="25"/>
                </a:cxn>
                <a:cxn ang="0">
                  <a:pos x="884" y="0"/>
                </a:cxn>
                <a:cxn ang="0">
                  <a:pos x="11" y="0"/>
                </a:cxn>
                <a:cxn ang="0">
                  <a:pos x="24" y="13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3"/>
                </a:cxn>
              </a:cxnLst>
              <a:rect l="0" t="0" r="r" b="b"/>
              <a:pathLst>
                <a:path w="884" h="25">
                  <a:moveTo>
                    <a:pt x="0" y="13"/>
                  </a:moveTo>
                  <a:lnTo>
                    <a:pt x="11" y="25"/>
                  </a:lnTo>
                  <a:lnTo>
                    <a:pt x="884" y="25"/>
                  </a:lnTo>
                  <a:lnTo>
                    <a:pt x="884" y="0"/>
                  </a:lnTo>
                  <a:lnTo>
                    <a:pt x="11" y="0"/>
                  </a:lnTo>
                  <a:lnTo>
                    <a:pt x="24" y="13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97"/>
            <p:cNvSpPr>
              <a:spLocks/>
            </p:cNvSpPr>
            <p:nvPr/>
          </p:nvSpPr>
          <p:spPr bwMode="auto">
            <a:xfrm>
              <a:off x="1800" y="3554"/>
              <a:ext cx="24" cy="4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41"/>
                </a:cxn>
                <a:cxn ang="0">
                  <a:pos x="24" y="41"/>
                </a:cxn>
                <a:cxn ang="0">
                  <a:pos x="24" y="13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4" h="41">
                  <a:moveTo>
                    <a:pt x="11" y="0"/>
                  </a:moveTo>
                  <a:lnTo>
                    <a:pt x="0" y="13"/>
                  </a:lnTo>
                  <a:lnTo>
                    <a:pt x="0" y="41"/>
                  </a:lnTo>
                  <a:lnTo>
                    <a:pt x="24" y="41"/>
                  </a:lnTo>
                  <a:lnTo>
                    <a:pt x="24" y="13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auto">
            <a:xfrm>
              <a:off x="1869" y="3597"/>
              <a:ext cx="815" cy="152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99"/>
            <p:cNvSpPr>
              <a:spLocks/>
            </p:cNvSpPr>
            <p:nvPr/>
          </p:nvSpPr>
          <p:spPr bwMode="auto">
            <a:xfrm>
              <a:off x="1869" y="3584"/>
              <a:ext cx="828" cy="24"/>
            </a:xfrm>
            <a:custGeom>
              <a:avLst/>
              <a:gdLst/>
              <a:ahLst/>
              <a:cxnLst>
                <a:cxn ang="0">
                  <a:pos x="828" y="13"/>
                </a:cxn>
                <a:cxn ang="0">
                  <a:pos x="815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815" y="24"/>
                </a:cxn>
                <a:cxn ang="0">
                  <a:pos x="804" y="13"/>
                </a:cxn>
                <a:cxn ang="0">
                  <a:pos x="828" y="13"/>
                </a:cxn>
                <a:cxn ang="0">
                  <a:pos x="828" y="0"/>
                </a:cxn>
                <a:cxn ang="0">
                  <a:pos x="815" y="0"/>
                </a:cxn>
                <a:cxn ang="0">
                  <a:pos x="828" y="13"/>
                </a:cxn>
              </a:cxnLst>
              <a:rect l="0" t="0" r="r" b="b"/>
              <a:pathLst>
                <a:path w="828" h="24">
                  <a:moveTo>
                    <a:pt x="828" y="13"/>
                  </a:moveTo>
                  <a:lnTo>
                    <a:pt x="815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815" y="24"/>
                  </a:lnTo>
                  <a:lnTo>
                    <a:pt x="804" y="13"/>
                  </a:lnTo>
                  <a:lnTo>
                    <a:pt x="828" y="13"/>
                  </a:lnTo>
                  <a:lnTo>
                    <a:pt x="828" y="0"/>
                  </a:lnTo>
                  <a:lnTo>
                    <a:pt x="815" y="0"/>
                  </a:lnTo>
                  <a:lnTo>
                    <a:pt x="82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100"/>
            <p:cNvSpPr>
              <a:spLocks/>
            </p:cNvSpPr>
            <p:nvPr/>
          </p:nvSpPr>
          <p:spPr bwMode="auto">
            <a:xfrm>
              <a:off x="2673" y="3597"/>
              <a:ext cx="24" cy="165"/>
            </a:xfrm>
            <a:custGeom>
              <a:avLst/>
              <a:gdLst/>
              <a:ahLst/>
              <a:cxnLst>
                <a:cxn ang="0">
                  <a:pos x="11" y="165"/>
                </a:cxn>
                <a:cxn ang="0">
                  <a:pos x="24" y="152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152"/>
                </a:cxn>
                <a:cxn ang="0">
                  <a:pos x="11" y="141"/>
                </a:cxn>
                <a:cxn ang="0">
                  <a:pos x="11" y="165"/>
                </a:cxn>
                <a:cxn ang="0">
                  <a:pos x="24" y="165"/>
                </a:cxn>
                <a:cxn ang="0">
                  <a:pos x="24" y="152"/>
                </a:cxn>
                <a:cxn ang="0">
                  <a:pos x="11" y="165"/>
                </a:cxn>
              </a:cxnLst>
              <a:rect l="0" t="0" r="r" b="b"/>
              <a:pathLst>
                <a:path w="24" h="165">
                  <a:moveTo>
                    <a:pt x="11" y="165"/>
                  </a:moveTo>
                  <a:lnTo>
                    <a:pt x="24" y="15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11" y="141"/>
                  </a:lnTo>
                  <a:lnTo>
                    <a:pt x="11" y="165"/>
                  </a:lnTo>
                  <a:lnTo>
                    <a:pt x="24" y="165"/>
                  </a:lnTo>
                  <a:lnTo>
                    <a:pt x="24" y="152"/>
                  </a:lnTo>
                  <a:lnTo>
                    <a:pt x="11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101"/>
            <p:cNvSpPr>
              <a:spLocks/>
            </p:cNvSpPr>
            <p:nvPr/>
          </p:nvSpPr>
          <p:spPr bwMode="auto">
            <a:xfrm>
              <a:off x="1856" y="3738"/>
              <a:ext cx="828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828" y="24"/>
                </a:cxn>
                <a:cxn ang="0">
                  <a:pos x="828" y="0"/>
                </a:cxn>
                <a:cxn ang="0">
                  <a:pos x="13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828" h="24">
                  <a:moveTo>
                    <a:pt x="0" y="11"/>
                  </a:moveTo>
                  <a:lnTo>
                    <a:pt x="13" y="24"/>
                  </a:lnTo>
                  <a:lnTo>
                    <a:pt x="828" y="24"/>
                  </a:lnTo>
                  <a:lnTo>
                    <a:pt x="828" y="0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102"/>
            <p:cNvSpPr>
              <a:spLocks/>
            </p:cNvSpPr>
            <p:nvPr/>
          </p:nvSpPr>
          <p:spPr bwMode="auto">
            <a:xfrm>
              <a:off x="1856" y="3584"/>
              <a:ext cx="24" cy="16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165"/>
                </a:cxn>
                <a:cxn ang="0">
                  <a:pos x="24" y="165"/>
                </a:cxn>
                <a:cxn ang="0">
                  <a:pos x="24" y="13"/>
                </a:cxn>
                <a:cxn ang="0">
                  <a:pos x="13" y="2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4" h="165">
                  <a:moveTo>
                    <a:pt x="13" y="0"/>
                  </a:moveTo>
                  <a:lnTo>
                    <a:pt x="0" y="13"/>
                  </a:lnTo>
                  <a:lnTo>
                    <a:pt x="0" y="165"/>
                  </a:lnTo>
                  <a:lnTo>
                    <a:pt x="24" y="165"/>
                  </a:lnTo>
                  <a:lnTo>
                    <a:pt x="24" y="13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Rectangle 103"/>
            <p:cNvSpPr>
              <a:spLocks noChangeArrowheads="1"/>
            </p:cNvSpPr>
            <p:nvPr/>
          </p:nvSpPr>
          <p:spPr bwMode="auto">
            <a:xfrm>
              <a:off x="3317" y="3554"/>
              <a:ext cx="876" cy="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104"/>
            <p:cNvSpPr>
              <a:spLocks/>
            </p:cNvSpPr>
            <p:nvPr/>
          </p:nvSpPr>
          <p:spPr bwMode="auto">
            <a:xfrm>
              <a:off x="3317" y="3543"/>
              <a:ext cx="887" cy="24"/>
            </a:xfrm>
            <a:custGeom>
              <a:avLst/>
              <a:gdLst/>
              <a:ahLst/>
              <a:cxnLst>
                <a:cxn ang="0">
                  <a:pos x="887" y="11"/>
                </a:cxn>
                <a:cxn ang="0">
                  <a:pos x="876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876" y="24"/>
                </a:cxn>
                <a:cxn ang="0">
                  <a:pos x="862" y="11"/>
                </a:cxn>
                <a:cxn ang="0">
                  <a:pos x="887" y="11"/>
                </a:cxn>
                <a:cxn ang="0">
                  <a:pos x="887" y="0"/>
                </a:cxn>
                <a:cxn ang="0">
                  <a:pos x="876" y="0"/>
                </a:cxn>
                <a:cxn ang="0">
                  <a:pos x="887" y="11"/>
                </a:cxn>
              </a:cxnLst>
              <a:rect l="0" t="0" r="r" b="b"/>
              <a:pathLst>
                <a:path w="887" h="24">
                  <a:moveTo>
                    <a:pt x="887" y="11"/>
                  </a:moveTo>
                  <a:lnTo>
                    <a:pt x="876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876" y="24"/>
                  </a:lnTo>
                  <a:lnTo>
                    <a:pt x="862" y="11"/>
                  </a:lnTo>
                  <a:lnTo>
                    <a:pt x="887" y="11"/>
                  </a:lnTo>
                  <a:lnTo>
                    <a:pt x="887" y="0"/>
                  </a:lnTo>
                  <a:lnTo>
                    <a:pt x="876" y="0"/>
                  </a:lnTo>
                  <a:lnTo>
                    <a:pt x="88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105"/>
            <p:cNvSpPr>
              <a:spLocks/>
            </p:cNvSpPr>
            <p:nvPr/>
          </p:nvSpPr>
          <p:spPr bwMode="auto">
            <a:xfrm>
              <a:off x="4179" y="3554"/>
              <a:ext cx="25" cy="41"/>
            </a:xfrm>
            <a:custGeom>
              <a:avLst/>
              <a:gdLst/>
              <a:ahLst/>
              <a:cxnLst>
                <a:cxn ang="0">
                  <a:pos x="14" y="41"/>
                </a:cxn>
                <a:cxn ang="0">
                  <a:pos x="25" y="28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14" y="17"/>
                </a:cxn>
                <a:cxn ang="0">
                  <a:pos x="14" y="41"/>
                </a:cxn>
                <a:cxn ang="0">
                  <a:pos x="25" y="41"/>
                </a:cxn>
                <a:cxn ang="0">
                  <a:pos x="25" y="28"/>
                </a:cxn>
                <a:cxn ang="0">
                  <a:pos x="14" y="41"/>
                </a:cxn>
              </a:cxnLst>
              <a:rect l="0" t="0" r="r" b="b"/>
              <a:pathLst>
                <a:path w="25" h="41">
                  <a:moveTo>
                    <a:pt x="14" y="41"/>
                  </a:moveTo>
                  <a:lnTo>
                    <a:pt x="25" y="2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4" y="17"/>
                  </a:lnTo>
                  <a:lnTo>
                    <a:pt x="14" y="41"/>
                  </a:lnTo>
                  <a:lnTo>
                    <a:pt x="25" y="41"/>
                  </a:lnTo>
                  <a:lnTo>
                    <a:pt x="25" y="28"/>
                  </a:lnTo>
                  <a:lnTo>
                    <a:pt x="14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106"/>
            <p:cNvSpPr>
              <a:spLocks/>
            </p:cNvSpPr>
            <p:nvPr/>
          </p:nvSpPr>
          <p:spPr bwMode="auto">
            <a:xfrm>
              <a:off x="3304" y="3571"/>
              <a:ext cx="889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889" y="24"/>
                </a:cxn>
                <a:cxn ang="0">
                  <a:pos x="889" y="0"/>
                </a:cxn>
                <a:cxn ang="0">
                  <a:pos x="13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889" h="24">
                  <a:moveTo>
                    <a:pt x="0" y="11"/>
                  </a:moveTo>
                  <a:lnTo>
                    <a:pt x="13" y="24"/>
                  </a:lnTo>
                  <a:lnTo>
                    <a:pt x="889" y="24"/>
                  </a:lnTo>
                  <a:lnTo>
                    <a:pt x="889" y="0"/>
                  </a:lnTo>
                  <a:lnTo>
                    <a:pt x="13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107"/>
            <p:cNvSpPr>
              <a:spLocks/>
            </p:cNvSpPr>
            <p:nvPr/>
          </p:nvSpPr>
          <p:spPr bwMode="auto">
            <a:xfrm>
              <a:off x="3304" y="3543"/>
              <a:ext cx="25" cy="3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1"/>
                </a:cxn>
                <a:cxn ang="0">
                  <a:pos x="0" y="39"/>
                </a:cxn>
                <a:cxn ang="0">
                  <a:pos x="25" y="39"/>
                </a:cxn>
                <a:cxn ang="0">
                  <a:pos x="25" y="11"/>
                </a:cxn>
                <a:cxn ang="0">
                  <a:pos x="13" y="2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3" y="0"/>
                </a:cxn>
              </a:cxnLst>
              <a:rect l="0" t="0" r="r" b="b"/>
              <a:pathLst>
                <a:path w="25" h="39">
                  <a:moveTo>
                    <a:pt x="13" y="0"/>
                  </a:moveTo>
                  <a:lnTo>
                    <a:pt x="0" y="11"/>
                  </a:lnTo>
                  <a:lnTo>
                    <a:pt x="0" y="39"/>
                  </a:lnTo>
                  <a:lnTo>
                    <a:pt x="25" y="39"/>
                  </a:lnTo>
                  <a:lnTo>
                    <a:pt x="25" y="11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Rectangle 108"/>
            <p:cNvSpPr>
              <a:spLocks noChangeArrowheads="1"/>
            </p:cNvSpPr>
            <p:nvPr/>
          </p:nvSpPr>
          <p:spPr bwMode="auto">
            <a:xfrm>
              <a:off x="3374" y="3582"/>
              <a:ext cx="817" cy="154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109"/>
            <p:cNvSpPr>
              <a:spLocks/>
            </p:cNvSpPr>
            <p:nvPr/>
          </p:nvSpPr>
          <p:spPr bwMode="auto">
            <a:xfrm>
              <a:off x="3374" y="3571"/>
              <a:ext cx="828" cy="24"/>
            </a:xfrm>
            <a:custGeom>
              <a:avLst/>
              <a:gdLst/>
              <a:ahLst/>
              <a:cxnLst>
                <a:cxn ang="0">
                  <a:pos x="828" y="11"/>
                </a:cxn>
                <a:cxn ang="0">
                  <a:pos x="817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817" y="24"/>
                </a:cxn>
                <a:cxn ang="0">
                  <a:pos x="804" y="11"/>
                </a:cxn>
                <a:cxn ang="0">
                  <a:pos x="828" y="11"/>
                </a:cxn>
                <a:cxn ang="0">
                  <a:pos x="828" y="0"/>
                </a:cxn>
                <a:cxn ang="0">
                  <a:pos x="817" y="0"/>
                </a:cxn>
                <a:cxn ang="0">
                  <a:pos x="828" y="11"/>
                </a:cxn>
              </a:cxnLst>
              <a:rect l="0" t="0" r="r" b="b"/>
              <a:pathLst>
                <a:path w="828" h="24">
                  <a:moveTo>
                    <a:pt x="828" y="11"/>
                  </a:moveTo>
                  <a:lnTo>
                    <a:pt x="8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817" y="24"/>
                  </a:lnTo>
                  <a:lnTo>
                    <a:pt x="804" y="11"/>
                  </a:lnTo>
                  <a:lnTo>
                    <a:pt x="828" y="11"/>
                  </a:lnTo>
                  <a:lnTo>
                    <a:pt x="828" y="0"/>
                  </a:lnTo>
                  <a:lnTo>
                    <a:pt x="817" y="0"/>
                  </a:lnTo>
                  <a:lnTo>
                    <a:pt x="82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110"/>
            <p:cNvSpPr>
              <a:spLocks/>
            </p:cNvSpPr>
            <p:nvPr/>
          </p:nvSpPr>
          <p:spPr bwMode="auto">
            <a:xfrm>
              <a:off x="4178" y="3582"/>
              <a:ext cx="24" cy="165"/>
            </a:xfrm>
            <a:custGeom>
              <a:avLst/>
              <a:gdLst/>
              <a:ahLst/>
              <a:cxnLst>
                <a:cxn ang="0">
                  <a:pos x="13" y="165"/>
                </a:cxn>
                <a:cxn ang="0">
                  <a:pos x="24" y="154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154"/>
                </a:cxn>
                <a:cxn ang="0">
                  <a:pos x="13" y="141"/>
                </a:cxn>
                <a:cxn ang="0">
                  <a:pos x="13" y="165"/>
                </a:cxn>
                <a:cxn ang="0">
                  <a:pos x="24" y="165"/>
                </a:cxn>
                <a:cxn ang="0">
                  <a:pos x="24" y="154"/>
                </a:cxn>
                <a:cxn ang="0">
                  <a:pos x="13" y="165"/>
                </a:cxn>
              </a:cxnLst>
              <a:rect l="0" t="0" r="r" b="b"/>
              <a:pathLst>
                <a:path w="24" h="165">
                  <a:moveTo>
                    <a:pt x="13" y="165"/>
                  </a:moveTo>
                  <a:lnTo>
                    <a:pt x="24" y="15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54"/>
                  </a:lnTo>
                  <a:lnTo>
                    <a:pt x="13" y="141"/>
                  </a:lnTo>
                  <a:lnTo>
                    <a:pt x="13" y="165"/>
                  </a:lnTo>
                  <a:lnTo>
                    <a:pt x="24" y="165"/>
                  </a:lnTo>
                  <a:lnTo>
                    <a:pt x="24" y="154"/>
                  </a:lnTo>
                  <a:lnTo>
                    <a:pt x="13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111"/>
            <p:cNvSpPr>
              <a:spLocks/>
            </p:cNvSpPr>
            <p:nvPr/>
          </p:nvSpPr>
          <p:spPr bwMode="auto">
            <a:xfrm>
              <a:off x="3360" y="3723"/>
              <a:ext cx="831" cy="2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24"/>
                </a:cxn>
                <a:cxn ang="0">
                  <a:pos x="831" y="24"/>
                </a:cxn>
                <a:cxn ang="0">
                  <a:pos x="831" y="0"/>
                </a:cxn>
                <a:cxn ang="0">
                  <a:pos x="14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0" y="24"/>
                </a:cxn>
                <a:cxn ang="0">
                  <a:pos x="14" y="24"/>
                </a:cxn>
                <a:cxn ang="0">
                  <a:pos x="0" y="13"/>
                </a:cxn>
              </a:cxnLst>
              <a:rect l="0" t="0" r="r" b="b"/>
              <a:pathLst>
                <a:path w="831" h="24">
                  <a:moveTo>
                    <a:pt x="0" y="13"/>
                  </a:moveTo>
                  <a:lnTo>
                    <a:pt x="14" y="24"/>
                  </a:lnTo>
                  <a:lnTo>
                    <a:pt x="831" y="24"/>
                  </a:lnTo>
                  <a:lnTo>
                    <a:pt x="831" y="0"/>
                  </a:lnTo>
                  <a:lnTo>
                    <a:pt x="14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112"/>
            <p:cNvSpPr>
              <a:spLocks/>
            </p:cNvSpPr>
            <p:nvPr/>
          </p:nvSpPr>
          <p:spPr bwMode="auto">
            <a:xfrm>
              <a:off x="3360" y="3571"/>
              <a:ext cx="25" cy="16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1"/>
                </a:cxn>
                <a:cxn ang="0">
                  <a:pos x="0" y="165"/>
                </a:cxn>
                <a:cxn ang="0">
                  <a:pos x="25" y="165"/>
                </a:cxn>
                <a:cxn ang="0">
                  <a:pos x="25" y="11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4" y="0"/>
                </a:cxn>
              </a:cxnLst>
              <a:rect l="0" t="0" r="r" b="b"/>
              <a:pathLst>
                <a:path w="25" h="165">
                  <a:moveTo>
                    <a:pt x="14" y="0"/>
                  </a:moveTo>
                  <a:lnTo>
                    <a:pt x="0" y="11"/>
                  </a:lnTo>
                  <a:lnTo>
                    <a:pt x="0" y="165"/>
                  </a:lnTo>
                  <a:lnTo>
                    <a:pt x="25" y="165"/>
                  </a:lnTo>
                  <a:lnTo>
                    <a:pt x="25" y="11"/>
                  </a:lnTo>
                  <a:lnTo>
                    <a:pt x="14" y="2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Rectangle 113"/>
            <p:cNvSpPr>
              <a:spLocks noChangeArrowheads="1"/>
            </p:cNvSpPr>
            <p:nvPr/>
          </p:nvSpPr>
          <p:spPr bwMode="auto">
            <a:xfrm>
              <a:off x="4114" y="3242"/>
              <a:ext cx="56" cy="3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114"/>
            <p:cNvSpPr>
              <a:spLocks/>
            </p:cNvSpPr>
            <p:nvPr/>
          </p:nvSpPr>
          <p:spPr bwMode="auto">
            <a:xfrm>
              <a:off x="4114" y="3229"/>
              <a:ext cx="69" cy="25"/>
            </a:xfrm>
            <a:custGeom>
              <a:avLst/>
              <a:gdLst/>
              <a:ahLst/>
              <a:cxnLst>
                <a:cxn ang="0">
                  <a:pos x="69" y="13"/>
                </a:cxn>
                <a:cxn ang="0">
                  <a:pos x="56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56" y="25"/>
                </a:cxn>
                <a:cxn ang="0">
                  <a:pos x="45" y="13"/>
                </a:cxn>
                <a:cxn ang="0">
                  <a:pos x="69" y="13"/>
                </a:cxn>
                <a:cxn ang="0">
                  <a:pos x="69" y="0"/>
                </a:cxn>
                <a:cxn ang="0">
                  <a:pos x="56" y="0"/>
                </a:cxn>
                <a:cxn ang="0">
                  <a:pos x="69" y="13"/>
                </a:cxn>
              </a:cxnLst>
              <a:rect l="0" t="0" r="r" b="b"/>
              <a:pathLst>
                <a:path w="69" h="25">
                  <a:moveTo>
                    <a:pt x="69" y="13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6" y="25"/>
                  </a:lnTo>
                  <a:lnTo>
                    <a:pt x="45" y="13"/>
                  </a:lnTo>
                  <a:lnTo>
                    <a:pt x="69" y="13"/>
                  </a:lnTo>
                  <a:lnTo>
                    <a:pt x="69" y="0"/>
                  </a:lnTo>
                  <a:lnTo>
                    <a:pt x="56" y="0"/>
                  </a:lnTo>
                  <a:lnTo>
                    <a:pt x="69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115"/>
            <p:cNvSpPr>
              <a:spLocks/>
            </p:cNvSpPr>
            <p:nvPr/>
          </p:nvSpPr>
          <p:spPr bwMode="auto">
            <a:xfrm>
              <a:off x="4159" y="3242"/>
              <a:ext cx="24" cy="323"/>
            </a:xfrm>
            <a:custGeom>
              <a:avLst/>
              <a:gdLst/>
              <a:ahLst/>
              <a:cxnLst>
                <a:cxn ang="0">
                  <a:pos x="11" y="323"/>
                </a:cxn>
                <a:cxn ang="0">
                  <a:pos x="24" y="31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10"/>
                </a:cxn>
                <a:cxn ang="0">
                  <a:pos x="11" y="299"/>
                </a:cxn>
                <a:cxn ang="0">
                  <a:pos x="11" y="323"/>
                </a:cxn>
                <a:cxn ang="0">
                  <a:pos x="24" y="323"/>
                </a:cxn>
                <a:cxn ang="0">
                  <a:pos x="24" y="310"/>
                </a:cxn>
                <a:cxn ang="0">
                  <a:pos x="11" y="323"/>
                </a:cxn>
              </a:cxnLst>
              <a:rect l="0" t="0" r="r" b="b"/>
              <a:pathLst>
                <a:path w="24" h="323">
                  <a:moveTo>
                    <a:pt x="11" y="323"/>
                  </a:moveTo>
                  <a:lnTo>
                    <a:pt x="24" y="31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10"/>
                  </a:lnTo>
                  <a:lnTo>
                    <a:pt x="11" y="299"/>
                  </a:lnTo>
                  <a:lnTo>
                    <a:pt x="11" y="323"/>
                  </a:lnTo>
                  <a:lnTo>
                    <a:pt x="24" y="323"/>
                  </a:lnTo>
                  <a:lnTo>
                    <a:pt x="24" y="310"/>
                  </a:lnTo>
                  <a:lnTo>
                    <a:pt x="11" y="3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116"/>
            <p:cNvSpPr>
              <a:spLocks/>
            </p:cNvSpPr>
            <p:nvPr/>
          </p:nvSpPr>
          <p:spPr bwMode="auto">
            <a:xfrm>
              <a:off x="4102" y="3541"/>
              <a:ext cx="68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2" y="24"/>
                </a:cxn>
                <a:cxn ang="0">
                  <a:pos x="68" y="24"/>
                </a:cxn>
                <a:cxn ang="0">
                  <a:pos x="68" y="0"/>
                </a:cxn>
                <a:cxn ang="0">
                  <a:pos x="12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0" y="11"/>
                </a:cxn>
              </a:cxnLst>
              <a:rect l="0" t="0" r="r" b="b"/>
              <a:pathLst>
                <a:path w="68" h="24">
                  <a:moveTo>
                    <a:pt x="0" y="11"/>
                  </a:moveTo>
                  <a:lnTo>
                    <a:pt x="12" y="24"/>
                  </a:lnTo>
                  <a:lnTo>
                    <a:pt x="68" y="24"/>
                  </a:lnTo>
                  <a:lnTo>
                    <a:pt x="68" y="0"/>
                  </a:lnTo>
                  <a:lnTo>
                    <a:pt x="12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117"/>
            <p:cNvSpPr>
              <a:spLocks/>
            </p:cNvSpPr>
            <p:nvPr/>
          </p:nvSpPr>
          <p:spPr bwMode="auto">
            <a:xfrm>
              <a:off x="4102" y="3229"/>
              <a:ext cx="25" cy="32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3"/>
                </a:cxn>
                <a:cxn ang="0">
                  <a:pos x="0" y="323"/>
                </a:cxn>
                <a:cxn ang="0">
                  <a:pos x="25" y="323"/>
                </a:cxn>
                <a:cxn ang="0">
                  <a:pos x="25" y="13"/>
                </a:cxn>
                <a:cxn ang="0">
                  <a:pos x="12" y="25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2" y="0"/>
                </a:cxn>
              </a:cxnLst>
              <a:rect l="0" t="0" r="r" b="b"/>
              <a:pathLst>
                <a:path w="25" h="323">
                  <a:moveTo>
                    <a:pt x="12" y="0"/>
                  </a:moveTo>
                  <a:lnTo>
                    <a:pt x="0" y="13"/>
                  </a:lnTo>
                  <a:lnTo>
                    <a:pt x="0" y="323"/>
                  </a:lnTo>
                  <a:lnTo>
                    <a:pt x="25" y="323"/>
                  </a:lnTo>
                  <a:lnTo>
                    <a:pt x="25" y="13"/>
                  </a:lnTo>
                  <a:lnTo>
                    <a:pt x="12" y="2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Rectangle 118"/>
            <p:cNvSpPr>
              <a:spLocks noChangeArrowheads="1"/>
            </p:cNvSpPr>
            <p:nvPr/>
          </p:nvSpPr>
          <p:spPr bwMode="auto">
            <a:xfrm>
              <a:off x="3302" y="45"/>
              <a:ext cx="438" cy="14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119"/>
            <p:cNvSpPr>
              <a:spLocks/>
            </p:cNvSpPr>
            <p:nvPr/>
          </p:nvSpPr>
          <p:spPr bwMode="auto">
            <a:xfrm>
              <a:off x="3302" y="32"/>
              <a:ext cx="451" cy="24"/>
            </a:xfrm>
            <a:custGeom>
              <a:avLst/>
              <a:gdLst/>
              <a:ahLst/>
              <a:cxnLst>
                <a:cxn ang="0">
                  <a:pos x="451" y="13"/>
                </a:cxn>
                <a:cxn ang="0">
                  <a:pos x="438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438" y="24"/>
                </a:cxn>
                <a:cxn ang="0">
                  <a:pos x="427" y="13"/>
                </a:cxn>
                <a:cxn ang="0">
                  <a:pos x="451" y="13"/>
                </a:cxn>
                <a:cxn ang="0">
                  <a:pos x="451" y="0"/>
                </a:cxn>
                <a:cxn ang="0">
                  <a:pos x="438" y="0"/>
                </a:cxn>
                <a:cxn ang="0">
                  <a:pos x="451" y="13"/>
                </a:cxn>
              </a:cxnLst>
              <a:rect l="0" t="0" r="r" b="b"/>
              <a:pathLst>
                <a:path w="451" h="24">
                  <a:moveTo>
                    <a:pt x="451" y="13"/>
                  </a:moveTo>
                  <a:lnTo>
                    <a:pt x="438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438" y="24"/>
                  </a:lnTo>
                  <a:lnTo>
                    <a:pt x="427" y="13"/>
                  </a:lnTo>
                  <a:lnTo>
                    <a:pt x="451" y="13"/>
                  </a:lnTo>
                  <a:lnTo>
                    <a:pt x="451" y="0"/>
                  </a:lnTo>
                  <a:lnTo>
                    <a:pt x="438" y="0"/>
                  </a:lnTo>
                  <a:lnTo>
                    <a:pt x="451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120"/>
            <p:cNvSpPr>
              <a:spLocks/>
            </p:cNvSpPr>
            <p:nvPr/>
          </p:nvSpPr>
          <p:spPr bwMode="auto">
            <a:xfrm>
              <a:off x="3729" y="45"/>
              <a:ext cx="24" cy="152"/>
            </a:xfrm>
            <a:custGeom>
              <a:avLst/>
              <a:gdLst/>
              <a:ahLst/>
              <a:cxnLst>
                <a:cxn ang="0">
                  <a:pos x="11" y="152"/>
                </a:cxn>
                <a:cxn ang="0">
                  <a:pos x="24" y="141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1" y="128"/>
                </a:cxn>
                <a:cxn ang="0">
                  <a:pos x="11" y="152"/>
                </a:cxn>
                <a:cxn ang="0">
                  <a:pos x="24" y="152"/>
                </a:cxn>
                <a:cxn ang="0">
                  <a:pos x="24" y="141"/>
                </a:cxn>
                <a:cxn ang="0">
                  <a:pos x="11" y="152"/>
                </a:cxn>
              </a:cxnLst>
              <a:rect l="0" t="0" r="r" b="b"/>
              <a:pathLst>
                <a:path w="24" h="152">
                  <a:moveTo>
                    <a:pt x="11" y="152"/>
                  </a:moveTo>
                  <a:lnTo>
                    <a:pt x="24" y="141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1" y="128"/>
                  </a:lnTo>
                  <a:lnTo>
                    <a:pt x="11" y="152"/>
                  </a:lnTo>
                  <a:lnTo>
                    <a:pt x="24" y="152"/>
                  </a:lnTo>
                  <a:lnTo>
                    <a:pt x="24" y="141"/>
                  </a:lnTo>
                  <a:lnTo>
                    <a:pt x="11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121"/>
            <p:cNvSpPr>
              <a:spLocks/>
            </p:cNvSpPr>
            <p:nvPr/>
          </p:nvSpPr>
          <p:spPr bwMode="auto">
            <a:xfrm>
              <a:off x="3291" y="173"/>
              <a:ext cx="449" cy="2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4"/>
                </a:cxn>
                <a:cxn ang="0">
                  <a:pos x="449" y="24"/>
                </a:cxn>
                <a:cxn ang="0">
                  <a:pos x="449" y="0"/>
                </a:cxn>
                <a:cxn ang="0">
                  <a:pos x="11" y="0"/>
                </a:cxn>
                <a:cxn ang="0">
                  <a:pos x="24" y="13"/>
                </a:cxn>
                <a:cxn ang="0">
                  <a:pos x="0" y="13"/>
                </a:cxn>
                <a:cxn ang="0">
                  <a:pos x="0" y="24"/>
                </a:cxn>
                <a:cxn ang="0">
                  <a:pos x="11" y="24"/>
                </a:cxn>
                <a:cxn ang="0">
                  <a:pos x="0" y="13"/>
                </a:cxn>
              </a:cxnLst>
              <a:rect l="0" t="0" r="r" b="b"/>
              <a:pathLst>
                <a:path w="449" h="24">
                  <a:moveTo>
                    <a:pt x="0" y="13"/>
                  </a:moveTo>
                  <a:lnTo>
                    <a:pt x="11" y="24"/>
                  </a:lnTo>
                  <a:lnTo>
                    <a:pt x="449" y="24"/>
                  </a:lnTo>
                  <a:lnTo>
                    <a:pt x="449" y="0"/>
                  </a:lnTo>
                  <a:lnTo>
                    <a:pt x="11" y="0"/>
                  </a:lnTo>
                  <a:lnTo>
                    <a:pt x="24" y="13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122"/>
            <p:cNvSpPr>
              <a:spLocks/>
            </p:cNvSpPr>
            <p:nvPr/>
          </p:nvSpPr>
          <p:spPr bwMode="auto">
            <a:xfrm>
              <a:off x="3291" y="32"/>
              <a:ext cx="24" cy="15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154"/>
                </a:cxn>
                <a:cxn ang="0">
                  <a:pos x="24" y="154"/>
                </a:cxn>
                <a:cxn ang="0">
                  <a:pos x="24" y="13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4" h="154">
                  <a:moveTo>
                    <a:pt x="11" y="0"/>
                  </a:moveTo>
                  <a:lnTo>
                    <a:pt x="0" y="13"/>
                  </a:lnTo>
                  <a:lnTo>
                    <a:pt x="0" y="154"/>
                  </a:lnTo>
                  <a:lnTo>
                    <a:pt x="24" y="154"/>
                  </a:lnTo>
                  <a:lnTo>
                    <a:pt x="24" y="13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Rectangle 123"/>
            <p:cNvSpPr>
              <a:spLocks noChangeArrowheads="1"/>
            </p:cNvSpPr>
            <p:nvPr/>
          </p:nvSpPr>
          <p:spPr bwMode="auto">
            <a:xfrm>
              <a:off x="2897" y="244"/>
              <a:ext cx="266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Rectangle 124"/>
            <p:cNvSpPr>
              <a:spLocks noChangeArrowheads="1"/>
            </p:cNvSpPr>
            <p:nvPr/>
          </p:nvSpPr>
          <p:spPr bwMode="auto">
            <a:xfrm>
              <a:off x="2799" y="342"/>
              <a:ext cx="464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125"/>
            <p:cNvSpPr>
              <a:spLocks/>
            </p:cNvSpPr>
            <p:nvPr/>
          </p:nvSpPr>
          <p:spPr bwMode="auto">
            <a:xfrm>
              <a:off x="2671" y="456"/>
              <a:ext cx="718" cy="27"/>
            </a:xfrm>
            <a:custGeom>
              <a:avLst/>
              <a:gdLst/>
              <a:ahLst/>
              <a:cxnLst>
                <a:cxn ang="0">
                  <a:pos x="718" y="0"/>
                </a:cxn>
                <a:cxn ang="0">
                  <a:pos x="0" y="2"/>
                </a:cxn>
                <a:cxn ang="0">
                  <a:pos x="0" y="27"/>
                </a:cxn>
                <a:cxn ang="0">
                  <a:pos x="718" y="25"/>
                </a:cxn>
                <a:cxn ang="0">
                  <a:pos x="718" y="0"/>
                </a:cxn>
              </a:cxnLst>
              <a:rect l="0" t="0" r="r" b="b"/>
              <a:pathLst>
                <a:path w="718" h="27">
                  <a:moveTo>
                    <a:pt x="718" y="0"/>
                  </a:moveTo>
                  <a:lnTo>
                    <a:pt x="0" y="2"/>
                  </a:lnTo>
                  <a:lnTo>
                    <a:pt x="0" y="27"/>
                  </a:lnTo>
                  <a:lnTo>
                    <a:pt x="718" y="25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126"/>
            <p:cNvSpPr>
              <a:spLocks/>
            </p:cNvSpPr>
            <p:nvPr/>
          </p:nvSpPr>
          <p:spPr bwMode="auto">
            <a:xfrm>
              <a:off x="2572" y="569"/>
              <a:ext cx="929" cy="26"/>
            </a:xfrm>
            <a:custGeom>
              <a:avLst/>
              <a:gdLst/>
              <a:ahLst/>
              <a:cxnLst>
                <a:cxn ang="0">
                  <a:pos x="929" y="0"/>
                </a:cxn>
                <a:cxn ang="0">
                  <a:pos x="0" y="2"/>
                </a:cxn>
                <a:cxn ang="0">
                  <a:pos x="0" y="26"/>
                </a:cxn>
                <a:cxn ang="0">
                  <a:pos x="929" y="24"/>
                </a:cxn>
                <a:cxn ang="0">
                  <a:pos x="929" y="0"/>
                </a:cxn>
              </a:cxnLst>
              <a:rect l="0" t="0" r="r" b="b"/>
              <a:pathLst>
                <a:path w="929" h="26">
                  <a:moveTo>
                    <a:pt x="929" y="0"/>
                  </a:moveTo>
                  <a:lnTo>
                    <a:pt x="0" y="2"/>
                  </a:lnTo>
                  <a:lnTo>
                    <a:pt x="0" y="26"/>
                  </a:lnTo>
                  <a:lnTo>
                    <a:pt x="929" y="24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Rectangle 127"/>
            <p:cNvSpPr>
              <a:spLocks noChangeArrowheads="1"/>
            </p:cNvSpPr>
            <p:nvPr/>
          </p:nvSpPr>
          <p:spPr bwMode="auto">
            <a:xfrm>
              <a:off x="2431" y="695"/>
              <a:ext cx="1185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128"/>
            <p:cNvSpPr>
              <a:spLocks/>
            </p:cNvSpPr>
            <p:nvPr/>
          </p:nvSpPr>
          <p:spPr bwMode="auto">
            <a:xfrm>
              <a:off x="2307" y="830"/>
              <a:ext cx="1429" cy="28"/>
            </a:xfrm>
            <a:custGeom>
              <a:avLst/>
              <a:gdLst/>
              <a:ahLst/>
              <a:cxnLst>
                <a:cxn ang="0">
                  <a:pos x="1429" y="4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1429" y="28"/>
                </a:cxn>
                <a:cxn ang="0">
                  <a:pos x="1429" y="4"/>
                </a:cxn>
              </a:cxnLst>
              <a:rect l="0" t="0" r="r" b="b"/>
              <a:pathLst>
                <a:path w="1429" h="28">
                  <a:moveTo>
                    <a:pt x="1429" y="4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429" y="28"/>
                  </a:lnTo>
                  <a:lnTo>
                    <a:pt x="142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129"/>
            <p:cNvSpPr>
              <a:spLocks/>
            </p:cNvSpPr>
            <p:nvPr/>
          </p:nvSpPr>
          <p:spPr bwMode="auto">
            <a:xfrm>
              <a:off x="2175" y="944"/>
              <a:ext cx="1695" cy="30"/>
            </a:xfrm>
            <a:custGeom>
              <a:avLst/>
              <a:gdLst/>
              <a:ahLst/>
              <a:cxnLst>
                <a:cxn ang="0">
                  <a:pos x="1695" y="6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695" y="30"/>
                </a:cxn>
                <a:cxn ang="0">
                  <a:pos x="1695" y="6"/>
                </a:cxn>
              </a:cxnLst>
              <a:rect l="0" t="0" r="r" b="b"/>
              <a:pathLst>
                <a:path w="1695" h="30">
                  <a:moveTo>
                    <a:pt x="1695" y="6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1695" y="30"/>
                  </a:lnTo>
                  <a:lnTo>
                    <a:pt x="169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130"/>
            <p:cNvSpPr>
              <a:spLocks/>
            </p:cNvSpPr>
            <p:nvPr/>
          </p:nvSpPr>
          <p:spPr bwMode="auto">
            <a:xfrm>
              <a:off x="2063" y="1066"/>
              <a:ext cx="1895" cy="30"/>
            </a:xfrm>
            <a:custGeom>
              <a:avLst/>
              <a:gdLst/>
              <a:ahLst/>
              <a:cxnLst>
                <a:cxn ang="0">
                  <a:pos x="1895" y="0"/>
                </a:cxn>
                <a:cxn ang="0">
                  <a:pos x="0" y="4"/>
                </a:cxn>
                <a:cxn ang="0">
                  <a:pos x="0" y="30"/>
                </a:cxn>
                <a:cxn ang="0">
                  <a:pos x="1895" y="25"/>
                </a:cxn>
                <a:cxn ang="0">
                  <a:pos x="1895" y="0"/>
                </a:cxn>
              </a:cxnLst>
              <a:rect l="0" t="0" r="r" b="b"/>
              <a:pathLst>
                <a:path w="1895" h="30">
                  <a:moveTo>
                    <a:pt x="1895" y="0"/>
                  </a:moveTo>
                  <a:lnTo>
                    <a:pt x="0" y="4"/>
                  </a:lnTo>
                  <a:lnTo>
                    <a:pt x="0" y="30"/>
                  </a:lnTo>
                  <a:lnTo>
                    <a:pt x="1895" y="25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Rectangle 131"/>
            <p:cNvSpPr>
              <a:spLocks noChangeArrowheads="1"/>
            </p:cNvSpPr>
            <p:nvPr/>
          </p:nvSpPr>
          <p:spPr bwMode="auto">
            <a:xfrm>
              <a:off x="1910" y="1187"/>
              <a:ext cx="2200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Rectangle 132"/>
            <p:cNvSpPr>
              <a:spLocks noChangeArrowheads="1"/>
            </p:cNvSpPr>
            <p:nvPr/>
          </p:nvSpPr>
          <p:spPr bwMode="auto">
            <a:xfrm>
              <a:off x="1925" y="1314"/>
              <a:ext cx="2198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Rectangle 133"/>
            <p:cNvSpPr>
              <a:spLocks noChangeArrowheads="1"/>
            </p:cNvSpPr>
            <p:nvPr/>
          </p:nvSpPr>
          <p:spPr bwMode="auto">
            <a:xfrm>
              <a:off x="1939" y="1442"/>
              <a:ext cx="2184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Rectangle 134"/>
            <p:cNvSpPr>
              <a:spLocks noChangeArrowheads="1"/>
            </p:cNvSpPr>
            <p:nvPr/>
          </p:nvSpPr>
          <p:spPr bwMode="auto">
            <a:xfrm>
              <a:off x="1952" y="1568"/>
              <a:ext cx="217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Rectangle 135"/>
            <p:cNvSpPr>
              <a:spLocks noChangeArrowheads="1"/>
            </p:cNvSpPr>
            <p:nvPr/>
          </p:nvSpPr>
          <p:spPr bwMode="auto">
            <a:xfrm>
              <a:off x="1925" y="1695"/>
              <a:ext cx="2198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Rectangle 136"/>
            <p:cNvSpPr>
              <a:spLocks noChangeArrowheads="1"/>
            </p:cNvSpPr>
            <p:nvPr/>
          </p:nvSpPr>
          <p:spPr bwMode="auto">
            <a:xfrm>
              <a:off x="1925" y="1808"/>
              <a:ext cx="2198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Rectangle 137"/>
            <p:cNvSpPr>
              <a:spLocks noChangeArrowheads="1"/>
            </p:cNvSpPr>
            <p:nvPr/>
          </p:nvSpPr>
          <p:spPr bwMode="auto">
            <a:xfrm>
              <a:off x="1939" y="1936"/>
              <a:ext cx="2199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Rectangle 138"/>
            <p:cNvSpPr>
              <a:spLocks noChangeArrowheads="1"/>
            </p:cNvSpPr>
            <p:nvPr/>
          </p:nvSpPr>
          <p:spPr bwMode="auto">
            <a:xfrm>
              <a:off x="3268" y="1003"/>
              <a:ext cx="357" cy="829"/>
            </a:xfrm>
            <a:prstGeom prst="rect">
              <a:avLst/>
            </a:prstGeom>
            <a:solidFill>
              <a:srgbClr val="007F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139"/>
            <p:cNvSpPr>
              <a:spLocks/>
            </p:cNvSpPr>
            <p:nvPr/>
          </p:nvSpPr>
          <p:spPr bwMode="auto">
            <a:xfrm>
              <a:off x="3268" y="989"/>
              <a:ext cx="370" cy="25"/>
            </a:xfrm>
            <a:custGeom>
              <a:avLst/>
              <a:gdLst/>
              <a:ahLst/>
              <a:cxnLst>
                <a:cxn ang="0">
                  <a:pos x="370" y="14"/>
                </a:cxn>
                <a:cxn ang="0">
                  <a:pos x="357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357" y="25"/>
                </a:cxn>
                <a:cxn ang="0">
                  <a:pos x="346" y="14"/>
                </a:cxn>
                <a:cxn ang="0">
                  <a:pos x="370" y="14"/>
                </a:cxn>
                <a:cxn ang="0">
                  <a:pos x="370" y="0"/>
                </a:cxn>
                <a:cxn ang="0">
                  <a:pos x="357" y="0"/>
                </a:cxn>
                <a:cxn ang="0">
                  <a:pos x="370" y="14"/>
                </a:cxn>
              </a:cxnLst>
              <a:rect l="0" t="0" r="r" b="b"/>
              <a:pathLst>
                <a:path w="370" h="25">
                  <a:moveTo>
                    <a:pt x="370" y="14"/>
                  </a:moveTo>
                  <a:lnTo>
                    <a:pt x="357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357" y="25"/>
                  </a:lnTo>
                  <a:lnTo>
                    <a:pt x="346" y="14"/>
                  </a:lnTo>
                  <a:lnTo>
                    <a:pt x="370" y="14"/>
                  </a:lnTo>
                  <a:lnTo>
                    <a:pt x="370" y="0"/>
                  </a:lnTo>
                  <a:lnTo>
                    <a:pt x="357" y="0"/>
                  </a:lnTo>
                  <a:lnTo>
                    <a:pt x="37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140"/>
            <p:cNvSpPr>
              <a:spLocks/>
            </p:cNvSpPr>
            <p:nvPr/>
          </p:nvSpPr>
          <p:spPr bwMode="auto">
            <a:xfrm>
              <a:off x="3614" y="1003"/>
              <a:ext cx="24" cy="843"/>
            </a:xfrm>
            <a:custGeom>
              <a:avLst/>
              <a:gdLst/>
              <a:ahLst/>
              <a:cxnLst>
                <a:cxn ang="0">
                  <a:pos x="11" y="843"/>
                </a:cxn>
                <a:cxn ang="0">
                  <a:pos x="24" y="829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29"/>
                </a:cxn>
                <a:cxn ang="0">
                  <a:pos x="11" y="818"/>
                </a:cxn>
                <a:cxn ang="0">
                  <a:pos x="11" y="843"/>
                </a:cxn>
                <a:cxn ang="0">
                  <a:pos x="24" y="843"/>
                </a:cxn>
                <a:cxn ang="0">
                  <a:pos x="24" y="829"/>
                </a:cxn>
                <a:cxn ang="0">
                  <a:pos x="11" y="843"/>
                </a:cxn>
              </a:cxnLst>
              <a:rect l="0" t="0" r="r" b="b"/>
              <a:pathLst>
                <a:path w="24" h="843">
                  <a:moveTo>
                    <a:pt x="11" y="843"/>
                  </a:moveTo>
                  <a:lnTo>
                    <a:pt x="24" y="829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29"/>
                  </a:lnTo>
                  <a:lnTo>
                    <a:pt x="11" y="818"/>
                  </a:lnTo>
                  <a:lnTo>
                    <a:pt x="11" y="843"/>
                  </a:lnTo>
                  <a:lnTo>
                    <a:pt x="24" y="843"/>
                  </a:lnTo>
                  <a:lnTo>
                    <a:pt x="24" y="829"/>
                  </a:lnTo>
                  <a:lnTo>
                    <a:pt x="11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141"/>
            <p:cNvSpPr>
              <a:spLocks/>
            </p:cNvSpPr>
            <p:nvPr/>
          </p:nvSpPr>
          <p:spPr bwMode="auto">
            <a:xfrm>
              <a:off x="3257" y="1821"/>
              <a:ext cx="368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25"/>
                </a:cxn>
                <a:cxn ang="0">
                  <a:pos x="368" y="25"/>
                </a:cxn>
                <a:cxn ang="0">
                  <a:pos x="368" y="0"/>
                </a:cxn>
                <a:cxn ang="0">
                  <a:pos x="11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1"/>
                </a:cxn>
              </a:cxnLst>
              <a:rect l="0" t="0" r="r" b="b"/>
              <a:pathLst>
                <a:path w="368" h="25">
                  <a:moveTo>
                    <a:pt x="0" y="11"/>
                  </a:moveTo>
                  <a:lnTo>
                    <a:pt x="11" y="25"/>
                  </a:lnTo>
                  <a:lnTo>
                    <a:pt x="368" y="25"/>
                  </a:lnTo>
                  <a:lnTo>
                    <a:pt x="368" y="0"/>
                  </a:lnTo>
                  <a:lnTo>
                    <a:pt x="11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142"/>
            <p:cNvSpPr>
              <a:spLocks/>
            </p:cNvSpPr>
            <p:nvPr/>
          </p:nvSpPr>
          <p:spPr bwMode="auto">
            <a:xfrm>
              <a:off x="3257" y="989"/>
              <a:ext cx="25" cy="84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4"/>
                </a:cxn>
                <a:cxn ang="0">
                  <a:pos x="0" y="843"/>
                </a:cxn>
                <a:cxn ang="0">
                  <a:pos x="25" y="843"/>
                </a:cxn>
                <a:cxn ang="0">
                  <a:pos x="25" y="14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1" y="0"/>
                </a:cxn>
              </a:cxnLst>
              <a:rect l="0" t="0" r="r" b="b"/>
              <a:pathLst>
                <a:path w="25" h="843">
                  <a:moveTo>
                    <a:pt x="11" y="0"/>
                  </a:moveTo>
                  <a:lnTo>
                    <a:pt x="0" y="14"/>
                  </a:lnTo>
                  <a:lnTo>
                    <a:pt x="0" y="843"/>
                  </a:lnTo>
                  <a:lnTo>
                    <a:pt x="25" y="843"/>
                  </a:lnTo>
                  <a:lnTo>
                    <a:pt x="25" y="14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Rectangle 143"/>
            <p:cNvSpPr>
              <a:spLocks noChangeArrowheads="1"/>
            </p:cNvSpPr>
            <p:nvPr/>
          </p:nvSpPr>
          <p:spPr bwMode="auto">
            <a:xfrm>
              <a:off x="3118" y="1003"/>
              <a:ext cx="160" cy="829"/>
            </a:xfrm>
            <a:prstGeom prst="rect">
              <a:avLst/>
            </a:prstGeom>
            <a:solidFill>
              <a:srgbClr val="003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144"/>
            <p:cNvSpPr>
              <a:spLocks/>
            </p:cNvSpPr>
            <p:nvPr/>
          </p:nvSpPr>
          <p:spPr bwMode="auto">
            <a:xfrm>
              <a:off x="3118" y="989"/>
              <a:ext cx="173" cy="25"/>
            </a:xfrm>
            <a:custGeom>
              <a:avLst/>
              <a:gdLst/>
              <a:ahLst/>
              <a:cxnLst>
                <a:cxn ang="0">
                  <a:pos x="173" y="14"/>
                </a:cxn>
                <a:cxn ang="0">
                  <a:pos x="160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60" y="25"/>
                </a:cxn>
                <a:cxn ang="0">
                  <a:pos x="147" y="14"/>
                </a:cxn>
                <a:cxn ang="0">
                  <a:pos x="173" y="14"/>
                </a:cxn>
                <a:cxn ang="0">
                  <a:pos x="173" y="0"/>
                </a:cxn>
                <a:cxn ang="0">
                  <a:pos x="160" y="0"/>
                </a:cxn>
                <a:cxn ang="0">
                  <a:pos x="173" y="14"/>
                </a:cxn>
              </a:cxnLst>
              <a:rect l="0" t="0" r="r" b="b"/>
              <a:pathLst>
                <a:path w="173" h="25">
                  <a:moveTo>
                    <a:pt x="173" y="14"/>
                  </a:moveTo>
                  <a:lnTo>
                    <a:pt x="160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60" y="25"/>
                  </a:lnTo>
                  <a:lnTo>
                    <a:pt x="147" y="14"/>
                  </a:lnTo>
                  <a:lnTo>
                    <a:pt x="173" y="14"/>
                  </a:lnTo>
                  <a:lnTo>
                    <a:pt x="173" y="0"/>
                  </a:lnTo>
                  <a:lnTo>
                    <a:pt x="160" y="0"/>
                  </a:lnTo>
                  <a:lnTo>
                    <a:pt x="17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145"/>
            <p:cNvSpPr>
              <a:spLocks/>
            </p:cNvSpPr>
            <p:nvPr/>
          </p:nvSpPr>
          <p:spPr bwMode="auto">
            <a:xfrm>
              <a:off x="3265" y="1003"/>
              <a:ext cx="26" cy="843"/>
            </a:xfrm>
            <a:custGeom>
              <a:avLst/>
              <a:gdLst/>
              <a:ahLst/>
              <a:cxnLst>
                <a:cxn ang="0">
                  <a:pos x="13" y="843"/>
                </a:cxn>
                <a:cxn ang="0">
                  <a:pos x="26" y="829"/>
                </a:cxn>
                <a:cxn ang="0">
                  <a:pos x="26" y="0"/>
                </a:cxn>
                <a:cxn ang="0">
                  <a:pos x="0" y="0"/>
                </a:cxn>
                <a:cxn ang="0">
                  <a:pos x="0" y="829"/>
                </a:cxn>
                <a:cxn ang="0">
                  <a:pos x="13" y="818"/>
                </a:cxn>
                <a:cxn ang="0">
                  <a:pos x="13" y="843"/>
                </a:cxn>
                <a:cxn ang="0">
                  <a:pos x="26" y="843"/>
                </a:cxn>
                <a:cxn ang="0">
                  <a:pos x="26" y="829"/>
                </a:cxn>
                <a:cxn ang="0">
                  <a:pos x="13" y="843"/>
                </a:cxn>
              </a:cxnLst>
              <a:rect l="0" t="0" r="r" b="b"/>
              <a:pathLst>
                <a:path w="26" h="843">
                  <a:moveTo>
                    <a:pt x="13" y="843"/>
                  </a:moveTo>
                  <a:lnTo>
                    <a:pt x="26" y="829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829"/>
                  </a:lnTo>
                  <a:lnTo>
                    <a:pt x="13" y="818"/>
                  </a:lnTo>
                  <a:lnTo>
                    <a:pt x="13" y="843"/>
                  </a:lnTo>
                  <a:lnTo>
                    <a:pt x="26" y="843"/>
                  </a:lnTo>
                  <a:lnTo>
                    <a:pt x="26" y="829"/>
                  </a:lnTo>
                  <a:lnTo>
                    <a:pt x="13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146"/>
            <p:cNvSpPr>
              <a:spLocks/>
            </p:cNvSpPr>
            <p:nvPr/>
          </p:nvSpPr>
          <p:spPr bwMode="auto">
            <a:xfrm>
              <a:off x="3105" y="1821"/>
              <a:ext cx="173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5"/>
                </a:cxn>
                <a:cxn ang="0">
                  <a:pos x="173" y="25"/>
                </a:cxn>
                <a:cxn ang="0">
                  <a:pos x="173" y="0"/>
                </a:cxn>
                <a:cxn ang="0">
                  <a:pos x="13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0" y="11"/>
                </a:cxn>
              </a:cxnLst>
              <a:rect l="0" t="0" r="r" b="b"/>
              <a:pathLst>
                <a:path w="173" h="25">
                  <a:moveTo>
                    <a:pt x="0" y="11"/>
                  </a:moveTo>
                  <a:lnTo>
                    <a:pt x="13" y="25"/>
                  </a:lnTo>
                  <a:lnTo>
                    <a:pt x="173" y="25"/>
                  </a:lnTo>
                  <a:lnTo>
                    <a:pt x="173" y="0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147"/>
            <p:cNvSpPr>
              <a:spLocks/>
            </p:cNvSpPr>
            <p:nvPr/>
          </p:nvSpPr>
          <p:spPr bwMode="auto">
            <a:xfrm>
              <a:off x="3105" y="989"/>
              <a:ext cx="24" cy="84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0" y="843"/>
                </a:cxn>
                <a:cxn ang="0">
                  <a:pos x="24" y="843"/>
                </a:cxn>
                <a:cxn ang="0">
                  <a:pos x="24" y="14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3" y="0"/>
                </a:cxn>
              </a:cxnLst>
              <a:rect l="0" t="0" r="r" b="b"/>
              <a:pathLst>
                <a:path w="24" h="843">
                  <a:moveTo>
                    <a:pt x="13" y="0"/>
                  </a:moveTo>
                  <a:lnTo>
                    <a:pt x="0" y="14"/>
                  </a:lnTo>
                  <a:lnTo>
                    <a:pt x="0" y="843"/>
                  </a:lnTo>
                  <a:lnTo>
                    <a:pt x="24" y="843"/>
                  </a:lnTo>
                  <a:lnTo>
                    <a:pt x="24" y="14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Rectangle 148"/>
            <p:cNvSpPr>
              <a:spLocks noChangeArrowheads="1"/>
            </p:cNvSpPr>
            <p:nvPr/>
          </p:nvSpPr>
          <p:spPr bwMode="auto">
            <a:xfrm>
              <a:off x="3618" y="1001"/>
              <a:ext cx="161" cy="830"/>
            </a:xfrm>
            <a:prstGeom prst="rect">
              <a:avLst/>
            </a:prstGeom>
            <a:solidFill>
              <a:srgbClr val="003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149"/>
            <p:cNvSpPr>
              <a:spLocks/>
            </p:cNvSpPr>
            <p:nvPr/>
          </p:nvSpPr>
          <p:spPr bwMode="auto">
            <a:xfrm>
              <a:off x="3618" y="988"/>
              <a:ext cx="173" cy="24"/>
            </a:xfrm>
            <a:custGeom>
              <a:avLst/>
              <a:gdLst/>
              <a:ahLst/>
              <a:cxnLst>
                <a:cxn ang="0">
                  <a:pos x="173" y="13"/>
                </a:cxn>
                <a:cxn ang="0">
                  <a:pos x="161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161" y="24"/>
                </a:cxn>
                <a:cxn ang="0">
                  <a:pos x="148" y="13"/>
                </a:cxn>
                <a:cxn ang="0">
                  <a:pos x="173" y="13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73" y="13"/>
                </a:cxn>
              </a:cxnLst>
              <a:rect l="0" t="0" r="r" b="b"/>
              <a:pathLst>
                <a:path w="173" h="24">
                  <a:moveTo>
                    <a:pt x="173" y="13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161" y="24"/>
                  </a:lnTo>
                  <a:lnTo>
                    <a:pt x="148" y="13"/>
                  </a:lnTo>
                  <a:lnTo>
                    <a:pt x="173" y="13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7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150"/>
            <p:cNvSpPr>
              <a:spLocks/>
            </p:cNvSpPr>
            <p:nvPr/>
          </p:nvSpPr>
          <p:spPr bwMode="auto">
            <a:xfrm>
              <a:off x="3766" y="1001"/>
              <a:ext cx="25" cy="843"/>
            </a:xfrm>
            <a:custGeom>
              <a:avLst/>
              <a:gdLst/>
              <a:ahLst/>
              <a:cxnLst>
                <a:cxn ang="0">
                  <a:pos x="13" y="843"/>
                </a:cxn>
                <a:cxn ang="0">
                  <a:pos x="25" y="830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830"/>
                </a:cxn>
                <a:cxn ang="0">
                  <a:pos x="13" y="818"/>
                </a:cxn>
                <a:cxn ang="0">
                  <a:pos x="13" y="843"/>
                </a:cxn>
                <a:cxn ang="0">
                  <a:pos x="25" y="843"/>
                </a:cxn>
                <a:cxn ang="0">
                  <a:pos x="25" y="830"/>
                </a:cxn>
                <a:cxn ang="0">
                  <a:pos x="13" y="843"/>
                </a:cxn>
              </a:cxnLst>
              <a:rect l="0" t="0" r="r" b="b"/>
              <a:pathLst>
                <a:path w="25" h="843">
                  <a:moveTo>
                    <a:pt x="13" y="843"/>
                  </a:moveTo>
                  <a:lnTo>
                    <a:pt x="25" y="83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30"/>
                  </a:lnTo>
                  <a:lnTo>
                    <a:pt x="13" y="818"/>
                  </a:lnTo>
                  <a:lnTo>
                    <a:pt x="13" y="843"/>
                  </a:lnTo>
                  <a:lnTo>
                    <a:pt x="25" y="843"/>
                  </a:lnTo>
                  <a:lnTo>
                    <a:pt x="25" y="830"/>
                  </a:lnTo>
                  <a:lnTo>
                    <a:pt x="13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151"/>
            <p:cNvSpPr>
              <a:spLocks/>
            </p:cNvSpPr>
            <p:nvPr/>
          </p:nvSpPr>
          <p:spPr bwMode="auto">
            <a:xfrm>
              <a:off x="3607" y="1819"/>
              <a:ext cx="172" cy="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25"/>
                </a:cxn>
                <a:cxn ang="0">
                  <a:pos x="172" y="25"/>
                </a:cxn>
                <a:cxn ang="0">
                  <a:pos x="172" y="0"/>
                </a:cxn>
                <a:cxn ang="0">
                  <a:pos x="11" y="0"/>
                </a:cxn>
                <a:cxn ang="0">
                  <a:pos x="24" y="12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2"/>
                </a:cxn>
              </a:cxnLst>
              <a:rect l="0" t="0" r="r" b="b"/>
              <a:pathLst>
                <a:path w="172" h="25">
                  <a:moveTo>
                    <a:pt x="0" y="12"/>
                  </a:moveTo>
                  <a:lnTo>
                    <a:pt x="11" y="25"/>
                  </a:lnTo>
                  <a:lnTo>
                    <a:pt x="172" y="25"/>
                  </a:lnTo>
                  <a:lnTo>
                    <a:pt x="172" y="0"/>
                  </a:lnTo>
                  <a:lnTo>
                    <a:pt x="11" y="0"/>
                  </a:lnTo>
                  <a:lnTo>
                    <a:pt x="24" y="12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152"/>
            <p:cNvSpPr>
              <a:spLocks/>
            </p:cNvSpPr>
            <p:nvPr/>
          </p:nvSpPr>
          <p:spPr bwMode="auto">
            <a:xfrm>
              <a:off x="3607" y="988"/>
              <a:ext cx="24" cy="84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843"/>
                </a:cxn>
                <a:cxn ang="0">
                  <a:pos x="24" y="843"/>
                </a:cxn>
                <a:cxn ang="0">
                  <a:pos x="24" y="13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4" h="843">
                  <a:moveTo>
                    <a:pt x="11" y="0"/>
                  </a:moveTo>
                  <a:lnTo>
                    <a:pt x="0" y="13"/>
                  </a:lnTo>
                  <a:lnTo>
                    <a:pt x="0" y="843"/>
                  </a:lnTo>
                  <a:lnTo>
                    <a:pt x="24" y="843"/>
                  </a:lnTo>
                  <a:lnTo>
                    <a:pt x="24" y="13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Rectangle 153"/>
            <p:cNvSpPr>
              <a:spLocks noChangeArrowheads="1"/>
            </p:cNvSpPr>
            <p:nvPr/>
          </p:nvSpPr>
          <p:spPr bwMode="auto">
            <a:xfrm>
              <a:off x="3302" y="1051"/>
              <a:ext cx="286" cy="320"/>
            </a:xfrm>
            <a:prstGeom prst="rect">
              <a:avLst/>
            </a:prstGeom>
            <a:solidFill>
              <a:srgbClr val="C6E0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154"/>
            <p:cNvSpPr>
              <a:spLocks/>
            </p:cNvSpPr>
            <p:nvPr/>
          </p:nvSpPr>
          <p:spPr bwMode="auto">
            <a:xfrm>
              <a:off x="3302" y="1040"/>
              <a:ext cx="299" cy="25"/>
            </a:xfrm>
            <a:custGeom>
              <a:avLst/>
              <a:gdLst/>
              <a:ahLst/>
              <a:cxnLst>
                <a:cxn ang="0">
                  <a:pos x="299" y="11"/>
                </a:cxn>
                <a:cxn ang="0">
                  <a:pos x="286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286" y="25"/>
                </a:cxn>
                <a:cxn ang="0">
                  <a:pos x="274" y="11"/>
                </a:cxn>
                <a:cxn ang="0">
                  <a:pos x="299" y="11"/>
                </a:cxn>
                <a:cxn ang="0">
                  <a:pos x="299" y="0"/>
                </a:cxn>
                <a:cxn ang="0">
                  <a:pos x="286" y="0"/>
                </a:cxn>
                <a:cxn ang="0">
                  <a:pos x="299" y="11"/>
                </a:cxn>
              </a:cxnLst>
              <a:rect l="0" t="0" r="r" b="b"/>
              <a:pathLst>
                <a:path w="299" h="25">
                  <a:moveTo>
                    <a:pt x="299" y="11"/>
                  </a:moveTo>
                  <a:lnTo>
                    <a:pt x="286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286" y="25"/>
                  </a:lnTo>
                  <a:lnTo>
                    <a:pt x="274" y="11"/>
                  </a:lnTo>
                  <a:lnTo>
                    <a:pt x="299" y="11"/>
                  </a:lnTo>
                  <a:lnTo>
                    <a:pt x="299" y="0"/>
                  </a:lnTo>
                  <a:lnTo>
                    <a:pt x="286" y="0"/>
                  </a:lnTo>
                  <a:lnTo>
                    <a:pt x="299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155"/>
            <p:cNvSpPr>
              <a:spLocks/>
            </p:cNvSpPr>
            <p:nvPr/>
          </p:nvSpPr>
          <p:spPr bwMode="auto">
            <a:xfrm>
              <a:off x="3576" y="1051"/>
              <a:ext cx="25" cy="333"/>
            </a:xfrm>
            <a:custGeom>
              <a:avLst/>
              <a:gdLst/>
              <a:ahLst/>
              <a:cxnLst>
                <a:cxn ang="0">
                  <a:pos x="12" y="333"/>
                </a:cxn>
                <a:cxn ang="0">
                  <a:pos x="25" y="320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320"/>
                </a:cxn>
                <a:cxn ang="0">
                  <a:pos x="12" y="308"/>
                </a:cxn>
                <a:cxn ang="0">
                  <a:pos x="12" y="333"/>
                </a:cxn>
                <a:cxn ang="0">
                  <a:pos x="25" y="333"/>
                </a:cxn>
                <a:cxn ang="0">
                  <a:pos x="25" y="320"/>
                </a:cxn>
                <a:cxn ang="0">
                  <a:pos x="12" y="333"/>
                </a:cxn>
              </a:cxnLst>
              <a:rect l="0" t="0" r="r" b="b"/>
              <a:pathLst>
                <a:path w="25" h="333">
                  <a:moveTo>
                    <a:pt x="12" y="333"/>
                  </a:moveTo>
                  <a:lnTo>
                    <a:pt x="25" y="32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320"/>
                  </a:lnTo>
                  <a:lnTo>
                    <a:pt x="12" y="308"/>
                  </a:lnTo>
                  <a:lnTo>
                    <a:pt x="12" y="333"/>
                  </a:lnTo>
                  <a:lnTo>
                    <a:pt x="25" y="333"/>
                  </a:lnTo>
                  <a:lnTo>
                    <a:pt x="25" y="320"/>
                  </a:lnTo>
                  <a:lnTo>
                    <a:pt x="12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156"/>
            <p:cNvSpPr>
              <a:spLocks/>
            </p:cNvSpPr>
            <p:nvPr/>
          </p:nvSpPr>
          <p:spPr bwMode="auto">
            <a:xfrm>
              <a:off x="3291" y="1359"/>
              <a:ext cx="297" cy="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25"/>
                </a:cxn>
                <a:cxn ang="0">
                  <a:pos x="297" y="25"/>
                </a:cxn>
                <a:cxn ang="0">
                  <a:pos x="297" y="0"/>
                </a:cxn>
                <a:cxn ang="0">
                  <a:pos x="11" y="0"/>
                </a:cxn>
                <a:cxn ang="0">
                  <a:pos x="24" y="12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2"/>
                </a:cxn>
              </a:cxnLst>
              <a:rect l="0" t="0" r="r" b="b"/>
              <a:pathLst>
                <a:path w="297" h="25">
                  <a:moveTo>
                    <a:pt x="0" y="12"/>
                  </a:moveTo>
                  <a:lnTo>
                    <a:pt x="11" y="25"/>
                  </a:lnTo>
                  <a:lnTo>
                    <a:pt x="297" y="25"/>
                  </a:lnTo>
                  <a:lnTo>
                    <a:pt x="297" y="0"/>
                  </a:lnTo>
                  <a:lnTo>
                    <a:pt x="11" y="0"/>
                  </a:lnTo>
                  <a:lnTo>
                    <a:pt x="24" y="12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157"/>
            <p:cNvSpPr>
              <a:spLocks/>
            </p:cNvSpPr>
            <p:nvPr/>
          </p:nvSpPr>
          <p:spPr bwMode="auto">
            <a:xfrm>
              <a:off x="3291" y="1040"/>
              <a:ext cx="24" cy="33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1"/>
                </a:cxn>
                <a:cxn ang="0">
                  <a:pos x="0" y="331"/>
                </a:cxn>
                <a:cxn ang="0">
                  <a:pos x="24" y="331"/>
                </a:cxn>
                <a:cxn ang="0">
                  <a:pos x="24" y="11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331">
                  <a:moveTo>
                    <a:pt x="11" y="0"/>
                  </a:moveTo>
                  <a:lnTo>
                    <a:pt x="0" y="11"/>
                  </a:lnTo>
                  <a:lnTo>
                    <a:pt x="0" y="331"/>
                  </a:lnTo>
                  <a:lnTo>
                    <a:pt x="24" y="331"/>
                  </a:lnTo>
                  <a:lnTo>
                    <a:pt x="24" y="11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Rectangle 158"/>
            <p:cNvSpPr>
              <a:spLocks noChangeArrowheads="1"/>
            </p:cNvSpPr>
            <p:nvPr/>
          </p:nvSpPr>
          <p:spPr bwMode="auto">
            <a:xfrm>
              <a:off x="3312" y="1401"/>
              <a:ext cx="272" cy="383"/>
            </a:xfrm>
            <a:prstGeom prst="rect">
              <a:avLst/>
            </a:prstGeom>
            <a:solidFill>
              <a:srgbClr val="C6E0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159"/>
            <p:cNvSpPr>
              <a:spLocks/>
            </p:cNvSpPr>
            <p:nvPr/>
          </p:nvSpPr>
          <p:spPr bwMode="auto">
            <a:xfrm>
              <a:off x="3312" y="1387"/>
              <a:ext cx="283" cy="27"/>
            </a:xfrm>
            <a:custGeom>
              <a:avLst/>
              <a:gdLst/>
              <a:ahLst/>
              <a:cxnLst>
                <a:cxn ang="0">
                  <a:pos x="283" y="14"/>
                </a:cxn>
                <a:cxn ang="0">
                  <a:pos x="272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272" y="27"/>
                </a:cxn>
                <a:cxn ang="0">
                  <a:pos x="259" y="14"/>
                </a:cxn>
                <a:cxn ang="0">
                  <a:pos x="283" y="14"/>
                </a:cxn>
                <a:cxn ang="0">
                  <a:pos x="283" y="0"/>
                </a:cxn>
                <a:cxn ang="0">
                  <a:pos x="272" y="0"/>
                </a:cxn>
                <a:cxn ang="0">
                  <a:pos x="283" y="14"/>
                </a:cxn>
              </a:cxnLst>
              <a:rect l="0" t="0" r="r" b="b"/>
              <a:pathLst>
                <a:path w="283" h="27">
                  <a:moveTo>
                    <a:pt x="283" y="14"/>
                  </a:moveTo>
                  <a:lnTo>
                    <a:pt x="272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272" y="27"/>
                  </a:lnTo>
                  <a:lnTo>
                    <a:pt x="259" y="14"/>
                  </a:lnTo>
                  <a:lnTo>
                    <a:pt x="283" y="14"/>
                  </a:lnTo>
                  <a:lnTo>
                    <a:pt x="283" y="0"/>
                  </a:lnTo>
                  <a:lnTo>
                    <a:pt x="272" y="0"/>
                  </a:lnTo>
                  <a:lnTo>
                    <a:pt x="28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160"/>
            <p:cNvSpPr>
              <a:spLocks/>
            </p:cNvSpPr>
            <p:nvPr/>
          </p:nvSpPr>
          <p:spPr bwMode="auto">
            <a:xfrm>
              <a:off x="3571" y="1401"/>
              <a:ext cx="24" cy="394"/>
            </a:xfrm>
            <a:custGeom>
              <a:avLst/>
              <a:gdLst/>
              <a:ahLst/>
              <a:cxnLst>
                <a:cxn ang="0">
                  <a:pos x="13" y="394"/>
                </a:cxn>
                <a:cxn ang="0">
                  <a:pos x="24" y="383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83"/>
                </a:cxn>
                <a:cxn ang="0">
                  <a:pos x="13" y="369"/>
                </a:cxn>
                <a:cxn ang="0">
                  <a:pos x="13" y="394"/>
                </a:cxn>
                <a:cxn ang="0">
                  <a:pos x="24" y="394"/>
                </a:cxn>
                <a:cxn ang="0">
                  <a:pos x="24" y="383"/>
                </a:cxn>
                <a:cxn ang="0">
                  <a:pos x="13" y="394"/>
                </a:cxn>
              </a:cxnLst>
              <a:rect l="0" t="0" r="r" b="b"/>
              <a:pathLst>
                <a:path w="24" h="394">
                  <a:moveTo>
                    <a:pt x="13" y="394"/>
                  </a:moveTo>
                  <a:lnTo>
                    <a:pt x="24" y="38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83"/>
                  </a:lnTo>
                  <a:lnTo>
                    <a:pt x="13" y="369"/>
                  </a:lnTo>
                  <a:lnTo>
                    <a:pt x="13" y="394"/>
                  </a:lnTo>
                  <a:lnTo>
                    <a:pt x="24" y="394"/>
                  </a:lnTo>
                  <a:lnTo>
                    <a:pt x="24" y="383"/>
                  </a:lnTo>
                  <a:lnTo>
                    <a:pt x="13" y="3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161"/>
            <p:cNvSpPr>
              <a:spLocks/>
            </p:cNvSpPr>
            <p:nvPr/>
          </p:nvSpPr>
          <p:spPr bwMode="auto">
            <a:xfrm>
              <a:off x="3298" y="1770"/>
              <a:ext cx="286" cy="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4" y="25"/>
                </a:cxn>
                <a:cxn ang="0">
                  <a:pos x="286" y="25"/>
                </a:cxn>
                <a:cxn ang="0">
                  <a:pos x="286" y="0"/>
                </a:cxn>
                <a:cxn ang="0">
                  <a:pos x="14" y="0"/>
                </a:cxn>
                <a:cxn ang="0">
                  <a:pos x="27" y="14"/>
                </a:cxn>
                <a:cxn ang="0">
                  <a:pos x="0" y="14"/>
                </a:cxn>
                <a:cxn ang="0">
                  <a:pos x="0" y="25"/>
                </a:cxn>
                <a:cxn ang="0">
                  <a:pos x="14" y="25"/>
                </a:cxn>
                <a:cxn ang="0">
                  <a:pos x="0" y="14"/>
                </a:cxn>
              </a:cxnLst>
              <a:rect l="0" t="0" r="r" b="b"/>
              <a:pathLst>
                <a:path w="286" h="25">
                  <a:moveTo>
                    <a:pt x="0" y="14"/>
                  </a:moveTo>
                  <a:lnTo>
                    <a:pt x="14" y="25"/>
                  </a:lnTo>
                  <a:lnTo>
                    <a:pt x="286" y="25"/>
                  </a:lnTo>
                  <a:lnTo>
                    <a:pt x="286" y="0"/>
                  </a:lnTo>
                  <a:lnTo>
                    <a:pt x="14" y="0"/>
                  </a:lnTo>
                  <a:lnTo>
                    <a:pt x="27" y="14"/>
                  </a:lnTo>
                  <a:lnTo>
                    <a:pt x="0" y="14"/>
                  </a:lnTo>
                  <a:lnTo>
                    <a:pt x="0" y="25"/>
                  </a:lnTo>
                  <a:lnTo>
                    <a:pt x="14" y="2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162"/>
            <p:cNvSpPr>
              <a:spLocks/>
            </p:cNvSpPr>
            <p:nvPr/>
          </p:nvSpPr>
          <p:spPr bwMode="auto">
            <a:xfrm>
              <a:off x="3298" y="1387"/>
              <a:ext cx="27" cy="39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0" y="397"/>
                </a:cxn>
                <a:cxn ang="0">
                  <a:pos x="27" y="397"/>
                </a:cxn>
                <a:cxn ang="0">
                  <a:pos x="27" y="14"/>
                </a:cxn>
                <a:cxn ang="0">
                  <a:pos x="14" y="27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4" y="0"/>
                </a:cxn>
              </a:cxnLst>
              <a:rect l="0" t="0" r="r" b="b"/>
              <a:pathLst>
                <a:path w="27" h="397">
                  <a:moveTo>
                    <a:pt x="14" y="0"/>
                  </a:moveTo>
                  <a:lnTo>
                    <a:pt x="0" y="14"/>
                  </a:lnTo>
                  <a:lnTo>
                    <a:pt x="0" y="397"/>
                  </a:lnTo>
                  <a:lnTo>
                    <a:pt x="27" y="397"/>
                  </a:lnTo>
                  <a:lnTo>
                    <a:pt x="27" y="14"/>
                  </a:lnTo>
                  <a:lnTo>
                    <a:pt x="14" y="27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Rectangle 163"/>
            <p:cNvSpPr>
              <a:spLocks noChangeArrowheads="1"/>
            </p:cNvSpPr>
            <p:nvPr/>
          </p:nvSpPr>
          <p:spPr bwMode="auto">
            <a:xfrm>
              <a:off x="2414" y="1004"/>
              <a:ext cx="357" cy="830"/>
            </a:xfrm>
            <a:prstGeom prst="rect">
              <a:avLst/>
            </a:prstGeom>
            <a:solidFill>
              <a:srgbClr val="007F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164"/>
            <p:cNvSpPr>
              <a:spLocks/>
            </p:cNvSpPr>
            <p:nvPr/>
          </p:nvSpPr>
          <p:spPr bwMode="auto">
            <a:xfrm>
              <a:off x="2414" y="991"/>
              <a:ext cx="368" cy="25"/>
            </a:xfrm>
            <a:custGeom>
              <a:avLst/>
              <a:gdLst/>
              <a:ahLst/>
              <a:cxnLst>
                <a:cxn ang="0">
                  <a:pos x="368" y="13"/>
                </a:cxn>
                <a:cxn ang="0">
                  <a:pos x="357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357" y="25"/>
                </a:cxn>
                <a:cxn ang="0">
                  <a:pos x="344" y="13"/>
                </a:cxn>
                <a:cxn ang="0">
                  <a:pos x="368" y="13"/>
                </a:cxn>
                <a:cxn ang="0">
                  <a:pos x="368" y="0"/>
                </a:cxn>
                <a:cxn ang="0">
                  <a:pos x="357" y="0"/>
                </a:cxn>
                <a:cxn ang="0">
                  <a:pos x="368" y="13"/>
                </a:cxn>
              </a:cxnLst>
              <a:rect l="0" t="0" r="r" b="b"/>
              <a:pathLst>
                <a:path w="368" h="25">
                  <a:moveTo>
                    <a:pt x="368" y="13"/>
                  </a:moveTo>
                  <a:lnTo>
                    <a:pt x="357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357" y="25"/>
                  </a:lnTo>
                  <a:lnTo>
                    <a:pt x="344" y="13"/>
                  </a:lnTo>
                  <a:lnTo>
                    <a:pt x="368" y="13"/>
                  </a:lnTo>
                  <a:lnTo>
                    <a:pt x="368" y="0"/>
                  </a:lnTo>
                  <a:lnTo>
                    <a:pt x="357" y="0"/>
                  </a:lnTo>
                  <a:lnTo>
                    <a:pt x="36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165"/>
            <p:cNvSpPr>
              <a:spLocks/>
            </p:cNvSpPr>
            <p:nvPr/>
          </p:nvSpPr>
          <p:spPr bwMode="auto">
            <a:xfrm>
              <a:off x="2758" y="1004"/>
              <a:ext cx="24" cy="843"/>
            </a:xfrm>
            <a:custGeom>
              <a:avLst/>
              <a:gdLst/>
              <a:ahLst/>
              <a:cxnLst>
                <a:cxn ang="0">
                  <a:pos x="13" y="843"/>
                </a:cxn>
                <a:cxn ang="0">
                  <a:pos x="24" y="8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30"/>
                </a:cxn>
                <a:cxn ang="0">
                  <a:pos x="13" y="819"/>
                </a:cxn>
                <a:cxn ang="0">
                  <a:pos x="13" y="843"/>
                </a:cxn>
                <a:cxn ang="0">
                  <a:pos x="24" y="843"/>
                </a:cxn>
                <a:cxn ang="0">
                  <a:pos x="24" y="830"/>
                </a:cxn>
                <a:cxn ang="0">
                  <a:pos x="13" y="843"/>
                </a:cxn>
              </a:cxnLst>
              <a:rect l="0" t="0" r="r" b="b"/>
              <a:pathLst>
                <a:path w="24" h="843">
                  <a:moveTo>
                    <a:pt x="13" y="843"/>
                  </a:moveTo>
                  <a:lnTo>
                    <a:pt x="24" y="8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30"/>
                  </a:lnTo>
                  <a:lnTo>
                    <a:pt x="13" y="819"/>
                  </a:lnTo>
                  <a:lnTo>
                    <a:pt x="13" y="843"/>
                  </a:lnTo>
                  <a:lnTo>
                    <a:pt x="24" y="843"/>
                  </a:lnTo>
                  <a:lnTo>
                    <a:pt x="24" y="830"/>
                  </a:lnTo>
                  <a:lnTo>
                    <a:pt x="13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166"/>
            <p:cNvSpPr>
              <a:spLocks/>
            </p:cNvSpPr>
            <p:nvPr/>
          </p:nvSpPr>
          <p:spPr bwMode="auto">
            <a:xfrm>
              <a:off x="2401" y="1823"/>
              <a:ext cx="370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370" y="24"/>
                </a:cxn>
                <a:cxn ang="0">
                  <a:pos x="370" y="0"/>
                </a:cxn>
                <a:cxn ang="0">
                  <a:pos x="13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370" h="24">
                  <a:moveTo>
                    <a:pt x="0" y="11"/>
                  </a:moveTo>
                  <a:lnTo>
                    <a:pt x="13" y="24"/>
                  </a:lnTo>
                  <a:lnTo>
                    <a:pt x="370" y="24"/>
                  </a:lnTo>
                  <a:lnTo>
                    <a:pt x="370" y="0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167"/>
            <p:cNvSpPr>
              <a:spLocks/>
            </p:cNvSpPr>
            <p:nvPr/>
          </p:nvSpPr>
          <p:spPr bwMode="auto">
            <a:xfrm>
              <a:off x="2401" y="991"/>
              <a:ext cx="24" cy="84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843"/>
                </a:cxn>
                <a:cxn ang="0">
                  <a:pos x="24" y="843"/>
                </a:cxn>
                <a:cxn ang="0">
                  <a:pos x="24" y="13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4" h="843">
                  <a:moveTo>
                    <a:pt x="13" y="0"/>
                  </a:moveTo>
                  <a:lnTo>
                    <a:pt x="0" y="13"/>
                  </a:lnTo>
                  <a:lnTo>
                    <a:pt x="0" y="843"/>
                  </a:lnTo>
                  <a:lnTo>
                    <a:pt x="24" y="843"/>
                  </a:lnTo>
                  <a:lnTo>
                    <a:pt x="24" y="13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Rectangle 168"/>
            <p:cNvSpPr>
              <a:spLocks noChangeArrowheads="1"/>
            </p:cNvSpPr>
            <p:nvPr/>
          </p:nvSpPr>
          <p:spPr bwMode="auto">
            <a:xfrm>
              <a:off x="2262" y="1004"/>
              <a:ext cx="159" cy="830"/>
            </a:xfrm>
            <a:prstGeom prst="rect">
              <a:avLst/>
            </a:prstGeom>
            <a:solidFill>
              <a:srgbClr val="003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169"/>
            <p:cNvSpPr>
              <a:spLocks/>
            </p:cNvSpPr>
            <p:nvPr/>
          </p:nvSpPr>
          <p:spPr bwMode="auto">
            <a:xfrm>
              <a:off x="2262" y="991"/>
              <a:ext cx="172" cy="25"/>
            </a:xfrm>
            <a:custGeom>
              <a:avLst/>
              <a:gdLst/>
              <a:ahLst/>
              <a:cxnLst>
                <a:cxn ang="0">
                  <a:pos x="172" y="13"/>
                </a:cxn>
                <a:cxn ang="0">
                  <a:pos x="159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59" y="25"/>
                </a:cxn>
                <a:cxn ang="0">
                  <a:pos x="148" y="13"/>
                </a:cxn>
                <a:cxn ang="0">
                  <a:pos x="172" y="13"/>
                </a:cxn>
                <a:cxn ang="0">
                  <a:pos x="172" y="0"/>
                </a:cxn>
                <a:cxn ang="0">
                  <a:pos x="159" y="0"/>
                </a:cxn>
                <a:cxn ang="0">
                  <a:pos x="172" y="13"/>
                </a:cxn>
              </a:cxnLst>
              <a:rect l="0" t="0" r="r" b="b"/>
              <a:pathLst>
                <a:path w="172" h="25">
                  <a:moveTo>
                    <a:pt x="172" y="13"/>
                  </a:moveTo>
                  <a:lnTo>
                    <a:pt x="159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59" y="25"/>
                  </a:lnTo>
                  <a:lnTo>
                    <a:pt x="148" y="13"/>
                  </a:lnTo>
                  <a:lnTo>
                    <a:pt x="172" y="13"/>
                  </a:lnTo>
                  <a:lnTo>
                    <a:pt x="172" y="0"/>
                  </a:lnTo>
                  <a:lnTo>
                    <a:pt x="159" y="0"/>
                  </a:lnTo>
                  <a:lnTo>
                    <a:pt x="17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170"/>
            <p:cNvSpPr>
              <a:spLocks/>
            </p:cNvSpPr>
            <p:nvPr/>
          </p:nvSpPr>
          <p:spPr bwMode="auto">
            <a:xfrm>
              <a:off x="2410" y="1004"/>
              <a:ext cx="24" cy="843"/>
            </a:xfrm>
            <a:custGeom>
              <a:avLst/>
              <a:gdLst/>
              <a:ahLst/>
              <a:cxnLst>
                <a:cxn ang="0">
                  <a:pos x="11" y="843"/>
                </a:cxn>
                <a:cxn ang="0">
                  <a:pos x="24" y="8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30"/>
                </a:cxn>
                <a:cxn ang="0">
                  <a:pos x="11" y="819"/>
                </a:cxn>
                <a:cxn ang="0">
                  <a:pos x="11" y="843"/>
                </a:cxn>
                <a:cxn ang="0">
                  <a:pos x="24" y="843"/>
                </a:cxn>
                <a:cxn ang="0">
                  <a:pos x="24" y="830"/>
                </a:cxn>
                <a:cxn ang="0">
                  <a:pos x="11" y="843"/>
                </a:cxn>
              </a:cxnLst>
              <a:rect l="0" t="0" r="r" b="b"/>
              <a:pathLst>
                <a:path w="24" h="843">
                  <a:moveTo>
                    <a:pt x="11" y="843"/>
                  </a:moveTo>
                  <a:lnTo>
                    <a:pt x="24" y="8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30"/>
                  </a:lnTo>
                  <a:lnTo>
                    <a:pt x="11" y="819"/>
                  </a:lnTo>
                  <a:lnTo>
                    <a:pt x="11" y="843"/>
                  </a:lnTo>
                  <a:lnTo>
                    <a:pt x="24" y="843"/>
                  </a:lnTo>
                  <a:lnTo>
                    <a:pt x="24" y="830"/>
                  </a:lnTo>
                  <a:lnTo>
                    <a:pt x="11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171"/>
            <p:cNvSpPr>
              <a:spLocks/>
            </p:cNvSpPr>
            <p:nvPr/>
          </p:nvSpPr>
          <p:spPr bwMode="auto">
            <a:xfrm>
              <a:off x="2249" y="1823"/>
              <a:ext cx="172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172" y="24"/>
                </a:cxn>
                <a:cxn ang="0">
                  <a:pos x="172" y="0"/>
                </a:cxn>
                <a:cxn ang="0">
                  <a:pos x="13" y="0"/>
                </a:cxn>
                <a:cxn ang="0">
                  <a:pos x="26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172" h="24">
                  <a:moveTo>
                    <a:pt x="0" y="11"/>
                  </a:moveTo>
                  <a:lnTo>
                    <a:pt x="13" y="24"/>
                  </a:lnTo>
                  <a:lnTo>
                    <a:pt x="172" y="24"/>
                  </a:lnTo>
                  <a:lnTo>
                    <a:pt x="172" y="0"/>
                  </a:lnTo>
                  <a:lnTo>
                    <a:pt x="13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172"/>
            <p:cNvSpPr>
              <a:spLocks/>
            </p:cNvSpPr>
            <p:nvPr/>
          </p:nvSpPr>
          <p:spPr bwMode="auto">
            <a:xfrm>
              <a:off x="2249" y="991"/>
              <a:ext cx="26" cy="84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843"/>
                </a:cxn>
                <a:cxn ang="0">
                  <a:pos x="26" y="843"/>
                </a:cxn>
                <a:cxn ang="0">
                  <a:pos x="26" y="13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6" h="843">
                  <a:moveTo>
                    <a:pt x="13" y="0"/>
                  </a:moveTo>
                  <a:lnTo>
                    <a:pt x="0" y="13"/>
                  </a:lnTo>
                  <a:lnTo>
                    <a:pt x="0" y="843"/>
                  </a:lnTo>
                  <a:lnTo>
                    <a:pt x="26" y="843"/>
                  </a:lnTo>
                  <a:lnTo>
                    <a:pt x="26" y="13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Rectangle 173"/>
            <p:cNvSpPr>
              <a:spLocks noChangeArrowheads="1"/>
            </p:cNvSpPr>
            <p:nvPr/>
          </p:nvSpPr>
          <p:spPr bwMode="auto">
            <a:xfrm>
              <a:off x="2765" y="1003"/>
              <a:ext cx="158" cy="829"/>
            </a:xfrm>
            <a:prstGeom prst="rect">
              <a:avLst/>
            </a:prstGeom>
            <a:solidFill>
              <a:srgbClr val="003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174"/>
            <p:cNvSpPr>
              <a:spLocks/>
            </p:cNvSpPr>
            <p:nvPr/>
          </p:nvSpPr>
          <p:spPr bwMode="auto">
            <a:xfrm>
              <a:off x="2765" y="989"/>
              <a:ext cx="171" cy="25"/>
            </a:xfrm>
            <a:custGeom>
              <a:avLst/>
              <a:gdLst/>
              <a:ahLst/>
              <a:cxnLst>
                <a:cxn ang="0">
                  <a:pos x="171" y="14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58" y="25"/>
                </a:cxn>
                <a:cxn ang="0">
                  <a:pos x="147" y="14"/>
                </a:cxn>
                <a:cxn ang="0">
                  <a:pos x="171" y="14"/>
                </a:cxn>
                <a:cxn ang="0">
                  <a:pos x="171" y="0"/>
                </a:cxn>
                <a:cxn ang="0">
                  <a:pos x="158" y="0"/>
                </a:cxn>
                <a:cxn ang="0">
                  <a:pos x="171" y="14"/>
                </a:cxn>
              </a:cxnLst>
              <a:rect l="0" t="0" r="r" b="b"/>
              <a:pathLst>
                <a:path w="171" h="25">
                  <a:moveTo>
                    <a:pt x="171" y="14"/>
                  </a:moveTo>
                  <a:lnTo>
                    <a:pt x="158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58" y="25"/>
                  </a:lnTo>
                  <a:lnTo>
                    <a:pt x="147" y="14"/>
                  </a:lnTo>
                  <a:lnTo>
                    <a:pt x="171" y="14"/>
                  </a:lnTo>
                  <a:lnTo>
                    <a:pt x="171" y="0"/>
                  </a:lnTo>
                  <a:lnTo>
                    <a:pt x="158" y="0"/>
                  </a:lnTo>
                  <a:lnTo>
                    <a:pt x="17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175"/>
            <p:cNvSpPr>
              <a:spLocks/>
            </p:cNvSpPr>
            <p:nvPr/>
          </p:nvSpPr>
          <p:spPr bwMode="auto">
            <a:xfrm>
              <a:off x="2912" y="1003"/>
              <a:ext cx="24" cy="843"/>
            </a:xfrm>
            <a:custGeom>
              <a:avLst/>
              <a:gdLst/>
              <a:ahLst/>
              <a:cxnLst>
                <a:cxn ang="0">
                  <a:pos x="11" y="843"/>
                </a:cxn>
                <a:cxn ang="0">
                  <a:pos x="24" y="829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29"/>
                </a:cxn>
                <a:cxn ang="0">
                  <a:pos x="11" y="818"/>
                </a:cxn>
                <a:cxn ang="0">
                  <a:pos x="11" y="843"/>
                </a:cxn>
                <a:cxn ang="0">
                  <a:pos x="24" y="843"/>
                </a:cxn>
                <a:cxn ang="0">
                  <a:pos x="24" y="829"/>
                </a:cxn>
                <a:cxn ang="0">
                  <a:pos x="11" y="843"/>
                </a:cxn>
              </a:cxnLst>
              <a:rect l="0" t="0" r="r" b="b"/>
              <a:pathLst>
                <a:path w="24" h="843">
                  <a:moveTo>
                    <a:pt x="11" y="843"/>
                  </a:moveTo>
                  <a:lnTo>
                    <a:pt x="24" y="829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29"/>
                  </a:lnTo>
                  <a:lnTo>
                    <a:pt x="11" y="818"/>
                  </a:lnTo>
                  <a:lnTo>
                    <a:pt x="11" y="843"/>
                  </a:lnTo>
                  <a:lnTo>
                    <a:pt x="24" y="843"/>
                  </a:lnTo>
                  <a:lnTo>
                    <a:pt x="24" y="829"/>
                  </a:lnTo>
                  <a:lnTo>
                    <a:pt x="11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176"/>
            <p:cNvSpPr>
              <a:spLocks/>
            </p:cNvSpPr>
            <p:nvPr/>
          </p:nvSpPr>
          <p:spPr bwMode="auto">
            <a:xfrm>
              <a:off x="2752" y="1821"/>
              <a:ext cx="171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5"/>
                </a:cxn>
                <a:cxn ang="0">
                  <a:pos x="171" y="25"/>
                </a:cxn>
                <a:cxn ang="0">
                  <a:pos x="171" y="0"/>
                </a:cxn>
                <a:cxn ang="0">
                  <a:pos x="13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0" y="11"/>
                </a:cxn>
              </a:cxnLst>
              <a:rect l="0" t="0" r="r" b="b"/>
              <a:pathLst>
                <a:path w="171" h="25">
                  <a:moveTo>
                    <a:pt x="0" y="11"/>
                  </a:moveTo>
                  <a:lnTo>
                    <a:pt x="13" y="25"/>
                  </a:lnTo>
                  <a:lnTo>
                    <a:pt x="171" y="25"/>
                  </a:lnTo>
                  <a:lnTo>
                    <a:pt x="171" y="0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177"/>
            <p:cNvSpPr>
              <a:spLocks/>
            </p:cNvSpPr>
            <p:nvPr/>
          </p:nvSpPr>
          <p:spPr bwMode="auto">
            <a:xfrm>
              <a:off x="2752" y="989"/>
              <a:ext cx="24" cy="84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0" y="843"/>
                </a:cxn>
                <a:cxn ang="0">
                  <a:pos x="24" y="843"/>
                </a:cxn>
                <a:cxn ang="0">
                  <a:pos x="24" y="14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3" y="0"/>
                </a:cxn>
              </a:cxnLst>
              <a:rect l="0" t="0" r="r" b="b"/>
              <a:pathLst>
                <a:path w="24" h="843">
                  <a:moveTo>
                    <a:pt x="13" y="0"/>
                  </a:moveTo>
                  <a:lnTo>
                    <a:pt x="0" y="14"/>
                  </a:lnTo>
                  <a:lnTo>
                    <a:pt x="0" y="843"/>
                  </a:lnTo>
                  <a:lnTo>
                    <a:pt x="24" y="843"/>
                  </a:lnTo>
                  <a:lnTo>
                    <a:pt x="24" y="14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Rectangle 178"/>
            <p:cNvSpPr>
              <a:spLocks noChangeArrowheads="1"/>
            </p:cNvSpPr>
            <p:nvPr/>
          </p:nvSpPr>
          <p:spPr bwMode="auto">
            <a:xfrm>
              <a:off x="2459" y="1046"/>
              <a:ext cx="268" cy="323"/>
            </a:xfrm>
            <a:prstGeom prst="rect">
              <a:avLst/>
            </a:prstGeom>
            <a:solidFill>
              <a:srgbClr val="C6E0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179"/>
            <p:cNvSpPr>
              <a:spLocks/>
            </p:cNvSpPr>
            <p:nvPr/>
          </p:nvSpPr>
          <p:spPr bwMode="auto">
            <a:xfrm>
              <a:off x="2459" y="1034"/>
              <a:ext cx="282" cy="25"/>
            </a:xfrm>
            <a:custGeom>
              <a:avLst/>
              <a:gdLst/>
              <a:ahLst/>
              <a:cxnLst>
                <a:cxn ang="0">
                  <a:pos x="282" y="12"/>
                </a:cxn>
                <a:cxn ang="0">
                  <a:pos x="268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268" y="25"/>
                </a:cxn>
                <a:cxn ang="0">
                  <a:pos x="255" y="12"/>
                </a:cxn>
                <a:cxn ang="0">
                  <a:pos x="282" y="12"/>
                </a:cxn>
                <a:cxn ang="0">
                  <a:pos x="282" y="0"/>
                </a:cxn>
                <a:cxn ang="0">
                  <a:pos x="268" y="0"/>
                </a:cxn>
                <a:cxn ang="0">
                  <a:pos x="282" y="12"/>
                </a:cxn>
              </a:cxnLst>
              <a:rect l="0" t="0" r="r" b="b"/>
              <a:pathLst>
                <a:path w="282" h="25">
                  <a:moveTo>
                    <a:pt x="282" y="12"/>
                  </a:moveTo>
                  <a:lnTo>
                    <a:pt x="268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268" y="25"/>
                  </a:lnTo>
                  <a:lnTo>
                    <a:pt x="255" y="12"/>
                  </a:lnTo>
                  <a:lnTo>
                    <a:pt x="282" y="12"/>
                  </a:lnTo>
                  <a:lnTo>
                    <a:pt x="282" y="0"/>
                  </a:lnTo>
                  <a:lnTo>
                    <a:pt x="268" y="0"/>
                  </a:lnTo>
                  <a:lnTo>
                    <a:pt x="28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180"/>
            <p:cNvSpPr>
              <a:spLocks/>
            </p:cNvSpPr>
            <p:nvPr/>
          </p:nvSpPr>
          <p:spPr bwMode="auto">
            <a:xfrm>
              <a:off x="2714" y="1046"/>
              <a:ext cx="27" cy="336"/>
            </a:xfrm>
            <a:custGeom>
              <a:avLst/>
              <a:gdLst/>
              <a:ahLst/>
              <a:cxnLst>
                <a:cxn ang="0">
                  <a:pos x="13" y="336"/>
                </a:cxn>
                <a:cxn ang="0">
                  <a:pos x="27" y="323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323"/>
                </a:cxn>
                <a:cxn ang="0">
                  <a:pos x="13" y="311"/>
                </a:cxn>
                <a:cxn ang="0">
                  <a:pos x="13" y="336"/>
                </a:cxn>
                <a:cxn ang="0">
                  <a:pos x="27" y="336"/>
                </a:cxn>
                <a:cxn ang="0">
                  <a:pos x="27" y="323"/>
                </a:cxn>
                <a:cxn ang="0">
                  <a:pos x="13" y="336"/>
                </a:cxn>
              </a:cxnLst>
              <a:rect l="0" t="0" r="r" b="b"/>
              <a:pathLst>
                <a:path w="27" h="336">
                  <a:moveTo>
                    <a:pt x="13" y="336"/>
                  </a:moveTo>
                  <a:lnTo>
                    <a:pt x="27" y="32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323"/>
                  </a:lnTo>
                  <a:lnTo>
                    <a:pt x="13" y="311"/>
                  </a:lnTo>
                  <a:lnTo>
                    <a:pt x="13" y="336"/>
                  </a:lnTo>
                  <a:lnTo>
                    <a:pt x="27" y="336"/>
                  </a:lnTo>
                  <a:lnTo>
                    <a:pt x="27" y="323"/>
                  </a:lnTo>
                  <a:lnTo>
                    <a:pt x="13" y="3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181"/>
            <p:cNvSpPr>
              <a:spLocks/>
            </p:cNvSpPr>
            <p:nvPr/>
          </p:nvSpPr>
          <p:spPr bwMode="auto">
            <a:xfrm>
              <a:off x="2448" y="1357"/>
              <a:ext cx="279" cy="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25"/>
                </a:cxn>
                <a:cxn ang="0">
                  <a:pos x="279" y="25"/>
                </a:cxn>
                <a:cxn ang="0">
                  <a:pos x="279" y="0"/>
                </a:cxn>
                <a:cxn ang="0">
                  <a:pos x="11" y="0"/>
                </a:cxn>
                <a:cxn ang="0">
                  <a:pos x="24" y="12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2"/>
                </a:cxn>
              </a:cxnLst>
              <a:rect l="0" t="0" r="r" b="b"/>
              <a:pathLst>
                <a:path w="279" h="25">
                  <a:moveTo>
                    <a:pt x="0" y="12"/>
                  </a:moveTo>
                  <a:lnTo>
                    <a:pt x="11" y="25"/>
                  </a:lnTo>
                  <a:lnTo>
                    <a:pt x="279" y="25"/>
                  </a:lnTo>
                  <a:lnTo>
                    <a:pt x="279" y="0"/>
                  </a:lnTo>
                  <a:lnTo>
                    <a:pt x="11" y="0"/>
                  </a:lnTo>
                  <a:lnTo>
                    <a:pt x="24" y="12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182"/>
            <p:cNvSpPr>
              <a:spLocks/>
            </p:cNvSpPr>
            <p:nvPr/>
          </p:nvSpPr>
          <p:spPr bwMode="auto">
            <a:xfrm>
              <a:off x="2448" y="1034"/>
              <a:ext cx="24" cy="33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2"/>
                </a:cxn>
                <a:cxn ang="0">
                  <a:pos x="0" y="335"/>
                </a:cxn>
                <a:cxn ang="0">
                  <a:pos x="24" y="335"/>
                </a:cxn>
                <a:cxn ang="0">
                  <a:pos x="24" y="12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1" y="0"/>
                </a:cxn>
              </a:cxnLst>
              <a:rect l="0" t="0" r="r" b="b"/>
              <a:pathLst>
                <a:path w="24" h="335">
                  <a:moveTo>
                    <a:pt x="11" y="0"/>
                  </a:moveTo>
                  <a:lnTo>
                    <a:pt x="0" y="12"/>
                  </a:lnTo>
                  <a:lnTo>
                    <a:pt x="0" y="335"/>
                  </a:lnTo>
                  <a:lnTo>
                    <a:pt x="24" y="335"/>
                  </a:lnTo>
                  <a:lnTo>
                    <a:pt x="24" y="12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Rectangle 183"/>
            <p:cNvSpPr>
              <a:spLocks noChangeArrowheads="1"/>
            </p:cNvSpPr>
            <p:nvPr/>
          </p:nvSpPr>
          <p:spPr bwMode="auto">
            <a:xfrm>
              <a:off x="2463" y="1395"/>
              <a:ext cx="264" cy="379"/>
            </a:xfrm>
            <a:prstGeom prst="rect">
              <a:avLst/>
            </a:prstGeom>
            <a:solidFill>
              <a:srgbClr val="C6E0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184"/>
            <p:cNvSpPr>
              <a:spLocks/>
            </p:cNvSpPr>
            <p:nvPr/>
          </p:nvSpPr>
          <p:spPr bwMode="auto">
            <a:xfrm>
              <a:off x="2463" y="1384"/>
              <a:ext cx="278" cy="24"/>
            </a:xfrm>
            <a:custGeom>
              <a:avLst/>
              <a:gdLst/>
              <a:ahLst/>
              <a:cxnLst>
                <a:cxn ang="0">
                  <a:pos x="278" y="11"/>
                </a:cxn>
                <a:cxn ang="0">
                  <a:pos x="264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64" y="24"/>
                </a:cxn>
                <a:cxn ang="0">
                  <a:pos x="251" y="11"/>
                </a:cxn>
                <a:cxn ang="0">
                  <a:pos x="278" y="11"/>
                </a:cxn>
                <a:cxn ang="0">
                  <a:pos x="278" y="0"/>
                </a:cxn>
                <a:cxn ang="0">
                  <a:pos x="264" y="0"/>
                </a:cxn>
                <a:cxn ang="0">
                  <a:pos x="278" y="11"/>
                </a:cxn>
              </a:cxnLst>
              <a:rect l="0" t="0" r="r" b="b"/>
              <a:pathLst>
                <a:path w="278" h="24">
                  <a:moveTo>
                    <a:pt x="278" y="11"/>
                  </a:moveTo>
                  <a:lnTo>
                    <a:pt x="26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64" y="24"/>
                  </a:lnTo>
                  <a:lnTo>
                    <a:pt x="251" y="11"/>
                  </a:lnTo>
                  <a:lnTo>
                    <a:pt x="278" y="11"/>
                  </a:lnTo>
                  <a:lnTo>
                    <a:pt x="278" y="0"/>
                  </a:lnTo>
                  <a:lnTo>
                    <a:pt x="264" y="0"/>
                  </a:lnTo>
                  <a:lnTo>
                    <a:pt x="27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185"/>
            <p:cNvSpPr>
              <a:spLocks/>
            </p:cNvSpPr>
            <p:nvPr/>
          </p:nvSpPr>
          <p:spPr bwMode="auto">
            <a:xfrm>
              <a:off x="2714" y="1395"/>
              <a:ext cx="27" cy="392"/>
            </a:xfrm>
            <a:custGeom>
              <a:avLst/>
              <a:gdLst/>
              <a:ahLst/>
              <a:cxnLst>
                <a:cxn ang="0">
                  <a:pos x="13" y="392"/>
                </a:cxn>
                <a:cxn ang="0">
                  <a:pos x="27" y="379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379"/>
                </a:cxn>
                <a:cxn ang="0">
                  <a:pos x="13" y="368"/>
                </a:cxn>
                <a:cxn ang="0">
                  <a:pos x="13" y="392"/>
                </a:cxn>
                <a:cxn ang="0">
                  <a:pos x="27" y="392"/>
                </a:cxn>
                <a:cxn ang="0">
                  <a:pos x="27" y="379"/>
                </a:cxn>
                <a:cxn ang="0">
                  <a:pos x="13" y="392"/>
                </a:cxn>
              </a:cxnLst>
              <a:rect l="0" t="0" r="r" b="b"/>
              <a:pathLst>
                <a:path w="27" h="392">
                  <a:moveTo>
                    <a:pt x="13" y="392"/>
                  </a:moveTo>
                  <a:lnTo>
                    <a:pt x="27" y="37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379"/>
                  </a:lnTo>
                  <a:lnTo>
                    <a:pt x="13" y="368"/>
                  </a:lnTo>
                  <a:lnTo>
                    <a:pt x="13" y="392"/>
                  </a:lnTo>
                  <a:lnTo>
                    <a:pt x="27" y="392"/>
                  </a:lnTo>
                  <a:lnTo>
                    <a:pt x="27" y="379"/>
                  </a:lnTo>
                  <a:lnTo>
                    <a:pt x="13" y="3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186"/>
            <p:cNvSpPr>
              <a:spLocks/>
            </p:cNvSpPr>
            <p:nvPr/>
          </p:nvSpPr>
          <p:spPr bwMode="auto">
            <a:xfrm>
              <a:off x="2449" y="1763"/>
              <a:ext cx="278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4" y="24"/>
                </a:cxn>
                <a:cxn ang="0">
                  <a:pos x="278" y="24"/>
                </a:cxn>
                <a:cxn ang="0">
                  <a:pos x="278" y="0"/>
                </a:cxn>
                <a:cxn ang="0">
                  <a:pos x="14" y="0"/>
                </a:cxn>
                <a:cxn ang="0">
                  <a:pos x="27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4" y="24"/>
                </a:cxn>
                <a:cxn ang="0">
                  <a:pos x="0" y="11"/>
                </a:cxn>
              </a:cxnLst>
              <a:rect l="0" t="0" r="r" b="b"/>
              <a:pathLst>
                <a:path w="278" h="24">
                  <a:moveTo>
                    <a:pt x="0" y="11"/>
                  </a:moveTo>
                  <a:lnTo>
                    <a:pt x="14" y="24"/>
                  </a:lnTo>
                  <a:lnTo>
                    <a:pt x="278" y="24"/>
                  </a:lnTo>
                  <a:lnTo>
                    <a:pt x="278" y="0"/>
                  </a:lnTo>
                  <a:lnTo>
                    <a:pt x="14" y="0"/>
                  </a:lnTo>
                  <a:lnTo>
                    <a:pt x="27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187"/>
            <p:cNvSpPr>
              <a:spLocks/>
            </p:cNvSpPr>
            <p:nvPr/>
          </p:nvSpPr>
          <p:spPr bwMode="auto">
            <a:xfrm>
              <a:off x="2449" y="1384"/>
              <a:ext cx="27" cy="39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1"/>
                </a:cxn>
                <a:cxn ang="0">
                  <a:pos x="0" y="390"/>
                </a:cxn>
                <a:cxn ang="0">
                  <a:pos x="27" y="390"/>
                </a:cxn>
                <a:cxn ang="0">
                  <a:pos x="27" y="11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4" y="0"/>
                </a:cxn>
              </a:cxnLst>
              <a:rect l="0" t="0" r="r" b="b"/>
              <a:pathLst>
                <a:path w="27" h="390">
                  <a:moveTo>
                    <a:pt x="14" y="0"/>
                  </a:moveTo>
                  <a:lnTo>
                    <a:pt x="0" y="11"/>
                  </a:lnTo>
                  <a:lnTo>
                    <a:pt x="0" y="390"/>
                  </a:lnTo>
                  <a:lnTo>
                    <a:pt x="27" y="390"/>
                  </a:lnTo>
                  <a:lnTo>
                    <a:pt x="27" y="11"/>
                  </a:lnTo>
                  <a:lnTo>
                    <a:pt x="14" y="2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Rectangle 188"/>
            <p:cNvSpPr>
              <a:spLocks noChangeArrowheads="1"/>
            </p:cNvSpPr>
            <p:nvPr/>
          </p:nvSpPr>
          <p:spPr bwMode="auto">
            <a:xfrm>
              <a:off x="2699" y="2589"/>
              <a:ext cx="620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Rectangle 189"/>
            <p:cNvSpPr>
              <a:spLocks noChangeArrowheads="1"/>
            </p:cNvSpPr>
            <p:nvPr/>
          </p:nvSpPr>
          <p:spPr bwMode="auto">
            <a:xfrm>
              <a:off x="4024" y="2581"/>
              <a:ext cx="43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Rectangle 190"/>
            <p:cNvSpPr>
              <a:spLocks noChangeArrowheads="1"/>
            </p:cNvSpPr>
            <p:nvPr/>
          </p:nvSpPr>
          <p:spPr bwMode="auto">
            <a:xfrm>
              <a:off x="4020" y="2651"/>
              <a:ext cx="4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Rectangle 191"/>
            <p:cNvSpPr>
              <a:spLocks noChangeArrowheads="1"/>
            </p:cNvSpPr>
            <p:nvPr/>
          </p:nvSpPr>
          <p:spPr bwMode="auto">
            <a:xfrm>
              <a:off x="4014" y="2720"/>
              <a:ext cx="41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Rectangle 192"/>
            <p:cNvSpPr>
              <a:spLocks noChangeArrowheads="1"/>
            </p:cNvSpPr>
            <p:nvPr/>
          </p:nvSpPr>
          <p:spPr bwMode="auto">
            <a:xfrm>
              <a:off x="4018" y="2790"/>
              <a:ext cx="4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Rectangle 193"/>
            <p:cNvSpPr>
              <a:spLocks noChangeArrowheads="1"/>
            </p:cNvSpPr>
            <p:nvPr/>
          </p:nvSpPr>
          <p:spPr bwMode="auto">
            <a:xfrm>
              <a:off x="4014" y="2857"/>
              <a:ext cx="41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Rectangle 194"/>
            <p:cNvSpPr>
              <a:spLocks noChangeArrowheads="1"/>
            </p:cNvSpPr>
            <p:nvPr/>
          </p:nvSpPr>
          <p:spPr bwMode="auto">
            <a:xfrm>
              <a:off x="4018" y="2927"/>
              <a:ext cx="4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Rectangle 195"/>
            <p:cNvSpPr>
              <a:spLocks noChangeArrowheads="1"/>
            </p:cNvSpPr>
            <p:nvPr/>
          </p:nvSpPr>
          <p:spPr bwMode="auto">
            <a:xfrm>
              <a:off x="4014" y="2995"/>
              <a:ext cx="4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Rectangle 196"/>
            <p:cNvSpPr>
              <a:spLocks noChangeArrowheads="1"/>
            </p:cNvSpPr>
            <p:nvPr/>
          </p:nvSpPr>
          <p:spPr bwMode="auto">
            <a:xfrm>
              <a:off x="4018" y="3062"/>
              <a:ext cx="41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Rectangle 197"/>
            <p:cNvSpPr>
              <a:spLocks noChangeArrowheads="1"/>
            </p:cNvSpPr>
            <p:nvPr/>
          </p:nvSpPr>
          <p:spPr bwMode="auto">
            <a:xfrm>
              <a:off x="4018" y="3137"/>
              <a:ext cx="41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Rectangle 198"/>
            <p:cNvSpPr>
              <a:spLocks noChangeArrowheads="1"/>
            </p:cNvSpPr>
            <p:nvPr/>
          </p:nvSpPr>
          <p:spPr bwMode="auto">
            <a:xfrm>
              <a:off x="3291" y="2591"/>
              <a:ext cx="43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Rectangle 199"/>
            <p:cNvSpPr>
              <a:spLocks noChangeArrowheads="1"/>
            </p:cNvSpPr>
            <p:nvPr/>
          </p:nvSpPr>
          <p:spPr bwMode="auto">
            <a:xfrm>
              <a:off x="3285" y="2662"/>
              <a:ext cx="44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" name="Rectangle 200"/>
            <p:cNvSpPr>
              <a:spLocks noChangeArrowheads="1"/>
            </p:cNvSpPr>
            <p:nvPr/>
          </p:nvSpPr>
          <p:spPr bwMode="auto">
            <a:xfrm>
              <a:off x="3280" y="2730"/>
              <a:ext cx="45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" name="Rectangle 201"/>
            <p:cNvSpPr>
              <a:spLocks noChangeArrowheads="1"/>
            </p:cNvSpPr>
            <p:nvPr/>
          </p:nvSpPr>
          <p:spPr bwMode="auto">
            <a:xfrm>
              <a:off x="3283" y="2799"/>
              <a:ext cx="44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Rectangle 202"/>
            <p:cNvSpPr>
              <a:spLocks noChangeArrowheads="1"/>
            </p:cNvSpPr>
            <p:nvPr/>
          </p:nvSpPr>
          <p:spPr bwMode="auto">
            <a:xfrm>
              <a:off x="3280" y="2869"/>
              <a:ext cx="45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2" name="Group 203"/>
            <p:cNvGrpSpPr>
              <a:grpSpLocks/>
            </p:cNvGrpSpPr>
            <p:nvPr/>
          </p:nvGrpSpPr>
          <p:grpSpPr bwMode="auto">
            <a:xfrm>
              <a:off x="1398" y="2510"/>
              <a:ext cx="3076" cy="1350"/>
              <a:chOff x="1398" y="2510"/>
              <a:chExt cx="3076" cy="1350"/>
            </a:xfrm>
          </p:grpSpPr>
          <p:sp>
            <p:nvSpPr>
              <p:cNvPr id="247" name="Rectangle 204"/>
              <p:cNvSpPr>
                <a:spLocks noChangeArrowheads="1"/>
              </p:cNvSpPr>
              <p:nvPr/>
            </p:nvSpPr>
            <p:spPr bwMode="auto">
              <a:xfrm>
                <a:off x="3283" y="2936"/>
                <a:ext cx="44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" name="Rectangle 205"/>
              <p:cNvSpPr>
                <a:spLocks noChangeArrowheads="1"/>
              </p:cNvSpPr>
              <p:nvPr/>
            </p:nvSpPr>
            <p:spPr bwMode="auto">
              <a:xfrm>
                <a:off x="3280" y="3004"/>
                <a:ext cx="45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" name="Rectangle 206"/>
              <p:cNvSpPr>
                <a:spLocks noChangeArrowheads="1"/>
              </p:cNvSpPr>
              <p:nvPr/>
            </p:nvSpPr>
            <p:spPr bwMode="auto">
              <a:xfrm>
                <a:off x="3283" y="3073"/>
                <a:ext cx="44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" name="Rectangle 207"/>
              <p:cNvSpPr>
                <a:spLocks noChangeArrowheads="1"/>
              </p:cNvSpPr>
              <p:nvPr/>
            </p:nvSpPr>
            <p:spPr bwMode="auto">
              <a:xfrm>
                <a:off x="3283" y="3147"/>
                <a:ext cx="44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1" name="Rectangle 208"/>
              <p:cNvSpPr>
                <a:spLocks noChangeArrowheads="1"/>
              </p:cNvSpPr>
              <p:nvPr/>
            </p:nvSpPr>
            <p:spPr bwMode="auto">
              <a:xfrm>
                <a:off x="2712" y="2591"/>
                <a:ext cx="46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2" name="Rectangle 209"/>
              <p:cNvSpPr>
                <a:spLocks noChangeArrowheads="1"/>
              </p:cNvSpPr>
              <p:nvPr/>
            </p:nvSpPr>
            <p:spPr bwMode="auto">
              <a:xfrm>
                <a:off x="2711" y="2662"/>
                <a:ext cx="41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3" name="Rectangle 210"/>
              <p:cNvSpPr>
                <a:spLocks noChangeArrowheads="1"/>
              </p:cNvSpPr>
              <p:nvPr/>
            </p:nvSpPr>
            <p:spPr bwMode="auto">
              <a:xfrm>
                <a:off x="2705" y="2730"/>
                <a:ext cx="41" cy="2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4" name="Rectangle 211"/>
              <p:cNvSpPr>
                <a:spLocks noChangeArrowheads="1"/>
              </p:cNvSpPr>
              <p:nvPr/>
            </p:nvSpPr>
            <p:spPr bwMode="auto">
              <a:xfrm>
                <a:off x="2707" y="2799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5" name="Rectangle 212"/>
              <p:cNvSpPr>
                <a:spLocks noChangeArrowheads="1"/>
              </p:cNvSpPr>
              <p:nvPr/>
            </p:nvSpPr>
            <p:spPr bwMode="auto">
              <a:xfrm>
                <a:off x="2705" y="2869"/>
                <a:ext cx="41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" name="Rectangle 213"/>
              <p:cNvSpPr>
                <a:spLocks noChangeArrowheads="1"/>
              </p:cNvSpPr>
              <p:nvPr/>
            </p:nvSpPr>
            <p:spPr bwMode="auto">
              <a:xfrm>
                <a:off x="2707" y="2936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" name="Rectangle 214"/>
              <p:cNvSpPr>
                <a:spLocks noChangeArrowheads="1"/>
              </p:cNvSpPr>
              <p:nvPr/>
            </p:nvSpPr>
            <p:spPr bwMode="auto">
              <a:xfrm>
                <a:off x="2705" y="3004"/>
                <a:ext cx="41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8" name="Rectangle 215"/>
              <p:cNvSpPr>
                <a:spLocks noChangeArrowheads="1"/>
              </p:cNvSpPr>
              <p:nvPr/>
            </p:nvSpPr>
            <p:spPr bwMode="auto">
              <a:xfrm>
                <a:off x="2707" y="3073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9" name="Rectangle 216"/>
              <p:cNvSpPr>
                <a:spLocks noChangeArrowheads="1"/>
              </p:cNvSpPr>
              <p:nvPr/>
            </p:nvSpPr>
            <p:spPr bwMode="auto">
              <a:xfrm>
                <a:off x="2707" y="3147"/>
                <a:ext cx="43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0" name="Rectangle 217"/>
              <p:cNvSpPr>
                <a:spLocks noChangeArrowheads="1"/>
              </p:cNvSpPr>
              <p:nvPr/>
            </p:nvSpPr>
            <p:spPr bwMode="auto">
              <a:xfrm>
                <a:off x="1967" y="2591"/>
                <a:ext cx="43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1" name="Rectangle 218"/>
              <p:cNvSpPr>
                <a:spLocks noChangeArrowheads="1"/>
              </p:cNvSpPr>
              <p:nvPr/>
            </p:nvSpPr>
            <p:spPr bwMode="auto">
              <a:xfrm>
                <a:off x="1961" y="2662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2" name="Rectangle 219"/>
              <p:cNvSpPr>
                <a:spLocks noChangeArrowheads="1"/>
              </p:cNvSpPr>
              <p:nvPr/>
            </p:nvSpPr>
            <p:spPr bwMode="auto">
              <a:xfrm>
                <a:off x="1955" y="2730"/>
                <a:ext cx="44" cy="2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3" name="Rectangle 220"/>
              <p:cNvSpPr>
                <a:spLocks noChangeArrowheads="1"/>
              </p:cNvSpPr>
              <p:nvPr/>
            </p:nvSpPr>
            <p:spPr bwMode="auto">
              <a:xfrm>
                <a:off x="1959" y="2799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4" name="Rectangle 221"/>
              <p:cNvSpPr>
                <a:spLocks noChangeArrowheads="1"/>
              </p:cNvSpPr>
              <p:nvPr/>
            </p:nvSpPr>
            <p:spPr bwMode="auto">
              <a:xfrm>
                <a:off x="1955" y="2869"/>
                <a:ext cx="44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" name="Rectangle 222"/>
              <p:cNvSpPr>
                <a:spLocks noChangeArrowheads="1"/>
              </p:cNvSpPr>
              <p:nvPr/>
            </p:nvSpPr>
            <p:spPr bwMode="auto">
              <a:xfrm>
                <a:off x="1959" y="2936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" name="Rectangle 223"/>
              <p:cNvSpPr>
                <a:spLocks noChangeArrowheads="1"/>
              </p:cNvSpPr>
              <p:nvPr/>
            </p:nvSpPr>
            <p:spPr bwMode="auto">
              <a:xfrm>
                <a:off x="1955" y="3004"/>
                <a:ext cx="44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" name="Rectangle 224"/>
              <p:cNvSpPr>
                <a:spLocks noChangeArrowheads="1"/>
              </p:cNvSpPr>
              <p:nvPr/>
            </p:nvSpPr>
            <p:spPr bwMode="auto">
              <a:xfrm>
                <a:off x="1959" y="3073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" name="Rectangle 225"/>
              <p:cNvSpPr>
                <a:spLocks noChangeArrowheads="1"/>
              </p:cNvSpPr>
              <p:nvPr/>
            </p:nvSpPr>
            <p:spPr bwMode="auto">
              <a:xfrm>
                <a:off x="1959" y="3147"/>
                <a:ext cx="43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" name="Rectangle 226"/>
              <p:cNvSpPr>
                <a:spLocks noChangeArrowheads="1"/>
              </p:cNvSpPr>
              <p:nvPr/>
            </p:nvSpPr>
            <p:spPr bwMode="auto">
              <a:xfrm>
                <a:off x="1914" y="2523"/>
                <a:ext cx="55" cy="6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" name="Freeform 227"/>
              <p:cNvSpPr>
                <a:spLocks/>
              </p:cNvSpPr>
              <p:nvPr/>
            </p:nvSpPr>
            <p:spPr bwMode="auto">
              <a:xfrm>
                <a:off x="1914" y="2510"/>
                <a:ext cx="68" cy="25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55" y="25"/>
                  </a:cxn>
                  <a:cxn ang="0">
                    <a:pos x="41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5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55" y="25"/>
                    </a:lnTo>
                    <a:lnTo>
                      <a:pt x="41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" name="Freeform 228"/>
              <p:cNvSpPr>
                <a:spLocks/>
              </p:cNvSpPr>
              <p:nvPr/>
            </p:nvSpPr>
            <p:spPr bwMode="auto">
              <a:xfrm>
                <a:off x="1955" y="2523"/>
                <a:ext cx="27" cy="702"/>
              </a:xfrm>
              <a:custGeom>
                <a:avLst/>
                <a:gdLst/>
                <a:ahLst/>
                <a:cxnLst>
                  <a:cxn ang="0">
                    <a:pos x="14" y="702"/>
                  </a:cxn>
                  <a:cxn ang="0">
                    <a:pos x="27" y="691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691"/>
                  </a:cxn>
                  <a:cxn ang="0">
                    <a:pos x="14" y="678"/>
                  </a:cxn>
                  <a:cxn ang="0">
                    <a:pos x="14" y="702"/>
                  </a:cxn>
                  <a:cxn ang="0">
                    <a:pos x="27" y="702"/>
                  </a:cxn>
                  <a:cxn ang="0">
                    <a:pos x="27" y="691"/>
                  </a:cxn>
                  <a:cxn ang="0">
                    <a:pos x="14" y="702"/>
                  </a:cxn>
                </a:cxnLst>
                <a:rect l="0" t="0" r="r" b="b"/>
                <a:pathLst>
                  <a:path w="27" h="702">
                    <a:moveTo>
                      <a:pt x="14" y="702"/>
                    </a:moveTo>
                    <a:lnTo>
                      <a:pt x="27" y="691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691"/>
                    </a:lnTo>
                    <a:lnTo>
                      <a:pt x="14" y="678"/>
                    </a:lnTo>
                    <a:lnTo>
                      <a:pt x="14" y="702"/>
                    </a:lnTo>
                    <a:lnTo>
                      <a:pt x="27" y="702"/>
                    </a:lnTo>
                    <a:lnTo>
                      <a:pt x="27" y="691"/>
                    </a:lnTo>
                    <a:lnTo>
                      <a:pt x="14" y="7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" name="Freeform 229"/>
              <p:cNvSpPr>
                <a:spLocks/>
              </p:cNvSpPr>
              <p:nvPr/>
            </p:nvSpPr>
            <p:spPr bwMode="auto">
              <a:xfrm>
                <a:off x="1901" y="3201"/>
                <a:ext cx="68" cy="2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6" y="13"/>
                  </a:cxn>
                  <a:cxn ang="0">
                    <a:pos x="0" y="13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3"/>
                  </a:cxn>
                </a:cxnLst>
                <a:rect l="0" t="0" r="r" b="b"/>
                <a:pathLst>
                  <a:path w="68" h="24">
                    <a:moveTo>
                      <a:pt x="0" y="13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6" y="13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" name="Freeform 230"/>
              <p:cNvSpPr>
                <a:spLocks/>
              </p:cNvSpPr>
              <p:nvPr/>
            </p:nvSpPr>
            <p:spPr bwMode="auto">
              <a:xfrm>
                <a:off x="1901" y="2510"/>
                <a:ext cx="26" cy="70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704"/>
                  </a:cxn>
                  <a:cxn ang="0">
                    <a:pos x="26" y="704"/>
                  </a:cxn>
                  <a:cxn ang="0">
                    <a:pos x="26" y="13"/>
                  </a:cxn>
                  <a:cxn ang="0">
                    <a:pos x="13" y="25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6" h="704">
                    <a:moveTo>
                      <a:pt x="13" y="0"/>
                    </a:moveTo>
                    <a:lnTo>
                      <a:pt x="0" y="13"/>
                    </a:lnTo>
                    <a:lnTo>
                      <a:pt x="0" y="704"/>
                    </a:lnTo>
                    <a:lnTo>
                      <a:pt x="26" y="704"/>
                    </a:lnTo>
                    <a:lnTo>
                      <a:pt x="26" y="13"/>
                    </a:lnTo>
                    <a:lnTo>
                      <a:pt x="13" y="25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4" name="Rectangle 231"/>
              <p:cNvSpPr>
                <a:spLocks noChangeArrowheads="1"/>
              </p:cNvSpPr>
              <p:nvPr/>
            </p:nvSpPr>
            <p:spPr bwMode="auto">
              <a:xfrm>
                <a:off x="2712" y="3225"/>
                <a:ext cx="46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5" name="Rectangle 232"/>
              <p:cNvSpPr>
                <a:spLocks noChangeArrowheads="1"/>
              </p:cNvSpPr>
              <p:nvPr/>
            </p:nvSpPr>
            <p:spPr bwMode="auto">
              <a:xfrm>
                <a:off x="2711" y="3295"/>
                <a:ext cx="41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" name="Rectangle 233"/>
              <p:cNvSpPr>
                <a:spLocks noChangeArrowheads="1"/>
              </p:cNvSpPr>
              <p:nvPr/>
            </p:nvSpPr>
            <p:spPr bwMode="auto">
              <a:xfrm>
                <a:off x="2705" y="3366"/>
                <a:ext cx="41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" name="Rectangle 234"/>
              <p:cNvSpPr>
                <a:spLocks noChangeArrowheads="1"/>
              </p:cNvSpPr>
              <p:nvPr/>
            </p:nvSpPr>
            <p:spPr bwMode="auto">
              <a:xfrm>
                <a:off x="2707" y="3434"/>
                <a:ext cx="43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" name="Rectangle 235"/>
              <p:cNvSpPr>
                <a:spLocks noChangeArrowheads="1"/>
              </p:cNvSpPr>
              <p:nvPr/>
            </p:nvSpPr>
            <p:spPr bwMode="auto">
              <a:xfrm>
                <a:off x="2705" y="3503"/>
                <a:ext cx="41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" name="Rectangle 236"/>
              <p:cNvSpPr>
                <a:spLocks noChangeArrowheads="1"/>
              </p:cNvSpPr>
              <p:nvPr/>
            </p:nvSpPr>
            <p:spPr bwMode="auto">
              <a:xfrm>
                <a:off x="3295" y="3225"/>
                <a:ext cx="43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" name="Rectangle 237"/>
              <p:cNvSpPr>
                <a:spLocks noChangeArrowheads="1"/>
              </p:cNvSpPr>
              <p:nvPr/>
            </p:nvSpPr>
            <p:spPr bwMode="auto">
              <a:xfrm>
                <a:off x="3291" y="3295"/>
                <a:ext cx="41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" name="Rectangle 238"/>
              <p:cNvSpPr>
                <a:spLocks noChangeArrowheads="1"/>
              </p:cNvSpPr>
              <p:nvPr/>
            </p:nvSpPr>
            <p:spPr bwMode="auto">
              <a:xfrm>
                <a:off x="3285" y="3366"/>
                <a:ext cx="42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2" name="Rectangle 239"/>
              <p:cNvSpPr>
                <a:spLocks noChangeArrowheads="1"/>
              </p:cNvSpPr>
              <p:nvPr/>
            </p:nvSpPr>
            <p:spPr bwMode="auto">
              <a:xfrm>
                <a:off x="3289" y="3434"/>
                <a:ext cx="41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3" name="Rectangle 240"/>
              <p:cNvSpPr>
                <a:spLocks noChangeArrowheads="1"/>
              </p:cNvSpPr>
              <p:nvPr/>
            </p:nvSpPr>
            <p:spPr bwMode="auto">
              <a:xfrm>
                <a:off x="3285" y="3503"/>
                <a:ext cx="42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4" name="Rectangle 241"/>
              <p:cNvSpPr>
                <a:spLocks noChangeArrowheads="1"/>
              </p:cNvSpPr>
              <p:nvPr/>
            </p:nvSpPr>
            <p:spPr bwMode="auto">
              <a:xfrm>
                <a:off x="3552" y="2606"/>
                <a:ext cx="265" cy="379"/>
              </a:xfrm>
              <a:prstGeom prst="rect">
                <a:avLst/>
              </a:prstGeom>
              <a:solidFill>
                <a:srgbClr val="84C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5" name="Freeform 242"/>
              <p:cNvSpPr>
                <a:spLocks/>
              </p:cNvSpPr>
              <p:nvPr/>
            </p:nvSpPr>
            <p:spPr bwMode="auto">
              <a:xfrm>
                <a:off x="3552" y="2593"/>
                <a:ext cx="276" cy="24"/>
              </a:xfrm>
              <a:custGeom>
                <a:avLst/>
                <a:gdLst/>
                <a:ahLst/>
                <a:cxnLst>
                  <a:cxn ang="0">
                    <a:pos x="276" y="13"/>
                  </a:cxn>
                  <a:cxn ang="0">
                    <a:pos x="26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65" y="24"/>
                  </a:cxn>
                  <a:cxn ang="0">
                    <a:pos x="252" y="13"/>
                  </a:cxn>
                  <a:cxn ang="0">
                    <a:pos x="276" y="13"/>
                  </a:cxn>
                  <a:cxn ang="0">
                    <a:pos x="276" y="0"/>
                  </a:cxn>
                  <a:cxn ang="0">
                    <a:pos x="265" y="0"/>
                  </a:cxn>
                  <a:cxn ang="0">
                    <a:pos x="276" y="13"/>
                  </a:cxn>
                </a:cxnLst>
                <a:rect l="0" t="0" r="r" b="b"/>
                <a:pathLst>
                  <a:path w="276" h="24">
                    <a:moveTo>
                      <a:pt x="276" y="13"/>
                    </a:moveTo>
                    <a:lnTo>
                      <a:pt x="26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65" y="24"/>
                    </a:lnTo>
                    <a:lnTo>
                      <a:pt x="252" y="13"/>
                    </a:lnTo>
                    <a:lnTo>
                      <a:pt x="276" y="13"/>
                    </a:lnTo>
                    <a:lnTo>
                      <a:pt x="276" y="0"/>
                    </a:lnTo>
                    <a:lnTo>
                      <a:pt x="265" y="0"/>
                    </a:lnTo>
                    <a:lnTo>
                      <a:pt x="27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" name="Freeform 243"/>
              <p:cNvSpPr>
                <a:spLocks/>
              </p:cNvSpPr>
              <p:nvPr/>
            </p:nvSpPr>
            <p:spPr bwMode="auto">
              <a:xfrm>
                <a:off x="3804" y="2606"/>
                <a:ext cx="24" cy="390"/>
              </a:xfrm>
              <a:custGeom>
                <a:avLst/>
                <a:gdLst/>
                <a:ahLst/>
                <a:cxnLst>
                  <a:cxn ang="0">
                    <a:pos x="13" y="390"/>
                  </a:cxn>
                  <a:cxn ang="0">
                    <a:pos x="24" y="379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79"/>
                  </a:cxn>
                  <a:cxn ang="0">
                    <a:pos x="13" y="366"/>
                  </a:cxn>
                  <a:cxn ang="0">
                    <a:pos x="13" y="390"/>
                  </a:cxn>
                  <a:cxn ang="0">
                    <a:pos x="24" y="390"/>
                  </a:cxn>
                  <a:cxn ang="0">
                    <a:pos x="24" y="379"/>
                  </a:cxn>
                  <a:cxn ang="0">
                    <a:pos x="13" y="390"/>
                  </a:cxn>
                </a:cxnLst>
                <a:rect l="0" t="0" r="r" b="b"/>
                <a:pathLst>
                  <a:path w="24" h="390">
                    <a:moveTo>
                      <a:pt x="13" y="390"/>
                    </a:moveTo>
                    <a:lnTo>
                      <a:pt x="24" y="379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79"/>
                    </a:lnTo>
                    <a:lnTo>
                      <a:pt x="13" y="366"/>
                    </a:lnTo>
                    <a:lnTo>
                      <a:pt x="13" y="390"/>
                    </a:lnTo>
                    <a:lnTo>
                      <a:pt x="24" y="390"/>
                    </a:lnTo>
                    <a:lnTo>
                      <a:pt x="24" y="379"/>
                    </a:lnTo>
                    <a:lnTo>
                      <a:pt x="13" y="3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" name="Freeform 244"/>
              <p:cNvSpPr>
                <a:spLocks/>
              </p:cNvSpPr>
              <p:nvPr/>
            </p:nvSpPr>
            <p:spPr bwMode="auto">
              <a:xfrm>
                <a:off x="3539" y="2972"/>
                <a:ext cx="278" cy="2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4"/>
                  </a:cxn>
                  <a:cxn ang="0">
                    <a:pos x="278" y="24"/>
                  </a:cxn>
                  <a:cxn ang="0">
                    <a:pos x="278" y="0"/>
                  </a:cxn>
                  <a:cxn ang="0">
                    <a:pos x="13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3"/>
                  </a:cxn>
                </a:cxnLst>
                <a:rect l="0" t="0" r="r" b="b"/>
                <a:pathLst>
                  <a:path w="278" h="24">
                    <a:moveTo>
                      <a:pt x="0" y="13"/>
                    </a:moveTo>
                    <a:lnTo>
                      <a:pt x="13" y="24"/>
                    </a:lnTo>
                    <a:lnTo>
                      <a:pt x="278" y="24"/>
                    </a:lnTo>
                    <a:lnTo>
                      <a:pt x="278" y="0"/>
                    </a:lnTo>
                    <a:lnTo>
                      <a:pt x="13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" name="Freeform 245"/>
              <p:cNvSpPr>
                <a:spLocks/>
              </p:cNvSpPr>
              <p:nvPr/>
            </p:nvSpPr>
            <p:spPr bwMode="auto">
              <a:xfrm>
                <a:off x="3539" y="2593"/>
                <a:ext cx="24" cy="39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92"/>
                  </a:cxn>
                  <a:cxn ang="0">
                    <a:pos x="24" y="392"/>
                  </a:cxn>
                  <a:cxn ang="0">
                    <a:pos x="24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4" h="392">
                    <a:moveTo>
                      <a:pt x="13" y="0"/>
                    </a:moveTo>
                    <a:lnTo>
                      <a:pt x="0" y="13"/>
                    </a:lnTo>
                    <a:lnTo>
                      <a:pt x="0" y="392"/>
                    </a:lnTo>
                    <a:lnTo>
                      <a:pt x="24" y="392"/>
                    </a:lnTo>
                    <a:lnTo>
                      <a:pt x="24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" name="Rectangle 246"/>
              <p:cNvSpPr>
                <a:spLocks noChangeArrowheads="1"/>
              </p:cNvSpPr>
              <p:nvPr/>
            </p:nvSpPr>
            <p:spPr bwMode="auto">
              <a:xfrm>
                <a:off x="3552" y="3021"/>
                <a:ext cx="265" cy="345"/>
              </a:xfrm>
              <a:prstGeom prst="rect">
                <a:avLst/>
              </a:prstGeom>
              <a:solidFill>
                <a:srgbClr val="84C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0" name="Freeform 247"/>
              <p:cNvSpPr>
                <a:spLocks/>
              </p:cNvSpPr>
              <p:nvPr/>
            </p:nvSpPr>
            <p:spPr bwMode="auto">
              <a:xfrm>
                <a:off x="3552" y="3010"/>
                <a:ext cx="276" cy="24"/>
              </a:xfrm>
              <a:custGeom>
                <a:avLst/>
                <a:gdLst/>
                <a:ahLst/>
                <a:cxnLst>
                  <a:cxn ang="0">
                    <a:pos x="276" y="11"/>
                  </a:cxn>
                  <a:cxn ang="0">
                    <a:pos x="26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65" y="24"/>
                  </a:cxn>
                  <a:cxn ang="0">
                    <a:pos x="252" y="11"/>
                  </a:cxn>
                  <a:cxn ang="0">
                    <a:pos x="276" y="11"/>
                  </a:cxn>
                  <a:cxn ang="0">
                    <a:pos x="276" y="0"/>
                  </a:cxn>
                  <a:cxn ang="0">
                    <a:pos x="265" y="0"/>
                  </a:cxn>
                  <a:cxn ang="0">
                    <a:pos x="276" y="11"/>
                  </a:cxn>
                </a:cxnLst>
                <a:rect l="0" t="0" r="r" b="b"/>
                <a:pathLst>
                  <a:path w="276" h="24">
                    <a:moveTo>
                      <a:pt x="276" y="11"/>
                    </a:moveTo>
                    <a:lnTo>
                      <a:pt x="26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65" y="24"/>
                    </a:lnTo>
                    <a:lnTo>
                      <a:pt x="252" y="11"/>
                    </a:lnTo>
                    <a:lnTo>
                      <a:pt x="276" y="11"/>
                    </a:lnTo>
                    <a:lnTo>
                      <a:pt x="276" y="0"/>
                    </a:lnTo>
                    <a:lnTo>
                      <a:pt x="265" y="0"/>
                    </a:lnTo>
                    <a:lnTo>
                      <a:pt x="27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1" name="Freeform 248"/>
              <p:cNvSpPr>
                <a:spLocks/>
              </p:cNvSpPr>
              <p:nvPr/>
            </p:nvSpPr>
            <p:spPr bwMode="auto">
              <a:xfrm>
                <a:off x="3804" y="3021"/>
                <a:ext cx="24" cy="357"/>
              </a:xfrm>
              <a:custGeom>
                <a:avLst/>
                <a:gdLst/>
                <a:ahLst/>
                <a:cxnLst>
                  <a:cxn ang="0">
                    <a:pos x="13" y="357"/>
                  </a:cxn>
                  <a:cxn ang="0">
                    <a:pos x="24" y="345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45"/>
                  </a:cxn>
                  <a:cxn ang="0">
                    <a:pos x="13" y="332"/>
                  </a:cxn>
                  <a:cxn ang="0">
                    <a:pos x="13" y="357"/>
                  </a:cxn>
                  <a:cxn ang="0">
                    <a:pos x="24" y="357"/>
                  </a:cxn>
                  <a:cxn ang="0">
                    <a:pos x="24" y="345"/>
                  </a:cxn>
                  <a:cxn ang="0">
                    <a:pos x="13" y="357"/>
                  </a:cxn>
                </a:cxnLst>
                <a:rect l="0" t="0" r="r" b="b"/>
                <a:pathLst>
                  <a:path w="24" h="357">
                    <a:moveTo>
                      <a:pt x="13" y="357"/>
                    </a:moveTo>
                    <a:lnTo>
                      <a:pt x="24" y="345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45"/>
                    </a:lnTo>
                    <a:lnTo>
                      <a:pt x="13" y="332"/>
                    </a:lnTo>
                    <a:lnTo>
                      <a:pt x="13" y="357"/>
                    </a:lnTo>
                    <a:lnTo>
                      <a:pt x="24" y="357"/>
                    </a:lnTo>
                    <a:lnTo>
                      <a:pt x="24" y="345"/>
                    </a:lnTo>
                    <a:lnTo>
                      <a:pt x="13" y="3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2" name="Freeform 249"/>
              <p:cNvSpPr>
                <a:spLocks/>
              </p:cNvSpPr>
              <p:nvPr/>
            </p:nvSpPr>
            <p:spPr bwMode="auto">
              <a:xfrm>
                <a:off x="3539" y="3353"/>
                <a:ext cx="278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5"/>
                  </a:cxn>
                  <a:cxn ang="0">
                    <a:pos x="278" y="25"/>
                  </a:cxn>
                  <a:cxn ang="0">
                    <a:pos x="278" y="0"/>
                  </a:cxn>
                  <a:cxn ang="0">
                    <a:pos x="13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3"/>
                  </a:cxn>
                </a:cxnLst>
                <a:rect l="0" t="0" r="r" b="b"/>
                <a:pathLst>
                  <a:path w="278" h="25">
                    <a:moveTo>
                      <a:pt x="0" y="13"/>
                    </a:moveTo>
                    <a:lnTo>
                      <a:pt x="13" y="25"/>
                    </a:lnTo>
                    <a:lnTo>
                      <a:pt x="278" y="25"/>
                    </a:lnTo>
                    <a:lnTo>
                      <a:pt x="278" y="0"/>
                    </a:lnTo>
                    <a:lnTo>
                      <a:pt x="13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3" name="Freeform 250"/>
              <p:cNvSpPr>
                <a:spLocks/>
              </p:cNvSpPr>
              <p:nvPr/>
            </p:nvSpPr>
            <p:spPr bwMode="auto">
              <a:xfrm>
                <a:off x="3539" y="3010"/>
                <a:ext cx="24" cy="35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356"/>
                  </a:cxn>
                  <a:cxn ang="0">
                    <a:pos x="24" y="356"/>
                  </a:cxn>
                  <a:cxn ang="0">
                    <a:pos x="24" y="11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4" h="356">
                    <a:moveTo>
                      <a:pt x="13" y="0"/>
                    </a:moveTo>
                    <a:lnTo>
                      <a:pt x="0" y="11"/>
                    </a:lnTo>
                    <a:lnTo>
                      <a:pt x="0" y="356"/>
                    </a:lnTo>
                    <a:lnTo>
                      <a:pt x="24" y="356"/>
                    </a:lnTo>
                    <a:lnTo>
                      <a:pt x="24" y="11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4" name="Rectangle 251"/>
              <p:cNvSpPr>
                <a:spLocks noChangeArrowheads="1"/>
              </p:cNvSpPr>
              <p:nvPr/>
            </p:nvSpPr>
            <p:spPr bwMode="auto">
              <a:xfrm>
                <a:off x="3347" y="3212"/>
                <a:ext cx="846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5" name="Freeform 252"/>
              <p:cNvSpPr>
                <a:spLocks/>
              </p:cNvSpPr>
              <p:nvPr/>
            </p:nvSpPr>
            <p:spPr bwMode="auto">
              <a:xfrm>
                <a:off x="3347" y="3199"/>
                <a:ext cx="857" cy="25"/>
              </a:xfrm>
              <a:custGeom>
                <a:avLst/>
                <a:gdLst/>
                <a:ahLst/>
                <a:cxnLst>
                  <a:cxn ang="0">
                    <a:pos x="857" y="13"/>
                  </a:cxn>
                  <a:cxn ang="0">
                    <a:pos x="846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846" y="25"/>
                  </a:cxn>
                  <a:cxn ang="0">
                    <a:pos x="832" y="13"/>
                  </a:cxn>
                  <a:cxn ang="0">
                    <a:pos x="857" y="13"/>
                  </a:cxn>
                  <a:cxn ang="0">
                    <a:pos x="857" y="0"/>
                  </a:cxn>
                  <a:cxn ang="0">
                    <a:pos x="846" y="0"/>
                  </a:cxn>
                  <a:cxn ang="0">
                    <a:pos x="857" y="13"/>
                  </a:cxn>
                </a:cxnLst>
                <a:rect l="0" t="0" r="r" b="b"/>
                <a:pathLst>
                  <a:path w="857" h="25">
                    <a:moveTo>
                      <a:pt x="857" y="13"/>
                    </a:moveTo>
                    <a:lnTo>
                      <a:pt x="846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846" y="25"/>
                    </a:lnTo>
                    <a:lnTo>
                      <a:pt x="832" y="13"/>
                    </a:lnTo>
                    <a:lnTo>
                      <a:pt x="857" y="13"/>
                    </a:lnTo>
                    <a:lnTo>
                      <a:pt x="857" y="0"/>
                    </a:lnTo>
                    <a:lnTo>
                      <a:pt x="846" y="0"/>
                    </a:lnTo>
                    <a:lnTo>
                      <a:pt x="85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6" name="Freeform 253"/>
              <p:cNvSpPr>
                <a:spLocks/>
              </p:cNvSpPr>
              <p:nvPr/>
            </p:nvSpPr>
            <p:spPr bwMode="auto">
              <a:xfrm>
                <a:off x="4179" y="3212"/>
                <a:ext cx="25" cy="55"/>
              </a:xfrm>
              <a:custGeom>
                <a:avLst/>
                <a:gdLst/>
                <a:ahLst/>
                <a:cxnLst>
                  <a:cxn ang="0">
                    <a:pos x="14" y="55"/>
                  </a:cxn>
                  <a:cxn ang="0">
                    <a:pos x="25" y="42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14" y="30"/>
                  </a:cxn>
                  <a:cxn ang="0">
                    <a:pos x="14" y="55"/>
                  </a:cxn>
                  <a:cxn ang="0">
                    <a:pos x="25" y="55"/>
                  </a:cxn>
                  <a:cxn ang="0">
                    <a:pos x="25" y="42"/>
                  </a:cxn>
                  <a:cxn ang="0">
                    <a:pos x="14" y="55"/>
                  </a:cxn>
                </a:cxnLst>
                <a:rect l="0" t="0" r="r" b="b"/>
                <a:pathLst>
                  <a:path w="25" h="55">
                    <a:moveTo>
                      <a:pt x="14" y="55"/>
                    </a:moveTo>
                    <a:lnTo>
                      <a:pt x="25" y="4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14" y="30"/>
                    </a:lnTo>
                    <a:lnTo>
                      <a:pt x="14" y="55"/>
                    </a:lnTo>
                    <a:lnTo>
                      <a:pt x="25" y="55"/>
                    </a:lnTo>
                    <a:lnTo>
                      <a:pt x="25" y="42"/>
                    </a:lnTo>
                    <a:lnTo>
                      <a:pt x="14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" name="Freeform 254"/>
              <p:cNvSpPr>
                <a:spLocks/>
              </p:cNvSpPr>
              <p:nvPr/>
            </p:nvSpPr>
            <p:spPr bwMode="auto">
              <a:xfrm>
                <a:off x="3334" y="3242"/>
                <a:ext cx="859" cy="2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3" y="25"/>
                  </a:cxn>
                  <a:cxn ang="0">
                    <a:pos x="859" y="25"/>
                  </a:cxn>
                  <a:cxn ang="0">
                    <a:pos x="859" y="0"/>
                  </a:cxn>
                  <a:cxn ang="0">
                    <a:pos x="13" y="0"/>
                  </a:cxn>
                  <a:cxn ang="0">
                    <a:pos x="25" y="12"/>
                  </a:cxn>
                  <a:cxn ang="0">
                    <a:pos x="0" y="12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2"/>
                  </a:cxn>
                </a:cxnLst>
                <a:rect l="0" t="0" r="r" b="b"/>
                <a:pathLst>
                  <a:path w="859" h="25">
                    <a:moveTo>
                      <a:pt x="0" y="12"/>
                    </a:moveTo>
                    <a:lnTo>
                      <a:pt x="13" y="25"/>
                    </a:lnTo>
                    <a:lnTo>
                      <a:pt x="859" y="25"/>
                    </a:lnTo>
                    <a:lnTo>
                      <a:pt x="859" y="0"/>
                    </a:lnTo>
                    <a:lnTo>
                      <a:pt x="13" y="0"/>
                    </a:lnTo>
                    <a:lnTo>
                      <a:pt x="25" y="12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" name="Freeform 255"/>
              <p:cNvSpPr>
                <a:spLocks/>
              </p:cNvSpPr>
              <p:nvPr/>
            </p:nvSpPr>
            <p:spPr bwMode="auto">
              <a:xfrm>
                <a:off x="3334" y="3199"/>
                <a:ext cx="25" cy="5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55"/>
                  </a:cxn>
                  <a:cxn ang="0">
                    <a:pos x="25" y="55"/>
                  </a:cxn>
                  <a:cxn ang="0">
                    <a:pos x="25" y="13"/>
                  </a:cxn>
                  <a:cxn ang="0">
                    <a:pos x="13" y="25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5" h="55">
                    <a:moveTo>
                      <a:pt x="13" y="0"/>
                    </a:moveTo>
                    <a:lnTo>
                      <a:pt x="0" y="13"/>
                    </a:lnTo>
                    <a:lnTo>
                      <a:pt x="0" y="55"/>
                    </a:lnTo>
                    <a:lnTo>
                      <a:pt x="25" y="55"/>
                    </a:lnTo>
                    <a:lnTo>
                      <a:pt x="25" y="13"/>
                    </a:lnTo>
                    <a:lnTo>
                      <a:pt x="13" y="25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" name="Rectangle 256"/>
              <p:cNvSpPr>
                <a:spLocks noChangeArrowheads="1"/>
              </p:cNvSpPr>
              <p:nvPr/>
            </p:nvSpPr>
            <p:spPr bwMode="auto">
              <a:xfrm>
                <a:off x="4014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" name="Freeform 257"/>
              <p:cNvSpPr>
                <a:spLocks/>
              </p:cNvSpPr>
              <p:nvPr/>
            </p:nvSpPr>
            <p:spPr bwMode="auto">
              <a:xfrm>
                <a:off x="4014" y="3235"/>
                <a:ext cx="68" cy="24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1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4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1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1" name="Freeform 258"/>
              <p:cNvSpPr>
                <a:spLocks/>
              </p:cNvSpPr>
              <p:nvPr/>
            </p:nvSpPr>
            <p:spPr bwMode="auto">
              <a:xfrm>
                <a:off x="4055" y="3248"/>
                <a:ext cx="27" cy="315"/>
              </a:xfrm>
              <a:custGeom>
                <a:avLst/>
                <a:gdLst/>
                <a:ahLst/>
                <a:cxnLst>
                  <a:cxn ang="0">
                    <a:pos x="14" y="315"/>
                  </a:cxn>
                  <a:cxn ang="0">
                    <a:pos x="27" y="302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4" y="291"/>
                  </a:cxn>
                  <a:cxn ang="0">
                    <a:pos x="14" y="315"/>
                  </a:cxn>
                  <a:cxn ang="0">
                    <a:pos x="27" y="315"/>
                  </a:cxn>
                  <a:cxn ang="0">
                    <a:pos x="27" y="302"/>
                  </a:cxn>
                  <a:cxn ang="0">
                    <a:pos x="14" y="315"/>
                  </a:cxn>
                </a:cxnLst>
                <a:rect l="0" t="0" r="r" b="b"/>
                <a:pathLst>
                  <a:path w="27" h="315">
                    <a:moveTo>
                      <a:pt x="14" y="315"/>
                    </a:moveTo>
                    <a:lnTo>
                      <a:pt x="27" y="302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4" y="291"/>
                    </a:lnTo>
                    <a:lnTo>
                      <a:pt x="14" y="315"/>
                    </a:lnTo>
                    <a:lnTo>
                      <a:pt x="27" y="315"/>
                    </a:lnTo>
                    <a:lnTo>
                      <a:pt x="27" y="302"/>
                    </a:lnTo>
                    <a:lnTo>
                      <a:pt x="14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2" name="Freeform 259"/>
              <p:cNvSpPr>
                <a:spLocks/>
              </p:cNvSpPr>
              <p:nvPr/>
            </p:nvSpPr>
            <p:spPr bwMode="auto">
              <a:xfrm>
                <a:off x="4001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4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3" name="Freeform 260"/>
              <p:cNvSpPr>
                <a:spLocks/>
              </p:cNvSpPr>
              <p:nvPr/>
            </p:nvSpPr>
            <p:spPr bwMode="auto">
              <a:xfrm>
                <a:off x="4001" y="3235"/>
                <a:ext cx="24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4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4" name="Rectangle 261"/>
              <p:cNvSpPr>
                <a:spLocks noChangeArrowheads="1"/>
              </p:cNvSpPr>
              <p:nvPr/>
            </p:nvSpPr>
            <p:spPr bwMode="auto">
              <a:xfrm>
                <a:off x="3920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5" name="Freeform 262"/>
              <p:cNvSpPr>
                <a:spLocks/>
              </p:cNvSpPr>
              <p:nvPr/>
            </p:nvSpPr>
            <p:spPr bwMode="auto">
              <a:xfrm>
                <a:off x="3920" y="3235"/>
                <a:ext cx="68" cy="24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3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4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3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6" name="Freeform 263"/>
              <p:cNvSpPr>
                <a:spLocks/>
              </p:cNvSpPr>
              <p:nvPr/>
            </p:nvSpPr>
            <p:spPr bwMode="auto">
              <a:xfrm>
                <a:off x="3963" y="3248"/>
                <a:ext cx="25" cy="315"/>
              </a:xfrm>
              <a:custGeom>
                <a:avLst/>
                <a:gdLst/>
                <a:ahLst/>
                <a:cxnLst>
                  <a:cxn ang="0">
                    <a:pos x="12" y="315"/>
                  </a:cxn>
                  <a:cxn ang="0">
                    <a:pos x="25" y="302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2" y="291"/>
                  </a:cxn>
                  <a:cxn ang="0">
                    <a:pos x="12" y="315"/>
                  </a:cxn>
                  <a:cxn ang="0">
                    <a:pos x="25" y="315"/>
                  </a:cxn>
                  <a:cxn ang="0">
                    <a:pos x="25" y="302"/>
                  </a:cxn>
                  <a:cxn ang="0">
                    <a:pos x="12" y="315"/>
                  </a:cxn>
                </a:cxnLst>
                <a:rect l="0" t="0" r="r" b="b"/>
                <a:pathLst>
                  <a:path w="25" h="315">
                    <a:moveTo>
                      <a:pt x="12" y="315"/>
                    </a:moveTo>
                    <a:lnTo>
                      <a:pt x="25" y="30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2" y="291"/>
                    </a:lnTo>
                    <a:lnTo>
                      <a:pt x="12" y="315"/>
                    </a:lnTo>
                    <a:lnTo>
                      <a:pt x="25" y="315"/>
                    </a:lnTo>
                    <a:lnTo>
                      <a:pt x="25" y="302"/>
                    </a:lnTo>
                    <a:lnTo>
                      <a:pt x="12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" name="Freeform 264"/>
              <p:cNvSpPr>
                <a:spLocks/>
              </p:cNvSpPr>
              <p:nvPr/>
            </p:nvSpPr>
            <p:spPr bwMode="auto">
              <a:xfrm>
                <a:off x="3907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6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6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" name="Freeform 265"/>
              <p:cNvSpPr>
                <a:spLocks/>
              </p:cNvSpPr>
              <p:nvPr/>
            </p:nvSpPr>
            <p:spPr bwMode="auto">
              <a:xfrm>
                <a:off x="3907" y="3235"/>
                <a:ext cx="26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6" y="315"/>
                  </a:cxn>
                  <a:cxn ang="0">
                    <a:pos x="26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6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6" y="315"/>
                    </a:lnTo>
                    <a:lnTo>
                      <a:pt x="26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" name="Rectangle 266"/>
              <p:cNvSpPr>
                <a:spLocks noChangeArrowheads="1"/>
              </p:cNvSpPr>
              <p:nvPr/>
            </p:nvSpPr>
            <p:spPr bwMode="auto">
              <a:xfrm>
                <a:off x="3826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" name="Freeform 267"/>
              <p:cNvSpPr>
                <a:spLocks/>
              </p:cNvSpPr>
              <p:nvPr/>
            </p:nvSpPr>
            <p:spPr bwMode="auto">
              <a:xfrm>
                <a:off x="3826" y="3235"/>
                <a:ext cx="68" cy="24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4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4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4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" name="Freeform 268"/>
              <p:cNvSpPr>
                <a:spLocks/>
              </p:cNvSpPr>
              <p:nvPr/>
            </p:nvSpPr>
            <p:spPr bwMode="auto">
              <a:xfrm>
                <a:off x="3870" y="3248"/>
                <a:ext cx="24" cy="315"/>
              </a:xfrm>
              <a:custGeom>
                <a:avLst/>
                <a:gdLst/>
                <a:ahLst/>
                <a:cxnLst>
                  <a:cxn ang="0">
                    <a:pos x="11" y="315"/>
                  </a:cxn>
                  <a:cxn ang="0">
                    <a:pos x="24" y="302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1" y="291"/>
                  </a:cxn>
                  <a:cxn ang="0">
                    <a:pos x="11" y="315"/>
                  </a:cxn>
                  <a:cxn ang="0">
                    <a:pos x="24" y="315"/>
                  </a:cxn>
                  <a:cxn ang="0">
                    <a:pos x="24" y="302"/>
                  </a:cxn>
                  <a:cxn ang="0">
                    <a:pos x="11" y="315"/>
                  </a:cxn>
                </a:cxnLst>
                <a:rect l="0" t="0" r="r" b="b"/>
                <a:pathLst>
                  <a:path w="24" h="315">
                    <a:moveTo>
                      <a:pt x="11" y="315"/>
                    </a:moveTo>
                    <a:lnTo>
                      <a:pt x="24" y="30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1" y="291"/>
                    </a:lnTo>
                    <a:lnTo>
                      <a:pt x="11" y="315"/>
                    </a:lnTo>
                    <a:lnTo>
                      <a:pt x="24" y="315"/>
                    </a:lnTo>
                    <a:lnTo>
                      <a:pt x="24" y="302"/>
                    </a:lnTo>
                    <a:lnTo>
                      <a:pt x="11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" name="Freeform 269"/>
              <p:cNvSpPr>
                <a:spLocks/>
              </p:cNvSpPr>
              <p:nvPr/>
            </p:nvSpPr>
            <p:spPr bwMode="auto">
              <a:xfrm>
                <a:off x="3815" y="3539"/>
                <a:ext cx="66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1" y="24"/>
                  </a:cxn>
                  <a:cxn ang="0">
                    <a:pos x="66" y="24"/>
                  </a:cxn>
                  <a:cxn ang="0">
                    <a:pos x="66" y="0"/>
                  </a:cxn>
                  <a:cxn ang="0">
                    <a:pos x="11" y="0"/>
                  </a:cxn>
                  <a:cxn ang="0">
                    <a:pos x="24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1" y="24"/>
                  </a:cxn>
                  <a:cxn ang="0">
                    <a:pos x="0" y="11"/>
                  </a:cxn>
                </a:cxnLst>
                <a:rect l="0" t="0" r="r" b="b"/>
                <a:pathLst>
                  <a:path w="66" h="24">
                    <a:moveTo>
                      <a:pt x="0" y="11"/>
                    </a:moveTo>
                    <a:lnTo>
                      <a:pt x="11" y="24"/>
                    </a:lnTo>
                    <a:lnTo>
                      <a:pt x="66" y="24"/>
                    </a:lnTo>
                    <a:lnTo>
                      <a:pt x="66" y="0"/>
                    </a:lnTo>
                    <a:lnTo>
                      <a:pt x="11" y="0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1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" name="Freeform 270"/>
              <p:cNvSpPr>
                <a:spLocks/>
              </p:cNvSpPr>
              <p:nvPr/>
            </p:nvSpPr>
            <p:spPr bwMode="auto">
              <a:xfrm>
                <a:off x="3815" y="3235"/>
                <a:ext cx="24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3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1" y="0"/>
                  </a:cxn>
                </a:cxnLst>
                <a:rect l="0" t="0" r="r" b="b"/>
                <a:pathLst>
                  <a:path w="24" h="315">
                    <a:moveTo>
                      <a:pt x="11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3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" name="Rectangle 271"/>
              <p:cNvSpPr>
                <a:spLocks noChangeArrowheads="1"/>
              </p:cNvSpPr>
              <p:nvPr/>
            </p:nvSpPr>
            <p:spPr bwMode="auto">
              <a:xfrm>
                <a:off x="3732" y="3248"/>
                <a:ext cx="59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" name="Freeform 272"/>
              <p:cNvSpPr>
                <a:spLocks/>
              </p:cNvSpPr>
              <p:nvPr/>
            </p:nvSpPr>
            <p:spPr bwMode="auto">
              <a:xfrm>
                <a:off x="3732" y="3235"/>
                <a:ext cx="70" cy="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9" y="24"/>
                  </a:cxn>
                  <a:cxn ang="0">
                    <a:pos x="45" y="13"/>
                  </a:cxn>
                  <a:cxn ang="0">
                    <a:pos x="70" y="13"/>
                  </a:cxn>
                  <a:cxn ang="0">
                    <a:pos x="70" y="0"/>
                  </a:cxn>
                  <a:cxn ang="0">
                    <a:pos x="59" y="0"/>
                  </a:cxn>
                  <a:cxn ang="0">
                    <a:pos x="70" y="13"/>
                  </a:cxn>
                </a:cxnLst>
                <a:rect l="0" t="0" r="r" b="b"/>
                <a:pathLst>
                  <a:path w="70" h="24">
                    <a:moveTo>
                      <a:pt x="70" y="13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9" y="24"/>
                    </a:lnTo>
                    <a:lnTo>
                      <a:pt x="45" y="13"/>
                    </a:lnTo>
                    <a:lnTo>
                      <a:pt x="70" y="13"/>
                    </a:lnTo>
                    <a:lnTo>
                      <a:pt x="70" y="0"/>
                    </a:lnTo>
                    <a:lnTo>
                      <a:pt x="59" y="0"/>
                    </a:lnTo>
                    <a:lnTo>
                      <a:pt x="7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" name="Freeform 273"/>
              <p:cNvSpPr>
                <a:spLocks/>
              </p:cNvSpPr>
              <p:nvPr/>
            </p:nvSpPr>
            <p:spPr bwMode="auto">
              <a:xfrm>
                <a:off x="3777" y="3248"/>
                <a:ext cx="25" cy="315"/>
              </a:xfrm>
              <a:custGeom>
                <a:avLst/>
                <a:gdLst/>
                <a:ahLst/>
                <a:cxnLst>
                  <a:cxn ang="0">
                    <a:pos x="14" y="315"/>
                  </a:cxn>
                  <a:cxn ang="0">
                    <a:pos x="25" y="302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4" y="291"/>
                  </a:cxn>
                  <a:cxn ang="0">
                    <a:pos x="14" y="315"/>
                  </a:cxn>
                  <a:cxn ang="0">
                    <a:pos x="25" y="315"/>
                  </a:cxn>
                  <a:cxn ang="0">
                    <a:pos x="25" y="302"/>
                  </a:cxn>
                  <a:cxn ang="0">
                    <a:pos x="14" y="315"/>
                  </a:cxn>
                </a:cxnLst>
                <a:rect l="0" t="0" r="r" b="b"/>
                <a:pathLst>
                  <a:path w="25" h="315">
                    <a:moveTo>
                      <a:pt x="14" y="315"/>
                    </a:moveTo>
                    <a:lnTo>
                      <a:pt x="25" y="30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4" y="291"/>
                    </a:lnTo>
                    <a:lnTo>
                      <a:pt x="14" y="315"/>
                    </a:lnTo>
                    <a:lnTo>
                      <a:pt x="25" y="315"/>
                    </a:lnTo>
                    <a:lnTo>
                      <a:pt x="25" y="302"/>
                    </a:lnTo>
                    <a:lnTo>
                      <a:pt x="14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" name="Freeform 274"/>
              <p:cNvSpPr>
                <a:spLocks/>
              </p:cNvSpPr>
              <p:nvPr/>
            </p:nvSpPr>
            <p:spPr bwMode="auto">
              <a:xfrm>
                <a:off x="3721" y="3539"/>
                <a:ext cx="70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1" y="24"/>
                  </a:cxn>
                  <a:cxn ang="0">
                    <a:pos x="70" y="24"/>
                  </a:cxn>
                  <a:cxn ang="0">
                    <a:pos x="70" y="0"/>
                  </a:cxn>
                  <a:cxn ang="0">
                    <a:pos x="11" y="0"/>
                  </a:cxn>
                  <a:cxn ang="0">
                    <a:pos x="25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1" y="24"/>
                  </a:cxn>
                  <a:cxn ang="0">
                    <a:pos x="0" y="11"/>
                  </a:cxn>
                </a:cxnLst>
                <a:rect l="0" t="0" r="r" b="b"/>
                <a:pathLst>
                  <a:path w="70" h="24">
                    <a:moveTo>
                      <a:pt x="0" y="11"/>
                    </a:moveTo>
                    <a:lnTo>
                      <a:pt x="11" y="24"/>
                    </a:lnTo>
                    <a:lnTo>
                      <a:pt x="70" y="24"/>
                    </a:lnTo>
                    <a:lnTo>
                      <a:pt x="70" y="0"/>
                    </a:lnTo>
                    <a:lnTo>
                      <a:pt x="11" y="0"/>
                    </a:lnTo>
                    <a:lnTo>
                      <a:pt x="25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1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" name="Freeform 275"/>
              <p:cNvSpPr>
                <a:spLocks/>
              </p:cNvSpPr>
              <p:nvPr/>
            </p:nvSpPr>
            <p:spPr bwMode="auto">
              <a:xfrm>
                <a:off x="3721" y="3235"/>
                <a:ext cx="25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5" y="315"/>
                  </a:cxn>
                  <a:cxn ang="0">
                    <a:pos x="25" y="13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1" y="0"/>
                  </a:cxn>
                </a:cxnLst>
                <a:rect l="0" t="0" r="r" b="b"/>
                <a:pathLst>
                  <a:path w="25" h="315">
                    <a:moveTo>
                      <a:pt x="11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5" y="315"/>
                    </a:lnTo>
                    <a:lnTo>
                      <a:pt x="25" y="13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" name="Rectangle 276"/>
              <p:cNvSpPr>
                <a:spLocks noChangeArrowheads="1"/>
              </p:cNvSpPr>
              <p:nvPr/>
            </p:nvSpPr>
            <p:spPr bwMode="auto">
              <a:xfrm>
                <a:off x="3642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" name="Freeform 277"/>
              <p:cNvSpPr>
                <a:spLocks/>
              </p:cNvSpPr>
              <p:nvPr/>
            </p:nvSpPr>
            <p:spPr bwMode="auto">
              <a:xfrm>
                <a:off x="3642" y="3235"/>
                <a:ext cx="66" cy="24"/>
              </a:xfrm>
              <a:custGeom>
                <a:avLst/>
                <a:gdLst/>
                <a:ahLst/>
                <a:cxnLst>
                  <a:cxn ang="0">
                    <a:pos x="66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2" y="13"/>
                  </a:cxn>
                  <a:cxn ang="0">
                    <a:pos x="66" y="13"/>
                  </a:cxn>
                  <a:cxn ang="0">
                    <a:pos x="66" y="0"/>
                  </a:cxn>
                  <a:cxn ang="0">
                    <a:pos x="55" y="0"/>
                  </a:cxn>
                  <a:cxn ang="0">
                    <a:pos x="66" y="13"/>
                  </a:cxn>
                </a:cxnLst>
                <a:rect l="0" t="0" r="r" b="b"/>
                <a:pathLst>
                  <a:path w="66" h="24">
                    <a:moveTo>
                      <a:pt x="66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2" y="13"/>
                    </a:lnTo>
                    <a:lnTo>
                      <a:pt x="66" y="13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6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" name="Freeform 278"/>
              <p:cNvSpPr>
                <a:spLocks/>
              </p:cNvSpPr>
              <p:nvPr/>
            </p:nvSpPr>
            <p:spPr bwMode="auto">
              <a:xfrm>
                <a:off x="3684" y="3248"/>
                <a:ext cx="24" cy="315"/>
              </a:xfrm>
              <a:custGeom>
                <a:avLst/>
                <a:gdLst/>
                <a:ahLst/>
                <a:cxnLst>
                  <a:cxn ang="0">
                    <a:pos x="13" y="315"/>
                  </a:cxn>
                  <a:cxn ang="0">
                    <a:pos x="24" y="302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3" y="291"/>
                  </a:cxn>
                  <a:cxn ang="0">
                    <a:pos x="13" y="315"/>
                  </a:cxn>
                  <a:cxn ang="0">
                    <a:pos x="24" y="315"/>
                  </a:cxn>
                  <a:cxn ang="0">
                    <a:pos x="24" y="302"/>
                  </a:cxn>
                  <a:cxn ang="0">
                    <a:pos x="13" y="315"/>
                  </a:cxn>
                </a:cxnLst>
                <a:rect l="0" t="0" r="r" b="b"/>
                <a:pathLst>
                  <a:path w="24" h="315">
                    <a:moveTo>
                      <a:pt x="13" y="315"/>
                    </a:moveTo>
                    <a:lnTo>
                      <a:pt x="24" y="30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3" y="291"/>
                    </a:lnTo>
                    <a:lnTo>
                      <a:pt x="13" y="315"/>
                    </a:lnTo>
                    <a:lnTo>
                      <a:pt x="24" y="315"/>
                    </a:lnTo>
                    <a:lnTo>
                      <a:pt x="24" y="302"/>
                    </a:lnTo>
                    <a:lnTo>
                      <a:pt x="13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" name="Freeform 279"/>
              <p:cNvSpPr>
                <a:spLocks/>
              </p:cNvSpPr>
              <p:nvPr/>
            </p:nvSpPr>
            <p:spPr bwMode="auto">
              <a:xfrm>
                <a:off x="3629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5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5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" name="Freeform 280"/>
              <p:cNvSpPr>
                <a:spLocks/>
              </p:cNvSpPr>
              <p:nvPr/>
            </p:nvSpPr>
            <p:spPr bwMode="auto">
              <a:xfrm>
                <a:off x="3629" y="3235"/>
                <a:ext cx="25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5" y="315"/>
                  </a:cxn>
                  <a:cxn ang="0">
                    <a:pos x="25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5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5" y="315"/>
                    </a:lnTo>
                    <a:lnTo>
                      <a:pt x="25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" name="Rectangle 281"/>
              <p:cNvSpPr>
                <a:spLocks noChangeArrowheads="1"/>
              </p:cNvSpPr>
              <p:nvPr/>
            </p:nvSpPr>
            <p:spPr bwMode="auto">
              <a:xfrm>
                <a:off x="3548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5" name="Freeform 282"/>
              <p:cNvSpPr>
                <a:spLocks/>
              </p:cNvSpPr>
              <p:nvPr/>
            </p:nvSpPr>
            <p:spPr bwMode="auto">
              <a:xfrm>
                <a:off x="3548" y="3235"/>
                <a:ext cx="68" cy="24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2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4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2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6" name="Freeform 283"/>
              <p:cNvSpPr>
                <a:spLocks/>
              </p:cNvSpPr>
              <p:nvPr/>
            </p:nvSpPr>
            <p:spPr bwMode="auto">
              <a:xfrm>
                <a:off x="3590" y="3248"/>
                <a:ext cx="26" cy="315"/>
              </a:xfrm>
              <a:custGeom>
                <a:avLst/>
                <a:gdLst/>
                <a:ahLst/>
                <a:cxnLst>
                  <a:cxn ang="0">
                    <a:pos x="13" y="315"/>
                  </a:cxn>
                  <a:cxn ang="0">
                    <a:pos x="26" y="302"/>
                  </a:cxn>
                  <a:cxn ang="0">
                    <a:pos x="26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3" y="291"/>
                  </a:cxn>
                  <a:cxn ang="0">
                    <a:pos x="13" y="315"/>
                  </a:cxn>
                  <a:cxn ang="0">
                    <a:pos x="26" y="315"/>
                  </a:cxn>
                  <a:cxn ang="0">
                    <a:pos x="26" y="302"/>
                  </a:cxn>
                  <a:cxn ang="0">
                    <a:pos x="13" y="315"/>
                  </a:cxn>
                </a:cxnLst>
                <a:rect l="0" t="0" r="r" b="b"/>
                <a:pathLst>
                  <a:path w="26" h="315">
                    <a:moveTo>
                      <a:pt x="13" y="315"/>
                    </a:moveTo>
                    <a:lnTo>
                      <a:pt x="26" y="302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3" y="291"/>
                    </a:lnTo>
                    <a:lnTo>
                      <a:pt x="13" y="315"/>
                    </a:lnTo>
                    <a:lnTo>
                      <a:pt x="26" y="315"/>
                    </a:lnTo>
                    <a:lnTo>
                      <a:pt x="26" y="302"/>
                    </a:lnTo>
                    <a:lnTo>
                      <a:pt x="13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" name="Freeform 284"/>
              <p:cNvSpPr>
                <a:spLocks/>
              </p:cNvSpPr>
              <p:nvPr/>
            </p:nvSpPr>
            <p:spPr bwMode="auto">
              <a:xfrm>
                <a:off x="3535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5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5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" name="Freeform 285"/>
              <p:cNvSpPr>
                <a:spLocks/>
              </p:cNvSpPr>
              <p:nvPr/>
            </p:nvSpPr>
            <p:spPr bwMode="auto">
              <a:xfrm>
                <a:off x="3535" y="3235"/>
                <a:ext cx="25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5" y="315"/>
                  </a:cxn>
                  <a:cxn ang="0">
                    <a:pos x="25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5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5" y="315"/>
                    </a:lnTo>
                    <a:lnTo>
                      <a:pt x="25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" name="Rectangle 286"/>
              <p:cNvSpPr>
                <a:spLocks noChangeArrowheads="1"/>
              </p:cNvSpPr>
              <p:nvPr/>
            </p:nvSpPr>
            <p:spPr bwMode="auto">
              <a:xfrm>
                <a:off x="3454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" name="Freeform 287"/>
              <p:cNvSpPr>
                <a:spLocks/>
              </p:cNvSpPr>
              <p:nvPr/>
            </p:nvSpPr>
            <p:spPr bwMode="auto">
              <a:xfrm>
                <a:off x="3454" y="3235"/>
                <a:ext cx="68" cy="24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4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4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4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" name="Freeform 288"/>
              <p:cNvSpPr>
                <a:spLocks/>
              </p:cNvSpPr>
              <p:nvPr/>
            </p:nvSpPr>
            <p:spPr bwMode="auto">
              <a:xfrm>
                <a:off x="3498" y="3248"/>
                <a:ext cx="24" cy="315"/>
              </a:xfrm>
              <a:custGeom>
                <a:avLst/>
                <a:gdLst/>
                <a:ahLst/>
                <a:cxnLst>
                  <a:cxn ang="0">
                    <a:pos x="11" y="315"/>
                  </a:cxn>
                  <a:cxn ang="0">
                    <a:pos x="24" y="302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1" y="291"/>
                  </a:cxn>
                  <a:cxn ang="0">
                    <a:pos x="11" y="315"/>
                  </a:cxn>
                  <a:cxn ang="0">
                    <a:pos x="24" y="315"/>
                  </a:cxn>
                  <a:cxn ang="0">
                    <a:pos x="24" y="302"/>
                  </a:cxn>
                  <a:cxn ang="0">
                    <a:pos x="11" y="315"/>
                  </a:cxn>
                </a:cxnLst>
                <a:rect l="0" t="0" r="r" b="b"/>
                <a:pathLst>
                  <a:path w="24" h="315">
                    <a:moveTo>
                      <a:pt x="11" y="315"/>
                    </a:moveTo>
                    <a:lnTo>
                      <a:pt x="24" y="30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1" y="291"/>
                    </a:lnTo>
                    <a:lnTo>
                      <a:pt x="11" y="315"/>
                    </a:lnTo>
                    <a:lnTo>
                      <a:pt x="24" y="315"/>
                    </a:lnTo>
                    <a:lnTo>
                      <a:pt x="24" y="302"/>
                    </a:lnTo>
                    <a:lnTo>
                      <a:pt x="11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" name="Freeform 289"/>
              <p:cNvSpPr>
                <a:spLocks/>
              </p:cNvSpPr>
              <p:nvPr/>
            </p:nvSpPr>
            <p:spPr bwMode="auto">
              <a:xfrm>
                <a:off x="3441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7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7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" name="Freeform 290"/>
              <p:cNvSpPr>
                <a:spLocks/>
              </p:cNvSpPr>
              <p:nvPr/>
            </p:nvSpPr>
            <p:spPr bwMode="auto">
              <a:xfrm>
                <a:off x="3441" y="3235"/>
                <a:ext cx="27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7" y="315"/>
                  </a:cxn>
                  <a:cxn ang="0">
                    <a:pos x="27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7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7" y="315"/>
                    </a:lnTo>
                    <a:lnTo>
                      <a:pt x="27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" name="Rectangle 291"/>
              <p:cNvSpPr>
                <a:spLocks noChangeArrowheads="1"/>
              </p:cNvSpPr>
              <p:nvPr/>
            </p:nvSpPr>
            <p:spPr bwMode="auto">
              <a:xfrm>
                <a:off x="3351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" name="Freeform 292"/>
              <p:cNvSpPr>
                <a:spLocks/>
              </p:cNvSpPr>
              <p:nvPr/>
            </p:nvSpPr>
            <p:spPr bwMode="auto">
              <a:xfrm>
                <a:off x="3351" y="3235"/>
                <a:ext cx="66" cy="24"/>
              </a:xfrm>
              <a:custGeom>
                <a:avLst/>
                <a:gdLst/>
                <a:ahLst/>
                <a:cxnLst>
                  <a:cxn ang="0">
                    <a:pos x="66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1" y="13"/>
                  </a:cxn>
                  <a:cxn ang="0">
                    <a:pos x="66" y="13"/>
                  </a:cxn>
                  <a:cxn ang="0">
                    <a:pos x="66" y="0"/>
                  </a:cxn>
                  <a:cxn ang="0">
                    <a:pos x="55" y="0"/>
                  </a:cxn>
                  <a:cxn ang="0">
                    <a:pos x="66" y="13"/>
                  </a:cxn>
                </a:cxnLst>
                <a:rect l="0" t="0" r="r" b="b"/>
                <a:pathLst>
                  <a:path w="66" h="24">
                    <a:moveTo>
                      <a:pt x="66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1" y="13"/>
                    </a:lnTo>
                    <a:lnTo>
                      <a:pt x="66" y="13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6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" name="Freeform 293"/>
              <p:cNvSpPr>
                <a:spLocks/>
              </p:cNvSpPr>
              <p:nvPr/>
            </p:nvSpPr>
            <p:spPr bwMode="auto">
              <a:xfrm>
                <a:off x="3392" y="3248"/>
                <a:ext cx="25" cy="315"/>
              </a:xfrm>
              <a:custGeom>
                <a:avLst/>
                <a:gdLst/>
                <a:ahLst/>
                <a:cxnLst>
                  <a:cxn ang="0">
                    <a:pos x="14" y="315"/>
                  </a:cxn>
                  <a:cxn ang="0">
                    <a:pos x="25" y="302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4" y="291"/>
                  </a:cxn>
                  <a:cxn ang="0">
                    <a:pos x="14" y="315"/>
                  </a:cxn>
                  <a:cxn ang="0">
                    <a:pos x="25" y="315"/>
                  </a:cxn>
                  <a:cxn ang="0">
                    <a:pos x="25" y="302"/>
                  </a:cxn>
                  <a:cxn ang="0">
                    <a:pos x="14" y="315"/>
                  </a:cxn>
                </a:cxnLst>
                <a:rect l="0" t="0" r="r" b="b"/>
                <a:pathLst>
                  <a:path w="25" h="315">
                    <a:moveTo>
                      <a:pt x="14" y="315"/>
                    </a:moveTo>
                    <a:lnTo>
                      <a:pt x="25" y="30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4" y="291"/>
                    </a:lnTo>
                    <a:lnTo>
                      <a:pt x="14" y="315"/>
                    </a:lnTo>
                    <a:lnTo>
                      <a:pt x="25" y="315"/>
                    </a:lnTo>
                    <a:lnTo>
                      <a:pt x="25" y="302"/>
                    </a:lnTo>
                    <a:lnTo>
                      <a:pt x="14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" name="Freeform 294"/>
              <p:cNvSpPr>
                <a:spLocks/>
              </p:cNvSpPr>
              <p:nvPr/>
            </p:nvSpPr>
            <p:spPr bwMode="auto">
              <a:xfrm>
                <a:off x="3338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4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" name="Freeform 295"/>
              <p:cNvSpPr>
                <a:spLocks/>
              </p:cNvSpPr>
              <p:nvPr/>
            </p:nvSpPr>
            <p:spPr bwMode="auto">
              <a:xfrm>
                <a:off x="3338" y="3235"/>
                <a:ext cx="24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4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" name="Rectangle 296"/>
              <p:cNvSpPr>
                <a:spLocks noChangeArrowheads="1"/>
              </p:cNvSpPr>
              <p:nvPr/>
            </p:nvSpPr>
            <p:spPr bwMode="auto">
              <a:xfrm>
                <a:off x="4069" y="2523"/>
                <a:ext cx="69" cy="6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" name="Freeform 297"/>
              <p:cNvSpPr>
                <a:spLocks/>
              </p:cNvSpPr>
              <p:nvPr/>
            </p:nvSpPr>
            <p:spPr bwMode="auto">
              <a:xfrm>
                <a:off x="4069" y="2510"/>
                <a:ext cx="80" cy="25"/>
              </a:xfrm>
              <a:custGeom>
                <a:avLst/>
                <a:gdLst/>
                <a:ahLst/>
                <a:cxnLst>
                  <a:cxn ang="0">
                    <a:pos x="80" y="13"/>
                  </a:cxn>
                  <a:cxn ang="0">
                    <a:pos x="69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69" y="25"/>
                  </a:cxn>
                  <a:cxn ang="0">
                    <a:pos x="56" y="13"/>
                  </a:cxn>
                  <a:cxn ang="0">
                    <a:pos x="80" y="13"/>
                  </a:cxn>
                  <a:cxn ang="0">
                    <a:pos x="80" y="0"/>
                  </a:cxn>
                  <a:cxn ang="0">
                    <a:pos x="69" y="0"/>
                  </a:cxn>
                  <a:cxn ang="0">
                    <a:pos x="80" y="13"/>
                  </a:cxn>
                </a:cxnLst>
                <a:rect l="0" t="0" r="r" b="b"/>
                <a:pathLst>
                  <a:path w="80" h="25">
                    <a:moveTo>
                      <a:pt x="80" y="13"/>
                    </a:moveTo>
                    <a:lnTo>
                      <a:pt x="69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69" y="25"/>
                    </a:lnTo>
                    <a:lnTo>
                      <a:pt x="56" y="13"/>
                    </a:lnTo>
                    <a:lnTo>
                      <a:pt x="80" y="13"/>
                    </a:lnTo>
                    <a:lnTo>
                      <a:pt x="80" y="0"/>
                    </a:lnTo>
                    <a:lnTo>
                      <a:pt x="69" y="0"/>
                    </a:lnTo>
                    <a:lnTo>
                      <a:pt x="8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" name="Freeform 298"/>
              <p:cNvSpPr>
                <a:spLocks/>
              </p:cNvSpPr>
              <p:nvPr/>
            </p:nvSpPr>
            <p:spPr bwMode="auto">
              <a:xfrm>
                <a:off x="4125" y="2523"/>
                <a:ext cx="24" cy="689"/>
              </a:xfrm>
              <a:custGeom>
                <a:avLst/>
                <a:gdLst/>
                <a:ahLst/>
                <a:cxnLst>
                  <a:cxn ang="0">
                    <a:pos x="13" y="689"/>
                  </a:cxn>
                  <a:cxn ang="0">
                    <a:pos x="24" y="676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676"/>
                  </a:cxn>
                  <a:cxn ang="0">
                    <a:pos x="13" y="665"/>
                  </a:cxn>
                  <a:cxn ang="0">
                    <a:pos x="13" y="689"/>
                  </a:cxn>
                  <a:cxn ang="0">
                    <a:pos x="24" y="689"/>
                  </a:cxn>
                  <a:cxn ang="0">
                    <a:pos x="24" y="676"/>
                  </a:cxn>
                  <a:cxn ang="0">
                    <a:pos x="13" y="689"/>
                  </a:cxn>
                </a:cxnLst>
                <a:rect l="0" t="0" r="r" b="b"/>
                <a:pathLst>
                  <a:path w="24" h="689">
                    <a:moveTo>
                      <a:pt x="13" y="689"/>
                    </a:moveTo>
                    <a:lnTo>
                      <a:pt x="24" y="676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676"/>
                    </a:lnTo>
                    <a:lnTo>
                      <a:pt x="13" y="665"/>
                    </a:lnTo>
                    <a:lnTo>
                      <a:pt x="13" y="689"/>
                    </a:lnTo>
                    <a:lnTo>
                      <a:pt x="24" y="689"/>
                    </a:lnTo>
                    <a:lnTo>
                      <a:pt x="24" y="676"/>
                    </a:lnTo>
                    <a:lnTo>
                      <a:pt x="13" y="6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" name="Freeform 299"/>
              <p:cNvSpPr>
                <a:spLocks/>
              </p:cNvSpPr>
              <p:nvPr/>
            </p:nvSpPr>
            <p:spPr bwMode="auto">
              <a:xfrm>
                <a:off x="4055" y="3188"/>
                <a:ext cx="83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4" y="24"/>
                  </a:cxn>
                  <a:cxn ang="0">
                    <a:pos x="83" y="24"/>
                  </a:cxn>
                  <a:cxn ang="0">
                    <a:pos x="83" y="0"/>
                  </a:cxn>
                  <a:cxn ang="0">
                    <a:pos x="14" y="0"/>
                  </a:cxn>
                  <a:cxn ang="0">
                    <a:pos x="27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4" y="24"/>
                  </a:cxn>
                  <a:cxn ang="0">
                    <a:pos x="0" y="11"/>
                  </a:cxn>
                </a:cxnLst>
                <a:rect l="0" t="0" r="r" b="b"/>
                <a:pathLst>
                  <a:path w="83" h="24">
                    <a:moveTo>
                      <a:pt x="0" y="11"/>
                    </a:moveTo>
                    <a:lnTo>
                      <a:pt x="14" y="24"/>
                    </a:lnTo>
                    <a:lnTo>
                      <a:pt x="83" y="24"/>
                    </a:lnTo>
                    <a:lnTo>
                      <a:pt x="83" y="0"/>
                    </a:lnTo>
                    <a:lnTo>
                      <a:pt x="14" y="0"/>
                    </a:lnTo>
                    <a:lnTo>
                      <a:pt x="27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4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" name="Freeform 300"/>
              <p:cNvSpPr>
                <a:spLocks/>
              </p:cNvSpPr>
              <p:nvPr/>
            </p:nvSpPr>
            <p:spPr bwMode="auto">
              <a:xfrm>
                <a:off x="4055" y="2510"/>
                <a:ext cx="27" cy="68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3"/>
                  </a:cxn>
                  <a:cxn ang="0">
                    <a:pos x="0" y="689"/>
                  </a:cxn>
                  <a:cxn ang="0">
                    <a:pos x="27" y="689"/>
                  </a:cxn>
                  <a:cxn ang="0">
                    <a:pos x="27" y="13"/>
                  </a:cxn>
                  <a:cxn ang="0">
                    <a:pos x="14" y="25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4" y="0"/>
                  </a:cxn>
                </a:cxnLst>
                <a:rect l="0" t="0" r="r" b="b"/>
                <a:pathLst>
                  <a:path w="27" h="689">
                    <a:moveTo>
                      <a:pt x="14" y="0"/>
                    </a:moveTo>
                    <a:lnTo>
                      <a:pt x="0" y="13"/>
                    </a:lnTo>
                    <a:lnTo>
                      <a:pt x="0" y="689"/>
                    </a:lnTo>
                    <a:lnTo>
                      <a:pt x="27" y="689"/>
                    </a:lnTo>
                    <a:lnTo>
                      <a:pt x="27" y="13"/>
                    </a:lnTo>
                    <a:lnTo>
                      <a:pt x="14" y="25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" name="Freeform 301"/>
              <p:cNvSpPr>
                <a:spLocks/>
              </p:cNvSpPr>
              <p:nvPr/>
            </p:nvSpPr>
            <p:spPr bwMode="auto">
              <a:xfrm>
                <a:off x="3777" y="3135"/>
                <a:ext cx="690" cy="712"/>
              </a:xfrm>
              <a:custGeom>
                <a:avLst/>
                <a:gdLst/>
                <a:ahLst/>
                <a:cxnLst>
                  <a:cxn ang="0">
                    <a:pos x="365" y="15"/>
                  </a:cxn>
                  <a:cxn ang="0">
                    <a:pos x="344" y="62"/>
                  </a:cxn>
                  <a:cxn ang="0">
                    <a:pos x="312" y="98"/>
                  </a:cxn>
                  <a:cxn ang="0">
                    <a:pos x="277" y="126"/>
                  </a:cxn>
                  <a:cxn ang="0">
                    <a:pos x="247" y="152"/>
                  </a:cxn>
                  <a:cxn ang="0">
                    <a:pos x="254" y="167"/>
                  </a:cxn>
                  <a:cxn ang="0">
                    <a:pos x="265" y="190"/>
                  </a:cxn>
                  <a:cxn ang="0">
                    <a:pos x="254" y="212"/>
                  </a:cxn>
                  <a:cxn ang="0">
                    <a:pos x="192" y="226"/>
                  </a:cxn>
                  <a:cxn ang="0">
                    <a:pos x="179" y="288"/>
                  </a:cxn>
                  <a:cxn ang="0">
                    <a:pos x="100" y="340"/>
                  </a:cxn>
                  <a:cxn ang="0">
                    <a:pos x="64" y="410"/>
                  </a:cxn>
                  <a:cxn ang="0">
                    <a:pos x="55" y="475"/>
                  </a:cxn>
                  <a:cxn ang="0">
                    <a:pos x="44" y="539"/>
                  </a:cxn>
                  <a:cxn ang="0">
                    <a:pos x="0" y="599"/>
                  </a:cxn>
                  <a:cxn ang="0">
                    <a:pos x="42" y="691"/>
                  </a:cxn>
                  <a:cxn ang="0">
                    <a:pos x="200" y="652"/>
                  </a:cxn>
                  <a:cxn ang="0">
                    <a:pos x="260" y="678"/>
                  </a:cxn>
                  <a:cxn ang="0">
                    <a:pos x="288" y="682"/>
                  </a:cxn>
                  <a:cxn ang="0">
                    <a:pos x="316" y="684"/>
                  </a:cxn>
                  <a:cxn ang="0">
                    <a:pos x="344" y="687"/>
                  </a:cxn>
                  <a:cxn ang="0">
                    <a:pos x="372" y="691"/>
                  </a:cxn>
                  <a:cxn ang="0">
                    <a:pos x="399" y="680"/>
                  </a:cxn>
                  <a:cxn ang="0">
                    <a:pos x="442" y="650"/>
                  </a:cxn>
                  <a:cxn ang="0">
                    <a:pos x="493" y="622"/>
                  </a:cxn>
                  <a:cxn ang="0">
                    <a:pos x="543" y="609"/>
                  </a:cxn>
                  <a:cxn ang="0">
                    <a:pos x="579" y="614"/>
                  </a:cxn>
                  <a:cxn ang="0">
                    <a:pos x="603" y="626"/>
                  </a:cxn>
                  <a:cxn ang="0">
                    <a:pos x="633" y="631"/>
                  </a:cxn>
                  <a:cxn ang="0">
                    <a:pos x="682" y="626"/>
                  </a:cxn>
                  <a:cxn ang="0">
                    <a:pos x="690" y="569"/>
                  </a:cxn>
                  <a:cxn ang="0">
                    <a:pos x="677" y="505"/>
                  </a:cxn>
                  <a:cxn ang="0">
                    <a:pos x="652" y="443"/>
                  </a:cxn>
                  <a:cxn ang="0">
                    <a:pos x="620" y="393"/>
                  </a:cxn>
                  <a:cxn ang="0">
                    <a:pos x="622" y="350"/>
                  </a:cxn>
                  <a:cxn ang="0">
                    <a:pos x="602" y="351"/>
                  </a:cxn>
                  <a:cxn ang="0">
                    <a:pos x="585" y="344"/>
                  </a:cxn>
                  <a:cxn ang="0">
                    <a:pos x="587" y="293"/>
                  </a:cxn>
                  <a:cxn ang="0">
                    <a:pos x="581" y="244"/>
                  </a:cxn>
                  <a:cxn ang="0">
                    <a:pos x="605" y="212"/>
                  </a:cxn>
                  <a:cxn ang="0">
                    <a:pos x="474" y="28"/>
                  </a:cxn>
                </a:cxnLst>
                <a:rect l="0" t="0" r="r" b="b"/>
                <a:pathLst>
                  <a:path w="690" h="712">
                    <a:moveTo>
                      <a:pt x="367" y="13"/>
                    </a:moveTo>
                    <a:lnTo>
                      <a:pt x="365" y="15"/>
                    </a:lnTo>
                    <a:lnTo>
                      <a:pt x="355" y="42"/>
                    </a:lnTo>
                    <a:lnTo>
                      <a:pt x="344" y="62"/>
                    </a:lnTo>
                    <a:lnTo>
                      <a:pt x="329" y="81"/>
                    </a:lnTo>
                    <a:lnTo>
                      <a:pt x="312" y="98"/>
                    </a:lnTo>
                    <a:lnTo>
                      <a:pt x="295" y="113"/>
                    </a:lnTo>
                    <a:lnTo>
                      <a:pt x="277" y="126"/>
                    </a:lnTo>
                    <a:lnTo>
                      <a:pt x="262" y="139"/>
                    </a:lnTo>
                    <a:lnTo>
                      <a:pt x="247" y="152"/>
                    </a:lnTo>
                    <a:lnTo>
                      <a:pt x="247" y="158"/>
                    </a:lnTo>
                    <a:lnTo>
                      <a:pt x="254" y="167"/>
                    </a:lnTo>
                    <a:lnTo>
                      <a:pt x="262" y="179"/>
                    </a:lnTo>
                    <a:lnTo>
                      <a:pt x="265" y="190"/>
                    </a:lnTo>
                    <a:lnTo>
                      <a:pt x="265" y="201"/>
                    </a:lnTo>
                    <a:lnTo>
                      <a:pt x="254" y="212"/>
                    </a:lnTo>
                    <a:lnTo>
                      <a:pt x="200" y="194"/>
                    </a:lnTo>
                    <a:lnTo>
                      <a:pt x="192" y="226"/>
                    </a:lnTo>
                    <a:lnTo>
                      <a:pt x="186" y="256"/>
                    </a:lnTo>
                    <a:lnTo>
                      <a:pt x="179" y="288"/>
                    </a:lnTo>
                    <a:lnTo>
                      <a:pt x="173" y="319"/>
                    </a:lnTo>
                    <a:lnTo>
                      <a:pt x="100" y="340"/>
                    </a:lnTo>
                    <a:lnTo>
                      <a:pt x="77" y="376"/>
                    </a:lnTo>
                    <a:lnTo>
                      <a:pt x="64" y="410"/>
                    </a:lnTo>
                    <a:lnTo>
                      <a:pt x="57" y="443"/>
                    </a:lnTo>
                    <a:lnTo>
                      <a:pt x="55" y="475"/>
                    </a:lnTo>
                    <a:lnTo>
                      <a:pt x="51" y="509"/>
                    </a:lnTo>
                    <a:lnTo>
                      <a:pt x="44" y="539"/>
                    </a:lnTo>
                    <a:lnTo>
                      <a:pt x="27" y="569"/>
                    </a:lnTo>
                    <a:lnTo>
                      <a:pt x="0" y="599"/>
                    </a:lnTo>
                    <a:lnTo>
                      <a:pt x="0" y="644"/>
                    </a:lnTo>
                    <a:lnTo>
                      <a:pt x="42" y="691"/>
                    </a:lnTo>
                    <a:lnTo>
                      <a:pt x="154" y="712"/>
                    </a:lnTo>
                    <a:lnTo>
                      <a:pt x="200" y="652"/>
                    </a:lnTo>
                    <a:lnTo>
                      <a:pt x="301" y="639"/>
                    </a:lnTo>
                    <a:lnTo>
                      <a:pt x="260" y="678"/>
                    </a:lnTo>
                    <a:lnTo>
                      <a:pt x="275" y="680"/>
                    </a:lnTo>
                    <a:lnTo>
                      <a:pt x="288" y="682"/>
                    </a:lnTo>
                    <a:lnTo>
                      <a:pt x="303" y="684"/>
                    </a:lnTo>
                    <a:lnTo>
                      <a:pt x="316" y="684"/>
                    </a:lnTo>
                    <a:lnTo>
                      <a:pt x="331" y="686"/>
                    </a:lnTo>
                    <a:lnTo>
                      <a:pt x="344" y="687"/>
                    </a:lnTo>
                    <a:lnTo>
                      <a:pt x="359" y="689"/>
                    </a:lnTo>
                    <a:lnTo>
                      <a:pt x="372" y="691"/>
                    </a:lnTo>
                    <a:lnTo>
                      <a:pt x="382" y="687"/>
                    </a:lnTo>
                    <a:lnTo>
                      <a:pt x="399" y="680"/>
                    </a:lnTo>
                    <a:lnTo>
                      <a:pt x="417" y="667"/>
                    </a:lnTo>
                    <a:lnTo>
                      <a:pt x="442" y="650"/>
                    </a:lnTo>
                    <a:lnTo>
                      <a:pt x="466" y="635"/>
                    </a:lnTo>
                    <a:lnTo>
                      <a:pt x="493" y="622"/>
                    </a:lnTo>
                    <a:lnTo>
                      <a:pt x="519" y="612"/>
                    </a:lnTo>
                    <a:lnTo>
                      <a:pt x="543" y="609"/>
                    </a:lnTo>
                    <a:lnTo>
                      <a:pt x="564" y="611"/>
                    </a:lnTo>
                    <a:lnTo>
                      <a:pt x="579" y="614"/>
                    </a:lnTo>
                    <a:lnTo>
                      <a:pt x="592" y="620"/>
                    </a:lnTo>
                    <a:lnTo>
                      <a:pt x="603" y="626"/>
                    </a:lnTo>
                    <a:lnTo>
                      <a:pt x="617" y="629"/>
                    </a:lnTo>
                    <a:lnTo>
                      <a:pt x="633" y="631"/>
                    </a:lnTo>
                    <a:lnTo>
                      <a:pt x="654" y="631"/>
                    </a:lnTo>
                    <a:lnTo>
                      <a:pt x="682" y="626"/>
                    </a:lnTo>
                    <a:lnTo>
                      <a:pt x="690" y="599"/>
                    </a:lnTo>
                    <a:lnTo>
                      <a:pt x="690" y="569"/>
                    </a:lnTo>
                    <a:lnTo>
                      <a:pt x="686" y="537"/>
                    </a:lnTo>
                    <a:lnTo>
                      <a:pt x="677" y="505"/>
                    </a:lnTo>
                    <a:lnTo>
                      <a:pt x="665" y="473"/>
                    </a:lnTo>
                    <a:lnTo>
                      <a:pt x="652" y="443"/>
                    </a:lnTo>
                    <a:lnTo>
                      <a:pt x="635" y="415"/>
                    </a:lnTo>
                    <a:lnTo>
                      <a:pt x="620" y="393"/>
                    </a:lnTo>
                    <a:lnTo>
                      <a:pt x="632" y="346"/>
                    </a:lnTo>
                    <a:lnTo>
                      <a:pt x="622" y="350"/>
                    </a:lnTo>
                    <a:lnTo>
                      <a:pt x="613" y="351"/>
                    </a:lnTo>
                    <a:lnTo>
                      <a:pt x="602" y="351"/>
                    </a:lnTo>
                    <a:lnTo>
                      <a:pt x="592" y="350"/>
                    </a:lnTo>
                    <a:lnTo>
                      <a:pt x="585" y="344"/>
                    </a:lnTo>
                    <a:lnTo>
                      <a:pt x="583" y="318"/>
                    </a:lnTo>
                    <a:lnTo>
                      <a:pt x="587" y="293"/>
                    </a:lnTo>
                    <a:lnTo>
                      <a:pt x="588" y="267"/>
                    </a:lnTo>
                    <a:lnTo>
                      <a:pt x="581" y="244"/>
                    </a:lnTo>
                    <a:lnTo>
                      <a:pt x="560" y="239"/>
                    </a:lnTo>
                    <a:lnTo>
                      <a:pt x="605" y="212"/>
                    </a:lnTo>
                    <a:lnTo>
                      <a:pt x="526" y="0"/>
                    </a:lnTo>
                    <a:lnTo>
                      <a:pt x="474" y="28"/>
                    </a:lnTo>
                    <a:lnTo>
                      <a:pt x="367" y="13"/>
                    </a:lnTo>
                    <a:close/>
                  </a:path>
                </a:pathLst>
              </a:custGeom>
              <a:solidFill>
                <a:srgbClr val="02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" name="Freeform 302"/>
              <p:cNvSpPr>
                <a:spLocks/>
              </p:cNvSpPr>
              <p:nvPr/>
            </p:nvSpPr>
            <p:spPr bwMode="auto">
              <a:xfrm>
                <a:off x="4082" y="3143"/>
                <a:ext cx="73" cy="99"/>
              </a:xfrm>
              <a:custGeom>
                <a:avLst/>
                <a:gdLst/>
                <a:ahLst/>
                <a:cxnLst>
                  <a:cxn ang="0">
                    <a:pos x="17" y="97"/>
                  </a:cxn>
                  <a:cxn ang="0">
                    <a:pos x="17" y="99"/>
                  </a:cxn>
                  <a:cxn ang="0">
                    <a:pos x="24" y="88"/>
                  </a:cxn>
                  <a:cxn ang="0">
                    <a:pos x="30" y="77"/>
                  </a:cxn>
                  <a:cxn ang="0">
                    <a:pos x="37" y="67"/>
                  </a:cxn>
                  <a:cxn ang="0">
                    <a:pos x="45" y="56"/>
                  </a:cxn>
                  <a:cxn ang="0">
                    <a:pos x="52" y="45"/>
                  </a:cxn>
                  <a:cxn ang="0">
                    <a:pos x="60" y="34"/>
                  </a:cxn>
                  <a:cxn ang="0">
                    <a:pos x="66" y="22"/>
                  </a:cxn>
                  <a:cxn ang="0">
                    <a:pos x="73" y="11"/>
                  </a:cxn>
                  <a:cxn ang="0">
                    <a:pos x="52" y="0"/>
                  </a:cxn>
                  <a:cxn ang="0">
                    <a:pos x="43" y="20"/>
                  </a:cxn>
                  <a:cxn ang="0">
                    <a:pos x="30" y="45"/>
                  </a:cxn>
                  <a:cxn ang="0">
                    <a:pos x="13" y="67"/>
                  </a:cxn>
                  <a:cxn ang="0">
                    <a:pos x="0" y="84"/>
                  </a:cxn>
                  <a:cxn ang="0">
                    <a:pos x="0" y="86"/>
                  </a:cxn>
                  <a:cxn ang="0">
                    <a:pos x="17" y="97"/>
                  </a:cxn>
                </a:cxnLst>
                <a:rect l="0" t="0" r="r" b="b"/>
                <a:pathLst>
                  <a:path w="73" h="99">
                    <a:moveTo>
                      <a:pt x="17" y="97"/>
                    </a:moveTo>
                    <a:lnTo>
                      <a:pt x="17" y="99"/>
                    </a:lnTo>
                    <a:lnTo>
                      <a:pt x="24" y="88"/>
                    </a:lnTo>
                    <a:lnTo>
                      <a:pt x="30" y="77"/>
                    </a:lnTo>
                    <a:lnTo>
                      <a:pt x="37" y="67"/>
                    </a:lnTo>
                    <a:lnTo>
                      <a:pt x="45" y="56"/>
                    </a:lnTo>
                    <a:lnTo>
                      <a:pt x="52" y="45"/>
                    </a:lnTo>
                    <a:lnTo>
                      <a:pt x="60" y="34"/>
                    </a:lnTo>
                    <a:lnTo>
                      <a:pt x="66" y="22"/>
                    </a:lnTo>
                    <a:lnTo>
                      <a:pt x="73" y="11"/>
                    </a:lnTo>
                    <a:lnTo>
                      <a:pt x="52" y="0"/>
                    </a:lnTo>
                    <a:lnTo>
                      <a:pt x="43" y="20"/>
                    </a:lnTo>
                    <a:lnTo>
                      <a:pt x="30" y="45"/>
                    </a:lnTo>
                    <a:lnTo>
                      <a:pt x="13" y="67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17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" name="Freeform 303"/>
              <p:cNvSpPr>
                <a:spLocks/>
              </p:cNvSpPr>
              <p:nvPr/>
            </p:nvSpPr>
            <p:spPr bwMode="auto">
              <a:xfrm>
                <a:off x="4014" y="3229"/>
                <a:ext cx="85" cy="81"/>
              </a:xfrm>
              <a:custGeom>
                <a:avLst/>
                <a:gdLst/>
                <a:ahLst/>
                <a:cxnLst>
                  <a:cxn ang="0">
                    <a:pos x="25" y="66"/>
                  </a:cxn>
                  <a:cxn ang="0">
                    <a:pos x="25" y="64"/>
                  </a:cxn>
                  <a:cxn ang="0">
                    <a:pos x="23" y="62"/>
                  </a:cxn>
                  <a:cxn ang="0">
                    <a:pos x="21" y="58"/>
                  </a:cxn>
                  <a:cxn ang="0">
                    <a:pos x="21" y="58"/>
                  </a:cxn>
                  <a:cxn ang="0">
                    <a:pos x="21" y="64"/>
                  </a:cxn>
                  <a:cxn ang="0">
                    <a:pos x="28" y="57"/>
                  </a:cxn>
                  <a:cxn ang="0">
                    <a:pos x="38" y="51"/>
                  </a:cxn>
                  <a:cxn ang="0">
                    <a:pos x="45" y="45"/>
                  </a:cxn>
                  <a:cxn ang="0">
                    <a:pos x="55" y="40"/>
                  </a:cxn>
                  <a:cxn ang="0">
                    <a:pos x="62" y="34"/>
                  </a:cxn>
                  <a:cxn ang="0">
                    <a:pos x="70" y="28"/>
                  </a:cxn>
                  <a:cxn ang="0">
                    <a:pos x="77" y="21"/>
                  </a:cxn>
                  <a:cxn ang="0">
                    <a:pos x="85" y="11"/>
                  </a:cxn>
                  <a:cxn ang="0">
                    <a:pos x="68" y="0"/>
                  </a:cxn>
                  <a:cxn ang="0">
                    <a:pos x="62" y="10"/>
                  </a:cxn>
                  <a:cxn ang="0">
                    <a:pos x="53" y="17"/>
                  </a:cxn>
                  <a:cxn ang="0">
                    <a:pos x="45" y="23"/>
                  </a:cxn>
                  <a:cxn ang="0">
                    <a:pos x="36" y="28"/>
                  </a:cxn>
                  <a:cxn ang="0">
                    <a:pos x="26" y="34"/>
                  </a:cxn>
                  <a:cxn ang="0">
                    <a:pos x="17" y="40"/>
                  </a:cxn>
                  <a:cxn ang="0">
                    <a:pos x="8" y="45"/>
                  </a:cxn>
                  <a:cxn ang="0">
                    <a:pos x="0" y="53"/>
                  </a:cxn>
                  <a:cxn ang="0">
                    <a:pos x="0" y="70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25" y="66"/>
                  </a:cxn>
                </a:cxnLst>
                <a:rect l="0" t="0" r="r" b="b"/>
                <a:pathLst>
                  <a:path w="85" h="81">
                    <a:moveTo>
                      <a:pt x="25" y="66"/>
                    </a:moveTo>
                    <a:lnTo>
                      <a:pt x="25" y="64"/>
                    </a:lnTo>
                    <a:lnTo>
                      <a:pt x="23" y="62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21" y="64"/>
                    </a:lnTo>
                    <a:lnTo>
                      <a:pt x="28" y="57"/>
                    </a:lnTo>
                    <a:lnTo>
                      <a:pt x="38" y="51"/>
                    </a:lnTo>
                    <a:lnTo>
                      <a:pt x="45" y="45"/>
                    </a:lnTo>
                    <a:lnTo>
                      <a:pt x="55" y="40"/>
                    </a:lnTo>
                    <a:lnTo>
                      <a:pt x="62" y="34"/>
                    </a:lnTo>
                    <a:lnTo>
                      <a:pt x="70" y="28"/>
                    </a:lnTo>
                    <a:lnTo>
                      <a:pt x="77" y="21"/>
                    </a:lnTo>
                    <a:lnTo>
                      <a:pt x="85" y="11"/>
                    </a:lnTo>
                    <a:lnTo>
                      <a:pt x="68" y="0"/>
                    </a:lnTo>
                    <a:lnTo>
                      <a:pt x="62" y="10"/>
                    </a:lnTo>
                    <a:lnTo>
                      <a:pt x="53" y="17"/>
                    </a:lnTo>
                    <a:lnTo>
                      <a:pt x="45" y="23"/>
                    </a:lnTo>
                    <a:lnTo>
                      <a:pt x="36" y="28"/>
                    </a:lnTo>
                    <a:lnTo>
                      <a:pt x="26" y="34"/>
                    </a:lnTo>
                    <a:lnTo>
                      <a:pt x="17" y="40"/>
                    </a:lnTo>
                    <a:lnTo>
                      <a:pt x="8" y="45"/>
                    </a:lnTo>
                    <a:lnTo>
                      <a:pt x="0" y="53"/>
                    </a:lnTo>
                    <a:lnTo>
                      <a:pt x="0" y="70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25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" name="Freeform 304"/>
              <p:cNvSpPr>
                <a:spLocks/>
              </p:cNvSpPr>
              <p:nvPr/>
            </p:nvSpPr>
            <p:spPr bwMode="auto">
              <a:xfrm>
                <a:off x="4024" y="3295"/>
                <a:ext cx="28" cy="66"/>
              </a:xfrm>
              <a:custGeom>
                <a:avLst/>
                <a:gdLst/>
                <a:ahLst/>
                <a:cxnLst>
                  <a:cxn ang="0">
                    <a:pos x="3" y="64"/>
                  </a:cxn>
                  <a:cxn ang="0">
                    <a:pos x="15" y="62"/>
                  </a:cxn>
                  <a:cxn ang="0">
                    <a:pos x="28" y="43"/>
                  </a:cxn>
                  <a:cxn ang="0">
                    <a:pos x="28" y="21"/>
                  </a:cxn>
                  <a:cxn ang="0">
                    <a:pos x="15" y="0"/>
                  </a:cxn>
                  <a:cxn ang="0">
                    <a:pos x="0" y="15"/>
                  </a:cxn>
                  <a:cxn ang="0">
                    <a:pos x="3" y="21"/>
                  </a:cxn>
                  <a:cxn ang="0">
                    <a:pos x="7" y="26"/>
                  </a:cxn>
                  <a:cxn ang="0">
                    <a:pos x="7" y="34"/>
                  </a:cxn>
                  <a:cxn ang="0">
                    <a:pos x="7" y="39"/>
                  </a:cxn>
                  <a:cxn ang="0">
                    <a:pos x="0" y="45"/>
                  </a:cxn>
                  <a:cxn ang="0">
                    <a:pos x="11" y="43"/>
                  </a:cxn>
                  <a:cxn ang="0">
                    <a:pos x="3" y="64"/>
                  </a:cxn>
                  <a:cxn ang="0">
                    <a:pos x="7" y="66"/>
                  </a:cxn>
                  <a:cxn ang="0">
                    <a:pos x="9" y="66"/>
                  </a:cxn>
                  <a:cxn ang="0">
                    <a:pos x="13" y="64"/>
                  </a:cxn>
                  <a:cxn ang="0">
                    <a:pos x="15" y="62"/>
                  </a:cxn>
                  <a:cxn ang="0">
                    <a:pos x="3" y="64"/>
                  </a:cxn>
                </a:cxnLst>
                <a:rect l="0" t="0" r="r" b="b"/>
                <a:pathLst>
                  <a:path w="28" h="66">
                    <a:moveTo>
                      <a:pt x="3" y="64"/>
                    </a:moveTo>
                    <a:lnTo>
                      <a:pt x="15" y="62"/>
                    </a:lnTo>
                    <a:lnTo>
                      <a:pt x="28" y="43"/>
                    </a:lnTo>
                    <a:lnTo>
                      <a:pt x="28" y="21"/>
                    </a:lnTo>
                    <a:lnTo>
                      <a:pt x="15" y="0"/>
                    </a:lnTo>
                    <a:lnTo>
                      <a:pt x="0" y="15"/>
                    </a:lnTo>
                    <a:lnTo>
                      <a:pt x="3" y="21"/>
                    </a:lnTo>
                    <a:lnTo>
                      <a:pt x="7" y="26"/>
                    </a:lnTo>
                    <a:lnTo>
                      <a:pt x="7" y="34"/>
                    </a:lnTo>
                    <a:lnTo>
                      <a:pt x="7" y="39"/>
                    </a:lnTo>
                    <a:lnTo>
                      <a:pt x="0" y="45"/>
                    </a:lnTo>
                    <a:lnTo>
                      <a:pt x="11" y="43"/>
                    </a:lnTo>
                    <a:lnTo>
                      <a:pt x="3" y="64"/>
                    </a:lnTo>
                    <a:lnTo>
                      <a:pt x="7" y="66"/>
                    </a:lnTo>
                    <a:lnTo>
                      <a:pt x="9" y="66"/>
                    </a:lnTo>
                    <a:lnTo>
                      <a:pt x="13" y="64"/>
                    </a:lnTo>
                    <a:lnTo>
                      <a:pt x="15" y="62"/>
                    </a:lnTo>
                    <a:lnTo>
                      <a:pt x="3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" name="Freeform 305"/>
              <p:cNvSpPr>
                <a:spLocks/>
              </p:cNvSpPr>
              <p:nvPr/>
            </p:nvSpPr>
            <p:spPr bwMode="auto">
              <a:xfrm>
                <a:off x="3965" y="3312"/>
                <a:ext cx="70" cy="47"/>
              </a:xfrm>
              <a:custGeom>
                <a:avLst/>
                <a:gdLst/>
                <a:ahLst/>
                <a:cxnLst>
                  <a:cxn ang="0">
                    <a:pos x="23" y="19"/>
                  </a:cxn>
                  <a:cxn ang="0">
                    <a:pos x="8" y="28"/>
                  </a:cxn>
                  <a:cxn ang="0">
                    <a:pos x="62" y="47"/>
                  </a:cxn>
                  <a:cxn ang="0">
                    <a:pos x="70" y="26"/>
                  </a:cxn>
                  <a:cxn ang="0">
                    <a:pos x="15" y="5"/>
                  </a:cxn>
                  <a:cxn ang="0">
                    <a:pos x="0" y="15"/>
                  </a:cxn>
                  <a:cxn ang="0">
                    <a:pos x="15" y="5"/>
                  </a:cxn>
                  <a:cxn ang="0">
                    <a:pos x="2" y="0"/>
                  </a:cxn>
                  <a:cxn ang="0">
                    <a:pos x="0" y="15"/>
                  </a:cxn>
                  <a:cxn ang="0">
                    <a:pos x="23" y="19"/>
                  </a:cxn>
                </a:cxnLst>
                <a:rect l="0" t="0" r="r" b="b"/>
                <a:pathLst>
                  <a:path w="70" h="47">
                    <a:moveTo>
                      <a:pt x="23" y="19"/>
                    </a:moveTo>
                    <a:lnTo>
                      <a:pt x="8" y="28"/>
                    </a:lnTo>
                    <a:lnTo>
                      <a:pt x="62" y="47"/>
                    </a:lnTo>
                    <a:lnTo>
                      <a:pt x="70" y="26"/>
                    </a:lnTo>
                    <a:lnTo>
                      <a:pt x="15" y="5"/>
                    </a:lnTo>
                    <a:lnTo>
                      <a:pt x="0" y="15"/>
                    </a:lnTo>
                    <a:lnTo>
                      <a:pt x="15" y="5"/>
                    </a:lnTo>
                    <a:lnTo>
                      <a:pt x="2" y="0"/>
                    </a:lnTo>
                    <a:lnTo>
                      <a:pt x="0" y="15"/>
                    </a:lnTo>
                    <a:lnTo>
                      <a:pt x="2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" name="Freeform 306"/>
              <p:cNvSpPr>
                <a:spLocks/>
              </p:cNvSpPr>
              <p:nvPr/>
            </p:nvSpPr>
            <p:spPr bwMode="auto">
              <a:xfrm>
                <a:off x="3954" y="3327"/>
                <a:ext cx="34" cy="56"/>
              </a:xfrm>
              <a:custGeom>
                <a:avLst/>
                <a:gdLst/>
                <a:ahLst/>
                <a:cxnLst>
                  <a:cxn ang="0">
                    <a:pos x="21" y="56"/>
                  </a:cxn>
                  <a:cxn ang="0">
                    <a:pos x="34" y="4"/>
                  </a:cxn>
                  <a:cxn ang="0">
                    <a:pos x="11" y="0"/>
                  </a:cxn>
                  <a:cxn ang="0">
                    <a:pos x="0" y="52"/>
                  </a:cxn>
                  <a:cxn ang="0">
                    <a:pos x="21" y="56"/>
                  </a:cxn>
                </a:cxnLst>
                <a:rect l="0" t="0" r="r" b="b"/>
                <a:pathLst>
                  <a:path w="34" h="56">
                    <a:moveTo>
                      <a:pt x="21" y="56"/>
                    </a:moveTo>
                    <a:lnTo>
                      <a:pt x="34" y="4"/>
                    </a:lnTo>
                    <a:lnTo>
                      <a:pt x="11" y="0"/>
                    </a:lnTo>
                    <a:lnTo>
                      <a:pt x="0" y="52"/>
                    </a:lnTo>
                    <a:lnTo>
                      <a:pt x="21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0" name="Freeform 307"/>
              <p:cNvSpPr>
                <a:spLocks/>
              </p:cNvSpPr>
              <p:nvPr/>
            </p:nvSpPr>
            <p:spPr bwMode="auto">
              <a:xfrm>
                <a:off x="3939" y="3379"/>
                <a:ext cx="36" cy="85"/>
              </a:xfrm>
              <a:custGeom>
                <a:avLst/>
                <a:gdLst/>
                <a:ahLst/>
                <a:cxnLst>
                  <a:cxn ang="0">
                    <a:pos x="13" y="85"/>
                  </a:cxn>
                  <a:cxn ang="0">
                    <a:pos x="23" y="77"/>
                  </a:cxn>
                  <a:cxn ang="0">
                    <a:pos x="36" y="4"/>
                  </a:cxn>
                  <a:cxn ang="0">
                    <a:pos x="15" y="0"/>
                  </a:cxn>
                  <a:cxn ang="0">
                    <a:pos x="0" y="74"/>
                  </a:cxn>
                  <a:cxn ang="0">
                    <a:pos x="9" y="64"/>
                  </a:cxn>
                  <a:cxn ang="0">
                    <a:pos x="13" y="85"/>
                  </a:cxn>
                  <a:cxn ang="0">
                    <a:pos x="23" y="83"/>
                  </a:cxn>
                  <a:cxn ang="0">
                    <a:pos x="23" y="77"/>
                  </a:cxn>
                  <a:cxn ang="0">
                    <a:pos x="13" y="85"/>
                  </a:cxn>
                </a:cxnLst>
                <a:rect l="0" t="0" r="r" b="b"/>
                <a:pathLst>
                  <a:path w="36" h="85">
                    <a:moveTo>
                      <a:pt x="13" y="85"/>
                    </a:moveTo>
                    <a:lnTo>
                      <a:pt x="23" y="77"/>
                    </a:lnTo>
                    <a:lnTo>
                      <a:pt x="36" y="4"/>
                    </a:lnTo>
                    <a:lnTo>
                      <a:pt x="15" y="0"/>
                    </a:lnTo>
                    <a:lnTo>
                      <a:pt x="0" y="74"/>
                    </a:lnTo>
                    <a:lnTo>
                      <a:pt x="9" y="64"/>
                    </a:lnTo>
                    <a:lnTo>
                      <a:pt x="13" y="85"/>
                    </a:lnTo>
                    <a:lnTo>
                      <a:pt x="23" y="83"/>
                    </a:lnTo>
                    <a:lnTo>
                      <a:pt x="23" y="77"/>
                    </a:lnTo>
                    <a:lnTo>
                      <a:pt x="13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1" name="Freeform 308"/>
              <p:cNvSpPr>
                <a:spLocks/>
              </p:cNvSpPr>
              <p:nvPr/>
            </p:nvSpPr>
            <p:spPr bwMode="auto">
              <a:xfrm>
                <a:off x="3868" y="3443"/>
                <a:ext cx="84" cy="42"/>
              </a:xfrm>
              <a:custGeom>
                <a:avLst/>
                <a:gdLst/>
                <a:ahLst/>
                <a:cxnLst>
                  <a:cxn ang="0">
                    <a:pos x="20" y="38"/>
                  </a:cxn>
                  <a:cxn ang="0">
                    <a:pos x="11" y="42"/>
                  </a:cxn>
                  <a:cxn ang="0">
                    <a:pos x="84" y="21"/>
                  </a:cxn>
                  <a:cxn ang="0">
                    <a:pos x="80" y="0"/>
                  </a:cxn>
                  <a:cxn ang="0">
                    <a:pos x="73" y="2"/>
                  </a:cxn>
                  <a:cxn ang="0">
                    <a:pos x="62" y="4"/>
                  </a:cxn>
                  <a:cxn ang="0">
                    <a:pos x="50" y="8"/>
                  </a:cxn>
                  <a:cxn ang="0">
                    <a:pos x="37" y="11"/>
                  </a:cxn>
                  <a:cxn ang="0">
                    <a:pos x="24" y="15"/>
                  </a:cxn>
                  <a:cxn ang="0">
                    <a:pos x="15" y="19"/>
                  </a:cxn>
                  <a:cxn ang="0">
                    <a:pos x="5" y="23"/>
                  </a:cxn>
                  <a:cxn ang="0">
                    <a:pos x="0" y="27"/>
                  </a:cxn>
                  <a:cxn ang="0">
                    <a:pos x="9" y="21"/>
                  </a:cxn>
                  <a:cxn ang="0">
                    <a:pos x="7" y="21"/>
                  </a:cxn>
                  <a:cxn ang="0">
                    <a:pos x="3" y="23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20" y="38"/>
                  </a:cxn>
                </a:cxnLst>
                <a:rect l="0" t="0" r="r" b="b"/>
                <a:pathLst>
                  <a:path w="84" h="42">
                    <a:moveTo>
                      <a:pt x="20" y="38"/>
                    </a:moveTo>
                    <a:lnTo>
                      <a:pt x="11" y="42"/>
                    </a:lnTo>
                    <a:lnTo>
                      <a:pt x="84" y="21"/>
                    </a:lnTo>
                    <a:lnTo>
                      <a:pt x="80" y="0"/>
                    </a:lnTo>
                    <a:lnTo>
                      <a:pt x="73" y="2"/>
                    </a:lnTo>
                    <a:lnTo>
                      <a:pt x="62" y="4"/>
                    </a:lnTo>
                    <a:lnTo>
                      <a:pt x="50" y="8"/>
                    </a:lnTo>
                    <a:lnTo>
                      <a:pt x="37" y="11"/>
                    </a:lnTo>
                    <a:lnTo>
                      <a:pt x="24" y="15"/>
                    </a:lnTo>
                    <a:lnTo>
                      <a:pt x="15" y="19"/>
                    </a:lnTo>
                    <a:lnTo>
                      <a:pt x="5" y="23"/>
                    </a:lnTo>
                    <a:lnTo>
                      <a:pt x="0" y="27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3" y="23"/>
                    </a:lnTo>
                    <a:lnTo>
                      <a:pt x="2" y="25"/>
                    </a:lnTo>
                    <a:lnTo>
                      <a:pt x="0" y="27"/>
                    </a:lnTo>
                    <a:lnTo>
                      <a:pt x="2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2" name="Freeform 309"/>
              <p:cNvSpPr>
                <a:spLocks/>
              </p:cNvSpPr>
              <p:nvPr/>
            </p:nvSpPr>
            <p:spPr bwMode="auto">
              <a:xfrm>
                <a:off x="3819" y="3470"/>
                <a:ext cx="69" cy="97"/>
              </a:xfrm>
              <a:custGeom>
                <a:avLst/>
                <a:gdLst/>
                <a:ahLst/>
                <a:cxnLst>
                  <a:cxn ang="0">
                    <a:pos x="26" y="92"/>
                  </a:cxn>
                  <a:cxn ang="0">
                    <a:pos x="24" y="97"/>
                  </a:cxn>
                  <a:cxn ang="0">
                    <a:pos x="69" y="11"/>
                  </a:cxn>
                  <a:cxn ang="0">
                    <a:pos x="49" y="0"/>
                  </a:cxn>
                  <a:cxn ang="0">
                    <a:pos x="37" y="18"/>
                  </a:cxn>
                  <a:cxn ang="0">
                    <a:pos x="22" y="48"/>
                  </a:cxn>
                  <a:cxn ang="0">
                    <a:pos x="7" y="76"/>
                  </a:cxn>
                  <a:cxn ang="0">
                    <a:pos x="0" y="92"/>
                  </a:cxn>
                  <a:cxn ang="0">
                    <a:pos x="2" y="86"/>
                  </a:cxn>
                  <a:cxn ang="0">
                    <a:pos x="2" y="88"/>
                  </a:cxn>
                  <a:cxn ang="0">
                    <a:pos x="2" y="88"/>
                  </a:cxn>
                  <a:cxn ang="0">
                    <a:pos x="0" y="90"/>
                  </a:cxn>
                  <a:cxn ang="0">
                    <a:pos x="0" y="92"/>
                  </a:cxn>
                  <a:cxn ang="0">
                    <a:pos x="26" y="92"/>
                  </a:cxn>
                </a:cxnLst>
                <a:rect l="0" t="0" r="r" b="b"/>
                <a:pathLst>
                  <a:path w="69" h="97">
                    <a:moveTo>
                      <a:pt x="26" y="92"/>
                    </a:moveTo>
                    <a:lnTo>
                      <a:pt x="24" y="97"/>
                    </a:lnTo>
                    <a:lnTo>
                      <a:pt x="69" y="11"/>
                    </a:lnTo>
                    <a:lnTo>
                      <a:pt x="49" y="0"/>
                    </a:lnTo>
                    <a:lnTo>
                      <a:pt x="37" y="18"/>
                    </a:lnTo>
                    <a:lnTo>
                      <a:pt x="22" y="48"/>
                    </a:lnTo>
                    <a:lnTo>
                      <a:pt x="7" y="76"/>
                    </a:lnTo>
                    <a:lnTo>
                      <a:pt x="0" y="92"/>
                    </a:lnTo>
                    <a:lnTo>
                      <a:pt x="2" y="86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26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" name="Freeform 310"/>
              <p:cNvSpPr>
                <a:spLocks/>
              </p:cNvSpPr>
              <p:nvPr/>
            </p:nvSpPr>
            <p:spPr bwMode="auto">
              <a:xfrm>
                <a:off x="3819" y="3562"/>
                <a:ext cx="26" cy="82"/>
              </a:xfrm>
              <a:custGeom>
                <a:avLst/>
                <a:gdLst/>
                <a:ahLst/>
                <a:cxnLst>
                  <a:cxn ang="0">
                    <a:pos x="24" y="82"/>
                  </a:cxn>
                  <a:cxn ang="0">
                    <a:pos x="24" y="82"/>
                  </a:cxn>
                  <a:cxn ang="0">
                    <a:pos x="26" y="80"/>
                  </a:cxn>
                  <a:cxn ang="0">
                    <a:pos x="26" y="78"/>
                  </a:cxn>
                  <a:cxn ang="0">
                    <a:pos x="26" y="78"/>
                  </a:cxn>
                  <a:cxn ang="0">
                    <a:pos x="26" y="0"/>
                  </a:cxn>
                  <a:cxn ang="0">
                    <a:pos x="0" y="0"/>
                  </a:cxn>
                  <a:cxn ang="0">
                    <a:pos x="0" y="78"/>
                  </a:cxn>
                  <a:cxn ang="0">
                    <a:pos x="2" y="75"/>
                  </a:cxn>
                  <a:cxn ang="0">
                    <a:pos x="24" y="82"/>
                  </a:cxn>
                  <a:cxn ang="0">
                    <a:pos x="26" y="80"/>
                  </a:cxn>
                  <a:cxn ang="0">
                    <a:pos x="26" y="78"/>
                  </a:cxn>
                  <a:cxn ang="0">
                    <a:pos x="24" y="82"/>
                  </a:cxn>
                </a:cxnLst>
                <a:rect l="0" t="0" r="r" b="b"/>
                <a:pathLst>
                  <a:path w="26" h="82">
                    <a:moveTo>
                      <a:pt x="24" y="82"/>
                    </a:moveTo>
                    <a:lnTo>
                      <a:pt x="24" y="82"/>
                    </a:lnTo>
                    <a:lnTo>
                      <a:pt x="26" y="80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2" y="75"/>
                    </a:lnTo>
                    <a:lnTo>
                      <a:pt x="24" y="82"/>
                    </a:lnTo>
                    <a:lnTo>
                      <a:pt x="26" y="80"/>
                    </a:lnTo>
                    <a:lnTo>
                      <a:pt x="26" y="78"/>
                    </a:lnTo>
                    <a:lnTo>
                      <a:pt x="2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" name="Freeform 311"/>
              <p:cNvSpPr>
                <a:spLocks/>
              </p:cNvSpPr>
              <p:nvPr/>
            </p:nvSpPr>
            <p:spPr bwMode="auto">
              <a:xfrm>
                <a:off x="3800" y="3637"/>
                <a:ext cx="43" cy="63"/>
              </a:xfrm>
              <a:custGeom>
                <a:avLst/>
                <a:gdLst/>
                <a:ahLst/>
                <a:cxnLst>
                  <a:cxn ang="0">
                    <a:pos x="19" y="63"/>
                  </a:cxn>
                  <a:cxn ang="0">
                    <a:pos x="26" y="50"/>
                  </a:cxn>
                  <a:cxn ang="0">
                    <a:pos x="32" y="35"/>
                  </a:cxn>
                  <a:cxn ang="0">
                    <a:pos x="38" y="22"/>
                  </a:cxn>
                  <a:cxn ang="0">
                    <a:pos x="43" y="7"/>
                  </a:cxn>
                  <a:cxn ang="0">
                    <a:pos x="21" y="0"/>
                  </a:cxn>
                  <a:cxn ang="0">
                    <a:pos x="0" y="52"/>
                  </a:cxn>
                  <a:cxn ang="0">
                    <a:pos x="2" y="50"/>
                  </a:cxn>
                  <a:cxn ang="0">
                    <a:pos x="19" y="63"/>
                  </a:cxn>
                </a:cxnLst>
                <a:rect l="0" t="0" r="r" b="b"/>
                <a:pathLst>
                  <a:path w="43" h="63">
                    <a:moveTo>
                      <a:pt x="19" y="63"/>
                    </a:moveTo>
                    <a:lnTo>
                      <a:pt x="26" y="50"/>
                    </a:lnTo>
                    <a:lnTo>
                      <a:pt x="32" y="35"/>
                    </a:lnTo>
                    <a:lnTo>
                      <a:pt x="38" y="22"/>
                    </a:lnTo>
                    <a:lnTo>
                      <a:pt x="43" y="7"/>
                    </a:lnTo>
                    <a:lnTo>
                      <a:pt x="21" y="0"/>
                    </a:lnTo>
                    <a:lnTo>
                      <a:pt x="0" y="52"/>
                    </a:lnTo>
                    <a:lnTo>
                      <a:pt x="2" y="50"/>
                    </a:lnTo>
                    <a:lnTo>
                      <a:pt x="19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" name="Freeform 312"/>
              <p:cNvSpPr>
                <a:spLocks/>
              </p:cNvSpPr>
              <p:nvPr/>
            </p:nvSpPr>
            <p:spPr bwMode="auto">
              <a:xfrm>
                <a:off x="3764" y="3687"/>
                <a:ext cx="55" cy="55"/>
              </a:xfrm>
              <a:custGeom>
                <a:avLst/>
                <a:gdLst/>
                <a:ahLst/>
                <a:cxnLst>
                  <a:cxn ang="0">
                    <a:pos x="27" y="47"/>
                  </a:cxn>
                  <a:cxn ang="0">
                    <a:pos x="23" y="55"/>
                  </a:cxn>
                  <a:cxn ang="0">
                    <a:pos x="55" y="13"/>
                  </a:cxn>
                  <a:cxn ang="0">
                    <a:pos x="38" y="0"/>
                  </a:cxn>
                  <a:cxn ang="0">
                    <a:pos x="0" y="47"/>
                  </a:cxn>
                  <a:cxn ang="0">
                    <a:pos x="4" y="40"/>
                  </a:cxn>
                  <a:cxn ang="0">
                    <a:pos x="2" y="42"/>
                  </a:cxn>
                  <a:cxn ang="0">
                    <a:pos x="2" y="43"/>
                  </a:cxn>
                  <a:cxn ang="0">
                    <a:pos x="0" y="45"/>
                  </a:cxn>
                  <a:cxn ang="0">
                    <a:pos x="0" y="47"/>
                  </a:cxn>
                  <a:cxn ang="0">
                    <a:pos x="27" y="47"/>
                  </a:cxn>
                </a:cxnLst>
                <a:rect l="0" t="0" r="r" b="b"/>
                <a:pathLst>
                  <a:path w="55" h="55">
                    <a:moveTo>
                      <a:pt x="27" y="47"/>
                    </a:moveTo>
                    <a:lnTo>
                      <a:pt x="23" y="55"/>
                    </a:lnTo>
                    <a:lnTo>
                      <a:pt x="55" y="13"/>
                    </a:lnTo>
                    <a:lnTo>
                      <a:pt x="38" y="0"/>
                    </a:lnTo>
                    <a:lnTo>
                      <a:pt x="0" y="47"/>
                    </a:lnTo>
                    <a:lnTo>
                      <a:pt x="4" y="40"/>
                    </a:lnTo>
                    <a:lnTo>
                      <a:pt x="2" y="42"/>
                    </a:lnTo>
                    <a:lnTo>
                      <a:pt x="2" y="43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27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6" name="Freeform 313"/>
              <p:cNvSpPr>
                <a:spLocks/>
              </p:cNvSpPr>
              <p:nvPr/>
            </p:nvSpPr>
            <p:spPr bwMode="auto">
              <a:xfrm>
                <a:off x="3764" y="3734"/>
                <a:ext cx="27" cy="53"/>
              </a:xfrm>
              <a:custGeom>
                <a:avLst/>
                <a:gdLst/>
                <a:ahLst/>
                <a:cxnLst>
                  <a:cxn ang="0">
                    <a:pos x="23" y="40"/>
                  </a:cxn>
                  <a:cxn ang="0">
                    <a:pos x="27" y="45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28"/>
                  </a:cxn>
                  <a:cxn ang="0">
                    <a:pos x="0" y="43"/>
                  </a:cxn>
                  <a:cxn ang="0">
                    <a:pos x="4" y="53"/>
                  </a:cxn>
                  <a:cxn ang="0">
                    <a:pos x="0" y="45"/>
                  </a:cxn>
                  <a:cxn ang="0">
                    <a:pos x="0" y="47"/>
                  </a:cxn>
                  <a:cxn ang="0">
                    <a:pos x="2" y="51"/>
                  </a:cxn>
                  <a:cxn ang="0">
                    <a:pos x="2" y="53"/>
                  </a:cxn>
                  <a:cxn ang="0">
                    <a:pos x="4" y="53"/>
                  </a:cxn>
                  <a:cxn ang="0">
                    <a:pos x="23" y="40"/>
                  </a:cxn>
                </a:cxnLst>
                <a:rect l="0" t="0" r="r" b="b"/>
                <a:pathLst>
                  <a:path w="27" h="53">
                    <a:moveTo>
                      <a:pt x="23" y="40"/>
                    </a:moveTo>
                    <a:lnTo>
                      <a:pt x="27" y="45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8"/>
                    </a:lnTo>
                    <a:lnTo>
                      <a:pt x="0" y="43"/>
                    </a:lnTo>
                    <a:lnTo>
                      <a:pt x="4" y="53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2" y="51"/>
                    </a:lnTo>
                    <a:lnTo>
                      <a:pt x="2" y="53"/>
                    </a:lnTo>
                    <a:lnTo>
                      <a:pt x="4" y="53"/>
                    </a:lnTo>
                    <a:lnTo>
                      <a:pt x="23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7" name="Freeform 314"/>
              <p:cNvSpPr>
                <a:spLocks/>
              </p:cNvSpPr>
              <p:nvPr/>
            </p:nvSpPr>
            <p:spPr bwMode="auto">
              <a:xfrm>
                <a:off x="3768" y="3774"/>
                <a:ext cx="58" cy="62"/>
              </a:xfrm>
              <a:custGeom>
                <a:avLst/>
                <a:gdLst/>
                <a:ahLst/>
                <a:cxnLst>
                  <a:cxn ang="0">
                    <a:pos x="51" y="41"/>
                  </a:cxn>
                  <a:cxn ang="0">
                    <a:pos x="58" y="45"/>
                  </a:cxn>
                  <a:cxn ang="0">
                    <a:pos x="19" y="0"/>
                  </a:cxn>
                  <a:cxn ang="0">
                    <a:pos x="0" y="13"/>
                  </a:cxn>
                  <a:cxn ang="0">
                    <a:pos x="9" y="24"/>
                  </a:cxn>
                  <a:cxn ang="0">
                    <a:pos x="25" y="39"/>
                  </a:cxn>
                  <a:cxn ang="0">
                    <a:pos x="38" y="54"/>
                  </a:cxn>
                  <a:cxn ang="0">
                    <a:pos x="49" y="62"/>
                  </a:cxn>
                  <a:cxn ang="0">
                    <a:pos x="41" y="60"/>
                  </a:cxn>
                  <a:cxn ang="0">
                    <a:pos x="41" y="62"/>
                  </a:cxn>
                  <a:cxn ang="0">
                    <a:pos x="43" y="62"/>
                  </a:cxn>
                  <a:cxn ang="0">
                    <a:pos x="47" y="62"/>
                  </a:cxn>
                  <a:cxn ang="0">
                    <a:pos x="49" y="62"/>
                  </a:cxn>
                  <a:cxn ang="0">
                    <a:pos x="51" y="41"/>
                  </a:cxn>
                </a:cxnLst>
                <a:rect l="0" t="0" r="r" b="b"/>
                <a:pathLst>
                  <a:path w="58" h="62">
                    <a:moveTo>
                      <a:pt x="51" y="41"/>
                    </a:moveTo>
                    <a:lnTo>
                      <a:pt x="58" y="45"/>
                    </a:lnTo>
                    <a:lnTo>
                      <a:pt x="19" y="0"/>
                    </a:lnTo>
                    <a:lnTo>
                      <a:pt x="0" y="13"/>
                    </a:lnTo>
                    <a:lnTo>
                      <a:pt x="9" y="24"/>
                    </a:lnTo>
                    <a:lnTo>
                      <a:pt x="25" y="39"/>
                    </a:lnTo>
                    <a:lnTo>
                      <a:pt x="38" y="54"/>
                    </a:lnTo>
                    <a:lnTo>
                      <a:pt x="49" y="62"/>
                    </a:lnTo>
                    <a:lnTo>
                      <a:pt x="41" y="60"/>
                    </a:lnTo>
                    <a:lnTo>
                      <a:pt x="41" y="62"/>
                    </a:lnTo>
                    <a:lnTo>
                      <a:pt x="43" y="62"/>
                    </a:lnTo>
                    <a:lnTo>
                      <a:pt x="47" y="62"/>
                    </a:lnTo>
                    <a:lnTo>
                      <a:pt x="49" y="62"/>
                    </a:lnTo>
                    <a:lnTo>
                      <a:pt x="51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" name="Freeform 315"/>
              <p:cNvSpPr>
                <a:spLocks/>
              </p:cNvSpPr>
              <p:nvPr/>
            </p:nvSpPr>
            <p:spPr bwMode="auto">
              <a:xfrm>
                <a:off x="3817" y="3815"/>
                <a:ext cx="122" cy="45"/>
              </a:xfrm>
              <a:custGeom>
                <a:avLst/>
                <a:gdLst/>
                <a:ahLst/>
                <a:cxnLst>
                  <a:cxn ang="0">
                    <a:pos x="105" y="24"/>
                  </a:cxn>
                  <a:cxn ang="0">
                    <a:pos x="116" y="21"/>
                  </a:cxn>
                  <a:cxn ang="0">
                    <a:pos x="2" y="0"/>
                  </a:cxn>
                  <a:cxn ang="0">
                    <a:pos x="0" y="21"/>
                  </a:cxn>
                  <a:cxn ang="0">
                    <a:pos x="9" y="22"/>
                  </a:cxn>
                  <a:cxn ang="0">
                    <a:pos x="24" y="26"/>
                  </a:cxn>
                  <a:cxn ang="0">
                    <a:pos x="43" y="30"/>
                  </a:cxn>
                  <a:cxn ang="0">
                    <a:pos x="64" y="34"/>
                  </a:cxn>
                  <a:cxn ang="0">
                    <a:pos x="84" y="38"/>
                  </a:cxn>
                  <a:cxn ang="0">
                    <a:pos x="101" y="39"/>
                  </a:cxn>
                  <a:cxn ang="0">
                    <a:pos x="114" y="41"/>
                  </a:cxn>
                  <a:cxn ang="0">
                    <a:pos x="122" y="39"/>
                  </a:cxn>
                  <a:cxn ang="0">
                    <a:pos x="113" y="43"/>
                  </a:cxn>
                  <a:cxn ang="0">
                    <a:pos x="118" y="45"/>
                  </a:cxn>
                  <a:cxn ang="0">
                    <a:pos x="122" y="39"/>
                  </a:cxn>
                  <a:cxn ang="0">
                    <a:pos x="105" y="24"/>
                  </a:cxn>
                </a:cxnLst>
                <a:rect l="0" t="0" r="r" b="b"/>
                <a:pathLst>
                  <a:path w="122" h="45">
                    <a:moveTo>
                      <a:pt x="105" y="24"/>
                    </a:moveTo>
                    <a:lnTo>
                      <a:pt x="116" y="21"/>
                    </a:lnTo>
                    <a:lnTo>
                      <a:pt x="2" y="0"/>
                    </a:lnTo>
                    <a:lnTo>
                      <a:pt x="0" y="21"/>
                    </a:lnTo>
                    <a:lnTo>
                      <a:pt x="9" y="22"/>
                    </a:lnTo>
                    <a:lnTo>
                      <a:pt x="24" y="26"/>
                    </a:lnTo>
                    <a:lnTo>
                      <a:pt x="43" y="30"/>
                    </a:lnTo>
                    <a:lnTo>
                      <a:pt x="64" y="34"/>
                    </a:lnTo>
                    <a:lnTo>
                      <a:pt x="84" y="38"/>
                    </a:lnTo>
                    <a:lnTo>
                      <a:pt x="101" y="39"/>
                    </a:lnTo>
                    <a:lnTo>
                      <a:pt x="114" y="41"/>
                    </a:lnTo>
                    <a:lnTo>
                      <a:pt x="122" y="39"/>
                    </a:lnTo>
                    <a:lnTo>
                      <a:pt x="113" y="43"/>
                    </a:lnTo>
                    <a:lnTo>
                      <a:pt x="118" y="45"/>
                    </a:lnTo>
                    <a:lnTo>
                      <a:pt x="122" y="39"/>
                    </a:lnTo>
                    <a:lnTo>
                      <a:pt x="105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" name="Freeform 316"/>
              <p:cNvSpPr>
                <a:spLocks/>
              </p:cNvSpPr>
              <p:nvPr/>
            </p:nvSpPr>
            <p:spPr bwMode="auto">
              <a:xfrm>
                <a:off x="3922" y="3776"/>
                <a:ext cx="64" cy="78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43" y="9"/>
                  </a:cxn>
                  <a:cxn ang="0">
                    <a:pos x="26" y="28"/>
                  </a:cxn>
                  <a:cxn ang="0">
                    <a:pos x="11" y="50"/>
                  </a:cxn>
                  <a:cxn ang="0">
                    <a:pos x="0" y="63"/>
                  </a:cxn>
                  <a:cxn ang="0">
                    <a:pos x="17" y="78"/>
                  </a:cxn>
                  <a:cxn ang="0">
                    <a:pos x="64" y="18"/>
                  </a:cxn>
                  <a:cxn ang="0">
                    <a:pos x="55" y="2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49" y="1"/>
                  </a:cxn>
                  <a:cxn ang="0">
                    <a:pos x="47" y="1"/>
                  </a:cxn>
                  <a:cxn ang="0">
                    <a:pos x="45" y="3"/>
                  </a:cxn>
                  <a:cxn ang="0">
                    <a:pos x="55" y="0"/>
                  </a:cxn>
                </a:cxnLst>
                <a:rect l="0" t="0" r="r" b="b"/>
                <a:pathLst>
                  <a:path w="64" h="78">
                    <a:moveTo>
                      <a:pt x="55" y="0"/>
                    </a:moveTo>
                    <a:lnTo>
                      <a:pt x="43" y="9"/>
                    </a:lnTo>
                    <a:lnTo>
                      <a:pt x="26" y="28"/>
                    </a:lnTo>
                    <a:lnTo>
                      <a:pt x="11" y="50"/>
                    </a:lnTo>
                    <a:lnTo>
                      <a:pt x="0" y="63"/>
                    </a:lnTo>
                    <a:lnTo>
                      <a:pt x="17" y="78"/>
                    </a:lnTo>
                    <a:lnTo>
                      <a:pt x="64" y="18"/>
                    </a:lnTo>
                    <a:lnTo>
                      <a:pt x="55" y="2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49" y="1"/>
                    </a:lnTo>
                    <a:lnTo>
                      <a:pt x="47" y="1"/>
                    </a:lnTo>
                    <a:lnTo>
                      <a:pt x="45" y="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" name="Freeform 317"/>
              <p:cNvSpPr>
                <a:spLocks/>
              </p:cNvSpPr>
              <p:nvPr/>
            </p:nvSpPr>
            <p:spPr bwMode="auto">
              <a:xfrm>
                <a:off x="3977" y="3757"/>
                <a:ext cx="133" cy="41"/>
              </a:xfrm>
              <a:custGeom>
                <a:avLst/>
                <a:gdLst/>
                <a:ahLst/>
                <a:cxnLst>
                  <a:cxn ang="0">
                    <a:pos x="107" y="22"/>
                  </a:cxn>
                  <a:cxn ang="0">
                    <a:pos x="101" y="5"/>
                  </a:cxn>
                  <a:cxn ang="0">
                    <a:pos x="0" y="19"/>
                  </a:cxn>
                  <a:cxn ang="0">
                    <a:pos x="0" y="41"/>
                  </a:cxn>
                  <a:cxn ang="0">
                    <a:pos x="101" y="26"/>
                  </a:cxn>
                  <a:cxn ang="0">
                    <a:pos x="93" y="9"/>
                  </a:cxn>
                  <a:cxn ang="0">
                    <a:pos x="107" y="22"/>
                  </a:cxn>
                  <a:cxn ang="0">
                    <a:pos x="133" y="0"/>
                  </a:cxn>
                  <a:cxn ang="0">
                    <a:pos x="101" y="5"/>
                  </a:cxn>
                  <a:cxn ang="0">
                    <a:pos x="107" y="22"/>
                  </a:cxn>
                </a:cxnLst>
                <a:rect l="0" t="0" r="r" b="b"/>
                <a:pathLst>
                  <a:path w="133" h="41">
                    <a:moveTo>
                      <a:pt x="107" y="22"/>
                    </a:moveTo>
                    <a:lnTo>
                      <a:pt x="101" y="5"/>
                    </a:lnTo>
                    <a:lnTo>
                      <a:pt x="0" y="19"/>
                    </a:lnTo>
                    <a:lnTo>
                      <a:pt x="0" y="41"/>
                    </a:lnTo>
                    <a:lnTo>
                      <a:pt x="101" y="26"/>
                    </a:lnTo>
                    <a:lnTo>
                      <a:pt x="93" y="9"/>
                    </a:lnTo>
                    <a:lnTo>
                      <a:pt x="107" y="22"/>
                    </a:lnTo>
                    <a:lnTo>
                      <a:pt x="133" y="0"/>
                    </a:lnTo>
                    <a:lnTo>
                      <a:pt x="101" y="5"/>
                    </a:lnTo>
                    <a:lnTo>
                      <a:pt x="10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" name="Freeform 318"/>
              <p:cNvSpPr>
                <a:spLocks/>
              </p:cNvSpPr>
              <p:nvPr/>
            </p:nvSpPr>
            <p:spPr bwMode="auto">
              <a:xfrm>
                <a:off x="4010" y="3766"/>
                <a:ext cx="74" cy="58"/>
              </a:xfrm>
              <a:custGeom>
                <a:avLst/>
                <a:gdLst/>
                <a:ahLst/>
                <a:cxnLst>
                  <a:cxn ang="0">
                    <a:pos x="27" y="38"/>
                  </a:cxn>
                  <a:cxn ang="0">
                    <a:pos x="34" y="55"/>
                  </a:cxn>
                  <a:cxn ang="0">
                    <a:pos x="74" y="13"/>
                  </a:cxn>
                  <a:cxn ang="0">
                    <a:pos x="60" y="0"/>
                  </a:cxn>
                  <a:cxn ang="0">
                    <a:pos x="19" y="40"/>
                  </a:cxn>
                  <a:cxn ang="0">
                    <a:pos x="27" y="58"/>
                  </a:cxn>
                  <a:cxn ang="0">
                    <a:pos x="19" y="40"/>
                  </a:cxn>
                  <a:cxn ang="0">
                    <a:pos x="0" y="56"/>
                  </a:cxn>
                  <a:cxn ang="0">
                    <a:pos x="27" y="58"/>
                  </a:cxn>
                  <a:cxn ang="0">
                    <a:pos x="27" y="38"/>
                  </a:cxn>
                </a:cxnLst>
                <a:rect l="0" t="0" r="r" b="b"/>
                <a:pathLst>
                  <a:path w="74" h="58">
                    <a:moveTo>
                      <a:pt x="27" y="38"/>
                    </a:moveTo>
                    <a:lnTo>
                      <a:pt x="34" y="55"/>
                    </a:lnTo>
                    <a:lnTo>
                      <a:pt x="74" y="13"/>
                    </a:lnTo>
                    <a:lnTo>
                      <a:pt x="60" y="0"/>
                    </a:lnTo>
                    <a:lnTo>
                      <a:pt x="19" y="40"/>
                    </a:lnTo>
                    <a:lnTo>
                      <a:pt x="27" y="58"/>
                    </a:lnTo>
                    <a:lnTo>
                      <a:pt x="19" y="40"/>
                    </a:lnTo>
                    <a:lnTo>
                      <a:pt x="0" y="56"/>
                    </a:lnTo>
                    <a:lnTo>
                      <a:pt x="27" y="58"/>
                    </a:lnTo>
                    <a:lnTo>
                      <a:pt x="27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" name="Freeform 319"/>
              <p:cNvSpPr>
                <a:spLocks/>
              </p:cNvSpPr>
              <p:nvPr/>
            </p:nvSpPr>
            <p:spPr bwMode="auto">
              <a:xfrm>
                <a:off x="4037" y="3804"/>
                <a:ext cx="118" cy="33"/>
              </a:xfrm>
              <a:custGeom>
                <a:avLst/>
                <a:gdLst/>
                <a:ahLst/>
                <a:cxnLst>
                  <a:cxn ang="0">
                    <a:pos x="107" y="13"/>
                  </a:cxn>
                  <a:cxn ang="0">
                    <a:pos x="112" y="11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112" y="32"/>
                  </a:cxn>
                  <a:cxn ang="0">
                    <a:pos x="112" y="32"/>
                  </a:cxn>
                  <a:cxn ang="0">
                    <a:pos x="114" y="32"/>
                  </a:cxn>
                  <a:cxn ang="0">
                    <a:pos x="116" y="32"/>
                  </a:cxn>
                  <a:cxn ang="0">
                    <a:pos x="118" y="30"/>
                  </a:cxn>
                  <a:cxn ang="0">
                    <a:pos x="112" y="32"/>
                  </a:cxn>
                  <a:cxn ang="0">
                    <a:pos x="114" y="33"/>
                  </a:cxn>
                  <a:cxn ang="0">
                    <a:pos x="118" y="30"/>
                  </a:cxn>
                  <a:cxn ang="0">
                    <a:pos x="107" y="13"/>
                  </a:cxn>
                </a:cxnLst>
                <a:rect l="0" t="0" r="r" b="b"/>
                <a:pathLst>
                  <a:path w="118" h="33">
                    <a:moveTo>
                      <a:pt x="107" y="13"/>
                    </a:moveTo>
                    <a:lnTo>
                      <a:pt x="112" y="11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112" y="32"/>
                    </a:lnTo>
                    <a:lnTo>
                      <a:pt x="112" y="32"/>
                    </a:lnTo>
                    <a:lnTo>
                      <a:pt x="114" y="32"/>
                    </a:lnTo>
                    <a:lnTo>
                      <a:pt x="116" y="32"/>
                    </a:lnTo>
                    <a:lnTo>
                      <a:pt x="118" y="30"/>
                    </a:lnTo>
                    <a:lnTo>
                      <a:pt x="112" y="32"/>
                    </a:lnTo>
                    <a:lnTo>
                      <a:pt x="114" y="33"/>
                    </a:lnTo>
                    <a:lnTo>
                      <a:pt x="118" y="30"/>
                    </a:lnTo>
                    <a:lnTo>
                      <a:pt x="10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" name="Freeform 320"/>
              <p:cNvSpPr>
                <a:spLocks/>
              </p:cNvSpPr>
              <p:nvPr/>
            </p:nvSpPr>
            <p:spPr bwMode="auto">
              <a:xfrm>
                <a:off x="4144" y="3734"/>
                <a:ext cx="201" cy="100"/>
              </a:xfrm>
              <a:custGeom>
                <a:avLst/>
                <a:gdLst/>
                <a:ahLst/>
                <a:cxnLst>
                  <a:cxn ang="0">
                    <a:pos x="201" y="2"/>
                  </a:cxn>
                  <a:cxn ang="0">
                    <a:pos x="171" y="0"/>
                  </a:cxn>
                  <a:cxn ang="0">
                    <a:pos x="144" y="4"/>
                  </a:cxn>
                  <a:cxn ang="0">
                    <a:pos x="118" y="13"/>
                  </a:cxn>
                  <a:cxn ang="0">
                    <a:pos x="96" y="27"/>
                  </a:cxn>
                  <a:cxn ang="0">
                    <a:pos x="71" y="42"/>
                  </a:cxn>
                  <a:cxn ang="0">
                    <a:pos x="49" y="57"/>
                  </a:cxn>
                  <a:cxn ang="0">
                    <a:pos x="24" y="72"/>
                  </a:cxn>
                  <a:cxn ang="0">
                    <a:pos x="0" y="83"/>
                  </a:cxn>
                  <a:cxn ang="0">
                    <a:pos x="11" y="100"/>
                  </a:cxn>
                  <a:cxn ang="0">
                    <a:pos x="32" y="90"/>
                  </a:cxn>
                  <a:cxn ang="0">
                    <a:pos x="54" y="77"/>
                  </a:cxn>
                  <a:cxn ang="0">
                    <a:pos x="77" y="64"/>
                  </a:cxn>
                  <a:cxn ang="0">
                    <a:pos x="99" y="49"/>
                  </a:cxn>
                  <a:cxn ang="0">
                    <a:pos x="124" y="36"/>
                  </a:cxn>
                  <a:cxn ang="0">
                    <a:pos x="146" y="27"/>
                  </a:cxn>
                  <a:cxn ang="0">
                    <a:pos x="171" y="21"/>
                  </a:cxn>
                  <a:cxn ang="0">
                    <a:pos x="195" y="23"/>
                  </a:cxn>
                  <a:cxn ang="0">
                    <a:pos x="201" y="2"/>
                  </a:cxn>
                </a:cxnLst>
                <a:rect l="0" t="0" r="r" b="b"/>
                <a:pathLst>
                  <a:path w="201" h="100">
                    <a:moveTo>
                      <a:pt x="201" y="2"/>
                    </a:moveTo>
                    <a:lnTo>
                      <a:pt x="171" y="0"/>
                    </a:lnTo>
                    <a:lnTo>
                      <a:pt x="144" y="4"/>
                    </a:lnTo>
                    <a:lnTo>
                      <a:pt x="118" y="13"/>
                    </a:lnTo>
                    <a:lnTo>
                      <a:pt x="96" y="27"/>
                    </a:lnTo>
                    <a:lnTo>
                      <a:pt x="71" y="42"/>
                    </a:lnTo>
                    <a:lnTo>
                      <a:pt x="49" y="57"/>
                    </a:lnTo>
                    <a:lnTo>
                      <a:pt x="24" y="72"/>
                    </a:lnTo>
                    <a:lnTo>
                      <a:pt x="0" y="83"/>
                    </a:lnTo>
                    <a:lnTo>
                      <a:pt x="11" y="100"/>
                    </a:lnTo>
                    <a:lnTo>
                      <a:pt x="32" y="90"/>
                    </a:lnTo>
                    <a:lnTo>
                      <a:pt x="54" y="77"/>
                    </a:lnTo>
                    <a:lnTo>
                      <a:pt x="77" y="64"/>
                    </a:lnTo>
                    <a:lnTo>
                      <a:pt x="99" y="49"/>
                    </a:lnTo>
                    <a:lnTo>
                      <a:pt x="124" y="36"/>
                    </a:lnTo>
                    <a:lnTo>
                      <a:pt x="146" y="27"/>
                    </a:lnTo>
                    <a:lnTo>
                      <a:pt x="171" y="21"/>
                    </a:lnTo>
                    <a:lnTo>
                      <a:pt x="195" y="23"/>
                    </a:lnTo>
                    <a:lnTo>
                      <a:pt x="20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" name="Freeform 321"/>
              <p:cNvSpPr>
                <a:spLocks/>
              </p:cNvSpPr>
              <p:nvPr/>
            </p:nvSpPr>
            <p:spPr bwMode="auto">
              <a:xfrm>
                <a:off x="4339" y="3522"/>
                <a:ext cx="135" cy="255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53" y="24"/>
                  </a:cxn>
                  <a:cxn ang="0">
                    <a:pos x="64" y="49"/>
                  </a:cxn>
                  <a:cxn ang="0">
                    <a:pos x="79" y="77"/>
                  </a:cxn>
                  <a:cxn ang="0">
                    <a:pos x="94" y="105"/>
                  </a:cxn>
                  <a:cxn ang="0">
                    <a:pos x="109" y="137"/>
                  </a:cxn>
                  <a:cxn ang="0">
                    <a:pos x="118" y="169"/>
                  </a:cxn>
                  <a:cxn ang="0">
                    <a:pos x="120" y="199"/>
                  </a:cxn>
                  <a:cxn ang="0">
                    <a:pos x="113" y="229"/>
                  </a:cxn>
                  <a:cxn ang="0">
                    <a:pos x="102" y="233"/>
                  </a:cxn>
                  <a:cxn ang="0">
                    <a:pos x="88" y="235"/>
                  </a:cxn>
                  <a:cxn ang="0">
                    <a:pos x="73" y="235"/>
                  </a:cxn>
                  <a:cxn ang="0">
                    <a:pos x="58" y="231"/>
                  </a:cxn>
                  <a:cxn ang="0">
                    <a:pos x="43" y="227"/>
                  </a:cxn>
                  <a:cxn ang="0">
                    <a:pos x="28" y="224"/>
                  </a:cxn>
                  <a:cxn ang="0">
                    <a:pos x="15" y="218"/>
                  </a:cxn>
                  <a:cxn ang="0">
                    <a:pos x="6" y="214"/>
                  </a:cxn>
                  <a:cxn ang="0">
                    <a:pos x="0" y="235"/>
                  </a:cxn>
                  <a:cxn ang="0">
                    <a:pos x="13" y="240"/>
                  </a:cxn>
                  <a:cxn ang="0">
                    <a:pos x="28" y="246"/>
                  </a:cxn>
                  <a:cxn ang="0">
                    <a:pos x="45" y="250"/>
                  </a:cxn>
                  <a:cxn ang="0">
                    <a:pos x="62" y="254"/>
                  </a:cxn>
                  <a:cxn ang="0">
                    <a:pos x="81" y="255"/>
                  </a:cxn>
                  <a:cxn ang="0">
                    <a:pos x="98" y="255"/>
                  </a:cxn>
                  <a:cxn ang="0">
                    <a:pos x="113" y="254"/>
                  </a:cxn>
                  <a:cxn ang="0">
                    <a:pos x="126" y="248"/>
                  </a:cxn>
                  <a:cxn ang="0">
                    <a:pos x="133" y="220"/>
                  </a:cxn>
                  <a:cxn ang="0">
                    <a:pos x="135" y="188"/>
                  </a:cxn>
                  <a:cxn ang="0">
                    <a:pos x="133" y="154"/>
                  </a:cxn>
                  <a:cxn ang="0">
                    <a:pos x="126" y="118"/>
                  </a:cxn>
                  <a:cxn ang="0">
                    <a:pos x="115" y="83"/>
                  </a:cxn>
                  <a:cxn ang="0">
                    <a:pos x="100" y="51"/>
                  </a:cxn>
                  <a:cxn ang="0">
                    <a:pos x="83" y="23"/>
                  </a:cxn>
                  <a:cxn ang="0">
                    <a:pos x="66" y="0"/>
                  </a:cxn>
                  <a:cxn ang="0">
                    <a:pos x="68" y="8"/>
                  </a:cxn>
                  <a:cxn ang="0">
                    <a:pos x="47" y="4"/>
                  </a:cxn>
                  <a:cxn ang="0">
                    <a:pos x="45" y="6"/>
                  </a:cxn>
                  <a:cxn ang="0">
                    <a:pos x="45" y="8"/>
                  </a:cxn>
                  <a:cxn ang="0">
                    <a:pos x="47" y="11"/>
                  </a:cxn>
                  <a:cxn ang="0">
                    <a:pos x="49" y="11"/>
                  </a:cxn>
                  <a:cxn ang="0">
                    <a:pos x="47" y="4"/>
                  </a:cxn>
                </a:cxnLst>
                <a:rect l="0" t="0" r="r" b="b"/>
                <a:pathLst>
                  <a:path w="135" h="255">
                    <a:moveTo>
                      <a:pt x="47" y="4"/>
                    </a:moveTo>
                    <a:lnTo>
                      <a:pt x="53" y="24"/>
                    </a:lnTo>
                    <a:lnTo>
                      <a:pt x="64" y="49"/>
                    </a:lnTo>
                    <a:lnTo>
                      <a:pt x="79" y="77"/>
                    </a:lnTo>
                    <a:lnTo>
                      <a:pt x="94" y="105"/>
                    </a:lnTo>
                    <a:lnTo>
                      <a:pt x="109" y="137"/>
                    </a:lnTo>
                    <a:lnTo>
                      <a:pt x="118" y="169"/>
                    </a:lnTo>
                    <a:lnTo>
                      <a:pt x="120" y="199"/>
                    </a:lnTo>
                    <a:lnTo>
                      <a:pt x="113" y="229"/>
                    </a:lnTo>
                    <a:lnTo>
                      <a:pt x="102" y="233"/>
                    </a:lnTo>
                    <a:lnTo>
                      <a:pt x="88" y="235"/>
                    </a:lnTo>
                    <a:lnTo>
                      <a:pt x="73" y="235"/>
                    </a:lnTo>
                    <a:lnTo>
                      <a:pt x="58" y="231"/>
                    </a:lnTo>
                    <a:lnTo>
                      <a:pt x="43" y="227"/>
                    </a:lnTo>
                    <a:lnTo>
                      <a:pt x="28" y="224"/>
                    </a:lnTo>
                    <a:lnTo>
                      <a:pt x="15" y="218"/>
                    </a:lnTo>
                    <a:lnTo>
                      <a:pt x="6" y="214"/>
                    </a:lnTo>
                    <a:lnTo>
                      <a:pt x="0" y="235"/>
                    </a:lnTo>
                    <a:lnTo>
                      <a:pt x="13" y="240"/>
                    </a:lnTo>
                    <a:lnTo>
                      <a:pt x="28" y="246"/>
                    </a:lnTo>
                    <a:lnTo>
                      <a:pt x="45" y="250"/>
                    </a:lnTo>
                    <a:lnTo>
                      <a:pt x="62" y="254"/>
                    </a:lnTo>
                    <a:lnTo>
                      <a:pt x="81" y="255"/>
                    </a:lnTo>
                    <a:lnTo>
                      <a:pt x="98" y="255"/>
                    </a:lnTo>
                    <a:lnTo>
                      <a:pt x="113" y="254"/>
                    </a:lnTo>
                    <a:lnTo>
                      <a:pt x="126" y="248"/>
                    </a:lnTo>
                    <a:lnTo>
                      <a:pt x="133" y="220"/>
                    </a:lnTo>
                    <a:lnTo>
                      <a:pt x="135" y="188"/>
                    </a:lnTo>
                    <a:lnTo>
                      <a:pt x="133" y="154"/>
                    </a:lnTo>
                    <a:lnTo>
                      <a:pt x="126" y="118"/>
                    </a:lnTo>
                    <a:lnTo>
                      <a:pt x="115" y="83"/>
                    </a:lnTo>
                    <a:lnTo>
                      <a:pt x="100" y="51"/>
                    </a:lnTo>
                    <a:lnTo>
                      <a:pt x="83" y="23"/>
                    </a:lnTo>
                    <a:lnTo>
                      <a:pt x="66" y="0"/>
                    </a:lnTo>
                    <a:lnTo>
                      <a:pt x="68" y="8"/>
                    </a:lnTo>
                    <a:lnTo>
                      <a:pt x="47" y="4"/>
                    </a:lnTo>
                    <a:lnTo>
                      <a:pt x="45" y="6"/>
                    </a:lnTo>
                    <a:lnTo>
                      <a:pt x="45" y="8"/>
                    </a:lnTo>
                    <a:lnTo>
                      <a:pt x="47" y="11"/>
                    </a:lnTo>
                    <a:lnTo>
                      <a:pt x="49" y="11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" name="Freeform 322"/>
              <p:cNvSpPr>
                <a:spLocks/>
              </p:cNvSpPr>
              <p:nvPr/>
            </p:nvSpPr>
            <p:spPr bwMode="auto">
              <a:xfrm>
                <a:off x="4386" y="3458"/>
                <a:ext cx="41" cy="72"/>
              </a:xfrm>
              <a:custGeom>
                <a:avLst/>
                <a:gdLst/>
                <a:ahLst/>
                <a:cxnLst>
                  <a:cxn ang="0">
                    <a:pos x="28" y="32"/>
                  </a:cxn>
                  <a:cxn ang="0">
                    <a:pos x="13" y="21"/>
                  </a:cxn>
                  <a:cxn ang="0">
                    <a:pos x="0" y="68"/>
                  </a:cxn>
                  <a:cxn ang="0">
                    <a:pos x="21" y="72"/>
                  </a:cxn>
                  <a:cxn ang="0">
                    <a:pos x="34" y="25"/>
                  </a:cxn>
                  <a:cxn ang="0">
                    <a:pos x="17" y="12"/>
                  </a:cxn>
                  <a:cxn ang="0">
                    <a:pos x="34" y="25"/>
                  </a:cxn>
                  <a:cxn ang="0">
                    <a:pos x="41" y="0"/>
                  </a:cxn>
                  <a:cxn ang="0">
                    <a:pos x="17" y="12"/>
                  </a:cxn>
                  <a:cxn ang="0">
                    <a:pos x="28" y="32"/>
                  </a:cxn>
                </a:cxnLst>
                <a:rect l="0" t="0" r="r" b="b"/>
                <a:pathLst>
                  <a:path w="41" h="72">
                    <a:moveTo>
                      <a:pt x="28" y="32"/>
                    </a:moveTo>
                    <a:lnTo>
                      <a:pt x="13" y="21"/>
                    </a:lnTo>
                    <a:lnTo>
                      <a:pt x="0" y="68"/>
                    </a:lnTo>
                    <a:lnTo>
                      <a:pt x="21" y="72"/>
                    </a:lnTo>
                    <a:lnTo>
                      <a:pt x="34" y="25"/>
                    </a:lnTo>
                    <a:lnTo>
                      <a:pt x="17" y="12"/>
                    </a:lnTo>
                    <a:lnTo>
                      <a:pt x="34" y="25"/>
                    </a:lnTo>
                    <a:lnTo>
                      <a:pt x="41" y="0"/>
                    </a:lnTo>
                    <a:lnTo>
                      <a:pt x="17" y="12"/>
                    </a:lnTo>
                    <a:lnTo>
                      <a:pt x="2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" name="Freeform 323"/>
              <p:cNvSpPr>
                <a:spLocks/>
              </p:cNvSpPr>
              <p:nvPr/>
            </p:nvSpPr>
            <p:spPr bwMode="auto">
              <a:xfrm>
                <a:off x="4348" y="3439"/>
                <a:ext cx="66" cy="5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5"/>
                  </a:cxn>
                  <a:cxn ang="0">
                    <a:pos x="0" y="31"/>
                  </a:cxn>
                  <a:cxn ang="0">
                    <a:pos x="6" y="46"/>
                  </a:cxn>
                  <a:cxn ang="0">
                    <a:pos x="16" y="57"/>
                  </a:cxn>
                  <a:cxn ang="0">
                    <a:pos x="31" y="59"/>
                  </a:cxn>
                  <a:cxn ang="0">
                    <a:pos x="42" y="59"/>
                  </a:cxn>
                  <a:cxn ang="0">
                    <a:pos x="53" y="55"/>
                  </a:cxn>
                  <a:cxn ang="0">
                    <a:pos x="66" y="51"/>
                  </a:cxn>
                  <a:cxn ang="0">
                    <a:pos x="55" y="31"/>
                  </a:cxn>
                  <a:cxn ang="0">
                    <a:pos x="47" y="34"/>
                  </a:cxn>
                  <a:cxn ang="0">
                    <a:pos x="40" y="36"/>
                  </a:cxn>
                  <a:cxn ang="0">
                    <a:pos x="34" y="38"/>
                  </a:cxn>
                  <a:cxn ang="0">
                    <a:pos x="25" y="36"/>
                  </a:cxn>
                  <a:cxn ang="0">
                    <a:pos x="25" y="29"/>
                  </a:cxn>
                  <a:cxn ang="0">
                    <a:pos x="25" y="19"/>
                  </a:cxn>
                  <a:cxn ang="0">
                    <a:pos x="25" y="12"/>
                  </a:cxn>
                  <a:cxn ang="0">
                    <a:pos x="25" y="4"/>
                  </a:cxn>
                  <a:cxn ang="0">
                    <a:pos x="4" y="0"/>
                  </a:cxn>
                </a:cxnLst>
                <a:rect l="0" t="0" r="r" b="b"/>
                <a:pathLst>
                  <a:path w="66" h="59">
                    <a:moveTo>
                      <a:pt x="4" y="0"/>
                    </a:moveTo>
                    <a:lnTo>
                      <a:pt x="0" y="15"/>
                    </a:lnTo>
                    <a:lnTo>
                      <a:pt x="0" y="31"/>
                    </a:lnTo>
                    <a:lnTo>
                      <a:pt x="6" y="46"/>
                    </a:lnTo>
                    <a:lnTo>
                      <a:pt x="16" y="57"/>
                    </a:lnTo>
                    <a:lnTo>
                      <a:pt x="31" y="59"/>
                    </a:lnTo>
                    <a:lnTo>
                      <a:pt x="42" y="59"/>
                    </a:lnTo>
                    <a:lnTo>
                      <a:pt x="53" y="55"/>
                    </a:lnTo>
                    <a:lnTo>
                      <a:pt x="66" y="51"/>
                    </a:lnTo>
                    <a:lnTo>
                      <a:pt x="55" y="31"/>
                    </a:lnTo>
                    <a:lnTo>
                      <a:pt x="47" y="34"/>
                    </a:lnTo>
                    <a:lnTo>
                      <a:pt x="40" y="36"/>
                    </a:lnTo>
                    <a:lnTo>
                      <a:pt x="34" y="38"/>
                    </a:lnTo>
                    <a:lnTo>
                      <a:pt x="25" y="36"/>
                    </a:lnTo>
                    <a:lnTo>
                      <a:pt x="25" y="29"/>
                    </a:lnTo>
                    <a:lnTo>
                      <a:pt x="25" y="19"/>
                    </a:lnTo>
                    <a:lnTo>
                      <a:pt x="25" y="12"/>
                    </a:lnTo>
                    <a:lnTo>
                      <a:pt x="25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" name="Freeform 324"/>
              <p:cNvSpPr>
                <a:spLocks/>
              </p:cNvSpPr>
              <p:nvPr/>
            </p:nvSpPr>
            <p:spPr bwMode="auto">
              <a:xfrm>
                <a:off x="4281" y="3363"/>
                <a:ext cx="96" cy="80"/>
              </a:xfrm>
              <a:custGeom>
                <a:avLst/>
                <a:gdLst/>
                <a:ahLst/>
                <a:cxnLst>
                  <a:cxn ang="0">
                    <a:pos x="51" y="1"/>
                  </a:cxn>
                  <a:cxn ang="0">
                    <a:pos x="58" y="22"/>
                  </a:cxn>
                  <a:cxn ang="0">
                    <a:pos x="67" y="24"/>
                  </a:cxn>
                  <a:cxn ang="0">
                    <a:pos x="75" y="35"/>
                  </a:cxn>
                  <a:cxn ang="0">
                    <a:pos x="71" y="76"/>
                  </a:cxn>
                  <a:cxn ang="0">
                    <a:pos x="92" y="80"/>
                  </a:cxn>
                  <a:cxn ang="0">
                    <a:pos x="96" y="60"/>
                  </a:cxn>
                  <a:cxn ang="0">
                    <a:pos x="96" y="45"/>
                  </a:cxn>
                  <a:cxn ang="0">
                    <a:pos x="94" y="30"/>
                  </a:cxn>
                  <a:cxn ang="0">
                    <a:pos x="86" y="9"/>
                  </a:cxn>
                  <a:cxn ang="0">
                    <a:pos x="79" y="5"/>
                  </a:cxn>
                  <a:cxn ang="0">
                    <a:pos x="71" y="1"/>
                  </a:cxn>
                  <a:cxn ang="0">
                    <a:pos x="62" y="0"/>
                  </a:cxn>
                  <a:cxn ang="0">
                    <a:pos x="54" y="1"/>
                  </a:cxn>
                  <a:cxn ang="0">
                    <a:pos x="62" y="22"/>
                  </a:cxn>
                  <a:cxn ang="0">
                    <a:pos x="51" y="1"/>
                  </a:cxn>
                  <a:cxn ang="0">
                    <a:pos x="0" y="31"/>
                  </a:cxn>
                  <a:cxn ang="0">
                    <a:pos x="58" y="22"/>
                  </a:cxn>
                  <a:cxn ang="0">
                    <a:pos x="51" y="1"/>
                  </a:cxn>
                </a:cxnLst>
                <a:rect l="0" t="0" r="r" b="b"/>
                <a:pathLst>
                  <a:path w="96" h="80">
                    <a:moveTo>
                      <a:pt x="51" y="1"/>
                    </a:moveTo>
                    <a:lnTo>
                      <a:pt x="58" y="22"/>
                    </a:lnTo>
                    <a:lnTo>
                      <a:pt x="67" y="24"/>
                    </a:lnTo>
                    <a:lnTo>
                      <a:pt x="75" y="35"/>
                    </a:lnTo>
                    <a:lnTo>
                      <a:pt x="71" y="76"/>
                    </a:lnTo>
                    <a:lnTo>
                      <a:pt x="92" y="80"/>
                    </a:lnTo>
                    <a:lnTo>
                      <a:pt x="96" y="60"/>
                    </a:lnTo>
                    <a:lnTo>
                      <a:pt x="96" y="45"/>
                    </a:lnTo>
                    <a:lnTo>
                      <a:pt x="94" y="30"/>
                    </a:lnTo>
                    <a:lnTo>
                      <a:pt x="86" y="9"/>
                    </a:lnTo>
                    <a:lnTo>
                      <a:pt x="79" y="5"/>
                    </a:lnTo>
                    <a:lnTo>
                      <a:pt x="71" y="1"/>
                    </a:lnTo>
                    <a:lnTo>
                      <a:pt x="62" y="0"/>
                    </a:lnTo>
                    <a:lnTo>
                      <a:pt x="54" y="1"/>
                    </a:lnTo>
                    <a:lnTo>
                      <a:pt x="62" y="22"/>
                    </a:lnTo>
                    <a:lnTo>
                      <a:pt x="51" y="1"/>
                    </a:lnTo>
                    <a:lnTo>
                      <a:pt x="0" y="31"/>
                    </a:lnTo>
                    <a:lnTo>
                      <a:pt x="58" y="2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" name="Freeform 325"/>
              <p:cNvSpPr>
                <a:spLocks/>
              </p:cNvSpPr>
              <p:nvPr/>
            </p:nvSpPr>
            <p:spPr bwMode="auto">
              <a:xfrm>
                <a:off x="4332" y="3338"/>
                <a:ext cx="65" cy="47"/>
              </a:xfrm>
              <a:custGeom>
                <a:avLst/>
                <a:gdLst/>
                <a:ahLst/>
                <a:cxnLst>
                  <a:cxn ang="0">
                    <a:pos x="41" y="13"/>
                  </a:cxn>
                  <a:cxn ang="0">
                    <a:pos x="45" y="0"/>
                  </a:cxn>
                  <a:cxn ang="0">
                    <a:pos x="0" y="26"/>
                  </a:cxn>
                  <a:cxn ang="0">
                    <a:pos x="11" y="47"/>
                  </a:cxn>
                  <a:cxn ang="0">
                    <a:pos x="56" y="21"/>
                  </a:cxn>
                  <a:cxn ang="0">
                    <a:pos x="62" y="6"/>
                  </a:cxn>
                  <a:cxn ang="0">
                    <a:pos x="56" y="21"/>
                  </a:cxn>
                  <a:cxn ang="0">
                    <a:pos x="65" y="15"/>
                  </a:cxn>
                  <a:cxn ang="0">
                    <a:pos x="62" y="6"/>
                  </a:cxn>
                  <a:cxn ang="0">
                    <a:pos x="41" y="13"/>
                  </a:cxn>
                </a:cxnLst>
                <a:rect l="0" t="0" r="r" b="b"/>
                <a:pathLst>
                  <a:path w="65" h="47">
                    <a:moveTo>
                      <a:pt x="41" y="13"/>
                    </a:moveTo>
                    <a:lnTo>
                      <a:pt x="45" y="0"/>
                    </a:lnTo>
                    <a:lnTo>
                      <a:pt x="0" y="26"/>
                    </a:lnTo>
                    <a:lnTo>
                      <a:pt x="11" y="47"/>
                    </a:lnTo>
                    <a:lnTo>
                      <a:pt x="56" y="21"/>
                    </a:lnTo>
                    <a:lnTo>
                      <a:pt x="62" y="6"/>
                    </a:lnTo>
                    <a:lnTo>
                      <a:pt x="56" y="21"/>
                    </a:lnTo>
                    <a:lnTo>
                      <a:pt x="65" y="15"/>
                    </a:lnTo>
                    <a:lnTo>
                      <a:pt x="62" y="6"/>
                    </a:lnTo>
                    <a:lnTo>
                      <a:pt x="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" name="Freeform 326"/>
              <p:cNvSpPr>
                <a:spLocks/>
              </p:cNvSpPr>
              <p:nvPr/>
            </p:nvSpPr>
            <p:spPr bwMode="auto">
              <a:xfrm>
                <a:off x="4292" y="3120"/>
                <a:ext cx="102" cy="231"/>
              </a:xfrm>
              <a:custGeom>
                <a:avLst/>
                <a:gdLst/>
                <a:ahLst/>
                <a:cxnLst>
                  <a:cxn ang="0">
                    <a:pos x="17" y="27"/>
                  </a:cxn>
                  <a:cxn ang="0">
                    <a:pos x="0" y="19"/>
                  </a:cxn>
                  <a:cxn ang="0">
                    <a:pos x="81" y="231"/>
                  </a:cxn>
                  <a:cxn ang="0">
                    <a:pos x="102" y="224"/>
                  </a:cxn>
                  <a:cxn ang="0">
                    <a:pos x="23" y="13"/>
                  </a:cxn>
                  <a:cxn ang="0">
                    <a:pos x="6" y="6"/>
                  </a:cxn>
                  <a:cxn ang="0">
                    <a:pos x="23" y="13"/>
                  </a:cxn>
                  <a:cxn ang="0">
                    <a:pos x="17" y="0"/>
                  </a:cxn>
                  <a:cxn ang="0">
                    <a:pos x="6" y="6"/>
                  </a:cxn>
                  <a:cxn ang="0">
                    <a:pos x="17" y="27"/>
                  </a:cxn>
                </a:cxnLst>
                <a:rect l="0" t="0" r="r" b="b"/>
                <a:pathLst>
                  <a:path w="102" h="231">
                    <a:moveTo>
                      <a:pt x="17" y="27"/>
                    </a:moveTo>
                    <a:lnTo>
                      <a:pt x="0" y="19"/>
                    </a:lnTo>
                    <a:lnTo>
                      <a:pt x="81" y="231"/>
                    </a:lnTo>
                    <a:lnTo>
                      <a:pt x="102" y="224"/>
                    </a:lnTo>
                    <a:lnTo>
                      <a:pt x="23" y="13"/>
                    </a:lnTo>
                    <a:lnTo>
                      <a:pt x="6" y="6"/>
                    </a:lnTo>
                    <a:lnTo>
                      <a:pt x="23" y="13"/>
                    </a:lnTo>
                    <a:lnTo>
                      <a:pt x="17" y="0"/>
                    </a:lnTo>
                    <a:lnTo>
                      <a:pt x="6" y="6"/>
                    </a:lnTo>
                    <a:lnTo>
                      <a:pt x="1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" name="Freeform 327"/>
              <p:cNvSpPr>
                <a:spLocks/>
              </p:cNvSpPr>
              <p:nvPr/>
            </p:nvSpPr>
            <p:spPr bwMode="auto">
              <a:xfrm>
                <a:off x="4245" y="3126"/>
                <a:ext cx="64" cy="49"/>
              </a:xfrm>
              <a:custGeom>
                <a:avLst/>
                <a:gdLst/>
                <a:ahLst/>
                <a:cxnLst>
                  <a:cxn ang="0">
                    <a:pos x="6" y="47"/>
                  </a:cxn>
                  <a:cxn ang="0">
                    <a:pos x="11" y="47"/>
                  </a:cxn>
                  <a:cxn ang="0">
                    <a:pos x="64" y="21"/>
                  </a:cxn>
                  <a:cxn ang="0">
                    <a:pos x="53" y="0"/>
                  </a:cxn>
                  <a:cxn ang="0">
                    <a:pos x="0" y="26"/>
                  </a:cxn>
                  <a:cxn ang="0">
                    <a:pos x="6" y="26"/>
                  </a:cxn>
                  <a:cxn ang="0">
                    <a:pos x="6" y="47"/>
                  </a:cxn>
                  <a:cxn ang="0">
                    <a:pos x="8" y="49"/>
                  </a:cxn>
                  <a:cxn ang="0">
                    <a:pos x="11" y="47"/>
                  </a:cxn>
                  <a:cxn ang="0">
                    <a:pos x="6" y="47"/>
                  </a:cxn>
                </a:cxnLst>
                <a:rect l="0" t="0" r="r" b="b"/>
                <a:pathLst>
                  <a:path w="64" h="49">
                    <a:moveTo>
                      <a:pt x="6" y="47"/>
                    </a:moveTo>
                    <a:lnTo>
                      <a:pt x="11" y="47"/>
                    </a:lnTo>
                    <a:lnTo>
                      <a:pt x="64" y="21"/>
                    </a:lnTo>
                    <a:lnTo>
                      <a:pt x="53" y="0"/>
                    </a:lnTo>
                    <a:lnTo>
                      <a:pt x="0" y="26"/>
                    </a:lnTo>
                    <a:lnTo>
                      <a:pt x="6" y="26"/>
                    </a:lnTo>
                    <a:lnTo>
                      <a:pt x="6" y="47"/>
                    </a:lnTo>
                    <a:lnTo>
                      <a:pt x="8" y="49"/>
                    </a:lnTo>
                    <a:lnTo>
                      <a:pt x="11" y="47"/>
                    </a:lnTo>
                    <a:lnTo>
                      <a:pt x="6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" name="Freeform 328"/>
              <p:cNvSpPr>
                <a:spLocks/>
              </p:cNvSpPr>
              <p:nvPr/>
            </p:nvSpPr>
            <p:spPr bwMode="auto">
              <a:xfrm>
                <a:off x="4134" y="3135"/>
                <a:ext cx="117" cy="38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10" y="25"/>
                  </a:cxn>
                  <a:cxn ang="0">
                    <a:pos x="117" y="38"/>
                  </a:cxn>
                  <a:cxn ang="0">
                    <a:pos x="117" y="17"/>
                  </a:cxn>
                  <a:cxn ang="0">
                    <a:pos x="10" y="2"/>
                  </a:cxn>
                  <a:cxn ang="0">
                    <a:pos x="0" y="8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0" y="8"/>
                  </a:cxn>
                  <a:cxn ang="0">
                    <a:pos x="21" y="19"/>
                  </a:cxn>
                </a:cxnLst>
                <a:rect l="0" t="0" r="r" b="b"/>
                <a:pathLst>
                  <a:path w="117" h="38">
                    <a:moveTo>
                      <a:pt x="21" y="19"/>
                    </a:moveTo>
                    <a:lnTo>
                      <a:pt x="10" y="25"/>
                    </a:lnTo>
                    <a:lnTo>
                      <a:pt x="117" y="38"/>
                    </a:lnTo>
                    <a:lnTo>
                      <a:pt x="117" y="17"/>
                    </a:lnTo>
                    <a:lnTo>
                      <a:pt x="10" y="2"/>
                    </a:lnTo>
                    <a:lnTo>
                      <a:pt x="0" y="8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2" name="Rectangle 329"/>
              <p:cNvSpPr>
                <a:spLocks noChangeArrowheads="1"/>
              </p:cNvSpPr>
              <p:nvPr/>
            </p:nvSpPr>
            <p:spPr bwMode="auto">
              <a:xfrm>
                <a:off x="2217" y="2617"/>
                <a:ext cx="264" cy="381"/>
              </a:xfrm>
              <a:prstGeom prst="rect">
                <a:avLst/>
              </a:prstGeom>
              <a:solidFill>
                <a:srgbClr val="84C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" name="Freeform 330"/>
              <p:cNvSpPr>
                <a:spLocks/>
              </p:cNvSpPr>
              <p:nvPr/>
            </p:nvSpPr>
            <p:spPr bwMode="auto">
              <a:xfrm>
                <a:off x="2217" y="2606"/>
                <a:ext cx="278" cy="24"/>
              </a:xfrm>
              <a:custGeom>
                <a:avLst/>
                <a:gdLst/>
                <a:ahLst/>
                <a:cxnLst>
                  <a:cxn ang="0">
                    <a:pos x="278" y="11"/>
                  </a:cxn>
                  <a:cxn ang="0">
                    <a:pos x="26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64" y="24"/>
                  </a:cxn>
                  <a:cxn ang="0">
                    <a:pos x="253" y="11"/>
                  </a:cxn>
                  <a:cxn ang="0">
                    <a:pos x="278" y="11"/>
                  </a:cxn>
                  <a:cxn ang="0">
                    <a:pos x="278" y="0"/>
                  </a:cxn>
                  <a:cxn ang="0">
                    <a:pos x="264" y="0"/>
                  </a:cxn>
                  <a:cxn ang="0">
                    <a:pos x="278" y="11"/>
                  </a:cxn>
                </a:cxnLst>
                <a:rect l="0" t="0" r="r" b="b"/>
                <a:pathLst>
                  <a:path w="278" h="24">
                    <a:moveTo>
                      <a:pt x="278" y="11"/>
                    </a:moveTo>
                    <a:lnTo>
                      <a:pt x="26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64" y="24"/>
                    </a:lnTo>
                    <a:lnTo>
                      <a:pt x="253" y="11"/>
                    </a:lnTo>
                    <a:lnTo>
                      <a:pt x="278" y="11"/>
                    </a:lnTo>
                    <a:lnTo>
                      <a:pt x="278" y="0"/>
                    </a:lnTo>
                    <a:lnTo>
                      <a:pt x="264" y="0"/>
                    </a:lnTo>
                    <a:lnTo>
                      <a:pt x="27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" name="Freeform 331"/>
              <p:cNvSpPr>
                <a:spLocks/>
              </p:cNvSpPr>
              <p:nvPr/>
            </p:nvSpPr>
            <p:spPr bwMode="auto">
              <a:xfrm>
                <a:off x="2470" y="2617"/>
                <a:ext cx="25" cy="394"/>
              </a:xfrm>
              <a:custGeom>
                <a:avLst/>
                <a:gdLst/>
                <a:ahLst/>
                <a:cxnLst>
                  <a:cxn ang="0">
                    <a:pos x="11" y="394"/>
                  </a:cxn>
                  <a:cxn ang="0">
                    <a:pos x="25" y="381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81"/>
                  </a:cxn>
                  <a:cxn ang="0">
                    <a:pos x="11" y="370"/>
                  </a:cxn>
                  <a:cxn ang="0">
                    <a:pos x="11" y="394"/>
                  </a:cxn>
                  <a:cxn ang="0">
                    <a:pos x="25" y="394"/>
                  </a:cxn>
                  <a:cxn ang="0">
                    <a:pos x="25" y="381"/>
                  </a:cxn>
                  <a:cxn ang="0">
                    <a:pos x="11" y="394"/>
                  </a:cxn>
                </a:cxnLst>
                <a:rect l="0" t="0" r="r" b="b"/>
                <a:pathLst>
                  <a:path w="25" h="394">
                    <a:moveTo>
                      <a:pt x="11" y="394"/>
                    </a:moveTo>
                    <a:lnTo>
                      <a:pt x="25" y="381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81"/>
                    </a:lnTo>
                    <a:lnTo>
                      <a:pt x="11" y="370"/>
                    </a:lnTo>
                    <a:lnTo>
                      <a:pt x="11" y="394"/>
                    </a:lnTo>
                    <a:lnTo>
                      <a:pt x="25" y="394"/>
                    </a:lnTo>
                    <a:lnTo>
                      <a:pt x="25" y="381"/>
                    </a:lnTo>
                    <a:lnTo>
                      <a:pt x="11" y="3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5" name="Freeform 332"/>
              <p:cNvSpPr>
                <a:spLocks/>
              </p:cNvSpPr>
              <p:nvPr/>
            </p:nvSpPr>
            <p:spPr bwMode="auto">
              <a:xfrm>
                <a:off x="2205" y="2987"/>
                <a:ext cx="276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2" y="24"/>
                  </a:cxn>
                  <a:cxn ang="0">
                    <a:pos x="276" y="24"/>
                  </a:cxn>
                  <a:cxn ang="0">
                    <a:pos x="276" y="0"/>
                  </a:cxn>
                  <a:cxn ang="0">
                    <a:pos x="12" y="0"/>
                  </a:cxn>
                  <a:cxn ang="0">
                    <a:pos x="25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0" y="11"/>
                  </a:cxn>
                </a:cxnLst>
                <a:rect l="0" t="0" r="r" b="b"/>
                <a:pathLst>
                  <a:path w="276" h="24">
                    <a:moveTo>
                      <a:pt x="0" y="11"/>
                    </a:moveTo>
                    <a:lnTo>
                      <a:pt x="12" y="24"/>
                    </a:lnTo>
                    <a:lnTo>
                      <a:pt x="276" y="24"/>
                    </a:lnTo>
                    <a:lnTo>
                      <a:pt x="276" y="0"/>
                    </a:lnTo>
                    <a:lnTo>
                      <a:pt x="12" y="0"/>
                    </a:lnTo>
                    <a:lnTo>
                      <a:pt x="25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6" name="Freeform 333"/>
              <p:cNvSpPr>
                <a:spLocks/>
              </p:cNvSpPr>
              <p:nvPr/>
            </p:nvSpPr>
            <p:spPr bwMode="auto">
              <a:xfrm>
                <a:off x="2205" y="2606"/>
                <a:ext cx="25" cy="39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1"/>
                  </a:cxn>
                  <a:cxn ang="0">
                    <a:pos x="0" y="392"/>
                  </a:cxn>
                  <a:cxn ang="0">
                    <a:pos x="25" y="392"/>
                  </a:cxn>
                  <a:cxn ang="0">
                    <a:pos x="25" y="11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2" y="0"/>
                  </a:cxn>
                </a:cxnLst>
                <a:rect l="0" t="0" r="r" b="b"/>
                <a:pathLst>
                  <a:path w="25" h="392">
                    <a:moveTo>
                      <a:pt x="12" y="0"/>
                    </a:moveTo>
                    <a:lnTo>
                      <a:pt x="0" y="11"/>
                    </a:lnTo>
                    <a:lnTo>
                      <a:pt x="0" y="392"/>
                    </a:lnTo>
                    <a:lnTo>
                      <a:pt x="25" y="392"/>
                    </a:lnTo>
                    <a:lnTo>
                      <a:pt x="25" y="11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7" name="Rectangle 334"/>
              <p:cNvSpPr>
                <a:spLocks noChangeArrowheads="1"/>
              </p:cNvSpPr>
              <p:nvPr/>
            </p:nvSpPr>
            <p:spPr bwMode="auto">
              <a:xfrm>
                <a:off x="2217" y="3034"/>
                <a:ext cx="264" cy="344"/>
              </a:xfrm>
              <a:prstGeom prst="rect">
                <a:avLst/>
              </a:prstGeom>
              <a:solidFill>
                <a:srgbClr val="84C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" name="Freeform 335"/>
              <p:cNvSpPr>
                <a:spLocks/>
              </p:cNvSpPr>
              <p:nvPr/>
            </p:nvSpPr>
            <p:spPr bwMode="auto">
              <a:xfrm>
                <a:off x="2217" y="3021"/>
                <a:ext cx="278" cy="26"/>
              </a:xfrm>
              <a:custGeom>
                <a:avLst/>
                <a:gdLst/>
                <a:ahLst/>
                <a:cxnLst>
                  <a:cxn ang="0">
                    <a:pos x="278" y="13"/>
                  </a:cxn>
                  <a:cxn ang="0">
                    <a:pos x="264" y="0"/>
                  </a:cxn>
                  <a:cxn ang="0">
                    <a:pos x="0" y="0"/>
                  </a:cxn>
                  <a:cxn ang="0">
                    <a:pos x="0" y="26"/>
                  </a:cxn>
                  <a:cxn ang="0">
                    <a:pos x="264" y="26"/>
                  </a:cxn>
                  <a:cxn ang="0">
                    <a:pos x="253" y="13"/>
                  </a:cxn>
                  <a:cxn ang="0">
                    <a:pos x="278" y="13"/>
                  </a:cxn>
                  <a:cxn ang="0">
                    <a:pos x="278" y="0"/>
                  </a:cxn>
                  <a:cxn ang="0">
                    <a:pos x="264" y="0"/>
                  </a:cxn>
                  <a:cxn ang="0">
                    <a:pos x="278" y="13"/>
                  </a:cxn>
                </a:cxnLst>
                <a:rect l="0" t="0" r="r" b="b"/>
                <a:pathLst>
                  <a:path w="278" h="26">
                    <a:moveTo>
                      <a:pt x="278" y="13"/>
                    </a:moveTo>
                    <a:lnTo>
                      <a:pt x="264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264" y="26"/>
                    </a:lnTo>
                    <a:lnTo>
                      <a:pt x="253" y="13"/>
                    </a:lnTo>
                    <a:lnTo>
                      <a:pt x="278" y="13"/>
                    </a:lnTo>
                    <a:lnTo>
                      <a:pt x="278" y="0"/>
                    </a:lnTo>
                    <a:lnTo>
                      <a:pt x="264" y="0"/>
                    </a:lnTo>
                    <a:lnTo>
                      <a:pt x="27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" name="Freeform 336"/>
              <p:cNvSpPr>
                <a:spLocks/>
              </p:cNvSpPr>
              <p:nvPr/>
            </p:nvSpPr>
            <p:spPr bwMode="auto">
              <a:xfrm>
                <a:off x="2470" y="3034"/>
                <a:ext cx="25" cy="357"/>
              </a:xfrm>
              <a:custGeom>
                <a:avLst/>
                <a:gdLst/>
                <a:ahLst/>
                <a:cxnLst>
                  <a:cxn ang="0">
                    <a:pos x="11" y="357"/>
                  </a:cxn>
                  <a:cxn ang="0">
                    <a:pos x="25" y="34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44"/>
                  </a:cxn>
                  <a:cxn ang="0">
                    <a:pos x="11" y="332"/>
                  </a:cxn>
                  <a:cxn ang="0">
                    <a:pos x="11" y="357"/>
                  </a:cxn>
                  <a:cxn ang="0">
                    <a:pos x="25" y="357"/>
                  </a:cxn>
                  <a:cxn ang="0">
                    <a:pos x="25" y="344"/>
                  </a:cxn>
                  <a:cxn ang="0">
                    <a:pos x="11" y="357"/>
                  </a:cxn>
                </a:cxnLst>
                <a:rect l="0" t="0" r="r" b="b"/>
                <a:pathLst>
                  <a:path w="25" h="357">
                    <a:moveTo>
                      <a:pt x="11" y="357"/>
                    </a:moveTo>
                    <a:lnTo>
                      <a:pt x="25" y="34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44"/>
                    </a:lnTo>
                    <a:lnTo>
                      <a:pt x="11" y="332"/>
                    </a:lnTo>
                    <a:lnTo>
                      <a:pt x="11" y="357"/>
                    </a:lnTo>
                    <a:lnTo>
                      <a:pt x="25" y="357"/>
                    </a:lnTo>
                    <a:lnTo>
                      <a:pt x="25" y="344"/>
                    </a:lnTo>
                    <a:lnTo>
                      <a:pt x="11" y="3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" name="Freeform 337"/>
              <p:cNvSpPr>
                <a:spLocks/>
              </p:cNvSpPr>
              <p:nvPr/>
            </p:nvSpPr>
            <p:spPr bwMode="auto">
              <a:xfrm>
                <a:off x="2205" y="3366"/>
                <a:ext cx="276" cy="2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2" y="25"/>
                  </a:cxn>
                  <a:cxn ang="0">
                    <a:pos x="276" y="25"/>
                  </a:cxn>
                  <a:cxn ang="0">
                    <a:pos x="276" y="0"/>
                  </a:cxn>
                  <a:cxn ang="0">
                    <a:pos x="12" y="0"/>
                  </a:cxn>
                  <a:cxn ang="0">
                    <a:pos x="25" y="12"/>
                  </a:cxn>
                  <a:cxn ang="0">
                    <a:pos x="0" y="12"/>
                  </a:cxn>
                  <a:cxn ang="0">
                    <a:pos x="0" y="25"/>
                  </a:cxn>
                  <a:cxn ang="0">
                    <a:pos x="12" y="25"/>
                  </a:cxn>
                  <a:cxn ang="0">
                    <a:pos x="0" y="12"/>
                  </a:cxn>
                </a:cxnLst>
                <a:rect l="0" t="0" r="r" b="b"/>
                <a:pathLst>
                  <a:path w="276" h="25">
                    <a:moveTo>
                      <a:pt x="0" y="12"/>
                    </a:moveTo>
                    <a:lnTo>
                      <a:pt x="12" y="25"/>
                    </a:lnTo>
                    <a:lnTo>
                      <a:pt x="276" y="25"/>
                    </a:lnTo>
                    <a:lnTo>
                      <a:pt x="276" y="0"/>
                    </a:lnTo>
                    <a:lnTo>
                      <a:pt x="12" y="0"/>
                    </a:lnTo>
                    <a:lnTo>
                      <a:pt x="25" y="12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" name="Freeform 338"/>
              <p:cNvSpPr>
                <a:spLocks/>
              </p:cNvSpPr>
              <p:nvPr/>
            </p:nvSpPr>
            <p:spPr bwMode="auto">
              <a:xfrm>
                <a:off x="2205" y="3021"/>
                <a:ext cx="25" cy="35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3"/>
                  </a:cxn>
                  <a:cxn ang="0">
                    <a:pos x="0" y="357"/>
                  </a:cxn>
                  <a:cxn ang="0">
                    <a:pos x="25" y="357"/>
                  </a:cxn>
                  <a:cxn ang="0">
                    <a:pos x="25" y="13"/>
                  </a:cxn>
                  <a:cxn ang="0">
                    <a:pos x="12" y="2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2" y="0"/>
                  </a:cxn>
                </a:cxnLst>
                <a:rect l="0" t="0" r="r" b="b"/>
                <a:pathLst>
                  <a:path w="25" h="357">
                    <a:moveTo>
                      <a:pt x="12" y="0"/>
                    </a:moveTo>
                    <a:lnTo>
                      <a:pt x="0" y="13"/>
                    </a:lnTo>
                    <a:lnTo>
                      <a:pt x="0" y="357"/>
                    </a:lnTo>
                    <a:lnTo>
                      <a:pt x="25" y="357"/>
                    </a:lnTo>
                    <a:lnTo>
                      <a:pt x="25" y="13"/>
                    </a:lnTo>
                    <a:lnTo>
                      <a:pt x="12" y="2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" name="Rectangle 339"/>
              <p:cNvSpPr>
                <a:spLocks noChangeArrowheads="1"/>
              </p:cNvSpPr>
              <p:nvPr/>
            </p:nvSpPr>
            <p:spPr bwMode="auto">
              <a:xfrm>
                <a:off x="1867" y="3225"/>
                <a:ext cx="845" cy="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3" name="Freeform 340"/>
              <p:cNvSpPr>
                <a:spLocks/>
              </p:cNvSpPr>
              <p:nvPr/>
            </p:nvSpPr>
            <p:spPr bwMode="auto">
              <a:xfrm>
                <a:off x="1867" y="3214"/>
                <a:ext cx="857" cy="25"/>
              </a:xfrm>
              <a:custGeom>
                <a:avLst/>
                <a:gdLst/>
                <a:ahLst/>
                <a:cxnLst>
                  <a:cxn ang="0">
                    <a:pos x="857" y="11"/>
                  </a:cxn>
                  <a:cxn ang="0">
                    <a:pos x="845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845" y="25"/>
                  </a:cxn>
                  <a:cxn ang="0">
                    <a:pos x="832" y="11"/>
                  </a:cxn>
                  <a:cxn ang="0">
                    <a:pos x="857" y="11"/>
                  </a:cxn>
                  <a:cxn ang="0">
                    <a:pos x="857" y="0"/>
                  </a:cxn>
                  <a:cxn ang="0">
                    <a:pos x="845" y="0"/>
                  </a:cxn>
                  <a:cxn ang="0">
                    <a:pos x="857" y="11"/>
                  </a:cxn>
                </a:cxnLst>
                <a:rect l="0" t="0" r="r" b="b"/>
                <a:pathLst>
                  <a:path w="857" h="25">
                    <a:moveTo>
                      <a:pt x="857" y="11"/>
                    </a:moveTo>
                    <a:lnTo>
                      <a:pt x="845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845" y="25"/>
                    </a:lnTo>
                    <a:lnTo>
                      <a:pt x="832" y="11"/>
                    </a:lnTo>
                    <a:lnTo>
                      <a:pt x="857" y="11"/>
                    </a:lnTo>
                    <a:lnTo>
                      <a:pt x="857" y="0"/>
                    </a:lnTo>
                    <a:lnTo>
                      <a:pt x="845" y="0"/>
                    </a:lnTo>
                    <a:lnTo>
                      <a:pt x="85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" name="Freeform 341"/>
              <p:cNvSpPr>
                <a:spLocks/>
              </p:cNvSpPr>
              <p:nvPr/>
            </p:nvSpPr>
            <p:spPr bwMode="auto">
              <a:xfrm>
                <a:off x="2699" y="3225"/>
                <a:ext cx="25" cy="55"/>
              </a:xfrm>
              <a:custGeom>
                <a:avLst/>
                <a:gdLst/>
                <a:ahLst/>
                <a:cxnLst>
                  <a:cxn ang="0">
                    <a:pos x="13" y="55"/>
                  </a:cxn>
                  <a:cxn ang="0">
                    <a:pos x="25" y="4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13" y="30"/>
                  </a:cxn>
                  <a:cxn ang="0">
                    <a:pos x="13" y="55"/>
                  </a:cxn>
                  <a:cxn ang="0">
                    <a:pos x="25" y="55"/>
                  </a:cxn>
                  <a:cxn ang="0">
                    <a:pos x="25" y="44"/>
                  </a:cxn>
                  <a:cxn ang="0">
                    <a:pos x="13" y="55"/>
                  </a:cxn>
                </a:cxnLst>
                <a:rect l="0" t="0" r="r" b="b"/>
                <a:pathLst>
                  <a:path w="25" h="55">
                    <a:moveTo>
                      <a:pt x="13" y="55"/>
                    </a:moveTo>
                    <a:lnTo>
                      <a:pt x="25" y="4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13" y="30"/>
                    </a:lnTo>
                    <a:lnTo>
                      <a:pt x="13" y="55"/>
                    </a:lnTo>
                    <a:lnTo>
                      <a:pt x="25" y="55"/>
                    </a:lnTo>
                    <a:lnTo>
                      <a:pt x="25" y="44"/>
                    </a:lnTo>
                    <a:lnTo>
                      <a:pt x="13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5" name="Freeform 342"/>
              <p:cNvSpPr>
                <a:spLocks/>
              </p:cNvSpPr>
              <p:nvPr/>
            </p:nvSpPr>
            <p:spPr bwMode="auto">
              <a:xfrm>
                <a:off x="1854" y="3255"/>
                <a:ext cx="858" cy="2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3" y="25"/>
                  </a:cxn>
                  <a:cxn ang="0">
                    <a:pos x="858" y="25"/>
                  </a:cxn>
                  <a:cxn ang="0">
                    <a:pos x="858" y="0"/>
                  </a:cxn>
                  <a:cxn ang="0">
                    <a:pos x="13" y="0"/>
                  </a:cxn>
                  <a:cxn ang="0">
                    <a:pos x="24" y="14"/>
                  </a:cxn>
                  <a:cxn ang="0">
                    <a:pos x="0" y="14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4"/>
                  </a:cxn>
                </a:cxnLst>
                <a:rect l="0" t="0" r="r" b="b"/>
                <a:pathLst>
                  <a:path w="858" h="25">
                    <a:moveTo>
                      <a:pt x="0" y="14"/>
                    </a:moveTo>
                    <a:lnTo>
                      <a:pt x="13" y="25"/>
                    </a:lnTo>
                    <a:lnTo>
                      <a:pt x="858" y="25"/>
                    </a:lnTo>
                    <a:lnTo>
                      <a:pt x="858" y="0"/>
                    </a:lnTo>
                    <a:lnTo>
                      <a:pt x="13" y="0"/>
                    </a:lnTo>
                    <a:lnTo>
                      <a:pt x="24" y="14"/>
                    </a:lnTo>
                    <a:lnTo>
                      <a:pt x="0" y="14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6" name="Freeform 343"/>
              <p:cNvSpPr>
                <a:spLocks/>
              </p:cNvSpPr>
              <p:nvPr/>
            </p:nvSpPr>
            <p:spPr bwMode="auto">
              <a:xfrm>
                <a:off x="1854" y="3214"/>
                <a:ext cx="24" cy="5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55"/>
                  </a:cxn>
                  <a:cxn ang="0">
                    <a:pos x="24" y="55"/>
                  </a:cxn>
                  <a:cxn ang="0">
                    <a:pos x="24" y="11"/>
                  </a:cxn>
                  <a:cxn ang="0">
                    <a:pos x="13" y="25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4" h="55">
                    <a:moveTo>
                      <a:pt x="13" y="0"/>
                    </a:moveTo>
                    <a:lnTo>
                      <a:pt x="0" y="11"/>
                    </a:lnTo>
                    <a:lnTo>
                      <a:pt x="0" y="55"/>
                    </a:lnTo>
                    <a:lnTo>
                      <a:pt x="24" y="55"/>
                    </a:lnTo>
                    <a:lnTo>
                      <a:pt x="24" y="11"/>
                    </a:lnTo>
                    <a:lnTo>
                      <a:pt x="13" y="25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7" name="Rectangle 344"/>
              <p:cNvSpPr>
                <a:spLocks noChangeArrowheads="1"/>
              </p:cNvSpPr>
              <p:nvPr/>
            </p:nvSpPr>
            <p:spPr bwMode="auto">
              <a:xfrm>
                <a:off x="2620" y="3255"/>
                <a:ext cx="57" cy="3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8" name="Freeform 345"/>
              <p:cNvSpPr>
                <a:spLocks/>
              </p:cNvSpPr>
              <p:nvPr/>
            </p:nvSpPr>
            <p:spPr bwMode="auto">
              <a:xfrm>
                <a:off x="2620" y="3244"/>
                <a:ext cx="68" cy="25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57" y="25"/>
                  </a:cxn>
                  <a:cxn ang="0">
                    <a:pos x="44" y="11"/>
                  </a:cxn>
                  <a:cxn ang="0">
                    <a:pos x="68" y="11"/>
                  </a:cxn>
                  <a:cxn ang="0">
                    <a:pos x="68" y="0"/>
                  </a:cxn>
                  <a:cxn ang="0">
                    <a:pos x="57" y="0"/>
                  </a:cxn>
                  <a:cxn ang="0">
                    <a:pos x="68" y="11"/>
                  </a:cxn>
                </a:cxnLst>
                <a:rect l="0" t="0" r="r" b="b"/>
                <a:pathLst>
                  <a:path w="68" h="25">
                    <a:moveTo>
                      <a:pt x="68" y="11"/>
                    </a:moveTo>
                    <a:lnTo>
                      <a:pt x="57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57" y="25"/>
                    </a:lnTo>
                    <a:lnTo>
                      <a:pt x="44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6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" name="Freeform 346"/>
              <p:cNvSpPr>
                <a:spLocks/>
              </p:cNvSpPr>
              <p:nvPr/>
            </p:nvSpPr>
            <p:spPr bwMode="auto">
              <a:xfrm>
                <a:off x="2664" y="3255"/>
                <a:ext cx="24" cy="323"/>
              </a:xfrm>
              <a:custGeom>
                <a:avLst/>
                <a:gdLst/>
                <a:ahLst/>
                <a:cxnLst>
                  <a:cxn ang="0">
                    <a:pos x="13" y="323"/>
                  </a:cxn>
                  <a:cxn ang="0">
                    <a:pos x="24" y="312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12"/>
                  </a:cxn>
                  <a:cxn ang="0">
                    <a:pos x="13" y="299"/>
                  </a:cxn>
                  <a:cxn ang="0">
                    <a:pos x="13" y="323"/>
                  </a:cxn>
                  <a:cxn ang="0">
                    <a:pos x="24" y="323"/>
                  </a:cxn>
                  <a:cxn ang="0">
                    <a:pos x="24" y="312"/>
                  </a:cxn>
                  <a:cxn ang="0">
                    <a:pos x="13" y="323"/>
                  </a:cxn>
                </a:cxnLst>
                <a:rect l="0" t="0" r="r" b="b"/>
                <a:pathLst>
                  <a:path w="24" h="323">
                    <a:moveTo>
                      <a:pt x="13" y="323"/>
                    </a:moveTo>
                    <a:lnTo>
                      <a:pt x="24" y="3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12"/>
                    </a:lnTo>
                    <a:lnTo>
                      <a:pt x="13" y="299"/>
                    </a:lnTo>
                    <a:lnTo>
                      <a:pt x="13" y="323"/>
                    </a:lnTo>
                    <a:lnTo>
                      <a:pt x="24" y="323"/>
                    </a:lnTo>
                    <a:lnTo>
                      <a:pt x="24" y="312"/>
                    </a:lnTo>
                    <a:lnTo>
                      <a:pt x="13" y="3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" name="Freeform 347"/>
              <p:cNvSpPr>
                <a:spLocks/>
              </p:cNvSpPr>
              <p:nvPr/>
            </p:nvSpPr>
            <p:spPr bwMode="auto">
              <a:xfrm>
                <a:off x="2607" y="3554"/>
                <a:ext cx="70" cy="2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4"/>
                  </a:cxn>
                  <a:cxn ang="0">
                    <a:pos x="70" y="24"/>
                  </a:cxn>
                  <a:cxn ang="0">
                    <a:pos x="70" y="0"/>
                  </a:cxn>
                  <a:cxn ang="0">
                    <a:pos x="13" y="0"/>
                  </a:cxn>
                  <a:cxn ang="0">
                    <a:pos x="25" y="13"/>
                  </a:cxn>
                  <a:cxn ang="0">
                    <a:pos x="0" y="13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3"/>
                  </a:cxn>
                </a:cxnLst>
                <a:rect l="0" t="0" r="r" b="b"/>
                <a:pathLst>
                  <a:path w="70" h="24">
                    <a:moveTo>
                      <a:pt x="0" y="13"/>
                    </a:moveTo>
                    <a:lnTo>
                      <a:pt x="13" y="24"/>
                    </a:lnTo>
                    <a:lnTo>
                      <a:pt x="70" y="24"/>
                    </a:lnTo>
                    <a:lnTo>
                      <a:pt x="70" y="0"/>
                    </a:lnTo>
                    <a:lnTo>
                      <a:pt x="13" y="0"/>
                    </a:lnTo>
                    <a:lnTo>
                      <a:pt x="25" y="13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" name="Freeform 348"/>
              <p:cNvSpPr>
                <a:spLocks/>
              </p:cNvSpPr>
              <p:nvPr/>
            </p:nvSpPr>
            <p:spPr bwMode="auto">
              <a:xfrm>
                <a:off x="2607" y="3244"/>
                <a:ext cx="25" cy="32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323"/>
                  </a:cxn>
                  <a:cxn ang="0">
                    <a:pos x="25" y="323"/>
                  </a:cxn>
                  <a:cxn ang="0">
                    <a:pos x="25" y="11"/>
                  </a:cxn>
                  <a:cxn ang="0">
                    <a:pos x="13" y="25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5" h="323">
                    <a:moveTo>
                      <a:pt x="13" y="0"/>
                    </a:moveTo>
                    <a:lnTo>
                      <a:pt x="0" y="11"/>
                    </a:lnTo>
                    <a:lnTo>
                      <a:pt x="0" y="323"/>
                    </a:lnTo>
                    <a:lnTo>
                      <a:pt x="25" y="323"/>
                    </a:lnTo>
                    <a:lnTo>
                      <a:pt x="25" y="11"/>
                    </a:lnTo>
                    <a:lnTo>
                      <a:pt x="13" y="25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2" name="Rectangle 349"/>
              <p:cNvSpPr>
                <a:spLocks noChangeArrowheads="1"/>
              </p:cNvSpPr>
              <p:nvPr/>
            </p:nvSpPr>
            <p:spPr bwMode="auto">
              <a:xfrm>
                <a:off x="2519" y="3261"/>
                <a:ext cx="54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3" name="Freeform 350"/>
              <p:cNvSpPr>
                <a:spLocks/>
              </p:cNvSpPr>
              <p:nvPr/>
            </p:nvSpPr>
            <p:spPr bwMode="auto">
              <a:xfrm>
                <a:off x="2519" y="3250"/>
                <a:ext cx="68" cy="24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4" y="24"/>
                  </a:cxn>
                  <a:cxn ang="0">
                    <a:pos x="43" y="11"/>
                  </a:cxn>
                  <a:cxn ang="0">
                    <a:pos x="68" y="11"/>
                  </a:cxn>
                  <a:cxn ang="0">
                    <a:pos x="68" y="0"/>
                  </a:cxn>
                  <a:cxn ang="0">
                    <a:pos x="54" y="0"/>
                  </a:cxn>
                  <a:cxn ang="0">
                    <a:pos x="68" y="11"/>
                  </a:cxn>
                </a:cxnLst>
                <a:rect l="0" t="0" r="r" b="b"/>
                <a:pathLst>
                  <a:path w="68" h="24">
                    <a:moveTo>
                      <a:pt x="68" y="11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4" y="24"/>
                    </a:lnTo>
                    <a:lnTo>
                      <a:pt x="43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54" y="0"/>
                    </a:lnTo>
                    <a:lnTo>
                      <a:pt x="6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4" name="Freeform 351"/>
              <p:cNvSpPr>
                <a:spLocks/>
              </p:cNvSpPr>
              <p:nvPr/>
            </p:nvSpPr>
            <p:spPr bwMode="auto">
              <a:xfrm>
                <a:off x="2562" y="3261"/>
                <a:ext cx="25" cy="316"/>
              </a:xfrm>
              <a:custGeom>
                <a:avLst/>
                <a:gdLst/>
                <a:ahLst/>
                <a:cxnLst>
                  <a:cxn ang="0">
                    <a:pos x="11" y="316"/>
                  </a:cxn>
                  <a:cxn ang="0">
                    <a:pos x="25" y="30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1" y="291"/>
                  </a:cxn>
                  <a:cxn ang="0">
                    <a:pos x="11" y="316"/>
                  </a:cxn>
                  <a:cxn ang="0">
                    <a:pos x="25" y="316"/>
                  </a:cxn>
                  <a:cxn ang="0">
                    <a:pos x="25" y="304"/>
                  </a:cxn>
                  <a:cxn ang="0">
                    <a:pos x="11" y="316"/>
                  </a:cxn>
                </a:cxnLst>
                <a:rect l="0" t="0" r="r" b="b"/>
                <a:pathLst>
                  <a:path w="25" h="316">
                    <a:moveTo>
                      <a:pt x="11" y="316"/>
                    </a:moveTo>
                    <a:lnTo>
                      <a:pt x="25" y="3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1" y="291"/>
                    </a:lnTo>
                    <a:lnTo>
                      <a:pt x="11" y="316"/>
                    </a:lnTo>
                    <a:lnTo>
                      <a:pt x="25" y="316"/>
                    </a:lnTo>
                    <a:lnTo>
                      <a:pt x="25" y="304"/>
                    </a:lnTo>
                    <a:lnTo>
                      <a:pt x="11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5" name="Freeform 352"/>
              <p:cNvSpPr>
                <a:spLocks/>
              </p:cNvSpPr>
              <p:nvPr/>
            </p:nvSpPr>
            <p:spPr bwMode="auto">
              <a:xfrm>
                <a:off x="2508" y="3552"/>
                <a:ext cx="65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1" y="25"/>
                  </a:cxn>
                  <a:cxn ang="0">
                    <a:pos x="65" y="25"/>
                  </a:cxn>
                  <a:cxn ang="0">
                    <a:pos x="65" y="0"/>
                  </a:cxn>
                  <a:cxn ang="0">
                    <a:pos x="11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1" y="25"/>
                  </a:cxn>
                  <a:cxn ang="0">
                    <a:pos x="0" y="13"/>
                  </a:cxn>
                </a:cxnLst>
                <a:rect l="0" t="0" r="r" b="b"/>
                <a:pathLst>
                  <a:path w="65" h="25">
                    <a:moveTo>
                      <a:pt x="0" y="13"/>
                    </a:moveTo>
                    <a:lnTo>
                      <a:pt x="11" y="25"/>
                    </a:lnTo>
                    <a:lnTo>
                      <a:pt x="65" y="25"/>
                    </a:lnTo>
                    <a:lnTo>
                      <a:pt x="65" y="0"/>
                    </a:lnTo>
                    <a:lnTo>
                      <a:pt x="11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6" name="Freeform 353"/>
              <p:cNvSpPr>
                <a:spLocks/>
              </p:cNvSpPr>
              <p:nvPr/>
            </p:nvSpPr>
            <p:spPr bwMode="auto">
              <a:xfrm>
                <a:off x="2508" y="3250"/>
                <a:ext cx="24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1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1" y="0"/>
                  </a:cxn>
                </a:cxnLst>
                <a:rect l="0" t="0" r="r" b="b"/>
                <a:pathLst>
                  <a:path w="24" h="315">
                    <a:moveTo>
                      <a:pt x="11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1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7" name="Rectangle 354"/>
              <p:cNvSpPr>
                <a:spLocks noChangeArrowheads="1"/>
              </p:cNvSpPr>
              <p:nvPr/>
            </p:nvSpPr>
            <p:spPr bwMode="auto">
              <a:xfrm>
                <a:off x="2425" y="3261"/>
                <a:ext cx="55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8" name="Freeform 355"/>
              <p:cNvSpPr>
                <a:spLocks/>
              </p:cNvSpPr>
              <p:nvPr/>
            </p:nvSpPr>
            <p:spPr bwMode="auto">
              <a:xfrm>
                <a:off x="2425" y="3250"/>
                <a:ext cx="68" cy="24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3" y="11"/>
                  </a:cxn>
                  <a:cxn ang="0">
                    <a:pos x="68" y="11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1"/>
                  </a:cxn>
                </a:cxnLst>
                <a:rect l="0" t="0" r="r" b="b"/>
                <a:pathLst>
                  <a:path w="68" h="24">
                    <a:moveTo>
                      <a:pt x="68" y="11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3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" name="Freeform 356"/>
              <p:cNvSpPr>
                <a:spLocks/>
              </p:cNvSpPr>
              <p:nvPr/>
            </p:nvSpPr>
            <p:spPr bwMode="auto">
              <a:xfrm>
                <a:off x="2468" y="3261"/>
                <a:ext cx="25" cy="316"/>
              </a:xfrm>
              <a:custGeom>
                <a:avLst/>
                <a:gdLst/>
                <a:ahLst/>
                <a:cxnLst>
                  <a:cxn ang="0">
                    <a:pos x="12" y="316"/>
                  </a:cxn>
                  <a:cxn ang="0">
                    <a:pos x="25" y="30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2" y="291"/>
                  </a:cxn>
                  <a:cxn ang="0">
                    <a:pos x="12" y="316"/>
                  </a:cxn>
                  <a:cxn ang="0">
                    <a:pos x="25" y="316"/>
                  </a:cxn>
                  <a:cxn ang="0">
                    <a:pos x="25" y="304"/>
                  </a:cxn>
                  <a:cxn ang="0">
                    <a:pos x="12" y="316"/>
                  </a:cxn>
                </a:cxnLst>
                <a:rect l="0" t="0" r="r" b="b"/>
                <a:pathLst>
                  <a:path w="25" h="316">
                    <a:moveTo>
                      <a:pt x="12" y="316"/>
                    </a:moveTo>
                    <a:lnTo>
                      <a:pt x="25" y="3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2" y="291"/>
                    </a:lnTo>
                    <a:lnTo>
                      <a:pt x="12" y="316"/>
                    </a:lnTo>
                    <a:lnTo>
                      <a:pt x="25" y="316"/>
                    </a:lnTo>
                    <a:lnTo>
                      <a:pt x="25" y="304"/>
                    </a:lnTo>
                    <a:lnTo>
                      <a:pt x="12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" name="Freeform 357"/>
              <p:cNvSpPr>
                <a:spLocks/>
              </p:cNvSpPr>
              <p:nvPr/>
            </p:nvSpPr>
            <p:spPr bwMode="auto">
              <a:xfrm>
                <a:off x="2414" y="3552"/>
                <a:ext cx="66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1" y="25"/>
                  </a:cxn>
                  <a:cxn ang="0">
                    <a:pos x="66" y="25"/>
                  </a:cxn>
                  <a:cxn ang="0">
                    <a:pos x="66" y="0"/>
                  </a:cxn>
                  <a:cxn ang="0">
                    <a:pos x="11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1" y="25"/>
                  </a:cxn>
                  <a:cxn ang="0">
                    <a:pos x="0" y="13"/>
                  </a:cxn>
                </a:cxnLst>
                <a:rect l="0" t="0" r="r" b="b"/>
                <a:pathLst>
                  <a:path w="66" h="25">
                    <a:moveTo>
                      <a:pt x="0" y="13"/>
                    </a:moveTo>
                    <a:lnTo>
                      <a:pt x="11" y="25"/>
                    </a:lnTo>
                    <a:lnTo>
                      <a:pt x="66" y="25"/>
                    </a:lnTo>
                    <a:lnTo>
                      <a:pt x="66" y="0"/>
                    </a:lnTo>
                    <a:lnTo>
                      <a:pt x="11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" name="Freeform 358"/>
              <p:cNvSpPr>
                <a:spLocks/>
              </p:cNvSpPr>
              <p:nvPr/>
            </p:nvSpPr>
            <p:spPr bwMode="auto">
              <a:xfrm>
                <a:off x="2414" y="3250"/>
                <a:ext cx="24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1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1" y="0"/>
                  </a:cxn>
                </a:cxnLst>
                <a:rect l="0" t="0" r="r" b="b"/>
                <a:pathLst>
                  <a:path w="24" h="315">
                    <a:moveTo>
                      <a:pt x="11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1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2" name="Rectangle 359"/>
              <p:cNvSpPr>
                <a:spLocks noChangeArrowheads="1"/>
              </p:cNvSpPr>
              <p:nvPr/>
            </p:nvSpPr>
            <p:spPr bwMode="auto">
              <a:xfrm>
                <a:off x="2320" y="3261"/>
                <a:ext cx="54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" name="Freeform 360"/>
              <p:cNvSpPr>
                <a:spLocks/>
              </p:cNvSpPr>
              <p:nvPr/>
            </p:nvSpPr>
            <p:spPr bwMode="auto">
              <a:xfrm>
                <a:off x="2320" y="3250"/>
                <a:ext cx="68" cy="24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4" y="24"/>
                  </a:cxn>
                  <a:cxn ang="0">
                    <a:pos x="43" y="11"/>
                  </a:cxn>
                  <a:cxn ang="0">
                    <a:pos x="68" y="11"/>
                  </a:cxn>
                  <a:cxn ang="0">
                    <a:pos x="68" y="0"/>
                  </a:cxn>
                  <a:cxn ang="0">
                    <a:pos x="54" y="0"/>
                  </a:cxn>
                  <a:cxn ang="0">
                    <a:pos x="68" y="11"/>
                  </a:cxn>
                </a:cxnLst>
                <a:rect l="0" t="0" r="r" b="b"/>
                <a:pathLst>
                  <a:path w="68" h="24">
                    <a:moveTo>
                      <a:pt x="68" y="11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4" y="24"/>
                    </a:lnTo>
                    <a:lnTo>
                      <a:pt x="43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54" y="0"/>
                    </a:lnTo>
                    <a:lnTo>
                      <a:pt x="6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4" name="Freeform 361"/>
              <p:cNvSpPr>
                <a:spLocks/>
              </p:cNvSpPr>
              <p:nvPr/>
            </p:nvSpPr>
            <p:spPr bwMode="auto">
              <a:xfrm>
                <a:off x="2363" y="3261"/>
                <a:ext cx="25" cy="316"/>
              </a:xfrm>
              <a:custGeom>
                <a:avLst/>
                <a:gdLst/>
                <a:ahLst/>
                <a:cxnLst>
                  <a:cxn ang="0">
                    <a:pos x="11" y="316"/>
                  </a:cxn>
                  <a:cxn ang="0">
                    <a:pos x="25" y="30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1" y="291"/>
                  </a:cxn>
                  <a:cxn ang="0">
                    <a:pos x="11" y="316"/>
                  </a:cxn>
                  <a:cxn ang="0">
                    <a:pos x="25" y="316"/>
                  </a:cxn>
                  <a:cxn ang="0">
                    <a:pos x="25" y="304"/>
                  </a:cxn>
                  <a:cxn ang="0">
                    <a:pos x="11" y="316"/>
                  </a:cxn>
                </a:cxnLst>
                <a:rect l="0" t="0" r="r" b="b"/>
                <a:pathLst>
                  <a:path w="25" h="316">
                    <a:moveTo>
                      <a:pt x="11" y="316"/>
                    </a:moveTo>
                    <a:lnTo>
                      <a:pt x="25" y="3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1" y="291"/>
                    </a:lnTo>
                    <a:lnTo>
                      <a:pt x="11" y="316"/>
                    </a:lnTo>
                    <a:lnTo>
                      <a:pt x="25" y="316"/>
                    </a:lnTo>
                    <a:lnTo>
                      <a:pt x="25" y="304"/>
                    </a:lnTo>
                    <a:lnTo>
                      <a:pt x="11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5" name="Freeform 362"/>
              <p:cNvSpPr>
                <a:spLocks/>
              </p:cNvSpPr>
              <p:nvPr/>
            </p:nvSpPr>
            <p:spPr bwMode="auto">
              <a:xfrm>
                <a:off x="2307" y="3552"/>
                <a:ext cx="67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5"/>
                  </a:cxn>
                  <a:cxn ang="0">
                    <a:pos x="67" y="25"/>
                  </a:cxn>
                  <a:cxn ang="0">
                    <a:pos x="67" y="0"/>
                  </a:cxn>
                  <a:cxn ang="0">
                    <a:pos x="13" y="0"/>
                  </a:cxn>
                  <a:cxn ang="0">
                    <a:pos x="26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3"/>
                  </a:cxn>
                </a:cxnLst>
                <a:rect l="0" t="0" r="r" b="b"/>
                <a:pathLst>
                  <a:path w="67" h="25">
                    <a:moveTo>
                      <a:pt x="0" y="13"/>
                    </a:moveTo>
                    <a:lnTo>
                      <a:pt x="13" y="25"/>
                    </a:lnTo>
                    <a:lnTo>
                      <a:pt x="67" y="25"/>
                    </a:lnTo>
                    <a:lnTo>
                      <a:pt x="67" y="0"/>
                    </a:lnTo>
                    <a:lnTo>
                      <a:pt x="13" y="0"/>
                    </a:lnTo>
                    <a:lnTo>
                      <a:pt x="26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6" name="Freeform 363"/>
              <p:cNvSpPr>
                <a:spLocks/>
              </p:cNvSpPr>
              <p:nvPr/>
            </p:nvSpPr>
            <p:spPr bwMode="auto">
              <a:xfrm>
                <a:off x="2307" y="3250"/>
                <a:ext cx="26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6" y="315"/>
                  </a:cxn>
                  <a:cxn ang="0">
                    <a:pos x="26" y="11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6" h="315">
                    <a:moveTo>
                      <a:pt x="13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6" y="315"/>
                    </a:lnTo>
                    <a:lnTo>
                      <a:pt x="26" y="11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7" name="Rectangle 364"/>
              <p:cNvSpPr>
                <a:spLocks noChangeArrowheads="1"/>
              </p:cNvSpPr>
              <p:nvPr/>
            </p:nvSpPr>
            <p:spPr bwMode="auto">
              <a:xfrm>
                <a:off x="2228" y="3261"/>
                <a:ext cx="54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8" name="Freeform 365"/>
              <p:cNvSpPr>
                <a:spLocks/>
              </p:cNvSpPr>
              <p:nvPr/>
            </p:nvSpPr>
            <p:spPr bwMode="auto">
              <a:xfrm>
                <a:off x="2228" y="3250"/>
                <a:ext cx="67" cy="24"/>
              </a:xfrm>
              <a:custGeom>
                <a:avLst/>
                <a:gdLst/>
                <a:ahLst/>
                <a:cxnLst>
                  <a:cxn ang="0">
                    <a:pos x="67" y="11"/>
                  </a:cxn>
                  <a:cxn ang="0">
                    <a:pos x="5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4" y="24"/>
                  </a:cxn>
                  <a:cxn ang="0">
                    <a:pos x="43" y="11"/>
                  </a:cxn>
                  <a:cxn ang="0">
                    <a:pos x="67" y="11"/>
                  </a:cxn>
                  <a:cxn ang="0">
                    <a:pos x="67" y="0"/>
                  </a:cxn>
                  <a:cxn ang="0">
                    <a:pos x="54" y="0"/>
                  </a:cxn>
                  <a:cxn ang="0">
                    <a:pos x="67" y="11"/>
                  </a:cxn>
                </a:cxnLst>
                <a:rect l="0" t="0" r="r" b="b"/>
                <a:pathLst>
                  <a:path w="67" h="24">
                    <a:moveTo>
                      <a:pt x="67" y="11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4" y="24"/>
                    </a:lnTo>
                    <a:lnTo>
                      <a:pt x="43" y="11"/>
                    </a:lnTo>
                    <a:lnTo>
                      <a:pt x="67" y="11"/>
                    </a:lnTo>
                    <a:lnTo>
                      <a:pt x="67" y="0"/>
                    </a:lnTo>
                    <a:lnTo>
                      <a:pt x="54" y="0"/>
                    </a:lnTo>
                    <a:lnTo>
                      <a:pt x="6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" name="Freeform 366"/>
              <p:cNvSpPr>
                <a:spLocks/>
              </p:cNvSpPr>
              <p:nvPr/>
            </p:nvSpPr>
            <p:spPr bwMode="auto">
              <a:xfrm>
                <a:off x="2271" y="3261"/>
                <a:ext cx="24" cy="316"/>
              </a:xfrm>
              <a:custGeom>
                <a:avLst/>
                <a:gdLst/>
                <a:ahLst/>
                <a:cxnLst>
                  <a:cxn ang="0">
                    <a:pos x="11" y="316"/>
                  </a:cxn>
                  <a:cxn ang="0">
                    <a:pos x="24" y="304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1" y="291"/>
                  </a:cxn>
                  <a:cxn ang="0">
                    <a:pos x="11" y="316"/>
                  </a:cxn>
                  <a:cxn ang="0">
                    <a:pos x="24" y="316"/>
                  </a:cxn>
                  <a:cxn ang="0">
                    <a:pos x="24" y="304"/>
                  </a:cxn>
                  <a:cxn ang="0">
                    <a:pos x="11" y="316"/>
                  </a:cxn>
                </a:cxnLst>
                <a:rect l="0" t="0" r="r" b="b"/>
                <a:pathLst>
                  <a:path w="24" h="316">
                    <a:moveTo>
                      <a:pt x="11" y="316"/>
                    </a:moveTo>
                    <a:lnTo>
                      <a:pt x="24" y="30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1" y="291"/>
                    </a:lnTo>
                    <a:lnTo>
                      <a:pt x="11" y="316"/>
                    </a:lnTo>
                    <a:lnTo>
                      <a:pt x="24" y="316"/>
                    </a:lnTo>
                    <a:lnTo>
                      <a:pt x="24" y="304"/>
                    </a:lnTo>
                    <a:lnTo>
                      <a:pt x="11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" name="Freeform 367"/>
              <p:cNvSpPr>
                <a:spLocks/>
              </p:cNvSpPr>
              <p:nvPr/>
            </p:nvSpPr>
            <p:spPr bwMode="auto">
              <a:xfrm>
                <a:off x="2217" y="3552"/>
                <a:ext cx="65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1" y="25"/>
                  </a:cxn>
                  <a:cxn ang="0">
                    <a:pos x="65" y="25"/>
                  </a:cxn>
                  <a:cxn ang="0">
                    <a:pos x="65" y="0"/>
                  </a:cxn>
                  <a:cxn ang="0">
                    <a:pos x="11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1" y="25"/>
                  </a:cxn>
                  <a:cxn ang="0">
                    <a:pos x="0" y="13"/>
                  </a:cxn>
                </a:cxnLst>
                <a:rect l="0" t="0" r="r" b="b"/>
                <a:pathLst>
                  <a:path w="65" h="25">
                    <a:moveTo>
                      <a:pt x="0" y="13"/>
                    </a:moveTo>
                    <a:lnTo>
                      <a:pt x="11" y="25"/>
                    </a:lnTo>
                    <a:lnTo>
                      <a:pt x="65" y="25"/>
                    </a:lnTo>
                    <a:lnTo>
                      <a:pt x="65" y="0"/>
                    </a:lnTo>
                    <a:lnTo>
                      <a:pt x="11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" name="Freeform 368"/>
              <p:cNvSpPr>
                <a:spLocks/>
              </p:cNvSpPr>
              <p:nvPr/>
            </p:nvSpPr>
            <p:spPr bwMode="auto">
              <a:xfrm>
                <a:off x="2217" y="3250"/>
                <a:ext cx="24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1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1" y="0"/>
                  </a:cxn>
                </a:cxnLst>
                <a:rect l="0" t="0" r="r" b="b"/>
                <a:pathLst>
                  <a:path w="24" h="315">
                    <a:moveTo>
                      <a:pt x="11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1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" name="Rectangle 369"/>
              <p:cNvSpPr>
                <a:spLocks noChangeArrowheads="1"/>
              </p:cNvSpPr>
              <p:nvPr/>
            </p:nvSpPr>
            <p:spPr bwMode="auto">
              <a:xfrm>
                <a:off x="2134" y="3261"/>
                <a:ext cx="54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" name="Freeform 370"/>
              <p:cNvSpPr>
                <a:spLocks/>
              </p:cNvSpPr>
              <p:nvPr/>
            </p:nvSpPr>
            <p:spPr bwMode="auto">
              <a:xfrm>
                <a:off x="2134" y="3250"/>
                <a:ext cx="68" cy="24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4" y="24"/>
                  </a:cxn>
                  <a:cxn ang="0">
                    <a:pos x="43" y="11"/>
                  </a:cxn>
                  <a:cxn ang="0">
                    <a:pos x="68" y="11"/>
                  </a:cxn>
                  <a:cxn ang="0">
                    <a:pos x="68" y="0"/>
                  </a:cxn>
                  <a:cxn ang="0">
                    <a:pos x="54" y="0"/>
                  </a:cxn>
                  <a:cxn ang="0">
                    <a:pos x="68" y="11"/>
                  </a:cxn>
                </a:cxnLst>
                <a:rect l="0" t="0" r="r" b="b"/>
                <a:pathLst>
                  <a:path w="68" h="24">
                    <a:moveTo>
                      <a:pt x="68" y="11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4" y="24"/>
                    </a:lnTo>
                    <a:lnTo>
                      <a:pt x="43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54" y="0"/>
                    </a:lnTo>
                    <a:lnTo>
                      <a:pt x="6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" name="Freeform 371"/>
              <p:cNvSpPr>
                <a:spLocks/>
              </p:cNvSpPr>
              <p:nvPr/>
            </p:nvSpPr>
            <p:spPr bwMode="auto">
              <a:xfrm>
                <a:off x="2177" y="3261"/>
                <a:ext cx="25" cy="316"/>
              </a:xfrm>
              <a:custGeom>
                <a:avLst/>
                <a:gdLst/>
                <a:ahLst/>
                <a:cxnLst>
                  <a:cxn ang="0">
                    <a:pos x="11" y="316"/>
                  </a:cxn>
                  <a:cxn ang="0">
                    <a:pos x="25" y="30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1" y="291"/>
                  </a:cxn>
                  <a:cxn ang="0">
                    <a:pos x="11" y="316"/>
                  </a:cxn>
                  <a:cxn ang="0">
                    <a:pos x="25" y="316"/>
                  </a:cxn>
                  <a:cxn ang="0">
                    <a:pos x="25" y="304"/>
                  </a:cxn>
                  <a:cxn ang="0">
                    <a:pos x="11" y="316"/>
                  </a:cxn>
                </a:cxnLst>
                <a:rect l="0" t="0" r="r" b="b"/>
                <a:pathLst>
                  <a:path w="25" h="316">
                    <a:moveTo>
                      <a:pt x="11" y="316"/>
                    </a:moveTo>
                    <a:lnTo>
                      <a:pt x="25" y="3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1" y="291"/>
                    </a:lnTo>
                    <a:lnTo>
                      <a:pt x="11" y="316"/>
                    </a:lnTo>
                    <a:lnTo>
                      <a:pt x="25" y="316"/>
                    </a:lnTo>
                    <a:lnTo>
                      <a:pt x="25" y="304"/>
                    </a:lnTo>
                    <a:lnTo>
                      <a:pt x="11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" name="Freeform 372"/>
              <p:cNvSpPr>
                <a:spLocks/>
              </p:cNvSpPr>
              <p:nvPr/>
            </p:nvSpPr>
            <p:spPr bwMode="auto">
              <a:xfrm>
                <a:off x="2123" y="3552"/>
                <a:ext cx="65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1" y="25"/>
                  </a:cxn>
                  <a:cxn ang="0">
                    <a:pos x="65" y="25"/>
                  </a:cxn>
                  <a:cxn ang="0">
                    <a:pos x="65" y="0"/>
                  </a:cxn>
                  <a:cxn ang="0">
                    <a:pos x="11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1" y="25"/>
                  </a:cxn>
                  <a:cxn ang="0">
                    <a:pos x="0" y="13"/>
                  </a:cxn>
                </a:cxnLst>
                <a:rect l="0" t="0" r="r" b="b"/>
                <a:pathLst>
                  <a:path w="65" h="25">
                    <a:moveTo>
                      <a:pt x="0" y="13"/>
                    </a:moveTo>
                    <a:lnTo>
                      <a:pt x="11" y="25"/>
                    </a:lnTo>
                    <a:lnTo>
                      <a:pt x="65" y="25"/>
                    </a:lnTo>
                    <a:lnTo>
                      <a:pt x="65" y="0"/>
                    </a:lnTo>
                    <a:lnTo>
                      <a:pt x="11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" name="Freeform 373"/>
              <p:cNvSpPr>
                <a:spLocks/>
              </p:cNvSpPr>
              <p:nvPr/>
            </p:nvSpPr>
            <p:spPr bwMode="auto">
              <a:xfrm>
                <a:off x="2123" y="3250"/>
                <a:ext cx="24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1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1" y="0"/>
                  </a:cxn>
                </a:cxnLst>
                <a:rect l="0" t="0" r="r" b="b"/>
                <a:pathLst>
                  <a:path w="24" h="315">
                    <a:moveTo>
                      <a:pt x="11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1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" name="Rectangle 374"/>
              <p:cNvSpPr>
                <a:spLocks noChangeArrowheads="1"/>
              </p:cNvSpPr>
              <p:nvPr/>
            </p:nvSpPr>
            <p:spPr bwMode="auto">
              <a:xfrm>
                <a:off x="2042" y="3261"/>
                <a:ext cx="54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" name="Freeform 375"/>
              <p:cNvSpPr>
                <a:spLocks/>
              </p:cNvSpPr>
              <p:nvPr/>
            </p:nvSpPr>
            <p:spPr bwMode="auto">
              <a:xfrm>
                <a:off x="2042" y="3250"/>
                <a:ext cx="66" cy="2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4" y="24"/>
                  </a:cxn>
                  <a:cxn ang="0">
                    <a:pos x="41" y="11"/>
                  </a:cxn>
                  <a:cxn ang="0">
                    <a:pos x="66" y="11"/>
                  </a:cxn>
                  <a:cxn ang="0">
                    <a:pos x="66" y="0"/>
                  </a:cxn>
                  <a:cxn ang="0">
                    <a:pos x="54" y="0"/>
                  </a:cxn>
                  <a:cxn ang="0">
                    <a:pos x="66" y="11"/>
                  </a:cxn>
                </a:cxnLst>
                <a:rect l="0" t="0" r="r" b="b"/>
                <a:pathLst>
                  <a:path w="66" h="24">
                    <a:moveTo>
                      <a:pt x="66" y="11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4" y="24"/>
                    </a:lnTo>
                    <a:lnTo>
                      <a:pt x="41" y="11"/>
                    </a:lnTo>
                    <a:lnTo>
                      <a:pt x="66" y="11"/>
                    </a:lnTo>
                    <a:lnTo>
                      <a:pt x="66" y="0"/>
                    </a:lnTo>
                    <a:lnTo>
                      <a:pt x="54" y="0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" name="Freeform 376"/>
              <p:cNvSpPr>
                <a:spLocks/>
              </p:cNvSpPr>
              <p:nvPr/>
            </p:nvSpPr>
            <p:spPr bwMode="auto">
              <a:xfrm>
                <a:off x="2083" y="3261"/>
                <a:ext cx="25" cy="316"/>
              </a:xfrm>
              <a:custGeom>
                <a:avLst/>
                <a:gdLst/>
                <a:ahLst/>
                <a:cxnLst>
                  <a:cxn ang="0">
                    <a:pos x="13" y="316"/>
                  </a:cxn>
                  <a:cxn ang="0">
                    <a:pos x="25" y="30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3" y="291"/>
                  </a:cxn>
                  <a:cxn ang="0">
                    <a:pos x="13" y="316"/>
                  </a:cxn>
                  <a:cxn ang="0">
                    <a:pos x="25" y="316"/>
                  </a:cxn>
                  <a:cxn ang="0">
                    <a:pos x="25" y="304"/>
                  </a:cxn>
                  <a:cxn ang="0">
                    <a:pos x="13" y="316"/>
                  </a:cxn>
                </a:cxnLst>
                <a:rect l="0" t="0" r="r" b="b"/>
                <a:pathLst>
                  <a:path w="25" h="316">
                    <a:moveTo>
                      <a:pt x="13" y="316"/>
                    </a:moveTo>
                    <a:lnTo>
                      <a:pt x="25" y="3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3" y="291"/>
                    </a:lnTo>
                    <a:lnTo>
                      <a:pt x="13" y="316"/>
                    </a:lnTo>
                    <a:lnTo>
                      <a:pt x="25" y="316"/>
                    </a:lnTo>
                    <a:lnTo>
                      <a:pt x="25" y="304"/>
                    </a:lnTo>
                    <a:lnTo>
                      <a:pt x="13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" name="Freeform 377"/>
              <p:cNvSpPr>
                <a:spLocks/>
              </p:cNvSpPr>
              <p:nvPr/>
            </p:nvSpPr>
            <p:spPr bwMode="auto">
              <a:xfrm>
                <a:off x="2029" y="3552"/>
                <a:ext cx="67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5"/>
                  </a:cxn>
                  <a:cxn ang="0">
                    <a:pos x="67" y="25"/>
                  </a:cxn>
                  <a:cxn ang="0">
                    <a:pos x="67" y="0"/>
                  </a:cxn>
                  <a:cxn ang="0">
                    <a:pos x="13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3"/>
                  </a:cxn>
                </a:cxnLst>
                <a:rect l="0" t="0" r="r" b="b"/>
                <a:pathLst>
                  <a:path w="67" h="25">
                    <a:moveTo>
                      <a:pt x="0" y="13"/>
                    </a:moveTo>
                    <a:lnTo>
                      <a:pt x="13" y="25"/>
                    </a:lnTo>
                    <a:lnTo>
                      <a:pt x="67" y="25"/>
                    </a:lnTo>
                    <a:lnTo>
                      <a:pt x="67" y="0"/>
                    </a:lnTo>
                    <a:lnTo>
                      <a:pt x="13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" name="Freeform 378"/>
              <p:cNvSpPr>
                <a:spLocks/>
              </p:cNvSpPr>
              <p:nvPr/>
            </p:nvSpPr>
            <p:spPr bwMode="auto">
              <a:xfrm>
                <a:off x="2029" y="3250"/>
                <a:ext cx="24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1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4" h="315">
                    <a:moveTo>
                      <a:pt x="13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1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" name="Rectangle 379"/>
              <p:cNvSpPr>
                <a:spLocks noChangeArrowheads="1"/>
              </p:cNvSpPr>
              <p:nvPr/>
            </p:nvSpPr>
            <p:spPr bwMode="auto">
              <a:xfrm>
                <a:off x="1927" y="3261"/>
                <a:ext cx="53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3" name="Freeform 380"/>
              <p:cNvSpPr>
                <a:spLocks/>
              </p:cNvSpPr>
              <p:nvPr/>
            </p:nvSpPr>
            <p:spPr bwMode="auto">
              <a:xfrm>
                <a:off x="1927" y="3250"/>
                <a:ext cx="64" cy="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3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3" y="24"/>
                  </a:cxn>
                  <a:cxn ang="0">
                    <a:pos x="40" y="11"/>
                  </a:cxn>
                  <a:cxn ang="0">
                    <a:pos x="64" y="11"/>
                  </a:cxn>
                  <a:cxn ang="0">
                    <a:pos x="64" y="0"/>
                  </a:cxn>
                  <a:cxn ang="0">
                    <a:pos x="53" y="0"/>
                  </a:cxn>
                  <a:cxn ang="0">
                    <a:pos x="64" y="11"/>
                  </a:cxn>
                </a:cxnLst>
                <a:rect l="0" t="0" r="r" b="b"/>
                <a:pathLst>
                  <a:path w="64" h="24">
                    <a:moveTo>
                      <a:pt x="64" y="11"/>
                    </a:moveTo>
                    <a:lnTo>
                      <a:pt x="53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3" y="24"/>
                    </a:lnTo>
                    <a:lnTo>
                      <a:pt x="40" y="11"/>
                    </a:lnTo>
                    <a:lnTo>
                      <a:pt x="64" y="11"/>
                    </a:lnTo>
                    <a:lnTo>
                      <a:pt x="64" y="0"/>
                    </a:lnTo>
                    <a:lnTo>
                      <a:pt x="53" y="0"/>
                    </a:lnTo>
                    <a:lnTo>
                      <a:pt x="6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" name="Freeform 381"/>
              <p:cNvSpPr>
                <a:spLocks/>
              </p:cNvSpPr>
              <p:nvPr/>
            </p:nvSpPr>
            <p:spPr bwMode="auto">
              <a:xfrm>
                <a:off x="1967" y="3261"/>
                <a:ext cx="24" cy="316"/>
              </a:xfrm>
              <a:custGeom>
                <a:avLst/>
                <a:gdLst/>
                <a:ahLst/>
                <a:cxnLst>
                  <a:cxn ang="0">
                    <a:pos x="13" y="316"/>
                  </a:cxn>
                  <a:cxn ang="0">
                    <a:pos x="24" y="304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3" y="291"/>
                  </a:cxn>
                  <a:cxn ang="0">
                    <a:pos x="13" y="316"/>
                  </a:cxn>
                  <a:cxn ang="0">
                    <a:pos x="24" y="316"/>
                  </a:cxn>
                  <a:cxn ang="0">
                    <a:pos x="24" y="304"/>
                  </a:cxn>
                  <a:cxn ang="0">
                    <a:pos x="13" y="316"/>
                  </a:cxn>
                </a:cxnLst>
                <a:rect l="0" t="0" r="r" b="b"/>
                <a:pathLst>
                  <a:path w="24" h="316">
                    <a:moveTo>
                      <a:pt x="13" y="316"/>
                    </a:moveTo>
                    <a:lnTo>
                      <a:pt x="24" y="30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3" y="291"/>
                    </a:lnTo>
                    <a:lnTo>
                      <a:pt x="13" y="316"/>
                    </a:lnTo>
                    <a:lnTo>
                      <a:pt x="24" y="316"/>
                    </a:lnTo>
                    <a:lnTo>
                      <a:pt x="24" y="304"/>
                    </a:lnTo>
                    <a:lnTo>
                      <a:pt x="13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5" name="Freeform 382"/>
              <p:cNvSpPr>
                <a:spLocks/>
              </p:cNvSpPr>
              <p:nvPr/>
            </p:nvSpPr>
            <p:spPr bwMode="auto">
              <a:xfrm>
                <a:off x="1914" y="3552"/>
                <a:ext cx="66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5"/>
                  </a:cxn>
                  <a:cxn ang="0">
                    <a:pos x="66" y="25"/>
                  </a:cxn>
                  <a:cxn ang="0">
                    <a:pos x="66" y="0"/>
                  </a:cxn>
                  <a:cxn ang="0">
                    <a:pos x="13" y="0"/>
                  </a:cxn>
                  <a:cxn ang="0">
                    <a:pos x="25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3"/>
                  </a:cxn>
                </a:cxnLst>
                <a:rect l="0" t="0" r="r" b="b"/>
                <a:pathLst>
                  <a:path w="66" h="25">
                    <a:moveTo>
                      <a:pt x="0" y="13"/>
                    </a:moveTo>
                    <a:lnTo>
                      <a:pt x="13" y="25"/>
                    </a:lnTo>
                    <a:lnTo>
                      <a:pt x="66" y="25"/>
                    </a:lnTo>
                    <a:lnTo>
                      <a:pt x="66" y="0"/>
                    </a:lnTo>
                    <a:lnTo>
                      <a:pt x="13" y="0"/>
                    </a:lnTo>
                    <a:lnTo>
                      <a:pt x="25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6" name="Freeform 383"/>
              <p:cNvSpPr>
                <a:spLocks/>
              </p:cNvSpPr>
              <p:nvPr/>
            </p:nvSpPr>
            <p:spPr bwMode="auto">
              <a:xfrm>
                <a:off x="1914" y="3250"/>
                <a:ext cx="25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5" y="315"/>
                  </a:cxn>
                  <a:cxn ang="0">
                    <a:pos x="25" y="11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5" h="315">
                    <a:moveTo>
                      <a:pt x="13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5" y="315"/>
                    </a:lnTo>
                    <a:lnTo>
                      <a:pt x="25" y="11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7" name="Freeform 384"/>
              <p:cNvSpPr>
                <a:spLocks/>
              </p:cNvSpPr>
              <p:nvPr/>
            </p:nvSpPr>
            <p:spPr bwMode="auto">
              <a:xfrm>
                <a:off x="1398" y="3133"/>
                <a:ext cx="685" cy="710"/>
              </a:xfrm>
              <a:custGeom>
                <a:avLst/>
                <a:gdLst/>
                <a:ahLst/>
                <a:cxnLst>
                  <a:cxn ang="0">
                    <a:pos x="334" y="27"/>
                  </a:cxn>
                  <a:cxn ang="0">
                    <a:pos x="353" y="64"/>
                  </a:cxn>
                  <a:cxn ang="0">
                    <a:pos x="372" y="92"/>
                  </a:cxn>
                  <a:cxn ang="0">
                    <a:pos x="390" y="109"/>
                  </a:cxn>
                  <a:cxn ang="0">
                    <a:pos x="411" y="126"/>
                  </a:cxn>
                  <a:cxn ang="0">
                    <a:pos x="432" y="141"/>
                  </a:cxn>
                  <a:cxn ang="0">
                    <a:pos x="441" y="156"/>
                  </a:cxn>
                  <a:cxn ang="0">
                    <a:pos x="428" y="175"/>
                  </a:cxn>
                  <a:cxn ang="0">
                    <a:pos x="424" y="199"/>
                  </a:cxn>
                  <a:cxn ang="0">
                    <a:pos x="488" y="192"/>
                  </a:cxn>
                  <a:cxn ang="0">
                    <a:pos x="501" y="256"/>
                  </a:cxn>
                  <a:cxn ang="0">
                    <a:pos x="514" y="320"/>
                  </a:cxn>
                  <a:cxn ang="0">
                    <a:pos x="610" y="372"/>
                  </a:cxn>
                  <a:cxn ang="0">
                    <a:pos x="629" y="442"/>
                  </a:cxn>
                  <a:cxn ang="0">
                    <a:pos x="636" y="507"/>
                  </a:cxn>
                  <a:cxn ang="0">
                    <a:pos x="659" y="569"/>
                  </a:cxn>
                  <a:cxn ang="0">
                    <a:pos x="685" y="643"/>
                  </a:cxn>
                  <a:cxn ang="0">
                    <a:pos x="533" y="710"/>
                  </a:cxn>
                  <a:cxn ang="0">
                    <a:pos x="387" y="637"/>
                  </a:cxn>
                  <a:cxn ang="0">
                    <a:pos x="415" y="678"/>
                  </a:cxn>
                  <a:cxn ang="0">
                    <a:pos x="387" y="682"/>
                  </a:cxn>
                  <a:cxn ang="0">
                    <a:pos x="358" y="686"/>
                  </a:cxn>
                  <a:cxn ang="0">
                    <a:pos x="330" y="688"/>
                  </a:cxn>
                  <a:cxn ang="0">
                    <a:pos x="304" y="686"/>
                  </a:cxn>
                  <a:cxn ang="0">
                    <a:pos x="268" y="665"/>
                  </a:cxn>
                  <a:cxn ang="0">
                    <a:pos x="218" y="633"/>
                  </a:cxn>
                  <a:cxn ang="0">
                    <a:pos x="167" y="611"/>
                  </a:cxn>
                  <a:cxn ang="0">
                    <a:pos x="124" y="609"/>
                  </a:cxn>
                  <a:cxn ang="0">
                    <a:pos x="95" y="618"/>
                  </a:cxn>
                  <a:cxn ang="0">
                    <a:pos x="71" y="628"/>
                  </a:cxn>
                  <a:cxn ang="0">
                    <a:pos x="35" y="629"/>
                  </a:cxn>
                  <a:cxn ang="0">
                    <a:pos x="0" y="597"/>
                  </a:cxn>
                  <a:cxn ang="0">
                    <a:pos x="3" y="536"/>
                  </a:cxn>
                  <a:cxn ang="0">
                    <a:pos x="24" y="472"/>
                  </a:cxn>
                  <a:cxn ang="0">
                    <a:pos x="54" y="413"/>
                  </a:cxn>
                  <a:cxn ang="0">
                    <a:pos x="56" y="346"/>
                  </a:cxn>
                  <a:cxn ang="0">
                    <a:pos x="71" y="352"/>
                  </a:cxn>
                  <a:cxn ang="0">
                    <a:pos x="88" y="352"/>
                  </a:cxn>
                  <a:cxn ang="0">
                    <a:pos x="105" y="318"/>
                  </a:cxn>
                  <a:cxn ang="0">
                    <a:pos x="99" y="269"/>
                  </a:cxn>
                  <a:cxn ang="0">
                    <a:pos x="127" y="237"/>
                  </a:cxn>
                  <a:cxn ang="0">
                    <a:pos x="161" y="0"/>
                  </a:cxn>
                  <a:cxn ang="0">
                    <a:pos x="323" y="12"/>
                  </a:cxn>
                </a:cxnLst>
                <a:rect l="0" t="0" r="r" b="b"/>
                <a:pathLst>
                  <a:path w="685" h="710">
                    <a:moveTo>
                      <a:pt x="323" y="12"/>
                    </a:moveTo>
                    <a:lnTo>
                      <a:pt x="334" y="27"/>
                    </a:lnTo>
                    <a:lnTo>
                      <a:pt x="343" y="46"/>
                    </a:lnTo>
                    <a:lnTo>
                      <a:pt x="353" y="64"/>
                    </a:lnTo>
                    <a:lnTo>
                      <a:pt x="362" y="81"/>
                    </a:lnTo>
                    <a:lnTo>
                      <a:pt x="372" y="92"/>
                    </a:lnTo>
                    <a:lnTo>
                      <a:pt x="381" y="102"/>
                    </a:lnTo>
                    <a:lnTo>
                      <a:pt x="390" y="109"/>
                    </a:lnTo>
                    <a:lnTo>
                      <a:pt x="402" y="119"/>
                    </a:lnTo>
                    <a:lnTo>
                      <a:pt x="411" y="126"/>
                    </a:lnTo>
                    <a:lnTo>
                      <a:pt x="422" y="134"/>
                    </a:lnTo>
                    <a:lnTo>
                      <a:pt x="432" y="141"/>
                    </a:lnTo>
                    <a:lnTo>
                      <a:pt x="441" y="151"/>
                    </a:lnTo>
                    <a:lnTo>
                      <a:pt x="441" y="156"/>
                    </a:lnTo>
                    <a:lnTo>
                      <a:pt x="434" y="166"/>
                    </a:lnTo>
                    <a:lnTo>
                      <a:pt x="428" y="175"/>
                    </a:lnTo>
                    <a:lnTo>
                      <a:pt x="424" y="186"/>
                    </a:lnTo>
                    <a:lnTo>
                      <a:pt x="424" y="199"/>
                    </a:lnTo>
                    <a:lnTo>
                      <a:pt x="435" y="211"/>
                    </a:lnTo>
                    <a:lnTo>
                      <a:pt x="488" y="192"/>
                    </a:lnTo>
                    <a:lnTo>
                      <a:pt x="496" y="224"/>
                    </a:lnTo>
                    <a:lnTo>
                      <a:pt x="501" y="256"/>
                    </a:lnTo>
                    <a:lnTo>
                      <a:pt x="509" y="288"/>
                    </a:lnTo>
                    <a:lnTo>
                      <a:pt x="514" y="320"/>
                    </a:lnTo>
                    <a:lnTo>
                      <a:pt x="586" y="338"/>
                    </a:lnTo>
                    <a:lnTo>
                      <a:pt x="610" y="372"/>
                    </a:lnTo>
                    <a:lnTo>
                      <a:pt x="623" y="408"/>
                    </a:lnTo>
                    <a:lnTo>
                      <a:pt x="629" y="442"/>
                    </a:lnTo>
                    <a:lnTo>
                      <a:pt x="633" y="474"/>
                    </a:lnTo>
                    <a:lnTo>
                      <a:pt x="636" y="507"/>
                    </a:lnTo>
                    <a:lnTo>
                      <a:pt x="644" y="537"/>
                    </a:lnTo>
                    <a:lnTo>
                      <a:pt x="659" y="569"/>
                    </a:lnTo>
                    <a:lnTo>
                      <a:pt x="685" y="597"/>
                    </a:lnTo>
                    <a:lnTo>
                      <a:pt x="685" y="643"/>
                    </a:lnTo>
                    <a:lnTo>
                      <a:pt x="644" y="689"/>
                    </a:lnTo>
                    <a:lnTo>
                      <a:pt x="533" y="710"/>
                    </a:lnTo>
                    <a:lnTo>
                      <a:pt x="488" y="650"/>
                    </a:lnTo>
                    <a:lnTo>
                      <a:pt x="387" y="637"/>
                    </a:lnTo>
                    <a:lnTo>
                      <a:pt x="428" y="676"/>
                    </a:lnTo>
                    <a:lnTo>
                      <a:pt x="415" y="678"/>
                    </a:lnTo>
                    <a:lnTo>
                      <a:pt x="400" y="680"/>
                    </a:lnTo>
                    <a:lnTo>
                      <a:pt x="387" y="682"/>
                    </a:lnTo>
                    <a:lnTo>
                      <a:pt x="372" y="684"/>
                    </a:lnTo>
                    <a:lnTo>
                      <a:pt x="358" y="686"/>
                    </a:lnTo>
                    <a:lnTo>
                      <a:pt x="343" y="686"/>
                    </a:lnTo>
                    <a:lnTo>
                      <a:pt x="330" y="688"/>
                    </a:lnTo>
                    <a:lnTo>
                      <a:pt x="315" y="689"/>
                    </a:lnTo>
                    <a:lnTo>
                      <a:pt x="304" y="686"/>
                    </a:lnTo>
                    <a:lnTo>
                      <a:pt x="289" y="678"/>
                    </a:lnTo>
                    <a:lnTo>
                      <a:pt x="268" y="665"/>
                    </a:lnTo>
                    <a:lnTo>
                      <a:pt x="244" y="648"/>
                    </a:lnTo>
                    <a:lnTo>
                      <a:pt x="218" y="633"/>
                    </a:lnTo>
                    <a:lnTo>
                      <a:pt x="191" y="620"/>
                    </a:lnTo>
                    <a:lnTo>
                      <a:pt x="167" y="611"/>
                    </a:lnTo>
                    <a:lnTo>
                      <a:pt x="144" y="607"/>
                    </a:lnTo>
                    <a:lnTo>
                      <a:pt x="124" y="609"/>
                    </a:lnTo>
                    <a:lnTo>
                      <a:pt x="109" y="613"/>
                    </a:lnTo>
                    <a:lnTo>
                      <a:pt x="95" y="618"/>
                    </a:lnTo>
                    <a:lnTo>
                      <a:pt x="84" y="624"/>
                    </a:lnTo>
                    <a:lnTo>
                      <a:pt x="71" y="628"/>
                    </a:lnTo>
                    <a:lnTo>
                      <a:pt x="56" y="631"/>
                    </a:lnTo>
                    <a:lnTo>
                      <a:pt x="35" y="629"/>
                    </a:lnTo>
                    <a:lnTo>
                      <a:pt x="7" y="624"/>
                    </a:lnTo>
                    <a:lnTo>
                      <a:pt x="0" y="597"/>
                    </a:lnTo>
                    <a:lnTo>
                      <a:pt x="0" y="567"/>
                    </a:lnTo>
                    <a:lnTo>
                      <a:pt x="3" y="536"/>
                    </a:lnTo>
                    <a:lnTo>
                      <a:pt x="13" y="504"/>
                    </a:lnTo>
                    <a:lnTo>
                      <a:pt x="24" y="472"/>
                    </a:lnTo>
                    <a:lnTo>
                      <a:pt x="37" y="442"/>
                    </a:lnTo>
                    <a:lnTo>
                      <a:pt x="54" y="413"/>
                    </a:lnTo>
                    <a:lnTo>
                      <a:pt x="69" y="391"/>
                    </a:lnTo>
                    <a:lnTo>
                      <a:pt x="56" y="346"/>
                    </a:lnTo>
                    <a:lnTo>
                      <a:pt x="63" y="350"/>
                    </a:lnTo>
                    <a:lnTo>
                      <a:pt x="71" y="352"/>
                    </a:lnTo>
                    <a:lnTo>
                      <a:pt x="80" y="352"/>
                    </a:lnTo>
                    <a:lnTo>
                      <a:pt x="88" y="352"/>
                    </a:lnTo>
                    <a:lnTo>
                      <a:pt x="103" y="342"/>
                    </a:lnTo>
                    <a:lnTo>
                      <a:pt x="105" y="318"/>
                    </a:lnTo>
                    <a:lnTo>
                      <a:pt x="101" y="293"/>
                    </a:lnTo>
                    <a:lnTo>
                      <a:pt x="99" y="269"/>
                    </a:lnTo>
                    <a:lnTo>
                      <a:pt x="107" y="245"/>
                    </a:lnTo>
                    <a:lnTo>
                      <a:pt x="127" y="237"/>
                    </a:lnTo>
                    <a:lnTo>
                      <a:pt x="82" y="211"/>
                    </a:lnTo>
                    <a:lnTo>
                      <a:pt x="161" y="0"/>
                    </a:lnTo>
                    <a:lnTo>
                      <a:pt x="214" y="27"/>
                    </a:lnTo>
                    <a:lnTo>
                      <a:pt x="323" y="12"/>
                    </a:lnTo>
                    <a:close/>
                  </a:path>
                </a:pathLst>
              </a:custGeom>
              <a:solidFill>
                <a:srgbClr val="02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8" name="Freeform 385"/>
              <p:cNvSpPr>
                <a:spLocks/>
              </p:cNvSpPr>
              <p:nvPr/>
            </p:nvSpPr>
            <p:spPr bwMode="auto">
              <a:xfrm>
                <a:off x="1709" y="3139"/>
                <a:ext cx="72" cy="100"/>
              </a:xfrm>
              <a:custGeom>
                <a:avLst/>
                <a:gdLst/>
                <a:ahLst/>
                <a:cxnLst>
                  <a:cxn ang="0">
                    <a:pos x="72" y="85"/>
                  </a:cxn>
                  <a:cxn ang="0">
                    <a:pos x="57" y="66"/>
                  </a:cxn>
                  <a:cxn ang="0">
                    <a:pos x="44" y="45"/>
                  </a:cxn>
                  <a:cxn ang="0">
                    <a:pos x="32" y="23"/>
                  </a:cxn>
                  <a:cxn ang="0">
                    <a:pos x="21" y="0"/>
                  </a:cxn>
                  <a:cxn ang="0">
                    <a:pos x="0" y="11"/>
                  </a:cxn>
                  <a:cxn ang="0">
                    <a:pos x="10" y="30"/>
                  </a:cxn>
                  <a:cxn ang="0">
                    <a:pos x="25" y="55"/>
                  </a:cxn>
                  <a:cxn ang="0">
                    <a:pos x="42" y="81"/>
                  </a:cxn>
                  <a:cxn ang="0">
                    <a:pos x="55" y="100"/>
                  </a:cxn>
                  <a:cxn ang="0">
                    <a:pos x="72" y="85"/>
                  </a:cxn>
                </a:cxnLst>
                <a:rect l="0" t="0" r="r" b="b"/>
                <a:pathLst>
                  <a:path w="72" h="100">
                    <a:moveTo>
                      <a:pt x="72" y="85"/>
                    </a:moveTo>
                    <a:lnTo>
                      <a:pt x="57" y="66"/>
                    </a:lnTo>
                    <a:lnTo>
                      <a:pt x="44" y="45"/>
                    </a:lnTo>
                    <a:lnTo>
                      <a:pt x="32" y="23"/>
                    </a:lnTo>
                    <a:lnTo>
                      <a:pt x="21" y="0"/>
                    </a:lnTo>
                    <a:lnTo>
                      <a:pt x="0" y="11"/>
                    </a:lnTo>
                    <a:lnTo>
                      <a:pt x="10" y="30"/>
                    </a:lnTo>
                    <a:lnTo>
                      <a:pt x="25" y="55"/>
                    </a:lnTo>
                    <a:lnTo>
                      <a:pt x="42" y="81"/>
                    </a:lnTo>
                    <a:lnTo>
                      <a:pt x="55" y="100"/>
                    </a:lnTo>
                    <a:lnTo>
                      <a:pt x="72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9" name="Freeform 386"/>
              <p:cNvSpPr>
                <a:spLocks/>
              </p:cNvSpPr>
              <p:nvPr/>
            </p:nvSpPr>
            <p:spPr bwMode="auto">
              <a:xfrm>
                <a:off x="1764" y="3224"/>
                <a:ext cx="86" cy="82"/>
              </a:xfrm>
              <a:custGeom>
                <a:avLst/>
                <a:gdLst/>
                <a:ahLst/>
                <a:cxnLst>
                  <a:cxn ang="0">
                    <a:pos x="75" y="82"/>
                  </a:cxn>
                  <a:cxn ang="0">
                    <a:pos x="86" y="71"/>
                  </a:cxn>
                  <a:cxn ang="0">
                    <a:pos x="86" y="56"/>
                  </a:cxn>
                  <a:cxn ang="0">
                    <a:pos x="79" y="48"/>
                  </a:cxn>
                  <a:cxn ang="0">
                    <a:pos x="69" y="41"/>
                  </a:cxn>
                  <a:cxn ang="0">
                    <a:pos x="60" y="35"/>
                  </a:cxn>
                  <a:cxn ang="0">
                    <a:pos x="51" y="30"/>
                  </a:cxn>
                  <a:cxn ang="0">
                    <a:pos x="41" y="24"/>
                  </a:cxn>
                  <a:cxn ang="0">
                    <a:pos x="32" y="16"/>
                  </a:cxn>
                  <a:cxn ang="0">
                    <a:pos x="24" y="9"/>
                  </a:cxn>
                  <a:cxn ang="0">
                    <a:pos x="17" y="0"/>
                  </a:cxn>
                  <a:cxn ang="0">
                    <a:pos x="0" y="15"/>
                  </a:cxn>
                  <a:cxn ang="0">
                    <a:pos x="7" y="22"/>
                  </a:cxn>
                  <a:cxn ang="0">
                    <a:pos x="17" y="30"/>
                  </a:cxn>
                  <a:cxn ang="0">
                    <a:pos x="24" y="35"/>
                  </a:cxn>
                  <a:cxn ang="0">
                    <a:pos x="34" y="41"/>
                  </a:cxn>
                  <a:cxn ang="0">
                    <a:pos x="41" y="47"/>
                  </a:cxn>
                  <a:cxn ang="0">
                    <a:pos x="49" y="52"/>
                  </a:cxn>
                  <a:cxn ang="0">
                    <a:pos x="58" y="58"/>
                  </a:cxn>
                  <a:cxn ang="0">
                    <a:pos x="66" y="65"/>
                  </a:cxn>
                  <a:cxn ang="0">
                    <a:pos x="66" y="60"/>
                  </a:cxn>
                  <a:cxn ang="0">
                    <a:pos x="62" y="67"/>
                  </a:cxn>
                  <a:cxn ang="0">
                    <a:pos x="75" y="82"/>
                  </a:cxn>
                </a:cxnLst>
                <a:rect l="0" t="0" r="r" b="b"/>
                <a:pathLst>
                  <a:path w="86" h="82">
                    <a:moveTo>
                      <a:pt x="75" y="82"/>
                    </a:moveTo>
                    <a:lnTo>
                      <a:pt x="86" y="71"/>
                    </a:lnTo>
                    <a:lnTo>
                      <a:pt x="86" y="56"/>
                    </a:lnTo>
                    <a:lnTo>
                      <a:pt x="79" y="48"/>
                    </a:lnTo>
                    <a:lnTo>
                      <a:pt x="69" y="41"/>
                    </a:lnTo>
                    <a:lnTo>
                      <a:pt x="60" y="35"/>
                    </a:lnTo>
                    <a:lnTo>
                      <a:pt x="51" y="30"/>
                    </a:lnTo>
                    <a:lnTo>
                      <a:pt x="41" y="24"/>
                    </a:lnTo>
                    <a:lnTo>
                      <a:pt x="32" y="16"/>
                    </a:lnTo>
                    <a:lnTo>
                      <a:pt x="24" y="9"/>
                    </a:lnTo>
                    <a:lnTo>
                      <a:pt x="17" y="0"/>
                    </a:lnTo>
                    <a:lnTo>
                      <a:pt x="0" y="15"/>
                    </a:lnTo>
                    <a:lnTo>
                      <a:pt x="7" y="22"/>
                    </a:lnTo>
                    <a:lnTo>
                      <a:pt x="17" y="30"/>
                    </a:lnTo>
                    <a:lnTo>
                      <a:pt x="24" y="35"/>
                    </a:lnTo>
                    <a:lnTo>
                      <a:pt x="34" y="41"/>
                    </a:lnTo>
                    <a:lnTo>
                      <a:pt x="41" y="47"/>
                    </a:lnTo>
                    <a:lnTo>
                      <a:pt x="49" y="52"/>
                    </a:lnTo>
                    <a:lnTo>
                      <a:pt x="58" y="58"/>
                    </a:lnTo>
                    <a:lnTo>
                      <a:pt x="66" y="65"/>
                    </a:lnTo>
                    <a:lnTo>
                      <a:pt x="66" y="60"/>
                    </a:lnTo>
                    <a:lnTo>
                      <a:pt x="62" y="67"/>
                    </a:lnTo>
                    <a:lnTo>
                      <a:pt x="75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" name="Freeform 387"/>
              <p:cNvSpPr>
                <a:spLocks/>
              </p:cNvSpPr>
              <p:nvPr/>
            </p:nvSpPr>
            <p:spPr bwMode="auto">
              <a:xfrm>
                <a:off x="1811" y="3291"/>
                <a:ext cx="28" cy="66"/>
              </a:xfrm>
              <a:custGeom>
                <a:avLst/>
                <a:gdLst/>
                <a:ahLst/>
                <a:cxnLst>
                  <a:cxn ang="0">
                    <a:pos x="19" y="43"/>
                  </a:cxn>
                  <a:cxn ang="0">
                    <a:pos x="28" y="45"/>
                  </a:cxn>
                  <a:cxn ang="0">
                    <a:pos x="22" y="40"/>
                  </a:cxn>
                  <a:cxn ang="0">
                    <a:pos x="21" y="34"/>
                  </a:cxn>
                  <a:cxn ang="0">
                    <a:pos x="22" y="26"/>
                  </a:cxn>
                  <a:cxn ang="0">
                    <a:pos x="24" y="21"/>
                  </a:cxn>
                  <a:cxn ang="0">
                    <a:pos x="28" y="15"/>
                  </a:cxn>
                  <a:cxn ang="0">
                    <a:pos x="15" y="0"/>
                  </a:cxn>
                  <a:cxn ang="0">
                    <a:pos x="0" y="21"/>
                  </a:cxn>
                  <a:cxn ang="0">
                    <a:pos x="0" y="43"/>
                  </a:cxn>
                  <a:cxn ang="0">
                    <a:pos x="15" y="62"/>
                  </a:cxn>
                  <a:cxn ang="0">
                    <a:pos x="26" y="64"/>
                  </a:cxn>
                  <a:cxn ang="0">
                    <a:pos x="15" y="62"/>
                  </a:cxn>
                  <a:cxn ang="0">
                    <a:pos x="21" y="66"/>
                  </a:cxn>
                  <a:cxn ang="0">
                    <a:pos x="26" y="64"/>
                  </a:cxn>
                  <a:cxn ang="0">
                    <a:pos x="19" y="43"/>
                  </a:cxn>
                </a:cxnLst>
                <a:rect l="0" t="0" r="r" b="b"/>
                <a:pathLst>
                  <a:path w="28" h="66">
                    <a:moveTo>
                      <a:pt x="19" y="43"/>
                    </a:moveTo>
                    <a:lnTo>
                      <a:pt x="28" y="45"/>
                    </a:lnTo>
                    <a:lnTo>
                      <a:pt x="22" y="40"/>
                    </a:lnTo>
                    <a:lnTo>
                      <a:pt x="21" y="34"/>
                    </a:lnTo>
                    <a:lnTo>
                      <a:pt x="22" y="26"/>
                    </a:lnTo>
                    <a:lnTo>
                      <a:pt x="24" y="21"/>
                    </a:lnTo>
                    <a:lnTo>
                      <a:pt x="28" y="15"/>
                    </a:lnTo>
                    <a:lnTo>
                      <a:pt x="15" y="0"/>
                    </a:lnTo>
                    <a:lnTo>
                      <a:pt x="0" y="21"/>
                    </a:lnTo>
                    <a:lnTo>
                      <a:pt x="0" y="43"/>
                    </a:lnTo>
                    <a:lnTo>
                      <a:pt x="15" y="62"/>
                    </a:lnTo>
                    <a:lnTo>
                      <a:pt x="26" y="64"/>
                    </a:lnTo>
                    <a:lnTo>
                      <a:pt x="15" y="62"/>
                    </a:lnTo>
                    <a:lnTo>
                      <a:pt x="21" y="66"/>
                    </a:lnTo>
                    <a:lnTo>
                      <a:pt x="26" y="64"/>
                    </a:lnTo>
                    <a:lnTo>
                      <a:pt x="19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" name="Freeform 388"/>
              <p:cNvSpPr>
                <a:spLocks/>
              </p:cNvSpPr>
              <p:nvPr/>
            </p:nvSpPr>
            <p:spPr bwMode="auto">
              <a:xfrm>
                <a:off x="1830" y="3310"/>
                <a:ext cx="67" cy="45"/>
              </a:xfrm>
              <a:custGeom>
                <a:avLst/>
                <a:gdLst/>
                <a:ahLst/>
                <a:cxnLst>
                  <a:cxn ang="0">
                    <a:pos x="67" y="13"/>
                  </a:cxn>
                  <a:cxn ang="0">
                    <a:pos x="52" y="4"/>
                  </a:cxn>
                  <a:cxn ang="0">
                    <a:pos x="0" y="24"/>
                  </a:cxn>
                  <a:cxn ang="0">
                    <a:pos x="7" y="45"/>
                  </a:cxn>
                  <a:cxn ang="0">
                    <a:pos x="60" y="26"/>
                  </a:cxn>
                  <a:cxn ang="0">
                    <a:pos x="45" y="17"/>
                  </a:cxn>
                  <a:cxn ang="0">
                    <a:pos x="67" y="13"/>
                  </a:cxn>
                  <a:cxn ang="0">
                    <a:pos x="65" y="0"/>
                  </a:cxn>
                  <a:cxn ang="0">
                    <a:pos x="52" y="4"/>
                  </a:cxn>
                  <a:cxn ang="0">
                    <a:pos x="67" y="13"/>
                  </a:cxn>
                </a:cxnLst>
                <a:rect l="0" t="0" r="r" b="b"/>
                <a:pathLst>
                  <a:path w="67" h="45">
                    <a:moveTo>
                      <a:pt x="67" y="13"/>
                    </a:moveTo>
                    <a:lnTo>
                      <a:pt x="52" y="4"/>
                    </a:lnTo>
                    <a:lnTo>
                      <a:pt x="0" y="24"/>
                    </a:lnTo>
                    <a:lnTo>
                      <a:pt x="7" y="45"/>
                    </a:lnTo>
                    <a:lnTo>
                      <a:pt x="60" y="26"/>
                    </a:lnTo>
                    <a:lnTo>
                      <a:pt x="45" y="17"/>
                    </a:lnTo>
                    <a:lnTo>
                      <a:pt x="67" y="13"/>
                    </a:lnTo>
                    <a:lnTo>
                      <a:pt x="65" y="0"/>
                    </a:lnTo>
                    <a:lnTo>
                      <a:pt x="52" y="4"/>
                    </a:lnTo>
                    <a:lnTo>
                      <a:pt x="6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" name="Freeform 389"/>
              <p:cNvSpPr>
                <a:spLocks/>
              </p:cNvSpPr>
              <p:nvPr/>
            </p:nvSpPr>
            <p:spPr bwMode="auto">
              <a:xfrm>
                <a:off x="1875" y="3323"/>
                <a:ext cx="34" cy="56"/>
              </a:xfrm>
              <a:custGeom>
                <a:avLst/>
                <a:gdLst/>
                <a:ahLst/>
                <a:cxnLst>
                  <a:cxn ang="0">
                    <a:pos x="34" y="53"/>
                  </a:cxn>
                  <a:cxn ang="0">
                    <a:pos x="22" y="0"/>
                  </a:cxn>
                  <a:cxn ang="0">
                    <a:pos x="0" y="4"/>
                  </a:cxn>
                  <a:cxn ang="0">
                    <a:pos x="13" y="56"/>
                  </a:cxn>
                  <a:cxn ang="0">
                    <a:pos x="34" y="53"/>
                  </a:cxn>
                </a:cxnLst>
                <a:rect l="0" t="0" r="r" b="b"/>
                <a:pathLst>
                  <a:path w="34" h="56">
                    <a:moveTo>
                      <a:pt x="34" y="53"/>
                    </a:moveTo>
                    <a:lnTo>
                      <a:pt x="22" y="0"/>
                    </a:lnTo>
                    <a:lnTo>
                      <a:pt x="0" y="4"/>
                    </a:lnTo>
                    <a:lnTo>
                      <a:pt x="13" y="56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3" name="Freeform 390"/>
              <p:cNvSpPr>
                <a:spLocks/>
              </p:cNvSpPr>
              <p:nvPr/>
            </p:nvSpPr>
            <p:spPr bwMode="auto">
              <a:xfrm>
                <a:off x="1888" y="3376"/>
                <a:ext cx="36" cy="86"/>
              </a:xfrm>
              <a:custGeom>
                <a:avLst/>
                <a:gdLst/>
                <a:ahLst/>
                <a:cxnLst>
                  <a:cxn ang="0">
                    <a:pos x="26" y="65"/>
                  </a:cxn>
                  <a:cxn ang="0">
                    <a:pos x="36" y="75"/>
                  </a:cxn>
                  <a:cxn ang="0">
                    <a:pos x="21" y="0"/>
                  </a:cxn>
                  <a:cxn ang="0">
                    <a:pos x="0" y="3"/>
                  </a:cxn>
                  <a:cxn ang="0">
                    <a:pos x="13" y="78"/>
                  </a:cxn>
                  <a:cxn ang="0">
                    <a:pos x="22" y="86"/>
                  </a:cxn>
                  <a:cxn ang="0">
                    <a:pos x="13" y="78"/>
                  </a:cxn>
                  <a:cxn ang="0">
                    <a:pos x="13" y="84"/>
                  </a:cxn>
                  <a:cxn ang="0">
                    <a:pos x="22" y="86"/>
                  </a:cxn>
                  <a:cxn ang="0">
                    <a:pos x="26" y="65"/>
                  </a:cxn>
                </a:cxnLst>
                <a:rect l="0" t="0" r="r" b="b"/>
                <a:pathLst>
                  <a:path w="36" h="86">
                    <a:moveTo>
                      <a:pt x="26" y="65"/>
                    </a:moveTo>
                    <a:lnTo>
                      <a:pt x="36" y="75"/>
                    </a:lnTo>
                    <a:lnTo>
                      <a:pt x="21" y="0"/>
                    </a:lnTo>
                    <a:lnTo>
                      <a:pt x="0" y="3"/>
                    </a:lnTo>
                    <a:lnTo>
                      <a:pt x="13" y="78"/>
                    </a:lnTo>
                    <a:lnTo>
                      <a:pt x="22" y="86"/>
                    </a:lnTo>
                    <a:lnTo>
                      <a:pt x="13" y="78"/>
                    </a:lnTo>
                    <a:lnTo>
                      <a:pt x="13" y="84"/>
                    </a:lnTo>
                    <a:lnTo>
                      <a:pt x="22" y="86"/>
                    </a:lnTo>
                    <a:lnTo>
                      <a:pt x="26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4" name="Freeform 391"/>
              <p:cNvSpPr>
                <a:spLocks/>
              </p:cNvSpPr>
              <p:nvPr/>
            </p:nvSpPr>
            <p:spPr bwMode="auto">
              <a:xfrm>
                <a:off x="1910" y="3441"/>
                <a:ext cx="83" cy="42"/>
              </a:xfrm>
              <a:custGeom>
                <a:avLst/>
                <a:gdLst/>
                <a:ahLst/>
                <a:cxnLst>
                  <a:cxn ang="0">
                    <a:pos x="83" y="25"/>
                  </a:cxn>
                  <a:cxn ang="0">
                    <a:pos x="77" y="21"/>
                  </a:cxn>
                  <a:cxn ang="0">
                    <a:pos x="70" y="19"/>
                  </a:cxn>
                  <a:cxn ang="0">
                    <a:pos x="59" y="15"/>
                  </a:cxn>
                  <a:cxn ang="0">
                    <a:pos x="45" y="12"/>
                  </a:cxn>
                  <a:cxn ang="0">
                    <a:pos x="32" y="8"/>
                  </a:cxn>
                  <a:cxn ang="0">
                    <a:pos x="21" y="4"/>
                  </a:cxn>
                  <a:cxn ang="0">
                    <a:pos x="12" y="2"/>
                  </a:cxn>
                  <a:cxn ang="0">
                    <a:pos x="4" y="0"/>
                  </a:cxn>
                  <a:cxn ang="0">
                    <a:pos x="0" y="21"/>
                  </a:cxn>
                  <a:cxn ang="0">
                    <a:pos x="72" y="42"/>
                  </a:cxn>
                  <a:cxn ang="0">
                    <a:pos x="62" y="36"/>
                  </a:cxn>
                  <a:cxn ang="0">
                    <a:pos x="83" y="25"/>
                  </a:cxn>
                  <a:cxn ang="0">
                    <a:pos x="81" y="23"/>
                  </a:cxn>
                  <a:cxn ang="0">
                    <a:pos x="79" y="21"/>
                  </a:cxn>
                  <a:cxn ang="0">
                    <a:pos x="76" y="21"/>
                  </a:cxn>
                  <a:cxn ang="0">
                    <a:pos x="74" y="19"/>
                  </a:cxn>
                  <a:cxn ang="0">
                    <a:pos x="83" y="25"/>
                  </a:cxn>
                </a:cxnLst>
                <a:rect l="0" t="0" r="r" b="b"/>
                <a:pathLst>
                  <a:path w="83" h="42">
                    <a:moveTo>
                      <a:pt x="83" y="25"/>
                    </a:moveTo>
                    <a:lnTo>
                      <a:pt x="77" y="21"/>
                    </a:lnTo>
                    <a:lnTo>
                      <a:pt x="70" y="19"/>
                    </a:lnTo>
                    <a:lnTo>
                      <a:pt x="59" y="15"/>
                    </a:lnTo>
                    <a:lnTo>
                      <a:pt x="45" y="12"/>
                    </a:lnTo>
                    <a:lnTo>
                      <a:pt x="32" y="8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4" y="0"/>
                    </a:lnTo>
                    <a:lnTo>
                      <a:pt x="0" y="21"/>
                    </a:lnTo>
                    <a:lnTo>
                      <a:pt x="72" y="42"/>
                    </a:lnTo>
                    <a:lnTo>
                      <a:pt x="62" y="36"/>
                    </a:lnTo>
                    <a:lnTo>
                      <a:pt x="83" y="25"/>
                    </a:lnTo>
                    <a:lnTo>
                      <a:pt x="81" y="23"/>
                    </a:lnTo>
                    <a:lnTo>
                      <a:pt x="79" y="21"/>
                    </a:lnTo>
                    <a:lnTo>
                      <a:pt x="76" y="21"/>
                    </a:lnTo>
                    <a:lnTo>
                      <a:pt x="74" y="19"/>
                    </a:lnTo>
                    <a:lnTo>
                      <a:pt x="83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5" name="Freeform 392"/>
              <p:cNvSpPr>
                <a:spLocks/>
              </p:cNvSpPr>
              <p:nvPr/>
            </p:nvSpPr>
            <p:spPr bwMode="auto">
              <a:xfrm>
                <a:off x="1972" y="3466"/>
                <a:ext cx="70" cy="97"/>
              </a:xfrm>
              <a:custGeom>
                <a:avLst/>
                <a:gdLst/>
                <a:ahLst/>
                <a:cxnLst>
                  <a:cxn ang="0">
                    <a:pos x="70" y="92"/>
                  </a:cxn>
                  <a:cxn ang="0">
                    <a:pos x="21" y="0"/>
                  </a:cxn>
                  <a:cxn ang="0">
                    <a:pos x="0" y="11"/>
                  </a:cxn>
                  <a:cxn ang="0">
                    <a:pos x="47" y="97"/>
                  </a:cxn>
                  <a:cxn ang="0">
                    <a:pos x="45" y="92"/>
                  </a:cxn>
                  <a:cxn ang="0">
                    <a:pos x="70" y="92"/>
                  </a:cxn>
                  <a:cxn ang="0">
                    <a:pos x="70" y="90"/>
                  </a:cxn>
                  <a:cxn ang="0">
                    <a:pos x="70" y="88"/>
                  </a:cxn>
                  <a:cxn ang="0">
                    <a:pos x="70" y="86"/>
                  </a:cxn>
                  <a:cxn ang="0">
                    <a:pos x="70" y="86"/>
                  </a:cxn>
                  <a:cxn ang="0">
                    <a:pos x="70" y="92"/>
                  </a:cxn>
                </a:cxnLst>
                <a:rect l="0" t="0" r="r" b="b"/>
                <a:pathLst>
                  <a:path w="70" h="97">
                    <a:moveTo>
                      <a:pt x="70" y="92"/>
                    </a:moveTo>
                    <a:lnTo>
                      <a:pt x="21" y="0"/>
                    </a:lnTo>
                    <a:lnTo>
                      <a:pt x="0" y="11"/>
                    </a:lnTo>
                    <a:lnTo>
                      <a:pt x="47" y="97"/>
                    </a:lnTo>
                    <a:lnTo>
                      <a:pt x="45" y="92"/>
                    </a:lnTo>
                    <a:lnTo>
                      <a:pt x="70" y="92"/>
                    </a:lnTo>
                    <a:lnTo>
                      <a:pt x="70" y="90"/>
                    </a:lnTo>
                    <a:lnTo>
                      <a:pt x="70" y="88"/>
                    </a:lnTo>
                    <a:lnTo>
                      <a:pt x="70" y="86"/>
                    </a:lnTo>
                    <a:lnTo>
                      <a:pt x="70" y="86"/>
                    </a:lnTo>
                    <a:lnTo>
                      <a:pt x="7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6" name="Freeform 393"/>
              <p:cNvSpPr>
                <a:spLocks/>
              </p:cNvSpPr>
              <p:nvPr/>
            </p:nvSpPr>
            <p:spPr bwMode="auto">
              <a:xfrm>
                <a:off x="2017" y="3558"/>
                <a:ext cx="25" cy="82"/>
              </a:xfrm>
              <a:custGeom>
                <a:avLst/>
                <a:gdLst/>
                <a:ahLst/>
                <a:cxnLst>
                  <a:cxn ang="0">
                    <a:pos x="25" y="75"/>
                  </a:cxn>
                  <a:cxn ang="0">
                    <a:pos x="25" y="79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79"/>
                  </a:cxn>
                  <a:cxn ang="0">
                    <a:pos x="2" y="82"/>
                  </a:cxn>
                  <a:cxn ang="0">
                    <a:pos x="0" y="79"/>
                  </a:cxn>
                  <a:cxn ang="0">
                    <a:pos x="0" y="80"/>
                  </a:cxn>
                  <a:cxn ang="0">
                    <a:pos x="2" y="82"/>
                  </a:cxn>
                  <a:cxn ang="0">
                    <a:pos x="25" y="75"/>
                  </a:cxn>
                </a:cxnLst>
                <a:rect l="0" t="0" r="r" b="b"/>
                <a:pathLst>
                  <a:path w="25" h="82">
                    <a:moveTo>
                      <a:pt x="25" y="75"/>
                    </a:moveTo>
                    <a:lnTo>
                      <a:pt x="25" y="79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" y="82"/>
                    </a:lnTo>
                    <a:lnTo>
                      <a:pt x="0" y="79"/>
                    </a:lnTo>
                    <a:lnTo>
                      <a:pt x="0" y="80"/>
                    </a:lnTo>
                    <a:lnTo>
                      <a:pt x="2" y="82"/>
                    </a:lnTo>
                    <a:lnTo>
                      <a:pt x="25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7" name="Freeform 394"/>
              <p:cNvSpPr>
                <a:spLocks/>
              </p:cNvSpPr>
              <p:nvPr/>
            </p:nvSpPr>
            <p:spPr bwMode="auto">
              <a:xfrm>
                <a:off x="2019" y="3633"/>
                <a:ext cx="42" cy="64"/>
              </a:xfrm>
              <a:custGeom>
                <a:avLst/>
                <a:gdLst/>
                <a:ahLst/>
                <a:cxnLst>
                  <a:cxn ang="0">
                    <a:pos x="40" y="51"/>
                  </a:cxn>
                  <a:cxn ang="0">
                    <a:pos x="42" y="54"/>
                  </a:cxn>
                  <a:cxn ang="0">
                    <a:pos x="23" y="0"/>
                  </a:cxn>
                  <a:cxn ang="0">
                    <a:pos x="0" y="7"/>
                  </a:cxn>
                  <a:cxn ang="0">
                    <a:pos x="23" y="64"/>
                  </a:cxn>
                  <a:cxn ang="0">
                    <a:pos x="21" y="64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64"/>
                  </a:cxn>
                  <a:cxn ang="0">
                    <a:pos x="23" y="64"/>
                  </a:cxn>
                  <a:cxn ang="0">
                    <a:pos x="40" y="51"/>
                  </a:cxn>
                </a:cxnLst>
                <a:rect l="0" t="0" r="r" b="b"/>
                <a:pathLst>
                  <a:path w="42" h="64">
                    <a:moveTo>
                      <a:pt x="40" y="51"/>
                    </a:moveTo>
                    <a:lnTo>
                      <a:pt x="42" y="54"/>
                    </a:lnTo>
                    <a:lnTo>
                      <a:pt x="23" y="0"/>
                    </a:lnTo>
                    <a:lnTo>
                      <a:pt x="0" y="7"/>
                    </a:lnTo>
                    <a:lnTo>
                      <a:pt x="23" y="64"/>
                    </a:lnTo>
                    <a:lnTo>
                      <a:pt x="21" y="64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64"/>
                    </a:lnTo>
                    <a:lnTo>
                      <a:pt x="23" y="64"/>
                    </a:ln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8" name="Freeform 395"/>
              <p:cNvSpPr>
                <a:spLocks/>
              </p:cNvSpPr>
              <p:nvPr/>
            </p:nvSpPr>
            <p:spPr bwMode="auto">
              <a:xfrm>
                <a:off x="2042" y="3684"/>
                <a:ext cx="54" cy="54"/>
              </a:xfrm>
              <a:custGeom>
                <a:avLst/>
                <a:gdLst/>
                <a:ahLst/>
                <a:cxnLst>
                  <a:cxn ang="0">
                    <a:pos x="54" y="46"/>
                  </a:cxn>
                  <a:cxn ang="0">
                    <a:pos x="17" y="0"/>
                  </a:cxn>
                  <a:cxn ang="0">
                    <a:pos x="0" y="13"/>
                  </a:cxn>
                  <a:cxn ang="0">
                    <a:pos x="32" y="54"/>
                  </a:cxn>
                  <a:cxn ang="0">
                    <a:pos x="30" y="46"/>
                  </a:cxn>
                  <a:cxn ang="0">
                    <a:pos x="54" y="46"/>
                  </a:cxn>
                  <a:cxn ang="0">
                    <a:pos x="54" y="45"/>
                  </a:cxn>
                  <a:cxn ang="0">
                    <a:pos x="52" y="43"/>
                  </a:cxn>
                  <a:cxn ang="0">
                    <a:pos x="52" y="41"/>
                  </a:cxn>
                  <a:cxn ang="0">
                    <a:pos x="51" y="39"/>
                  </a:cxn>
                  <a:cxn ang="0">
                    <a:pos x="54" y="46"/>
                  </a:cxn>
                </a:cxnLst>
                <a:rect l="0" t="0" r="r" b="b"/>
                <a:pathLst>
                  <a:path w="54" h="54">
                    <a:moveTo>
                      <a:pt x="54" y="46"/>
                    </a:moveTo>
                    <a:lnTo>
                      <a:pt x="17" y="0"/>
                    </a:lnTo>
                    <a:lnTo>
                      <a:pt x="0" y="13"/>
                    </a:lnTo>
                    <a:lnTo>
                      <a:pt x="32" y="54"/>
                    </a:lnTo>
                    <a:lnTo>
                      <a:pt x="30" y="46"/>
                    </a:lnTo>
                    <a:lnTo>
                      <a:pt x="54" y="46"/>
                    </a:lnTo>
                    <a:lnTo>
                      <a:pt x="54" y="45"/>
                    </a:lnTo>
                    <a:lnTo>
                      <a:pt x="52" y="43"/>
                    </a:lnTo>
                    <a:lnTo>
                      <a:pt x="52" y="41"/>
                    </a:lnTo>
                    <a:lnTo>
                      <a:pt x="51" y="39"/>
                    </a:lnTo>
                    <a:lnTo>
                      <a:pt x="5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9" name="Freeform 396"/>
              <p:cNvSpPr>
                <a:spLocks/>
              </p:cNvSpPr>
              <p:nvPr/>
            </p:nvSpPr>
            <p:spPr bwMode="auto">
              <a:xfrm>
                <a:off x="2072" y="3730"/>
                <a:ext cx="24" cy="53"/>
              </a:xfrm>
              <a:custGeom>
                <a:avLst/>
                <a:gdLst/>
                <a:ahLst/>
                <a:cxnLst>
                  <a:cxn ang="0">
                    <a:pos x="21" y="53"/>
                  </a:cxn>
                  <a:cxn ang="0">
                    <a:pos x="24" y="44"/>
                  </a:cxn>
                  <a:cxn ang="0">
                    <a:pos x="24" y="29"/>
                  </a:cxn>
                  <a:cxn ang="0">
                    <a:pos x="24" y="12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46"/>
                  </a:cxn>
                  <a:cxn ang="0">
                    <a:pos x="2" y="40"/>
                  </a:cxn>
                  <a:cxn ang="0">
                    <a:pos x="21" y="53"/>
                  </a:cxn>
                  <a:cxn ang="0">
                    <a:pos x="22" y="53"/>
                  </a:cxn>
                  <a:cxn ang="0">
                    <a:pos x="22" y="51"/>
                  </a:cxn>
                  <a:cxn ang="0">
                    <a:pos x="24" y="47"/>
                  </a:cxn>
                  <a:cxn ang="0">
                    <a:pos x="24" y="46"/>
                  </a:cxn>
                  <a:cxn ang="0">
                    <a:pos x="21" y="53"/>
                  </a:cxn>
                </a:cxnLst>
                <a:rect l="0" t="0" r="r" b="b"/>
                <a:pathLst>
                  <a:path w="24" h="53">
                    <a:moveTo>
                      <a:pt x="21" y="53"/>
                    </a:moveTo>
                    <a:lnTo>
                      <a:pt x="24" y="44"/>
                    </a:lnTo>
                    <a:lnTo>
                      <a:pt x="24" y="29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2" y="40"/>
                    </a:lnTo>
                    <a:lnTo>
                      <a:pt x="21" y="53"/>
                    </a:lnTo>
                    <a:lnTo>
                      <a:pt x="22" y="53"/>
                    </a:lnTo>
                    <a:lnTo>
                      <a:pt x="22" y="51"/>
                    </a:lnTo>
                    <a:lnTo>
                      <a:pt x="24" y="47"/>
                    </a:lnTo>
                    <a:lnTo>
                      <a:pt x="24" y="46"/>
                    </a:lnTo>
                    <a:lnTo>
                      <a:pt x="21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" name="Freeform 397"/>
              <p:cNvSpPr>
                <a:spLocks/>
              </p:cNvSpPr>
              <p:nvPr/>
            </p:nvSpPr>
            <p:spPr bwMode="auto">
              <a:xfrm>
                <a:off x="2034" y="3770"/>
                <a:ext cx="59" cy="64"/>
              </a:xfrm>
              <a:custGeom>
                <a:avLst/>
                <a:gdLst/>
                <a:ahLst/>
                <a:cxnLst>
                  <a:cxn ang="0">
                    <a:pos x="10" y="64"/>
                  </a:cxn>
                  <a:cxn ang="0">
                    <a:pos x="21" y="56"/>
                  </a:cxn>
                  <a:cxn ang="0">
                    <a:pos x="34" y="41"/>
                  </a:cxn>
                  <a:cxn ang="0">
                    <a:pos x="49" y="24"/>
                  </a:cxn>
                  <a:cxn ang="0">
                    <a:pos x="59" y="13"/>
                  </a:cxn>
                  <a:cxn ang="0">
                    <a:pos x="40" y="0"/>
                  </a:cxn>
                  <a:cxn ang="0">
                    <a:pos x="0" y="45"/>
                  </a:cxn>
                  <a:cxn ang="0">
                    <a:pos x="8" y="41"/>
                  </a:cxn>
                  <a:cxn ang="0">
                    <a:pos x="10" y="64"/>
                  </a:cxn>
                  <a:cxn ang="0">
                    <a:pos x="12" y="64"/>
                  </a:cxn>
                  <a:cxn ang="0">
                    <a:pos x="15" y="62"/>
                  </a:cxn>
                  <a:cxn ang="0">
                    <a:pos x="17" y="62"/>
                  </a:cxn>
                  <a:cxn ang="0">
                    <a:pos x="17" y="60"/>
                  </a:cxn>
                  <a:cxn ang="0">
                    <a:pos x="10" y="64"/>
                  </a:cxn>
                </a:cxnLst>
                <a:rect l="0" t="0" r="r" b="b"/>
                <a:pathLst>
                  <a:path w="59" h="64">
                    <a:moveTo>
                      <a:pt x="10" y="64"/>
                    </a:moveTo>
                    <a:lnTo>
                      <a:pt x="21" y="56"/>
                    </a:lnTo>
                    <a:lnTo>
                      <a:pt x="34" y="41"/>
                    </a:lnTo>
                    <a:lnTo>
                      <a:pt x="49" y="24"/>
                    </a:lnTo>
                    <a:lnTo>
                      <a:pt x="59" y="13"/>
                    </a:lnTo>
                    <a:lnTo>
                      <a:pt x="40" y="0"/>
                    </a:lnTo>
                    <a:lnTo>
                      <a:pt x="0" y="45"/>
                    </a:lnTo>
                    <a:lnTo>
                      <a:pt x="8" y="41"/>
                    </a:lnTo>
                    <a:lnTo>
                      <a:pt x="10" y="64"/>
                    </a:lnTo>
                    <a:lnTo>
                      <a:pt x="12" y="64"/>
                    </a:lnTo>
                    <a:lnTo>
                      <a:pt x="15" y="62"/>
                    </a:lnTo>
                    <a:lnTo>
                      <a:pt x="17" y="62"/>
                    </a:lnTo>
                    <a:lnTo>
                      <a:pt x="17" y="60"/>
                    </a:lnTo>
                    <a:lnTo>
                      <a:pt x="1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" name="Freeform 398"/>
              <p:cNvSpPr>
                <a:spLocks/>
              </p:cNvSpPr>
              <p:nvPr/>
            </p:nvSpPr>
            <p:spPr bwMode="auto">
              <a:xfrm>
                <a:off x="1924" y="3811"/>
                <a:ext cx="120" cy="45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7" y="42"/>
                  </a:cxn>
                  <a:cxn ang="0">
                    <a:pos x="20" y="42"/>
                  </a:cxn>
                  <a:cxn ang="0">
                    <a:pos x="37" y="40"/>
                  </a:cxn>
                  <a:cxn ang="0">
                    <a:pos x="58" y="36"/>
                  </a:cxn>
                  <a:cxn ang="0">
                    <a:pos x="77" y="32"/>
                  </a:cxn>
                  <a:cxn ang="0">
                    <a:pos x="95" y="28"/>
                  </a:cxn>
                  <a:cxn ang="0">
                    <a:pos x="110" y="25"/>
                  </a:cxn>
                  <a:cxn ang="0">
                    <a:pos x="120" y="23"/>
                  </a:cxn>
                  <a:cxn ang="0">
                    <a:pos x="118" y="0"/>
                  </a:cxn>
                  <a:cxn ang="0">
                    <a:pos x="5" y="23"/>
                  </a:cxn>
                  <a:cxn ang="0">
                    <a:pos x="16" y="25"/>
                  </a:cxn>
                  <a:cxn ang="0">
                    <a:pos x="0" y="40"/>
                  </a:cxn>
                  <a:cxn ang="0">
                    <a:pos x="3" y="45"/>
                  </a:cxn>
                  <a:cxn ang="0">
                    <a:pos x="9" y="43"/>
                  </a:cxn>
                  <a:cxn ang="0">
                    <a:pos x="0" y="40"/>
                  </a:cxn>
                </a:cxnLst>
                <a:rect l="0" t="0" r="r" b="b"/>
                <a:pathLst>
                  <a:path w="120" h="45">
                    <a:moveTo>
                      <a:pt x="0" y="40"/>
                    </a:moveTo>
                    <a:lnTo>
                      <a:pt x="7" y="42"/>
                    </a:lnTo>
                    <a:lnTo>
                      <a:pt x="20" y="42"/>
                    </a:lnTo>
                    <a:lnTo>
                      <a:pt x="37" y="40"/>
                    </a:lnTo>
                    <a:lnTo>
                      <a:pt x="58" y="36"/>
                    </a:lnTo>
                    <a:lnTo>
                      <a:pt x="77" y="32"/>
                    </a:lnTo>
                    <a:lnTo>
                      <a:pt x="95" y="28"/>
                    </a:lnTo>
                    <a:lnTo>
                      <a:pt x="110" y="25"/>
                    </a:lnTo>
                    <a:lnTo>
                      <a:pt x="120" y="23"/>
                    </a:lnTo>
                    <a:lnTo>
                      <a:pt x="118" y="0"/>
                    </a:lnTo>
                    <a:lnTo>
                      <a:pt x="5" y="23"/>
                    </a:lnTo>
                    <a:lnTo>
                      <a:pt x="16" y="25"/>
                    </a:lnTo>
                    <a:lnTo>
                      <a:pt x="0" y="40"/>
                    </a:lnTo>
                    <a:lnTo>
                      <a:pt x="3" y="45"/>
                    </a:lnTo>
                    <a:lnTo>
                      <a:pt x="9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2" name="Freeform 399"/>
              <p:cNvSpPr>
                <a:spLocks/>
              </p:cNvSpPr>
              <p:nvPr/>
            </p:nvSpPr>
            <p:spPr bwMode="auto">
              <a:xfrm>
                <a:off x="1877" y="3774"/>
                <a:ext cx="63" cy="77"/>
              </a:xfrm>
              <a:custGeom>
                <a:avLst/>
                <a:gdLst/>
                <a:ahLst/>
                <a:cxnLst>
                  <a:cxn ang="0">
                    <a:pos x="9" y="20"/>
                  </a:cxn>
                  <a:cxn ang="0">
                    <a:pos x="0" y="17"/>
                  </a:cxn>
                  <a:cxn ang="0">
                    <a:pos x="47" y="77"/>
                  </a:cxn>
                  <a:cxn ang="0">
                    <a:pos x="63" y="62"/>
                  </a:cxn>
                  <a:cxn ang="0">
                    <a:pos x="18" y="2"/>
                  </a:cxn>
                  <a:cxn ang="0">
                    <a:pos x="9" y="0"/>
                  </a:cxn>
                  <a:cxn ang="0">
                    <a:pos x="18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9" y="20"/>
                  </a:cxn>
                </a:cxnLst>
                <a:rect l="0" t="0" r="r" b="b"/>
                <a:pathLst>
                  <a:path w="63" h="77">
                    <a:moveTo>
                      <a:pt x="9" y="20"/>
                    </a:moveTo>
                    <a:lnTo>
                      <a:pt x="0" y="17"/>
                    </a:lnTo>
                    <a:lnTo>
                      <a:pt x="47" y="77"/>
                    </a:lnTo>
                    <a:lnTo>
                      <a:pt x="63" y="62"/>
                    </a:lnTo>
                    <a:lnTo>
                      <a:pt x="18" y="2"/>
                    </a:lnTo>
                    <a:lnTo>
                      <a:pt x="9" y="0"/>
                    </a:lnTo>
                    <a:lnTo>
                      <a:pt x="18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3" name="Freeform 400"/>
              <p:cNvSpPr>
                <a:spLocks/>
              </p:cNvSpPr>
              <p:nvPr/>
            </p:nvSpPr>
            <p:spPr bwMode="auto">
              <a:xfrm>
                <a:off x="1753" y="3753"/>
                <a:ext cx="133" cy="41"/>
              </a:xfrm>
              <a:custGeom>
                <a:avLst/>
                <a:gdLst/>
                <a:ahLst/>
                <a:cxnLst>
                  <a:cxn ang="0">
                    <a:pos x="39" y="9"/>
                  </a:cxn>
                  <a:cxn ang="0">
                    <a:pos x="32" y="26"/>
                  </a:cxn>
                  <a:cxn ang="0">
                    <a:pos x="133" y="41"/>
                  </a:cxn>
                  <a:cxn ang="0">
                    <a:pos x="133" y="21"/>
                  </a:cxn>
                  <a:cxn ang="0">
                    <a:pos x="32" y="6"/>
                  </a:cxn>
                  <a:cxn ang="0">
                    <a:pos x="26" y="23"/>
                  </a:cxn>
                  <a:cxn ang="0">
                    <a:pos x="32" y="6"/>
                  </a:cxn>
                  <a:cxn ang="0">
                    <a:pos x="0" y="0"/>
                  </a:cxn>
                  <a:cxn ang="0">
                    <a:pos x="26" y="23"/>
                  </a:cxn>
                  <a:cxn ang="0">
                    <a:pos x="39" y="9"/>
                  </a:cxn>
                </a:cxnLst>
                <a:rect l="0" t="0" r="r" b="b"/>
                <a:pathLst>
                  <a:path w="133" h="41">
                    <a:moveTo>
                      <a:pt x="39" y="9"/>
                    </a:moveTo>
                    <a:lnTo>
                      <a:pt x="32" y="26"/>
                    </a:lnTo>
                    <a:lnTo>
                      <a:pt x="133" y="41"/>
                    </a:lnTo>
                    <a:lnTo>
                      <a:pt x="133" y="21"/>
                    </a:lnTo>
                    <a:lnTo>
                      <a:pt x="32" y="6"/>
                    </a:lnTo>
                    <a:lnTo>
                      <a:pt x="26" y="23"/>
                    </a:lnTo>
                    <a:lnTo>
                      <a:pt x="32" y="6"/>
                    </a:lnTo>
                    <a:lnTo>
                      <a:pt x="0" y="0"/>
                    </a:lnTo>
                    <a:lnTo>
                      <a:pt x="26" y="23"/>
                    </a:lnTo>
                    <a:lnTo>
                      <a:pt x="39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4" name="Freeform 401"/>
              <p:cNvSpPr>
                <a:spLocks/>
              </p:cNvSpPr>
              <p:nvPr/>
            </p:nvSpPr>
            <p:spPr bwMode="auto">
              <a:xfrm>
                <a:off x="1779" y="3762"/>
                <a:ext cx="73" cy="59"/>
              </a:xfrm>
              <a:custGeom>
                <a:avLst/>
                <a:gdLst/>
                <a:ahLst/>
                <a:cxnLst>
                  <a:cxn ang="0">
                    <a:pos x="47" y="59"/>
                  </a:cxn>
                  <a:cxn ang="0">
                    <a:pos x="54" y="42"/>
                  </a:cxn>
                  <a:cxn ang="0">
                    <a:pos x="13" y="0"/>
                  </a:cxn>
                  <a:cxn ang="0">
                    <a:pos x="0" y="14"/>
                  </a:cxn>
                  <a:cxn ang="0">
                    <a:pos x="39" y="55"/>
                  </a:cxn>
                  <a:cxn ang="0">
                    <a:pos x="47" y="38"/>
                  </a:cxn>
                  <a:cxn ang="0">
                    <a:pos x="47" y="59"/>
                  </a:cxn>
                  <a:cxn ang="0">
                    <a:pos x="73" y="57"/>
                  </a:cxn>
                  <a:cxn ang="0">
                    <a:pos x="54" y="42"/>
                  </a:cxn>
                  <a:cxn ang="0">
                    <a:pos x="47" y="59"/>
                  </a:cxn>
                </a:cxnLst>
                <a:rect l="0" t="0" r="r" b="b"/>
                <a:pathLst>
                  <a:path w="73" h="59">
                    <a:moveTo>
                      <a:pt x="47" y="59"/>
                    </a:moveTo>
                    <a:lnTo>
                      <a:pt x="54" y="42"/>
                    </a:lnTo>
                    <a:lnTo>
                      <a:pt x="13" y="0"/>
                    </a:lnTo>
                    <a:lnTo>
                      <a:pt x="0" y="14"/>
                    </a:lnTo>
                    <a:lnTo>
                      <a:pt x="39" y="55"/>
                    </a:lnTo>
                    <a:lnTo>
                      <a:pt x="47" y="38"/>
                    </a:lnTo>
                    <a:lnTo>
                      <a:pt x="47" y="59"/>
                    </a:lnTo>
                    <a:lnTo>
                      <a:pt x="73" y="57"/>
                    </a:lnTo>
                    <a:lnTo>
                      <a:pt x="54" y="42"/>
                    </a:lnTo>
                    <a:lnTo>
                      <a:pt x="47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" name="Freeform 402"/>
              <p:cNvSpPr>
                <a:spLocks/>
              </p:cNvSpPr>
              <p:nvPr/>
            </p:nvSpPr>
            <p:spPr bwMode="auto">
              <a:xfrm>
                <a:off x="1708" y="3800"/>
                <a:ext cx="118" cy="34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32"/>
                  </a:cxn>
                  <a:cxn ang="0">
                    <a:pos x="3" y="32"/>
                  </a:cxn>
                  <a:cxn ang="0">
                    <a:pos x="5" y="34"/>
                  </a:cxn>
                  <a:cxn ang="0">
                    <a:pos x="5" y="34"/>
                  </a:cxn>
                  <a:cxn ang="0">
                    <a:pos x="118" y="21"/>
                  </a:cxn>
                  <a:cxn ang="0">
                    <a:pos x="118" y="0"/>
                  </a:cxn>
                  <a:cxn ang="0">
                    <a:pos x="5" y="11"/>
                  </a:cxn>
                  <a:cxn ang="0">
                    <a:pos x="11" y="13"/>
                  </a:cxn>
                  <a:cxn ang="0">
                    <a:pos x="0" y="32"/>
                  </a:cxn>
                  <a:cxn ang="0">
                    <a:pos x="3" y="34"/>
                  </a:cxn>
                  <a:cxn ang="0">
                    <a:pos x="5" y="34"/>
                  </a:cxn>
                  <a:cxn ang="0">
                    <a:pos x="0" y="32"/>
                  </a:cxn>
                </a:cxnLst>
                <a:rect l="0" t="0" r="r" b="b"/>
                <a:pathLst>
                  <a:path w="118" h="34">
                    <a:moveTo>
                      <a:pt x="0" y="32"/>
                    </a:moveTo>
                    <a:lnTo>
                      <a:pt x="0" y="32"/>
                    </a:lnTo>
                    <a:lnTo>
                      <a:pt x="3" y="32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118" y="21"/>
                    </a:lnTo>
                    <a:lnTo>
                      <a:pt x="118" y="0"/>
                    </a:lnTo>
                    <a:lnTo>
                      <a:pt x="5" y="11"/>
                    </a:lnTo>
                    <a:lnTo>
                      <a:pt x="11" y="13"/>
                    </a:lnTo>
                    <a:lnTo>
                      <a:pt x="0" y="32"/>
                    </a:lnTo>
                    <a:lnTo>
                      <a:pt x="3" y="34"/>
                    </a:lnTo>
                    <a:lnTo>
                      <a:pt x="5" y="3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" name="Freeform 403"/>
              <p:cNvSpPr>
                <a:spLocks/>
              </p:cNvSpPr>
              <p:nvPr/>
            </p:nvSpPr>
            <p:spPr bwMode="auto">
              <a:xfrm>
                <a:off x="1518" y="3730"/>
                <a:ext cx="201" cy="102"/>
              </a:xfrm>
              <a:custGeom>
                <a:avLst/>
                <a:gdLst/>
                <a:ahLst/>
                <a:cxnLst>
                  <a:cxn ang="0">
                    <a:pos x="5" y="23"/>
                  </a:cxn>
                  <a:cxn ang="0">
                    <a:pos x="28" y="21"/>
                  </a:cxn>
                  <a:cxn ang="0">
                    <a:pos x="52" y="25"/>
                  </a:cxn>
                  <a:cxn ang="0">
                    <a:pos x="77" y="36"/>
                  </a:cxn>
                  <a:cxn ang="0">
                    <a:pos x="101" y="47"/>
                  </a:cxn>
                  <a:cxn ang="0">
                    <a:pos x="126" y="62"/>
                  </a:cxn>
                  <a:cxn ang="0">
                    <a:pos x="148" y="77"/>
                  </a:cxn>
                  <a:cxn ang="0">
                    <a:pos x="169" y="91"/>
                  </a:cxn>
                  <a:cxn ang="0">
                    <a:pos x="190" y="102"/>
                  </a:cxn>
                  <a:cxn ang="0">
                    <a:pos x="201" y="83"/>
                  </a:cxn>
                  <a:cxn ang="0">
                    <a:pos x="175" y="72"/>
                  </a:cxn>
                  <a:cxn ang="0">
                    <a:pos x="152" y="59"/>
                  </a:cxn>
                  <a:cxn ang="0">
                    <a:pos x="129" y="44"/>
                  </a:cxn>
                  <a:cxn ang="0">
                    <a:pos x="107" y="29"/>
                  </a:cxn>
                  <a:cxn ang="0">
                    <a:pos x="84" y="16"/>
                  </a:cxn>
                  <a:cxn ang="0">
                    <a:pos x="60" y="6"/>
                  </a:cxn>
                  <a:cxn ang="0">
                    <a:pos x="32" y="0"/>
                  </a:cxn>
                  <a:cxn ang="0">
                    <a:pos x="0" y="2"/>
                  </a:cxn>
                  <a:cxn ang="0">
                    <a:pos x="5" y="23"/>
                  </a:cxn>
                </a:cxnLst>
                <a:rect l="0" t="0" r="r" b="b"/>
                <a:pathLst>
                  <a:path w="201" h="102">
                    <a:moveTo>
                      <a:pt x="5" y="23"/>
                    </a:moveTo>
                    <a:lnTo>
                      <a:pt x="28" y="21"/>
                    </a:lnTo>
                    <a:lnTo>
                      <a:pt x="52" y="25"/>
                    </a:lnTo>
                    <a:lnTo>
                      <a:pt x="77" y="36"/>
                    </a:lnTo>
                    <a:lnTo>
                      <a:pt x="101" y="47"/>
                    </a:lnTo>
                    <a:lnTo>
                      <a:pt x="126" y="62"/>
                    </a:lnTo>
                    <a:lnTo>
                      <a:pt x="148" y="77"/>
                    </a:lnTo>
                    <a:lnTo>
                      <a:pt x="169" y="91"/>
                    </a:lnTo>
                    <a:lnTo>
                      <a:pt x="190" y="102"/>
                    </a:lnTo>
                    <a:lnTo>
                      <a:pt x="201" y="83"/>
                    </a:lnTo>
                    <a:lnTo>
                      <a:pt x="175" y="72"/>
                    </a:lnTo>
                    <a:lnTo>
                      <a:pt x="152" y="59"/>
                    </a:lnTo>
                    <a:lnTo>
                      <a:pt x="129" y="44"/>
                    </a:lnTo>
                    <a:lnTo>
                      <a:pt x="107" y="29"/>
                    </a:lnTo>
                    <a:lnTo>
                      <a:pt x="84" y="16"/>
                    </a:lnTo>
                    <a:lnTo>
                      <a:pt x="60" y="6"/>
                    </a:lnTo>
                    <a:lnTo>
                      <a:pt x="32" y="0"/>
                    </a:lnTo>
                    <a:lnTo>
                      <a:pt x="0" y="2"/>
                    </a:lnTo>
                    <a:lnTo>
                      <a:pt x="5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3" name="Freeform 404"/>
            <p:cNvSpPr>
              <a:spLocks/>
            </p:cNvSpPr>
            <p:nvPr/>
          </p:nvSpPr>
          <p:spPr bwMode="auto">
            <a:xfrm>
              <a:off x="1388" y="3518"/>
              <a:ext cx="135" cy="256"/>
            </a:xfrm>
            <a:custGeom>
              <a:avLst/>
              <a:gdLst/>
              <a:ahLst/>
              <a:cxnLst>
                <a:cxn ang="0">
                  <a:pos x="70" y="10"/>
                </a:cxn>
                <a:cxn ang="0">
                  <a:pos x="72" y="0"/>
                </a:cxn>
                <a:cxn ang="0">
                  <a:pos x="53" y="23"/>
                </a:cxn>
                <a:cxn ang="0">
                  <a:pos x="36" y="53"/>
                </a:cxn>
                <a:cxn ang="0">
                  <a:pos x="23" y="85"/>
                </a:cxn>
                <a:cxn ang="0">
                  <a:pos x="12" y="119"/>
                </a:cxn>
                <a:cxn ang="0">
                  <a:pos x="4" y="154"/>
                </a:cxn>
                <a:cxn ang="0">
                  <a:pos x="0" y="190"/>
                </a:cxn>
                <a:cxn ang="0">
                  <a:pos x="4" y="220"/>
                </a:cxn>
                <a:cxn ang="0">
                  <a:pos x="12" y="248"/>
                </a:cxn>
                <a:cxn ang="0">
                  <a:pos x="25" y="254"/>
                </a:cxn>
                <a:cxn ang="0">
                  <a:pos x="40" y="256"/>
                </a:cxn>
                <a:cxn ang="0">
                  <a:pos x="57" y="256"/>
                </a:cxn>
                <a:cxn ang="0">
                  <a:pos x="73" y="254"/>
                </a:cxn>
                <a:cxn ang="0">
                  <a:pos x="92" y="250"/>
                </a:cxn>
                <a:cxn ang="0">
                  <a:pos x="109" y="246"/>
                </a:cxn>
                <a:cxn ang="0">
                  <a:pos x="124" y="241"/>
                </a:cxn>
                <a:cxn ang="0">
                  <a:pos x="135" y="235"/>
                </a:cxn>
                <a:cxn ang="0">
                  <a:pos x="130" y="214"/>
                </a:cxn>
                <a:cxn ang="0">
                  <a:pos x="120" y="218"/>
                </a:cxn>
                <a:cxn ang="0">
                  <a:pos x="107" y="224"/>
                </a:cxn>
                <a:cxn ang="0">
                  <a:pos x="92" y="228"/>
                </a:cxn>
                <a:cxn ang="0">
                  <a:pos x="77" y="231"/>
                </a:cxn>
                <a:cxn ang="0">
                  <a:pos x="62" y="235"/>
                </a:cxn>
                <a:cxn ang="0">
                  <a:pos x="49" y="235"/>
                </a:cxn>
                <a:cxn ang="0">
                  <a:pos x="36" y="233"/>
                </a:cxn>
                <a:cxn ang="0">
                  <a:pos x="25" y="229"/>
                </a:cxn>
                <a:cxn ang="0">
                  <a:pos x="15" y="199"/>
                </a:cxn>
                <a:cxn ang="0">
                  <a:pos x="17" y="171"/>
                </a:cxn>
                <a:cxn ang="0">
                  <a:pos x="27" y="141"/>
                </a:cxn>
                <a:cxn ang="0">
                  <a:pos x="42" y="113"/>
                </a:cxn>
                <a:cxn ang="0">
                  <a:pos x="57" y="83"/>
                </a:cxn>
                <a:cxn ang="0">
                  <a:pos x="72" y="57"/>
                </a:cxn>
                <a:cxn ang="0">
                  <a:pos x="85" y="28"/>
                </a:cxn>
                <a:cxn ang="0">
                  <a:pos x="90" y="2"/>
                </a:cxn>
                <a:cxn ang="0">
                  <a:pos x="89" y="12"/>
                </a:cxn>
                <a:cxn ang="0">
                  <a:pos x="90" y="10"/>
                </a:cxn>
                <a:cxn ang="0">
                  <a:pos x="92" y="6"/>
                </a:cxn>
                <a:cxn ang="0">
                  <a:pos x="92" y="4"/>
                </a:cxn>
                <a:cxn ang="0">
                  <a:pos x="90" y="2"/>
                </a:cxn>
                <a:cxn ang="0">
                  <a:pos x="70" y="10"/>
                </a:cxn>
              </a:cxnLst>
              <a:rect l="0" t="0" r="r" b="b"/>
              <a:pathLst>
                <a:path w="135" h="256">
                  <a:moveTo>
                    <a:pt x="70" y="10"/>
                  </a:moveTo>
                  <a:lnTo>
                    <a:pt x="72" y="0"/>
                  </a:lnTo>
                  <a:lnTo>
                    <a:pt x="53" y="23"/>
                  </a:lnTo>
                  <a:lnTo>
                    <a:pt x="36" y="53"/>
                  </a:lnTo>
                  <a:lnTo>
                    <a:pt x="23" y="85"/>
                  </a:lnTo>
                  <a:lnTo>
                    <a:pt x="12" y="119"/>
                  </a:lnTo>
                  <a:lnTo>
                    <a:pt x="4" y="154"/>
                  </a:lnTo>
                  <a:lnTo>
                    <a:pt x="0" y="190"/>
                  </a:lnTo>
                  <a:lnTo>
                    <a:pt x="4" y="220"/>
                  </a:lnTo>
                  <a:lnTo>
                    <a:pt x="12" y="248"/>
                  </a:lnTo>
                  <a:lnTo>
                    <a:pt x="25" y="254"/>
                  </a:lnTo>
                  <a:lnTo>
                    <a:pt x="40" y="256"/>
                  </a:lnTo>
                  <a:lnTo>
                    <a:pt x="57" y="256"/>
                  </a:lnTo>
                  <a:lnTo>
                    <a:pt x="73" y="254"/>
                  </a:lnTo>
                  <a:lnTo>
                    <a:pt x="92" y="250"/>
                  </a:lnTo>
                  <a:lnTo>
                    <a:pt x="109" y="246"/>
                  </a:lnTo>
                  <a:lnTo>
                    <a:pt x="124" y="241"/>
                  </a:lnTo>
                  <a:lnTo>
                    <a:pt x="135" y="235"/>
                  </a:lnTo>
                  <a:lnTo>
                    <a:pt x="130" y="214"/>
                  </a:lnTo>
                  <a:lnTo>
                    <a:pt x="120" y="218"/>
                  </a:lnTo>
                  <a:lnTo>
                    <a:pt x="107" y="224"/>
                  </a:lnTo>
                  <a:lnTo>
                    <a:pt x="92" y="228"/>
                  </a:lnTo>
                  <a:lnTo>
                    <a:pt x="77" y="231"/>
                  </a:lnTo>
                  <a:lnTo>
                    <a:pt x="62" y="235"/>
                  </a:lnTo>
                  <a:lnTo>
                    <a:pt x="49" y="235"/>
                  </a:lnTo>
                  <a:lnTo>
                    <a:pt x="36" y="233"/>
                  </a:lnTo>
                  <a:lnTo>
                    <a:pt x="25" y="229"/>
                  </a:lnTo>
                  <a:lnTo>
                    <a:pt x="15" y="199"/>
                  </a:lnTo>
                  <a:lnTo>
                    <a:pt x="17" y="171"/>
                  </a:lnTo>
                  <a:lnTo>
                    <a:pt x="27" y="141"/>
                  </a:lnTo>
                  <a:lnTo>
                    <a:pt x="42" y="113"/>
                  </a:lnTo>
                  <a:lnTo>
                    <a:pt x="57" y="83"/>
                  </a:lnTo>
                  <a:lnTo>
                    <a:pt x="72" y="57"/>
                  </a:lnTo>
                  <a:lnTo>
                    <a:pt x="85" y="28"/>
                  </a:lnTo>
                  <a:lnTo>
                    <a:pt x="90" y="2"/>
                  </a:lnTo>
                  <a:lnTo>
                    <a:pt x="89" y="12"/>
                  </a:lnTo>
                  <a:lnTo>
                    <a:pt x="90" y="10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0" y="2"/>
                  </a:lnTo>
                  <a:lnTo>
                    <a:pt x="7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" name="Freeform 405"/>
            <p:cNvSpPr>
              <a:spLocks/>
            </p:cNvSpPr>
            <p:nvPr/>
          </p:nvSpPr>
          <p:spPr bwMode="auto">
            <a:xfrm>
              <a:off x="1433" y="3456"/>
              <a:ext cx="45" cy="72"/>
            </a:xfrm>
            <a:custGeom>
              <a:avLst/>
              <a:gdLst/>
              <a:ahLst/>
              <a:cxnLst>
                <a:cxn ang="0">
                  <a:pos x="25" y="12"/>
                </a:cxn>
                <a:cxn ang="0">
                  <a:pos x="10" y="27"/>
                </a:cxn>
                <a:cxn ang="0">
                  <a:pos x="25" y="72"/>
                </a:cxn>
                <a:cxn ang="0">
                  <a:pos x="45" y="64"/>
                </a:cxn>
                <a:cxn ang="0">
                  <a:pos x="30" y="19"/>
                </a:cxn>
                <a:cxn ang="0">
                  <a:pos x="17" y="32"/>
                </a:cxn>
                <a:cxn ang="0">
                  <a:pos x="25" y="12"/>
                </a:cxn>
                <a:cxn ang="0">
                  <a:pos x="0" y="0"/>
                </a:cxn>
                <a:cxn ang="0">
                  <a:pos x="10" y="27"/>
                </a:cxn>
                <a:cxn ang="0">
                  <a:pos x="25" y="12"/>
                </a:cxn>
              </a:cxnLst>
              <a:rect l="0" t="0" r="r" b="b"/>
              <a:pathLst>
                <a:path w="45" h="72">
                  <a:moveTo>
                    <a:pt x="25" y="12"/>
                  </a:moveTo>
                  <a:lnTo>
                    <a:pt x="10" y="27"/>
                  </a:lnTo>
                  <a:lnTo>
                    <a:pt x="25" y="72"/>
                  </a:lnTo>
                  <a:lnTo>
                    <a:pt x="45" y="64"/>
                  </a:lnTo>
                  <a:lnTo>
                    <a:pt x="30" y="19"/>
                  </a:lnTo>
                  <a:lnTo>
                    <a:pt x="17" y="32"/>
                  </a:lnTo>
                  <a:lnTo>
                    <a:pt x="25" y="12"/>
                  </a:lnTo>
                  <a:lnTo>
                    <a:pt x="0" y="0"/>
                  </a:lnTo>
                  <a:lnTo>
                    <a:pt x="10" y="27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" name="Freeform 406"/>
            <p:cNvSpPr>
              <a:spLocks/>
            </p:cNvSpPr>
            <p:nvPr/>
          </p:nvSpPr>
          <p:spPr bwMode="auto">
            <a:xfrm>
              <a:off x="1450" y="3436"/>
              <a:ext cx="64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40" y="11"/>
                </a:cxn>
                <a:cxn ang="0">
                  <a:pos x="40" y="18"/>
                </a:cxn>
                <a:cxn ang="0">
                  <a:pos x="40" y="28"/>
                </a:cxn>
                <a:cxn ang="0">
                  <a:pos x="40" y="35"/>
                </a:cxn>
                <a:cxn ang="0">
                  <a:pos x="34" y="39"/>
                </a:cxn>
                <a:cxn ang="0">
                  <a:pos x="25" y="37"/>
                </a:cxn>
                <a:cxn ang="0">
                  <a:pos x="13" y="34"/>
                </a:cxn>
                <a:cxn ang="0">
                  <a:pos x="8" y="32"/>
                </a:cxn>
                <a:cxn ang="0">
                  <a:pos x="0" y="52"/>
                </a:cxn>
                <a:cxn ang="0">
                  <a:pos x="11" y="56"/>
                </a:cxn>
                <a:cxn ang="0">
                  <a:pos x="19" y="58"/>
                </a:cxn>
                <a:cxn ang="0">
                  <a:pos x="27" y="60"/>
                </a:cxn>
                <a:cxn ang="0">
                  <a:pos x="38" y="60"/>
                </a:cxn>
                <a:cxn ang="0">
                  <a:pos x="62" y="43"/>
                </a:cxn>
                <a:cxn ang="0">
                  <a:pos x="64" y="34"/>
                </a:cxn>
                <a:cxn ang="0">
                  <a:pos x="64" y="20"/>
                </a:cxn>
                <a:cxn ang="0">
                  <a:pos x="62" y="9"/>
                </a:cxn>
                <a:cxn ang="0">
                  <a:pos x="60" y="0"/>
                </a:cxn>
                <a:cxn ang="0">
                  <a:pos x="40" y="3"/>
                </a:cxn>
              </a:cxnLst>
              <a:rect l="0" t="0" r="r" b="b"/>
              <a:pathLst>
                <a:path w="64" h="60">
                  <a:moveTo>
                    <a:pt x="40" y="3"/>
                  </a:moveTo>
                  <a:lnTo>
                    <a:pt x="40" y="11"/>
                  </a:lnTo>
                  <a:lnTo>
                    <a:pt x="40" y="18"/>
                  </a:lnTo>
                  <a:lnTo>
                    <a:pt x="40" y="28"/>
                  </a:lnTo>
                  <a:lnTo>
                    <a:pt x="40" y="35"/>
                  </a:lnTo>
                  <a:lnTo>
                    <a:pt x="34" y="39"/>
                  </a:lnTo>
                  <a:lnTo>
                    <a:pt x="25" y="37"/>
                  </a:lnTo>
                  <a:lnTo>
                    <a:pt x="13" y="34"/>
                  </a:lnTo>
                  <a:lnTo>
                    <a:pt x="8" y="32"/>
                  </a:lnTo>
                  <a:lnTo>
                    <a:pt x="0" y="52"/>
                  </a:lnTo>
                  <a:lnTo>
                    <a:pt x="11" y="56"/>
                  </a:lnTo>
                  <a:lnTo>
                    <a:pt x="19" y="58"/>
                  </a:lnTo>
                  <a:lnTo>
                    <a:pt x="27" y="60"/>
                  </a:lnTo>
                  <a:lnTo>
                    <a:pt x="38" y="60"/>
                  </a:lnTo>
                  <a:lnTo>
                    <a:pt x="62" y="43"/>
                  </a:lnTo>
                  <a:lnTo>
                    <a:pt x="64" y="34"/>
                  </a:lnTo>
                  <a:lnTo>
                    <a:pt x="64" y="20"/>
                  </a:lnTo>
                  <a:lnTo>
                    <a:pt x="62" y="9"/>
                  </a:lnTo>
                  <a:lnTo>
                    <a:pt x="60" y="0"/>
                  </a:lnTo>
                  <a:lnTo>
                    <a:pt x="4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" name="Freeform 407"/>
            <p:cNvSpPr>
              <a:spLocks/>
            </p:cNvSpPr>
            <p:nvPr/>
          </p:nvSpPr>
          <p:spPr bwMode="auto">
            <a:xfrm>
              <a:off x="1486" y="3361"/>
              <a:ext cx="94" cy="78"/>
            </a:xfrm>
            <a:custGeom>
              <a:avLst/>
              <a:gdLst/>
              <a:ahLst/>
              <a:cxnLst>
                <a:cxn ang="0">
                  <a:pos x="34" y="20"/>
                </a:cxn>
                <a:cxn ang="0">
                  <a:pos x="39" y="0"/>
                </a:cxn>
                <a:cxn ang="0">
                  <a:pos x="32" y="0"/>
                </a:cxn>
                <a:cxn ang="0">
                  <a:pos x="24" y="2"/>
                </a:cxn>
                <a:cxn ang="0">
                  <a:pos x="15" y="5"/>
                </a:cxn>
                <a:cxn ang="0">
                  <a:pos x="9" y="9"/>
                </a:cxn>
                <a:cxn ang="0">
                  <a:pos x="2" y="30"/>
                </a:cxn>
                <a:cxn ang="0">
                  <a:pos x="0" y="45"/>
                </a:cxn>
                <a:cxn ang="0">
                  <a:pos x="2" y="58"/>
                </a:cxn>
                <a:cxn ang="0">
                  <a:pos x="4" y="78"/>
                </a:cxn>
                <a:cxn ang="0">
                  <a:pos x="24" y="75"/>
                </a:cxn>
                <a:cxn ang="0">
                  <a:pos x="21" y="37"/>
                </a:cxn>
                <a:cxn ang="0">
                  <a:pos x="28" y="24"/>
                </a:cxn>
                <a:cxn ang="0">
                  <a:pos x="39" y="20"/>
                </a:cxn>
                <a:cxn ang="0">
                  <a:pos x="45" y="0"/>
                </a:cxn>
                <a:cxn ang="0">
                  <a:pos x="39" y="20"/>
                </a:cxn>
                <a:cxn ang="0">
                  <a:pos x="94" y="28"/>
                </a:cxn>
                <a:cxn ang="0">
                  <a:pos x="45" y="0"/>
                </a:cxn>
                <a:cxn ang="0">
                  <a:pos x="34" y="20"/>
                </a:cxn>
              </a:cxnLst>
              <a:rect l="0" t="0" r="r" b="b"/>
              <a:pathLst>
                <a:path w="94" h="78">
                  <a:moveTo>
                    <a:pt x="34" y="20"/>
                  </a:moveTo>
                  <a:lnTo>
                    <a:pt x="39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5" y="5"/>
                  </a:lnTo>
                  <a:lnTo>
                    <a:pt x="9" y="9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2" y="58"/>
                  </a:lnTo>
                  <a:lnTo>
                    <a:pt x="4" y="78"/>
                  </a:lnTo>
                  <a:lnTo>
                    <a:pt x="24" y="75"/>
                  </a:lnTo>
                  <a:lnTo>
                    <a:pt x="21" y="37"/>
                  </a:lnTo>
                  <a:lnTo>
                    <a:pt x="28" y="24"/>
                  </a:lnTo>
                  <a:lnTo>
                    <a:pt x="39" y="20"/>
                  </a:lnTo>
                  <a:lnTo>
                    <a:pt x="45" y="0"/>
                  </a:lnTo>
                  <a:lnTo>
                    <a:pt x="39" y="20"/>
                  </a:lnTo>
                  <a:lnTo>
                    <a:pt x="94" y="28"/>
                  </a:lnTo>
                  <a:lnTo>
                    <a:pt x="45" y="0"/>
                  </a:lnTo>
                  <a:lnTo>
                    <a:pt x="34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" name="Freeform 408"/>
            <p:cNvSpPr>
              <a:spLocks/>
            </p:cNvSpPr>
            <p:nvPr/>
          </p:nvSpPr>
          <p:spPr bwMode="auto">
            <a:xfrm>
              <a:off x="1465" y="3334"/>
              <a:ext cx="66" cy="47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10" y="21"/>
                </a:cxn>
                <a:cxn ang="0">
                  <a:pos x="55" y="47"/>
                </a:cxn>
                <a:cxn ang="0">
                  <a:pos x="66" y="27"/>
                </a:cxn>
                <a:cxn ang="0">
                  <a:pos x="21" y="0"/>
                </a:cxn>
                <a:cxn ang="0">
                  <a:pos x="25" y="13"/>
                </a:cxn>
                <a:cxn ang="0">
                  <a:pos x="4" y="6"/>
                </a:cxn>
                <a:cxn ang="0">
                  <a:pos x="0" y="15"/>
                </a:cxn>
                <a:cxn ang="0">
                  <a:pos x="10" y="21"/>
                </a:cxn>
                <a:cxn ang="0">
                  <a:pos x="4" y="6"/>
                </a:cxn>
              </a:cxnLst>
              <a:rect l="0" t="0" r="r" b="b"/>
              <a:pathLst>
                <a:path w="66" h="47">
                  <a:moveTo>
                    <a:pt x="4" y="6"/>
                  </a:moveTo>
                  <a:lnTo>
                    <a:pt x="10" y="21"/>
                  </a:lnTo>
                  <a:lnTo>
                    <a:pt x="55" y="47"/>
                  </a:lnTo>
                  <a:lnTo>
                    <a:pt x="66" y="27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4" y="6"/>
                  </a:lnTo>
                  <a:lnTo>
                    <a:pt x="0" y="15"/>
                  </a:lnTo>
                  <a:lnTo>
                    <a:pt x="10" y="21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" name="Freeform 409"/>
            <p:cNvSpPr>
              <a:spLocks/>
            </p:cNvSpPr>
            <p:nvPr/>
          </p:nvSpPr>
          <p:spPr bwMode="auto">
            <a:xfrm>
              <a:off x="1469" y="3117"/>
              <a:ext cx="101" cy="230"/>
            </a:xfrm>
            <a:custGeom>
              <a:avLst/>
              <a:gdLst/>
              <a:ahLst/>
              <a:cxnLst>
                <a:cxn ang="0">
                  <a:pos x="96" y="5"/>
                </a:cxn>
                <a:cxn ang="0">
                  <a:pos x="79" y="13"/>
                </a:cxn>
                <a:cxn ang="0">
                  <a:pos x="0" y="223"/>
                </a:cxn>
                <a:cxn ang="0">
                  <a:pos x="21" y="230"/>
                </a:cxn>
                <a:cxn ang="0">
                  <a:pos x="101" y="18"/>
                </a:cxn>
                <a:cxn ang="0">
                  <a:pos x="85" y="26"/>
                </a:cxn>
                <a:cxn ang="0">
                  <a:pos x="96" y="5"/>
                </a:cxn>
                <a:cxn ang="0">
                  <a:pos x="85" y="0"/>
                </a:cxn>
                <a:cxn ang="0">
                  <a:pos x="79" y="13"/>
                </a:cxn>
                <a:cxn ang="0">
                  <a:pos x="96" y="5"/>
                </a:cxn>
              </a:cxnLst>
              <a:rect l="0" t="0" r="r" b="b"/>
              <a:pathLst>
                <a:path w="101" h="230">
                  <a:moveTo>
                    <a:pt x="96" y="5"/>
                  </a:moveTo>
                  <a:lnTo>
                    <a:pt x="79" y="13"/>
                  </a:lnTo>
                  <a:lnTo>
                    <a:pt x="0" y="223"/>
                  </a:lnTo>
                  <a:lnTo>
                    <a:pt x="21" y="230"/>
                  </a:lnTo>
                  <a:lnTo>
                    <a:pt x="101" y="18"/>
                  </a:lnTo>
                  <a:lnTo>
                    <a:pt x="85" y="26"/>
                  </a:lnTo>
                  <a:lnTo>
                    <a:pt x="96" y="5"/>
                  </a:lnTo>
                  <a:lnTo>
                    <a:pt x="85" y="0"/>
                  </a:lnTo>
                  <a:lnTo>
                    <a:pt x="79" y="13"/>
                  </a:lnTo>
                  <a:lnTo>
                    <a:pt x="9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" name="Freeform 410"/>
            <p:cNvSpPr>
              <a:spLocks/>
            </p:cNvSpPr>
            <p:nvPr/>
          </p:nvSpPr>
          <p:spPr bwMode="auto">
            <a:xfrm>
              <a:off x="1554" y="3122"/>
              <a:ext cx="63" cy="4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63" y="26"/>
                </a:cxn>
                <a:cxn ang="0">
                  <a:pos x="11" y="0"/>
                </a:cxn>
                <a:cxn ang="0">
                  <a:pos x="0" y="21"/>
                </a:cxn>
                <a:cxn ang="0">
                  <a:pos x="52" y="47"/>
                </a:cxn>
                <a:cxn ang="0">
                  <a:pos x="58" y="47"/>
                </a:cxn>
                <a:cxn ang="0">
                  <a:pos x="52" y="47"/>
                </a:cxn>
                <a:cxn ang="0">
                  <a:pos x="56" y="49"/>
                </a:cxn>
                <a:cxn ang="0">
                  <a:pos x="58" y="47"/>
                </a:cxn>
                <a:cxn ang="0">
                  <a:pos x="58" y="26"/>
                </a:cxn>
              </a:cxnLst>
              <a:rect l="0" t="0" r="r" b="b"/>
              <a:pathLst>
                <a:path w="63" h="49">
                  <a:moveTo>
                    <a:pt x="58" y="26"/>
                  </a:moveTo>
                  <a:lnTo>
                    <a:pt x="63" y="26"/>
                  </a:lnTo>
                  <a:lnTo>
                    <a:pt x="11" y="0"/>
                  </a:lnTo>
                  <a:lnTo>
                    <a:pt x="0" y="21"/>
                  </a:lnTo>
                  <a:lnTo>
                    <a:pt x="52" y="47"/>
                  </a:lnTo>
                  <a:lnTo>
                    <a:pt x="58" y="47"/>
                  </a:lnTo>
                  <a:lnTo>
                    <a:pt x="52" y="47"/>
                  </a:lnTo>
                  <a:lnTo>
                    <a:pt x="56" y="49"/>
                  </a:lnTo>
                  <a:lnTo>
                    <a:pt x="58" y="47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" name="Freeform 411"/>
            <p:cNvSpPr>
              <a:spLocks/>
            </p:cNvSpPr>
            <p:nvPr/>
          </p:nvSpPr>
          <p:spPr bwMode="auto">
            <a:xfrm>
              <a:off x="1612" y="3133"/>
              <a:ext cx="118" cy="36"/>
            </a:xfrm>
            <a:custGeom>
              <a:avLst/>
              <a:gdLst/>
              <a:ahLst/>
              <a:cxnLst>
                <a:cxn ang="0">
                  <a:pos x="118" y="6"/>
                </a:cxn>
                <a:cxn ang="0">
                  <a:pos x="109" y="2"/>
                </a:cxn>
                <a:cxn ang="0">
                  <a:pos x="0" y="15"/>
                </a:cxn>
                <a:cxn ang="0">
                  <a:pos x="0" y="36"/>
                </a:cxn>
                <a:cxn ang="0">
                  <a:pos x="109" y="23"/>
                </a:cxn>
                <a:cxn ang="0">
                  <a:pos x="97" y="17"/>
                </a:cxn>
                <a:cxn ang="0">
                  <a:pos x="118" y="6"/>
                </a:cxn>
                <a:cxn ang="0">
                  <a:pos x="114" y="0"/>
                </a:cxn>
                <a:cxn ang="0">
                  <a:pos x="109" y="2"/>
                </a:cxn>
                <a:cxn ang="0">
                  <a:pos x="118" y="6"/>
                </a:cxn>
              </a:cxnLst>
              <a:rect l="0" t="0" r="r" b="b"/>
              <a:pathLst>
                <a:path w="118" h="36">
                  <a:moveTo>
                    <a:pt x="118" y="6"/>
                  </a:moveTo>
                  <a:lnTo>
                    <a:pt x="109" y="2"/>
                  </a:lnTo>
                  <a:lnTo>
                    <a:pt x="0" y="15"/>
                  </a:lnTo>
                  <a:lnTo>
                    <a:pt x="0" y="36"/>
                  </a:lnTo>
                  <a:lnTo>
                    <a:pt x="109" y="23"/>
                  </a:lnTo>
                  <a:lnTo>
                    <a:pt x="97" y="17"/>
                  </a:lnTo>
                  <a:lnTo>
                    <a:pt x="118" y="6"/>
                  </a:lnTo>
                  <a:lnTo>
                    <a:pt x="114" y="0"/>
                  </a:lnTo>
                  <a:lnTo>
                    <a:pt x="109" y="2"/>
                  </a:lnTo>
                  <a:lnTo>
                    <a:pt x="11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" name="Rectangle 412"/>
            <p:cNvSpPr>
              <a:spLocks noChangeArrowheads="1"/>
            </p:cNvSpPr>
            <p:nvPr/>
          </p:nvSpPr>
          <p:spPr bwMode="auto">
            <a:xfrm>
              <a:off x="2682" y="3567"/>
              <a:ext cx="694" cy="361"/>
            </a:xfrm>
            <a:prstGeom prst="rect">
              <a:avLst/>
            </a:prstGeom>
            <a:solidFill>
              <a:srgbClr val="FFFF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" name="Freeform 413"/>
            <p:cNvSpPr>
              <a:spLocks/>
            </p:cNvSpPr>
            <p:nvPr/>
          </p:nvSpPr>
          <p:spPr bwMode="auto">
            <a:xfrm>
              <a:off x="2682" y="3554"/>
              <a:ext cx="705" cy="24"/>
            </a:xfrm>
            <a:custGeom>
              <a:avLst/>
              <a:gdLst/>
              <a:ahLst/>
              <a:cxnLst>
                <a:cxn ang="0">
                  <a:pos x="705" y="13"/>
                </a:cxn>
                <a:cxn ang="0">
                  <a:pos x="694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694" y="24"/>
                </a:cxn>
                <a:cxn ang="0">
                  <a:pos x="680" y="13"/>
                </a:cxn>
                <a:cxn ang="0">
                  <a:pos x="705" y="13"/>
                </a:cxn>
                <a:cxn ang="0">
                  <a:pos x="705" y="0"/>
                </a:cxn>
                <a:cxn ang="0">
                  <a:pos x="694" y="0"/>
                </a:cxn>
                <a:cxn ang="0">
                  <a:pos x="705" y="13"/>
                </a:cxn>
              </a:cxnLst>
              <a:rect l="0" t="0" r="r" b="b"/>
              <a:pathLst>
                <a:path w="705" h="24">
                  <a:moveTo>
                    <a:pt x="705" y="13"/>
                  </a:moveTo>
                  <a:lnTo>
                    <a:pt x="69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694" y="24"/>
                  </a:lnTo>
                  <a:lnTo>
                    <a:pt x="680" y="13"/>
                  </a:lnTo>
                  <a:lnTo>
                    <a:pt x="705" y="13"/>
                  </a:lnTo>
                  <a:lnTo>
                    <a:pt x="705" y="0"/>
                  </a:lnTo>
                  <a:lnTo>
                    <a:pt x="694" y="0"/>
                  </a:lnTo>
                  <a:lnTo>
                    <a:pt x="70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" name="Freeform 414"/>
            <p:cNvSpPr>
              <a:spLocks/>
            </p:cNvSpPr>
            <p:nvPr/>
          </p:nvSpPr>
          <p:spPr bwMode="auto">
            <a:xfrm>
              <a:off x="3362" y="3567"/>
              <a:ext cx="25" cy="374"/>
            </a:xfrm>
            <a:custGeom>
              <a:avLst/>
              <a:gdLst/>
              <a:ahLst/>
              <a:cxnLst>
                <a:cxn ang="0">
                  <a:pos x="14" y="374"/>
                </a:cxn>
                <a:cxn ang="0">
                  <a:pos x="25" y="361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361"/>
                </a:cxn>
                <a:cxn ang="0">
                  <a:pos x="14" y="349"/>
                </a:cxn>
                <a:cxn ang="0">
                  <a:pos x="14" y="374"/>
                </a:cxn>
                <a:cxn ang="0">
                  <a:pos x="25" y="374"/>
                </a:cxn>
                <a:cxn ang="0">
                  <a:pos x="25" y="361"/>
                </a:cxn>
                <a:cxn ang="0">
                  <a:pos x="14" y="374"/>
                </a:cxn>
              </a:cxnLst>
              <a:rect l="0" t="0" r="r" b="b"/>
              <a:pathLst>
                <a:path w="25" h="374">
                  <a:moveTo>
                    <a:pt x="14" y="374"/>
                  </a:moveTo>
                  <a:lnTo>
                    <a:pt x="25" y="361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361"/>
                  </a:lnTo>
                  <a:lnTo>
                    <a:pt x="14" y="349"/>
                  </a:lnTo>
                  <a:lnTo>
                    <a:pt x="14" y="374"/>
                  </a:lnTo>
                  <a:lnTo>
                    <a:pt x="25" y="374"/>
                  </a:lnTo>
                  <a:lnTo>
                    <a:pt x="25" y="361"/>
                  </a:lnTo>
                  <a:lnTo>
                    <a:pt x="14" y="3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Freeform 415"/>
            <p:cNvSpPr>
              <a:spLocks/>
            </p:cNvSpPr>
            <p:nvPr/>
          </p:nvSpPr>
          <p:spPr bwMode="auto">
            <a:xfrm>
              <a:off x="2671" y="3916"/>
              <a:ext cx="705" cy="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25"/>
                </a:cxn>
                <a:cxn ang="0">
                  <a:pos x="705" y="25"/>
                </a:cxn>
                <a:cxn ang="0">
                  <a:pos x="705" y="0"/>
                </a:cxn>
                <a:cxn ang="0">
                  <a:pos x="11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2"/>
                </a:cxn>
              </a:cxnLst>
              <a:rect l="0" t="0" r="r" b="b"/>
              <a:pathLst>
                <a:path w="705" h="25">
                  <a:moveTo>
                    <a:pt x="0" y="12"/>
                  </a:moveTo>
                  <a:lnTo>
                    <a:pt x="11" y="25"/>
                  </a:lnTo>
                  <a:lnTo>
                    <a:pt x="705" y="25"/>
                  </a:lnTo>
                  <a:lnTo>
                    <a:pt x="705" y="0"/>
                  </a:lnTo>
                  <a:lnTo>
                    <a:pt x="11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Freeform 416"/>
            <p:cNvSpPr>
              <a:spLocks/>
            </p:cNvSpPr>
            <p:nvPr/>
          </p:nvSpPr>
          <p:spPr bwMode="auto">
            <a:xfrm>
              <a:off x="2671" y="3554"/>
              <a:ext cx="25" cy="37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374"/>
                </a:cxn>
                <a:cxn ang="0">
                  <a:pos x="25" y="374"/>
                </a:cxn>
                <a:cxn ang="0">
                  <a:pos x="25" y="13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5" h="374">
                  <a:moveTo>
                    <a:pt x="11" y="0"/>
                  </a:moveTo>
                  <a:lnTo>
                    <a:pt x="0" y="13"/>
                  </a:lnTo>
                  <a:lnTo>
                    <a:pt x="0" y="374"/>
                  </a:lnTo>
                  <a:lnTo>
                    <a:pt x="25" y="374"/>
                  </a:lnTo>
                  <a:lnTo>
                    <a:pt x="25" y="13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" name="Rectangle 417"/>
            <p:cNvSpPr>
              <a:spLocks noChangeArrowheads="1"/>
            </p:cNvSpPr>
            <p:nvPr/>
          </p:nvSpPr>
          <p:spPr bwMode="auto">
            <a:xfrm>
              <a:off x="2658" y="3640"/>
              <a:ext cx="729" cy="30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" name="Freeform 418"/>
            <p:cNvSpPr>
              <a:spLocks/>
            </p:cNvSpPr>
            <p:nvPr/>
          </p:nvSpPr>
          <p:spPr bwMode="auto">
            <a:xfrm>
              <a:off x="2658" y="3629"/>
              <a:ext cx="742" cy="25"/>
            </a:xfrm>
            <a:custGeom>
              <a:avLst/>
              <a:gdLst/>
              <a:ahLst/>
              <a:cxnLst>
                <a:cxn ang="0">
                  <a:pos x="742" y="11"/>
                </a:cxn>
                <a:cxn ang="0">
                  <a:pos x="729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729" y="25"/>
                </a:cxn>
                <a:cxn ang="0">
                  <a:pos x="718" y="11"/>
                </a:cxn>
                <a:cxn ang="0">
                  <a:pos x="742" y="11"/>
                </a:cxn>
                <a:cxn ang="0">
                  <a:pos x="742" y="0"/>
                </a:cxn>
                <a:cxn ang="0">
                  <a:pos x="729" y="0"/>
                </a:cxn>
                <a:cxn ang="0">
                  <a:pos x="742" y="11"/>
                </a:cxn>
              </a:cxnLst>
              <a:rect l="0" t="0" r="r" b="b"/>
              <a:pathLst>
                <a:path w="742" h="25">
                  <a:moveTo>
                    <a:pt x="742" y="11"/>
                  </a:moveTo>
                  <a:lnTo>
                    <a:pt x="729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729" y="25"/>
                  </a:lnTo>
                  <a:lnTo>
                    <a:pt x="718" y="11"/>
                  </a:lnTo>
                  <a:lnTo>
                    <a:pt x="742" y="11"/>
                  </a:lnTo>
                  <a:lnTo>
                    <a:pt x="742" y="0"/>
                  </a:lnTo>
                  <a:lnTo>
                    <a:pt x="729" y="0"/>
                  </a:lnTo>
                  <a:lnTo>
                    <a:pt x="74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" name="Freeform 419"/>
            <p:cNvSpPr>
              <a:spLocks/>
            </p:cNvSpPr>
            <p:nvPr/>
          </p:nvSpPr>
          <p:spPr bwMode="auto">
            <a:xfrm>
              <a:off x="3376" y="3640"/>
              <a:ext cx="24" cy="44"/>
            </a:xfrm>
            <a:custGeom>
              <a:avLst/>
              <a:gdLst/>
              <a:ahLst/>
              <a:cxnLst>
                <a:cxn ang="0">
                  <a:pos x="11" y="44"/>
                </a:cxn>
                <a:cxn ang="0">
                  <a:pos x="24" y="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11" y="19"/>
                </a:cxn>
                <a:cxn ang="0">
                  <a:pos x="11" y="44"/>
                </a:cxn>
                <a:cxn ang="0">
                  <a:pos x="24" y="44"/>
                </a:cxn>
                <a:cxn ang="0">
                  <a:pos x="24" y="30"/>
                </a:cxn>
                <a:cxn ang="0">
                  <a:pos x="11" y="44"/>
                </a:cxn>
              </a:cxnLst>
              <a:rect l="0" t="0" r="r" b="b"/>
              <a:pathLst>
                <a:path w="24" h="44">
                  <a:moveTo>
                    <a:pt x="11" y="44"/>
                  </a:moveTo>
                  <a:lnTo>
                    <a:pt x="24" y="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11" y="44"/>
                  </a:lnTo>
                  <a:lnTo>
                    <a:pt x="24" y="44"/>
                  </a:lnTo>
                  <a:lnTo>
                    <a:pt x="24" y="30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" name="Freeform 420"/>
            <p:cNvSpPr>
              <a:spLocks/>
            </p:cNvSpPr>
            <p:nvPr/>
          </p:nvSpPr>
          <p:spPr bwMode="auto">
            <a:xfrm>
              <a:off x="2647" y="3659"/>
              <a:ext cx="740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25"/>
                </a:cxn>
                <a:cxn ang="0">
                  <a:pos x="740" y="25"/>
                </a:cxn>
                <a:cxn ang="0">
                  <a:pos x="740" y="0"/>
                </a:cxn>
                <a:cxn ang="0">
                  <a:pos x="11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1"/>
                </a:cxn>
              </a:cxnLst>
              <a:rect l="0" t="0" r="r" b="b"/>
              <a:pathLst>
                <a:path w="740" h="25">
                  <a:moveTo>
                    <a:pt x="0" y="11"/>
                  </a:moveTo>
                  <a:lnTo>
                    <a:pt x="11" y="25"/>
                  </a:lnTo>
                  <a:lnTo>
                    <a:pt x="740" y="25"/>
                  </a:lnTo>
                  <a:lnTo>
                    <a:pt x="740" y="0"/>
                  </a:lnTo>
                  <a:lnTo>
                    <a:pt x="11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" name="Freeform 421"/>
            <p:cNvSpPr>
              <a:spLocks/>
            </p:cNvSpPr>
            <p:nvPr/>
          </p:nvSpPr>
          <p:spPr bwMode="auto">
            <a:xfrm>
              <a:off x="2647" y="3629"/>
              <a:ext cx="24" cy="4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1"/>
                </a:cxn>
                <a:cxn ang="0">
                  <a:pos x="0" y="41"/>
                </a:cxn>
                <a:cxn ang="0">
                  <a:pos x="24" y="41"/>
                </a:cxn>
                <a:cxn ang="0">
                  <a:pos x="24" y="11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41">
                  <a:moveTo>
                    <a:pt x="11" y="0"/>
                  </a:moveTo>
                  <a:lnTo>
                    <a:pt x="0" y="11"/>
                  </a:lnTo>
                  <a:lnTo>
                    <a:pt x="0" y="41"/>
                  </a:lnTo>
                  <a:lnTo>
                    <a:pt x="24" y="41"/>
                  </a:lnTo>
                  <a:lnTo>
                    <a:pt x="24" y="11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" name="Rectangle 422"/>
            <p:cNvSpPr>
              <a:spLocks noChangeArrowheads="1"/>
            </p:cNvSpPr>
            <p:nvPr/>
          </p:nvSpPr>
          <p:spPr bwMode="auto">
            <a:xfrm>
              <a:off x="2666" y="3725"/>
              <a:ext cx="726" cy="32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" name="Freeform 423"/>
            <p:cNvSpPr>
              <a:spLocks/>
            </p:cNvSpPr>
            <p:nvPr/>
          </p:nvSpPr>
          <p:spPr bwMode="auto">
            <a:xfrm>
              <a:off x="2666" y="3714"/>
              <a:ext cx="740" cy="24"/>
            </a:xfrm>
            <a:custGeom>
              <a:avLst/>
              <a:gdLst/>
              <a:ahLst/>
              <a:cxnLst>
                <a:cxn ang="0">
                  <a:pos x="740" y="11"/>
                </a:cxn>
                <a:cxn ang="0">
                  <a:pos x="726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726" y="24"/>
                </a:cxn>
                <a:cxn ang="0">
                  <a:pos x="715" y="11"/>
                </a:cxn>
                <a:cxn ang="0">
                  <a:pos x="740" y="11"/>
                </a:cxn>
                <a:cxn ang="0">
                  <a:pos x="740" y="0"/>
                </a:cxn>
                <a:cxn ang="0">
                  <a:pos x="726" y="0"/>
                </a:cxn>
                <a:cxn ang="0">
                  <a:pos x="740" y="11"/>
                </a:cxn>
              </a:cxnLst>
              <a:rect l="0" t="0" r="r" b="b"/>
              <a:pathLst>
                <a:path w="740" h="24">
                  <a:moveTo>
                    <a:pt x="740" y="11"/>
                  </a:moveTo>
                  <a:lnTo>
                    <a:pt x="726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726" y="24"/>
                  </a:lnTo>
                  <a:lnTo>
                    <a:pt x="715" y="11"/>
                  </a:lnTo>
                  <a:lnTo>
                    <a:pt x="740" y="11"/>
                  </a:lnTo>
                  <a:lnTo>
                    <a:pt x="740" y="0"/>
                  </a:lnTo>
                  <a:lnTo>
                    <a:pt x="726" y="0"/>
                  </a:lnTo>
                  <a:lnTo>
                    <a:pt x="74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" name="Freeform 424"/>
            <p:cNvSpPr>
              <a:spLocks/>
            </p:cNvSpPr>
            <p:nvPr/>
          </p:nvSpPr>
          <p:spPr bwMode="auto">
            <a:xfrm>
              <a:off x="3381" y="3725"/>
              <a:ext cx="25" cy="45"/>
            </a:xfrm>
            <a:custGeom>
              <a:avLst/>
              <a:gdLst/>
              <a:ahLst/>
              <a:cxnLst>
                <a:cxn ang="0">
                  <a:pos x="11" y="45"/>
                </a:cxn>
                <a:cxn ang="0">
                  <a:pos x="25" y="32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11" y="21"/>
                </a:cxn>
                <a:cxn ang="0">
                  <a:pos x="11" y="45"/>
                </a:cxn>
                <a:cxn ang="0">
                  <a:pos x="25" y="45"/>
                </a:cxn>
                <a:cxn ang="0">
                  <a:pos x="25" y="32"/>
                </a:cxn>
                <a:cxn ang="0">
                  <a:pos x="11" y="45"/>
                </a:cxn>
              </a:cxnLst>
              <a:rect l="0" t="0" r="r" b="b"/>
              <a:pathLst>
                <a:path w="25" h="45">
                  <a:moveTo>
                    <a:pt x="11" y="45"/>
                  </a:moveTo>
                  <a:lnTo>
                    <a:pt x="25" y="3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1" y="21"/>
                  </a:lnTo>
                  <a:lnTo>
                    <a:pt x="11" y="45"/>
                  </a:lnTo>
                  <a:lnTo>
                    <a:pt x="25" y="45"/>
                  </a:lnTo>
                  <a:lnTo>
                    <a:pt x="25" y="32"/>
                  </a:lnTo>
                  <a:lnTo>
                    <a:pt x="11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" name="Freeform 425"/>
            <p:cNvSpPr>
              <a:spLocks/>
            </p:cNvSpPr>
            <p:nvPr/>
          </p:nvSpPr>
          <p:spPr bwMode="auto">
            <a:xfrm>
              <a:off x="2654" y="3746"/>
              <a:ext cx="738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2" y="24"/>
                </a:cxn>
                <a:cxn ang="0">
                  <a:pos x="738" y="24"/>
                </a:cxn>
                <a:cxn ang="0">
                  <a:pos x="738" y="0"/>
                </a:cxn>
                <a:cxn ang="0">
                  <a:pos x="12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0" y="11"/>
                </a:cxn>
              </a:cxnLst>
              <a:rect l="0" t="0" r="r" b="b"/>
              <a:pathLst>
                <a:path w="738" h="24">
                  <a:moveTo>
                    <a:pt x="0" y="11"/>
                  </a:moveTo>
                  <a:lnTo>
                    <a:pt x="12" y="24"/>
                  </a:lnTo>
                  <a:lnTo>
                    <a:pt x="738" y="24"/>
                  </a:lnTo>
                  <a:lnTo>
                    <a:pt x="738" y="0"/>
                  </a:lnTo>
                  <a:lnTo>
                    <a:pt x="12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" name="Freeform 426"/>
            <p:cNvSpPr>
              <a:spLocks/>
            </p:cNvSpPr>
            <p:nvPr/>
          </p:nvSpPr>
          <p:spPr bwMode="auto">
            <a:xfrm>
              <a:off x="2654" y="3714"/>
              <a:ext cx="25" cy="4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1"/>
                </a:cxn>
                <a:cxn ang="0">
                  <a:pos x="0" y="43"/>
                </a:cxn>
                <a:cxn ang="0">
                  <a:pos x="25" y="43"/>
                </a:cxn>
                <a:cxn ang="0">
                  <a:pos x="25" y="11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25" h="43">
                  <a:moveTo>
                    <a:pt x="12" y="0"/>
                  </a:moveTo>
                  <a:lnTo>
                    <a:pt x="0" y="11"/>
                  </a:lnTo>
                  <a:lnTo>
                    <a:pt x="0" y="43"/>
                  </a:lnTo>
                  <a:lnTo>
                    <a:pt x="25" y="43"/>
                  </a:lnTo>
                  <a:lnTo>
                    <a:pt x="25" y="11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" name="Rectangle 427"/>
            <p:cNvSpPr>
              <a:spLocks noChangeArrowheads="1"/>
            </p:cNvSpPr>
            <p:nvPr/>
          </p:nvSpPr>
          <p:spPr bwMode="auto">
            <a:xfrm>
              <a:off x="2658" y="3811"/>
              <a:ext cx="729" cy="30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" name="Freeform 428"/>
            <p:cNvSpPr>
              <a:spLocks/>
            </p:cNvSpPr>
            <p:nvPr/>
          </p:nvSpPr>
          <p:spPr bwMode="auto">
            <a:xfrm>
              <a:off x="2658" y="3800"/>
              <a:ext cx="742" cy="24"/>
            </a:xfrm>
            <a:custGeom>
              <a:avLst/>
              <a:gdLst/>
              <a:ahLst/>
              <a:cxnLst>
                <a:cxn ang="0">
                  <a:pos x="742" y="11"/>
                </a:cxn>
                <a:cxn ang="0">
                  <a:pos x="729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729" y="24"/>
                </a:cxn>
                <a:cxn ang="0">
                  <a:pos x="718" y="11"/>
                </a:cxn>
                <a:cxn ang="0">
                  <a:pos x="742" y="11"/>
                </a:cxn>
                <a:cxn ang="0">
                  <a:pos x="742" y="0"/>
                </a:cxn>
                <a:cxn ang="0">
                  <a:pos x="729" y="0"/>
                </a:cxn>
                <a:cxn ang="0">
                  <a:pos x="742" y="11"/>
                </a:cxn>
              </a:cxnLst>
              <a:rect l="0" t="0" r="r" b="b"/>
              <a:pathLst>
                <a:path w="742" h="24">
                  <a:moveTo>
                    <a:pt x="742" y="11"/>
                  </a:moveTo>
                  <a:lnTo>
                    <a:pt x="729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729" y="24"/>
                  </a:lnTo>
                  <a:lnTo>
                    <a:pt x="718" y="11"/>
                  </a:lnTo>
                  <a:lnTo>
                    <a:pt x="742" y="11"/>
                  </a:lnTo>
                  <a:lnTo>
                    <a:pt x="742" y="0"/>
                  </a:lnTo>
                  <a:lnTo>
                    <a:pt x="729" y="0"/>
                  </a:lnTo>
                  <a:lnTo>
                    <a:pt x="74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" name="Freeform 429"/>
            <p:cNvSpPr>
              <a:spLocks/>
            </p:cNvSpPr>
            <p:nvPr/>
          </p:nvSpPr>
          <p:spPr bwMode="auto">
            <a:xfrm>
              <a:off x="3376" y="3811"/>
              <a:ext cx="24" cy="43"/>
            </a:xfrm>
            <a:custGeom>
              <a:avLst/>
              <a:gdLst/>
              <a:ahLst/>
              <a:cxnLst>
                <a:cxn ang="0">
                  <a:pos x="11" y="43"/>
                </a:cxn>
                <a:cxn ang="0">
                  <a:pos x="24" y="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11" y="19"/>
                </a:cxn>
                <a:cxn ang="0">
                  <a:pos x="11" y="43"/>
                </a:cxn>
                <a:cxn ang="0">
                  <a:pos x="24" y="43"/>
                </a:cxn>
                <a:cxn ang="0">
                  <a:pos x="24" y="30"/>
                </a:cxn>
                <a:cxn ang="0">
                  <a:pos x="11" y="43"/>
                </a:cxn>
              </a:cxnLst>
              <a:rect l="0" t="0" r="r" b="b"/>
              <a:pathLst>
                <a:path w="24" h="43">
                  <a:moveTo>
                    <a:pt x="11" y="43"/>
                  </a:moveTo>
                  <a:lnTo>
                    <a:pt x="24" y="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11" y="43"/>
                  </a:lnTo>
                  <a:lnTo>
                    <a:pt x="24" y="43"/>
                  </a:lnTo>
                  <a:lnTo>
                    <a:pt x="24" y="30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" name="Freeform 430"/>
            <p:cNvSpPr>
              <a:spLocks/>
            </p:cNvSpPr>
            <p:nvPr/>
          </p:nvSpPr>
          <p:spPr bwMode="auto">
            <a:xfrm>
              <a:off x="2647" y="3830"/>
              <a:ext cx="740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24"/>
                </a:cxn>
                <a:cxn ang="0">
                  <a:pos x="740" y="24"/>
                </a:cxn>
                <a:cxn ang="0">
                  <a:pos x="740" y="0"/>
                </a:cxn>
                <a:cxn ang="0">
                  <a:pos x="11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1" y="24"/>
                </a:cxn>
                <a:cxn ang="0">
                  <a:pos x="0" y="11"/>
                </a:cxn>
              </a:cxnLst>
              <a:rect l="0" t="0" r="r" b="b"/>
              <a:pathLst>
                <a:path w="740" h="24">
                  <a:moveTo>
                    <a:pt x="0" y="11"/>
                  </a:moveTo>
                  <a:lnTo>
                    <a:pt x="11" y="24"/>
                  </a:lnTo>
                  <a:lnTo>
                    <a:pt x="740" y="24"/>
                  </a:lnTo>
                  <a:lnTo>
                    <a:pt x="740" y="0"/>
                  </a:lnTo>
                  <a:lnTo>
                    <a:pt x="11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" name="Freeform 431"/>
            <p:cNvSpPr>
              <a:spLocks/>
            </p:cNvSpPr>
            <p:nvPr/>
          </p:nvSpPr>
          <p:spPr bwMode="auto">
            <a:xfrm>
              <a:off x="2647" y="3800"/>
              <a:ext cx="24" cy="4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1"/>
                </a:cxn>
                <a:cxn ang="0">
                  <a:pos x="0" y="41"/>
                </a:cxn>
                <a:cxn ang="0">
                  <a:pos x="24" y="41"/>
                </a:cxn>
                <a:cxn ang="0">
                  <a:pos x="24" y="11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41">
                  <a:moveTo>
                    <a:pt x="11" y="0"/>
                  </a:moveTo>
                  <a:lnTo>
                    <a:pt x="0" y="11"/>
                  </a:lnTo>
                  <a:lnTo>
                    <a:pt x="0" y="41"/>
                  </a:lnTo>
                  <a:lnTo>
                    <a:pt x="24" y="41"/>
                  </a:lnTo>
                  <a:lnTo>
                    <a:pt x="24" y="11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" name="Rectangle 432"/>
            <p:cNvSpPr>
              <a:spLocks noChangeArrowheads="1"/>
            </p:cNvSpPr>
            <p:nvPr/>
          </p:nvSpPr>
          <p:spPr bwMode="auto">
            <a:xfrm>
              <a:off x="2654" y="3562"/>
              <a:ext cx="727" cy="30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" name="Freeform 433"/>
            <p:cNvSpPr>
              <a:spLocks/>
            </p:cNvSpPr>
            <p:nvPr/>
          </p:nvSpPr>
          <p:spPr bwMode="auto">
            <a:xfrm>
              <a:off x="2654" y="3548"/>
              <a:ext cx="738" cy="25"/>
            </a:xfrm>
            <a:custGeom>
              <a:avLst/>
              <a:gdLst/>
              <a:ahLst/>
              <a:cxnLst>
                <a:cxn ang="0">
                  <a:pos x="738" y="14"/>
                </a:cxn>
                <a:cxn ang="0">
                  <a:pos x="727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727" y="25"/>
                </a:cxn>
                <a:cxn ang="0">
                  <a:pos x="714" y="14"/>
                </a:cxn>
                <a:cxn ang="0">
                  <a:pos x="738" y="14"/>
                </a:cxn>
                <a:cxn ang="0">
                  <a:pos x="738" y="0"/>
                </a:cxn>
                <a:cxn ang="0">
                  <a:pos x="727" y="0"/>
                </a:cxn>
                <a:cxn ang="0">
                  <a:pos x="738" y="14"/>
                </a:cxn>
              </a:cxnLst>
              <a:rect l="0" t="0" r="r" b="b"/>
              <a:pathLst>
                <a:path w="738" h="25">
                  <a:moveTo>
                    <a:pt x="738" y="14"/>
                  </a:moveTo>
                  <a:lnTo>
                    <a:pt x="727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727" y="25"/>
                  </a:lnTo>
                  <a:lnTo>
                    <a:pt x="714" y="14"/>
                  </a:lnTo>
                  <a:lnTo>
                    <a:pt x="738" y="14"/>
                  </a:lnTo>
                  <a:lnTo>
                    <a:pt x="738" y="0"/>
                  </a:lnTo>
                  <a:lnTo>
                    <a:pt x="727" y="0"/>
                  </a:lnTo>
                  <a:lnTo>
                    <a:pt x="73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" name="Freeform 434"/>
            <p:cNvSpPr>
              <a:spLocks/>
            </p:cNvSpPr>
            <p:nvPr/>
          </p:nvSpPr>
          <p:spPr bwMode="auto">
            <a:xfrm>
              <a:off x="3368" y="3562"/>
              <a:ext cx="24" cy="41"/>
            </a:xfrm>
            <a:custGeom>
              <a:avLst/>
              <a:gdLst/>
              <a:ahLst/>
              <a:cxnLst>
                <a:cxn ang="0">
                  <a:pos x="13" y="41"/>
                </a:cxn>
                <a:cxn ang="0">
                  <a:pos x="24" y="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13" y="16"/>
                </a:cxn>
                <a:cxn ang="0">
                  <a:pos x="13" y="41"/>
                </a:cxn>
                <a:cxn ang="0">
                  <a:pos x="24" y="41"/>
                </a:cxn>
                <a:cxn ang="0">
                  <a:pos x="24" y="30"/>
                </a:cxn>
                <a:cxn ang="0">
                  <a:pos x="13" y="41"/>
                </a:cxn>
              </a:cxnLst>
              <a:rect l="0" t="0" r="r" b="b"/>
              <a:pathLst>
                <a:path w="24" h="41">
                  <a:moveTo>
                    <a:pt x="13" y="41"/>
                  </a:moveTo>
                  <a:lnTo>
                    <a:pt x="24" y="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13" y="16"/>
                  </a:lnTo>
                  <a:lnTo>
                    <a:pt x="13" y="41"/>
                  </a:lnTo>
                  <a:lnTo>
                    <a:pt x="24" y="41"/>
                  </a:lnTo>
                  <a:lnTo>
                    <a:pt x="24" y="30"/>
                  </a:lnTo>
                  <a:lnTo>
                    <a:pt x="1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" name="Freeform 435"/>
            <p:cNvSpPr>
              <a:spLocks/>
            </p:cNvSpPr>
            <p:nvPr/>
          </p:nvSpPr>
          <p:spPr bwMode="auto">
            <a:xfrm>
              <a:off x="2641" y="3578"/>
              <a:ext cx="740" cy="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3" y="25"/>
                </a:cxn>
                <a:cxn ang="0">
                  <a:pos x="740" y="25"/>
                </a:cxn>
                <a:cxn ang="0">
                  <a:pos x="740" y="0"/>
                </a:cxn>
                <a:cxn ang="0">
                  <a:pos x="13" y="0"/>
                </a:cxn>
                <a:cxn ang="0">
                  <a:pos x="25" y="14"/>
                </a:cxn>
                <a:cxn ang="0">
                  <a:pos x="0" y="14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0" y="14"/>
                </a:cxn>
              </a:cxnLst>
              <a:rect l="0" t="0" r="r" b="b"/>
              <a:pathLst>
                <a:path w="740" h="25">
                  <a:moveTo>
                    <a:pt x="0" y="14"/>
                  </a:moveTo>
                  <a:lnTo>
                    <a:pt x="13" y="25"/>
                  </a:lnTo>
                  <a:lnTo>
                    <a:pt x="740" y="25"/>
                  </a:lnTo>
                  <a:lnTo>
                    <a:pt x="740" y="0"/>
                  </a:lnTo>
                  <a:lnTo>
                    <a:pt x="13" y="0"/>
                  </a:lnTo>
                  <a:lnTo>
                    <a:pt x="25" y="14"/>
                  </a:lnTo>
                  <a:lnTo>
                    <a:pt x="0" y="14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" name="Freeform 436"/>
            <p:cNvSpPr>
              <a:spLocks/>
            </p:cNvSpPr>
            <p:nvPr/>
          </p:nvSpPr>
          <p:spPr bwMode="auto">
            <a:xfrm>
              <a:off x="2641" y="3548"/>
              <a:ext cx="25" cy="4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0" y="44"/>
                </a:cxn>
                <a:cxn ang="0">
                  <a:pos x="25" y="44"/>
                </a:cxn>
                <a:cxn ang="0">
                  <a:pos x="25" y="14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3" y="0"/>
                </a:cxn>
              </a:cxnLst>
              <a:rect l="0" t="0" r="r" b="b"/>
              <a:pathLst>
                <a:path w="25" h="44">
                  <a:moveTo>
                    <a:pt x="13" y="0"/>
                  </a:moveTo>
                  <a:lnTo>
                    <a:pt x="0" y="14"/>
                  </a:lnTo>
                  <a:lnTo>
                    <a:pt x="0" y="44"/>
                  </a:lnTo>
                  <a:lnTo>
                    <a:pt x="25" y="44"/>
                  </a:lnTo>
                  <a:lnTo>
                    <a:pt x="25" y="14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" name="Freeform 437"/>
            <p:cNvSpPr>
              <a:spLocks/>
            </p:cNvSpPr>
            <p:nvPr/>
          </p:nvSpPr>
          <p:spPr bwMode="auto">
            <a:xfrm>
              <a:off x="2635" y="3928"/>
              <a:ext cx="795" cy="246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746" y="0"/>
                </a:cxn>
                <a:cxn ang="0">
                  <a:pos x="795" y="246"/>
                </a:cxn>
                <a:cxn ang="0">
                  <a:pos x="0" y="246"/>
                </a:cxn>
                <a:cxn ang="0">
                  <a:pos x="47" y="0"/>
                </a:cxn>
              </a:cxnLst>
              <a:rect l="0" t="0" r="r" b="b"/>
              <a:pathLst>
                <a:path w="795" h="246">
                  <a:moveTo>
                    <a:pt x="47" y="0"/>
                  </a:moveTo>
                  <a:lnTo>
                    <a:pt x="746" y="0"/>
                  </a:lnTo>
                  <a:lnTo>
                    <a:pt x="795" y="246"/>
                  </a:lnTo>
                  <a:lnTo>
                    <a:pt x="0" y="24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D1A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" name="Freeform 438"/>
            <p:cNvSpPr>
              <a:spLocks/>
            </p:cNvSpPr>
            <p:nvPr/>
          </p:nvSpPr>
          <p:spPr bwMode="auto">
            <a:xfrm>
              <a:off x="2682" y="3916"/>
              <a:ext cx="709" cy="25"/>
            </a:xfrm>
            <a:custGeom>
              <a:avLst/>
              <a:gdLst/>
              <a:ahLst/>
              <a:cxnLst>
                <a:cxn ang="0">
                  <a:pos x="709" y="10"/>
                </a:cxn>
                <a:cxn ang="0">
                  <a:pos x="699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699" y="25"/>
                </a:cxn>
                <a:cxn ang="0">
                  <a:pos x="688" y="13"/>
                </a:cxn>
                <a:cxn ang="0">
                  <a:pos x="709" y="10"/>
                </a:cxn>
                <a:cxn ang="0">
                  <a:pos x="707" y="0"/>
                </a:cxn>
                <a:cxn ang="0">
                  <a:pos x="699" y="0"/>
                </a:cxn>
                <a:cxn ang="0">
                  <a:pos x="709" y="10"/>
                </a:cxn>
              </a:cxnLst>
              <a:rect l="0" t="0" r="r" b="b"/>
              <a:pathLst>
                <a:path w="709" h="25">
                  <a:moveTo>
                    <a:pt x="709" y="10"/>
                  </a:moveTo>
                  <a:lnTo>
                    <a:pt x="699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699" y="25"/>
                  </a:lnTo>
                  <a:lnTo>
                    <a:pt x="688" y="13"/>
                  </a:lnTo>
                  <a:lnTo>
                    <a:pt x="709" y="10"/>
                  </a:lnTo>
                  <a:lnTo>
                    <a:pt x="707" y="0"/>
                  </a:lnTo>
                  <a:lnTo>
                    <a:pt x="699" y="0"/>
                  </a:lnTo>
                  <a:lnTo>
                    <a:pt x="709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" name="Freeform 439"/>
            <p:cNvSpPr>
              <a:spLocks/>
            </p:cNvSpPr>
            <p:nvPr/>
          </p:nvSpPr>
          <p:spPr bwMode="auto">
            <a:xfrm>
              <a:off x="3370" y="3926"/>
              <a:ext cx="73" cy="259"/>
            </a:xfrm>
            <a:custGeom>
              <a:avLst/>
              <a:gdLst/>
              <a:ahLst/>
              <a:cxnLst>
                <a:cxn ang="0">
                  <a:pos x="60" y="259"/>
                </a:cxn>
                <a:cxn ang="0">
                  <a:pos x="71" y="246"/>
                </a:cxn>
                <a:cxn ang="0">
                  <a:pos x="21" y="0"/>
                </a:cxn>
                <a:cxn ang="0">
                  <a:pos x="0" y="3"/>
                </a:cxn>
                <a:cxn ang="0">
                  <a:pos x="49" y="249"/>
                </a:cxn>
                <a:cxn ang="0">
                  <a:pos x="60" y="234"/>
                </a:cxn>
                <a:cxn ang="0">
                  <a:pos x="60" y="259"/>
                </a:cxn>
                <a:cxn ang="0">
                  <a:pos x="73" y="259"/>
                </a:cxn>
                <a:cxn ang="0">
                  <a:pos x="71" y="246"/>
                </a:cxn>
                <a:cxn ang="0">
                  <a:pos x="60" y="259"/>
                </a:cxn>
              </a:cxnLst>
              <a:rect l="0" t="0" r="r" b="b"/>
              <a:pathLst>
                <a:path w="73" h="259">
                  <a:moveTo>
                    <a:pt x="60" y="259"/>
                  </a:moveTo>
                  <a:lnTo>
                    <a:pt x="71" y="246"/>
                  </a:lnTo>
                  <a:lnTo>
                    <a:pt x="21" y="0"/>
                  </a:lnTo>
                  <a:lnTo>
                    <a:pt x="0" y="3"/>
                  </a:lnTo>
                  <a:lnTo>
                    <a:pt x="49" y="249"/>
                  </a:lnTo>
                  <a:lnTo>
                    <a:pt x="60" y="234"/>
                  </a:lnTo>
                  <a:lnTo>
                    <a:pt x="60" y="259"/>
                  </a:lnTo>
                  <a:lnTo>
                    <a:pt x="73" y="259"/>
                  </a:lnTo>
                  <a:lnTo>
                    <a:pt x="71" y="246"/>
                  </a:lnTo>
                  <a:lnTo>
                    <a:pt x="60" y="2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" name="Freeform 440"/>
            <p:cNvSpPr>
              <a:spLocks/>
            </p:cNvSpPr>
            <p:nvPr/>
          </p:nvSpPr>
          <p:spPr bwMode="auto">
            <a:xfrm>
              <a:off x="2622" y="4160"/>
              <a:ext cx="808" cy="2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13" y="25"/>
                </a:cxn>
                <a:cxn ang="0">
                  <a:pos x="808" y="25"/>
                </a:cxn>
                <a:cxn ang="0">
                  <a:pos x="808" y="0"/>
                </a:cxn>
                <a:cxn ang="0">
                  <a:pos x="13" y="0"/>
                </a:cxn>
                <a:cxn ang="0">
                  <a:pos x="25" y="15"/>
                </a:cxn>
                <a:cxn ang="0">
                  <a:pos x="2" y="12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2" y="12"/>
                </a:cxn>
              </a:cxnLst>
              <a:rect l="0" t="0" r="r" b="b"/>
              <a:pathLst>
                <a:path w="808" h="25">
                  <a:moveTo>
                    <a:pt x="2" y="12"/>
                  </a:moveTo>
                  <a:lnTo>
                    <a:pt x="13" y="25"/>
                  </a:lnTo>
                  <a:lnTo>
                    <a:pt x="808" y="25"/>
                  </a:lnTo>
                  <a:lnTo>
                    <a:pt x="808" y="0"/>
                  </a:lnTo>
                  <a:lnTo>
                    <a:pt x="13" y="0"/>
                  </a:lnTo>
                  <a:lnTo>
                    <a:pt x="25" y="15"/>
                  </a:lnTo>
                  <a:lnTo>
                    <a:pt x="2" y="12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" name="Freeform 441"/>
            <p:cNvSpPr>
              <a:spLocks/>
            </p:cNvSpPr>
            <p:nvPr/>
          </p:nvSpPr>
          <p:spPr bwMode="auto">
            <a:xfrm>
              <a:off x="2624" y="3916"/>
              <a:ext cx="70" cy="259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9" y="10"/>
                </a:cxn>
                <a:cxn ang="0">
                  <a:pos x="0" y="256"/>
                </a:cxn>
                <a:cxn ang="0">
                  <a:pos x="23" y="259"/>
                </a:cxn>
                <a:cxn ang="0">
                  <a:pos x="70" y="13"/>
                </a:cxn>
                <a:cxn ang="0">
                  <a:pos x="58" y="25"/>
                </a:cxn>
                <a:cxn ang="0">
                  <a:pos x="58" y="0"/>
                </a:cxn>
                <a:cxn ang="0">
                  <a:pos x="51" y="0"/>
                </a:cxn>
                <a:cxn ang="0">
                  <a:pos x="49" y="10"/>
                </a:cxn>
                <a:cxn ang="0">
                  <a:pos x="58" y="0"/>
                </a:cxn>
              </a:cxnLst>
              <a:rect l="0" t="0" r="r" b="b"/>
              <a:pathLst>
                <a:path w="70" h="259">
                  <a:moveTo>
                    <a:pt x="58" y="0"/>
                  </a:moveTo>
                  <a:lnTo>
                    <a:pt x="49" y="10"/>
                  </a:lnTo>
                  <a:lnTo>
                    <a:pt x="0" y="256"/>
                  </a:lnTo>
                  <a:lnTo>
                    <a:pt x="23" y="259"/>
                  </a:lnTo>
                  <a:lnTo>
                    <a:pt x="70" y="13"/>
                  </a:lnTo>
                  <a:lnTo>
                    <a:pt x="58" y="25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49" y="1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" name="Freeform 442"/>
            <p:cNvSpPr>
              <a:spLocks/>
            </p:cNvSpPr>
            <p:nvPr/>
          </p:nvSpPr>
          <p:spPr bwMode="auto">
            <a:xfrm>
              <a:off x="2799" y="3103"/>
              <a:ext cx="67" cy="6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4" y="17"/>
                </a:cxn>
                <a:cxn ang="0">
                  <a:pos x="11" y="8"/>
                </a:cxn>
                <a:cxn ang="0">
                  <a:pos x="22" y="2"/>
                </a:cxn>
                <a:cxn ang="0">
                  <a:pos x="36" y="0"/>
                </a:cxn>
                <a:cxn ang="0">
                  <a:pos x="49" y="2"/>
                </a:cxn>
                <a:cxn ang="0">
                  <a:pos x="58" y="8"/>
                </a:cxn>
                <a:cxn ang="0">
                  <a:pos x="66" y="17"/>
                </a:cxn>
                <a:cxn ang="0">
                  <a:pos x="67" y="32"/>
                </a:cxn>
                <a:cxn ang="0">
                  <a:pos x="64" y="49"/>
                </a:cxn>
                <a:cxn ang="0">
                  <a:pos x="54" y="59"/>
                </a:cxn>
                <a:cxn ang="0">
                  <a:pos x="43" y="64"/>
                </a:cxn>
                <a:cxn ang="0">
                  <a:pos x="32" y="66"/>
                </a:cxn>
                <a:cxn ang="0">
                  <a:pos x="21" y="62"/>
                </a:cxn>
                <a:cxn ang="0">
                  <a:pos x="9" y="55"/>
                </a:cxn>
                <a:cxn ang="0">
                  <a:pos x="2" y="45"/>
                </a:cxn>
                <a:cxn ang="0">
                  <a:pos x="0" y="32"/>
                </a:cxn>
              </a:cxnLst>
              <a:rect l="0" t="0" r="r" b="b"/>
              <a:pathLst>
                <a:path w="67" h="66">
                  <a:moveTo>
                    <a:pt x="0" y="32"/>
                  </a:moveTo>
                  <a:lnTo>
                    <a:pt x="4" y="17"/>
                  </a:lnTo>
                  <a:lnTo>
                    <a:pt x="11" y="8"/>
                  </a:lnTo>
                  <a:lnTo>
                    <a:pt x="22" y="2"/>
                  </a:lnTo>
                  <a:lnTo>
                    <a:pt x="36" y="0"/>
                  </a:lnTo>
                  <a:lnTo>
                    <a:pt x="49" y="2"/>
                  </a:lnTo>
                  <a:lnTo>
                    <a:pt x="58" y="8"/>
                  </a:lnTo>
                  <a:lnTo>
                    <a:pt x="66" y="17"/>
                  </a:lnTo>
                  <a:lnTo>
                    <a:pt x="67" y="32"/>
                  </a:lnTo>
                  <a:lnTo>
                    <a:pt x="64" y="49"/>
                  </a:lnTo>
                  <a:lnTo>
                    <a:pt x="54" y="59"/>
                  </a:lnTo>
                  <a:lnTo>
                    <a:pt x="43" y="64"/>
                  </a:lnTo>
                  <a:lnTo>
                    <a:pt x="32" y="66"/>
                  </a:lnTo>
                  <a:lnTo>
                    <a:pt x="21" y="62"/>
                  </a:lnTo>
                  <a:lnTo>
                    <a:pt x="9" y="55"/>
                  </a:lnTo>
                  <a:lnTo>
                    <a:pt x="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" name="Freeform 443"/>
            <p:cNvSpPr>
              <a:spLocks/>
            </p:cNvSpPr>
            <p:nvPr/>
          </p:nvSpPr>
          <p:spPr bwMode="auto">
            <a:xfrm>
              <a:off x="2788" y="3088"/>
              <a:ext cx="45" cy="4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28" y="8"/>
                </a:cxn>
                <a:cxn ang="0">
                  <a:pos x="15" y="17"/>
                </a:cxn>
                <a:cxn ang="0">
                  <a:pos x="5" y="29"/>
                </a:cxn>
                <a:cxn ang="0">
                  <a:pos x="0" y="47"/>
                </a:cxn>
                <a:cxn ang="0">
                  <a:pos x="24" y="47"/>
                </a:cxn>
                <a:cxn ang="0">
                  <a:pos x="30" y="30"/>
                </a:cxn>
                <a:cxn ang="0">
                  <a:pos x="45" y="25"/>
                </a:cxn>
                <a:cxn ang="0">
                  <a:pos x="45" y="0"/>
                </a:cxn>
              </a:cxnLst>
              <a:rect l="0" t="0" r="r" b="b"/>
              <a:pathLst>
                <a:path w="45" h="47">
                  <a:moveTo>
                    <a:pt x="45" y="0"/>
                  </a:moveTo>
                  <a:lnTo>
                    <a:pt x="28" y="8"/>
                  </a:lnTo>
                  <a:lnTo>
                    <a:pt x="15" y="17"/>
                  </a:lnTo>
                  <a:lnTo>
                    <a:pt x="5" y="29"/>
                  </a:lnTo>
                  <a:lnTo>
                    <a:pt x="0" y="47"/>
                  </a:lnTo>
                  <a:lnTo>
                    <a:pt x="24" y="47"/>
                  </a:lnTo>
                  <a:lnTo>
                    <a:pt x="30" y="30"/>
                  </a:lnTo>
                  <a:lnTo>
                    <a:pt x="45" y="2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" name="Freeform 444"/>
            <p:cNvSpPr>
              <a:spLocks/>
            </p:cNvSpPr>
            <p:nvPr/>
          </p:nvSpPr>
          <p:spPr bwMode="auto">
            <a:xfrm>
              <a:off x="2833" y="3088"/>
              <a:ext cx="47" cy="47"/>
            </a:xfrm>
            <a:custGeom>
              <a:avLst/>
              <a:gdLst/>
              <a:ahLst/>
              <a:cxnLst>
                <a:cxn ang="0">
                  <a:pos x="47" y="47"/>
                </a:cxn>
                <a:cxn ang="0">
                  <a:pos x="41" y="30"/>
                </a:cxn>
                <a:cxn ang="0">
                  <a:pos x="32" y="15"/>
                </a:cxn>
                <a:cxn ang="0">
                  <a:pos x="17" y="6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8" y="30"/>
                </a:cxn>
                <a:cxn ang="0">
                  <a:pos x="22" y="47"/>
                </a:cxn>
                <a:cxn ang="0">
                  <a:pos x="47" y="47"/>
                </a:cxn>
              </a:cxnLst>
              <a:rect l="0" t="0" r="r" b="b"/>
              <a:pathLst>
                <a:path w="47" h="47">
                  <a:moveTo>
                    <a:pt x="47" y="47"/>
                  </a:moveTo>
                  <a:lnTo>
                    <a:pt x="41" y="30"/>
                  </a:lnTo>
                  <a:lnTo>
                    <a:pt x="32" y="15"/>
                  </a:lnTo>
                  <a:lnTo>
                    <a:pt x="17" y="6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8" y="30"/>
                  </a:lnTo>
                  <a:lnTo>
                    <a:pt x="22" y="47"/>
                  </a:lnTo>
                  <a:lnTo>
                    <a:pt x="47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" name="Freeform 445"/>
            <p:cNvSpPr>
              <a:spLocks/>
            </p:cNvSpPr>
            <p:nvPr/>
          </p:nvSpPr>
          <p:spPr bwMode="auto">
            <a:xfrm>
              <a:off x="2833" y="3135"/>
              <a:ext cx="47" cy="47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17" y="42"/>
                </a:cxn>
                <a:cxn ang="0">
                  <a:pos x="32" y="30"/>
                </a:cxn>
                <a:cxn ang="0">
                  <a:pos x="41" y="17"/>
                </a:cxn>
                <a:cxn ang="0">
                  <a:pos x="47" y="0"/>
                </a:cxn>
                <a:cxn ang="0">
                  <a:pos x="22" y="0"/>
                </a:cxn>
                <a:cxn ang="0">
                  <a:pos x="18" y="17"/>
                </a:cxn>
                <a:cxn ang="0">
                  <a:pos x="0" y="23"/>
                </a:cxn>
                <a:cxn ang="0">
                  <a:pos x="0" y="47"/>
                </a:cxn>
              </a:cxnLst>
              <a:rect l="0" t="0" r="r" b="b"/>
              <a:pathLst>
                <a:path w="47" h="47">
                  <a:moveTo>
                    <a:pt x="0" y="47"/>
                  </a:moveTo>
                  <a:lnTo>
                    <a:pt x="17" y="42"/>
                  </a:lnTo>
                  <a:lnTo>
                    <a:pt x="32" y="30"/>
                  </a:lnTo>
                  <a:lnTo>
                    <a:pt x="41" y="17"/>
                  </a:lnTo>
                  <a:lnTo>
                    <a:pt x="47" y="0"/>
                  </a:lnTo>
                  <a:lnTo>
                    <a:pt x="22" y="0"/>
                  </a:lnTo>
                  <a:lnTo>
                    <a:pt x="18" y="17"/>
                  </a:lnTo>
                  <a:lnTo>
                    <a:pt x="0" y="2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" name="Freeform 446"/>
            <p:cNvSpPr>
              <a:spLocks/>
            </p:cNvSpPr>
            <p:nvPr/>
          </p:nvSpPr>
          <p:spPr bwMode="auto">
            <a:xfrm>
              <a:off x="2788" y="3135"/>
              <a:ext cx="45" cy="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9"/>
                </a:cxn>
                <a:cxn ang="0">
                  <a:pos x="15" y="30"/>
                </a:cxn>
                <a:cxn ang="0">
                  <a:pos x="26" y="40"/>
                </a:cxn>
                <a:cxn ang="0">
                  <a:pos x="45" y="47"/>
                </a:cxn>
                <a:cxn ang="0">
                  <a:pos x="45" y="23"/>
                </a:cxn>
                <a:cxn ang="0">
                  <a:pos x="30" y="17"/>
                </a:cxn>
                <a:cxn ang="0">
                  <a:pos x="24" y="0"/>
                </a:cxn>
                <a:cxn ang="0">
                  <a:pos x="0" y="0"/>
                </a:cxn>
              </a:cxnLst>
              <a:rect l="0" t="0" r="r" b="b"/>
              <a:pathLst>
                <a:path w="45" h="47">
                  <a:moveTo>
                    <a:pt x="0" y="0"/>
                  </a:moveTo>
                  <a:lnTo>
                    <a:pt x="5" y="19"/>
                  </a:lnTo>
                  <a:lnTo>
                    <a:pt x="15" y="30"/>
                  </a:lnTo>
                  <a:lnTo>
                    <a:pt x="26" y="40"/>
                  </a:lnTo>
                  <a:lnTo>
                    <a:pt x="45" y="47"/>
                  </a:lnTo>
                  <a:lnTo>
                    <a:pt x="45" y="23"/>
                  </a:lnTo>
                  <a:lnTo>
                    <a:pt x="30" y="17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" name="WordArt 447"/>
            <p:cNvSpPr>
              <a:spLocks noChangeArrowheads="1" noChangeShapeType="1" noTextEdit="1"/>
            </p:cNvSpPr>
            <p:nvPr/>
          </p:nvSpPr>
          <p:spPr bwMode="auto">
            <a:xfrm>
              <a:off x="1973" y="2069"/>
              <a:ext cx="2106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Comic Sans MS"/>
                </a:rPr>
                <a:t>МАТЕМАТИКА</a:t>
              </a:r>
            </a:p>
          </p:txBody>
        </p:sp>
      </p:grpSp>
      <p:pic>
        <p:nvPicPr>
          <p:cNvPr id="447" name="Picture 3" descr="C:\Documents and Settings\мама\Мои документы\казибошки-2\солнышки\su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357158" cy="343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Picture 2" descr="C:\Documents and Settings\мама\Мои документы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797"/>
            <a:ext cx="9144000" cy="6861797"/>
          </a:xfrm>
          <a:prstGeom prst="rect">
            <a:avLst/>
          </a:prstGeom>
          <a:noFill/>
        </p:spPr>
      </p:pic>
      <p:grpSp>
        <p:nvGrpSpPr>
          <p:cNvPr id="3" name="Group 448"/>
          <p:cNvGrpSpPr>
            <a:grpSpLocks/>
          </p:cNvGrpSpPr>
          <p:nvPr/>
        </p:nvGrpSpPr>
        <p:grpSpPr bwMode="auto">
          <a:xfrm>
            <a:off x="-214346" y="0"/>
            <a:ext cx="6072230" cy="7072338"/>
            <a:chOff x="975" y="0"/>
            <a:chExt cx="4014" cy="4320"/>
          </a:xfrm>
        </p:grpSpPr>
        <p:sp>
          <p:nvSpPr>
            <p:cNvPr id="4" name="AutoShape 2"/>
            <p:cNvSpPr>
              <a:spLocks noChangeAspect="1" noChangeArrowheads="1" noTextEdit="1"/>
            </p:cNvSpPr>
            <p:nvPr/>
          </p:nvSpPr>
          <p:spPr bwMode="auto">
            <a:xfrm>
              <a:off x="975" y="0"/>
              <a:ext cx="401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270" y="3276"/>
              <a:ext cx="3447" cy="903"/>
            </a:xfrm>
            <a:custGeom>
              <a:avLst/>
              <a:gdLst/>
              <a:ahLst/>
              <a:cxnLst>
                <a:cxn ang="0">
                  <a:pos x="19" y="903"/>
                </a:cxn>
                <a:cxn ang="0">
                  <a:pos x="3445" y="903"/>
                </a:cxn>
                <a:cxn ang="0">
                  <a:pos x="3447" y="227"/>
                </a:cxn>
                <a:cxn ang="0">
                  <a:pos x="3370" y="214"/>
                </a:cxn>
                <a:cxn ang="0">
                  <a:pos x="3362" y="203"/>
                </a:cxn>
                <a:cxn ang="0">
                  <a:pos x="3353" y="190"/>
                </a:cxn>
                <a:cxn ang="0">
                  <a:pos x="3341" y="178"/>
                </a:cxn>
                <a:cxn ang="0">
                  <a:pos x="3330" y="169"/>
                </a:cxn>
                <a:cxn ang="0">
                  <a:pos x="3276" y="210"/>
                </a:cxn>
                <a:cxn ang="0">
                  <a:pos x="3287" y="156"/>
                </a:cxn>
                <a:cxn ang="0">
                  <a:pos x="3255" y="150"/>
                </a:cxn>
                <a:cxn ang="0">
                  <a:pos x="3219" y="240"/>
                </a:cxn>
                <a:cxn ang="0">
                  <a:pos x="3214" y="180"/>
                </a:cxn>
                <a:cxn ang="0">
                  <a:pos x="3184" y="169"/>
                </a:cxn>
                <a:cxn ang="0">
                  <a:pos x="3195" y="267"/>
                </a:cxn>
                <a:cxn ang="0">
                  <a:pos x="3171" y="239"/>
                </a:cxn>
                <a:cxn ang="0">
                  <a:pos x="3133" y="304"/>
                </a:cxn>
                <a:cxn ang="0">
                  <a:pos x="483" y="150"/>
                </a:cxn>
                <a:cxn ang="0">
                  <a:pos x="216" y="0"/>
                </a:cxn>
                <a:cxn ang="0">
                  <a:pos x="180" y="13"/>
                </a:cxn>
                <a:cxn ang="0">
                  <a:pos x="154" y="4"/>
                </a:cxn>
                <a:cxn ang="0">
                  <a:pos x="135" y="98"/>
                </a:cxn>
                <a:cxn ang="0">
                  <a:pos x="113" y="43"/>
                </a:cxn>
                <a:cxn ang="0">
                  <a:pos x="88" y="55"/>
                </a:cxn>
                <a:cxn ang="0">
                  <a:pos x="86" y="150"/>
                </a:cxn>
                <a:cxn ang="0">
                  <a:pos x="68" y="73"/>
                </a:cxn>
                <a:cxn ang="0">
                  <a:pos x="49" y="83"/>
                </a:cxn>
                <a:cxn ang="0">
                  <a:pos x="49" y="233"/>
                </a:cxn>
                <a:cxn ang="0">
                  <a:pos x="24" y="190"/>
                </a:cxn>
                <a:cxn ang="0">
                  <a:pos x="0" y="207"/>
                </a:cxn>
                <a:cxn ang="0">
                  <a:pos x="17" y="329"/>
                </a:cxn>
                <a:cxn ang="0">
                  <a:pos x="21" y="541"/>
                </a:cxn>
                <a:cxn ang="0">
                  <a:pos x="21" y="759"/>
                </a:cxn>
                <a:cxn ang="0">
                  <a:pos x="19" y="903"/>
                </a:cxn>
              </a:cxnLst>
              <a:rect l="0" t="0" r="r" b="b"/>
              <a:pathLst>
                <a:path w="3447" h="903">
                  <a:moveTo>
                    <a:pt x="19" y="903"/>
                  </a:moveTo>
                  <a:lnTo>
                    <a:pt x="3445" y="903"/>
                  </a:lnTo>
                  <a:lnTo>
                    <a:pt x="3447" y="227"/>
                  </a:lnTo>
                  <a:lnTo>
                    <a:pt x="3370" y="214"/>
                  </a:lnTo>
                  <a:lnTo>
                    <a:pt x="3362" y="203"/>
                  </a:lnTo>
                  <a:lnTo>
                    <a:pt x="3353" y="190"/>
                  </a:lnTo>
                  <a:lnTo>
                    <a:pt x="3341" y="178"/>
                  </a:lnTo>
                  <a:lnTo>
                    <a:pt x="3330" y="169"/>
                  </a:lnTo>
                  <a:lnTo>
                    <a:pt x="3276" y="210"/>
                  </a:lnTo>
                  <a:lnTo>
                    <a:pt x="3287" y="156"/>
                  </a:lnTo>
                  <a:lnTo>
                    <a:pt x="3255" y="150"/>
                  </a:lnTo>
                  <a:lnTo>
                    <a:pt x="3219" y="240"/>
                  </a:lnTo>
                  <a:lnTo>
                    <a:pt x="3214" y="180"/>
                  </a:lnTo>
                  <a:lnTo>
                    <a:pt x="3184" y="169"/>
                  </a:lnTo>
                  <a:lnTo>
                    <a:pt x="3195" y="267"/>
                  </a:lnTo>
                  <a:lnTo>
                    <a:pt x="3171" y="239"/>
                  </a:lnTo>
                  <a:lnTo>
                    <a:pt x="3133" y="304"/>
                  </a:lnTo>
                  <a:lnTo>
                    <a:pt x="483" y="150"/>
                  </a:lnTo>
                  <a:lnTo>
                    <a:pt x="216" y="0"/>
                  </a:lnTo>
                  <a:lnTo>
                    <a:pt x="180" y="13"/>
                  </a:lnTo>
                  <a:lnTo>
                    <a:pt x="154" y="4"/>
                  </a:lnTo>
                  <a:lnTo>
                    <a:pt x="135" y="98"/>
                  </a:lnTo>
                  <a:lnTo>
                    <a:pt x="113" y="43"/>
                  </a:lnTo>
                  <a:lnTo>
                    <a:pt x="88" y="55"/>
                  </a:lnTo>
                  <a:lnTo>
                    <a:pt x="86" y="150"/>
                  </a:lnTo>
                  <a:lnTo>
                    <a:pt x="68" y="73"/>
                  </a:lnTo>
                  <a:lnTo>
                    <a:pt x="49" y="83"/>
                  </a:lnTo>
                  <a:lnTo>
                    <a:pt x="49" y="233"/>
                  </a:lnTo>
                  <a:lnTo>
                    <a:pt x="24" y="190"/>
                  </a:lnTo>
                  <a:lnTo>
                    <a:pt x="0" y="207"/>
                  </a:lnTo>
                  <a:lnTo>
                    <a:pt x="17" y="329"/>
                  </a:lnTo>
                  <a:lnTo>
                    <a:pt x="21" y="541"/>
                  </a:lnTo>
                  <a:lnTo>
                    <a:pt x="21" y="759"/>
                  </a:lnTo>
                  <a:lnTo>
                    <a:pt x="19" y="903"/>
                  </a:lnTo>
                  <a:close/>
                </a:path>
              </a:pathLst>
            </a:custGeom>
            <a:solidFill>
              <a:srgbClr val="02C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289" y="4166"/>
              <a:ext cx="3437" cy="24"/>
            </a:xfrm>
            <a:custGeom>
              <a:avLst/>
              <a:gdLst/>
              <a:ahLst/>
              <a:cxnLst>
                <a:cxn ang="0">
                  <a:pos x="3413" y="13"/>
                </a:cxn>
                <a:cxn ang="0">
                  <a:pos x="3426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3426" y="24"/>
                </a:cxn>
                <a:cxn ang="0">
                  <a:pos x="3437" y="13"/>
                </a:cxn>
                <a:cxn ang="0">
                  <a:pos x="3426" y="24"/>
                </a:cxn>
                <a:cxn ang="0">
                  <a:pos x="3437" y="24"/>
                </a:cxn>
                <a:cxn ang="0">
                  <a:pos x="3437" y="13"/>
                </a:cxn>
                <a:cxn ang="0">
                  <a:pos x="3413" y="13"/>
                </a:cxn>
              </a:cxnLst>
              <a:rect l="0" t="0" r="r" b="b"/>
              <a:pathLst>
                <a:path w="3437" h="24">
                  <a:moveTo>
                    <a:pt x="3413" y="13"/>
                  </a:moveTo>
                  <a:lnTo>
                    <a:pt x="3426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3426" y="24"/>
                  </a:lnTo>
                  <a:lnTo>
                    <a:pt x="3437" y="13"/>
                  </a:lnTo>
                  <a:lnTo>
                    <a:pt x="3426" y="24"/>
                  </a:lnTo>
                  <a:lnTo>
                    <a:pt x="3437" y="24"/>
                  </a:lnTo>
                  <a:lnTo>
                    <a:pt x="3437" y="13"/>
                  </a:lnTo>
                  <a:lnTo>
                    <a:pt x="341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702" y="3492"/>
              <a:ext cx="26" cy="687"/>
            </a:xfrm>
            <a:custGeom>
              <a:avLst/>
              <a:gdLst/>
              <a:ahLst/>
              <a:cxnLst>
                <a:cxn ang="0">
                  <a:pos x="13" y="23"/>
                </a:cxn>
                <a:cxn ang="0">
                  <a:pos x="1" y="11"/>
                </a:cxn>
                <a:cxn ang="0">
                  <a:pos x="0" y="687"/>
                </a:cxn>
                <a:cxn ang="0">
                  <a:pos x="24" y="687"/>
                </a:cxn>
                <a:cxn ang="0">
                  <a:pos x="26" y="11"/>
                </a:cxn>
                <a:cxn ang="0">
                  <a:pos x="17" y="0"/>
                </a:cxn>
                <a:cxn ang="0">
                  <a:pos x="26" y="11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13" y="23"/>
                </a:cxn>
              </a:cxnLst>
              <a:rect l="0" t="0" r="r" b="b"/>
              <a:pathLst>
                <a:path w="26" h="687">
                  <a:moveTo>
                    <a:pt x="13" y="23"/>
                  </a:moveTo>
                  <a:lnTo>
                    <a:pt x="1" y="11"/>
                  </a:lnTo>
                  <a:lnTo>
                    <a:pt x="0" y="687"/>
                  </a:lnTo>
                  <a:lnTo>
                    <a:pt x="24" y="687"/>
                  </a:lnTo>
                  <a:lnTo>
                    <a:pt x="26" y="11"/>
                  </a:lnTo>
                  <a:lnTo>
                    <a:pt x="17" y="0"/>
                  </a:lnTo>
                  <a:lnTo>
                    <a:pt x="26" y="11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632" y="3481"/>
              <a:ext cx="87" cy="3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83" y="34"/>
                </a:cxn>
                <a:cxn ang="0">
                  <a:pos x="87" y="11"/>
                </a:cxn>
                <a:cxn ang="0">
                  <a:pos x="10" y="0"/>
                </a:cxn>
                <a:cxn ang="0">
                  <a:pos x="17" y="4"/>
                </a:cxn>
                <a:cxn ang="0">
                  <a:pos x="0" y="17"/>
                </a:cxn>
                <a:cxn ang="0">
                  <a:pos x="0" y="19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6" y="20"/>
                </a:cxn>
                <a:cxn ang="0">
                  <a:pos x="0" y="17"/>
                </a:cxn>
              </a:cxnLst>
              <a:rect l="0" t="0" r="r" b="b"/>
              <a:pathLst>
                <a:path w="87" h="34">
                  <a:moveTo>
                    <a:pt x="0" y="17"/>
                  </a:moveTo>
                  <a:lnTo>
                    <a:pt x="83" y="34"/>
                  </a:lnTo>
                  <a:lnTo>
                    <a:pt x="87" y="11"/>
                  </a:lnTo>
                  <a:lnTo>
                    <a:pt x="10" y="0"/>
                  </a:lnTo>
                  <a:lnTo>
                    <a:pt x="17" y="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4610" y="3454"/>
              <a:ext cx="39" cy="44"/>
            </a:xfrm>
            <a:custGeom>
              <a:avLst/>
              <a:gdLst/>
              <a:ahLst/>
              <a:cxnLst>
                <a:cxn ang="0">
                  <a:pos x="1" y="17"/>
                </a:cxn>
                <a:cxn ang="0">
                  <a:pos x="0" y="16"/>
                </a:cxn>
                <a:cxn ang="0">
                  <a:pos x="22" y="44"/>
                </a:cxn>
                <a:cxn ang="0">
                  <a:pos x="39" y="31"/>
                </a:cxn>
                <a:cxn ang="0">
                  <a:pos x="33" y="23"/>
                </a:cxn>
                <a:cxn ang="0">
                  <a:pos x="28" y="16"/>
                </a:cxn>
                <a:cxn ang="0">
                  <a:pos x="22" y="8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6" y="0"/>
                </a:cxn>
                <a:cxn ang="0">
                  <a:pos x="1" y="17"/>
                </a:cxn>
              </a:cxnLst>
              <a:rect l="0" t="0" r="r" b="b"/>
              <a:pathLst>
                <a:path w="39" h="44">
                  <a:moveTo>
                    <a:pt x="1" y="17"/>
                  </a:moveTo>
                  <a:lnTo>
                    <a:pt x="0" y="16"/>
                  </a:lnTo>
                  <a:lnTo>
                    <a:pt x="22" y="44"/>
                  </a:lnTo>
                  <a:lnTo>
                    <a:pt x="39" y="31"/>
                  </a:lnTo>
                  <a:lnTo>
                    <a:pt x="33" y="23"/>
                  </a:lnTo>
                  <a:lnTo>
                    <a:pt x="28" y="16"/>
                  </a:lnTo>
                  <a:lnTo>
                    <a:pt x="22" y="8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4593" y="3428"/>
              <a:ext cx="33" cy="43"/>
            </a:xfrm>
            <a:custGeom>
              <a:avLst/>
              <a:gdLst/>
              <a:ahLst/>
              <a:cxnLst>
                <a:cxn ang="0">
                  <a:pos x="13" y="26"/>
                </a:cxn>
                <a:cxn ang="0">
                  <a:pos x="0" y="26"/>
                </a:cxn>
                <a:cxn ang="0">
                  <a:pos x="18" y="43"/>
                </a:cxn>
                <a:cxn ang="0">
                  <a:pos x="33" y="26"/>
                </a:cxn>
                <a:cxn ang="0">
                  <a:pos x="13" y="8"/>
                </a:cxn>
                <a:cxn ang="0">
                  <a:pos x="0" y="8"/>
                </a:cxn>
                <a:cxn ang="0">
                  <a:pos x="13" y="8"/>
                </a:cxn>
                <a:cxn ang="0">
                  <a:pos x="7" y="0"/>
                </a:cxn>
                <a:cxn ang="0">
                  <a:pos x="0" y="8"/>
                </a:cxn>
                <a:cxn ang="0">
                  <a:pos x="13" y="26"/>
                </a:cxn>
              </a:cxnLst>
              <a:rect l="0" t="0" r="r" b="b"/>
              <a:pathLst>
                <a:path w="33" h="43">
                  <a:moveTo>
                    <a:pt x="13" y="26"/>
                  </a:moveTo>
                  <a:lnTo>
                    <a:pt x="0" y="26"/>
                  </a:lnTo>
                  <a:lnTo>
                    <a:pt x="18" y="43"/>
                  </a:lnTo>
                  <a:lnTo>
                    <a:pt x="33" y="26"/>
                  </a:lnTo>
                  <a:lnTo>
                    <a:pt x="13" y="8"/>
                  </a:lnTo>
                  <a:lnTo>
                    <a:pt x="0" y="8"/>
                  </a:lnTo>
                  <a:lnTo>
                    <a:pt x="13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27" y="3436"/>
              <a:ext cx="79" cy="80"/>
            </a:xfrm>
            <a:custGeom>
              <a:avLst/>
              <a:gdLst/>
              <a:ahLst/>
              <a:cxnLst>
                <a:cxn ang="0">
                  <a:pos x="7" y="49"/>
                </a:cxn>
                <a:cxn ang="0">
                  <a:pos x="24" y="60"/>
                </a:cxn>
                <a:cxn ang="0">
                  <a:pos x="79" y="18"/>
                </a:cxn>
                <a:cxn ang="0">
                  <a:pos x="66" y="0"/>
                </a:cxn>
                <a:cxn ang="0">
                  <a:pos x="11" y="43"/>
                </a:cxn>
                <a:cxn ang="0">
                  <a:pos x="28" y="52"/>
                </a:cxn>
                <a:cxn ang="0">
                  <a:pos x="7" y="49"/>
                </a:cxn>
                <a:cxn ang="0">
                  <a:pos x="0" y="80"/>
                </a:cxn>
                <a:cxn ang="0">
                  <a:pos x="24" y="60"/>
                </a:cxn>
                <a:cxn ang="0">
                  <a:pos x="7" y="49"/>
                </a:cxn>
              </a:cxnLst>
              <a:rect l="0" t="0" r="r" b="b"/>
              <a:pathLst>
                <a:path w="79" h="80">
                  <a:moveTo>
                    <a:pt x="7" y="49"/>
                  </a:moveTo>
                  <a:lnTo>
                    <a:pt x="24" y="60"/>
                  </a:lnTo>
                  <a:lnTo>
                    <a:pt x="79" y="18"/>
                  </a:lnTo>
                  <a:lnTo>
                    <a:pt x="66" y="0"/>
                  </a:lnTo>
                  <a:lnTo>
                    <a:pt x="11" y="43"/>
                  </a:lnTo>
                  <a:lnTo>
                    <a:pt x="28" y="52"/>
                  </a:lnTo>
                  <a:lnTo>
                    <a:pt x="7" y="49"/>
                  </a:lnTo>
                  <a:lnTo>
                    <a:pt x="0" y="80"/>
                  </a:lnTo>
                  <a:lnTo>
                    <a:pt x="24" y="60"/>
                  </a:lnTo>
                  <a:lnTo>
                    <a:pt x="7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4534" y="3423"/>
              <a:ext cx="38" cy="65"/>
            </a:xfrm>
            <a:custGeom>
              <a:avLst/>
              <a:gdLst/>
              <a:ahLst/>
              <a:cxnLst>
                <a:cxn ang="0">
                  <a:pos x="21" y="20"/>
                </a:cxn>
                <a:cxn ang="0">
                  <a:pos x="14" y="7"/>
                </a:cxn>
                <a:cxn ang="0">
                  <a:pos x="0" y="62"/>
                </a:cxn>
                <a:cxn ang="0">
                  <a:pos x="21" y="65"/>
                </a:cxn>
                <a:cxn ang="0">
                  <a:pos x="34" y="11"/>
                </a:cxn>
                <a:cxn ang="0">
                  <a:pos x="25" y="0"/>
                </a:cxn>
                <a:cxn ang="0">
                  <a:pos x="34" y="11"/>
                </a:cxn>
                <a:cxn ang="0">
                  <a:pos x="38" y="1"/>
                </a:cxn>
                <a:cxn ang="0">
                  <a:pos x="25" y="0"/>
                </a:cxn>
                <a:cxn ang="0">
                  <a:pos x="21" y="20"/>
                </a:cxn>
              </a:cxnLst>
              <a:rect l="0" t="0" r="r" b="b"/>
              <a:pathLst>
                <a:path w="38" h="65">
                  <a:moveTo>
                    <a:pt x="21" y="20"/>
                  </a:moveTo>
                  <a:lnTo>
                    <a:pt x="14" y="7"/>
                  </a:lnTo>
                  <a:lnTo>
                    <a:pt x="0" y="62"/>
                  </a:lnTo>
                  <a:lnTo>
                    <a:pt x="21" y="65"/>
                  </a:lnTo>
                  <a:lnTo>
                    <a:pt x="34" y="11"/>
                  </a:lnTo>
                  <a:lnTo>
                    <a:pt x="25" y="0"/>
                  </a:lnTo>
                  <a:lnTo>
                    <a:pt x="34" y="11"/>
                  </a:lnTo>
                  <a:lnTo>
                    <a:pt x="38" y="1"/>
                  </a:lnTo>
                  <a:lnTo>
                    <a:pt x="25" y="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516" y="3411"/>
              <a:ext cx="43" cy="32"/>
            </a:xfrm>
            <a:custGeom>
              <a:avLst/>
              <a:gdLst/>
              <a:ahLst/>
              <a:cxnLst>
                <a:cxn ang="0">
                  <a:pos x="20" y="17"/>
                </a:cxn>
                <a:cxn ang="0">
                  <a:pos x="7" y="25"/>
                </a:cxn>
                <a:cxn ang="0">
                  <a:pos x="39" y="32"/>
                </a:cxn>
                <a:cxn ang="0">
                  <a:pos x="43" y="12"/>
                </a:cxn>
                <a:cxn ang="0">
                  <a:pos x="11" y="4"/>
                </a:cxn>
                <a:cxn ang="0">
                  <a:pos x="0" y="12"/>
                </a:cxn>
                <a:cxn ang="0">
                  <a:pos x="11" y="4"/>
                </a:cxn>
                <a:cxn ang="0">
                  <a:pos x="2" y="0"/>
                </a:cxn>
                <a:cxn ang="0">
                  <a:pos x="0" y="12"/>
                </a:cxn>
                <a:cxn ang="0">
                  <a:pos x="20" y="17"/>
                </a:cxn>
              </a:cxnLst>
              <a:rect l="0" t="0" r="r" b="b"/>
              <a:pathLst>
                <a:path w="43" h="32">
                  <a:moveTo>
                    <a:pt x="20" y="17"/>
                  </a:moveTo>
                  <a:lnTo>
                    <a:pt x="7" y="25"/>
                  </a:lnTo>
                  <a:lnTo>
                    <a:pt x="39" y="32"/>
                  </a:lnTo>
                  <a:lnTo>
                    <a:pt x="43" y="12"/>
                  </a:lnTo>
                  <a:lnTo>
                    <a:pt x="11" y="4"/>
                  </a:lnTo>
                  <a:lnTo>
                    <a:pt x="0" y="12"/>
                  </a:lnTo>
                  <a:lnTo>
                    <a:pt x="11" y="4"/>
                  </a:lnTo>
                  <a:lnTo>
                    <a:pt x="2" y="0"/>
                  </a:lnTo>
                  <a:lnTo>
                    <a:pt x="0" y="12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480" y="3423"/>
              <a:ext cx="56" cy="144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21" y="97"/>
                </a:cxn>
                <a:cxn ang="0">
                  <a:pos x="56" y="5"/>
                </a:cxn>
                <a:cxn ang="0">
                  <a:pos x="36" y="0"/>
                </a:cxn>
                <a:cxn ang="0">
                  <a:pos x="0" y="92"/>
                </a:cxn>
                <a:cxn ang="0">
                  <a:pos x="21" y="93"/>
                </a:cxn>
                <a:cxn ang="0">
                  <a:pos x="0" y="93"/>
                </a:cxn>
                <a:cxn ang="0">
                  <a:pos x="6" y="144"/>
                </a:cxn>
                <a:cxn ang="0">
                  <a:pos x="21" y="97"/>
                </a:cxn>
                <a:cxn ang="0">
                  <a:pos x="0" y="93"/>
                </a:cxn>
              </a:cxnLst>
              <a:rect l="0" t="0" r="r" b="b"/>
              <a:pathLst>
                <a:path w="56" h="144">
                  <a:moveTo>
                    <a:pt x="0" y="93"/>
                  </a:moveTo>
                  <a:lnTo>
                    <a:pt x="21" y="97"/>
                  </a:lnTo>
                  <a:lnTo>
                    <a:pt x="56" y="5"/>
                  </a:lnTo>
                  <a:lnTo>
                    <a:pt x="36" y="0"/>
                  </a:lnTo>
                  <a:lnTo>
                    <a:pt x="0" y="92"/>
                  </a:lnTo>
                  <a:lnTo>
                    <a:pt x="21" y="93"/>
                  </a:lnTo>
                  <a:lnTo>
                    <a:pt x="0" y="93"/>
                  </a:lnTo>
                  <a:lnTo>
                    <a:pt x="6" y="144"/>
                  </a:lnTo>
                  <a:lnTo>
                    <a:pt x="21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472" y="3447"/>
              <a:ext cx="29" cy="69"/>
            </a:xfrm>
            <a:custGeom>
              <a:avLst/>
              <a:gdLst/>
              <a:ahLst/>
              <a:cxnLst>
                <a:cxn ang="0">
                  <a:pos x="8" y="21"/>
                </a:cxn>
                <a:cxn ang="0">
                  <a:pos x="0" y="9"/>
                </a:cxn>
                <a:cxn ang="0">
                  <a:pos x="8" y="69"/>
                </a:cxn>
                <a:cxn ang="0">
                  <a:pos x="29" y="69"/>
                </a:cxn>
                <a:cxn ang="0">
                  <a:pos x="27" y="54"/>
                </a:cxn>
                <a:cxn ang="0">
                  <a:pos x="25" y="32"/>
                </a:cxn>
                <a:cxn ang="0">
                  <a:pos x="21" y="11"/>
                </a:cxn>
                <a:cxn ang="0">
                  <a:pos x="15" y="0"/>
                </a:cxn>
                <a:cxn ang="0">
                  <a:pos x="21" y="9"/>
                </a:cxn>
                <a:cxn ang="0">
                  <a:pos x="21" y="4"/>
                </a:cxn>
                <a:cxn ang="0">
                  <a:pos x="15" y="0"/>
                </a:cxn>
                <a:cxn ang="0">
                  <a:pos x="8" y="21"/>
                </a:cxn>
              </a:cxnLst>
              <a:rect l="0" t="0" r="r" b="b"/>
              <a:pathLst>
                <a:path w="29" h="69">
                  <a:moveTo>
                    <a:pt x="8" y="21"/>
                  </a:moveTo>
                  <a:lnTo>
                    <a:pt x="0" y="9"/>
                  </a:lnTo>
                  <a:lnTo>
                    <a:pt x="8" y="69"/>
                  </a:lnTo>
                  <a:lnTo>
                    <a:pt x="29" y="69"/>
                  </a:lnTo>
                  <a:lnTo>
                    <a:pt x="27" y="54"/>
                  </a:lnTo>
                  <a:lnTo>
                    <a:pt x="25" y="32"/>
                  </a:lnTo>
                  <a:lnTo>
                    <a:pt x="21" y="11"/>
                  </a:lnTo>
                  <a:lnTo>
                    <a:pt x="15" y="0"/>
                  </a:lnTo>
                  <a:lnTo>
                    <a:pt x="21" y="9"/>
                  </a:lnTo>
                  <a:lnTo>
                    <a:pt x="21" y="4"/>
                  </a:lnTo>
                  <a:lnTo>
                    <a:pt x="15" y="0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4439" y="3426"/>
              <a:ext cx="48" cy="4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11" y="30"/>
                </a:cxn>
                <a:cxn ang="0">
                  <a:pos x="41" y="42"/>
                </a:cxn>
                <a:cxn ang="0">
                  <a:pos x="48" y="21"/>
                </a:cxn>
                <a:cxn ang="0">
                  <a:pos x="18" y="8"/>
                </a:cxn>
                <a:cxn ang="0">
                  <a:pos x="3" y="19"/>
                </a:cxn>
                <a:cxn ang="0">
                  <a:pos x="18" y="8"/>
                </a:cxn>
                <a:cxn ang="0">
                  <a:pos x="0" y="0"/>
                </a:cxn>
                <a:cxn ang="0">
                  <a:pos x="3" y="19"/>
                </a:cxn>
                <a:cxn ang="0">
                  <a:pos x="24" y="19"/>
                </a:cxn>
              </a:cxnLst>
              <a:rect l="0" t="0" r="r" b="b"/>
              <a:pathLst>
                <a:path w="48" h="42">
                  <a:moveTo>
                    <a:pt x="24" y="19"/>
                  </a:moveTo>
                  <a:lnTo>
                    <a:pt x="11" y="30"/>
                  </a:lnTo>
                  <a:lnTo>
                    <a:pt x="41" y="42"/>
                  </a:lnTo>
                  <a:lnTo>
                    <a:pt x="48" y="21"/>
                  </a:lnTo>
                  <a:lnTo>
                    <a:pt x="18" y="8"/>
                  </a:lnTo>
                  <a:lnTo>
                    <a:pt x="3" y="19"/>
                  </a:lnTo>
                  <a:lnTo>
                    <a:pt x="18" y="8"/>
                  </a:lnTo>
                  <a:lnTo>
                    <a:pt x="0" y="0"/>
                  </a:lnTo>
                  <a:lnTo>
                    <a:pt x="3" y="19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4442" y="3445"/>
              <a:ext cx="40" cy="132"/>
            </a:xfrm>
            <a:custGeom>
              <a:avLst/>
              <a:gdLst/>
              <a:ahLst/>
              <a:cxnLst>
                <a:cxn ang="0">
                  <a:pos x="15" y="103"/>
                </a:cxn>
                <a:cxn ang="0">
                  <a:pos x="34" y="98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14" y="98"/>
                </a:cxn>
                <a:cxn ang="0">
                  <a:pos x="32" y="90"/>
                </a:cxn>
                <a:cxn ang="0">
                  <a:pos x="15" y="103"/>
                </a:cxn>
                <a:cxn ang="0">
                  <a:pos x="40" y="132"/>
                </a:cxn>
                <a:cxn ang="0">
                  <a:pos x="34" y="98"/>
                </a:cxn>
                <a:cxn ang="0">
                  <a:pos x="15" y="103"/>
                </a:cxn>
              </a:cxnLst>
              <a:rect l="0" t="0" r="r" b="b"/>
              <a:pathLst>
                <a:path w="40" h="132">
                  <a:moveTo>
                    <a:pt x="15" y="103"/>
                  </a:moveTo>
                  <a:lnTo>
                    <a:pt x="34" y="98"/>
                  </a:lnTo>
                  <a:lnTo>
                    <a:pt x="21" y="0"/>
                  </a:lnTo>
                  <a:lnTo>
                    <a:pt x="0" y="0"/>
                  </a:lnTo>
                  <a:lnTo>
                    <a:pt x="14" y="98"/>
                  </a:lnTo>
                  <a:lnTo>
                    <a:pt x="32" y="90"/>
                  </a:lnTo>
                  <a:lnTo>
                    <a:pt x="15" y="103"/>
                  </a:lnTo>
                  <a:lnTo>
                    <a:pt x="40" y="132"/>
                  </a:lnTo>
                  <a:lnTo>
                    <a:pt x="34" y="98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431" y="3496"/>
              <a:ext cx="43" cy="52"/>
            </a:xfrm>
            <a:custGeom>
              <a:avLst/>
              <a:gdLst/>
              <a:ahLst/>
              <a:cxnLst>
                <a:cxn ang="0">
                  <a:pos x="21" y="24"/>
                </a:cxn>
                <a:cxn ang="0">
                  <a:pos x="0" y="26"/>
                </a:cxn>
                <a:cxn ang="0">
                  <a:pos x="26" y="52"/>
                </a:cxn>
                <a:cxn ang="0">
                  <a:pos x="43" y="39"/>
                </a:cxn>
                <a:cxn ang="0">
                  <a:pos x="19" y="13"/>
                </a:cxn>
                <a:cxn ang="0">
                  <a:pos x="0" y="15"/>
                </a:cxn>
                <a:cxn ang="0">
                  <a:pos x="19" y="13"/>
                </a:cxn>
                <a:cxn ang="0">
                  <a:pos x="8" y="0"/>
                </a:cxn>
                <a:cxn ang="0">
                  <a:pos x="0" y="15"/>
                </a:cxn>
                <a:cxn ang="0">
                  <a:pos x="21" y="24"/>
                </a:cxn>
              </a:cxnLst>
              <a:rect l="0" t="0" r="r" b="b"/>
              <a:pathLst>
                <a:path w="43" h="52">
                  <a:moveTo>
                    <a:pt x="21" y="24"/>
                  </a:moveTo>
                  <a:lnTo>
                    <a:pt x="0" y="26"/>
                  </a:lnTo>
                  <a:lnTo>
                    <a:pt x="26" y="52"/>
                  </a:lnTo>
                  <a:lnTo>
                    <a:pt x="43" y="39"/>
                  </a:lnTo>
                  <a:lnTo>
                    <a:pt x="19" y="13"/>
                  </a:lnTo>
                  <a:lnTo>
                    <a:pt x="0" y="15"/>
                  </a:lnTo>
                  <a:lnTo>
                    <a:pt x="19" y="13"/>
                  </a:lnTo>
                  <a:lnTo>
                    <a:pt x="8" y="0"/>
                  </a:lnTo>
                  <a:lnTo>
                    <a:pt x="0" y="15"/>
                  </a:lnTo>
                  <a:lnTo>
                    <a:pt x="2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4394" y="3511"/>
              <a:ext cx="58" cy="82"/>
            </a:xfrm>
            <a:custGeom>
              <a:avLst/>
              <a:gdLst/>
              <a:ahLst/>
              <a:cxnLst>
                <a:cxn ang="0">
                  <a:pos x="9" y="81"/>
                </a:cxn>
                <a:cxn ang="0">
                  <a:pos x="20" y="75"/>
                </a:cxn>
                <a:cxn ang="0">
                  <a:pos x="58" y="9"/>
                </a:cxn>
                <a:cxn ang="0">
                  <a:pos x="37" y="0"/>
                </a:cxn>
                <a:cxn ang="0">
                  <a:pos x="0" y="64"/>
                </a:cxn>
                <a:cxn ang="0">
                  <a:pos x="9" y="60"/>
                </a:cxn>
                <a:cxn ang="0">
                  <a:pos x="9" y="81"/>
                </a:cxn>
                <a:cxn ang="0">
                  <a:pos x="15" y="82"/>
                </a:cxn>
                <a:cxn ang="0">
                  <a:pos x="20" y="75"/>
                </a:cxn>
                <a:cxn ang="0">
                  <a:pos x="9" y="81"/>
                </a:cxn>
              </a:cxnLst>
              <a:rect l="0" t="0" r="r" b="b"/>
              <a:pathLst>
                <a:path w="58" h="82">
                  <a:moveTo>
                    <a:pt x="9" y="81"/>
                  </a:moveTo>
                  <a:lnTo>
                    <a:pt x="20" y="75"/>
                  </a:lnTo>
                  <a:lnTo>
                    <a:pt x="58" y="9"/>
                  </a:lnTo>
                  <a:lnTo>
                    <a:pt x="37" y="0"/>
                  </a:lnTo>
                  <a:lnTo>
                    <a:pt x="0" y="64"/>
                  </a:lnTo>
                  <a:lnTo>
                    <a:pt x="9" y="60"/>
                  </a:lnTo>
                  <a:lnTo>
                    <a:pt x="9" y="81"/>
                  </a:lnTo>
                  <a:lnTo>
                    <a:pt x="15" y="82"/>
                  </a:lnTo>
                  <a:lnTo>
                    <a:pt x="20" y="75"/>
                  </a:lnTo>
                  <a:lnTo>
                    <a:pt x="9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1749" y="3415"/>
              <a:ext cx="2654" cy="17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" y="21"/>
                </a:cxn>
                <a:cxn ang="0">
                  <a:pos x="2654" y="177"/>
                </a:cxn>
                <a:cxn ang="0">
                  <a:pos x="2654" y="156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0" y="21"/>
                </a:cxn>
                <a:cxn ang="0">
                  <a:pos x="4" y="21"/>
                </a:cxn>
                <a:cxn ang="0">
                  <a:pos x="0" y="21"/>
                </a:cxn>
              </a:cxnLst>
              <a:rect l="0" t="0" r="r" b="b"/>
              <a:pathLst>
                <a:path w="2654" h="177">
                  <a:moveTo>
                    <a:pt x="0" y="21"/>
                  </a:moveTo>
                  <a:lnTo>
                    <a:pt x="4" y="21"/>
                  </a:lnTo>
                  <a:lnTo>
                    <a:pt x="2654" y="177"/>
                  </a:lnTo>
                  <a:lnTo>
                    <a:pt x="2654" y="156"/>
                  </a:lnTo>
                  <a:lnTo>
                    <a:pt x="4" y="0"/>
                  </a:lnTo>
                  <a:lnTo>
                    <a:pt x="9" y="0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1480" y="3263"/>
              <a:ext cx="278" cy="173"/>
            </a:xfrm>
            <a:custGeom>
              <a:avLst/>
              <a:gdLst/>
              <a:ahLst/>
              <a:cxnLst>
                <a:cxn ang="0">
                  <a:pos x="10" y="23"/>
                </a:cxn>
                <a:cxn ang="0">
                  <a:pos x="0" y="23"/>
                </a:cxn>
                <a:cxn ang="0">
                  <a:pos x="269" y="173"/>
                </a:cxn>
                <a:cxn ang="0">
                  <a:pos x="278" y="152"/>
                </a:cxn>
                <a:cxn ang="0">
                  <a:pos x="258" y="139"/>
                </a:cxn>
                <a:cxn ang="0">
                  <a:pos x="222" y="120"/>
                </a:cxn>
                <a:cxn ang="0">
                  <a:pos x="181" y="96"/>
                </a:cxn>
                <a:cxn ang="0">
                  <a:pos x="134" y="69"/>
                </a:cxn>
                <a:cxn ang="0">
                  <a:pos x="89" y="43"/>
                </a:cxn>
                <a:cxn ang="0">
                  <a:pos x="49" y="23"/>
                </a:cxn>
                <a:cxn ang="0">
                  <a:pos x="17" y="8"/>
                </a:cxn>
                <a:cxn ang="0">
                  <a:pos x="2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10" y="23"/>
                </a:cxn>
              </a:cxnLst>
              <a:rect l="0" t="0" r="r" b="b"/>
              <a:pathLst>
                <a:path w="278" h="173">
                  <a:moveTo>
                    <a:pt x="10" y="23"/>
                  </a:moveTo>
                  <a:lnTo>
                    <a:pt x="0" y="23"/>
                  </a:lnTo>
                  <a:lnTo>
                    <a:pt x="269" y="173"/>
                  </a:lnTo>
                  <a:lnTo>
                    <a:pt x="278" y="152"/>
                  </a:lnTo>
                  <a:lnTo>
                    <a:pt x="258" y="139"/>
                  </a:lnTo>
                  <a:lnTo>
                    <a:pt x="222" y="120"/>
                  </a:lnTo>
                  <a:lnTo>
                    <a:pt x="181" y="96"/>
                  </a:lnTo>
                  <a:lnTo>
                    <a:pt x="134" y="69"/>
                  </a:lnTo>
                  <a:lnTo>
                    <a:pt x="89" y="43"/>
                  </a:lnTo>
                  <a:lnTo>
                    <a:pt x="49" y="23"/>
                  </a:lnTo>
                  <a:lnTo>
                    <a:pt x="17" y="8"/>
                  </a:lnTo>
                  <a:lnTo>
                    <a:pt x="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1446" y="3265"/>
              <a:ext cx="44" cy="3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8" y="34"/>
                </a:cxn>
                <a:cxn ang="0">
                  <a:pos x="21" y="30"/>
                </a:cxn>
                <a:cxn ang="0">
                  <a:pos x="34" y="24"/>
                </a:cxn>
                <a:cxn ang="0">
                  <a:pos x="44" y="21"/>
                </a:cxn>
                <a:cxn ang="0">
                  <a:pos x="36" y="0"/>
                </a:cxn>
                <a:cxn ang="0">
                  <a:pos x="0" y="15"/>
                </a:cxn>
                <a:cxn ang="0">
                  <a:pos x="8" y="15"/>
                </a:cxn>
                <a:cxn ang="0">
                  <a:pos x="0" y="36"/>
                </a:cxn>
                <a:cxn ang="0">
                  <a:pos x="2" y="37"/>
                </a:cxn>
                <a:cxn ang="0">
                  <a:pos x="4" y="37"/>
                </a:cxn>
                <a:cxn ang="0">
                  <a:pos x="6" y="37"/>
                </a:cxn>
                <a:cxn ang="0">
                  <a:pos x="8" y="36"/>
                </a:cxn>
                <a:cxn ang="0">
                  <a:pos x="0" y="36"/>
                </a:cxn>
              </a:cxnLst>
              <a:rect l="0" t="0" r="r" b="b"/>
              <a:pathLst>
                <a:path w="44" h="37">
                  <a:moveTo>
                    <a:pt x="0" y="36"/>
                  </a:moveTo>
                  <a:lnTo>
                    <a:pt x="8" y="34"/>
                  </a:lnTo>
                  <a:lnTo>
                    <a:pt x="21" y="30"/>
                  </a:lnTo>
                  <a:lnTo>
                    <a:pt x="34" y="24"/>
                  </a:lnTo>
                  <a:lnTo>
                    <a:pt x="44" y="21"/>
                  </a:lnTo>
                  <a:lnTo>
                    <a:pt x="36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0" y="36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8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1413" y="3263"/>
              <a:ext cx="41" cy="38"/>
            </a:xfrm>
            <a:custGeom>
              <a:avLst/>
              <a:gdLst/>
              <a:ahLst/>
              <a:cxnLst>
                <a:cxn ang="0">
                  <a:pos x="20" y="17"/>
                </a:cxn>
                <a:cxn ang="0">
                  <a:pos x="7" y="26"/>
                </a:cxn>
                <a:cxn ang="0">
                  <a:pos x="33" y="38"/>
                </a:cxn>
                <a:cxn ang="0">
                  <a:pos x="41" y="17"/>
                </a:cxn>
                <a:cxn ang="0">
                  <a:pos x="15" y="6"/>
                </a:cxn>
                <a:cxn ang="0">
                  <a:pos x="0" y="15"/>
                </a:cxn>
                <a:cxn ang="0">
                  <a:pos x="15" y="6"/>
                </a:cxn>
                <a:cxn ang="0">
                  <a:pos x="2" y="0"/>
                </a:cxn>
                <a:cxn ang="0">
                  <a:pos x="0" y="15"/>
                </a:cxn>
                <a:cxn ang="0">
                  <a:pos x="20" y="17"/>
                </a:cxn>
              </a:cxnLst>
              <a:rect l="0" t="0" r="r" b="b"/>
              <a:pathLst>
                <a:path w="41" h="38">
                  <a:moveTo>
                    <a:pt x="20" y="17"/>
                  </a:moveTo>
                  <a:lnTo>
                    <a:pt x="7" y="26"/>
                  </a:lnTo>
                  <a:lnTo>
                    <a:pt x="33" y="38"/>
                  </a:lnTo>
                  <a:lnTo>
                    <a:pt x="41" y="17"/>
                  </a:lnTo>
                  <a:lnTo>
                    <a:pt x="15" y="6"/>
                  </a:lnTo>
                  <a:lnTo>
                    <a:pt x="0" y="15"/>
                  </a:lnTo>
                  <a:lnTo>
                    <a:pt x="15" y="6"/>
                  </a:lnTo>
                  <a:lnTo>
                    <a:pt x="2" y="0"/>
                  </a:lnTo>
                  <a:lnTo>
                    <a:pt x="0" y="15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1396" y="3278"/>
              <a:ext cx="37" cy="137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20" y="98"/>
                </a:cxn>
                <a:cxn ang="0">
                  <a:pos x="37" y="2"/>
                </a:cxn>
                <a:cxn ang="0">
                  <a:pos x="17" y="0"/>
                </a:cxn>
                <a:cxn ang="0">
                  <a:pos x="0" y="94"/>
                </a:cxn>
                <a:cxn ang="0">
                  <a:pos x="20" y="92"/>
                </a:cxn>
                <a:cxn ang="0">
                  <a:pos x="0" y="100"/>
                </a:cxn>
                <a:cxn ang="0">
                  <a:pos x="13" y="137"/>
                </a:cxn>
                <a:cxn ang="0">
                  <a:pos x="20" y="98"/>
                </a:cxn>
                <a:cxn ang="0">
                  <a:pos x="0" y="100"/>
                </a:cxn>
              </a:cxnLst>
              <a:rect l="0" t="0" r="r" b="b"/>
              <a:pathLst>
                <a:path w="37" h="137">
                  <a:moveTo>
                    <a:pt x="0" y="100"/>
                  </a:moveTo>
                  <a:lnTo>
                    <a:pt x="20" y="98"/>
                  </a:lnTo>
                  <a:lnTo>
                    <a:pt x="37" y="2"/>
                  </a:lnTo>
                  <a:lnTo>
                    <a:pt x="17" y="0"/>
                  </a:lnTo>
                  <a:lnTo>
                    <a:pt x="0" y="94"/>
                  </a:lnTo>
                  <a:lnTo>
                    <a:pt x="20" y="92"/>
                  </a:lnTo>
                  <a:lnTo>
                    <a:pt x="0" y="100"/>
                  </a:lnTo>
                  <a:lnTo>
                    <a:pt x="13" y="137"/>
                  </a:lnTo>
                  <a:lnTo>
                    <a:pt x="20" y="9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373" y="3304"/>
              <a:ext cx="43" cy="74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0" y="19"/>
                </a:cxn>
                <a:cxn ang="0">
                  <a:pos x="23" y="74"/>
                </a:cxn>
                <a:cxn ang="0">
                  <a:pos x="43" y="66"/>
                </a:cxn>
                <a:cxn ang="0">
                  <a:pos x="21" y="12"/>
                </a:cxn>
                <a:cxn ang="0">
                  <a:pos x="6" y="6"/>
                </a:cxn>
                <a:cxn ang="0">
                  <a:pos x="21" y="12"/>
                </a:cxn>
                <a:cxn ang="0">
                  <a:pos x="15" y="0"/>
                </a:cxn>
                <a:cxn ang="0">
                  <a:pos x="6" y="6"/>
                </a:cxn>
                <a:cxn ang="0">
                  <a:pos x="13" y="27"/>
                </a:cxn>
              </a:cxnLst>
              <a:rect l="0" t="0" r="r" b="b"/>
              <a:pathLst>
                <a:path w="43" h="74">
                  <a:moveTo>
                    <a:pt x="13" y="27"/>
                  </a:moveTo>
                  <a:lnTo>
                    <a:pt x="0" y="19"/>
                  </a:lnTo>
                  <a:lnTo>
                    <a:pt x="23" y="74"/>
                  </a:lnTo>
                  <a:lnTo>
                    <a:pt x="43" y="66"/>
                  </a:lnTo>
                  <a:lnTo>
                    <a:pt x="21" y="12"/>
                  </a:lnTo>
                  <a:lnTo>
                    <a:pt x="6" y="6"/>
                  </a:lnTo>
                  <a:lnTo>
                    <a:pt x="21" y="12"/>
                  </a:lnTo>
                  <a:lnTo>
                    <a:pt x="15" y="0"/>
                  </a:lnTo>
                  <a:lnTo>
                    <a:pt x="6" y="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345" y="3310"/>
              <a:ext cx="41" cy="30"/>
            </a:xfrm>
            <a:custGeom>
              <a:avLst/>
              <a:gdLst/>
              <a:ahLst/>
              <a:cxnLst>
                <a:cxn ang="0">
                  <a:pos x="24" y="21"/>
                </a:cxn>
                <a:cxn ang="0">
                  <a:pos x="17" y="30"/>
                </a:cxn>
                <a:cxn ang="0">
                  <a:pos x="41" y="21"/>
                </a:cxn>
                <a:cxn ang="0">
                  <a:pos x="34" y="0"/>
                </a:cxn>
                <a:cxn ang="0">
                  <a:pos x="9" y="9"/>
                </a:cxn>
                <a:cxn ang="0">
                  <a:pos x="2" y="21"/>
                </a:cxn>
                <a:cxn ang="0">
                  <a:pos x="9" y="9"/>
                </a:cxn>
                <a:cxn ang="0">
                  <a:pos x="2" y="13"/>
                </a:cxn>
                <a:cxn ang="0">
                  <a:pos x="0" y="21"/>
                </a:cxn>
                <a:cxn ang="0">
                  <a:pos x="24" y="21"/>
                </a:cxn>
              </a:cxnLst>
              <a:rect l="0" t="0" r="r" b="b"/>
              <a:pathLst>
                <a:path w="41" h="30">
                  <a:moveTo>
                    <a:pt x="24" y="21"/>
                  </a:moveTo>
                  <a:lnTo>
                    <a:pt x="17" y="30"/>
                  </a:lnTo>
                  <a:lnTo>
                    <a:pt x="41" y="21"/>
                  </a:lnTo>
                  <a:lnTo>
                    <a:pt x="34" y="0"/>
                  </a:lnTo>
                  <a:lnTo>
                    <a:pt x="9" y="9"/>
                  </a:lnTo>
                  <a:lnTo>
                    <a:pt x="2" y="21"/>
                  </a:lnTo>
                  <a:lnTo>
                    <a:pt x="9" y="9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345" y="3331"/>
              <a:ext cx="24" cy="18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23" y="95"/>
                </a:cxn>
                <a:cxn ang="0">
                  <a:pos x="24" y="0"/>
                </a:cxn>
                <a:cxn ang="0">
                  <a:pos x="2" y="0"/>
                </a:cxn>
                <a:cxn ang="0">
                  <a:pos x="0" y="95"/>
                </a:cxn>
                <a:cxn ang="0">
                  <a:pos x="23" y="93"/>
                </a:cxn>
                <a:cxn ang="0">
                  <a:pos x="0" y="95"/>
                </a:cxn>
                <a:cxn ang="0">
                  <a:pos x="23" y="185"/>
                </a:cxn>
                <a:cxn ang="0">
                  <a:pos x="24" y="95"/>
                </a:cxn>
                <a:cxn ang="0">
                  <a:pos x="0" y="95"/>
                </a:cxn>
              </a:cxnLst>
              <a:rect l="0" t="0" r="r" b="b"/>
              <a:pathLst>
                <a:path w="24" h="185">
                  <a:moveTo>
                    <a:pt x="0" y="95"/>
                  </a:moveTo>
                  <a:lnTo>
                    <a:pt x="23" y="95"/>
                  </a:lnTo>
                  <a:lnTo>
                    <a:pt x="24" y="0"/>
                  </a:lnTo>
                  <a:lnTo>
                    <a:pt x="2" y="0"/>
                  </a:lnTo>
                  <a:lnTo>
                    <a:pt x="0" y="95"/>
                  </a:lnTo>
                  <a:lnTo>
                    <a:pt x="23" y="93"/>
                  </a:lnTo>
                  <a:lnTo>
                    <a:pt x="0" y="95"/>
                  </a:lnTo>
                  <a:lnTo>
                    <a:pt x="23" y="185"/>
                  </a:lnTo>
                  <a:lnTo>
                    <a:pt x="24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326" y="3332"/>
              <a:ext cx="42" cy="94"/>
            </a:xfrm>
            <a:custGeom>
              <a:avLst/>
              <a:gdLst/>
              <a:ahLst/>
              <a:cxnLst>
                <a:cxn ang="0">
                  <a:pos x="17" y="29"/>
                </a:cxn>
                <a:cxn ang="0">
                  <a:pos x="0" y="19"/>
                </a:cxn>
                <a:cxn ang="0">
                  <a:pos x="19" y="94"/>
                </a:cxn>
                <a:cxn ang="0">
                  <a:pos x="42" y="92"/>
                </a:cxn>
                <a:cxn ang="0">
                  <a:pos x="21" y="15"/>
                </a:cxn>
                <a:cxn ang="0">
                  <a:pos x="6" y="8"/>
                </a:cxn>
                <a:cxn ang="0">
                  <a:pos x="21" y="15"/>
                </a:cxn>
                <a:cxn ang="0">
                  <a:pos x="19" y="0"/>
                </a:cxn>
                <a:cxn ang="0">
                  <a:pos x="6" y="8"/>
                </a:cxn>
                <a:cxn ang="0">
                  <a:pos x="17" y="29"/>
                </a:cxn>
              </a:cxnLst>
              <a:rect l="0" t="0" r="r" b="b"/>
              <a:pathLst>
                <a:path w="42" h="94">
                  <a:moveTo>
                    <a:pt x="17" y="29"/>
                  </a:moveTo>
                  <a:lnTo>
                    <a:pt x="0" y="19"/>
                  </a:lnTo>
                  <a:lnTo>
                    <a:pt x="19" y="94"/>
                  </a:lnTo>
                  <a:lnTo>
                    <a:pt x="42" y="92"/>
                  </a:lnTo>
                  <a:lnTo>
                    <a:pt x="21" y="15"/>
                  </a:lnTo>
                  <a:lnTo>
                    <a:pt x="6" y="8"/>
                  </a:lnTo>
                  <a:lnTo>
                    <a:pt x="21" y="15"/>
                  </a:lnTo>
                  <a:lnTo>
                    <a:pt x="19" y="0"/>
                  </a:lnTo>
                  <a:lnTo>
                    <a:pt x="6" y="8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307" y="3340"/>
              <a:ext cx="36" cy="28"/>
            </a:xfrm>
            <a:custGeom>
              <a:avLst/>
              <a:gdLst/>
              <a:ahLst/>
              <a:cxnLst>
                <a:cxn ang="0">
                  <a:pos x="25" y="19"/>
                </a:cxn>
                <a:cxn ang="0">
                  <a:pos x="17" y="28"/>
                </a:cxn>
                <a:cxn ang="0">
                  <a:pos x="36" y="21"/>
                </a:cxn>
                <a:cxn ang="0">
                  <a:pos x="25" y="0"/>
                </a:cxn>
                <a:cxn ang="0">
                  <a:pos x="8" y="7"/>
                </a:cxn>
                <a:cxn ang="0">
                  <a:pos x="0" y="19"/>
                </a:cxn>
                <a:cxn ang="0">
                  <a:pos x="8" y="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25" y="19"/>
                </a:cxn>
              </a:cxnLst>
              <a:rect l="0" t="0" r="r" b="b"/>
              <a:pathLst>
                <a:path w="36" h="28">
                  <a:moveTo>
                    <a:pt x="25" y="19"/>
                  </a:moveTo>
                  <a:lnTo>
                    <a:pt x="17" y="28"/>
                  </a:lnTo>
                  <a:lnTo>
                    <a:pt x="36" y="21"/>
                  </a:lnTo>
                  <a:lnTo>
                    <a:pt x="25" y="0"/>
                  </a:lnTo>
                  <a:lnTo>
                    <a:pt x="8" y="7"/>
                  </a:lnTo>
                  <a:lnTo>
                    <a:pt x="0" y="19"/>
                  </a:lnTo>
                  <a:lnTo>
                    <a:pt x="8" y="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307" y="3359"/>
              <a:ext cx="25" cy="191"/>
            </a:xfrm>
            <a:custGeom>
              <a:avLst/>
              <a:gdLst/>
              <a:ahLst/>
              <a:cxnLst>
                <a:cxn ang="0">
                  <a:pos x="2" y="156"/>
                </a:cxn>
                <a:cxn ang="0">
                  <a:pos x="25" y="150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150"/>
                </a:cxn>
                <a:cxn ang="0">
                  <a:pos x="23" y="144"/>
                </a:cxn>
                <a:cxn ang="0">
                  <a:pos x="2" y="156"/>
                </a:cxn>
                <a:cxn ang="0">
                  <a:pos x="25" y="191"/>
                </a:cxn>
                <a:cxn ang="0">
                  <a:pos x="25" y="150"/>
                </a:cxn>
                <a:cxn ang="0">
                  <a:pos x="2" y="156"/>
                </a:cxn>
              </a:cxnLst>
              <a:rect l="0" t="0" r="r" b="b"/>
              <a:pathLst>
                <a:path w="25" h="191">
                  <a:moveTo>
                    <a:pt x="2" y="156"/>
                  </a:moveTo>
                  <a:lnTo>
                    <a:pt x="25" y="15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23" y="144"/>
                  </a:lnTo>
                  <a:lnTo>
                    <a:pt x="2" y="156"/>
                  </a:lnTo>
                  <a:lnTo>
                    <a:pt x="25" y="191"/>
                  </a:lnTo>
                  <a:lnTo>
                    <a:pt x="25" y="150"/>
                  </a:lnTo>
                  <a:lnTo>
                    <a:pt x="2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285" y="3451"/>
              <a:ext cx="45" cy="64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0" y="20"/>
                </a:cxn>
                <a:cxn ang="0">
                  <a:pos x="24" y="64"/>
                </a:cxn>
                <a:cxn ang="0">
                  <a:pos x="45" y="52"/>
                </a:cxn>
                <a:cxn ang="0">
                  <a:pos x="21" y="9"/>
                </a:cxn>
                <a:cxn ang="0">
                  <a:pos x="4" y="5"/>
                </a:cxn>
                <a:cxn ang="0">
                  <a:pos x="21" y="9"/>
                </a:cxn>
                <a:cxn ang="0">
                  <a:pos x="13" y="0"/>
                </a:cxn>
                <a:cxn ang="0">
                  <a:pos x="4" y="5"/>
                </a:cxn>
                <a:cxn ang="0">
                  <a:pos x="15" y="24"/>
                </a:cxn>
              </a:cxnLst>
              <a:rect l="0" t="0" r="r" b="b"/>
              <a:pathLst>
                <a:path w="45" h="64">
                  <a:moveTo>
                    <a:pt x="15" y="24"/>
                  </a:moveTo>
                  <a:lnTo>
                    <a:pt x="0" y="20"/>
                  </a:lnTo>
                  <a:lnTo>
                    <a:pt x="24" y="64"/>
                  </a:lnTo>
                  <a:lnTo>
                    <a:pt x="45" y="52"/>
                  </a:lnTo>
                  <a:lnTo>
                    <a:pt x="21" y="9"/>
                  </a:lnTo>
                  <a:lnTo>
                    <a:pt x="4" y="5"/>
                  </a:lnTo>
                  <a:lnTo>
                    <a:pt x="21" y="9"/>
                  </a:lnTo>
                  <a:lnTo>
                    <a:pt x="13" y="0"/>
                  </a:lnTo>
                  <a:lnTo>
                    <a:pt x="4" y="5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1257" y="3456"/>
              <a:ext cx="43" cy="34"/>
            </a:xfrm>
            <a:custGeom>
              <a:avLst/>
              <a:gdLst/>
              <a:ahLst/>
              <a:cxnLst>
                <a:cxn ang="0">
                  <a:pos x="24" y="25"/>
                </a:cxn>
                <a:cxn ang="0">
                  <a:pos x="19" y="34"/>
                </a:cxn>
                <a:cxn ang="0">
                  <a:pos x="43" y="19"/>
                </a:cxn>
                <a:cxn ang="0">
                  <a:pos x="32" y="0"/>
                </a:cxn>
                <a:cxn ang="0">
                  <a:pos x="7" y="17"/>
                </a:cxn>
                <a:cxn ang="0">
                  <a:pos x="2" y="29"/>
                </a:cxn>
                <a:cxn ang="0">
                  <a:pos x="7" y="17"/>
                </a:cxn>
                <a:cxn ang="0">
                  <a:pos x="0" y="21"/>
                </a:cxn>
                <a:cxn ang="0">
                  <a:pos x="2" y="29"/>
                </a:cxn>
                <a:cxn ang="0">
                  <a:pos x="24" y="25"/>
                </a:cxn>
              </a:cxnLst>
              <a:rect l="0" t="0" r="r" b="b"/>
              <a:pathLst>
                <a:path w="43" h="34">
                  <a:moveTo>
                    <a:pt x="24" y="25"/>
                  </a:moveTo>
                  <a:lnTo>
                    <a:pt x="19" y="34"/>
                  </a:lnTo>
                  <a:lnTo>
                    <a:pt x="43" y="19"/>
                  </a:lnTo>
                  <a:lnTo>
                    <a:pt x="32" y="0"/>
                  </a:lnTo>
                  <a:lnTo>
                    <a:pt x="7" y="17"/>
                  </a:lnTo>
                  <a:lnTo>
                    <a:pt x="2" y="29"/>
                  </a:lnTo>
                  <a:lnTo>
                    <a:pt x="7" y="17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1259" y="3481"/>
              <a:ext cx="39" cy="75"/>
            </a:xfrm>
            <a:custGeom>
              <a:avLst/>
              <a:gdLst/>
              <a:ahLst/>
              <a:cxnLst>
                <a:cxn ang="0">
                  <a:pos x="37" y="71"/>
                </a:cxn>
                <a:cxn ang="0">
                  <a:pos x="22" y="0"/>
                </a:cxn>
                <a:cxn ang="0">
                  <a:pos x="0" y="4"/>
                </a:cxn>
                <a:cxn ang="0">
                  <a:pos x="17" y="75"/>
                </a:cxn>
                <a:cxn ang="0">
                  <a:pos x="15" y="73"/>
                </a:cxn>
                <a:cxn ang="0">
                  <a:pos x="39" y="73"/>
                </a:cxn>
                <a:cxn ang="0">
                  <a:pos x="37" y="73"/>
                </a:cxn>
                <a:cxn ang="0">
                  <a:pos x="37" y="73"/>
                </a:cxn>
                <a:cxn ang="0">
                  <a:pos x="37" y="71"/>
                </a:cxn>
                <a:cxn ang="0">
                  <a:pos x="37" y="71"/>
                </a:cxn>
              </a:cxnLst>
              <a:rect l="0" t="0" r="r" b="b"/>
              <a:pathLst>
                <a:path w="39" h="75">
                  <a:moveTo>
                    <a:pt x="37" y="71"/>
                  </a:moveTo>
                  <a:lnTo>
                    <a:pt x="22" y="0"/>
                  </a:lnTo>
                  <a:lnTo>
                    <a:pt x="0" y="4"/>
                  </a:lnTo>
                  <a:lnTo>
                    <a:pt x="17" y="75"/>
                  </a:lnTo>
                  <a:lnTo>
                    <a:pt x="15" y="73"/>
                  </a:lnTo>
                  <a:lnTo>
                    <a:pt x="39" y="73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37" y="71"/>
                  </a:lnTo>
                  <a:lnTo>
                    <a:pt x="37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1274" y="3554"/>
              <a:ext cx="28" cy="636"/>
            </a:xfrm>
            <a:custGeom>
              <a:avLst/>
              <a:gdLst/>
              <a:ahLst/>
              <a:cxnLst>
                <a:cxn ang="0">
                  <a:pos x="15" y="612"/>
                </a:cxn>
                <a:cxn ang="0">
                  <a:pos x="28" y="625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3" y="625"/>
                </a:cxn>
                <a:cxn ang="0">
                  <a:pos x="15" y="636"/>
                </a:cxn>
                <a:cxn ang="0">
                  <a:pos x="3" y="625"/>
                </a:cxn>
                <a:cxn ang="0">
                  <a:pos x="5" y="635"/>
                </a:cxn>
                <a:cxn ang="0">
                  <a:pos x="15" y="636"/>
                </a:cxn>
                <a:cxn ang="0">
                  <a:pos x="15" y="612"/>
                </a:cxn>
              </a:cxnLst>
              <a:rect l="0" t="0" r="r" b="b"/>
              <a:pathLst>
                <a:path w="28" h="636">
                  <a:moveTo>
                    <a:pt x="15" y="612"/>
                  </a:moveTo>
                  <a:lnTo>
                    <a:pt x="28" y="625"/>
                  </a:lnTo>
                  <a:lnTo>
                    <a:pt x="24" y="0"/>
                  </a:lnTo>
                  <a:lnTo>
                    <a:pt x="0" y="0"/>
                  </a:lnTo>
                  <a:lnTo>
                    <a:pt x="3" y="625"/>
                  </a:lnTo>
                  <a:lnTo>
                    <a:pt x="15" y="636"/>
                  </a:lnTo>
                  <a:lnTo>
                    <a:pt x="3" y="625"/>
                  </a:lnTo>
                  <a:lnTo>
                    <a:pt x="5" y="635"/>
                  </a:lnTo>
                  <a:lnTo>
                    <a:pt x="15" y="636"/>
                  </a:lnTo>
                  <a:lnTo>
                    <a:pt x="15" y="6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332" y="101"/>
              <a:ext cx="353" cy="691"/>
            </a:xfrm>
            <a:prstGeom prst="rect">
              <a:avLst/>
            </a:prstGeom>
            <a:solidFill>
              <a:srgbClr val="BF3F3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332" y="88"/>
              <a:ext cx="367" cy="25"/>
            </a:xfrm>
            <a:custGeom>
              <a:avLst/>
              <a:gdLst/>
              <a:ahLst/>
              <a:cxnLst>
                <a:cxn ang="0">
                  <a:pos x="367" y="13"/>
                </a:cxn>
                <a:cxn ang="0">
                  <a:pos x="353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353" y="25"/>
                </a:cxn>
                <a:cxn ang="0">
                  <a:pos x="342" y="13"/>
                </a:cxn>
                <a:cxn ang="0">
                  <a:pos x="367" y="13"/>
                </a:cxn>
                <a:cxn ang="0">
                  <a:pos x="367" y="0"/>
                </a:cxn>
                <a:cxn ang="0">
                  <a:pos x="353" y="0"/>
                </a:cxn>
                <a:cxn ang="0">
                  <a:pos x="367" y="13"/>
                </a:cxn>
              </a:cxnLst>
              <a:rect l="0" t="0" r="r" b="b"/>
              <a:pathLst>
                <a:path w="367" h="25">
                  <a:moveTo>
                    <a:pt x="367" y="13"/>
                  </a:moveTo>
                  <a:lnTo>
                    <a:pt x="35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353" y="25"/>
                  </a:lnTo>
                  <a:lnTo>
                    <a:pt x="342" y="13"/>
                  </a:lnTo>
                  <a:lnTo>
                    <a:pt x="367" y="13"/>
                  </a:lnTo>
                  <a:lnTo>
                    <a:pt x="367" y="0"/>
                  </a:lnTo>
                  <a:lnTo>
                    <a:pt x="353" y="0"/>
                  </a:lnTo>
                  <a:lnTo>
                    <a:pt x="36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3674" y="101"/>
              <a:ext cx="25" cy="704"/>
            </a:xfrm>
            <a:custGeom>
              <a:avLst/>
              <a:gdLst/>
              <a:ahLst/>
              <a:cxnLst>
                <a:cxn ang="0">
                  <a:pos x="11" y="704"/>
                </a:cxn>
                <a:cxn ang="0">
                  <a:pos x="25" y="691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691"/>
                </a:cxn>
                <a:cxn ang="0">
                  <a:pos x="11" y="678"/>
                </a:cxn>
                <a:cxn ang="0">
                  <a:pos x="11" y="704"/>
                </a:cxn>
                <a:cxn ang="0">
                  <a:pos x="25" y="704"/>
                </a:cxn>
                <a:cxn ang="0">
                  <a:pos x="25" y="691"/>
                </a:cxn>
                <a:cxn ang="0">
                  <a:pos x="11" y="704"/>
                </a:cxn>
              </a:cxnLst>
              <a:rect l="0" t="0" r="r" b="b"/>
              <a:pathLst>
                <a:path w="25" h="704">
                  <a:moveTo>
                    <a:pt x="11" y="704"/>
                  </a:moveTo>
                  <a:lnTo>
                    <a:pt x="25" y="691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691"/>
                  </a:lnTo>
                  <a:lnTo>
                    <a:pt x="11" y="678"/>
                  </a:lnTo>
                  <a:lnTo>
                    <a:pt x="11" y="704"/>
                  </a:lnTo>
                  <a:lnTo>
                    <a:pt x="25" y="704"/>
                  </a:lnTo>
                  <a:lnTo>
                    <a:pt x="25" y="691"/>
                  </a:lnTo>
                  <a:lnTo>
                    <a:pt x="11" y="7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3321" y="779"/>
              <a:ext cx="364" cy="2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6"/>
                </a:cxn>
                <a:cxn ang="0">
                  <a:pos x="364" y="26"/>
                </a:cxn>
                <a:cxn ang="0">
                  <a:pos x="364" y="0"/>
                </a:cxn>
                <a:cxn ang="0">
                  <a:pos x="11" y="0"/>
                </a:cxn>
                <a:cxn ang="0">
                  <a:pos x="24" y="13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11" y="26"/>
                </a:cxn>
                <a:cxn ang="0">
                  <a:pos x="0" y="13"/>
                </a:cxn>
              </a:cxnLst>
              <a:rect l="0" t="0" r="r" b="b"/>
              <a:pathLst>
                <a:path w="364" h="26">
                  <a:moveTo>
                    <a:pt x="0" y="13"/>
                  </a:moveTo>
                  <a:lnTo>
                    <a:pt x="11" y="26"/>
                  </a:lnTo>
                  <a:lnTo>
                    <a:pt x="364" y="26"/>
                  </a:lnTo>
                  <a:lnTo>
                    <a:pt x="364" y="0"/>
                  </a:lnTo>
                  <a:lnTo>
                    <a:pt x="11" y="0"/>
                  </a:lnTo>
                  <a:lnTo>
                    <a:pt x="24" y="13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11" y="2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3321" y="88"/>
              <a:ext cx="24" cy="70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704"/>
                </a:cxn>
                <a:cxn ang="0">
                  <a:pos x="24" y="704"/>
                </a:cxn>
                <a:cxn ang="0">
                  <a:pos x="24" y="13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4" h="704">
                  <a:moveTo>
                    <a:pt x="11" y="0"/>
                  </a:moveTo>
                  <a:lnTo>
                    <a:pt x="0" y="13"/>
                  </a:lnTo>
                  <a:lnTo>
                    <a:pt x="0" y="704"/>
                  </a:lnTo>
                  <a:lnTo>
                    <a:pt x="24" y="704"/>
                  </a:lnTo>
                  <a:lnTo>
                    <a:pt x="24" y="13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1839" y="17"/>
              <a:ext cx="2367" cy="1183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367" y="1183"/>
                </a:cxn>
                <a:cxn ang="0">
                  <a:pos x="0" y="1183"/>
                </a:cxn>
                <a:cxn ang="0">
                  <a:pos x="1183" y="0"/>
                </a:cxn>
              </a:cxnLst>
              <a:rect l="0" t="0" r="r" b="b"/>
              <a:pathLst>
                <a:path w="2367" h="1183">
                  <a:moveTo>
                    <a:pt x="1183" y="0"/>
                  </a:moveTo>
                  <a:lnTo>
                    <a:pt x="2367" y="1183"/>
                  </a:lnTo>
                  <a:lnTo>
                    <a:pt x="0" y="1183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D1A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3015" y="9"/>
              <a:ext cx="1219" cy="1204"/>
            </a:xfrm>
            <a:custGeom>
              <a:avLst/>
              <a:gdLst/>
              <a:ahLst/>
              <a:cxnLst>
                <a:cxn ang="0">
                  <a:pos x="1191" y="1204"/>
                </a:cxn>
                <a:cxn ang="0">
                  <a:pos x="1198" y="1183"/>
                </a:cxn>
                <a:cxn ang="0">
                  <a:pos x="15" y="0"/>
                </a:cxn>
                <a:cxn ang="0">
                  <a:pos x="0" y="14"/>
                </a:cxn>
                <a:cxn ang="0">
                  <a:pos x="1183" y="1198"/>
                </a:cxn>
                <a:cxn ang="0">
                  <a:pos x="1191" y="1178"/>
                </a:cxn>
                <a:cxn ang="0">
                  <a:pos x="1191" y="1204"/>
                </a:cxn>
                <a:cxn ang="0">
                  <a:pos x="1219" y="1204"/>
                </a:cxn>
                <a:cxn ang="0">
                  <a:pos x="1198" y="1183"/>
                </a:cxn>
                <a:cxn ang="0">
                  <a:pos x="1191" y="1204"/>
                </a:cxn>
              </a:cxnLst>
              <a:rect l="0" t="0" r="r" b="b"/>
              <a:pathLst>
                <a:path w="1219" h="1204">
                  <a:moveTo>
                    <a:pt x="1191" y="1204"/>
                  </a:moveTo>
                  <a:lnTo>
                    <a:pt x="1198" y="1183"/>
                  </a:lnTo>
                  <a:lnTo>
                    <a:pt x="15" y="0"/>
                  </a:lnTo>
                  <a:lnTo>
                    <a:pt x="0" y="14"/>
                  </a:lnTo>
                  <a:lnTo>
                    <a:pt x="1183" y="1198"/>
                  </a:lnTo>
                  <a:lnTo>
                    <a:pt x="1191" y="1178"/>
                  </a:lnTo>
                  <a:lnTo>
                    <a:pt x="1191" y="1204"/>
                  </a:lnTo>
                  <a:lnTo>
                    <a:pt x="1219" y="1204"/>
                  </a:lnTo>
                  <a:lnTo>
                    <a:pt x="1198" y="1183"/>
                  </a:lnTo>
                  <a:lnTo>
                    <a:pt x="1191" y="12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1811" y="1187"/>
              <a:ext cx="2395" cy="26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28" y="26"/>
                </a:cxn>
                <a:cxn ang="0">
                  <a:pos x="2395" y="26"/>
                </a:cxn>
                <a:cxn ang="0">
                  <a:pos x="2395" y="0"/>
                </a:cxn>
                <a:cxn ang="0">
                  <a:pos x="28" y="0"/>
                </a:cxn>
                <a:cxn ang="0">
                  <a:pos x="36" y="20"/>
                </a:cxn>
                <a:cxn ang="0">
                  <a:pos x="22" y="5"/>
                </a:cxn>
                <a:cxn ang="0">
                  <a:pos x="0" y="26"/>
                </a:cxn>
                <a:cxn ang="0">
                  <a:pos x="28" y="26"/>
                </a:cxn>
                <a:cxn ang="0">
                  <a:pos x="22" y="5"/>
                </a:cxn>
              </a:cxnLst>
              <a:rect l="0" t="0" r="r" b="b"/>
              <a:pathLst>
                <a:path w="2395" h="26">
                  <a:moveTo>
                    <a:pt x="22" y="5"/>
                  </a:moveTo>
                  <a:lnTo>
                    <a:pt x="28" y="26"/>
                  </a:lnTo>
                  <a:lnTo>
                    <a:pt x="2395" y="26"/>
                  </a:lnTo>
                  <a:lnTo>
                    <a:pt x="2395" y="0"/>
                  </a:lnTo>
                  <a:lnTo>
                    <a:pt x="28" y="0"/>
                  </a:lnTo>
                  <a:lnTo>
                    <a:pt x="36" y="20"/>
                  </a:lnTo>
                  <a:lnTo>
                    <a:pt x="22" y="5"/>
                  </a:lnTo>
                  <a:lnTo>
                    <a:pt x="0" y="26"/>
                  </a:lnTo>
                  <a:lnTo>
                    <a:pt x="28" y="26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1833" y="0"/>
              <a:ext cx="1197" cy="1207"/>
            </a:xfrm>
            <a:custGeom>
              <a:avLst/>
              <a:gdLst/>
              <a:ahLst/>
              <a:cxnLst>
                <a:cxn ang="0">
                  <a:pos x="1197" y="9"/>
                </a:cxn>
                <a:cxn ang="0">
                  <a:pos x="1182" y="9"/>
                </a:cxn>
                <a:cxn ang="0">
                  <a:pos x="0" y="1192"/>
                </a:cxn>
                <a:cxn ang="0">
                  <a:pos x="14" y="1207"/>
                </a:cxn>
                <a:cxn ang="0">
                  <a:pos x="1197" y="23"/>
                </a:cxn>
                <a:cxn ang="0">
                  <a:pos x="1182" y="23"/>
                </a:cxn>
                <a:cxn ang="0">
                  <a:pos x="1197" y="9"/>
                </a:cxn>
                <a:cxn ang="0">
                  <a:pos x="1189" y="0"/>
                </a:cxn>
                <a:cxn ang="0">
                  <a:pos x="1182" y="9"/>
                </a:cxn>
                <a:cxn ang="0">
                  <a:pos x="1197" y="9"/>
                </a:cxn>
              </a:cxnLst>
              <a:rect l="0" t="0" r="r" b="b"/>
              <a:pathLst>
                <a:path w="1197" h="1207">
                  <a:moveTo>
                    <a:pt x="1197" y="9"/>
                  </a:moveTo>
                  <a:lnTo>
                    <a:pt x="1182" y="9"/>
                  </a:lnTo>
                  <a:lnTo>
                    <a:pt x="0" y="1192"/>
                  </a:lnTo>
                  <a:lnTo>
                    <a:pt x="14" y="1207"/>
                  </a:lnTo>
                  <a:lnTo>
                    <a:pt x="1197" y="23"/>
                  </a:lnTo>
                  <a:lnTo>
                    <a:pt x="1182" y="23"/>
                  </a:lnTo>
                  <a:lnTo>
                    <a:pt x="1197" y="9"/>
                  </a:lnTo>
                  <a:lnTo>
                    <a:pt x="1189" y="0"/>
                  </a:lnTo>
                  <a:lnTo>
                    <a:pt x="1182" y="9"/>
                  </a:lnTo>
                  <a:lnTo>
                    <a:pt x="119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1929" y="107"/>
              <a:ext cx="2192" cy="3625"/>
            </a:xfrm>
            <a:custGeom>
              <a:avLst/>
              <a:gdLst/>
              <a:ahLst/>
              <a:cxnLst>
                <a:cxn ang="0">
                  <a:pos x="0" y="1095"/>
                </a:cxn>
                <a:cxn ang="0">
                  <a:pos x="1095" y="0"/>
                </a:cxn>
                <a:cxn ang="0">
                  <a:pos x="2192" y="1095"/>
                </a:cxn>
                <a:cxn ang="0">
                  <a:pos x="2192" y="3625"/>
                </a:cxn>
                <a:cxn ang="0">
                  <a:pos x="0" y="3625"/>
                </a:cxn>
                <a:cxn ang="0">
                  <a:pos x="0" y="1095"/>
                </a:cxn>
              </a:cxnLst>
              <a:rect l="0" t="0" r="r" b="b"/>
              <a:pathLst>
                <a:path w="2192" h="3625">
                  <a:moveTo>
                    <a:pt x="0" y="1095"/>
                  </a:moveTo>
                  <a:lnTo>
                    <a:pt x="1095" y="0"/>
                  </a:lnTo>
                  <a:lnTo>
                    <a:pt x="2192" y="1095"/>
                  </a:lnTo>
                  <a:lnTo>
                    <a:pt x="2192" y="3625"/>
                  </a:lnTo>
                  <a:lnTo>
                    <a:pt x="0" y="3625"/>
                  </a:lnTo>
                  <a:lnTo>
                    <a:pt x="0" y="1095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1924" y="90"/>
              <a:ext cx="1108" cy="1119"/>
            </a:xfrm>
            <a:custGeom>
              <a:avLst/>
              <a:gdLst/>
              <a:ahLst/>
              <a:cxnLst>
                <a:cxn ang="0">
                  <a:pos x="1108" y="10"/>
                </a:cxn>
                <a:cxn ang="0">
                  <a:pos x="1093" y="10"/>
                </a:cxn>
                <a:cxn ang="0">
                  <a:pos x="0" y="1104"/>
                </a:cxn>
                <a:cxn ang="0">
                  <a:pos x="13" y="1119"/>
                </a:cxn>
                <a:cxn ang="0">
                  <a:pos x="1108" y="23"/>
                </a:cxn>
                <a:cxn ang="0">
                  <a:pos x="1093" y="23"/>
                </a:cxn>
                <a:cxn ang="0">
                  <a:pos x="1108" y="10"/>
                </a:cxn>
                <a:cxn ang="0">
                  <a:pos x="1100" y="0"/>
                </a:cxn>
                <a:cxn ang="0">
                  <a:pos x="1093" y="10"/>
                </a:cxn>
                <a:cxn ang="0">
                  <a:pos x="1108" y="10"/>
                </a:cxn>
              </a:cxnLst>
              <a:rect l="0" t="0" r="r" b="b"/>
              <a:pathLst>
                <a:path w="1108" h="1119">
                  <a:moveTo>
                    <a:pt x="1108" y="10"/>
                  </a:moveTo>
                  <a:lnTo>
                    <a:pt x="1093" y="10"/>
                  </a:lnTo>
                  <a:lnTo>
                    <a:pt x="0" y="1104"/>
                  </a:lnTo>
                  <a:lnTo>
                    <a:pt x="13" y="1119"/>
                  </a:lnTo>
                  <a:lnTo>
                    <a:pt x="1108" y="23"/>
                  </a:lnTo>
                  <a:lnTo>
                    <a:pt x="1093" y="23"/>
                  </a:lnTo>
                  <a:lnTo>
                    <a:pt x="1108" y="10"/>
                  </a:lnTo>
                  <a:lnTo>
                    <a:pt x="1100" y="0"/>
                  </a:lnTo>
                  <a:lnTo>
                    <a:pt x="1093" y="10"/>
                  </a:lnTo>
                  <a:lnTo>
                    <a:pt x="110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3017" y="100"/>
              <a:ext cx="1117" cy="1109"/>
            </a:xfrm>
            <a:custGeom>
              <a:avLst/>
              <a:gdLst/>
              <a:ahLst/>
              <a:cxnLst>
                <a:cxn ang="0">
                  <a:pos x="1117" y="1102"/>
                </a:cxn>
                <a:cxn ang="0">
                  <a:pos x="1104" y="1088"/>
                </a:cxn>
                <a:cxn ang="0">
                  <a:pos x="1070" y="1055"/>
                </a:cxn>
                <a:cxn ang="0">
                  <a:pos x="1020" y="1002"/>
                </a:cxn>
                <a:cxn ang="0">
                  <a:pos x="954" y="936"/>
                </a:cxn>
                <a:cxn ang="0">
                  <a:pos x="875" y="857"/>
                </a:cxn>
                <a:cxn ang="0">
                  <a:pos x="787" y="769"/>
                </a:cxn>
                <a:cxn ang="0">
                  <a:pos x="691" y="674"/>
                </a:cxn>
                <a:cxn ang="0">
                  <a:pos x="593" y="576"/>
                </a:cxn>
                <a:cxn ang="0">
                  <a:pos x="494" y="476"/>
                </a:cxn>
                <a:cxn ang="0">
                  <a:pos x="396" y="381"/>
                </a:cxn>
                <a:cxn ang="0">
                  <a:pos x="304" y="289"/>
                </a:cxn>
                <a:cxn ang="0">
                  <a:pos x="220" y="204"/>
                </a:cxn>
                <a:cxn ang="0">
                  <a:pos x="144" y="129"/>
                </a:cxn>
                <a:cxn ang="0">
                  <a:pos x="84" y="69"/>
                </a:cxn>
                <a:cxn ang="0">
                  <a:pos x="39" y="24"/>
                </a:cxn>
                <a:cxn ang="0">
                  <a:pos x="15" y="0"/>
                </a:cxn>
                <a:cxn ang="0">
                  <a:pos x="0" y="13"/>
                </a:cxn>
                <a:cxn ang="0">
                  <a:pos x="1097" y="1109"/>
                </a:cxn>
                <a:cxn ang="0">
                  <a:pos x="1093" y="1102"/>
                </a:cxn>
                <a:cxn ang="0">
                  <a:pos x="1117" y="1102"/>
                </a:cxn>
                <a:cxn ang="0">
                  <a:pos x="1117" y="1098"/>
                </a:cxn>
                <a:cxn ang="0">
                  <a:pos x="1112" y="1094"/>
                </a:cxn>
                <a:cxn ang="0">
                  <a:pos x="1117" y="1102"/>
                </a:cxn>
              </a:cxnLst>
              <a:rect l="0" t="0" r="r" b="b"/>
              <a:pathLst>
                <a:path w="1117" h="1109">
                  <a:moveTo>
                    <a:pt x="1117" y="1102"/>
                  </a:moveTo>
                  <a:lnTo>
                    <a:pt x="1104" y="1088"/>
                  </a:lnTo>
                  <a:lnTo>
                    <a:pt x="1070" y="1055"/>
                  </a:lnTo>
                  <a:lnTo>
                    <a:pt x="1020" y="1002"/>
                  </a:lnTo>
                  <a:lnTo>
                    <a:pt x="954" y="936"/>
                  </a:lnTo>
                  <a:lnTo>
                    <a:pt x="875" y="857"/>
                  </a:lnTo>
                  <a:lnTo>
                    <a:pt x="787" y="769"/>
                  </a:lnTo>
                  <a:lnTo>
                    <a:pt x="691" y="674"/>
                  </a:lnTo>
                  <a:lnTo>
                    <a:pt x="593" y="576"/>
                  </a:lnTo>
                  <a:lnTo>
                    <a:pt x="494" y="476"/>
                  </a:lnTo>
                  <a:lnTo>
                    <a:pt x="396" y="381"/>
                  </a:lnTo>
                  <a:lnTo>
                    <a:pt x="304" y="289"/>
                  </a:lnTo>
                  <a:lnTo>
                    <a:pt x="220" y="204"/>
                  </a:lnTo>
                  <a:lnTo>
                    <a:pt x="144" y="129"/>
                  </a:lnTo>
                  <a:lnTo>
                    <a:pt x="84" y="69"/>
                  </a:lnTo>
                  <a:lnTo>
                    <a:pt x="39" y="24"/>
                  </a:lnTo>
                  <a:lnTo>
                    <a:pt x="15" y="0"/>
                  </a:lnTo>
                  <a:lnTo>
                    <a:pt x="0" y="13"/>
                  </a:lnTo>
                  <a:lnTo>
                    <a:pt x="1097" y="1109"/>
                  </a:lnTo>
                  <a:lnTo>
                    <a:pt x="1093" y="1102"/>
                  </a:lnTo>
                  <a:lnTo>
                    <a:pt x="1117" y="1102"/>
                  </a:lnTo>
                  <a:lnTo>
                    <a:pt x="1117" y="1098"/>
                  </a:lnTo>
                  <a:lnTo>
                    <a:pt x="1112" y="1094"/>
                  </a:lnTo>
                  <a:lnTo>
                    <a:pt x="1117" y="1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4110" y="1202"/>
              <a:ext cx="24" cy="2544"/>
            </a:xfrm>
            <a:custGeom>
              <a:avLst/>
              <a:gdLst/>
              <a:ahLst/>
              <a:cxnLst>
                <a:cxn ang="0">
                  <a:pos x="11" y="2544"/>
                </a:cxn>
                <a:cxn ang="0">
                  <a:pos x="24" y="25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2530"/>
                </a:cxn>
                <a:cxn ang="0">
                  <a:pos x="11" y="2517"/>
                </a:cxn>
                <a:cxn ang="0">
                  <a:pos x="11" y="2544"/>
                </a:cxn>
                <a:cxn ang="0">
                  <a:pos x="24" y="2544"/>
                </a:cxn>
                <a:cxn ang="0">
                  <a:pos x="24" y="2530"/>
                </a:cxn>
                <a:cxn ang="0">
                  <a:pos x="11" y="2544"/>
                </a:cxn>
              </a:cxnLst>
              <a:rect l="0" t="0" r="r" b="b"/>
              <a:pathLst>
                <a:path w="24" h="2544">
                  <a:moveTo>
                    <a:pt x="11" y="2544"/>
                  </a:moveTo>
                  <a:lnTo>
                    <a:pt x="24" y="25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530"/>
                  </a:lnTo>
                  <a:lnTo>
                    <a:pt x="11" y="2517"/>
                  </a:lnTo>
                  <a:lnTo>
                    <a:pt x="11" y="2544"/>
                  </a:lnTo>
                  <a:lnTo>
                    <a:pt x="24" y="2544"/>
                  </a:lnTo>
                  <a:lnTo>
                    <a:pt x="24" y="2530"/>
                  </a:lnTo>
                  <a:lnTo>
                    <a:pt x="11" y="25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18" y="3719"/>
              <a:ext cx="2203" cy="2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7"/>
                </a:cxn>
                <a:cxn ang="0">
                  <a:pos x="2203" y="27"/>
                </a:cxn>
                <a:cxn ang="0">
                  <a:pos x="2203" y="0"/>
                </a:cxn>
                <a:cxn ang="0">
                  <a:pos x="11" y="0"/>
                </a:cxn>
                <a:cxn ang="0">
                  <a:pos x="24" y="13"/>
                </a:cxn>
                <a:cxn ang="0">
                  <a:pos x="0" y="13"/>
                </a:cxn>
                <a:cxn ang="0">
                  <a:pos x="0" y="27"/>
                </a:cxn>
                <a:cxn ang="0">
                  <a:pos x="11" y="27"/>
                </a:cxn>
                <a:cxn ang="0">
                  <a:pos x="0" y="13"/>
                </a:cxn>
              </a:cxnLst>
              <a:rect l="0" t="0" r="r" b="b"/>
              <a:pathLst>
                <a:path w="2203" h="27">
                  <a:moveTo>
                    <a:pt x="0" y="13"/>
                  </a:moveTo>
                  <a:lnTo>
                    <a:pt x="11" y="27"/>
                  </a:lnTo>
                  <a:lnTo>
                    <a:pt x="2203" y="27"/>
                  </a:lnTo>
                  <a:lnTo>
                    <a:pt x="2203" y="0"/>
                  </a:lnTo>
                  <a:lnTo>
                    <a:pt x="11" y="0"/>
                  </a:lnTo>
                  <a:lnTo>
                    <a:pt x="24" y="13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11" y="2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918" y="1194"/>
              <a:ext cx="24" cy="25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8"/>
                </a:cxn>
                <a:cxn ang="0">
                  <a:pos x="0" y="2538"/>
                </a:cxn>
                <a:cxn ang="0">
                  <a:pos x="24" y="2538"/>
                </a:cxn>
                <a:cxn ang="0">
                  <a:pos x="24" y="8"/>
                </a:cxn>
                <a:cxn ang="0">
                  <a:pos x="19" y="15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24" h="2538">
                  <a:moveTo>
                    <a:pt x="6" y="0"/>
                  </a:moveTo>
                  <a:lnTo>
                    <a:pt x="0" y="8"/>
                  </a:lnTo>
                  <a:lnTo>
                    <a:pt x="0" y="2538"/>
                  </a:lnTo>
                  <a:lnTo>
                    <a:pt x="24" y="2538"/>
                  </a:lnTo>
                  <a:lnTo>
                    <a:pt x="24" y="8"/>
                  </a:lnTo>
                  <a:lnTo>
                    <a:pt x="19" y="15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2170" y="2580"/>
              <a:ext cx="357" cy="831"/>
            </a:xfrm>
            <a:prstGeom prst="rect">
              <a:avLst/>
            </a:prstGeom>
            <a:solidFill>
              <a:srgbClr val="007F3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2170" y="2566"/>
              <a:ext cx="368" cy="25"/>
            </a:xfrm>
            <a:custGeom>
              <a:avLst/>
              <a:gdLst/>
              <a:ahLst/>
              <a:cxnLst>
                <a:cxn ang="0">
                  <a:pos x="368" y="14"/>
                </a:cxn>
                <a:cxn ang="0">
                  <a:pos x="357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357" y="25"/>
                </a:cxn>
                <a:cxn ang="0">
                  <a:pos x="343" y="14"/>
                </a:cxn>
                <a:cxn ang="0">
                  <a:pos x="368" y="14"/>
                </a:cxn>
                <a:cxn ang="0">
                  <a:pos x="368" y="0"/>
                </a:cxn>
                <a:cxn ang="0">
                  <a:pos x="357" y="0"/>
                </a:cxn>
                <a:cxn ang="0">
                  <a:pos x="368" y="14"/>
                </a:cxn>
              </a:cxnLst>
              <a:rect l="0" t="0" r="r" b="b"/>
              <a:pathLst>
                <a:path w="368" h="25">
                  <a:moveTo>
                    <a:pt x="368" y="14"/>
                  </a:moveTo>
                  <a:lnTo>
                    <a:pt x="357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357" y="25"/>
                  </a:lnTo>
                  <a:lnTo>
                    <a:pt x="343" y="14"/>
                  </a:lnTo>
                  <a:lnTo>
                    <a:pt x="368" y="14"/>
                  </a:lnTo>
                  <a:lnTo>
                    <a:pt x="368" y="0"/>
                  </a:lnTo>
                  <a:lnTo>
                    <a:pt x="357" y="0"/>
                  </a:lnTo>
                  <a:lnTo>
                    <a:pt x="3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2513" y="2580"/>
              <a:ext cx="25" cy="844"/>
            </a:xfrm>
            <a:custGeom>
              <a:avLst/>
              <a:gdLst/>
              <a:ahLst/>
              <a:cxnLst>
                <a:cxn ang="0">
                  <a:pos x="14" y="844"/>
                </a:cxn>
                <a:cxn ang="0">
                  <a:pos x="25" y="831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831"/>
                </a:cxn>
                <a:cxn ang="0">
                  <a:pos x="14" y="818"/>
                </a:cxn>
                <a:cxn ang="0">
                  <a:pos x="14" y="844"/>
                </a:cxn>
                <a:cxn ang="0">
                  <a:pos x="25" y="844"/>
                </a:cxn>
                <a:cxn ang="0">
                  <a:pos x="25" y="831"/>
                </a:cxn>
                <a:cxn ang="0">
                  <a:pos x="14" y="844"/>
                </a:cxn>
              </a:cxnLst>
              <a:rect l="0" t="0" r="r" b="b"/>
              <a:pathLst>
                <a:path w="25" h="844">
                  <a:moveTo>
                    <a:pt x="14" y="844"/>
                  </a:moveTo>
                  <a:lnTo>
                    <a:pt x="25" y="831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31"/>
                  </a:lnTo>
                  <a:lnTo>
                    <a:pt x="14" y="818"/>
                  </a:lnTo>
                  <a:lnTo>
                    <a:pt x="14" y="844"/>
                  </a:lnTo>
                  <a:lnTo>
                    <a:pt x="25" y="844"/>
                  </a:lnTo>
                  <a:lnTo>
                    <a:pt x="25" y="831"/>
                  </a:lnTo>
                  <a:lnTo>
                    <a:pt x="14" y="8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2158" y="3398"/>
              <a:ext cx="369" cy="2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2" y="26"/>
                </a:cxn>
                <a:cxn ang="0">
                  <a:pos x="369" y="26"/>
                </a:cxn>
                <a:cxn ang="0">
                  <a:pos x="369" y="0"/>
                </a:cxn>
                <a:cxn ang="0">
                  <a:pos x="12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12" y="26"/>
                </a:cxn>
                <a:cxn ang="0">
                  <a:pos x="0" y="13"/>
                </a:cxn>
              </a:cxnLst>
              <a:rect l="0" t="0" r="r" b="b"/>
              <a:pathLst>
                <a:path w="369" h="26">
                  <a:moveTo>
                    <a:pt x="0" y="13"/>
                  </a:moveTo>
                  <a:lnTo>
                    <a:pt x="12" y="26"/>
                  </a:lnTo>
                  <a:lnTo>
                    <a:pt x="369" y="26"/>
                  </a:lnTo>
                  <a:lnTo>
                    <a:pt x="369" y="0"/>
                  </a:lnTo>
                  <a:lnTo>
                    <a:pt x="12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12" y="2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2158" y="2566"/>
              <a:ext cx="25" cy="84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4"/>
                </a:cxn>
                <a:cxn ang="0">
                  <a:pos x="0" y="845"/>
                </a:cxn>
                <a:cxn ang="0">
                  <a:pos x="25" y="845"/>
                </a:cxn>
                <a:cxn ang="0">
                  <a:pos x="25" y="14"/>
                </a:cxn>
                <a:cxn ang="0">
                  <a:pos x="12" y="25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2" y="0"/>
                </a:cxn>
              </a:cxnLst>
              <a:rect l="0" t="0" r="r" b="b"/>
              <a:pathLst>
                <a:path w="25" h="845">
                  <a:moveTo>
                    <a:pt x="12" y="0"/>
                  </a:moveTo>
                  <a:lnTo>
                    <a:pt x="0" y="14"/>
                  </a:lnTo>
                  <a:lnTo>
                    <a:pt x="0" y="845"/>
                  </a:lnTo>
                  <a:lnTo>
                    <a:pt x="25" y="845"/>
                  </a:lnTo>
                  <a:lnTo>
                    <a:pt x="25" y="14"/>
                  </a:lnTo>
                  <a:lnTo>
                    <a:pt x="12" y="2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2017" y="2580"/>
              <a:ext cx="160" cy="831"/>
            </a:xfrm>
            <a:prstGeom prst="rect">
              <a:avLst/>
            </a:prstGeom>
            <a:solidFill>
              <a:srgbClr val="003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2017" y="2566"/>
              <a:ext cx="171" cy="25"/>
            </a:xfrm>
            <a:custGeom>
              <a:avLst/>
              <a:gdLst/>
              <a:ahLst/>
              <a:cxnLst>
                <a:cxn ang="0">
                  <a:pos x="171" y="14"/>
                </a:cxn>
                <a:cxn ang="0">
                  <a:pos x="160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60" y="25"/>
                </a:cxn>
                <a:cxn ang="0">
                  <a:pos x="147" y="14"/>
                </a:cxn>
                <a:cxn ang="0">
                  <a:pos x="171" y="14"/>
                </a:cxn>
                <a:cxn ang="0">
                  <a:pos x="171" y="0"/>
                </a:cxn>
                <a:cxn ang="0">
                  <a:pos x="160" y="0"/>
                </a:cxn>
                <a:cxn ang="0">
                  <a:pos x="171" y="14"/>
                </a:cxn>
              </a:cxnLst>
              <a:rect l="0" t="0" r="r" b="b"/>
              <a:pathLst>
                <a:path w="171" h="25">
                  <a:moveTo>
                    <a:pt x="171" y="14"/>
                  </a:moveTo>
                  <a:lnTo>
                    <a:pt x="160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60" y="25"/>
                  </a:lnTo>
                  <a:lnTo>
                    <a:pt x="147" y="14"/>
                  </a:lnTo>
                  <a:lnTo>
                    <a:pt x="171" y="14"/>
                  </a:lnTo>
                  <a:lnTo>
                    <a:pt x="171" y="0"/>
                  </a:lnTo>
                  <a:lnTo>
                    <a:pt x="160" y="0"/>
                  </a:lnTo>
                  <a:lnTo>
                    <a:pt x="17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2164" y="2580"/>
              <a:ext cx="24" cy="844"/>
            </a:xfrm>
            <a:custGeom>
              <a:avLst/>
              <a:gdLst/>
              <a:ahLst/>
              <a:cxnLst>
                <a:cxn ang="0">
                  <a:pos x="13" y="844"/>
                </a:cxn>
                <a:cxn ang="0">
                  <a:pos x="24" y="831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31"/>
                </a:cxn>
                <a:cxn ang="0">
                  <a:pos x="13" y="818"/>
                </a:cxn>
                <a:cxn ang="0">
                  <a:pos x="13" y="844"/>
                </a:cxn>
                <a:cxn ang="0">
                  <a:pos x="24" y="844"/>
                </a:cxn>
                <a:cxn ang="0">
                  <a:pos x="24" y="831"/>
                </a:cxn>
                <a:cxn ang="0">
                  <a:pos x="13" y="844"/>
                </a:cxn>
              </a:cxnLst>
              <a:rect l="0" t="0" r="r" b="b"/>
              <a:pathLst>
                <a:path w="24" h="844">
                  <a:moveTo>
                    <a:pt x="13" y="844"/>
                  </a:moveTo>
                  <a:lnTo>
                    <a:pt x="24" y="831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31"/>
                  </a:lnTo>
                  <a:lnTo>
                    <a:pt x="13" y="818"/>
                  </a:lnTo>
                  <a:lnTo>
                    <a:pt x="13" y="844"/>
                  </a:lnTo>
                  <a:lnTo>
                    <a:pt x="24" y="844"/>
                  </a:lnTo>
                  <a:lnTo>
                    <a:pt x="24" y="831"/>
                  </a:lnTo>
                  <a:lnTo>
                    <a:pt x="13" y="8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2006" y="3398"/>
              <a:ext cx="171" cy="2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6"/>
                </a:cxn>
                <a:cxn ang="0">
                  <a:pos x="171" y="26"/>
                </a:cxn>
                <a:cxn ang="0">
                  <a:pos x="171" y="0"/>
                </a:cxn>
                <a:cxn ang="0">
                  <a:pos x="11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11" y="26"/>
                </a:cxn>
                <a:cxn ang="0">
                  <a:pos x="0" y="13"/>
                </a:cxn>
              </a:cxnLst>
              <a:rect l="0" t="0" r="r" b="b"/>
              <a:pathLst>
                <a:path w="171" h="26">
                  <a:moveTo>
                    <a:pt x="0" y="13"/>
                  </a:moveTo>
                  <a:lnTo>
                    <a:pt x="11" y="26"/>
                  </a:lnTo>
                  <a:lnTo>
                    <a:pt x="171" y="26"/>
                  </a:lnTo>
                  <a:lnTo>
                    <a:pt x="171" y="0"/>
                  </a:lnTo>
                  <a:lnTo>
                    <a:pt x="11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11" y="2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2006" y="2566"/>
              <a:ext cx="25" cy="84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4"/>
                </a:cxn>
                <a:cxn ang="0">
                  <a:pos x="0" y="845"/>
                </a:cxn>
                <a:cxn ang="0">
                  <a:pos x="25" y="845"/>
                </a:cxn>
                <a:cxn ang="0">
                  <a:pos x="25" y="14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1" y="0"/>
                </a:cxn>
              </a:cxnLst>
              <a:rect l="0" t="0" r="r" b="b"/>
              <a:pathLst>
                <a:path w="25" h="845">
                  <a:moveTo>
                    <a:pt x="11" y="0"/>
                  </a:moveTo>
                  <a:lnTo>
                    <a:pt x="0" y="14"/>
                  </a:lnTo>
                  <a:lnTo>
                    <a:pt x="0" y="845"/>
                  </a:lnTo>
                  <a:lnTo>
                    <a:pt x="25" y="845"/>
                  </a:lnTo>
                  <a:lnTo>
                    <a:pt x="25" y="14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2519" y="2580"/>
              <a:ext cx="162" cy="829"/>
            </a:xfrm>
            <a:prstGeom prst="rect">
              <a:avLst/>
            </a:prstGeom>
            <a:solidFill>
              <a:srgbClr val="003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2519" y="2566"/>
              <a:ext cx="173" cy="25"/>
            </a:xfrm>
            <a:custGeom>
              <a:avLst/>
              <a:gdLst/>
              <a:ahLst/>
              <a:cxnLst>
                <a:cxn ang="0">
                  <a:pos x="173" y="14"/>
                </a:cxn>
                <a:cxn ang="0">
                  <a:pos x="162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62" y="25"/>
                </a:cxn>
                <a:cxn ang="0">
                  <a:pos x="148" y="14"/>
                </a:cxn>
                <a:cxn ang="0">
                  <a:pos x="173" y="14"/>
                </a:cxn>
                <a:cxn ang="0">
                  <a:pos x="173" y="0"/>
                </a:cxn>
                <a:cxn ang="0">
                  <a:pos x="162" y="0"/>
                </a:cxn>
                <a:cxn ang="0">
                  <a:pos x="173" y="14"/>
                </a:cxn>
              </a:cxnLst>
              <a:rect l="0" t="0" r="r" b="b"/>
              <a:pathLst>
                <a:path w="173" h="25">
                  <a:moveTo>
                    <a:pt x="173" y="14"/>
                  </a:moveTo>
                  <a:lnTo>
                    <a:pt x="16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62" y="25"/>
                  </a:lnTo>
                  <a:lnTo>
                    <a:pt x="148" y="14"/>
                  </a:lnTo>
                  <a:lnTo>
                    <a:pt x="173" y="14"/>
                  </a:lnTo>
                  <a:lnTo>
                    <a:pt x="173" y="0"/>
                  </a:lnTo>
                  <a:lnTo>
                    <a:pt x="162" y="0"/>
                  </a:lnTo>
                  <a:lnTo>
                    <a:pt x="17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2667" y="2580"/>
              <a:ext cx="25" cy="843"/>
            </a:xfrm>
            <a:custGeom>
              <a:avLst/>
              <a:gdLst/>
              <a:ahLst/>
              <a:cxnLst>
                <a:cxn ang="0">
                  <a:pos x="14" y="843"/>
                </a:cxn>
                <a:cxn ang="0">
                  <a:pos x="25" y="829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829"/>
                </a:cxn>
                <a:cxn ang="0">
                  <a:pos x="14" y="818"/>
                </a:cxn>
                <a:cxn ang="0">
                  <a:pos x="14" y="843"/>
                </a:cxn>
                <a:cxn ang="0">
                  <a:pos x="25" y="843"/>
                </a:cxn>
                <a:cxn ang="0">
                  <a:pos x="25" y="829"/>
                </a:cxn>
                <a:cxn ang="0">
                  <a:pos x="14" y="843"/>
                </a:cxn>
              </a:cxnLst>
              <a:rect l="0" t="0" r="r" b="b"/>
              <a:pathLst>
                <a:path w="25" h="843">
                  <a:moveTo>
                    <a:pt x="14" y="843"/>
                  </a:moveTo>
                  <a:lnTo>
                    <a:pt x="25" y="82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29"/>
                  </a:lnTo>
                  <a:lnTo>
                    <a:pt x="14" y="818"/>
                  </a:lnTo>
                  <a:lnTo>
                    <a:pt x="14" y="843"/>
                  </a:lnTo>
                  <a:lnTo>
                    <a:pt x="25" y="843"/>
                  </a:lnTo>
                  <a:lnTo>
                    <a:pt x="25" y="829"/>
                  </a:lnTo>
                  <a:lnTo>
                    <a:pt x="14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2508" y="3398"/>
              <a:ext cx="173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25"/>
                </a:cxn>
                <a:cxn ang="0">
                  <a:pos x="173" y="25"/>
                </a:cxn>
                <a:cxn ang="0">
                  <a:pos x="173" y="0"/>
                </a:cxn>
                <a:cxn ang="0">
                  <a:pos x="11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1"/>
                </a:cxn>
              </a:cxnLst>
              <a:rect l="0" t="0" r="r" b="b"/>
              <a:pathLst>
                <a:path w="173" h="25">
                  <a:moveTo>
                    <a:pt x="0" y="11"/>
                  </a:moveTo>
                  <a:lnTo>
                    <a:pt x="11" y="25"/>
                  </a:lnTo>
                  <a:lnTo>
                    <a:pt x="173" y="25"/>
                  </a:lnTo>
                  <a:lnTo>
                    <a:pt x="173" y="0"/>
                  </a:lnTo>
                  <a:lnTo>
                    <a:pt x="11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2508" y="2566"/>
              <a:ext cx="24" cy="84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4"/>
                </a:cxn>
                <a:cxn ang="0">
                  <a:pos x="0" y="843"/>
                </a:cxn>
                <a:cxn ang="0">
                  <a:pos x="24" y="843"/>
                </a:cxn>
                <a:cxn ang="0">
                  <a:pos x="24" y="14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1" y="0"/>
                </a:cxn>
              </a:cxnLst>
              <a:rect l="0" t="0" r="r" b="b"/>
              <a:pathLst>
                <a:path w="24" h="843">
                  <a:moveTo>
                    <a:pt x="11" y="0"/>
                  </a:moveTo>
                  <a:lnTo>
                    <a:pt x="0" y="14"/>
                  </a:lnTo>
                  <a:lnTo>
                    <a:pt x="0" y="843"/>
                  </a:lnTo>
                  <a:lnTo>
                    <a:pt x="24" y="843"/>
                  </a:lnTo>
                  <a:lnTo>
                    <a:pt x="24" y="14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1839" y="2030"/>
              <a:ext cx="2355" cy="49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2267" y="0"/>
                </a:cxn>
                <a:cxn ang="0">
                  <a:pos x="2355" y="493"/>
                </a:cxn>
                <a:cxn ang="0">
                  <a:pos x="0" y="490"/>
                </a:cxn>
                <a:cxn ang="0">
                  <a:pos x="86" y="0"/>
                </a:cxn>
              </a:cxnLst>
              <a:rect l="0" t="0" r="r" b="b"/>
              <a:pathLst>
                <a:path w="2355" h="493">
                  <a:moveTo>
                    <a:pt x="86" y="0"/>
                  </a:moveTo>
                  <a:lnTo>
                    <a:pt x="2267" y="0"/>
                  </a:lnTo>
                  <a:lnTo>
                    <a:pt x="2355" y="493"/>
                  </a:lnTo>
                  <a:lnTo>
                    <a:pt x="0" y="49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1A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925" y="2016"/>
              <a:ext cx="2191" cy="25"/>
            </a:xfrm>
            <a:custGeom>
              <a:avLst/>
              <a:gdLst/>
              <a:ahLst/>
              <a:cxnLst>
                <a:cxn ang="0">
                  <a:pos x="2191" y="12"/>
                </a:cxn>
                <a:cxn ang="0">
                  <a:pos x="2181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2181" y="25"/>
                </a:cxn>
                <a:cxn ang="0">
                  <a:pos x="2170" y="14"/>
                </a:cxn>
                <a:cxn ang="0">
                  <a:pos x="2191" y="12"/>
                </a:cxn>
                <a:cxn ang="0">
                  <a:pos x="2189" y="2"/>
                </a:cxn>
                <a:cxn ang="0">
                  <a:pos x="2181" y="0"/>
                </a:cxn>
                <a:cxn ang="0">
                  <a:pos x="2191" y="12"/>
                </a:cxn>
              </a:cxnLst>
              <a:rect l="0" t="0" r="r" b="b"/>
              <a:pathLst>
                <a:path w="2191" h="25">
                  <a:moveTo>
                    <a:pt x="2191" y="12"/>
                  </a:moveTo>
                  <a:lnTo>
                    <a:pt x="2181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2181" y="25"/>
                  </a:lnTo>
                  <a:lnTo>
                    <a:pt x="2170" y="14"/>
                  </a:lnTo>
                  <a:lnTo>
                    <a:pt x="2191" y="12"/>
                  </a:lnTo>
                  <a:lnTo>
                    <a:pt x="2189" y="2"/>
                  </a:lnTo>
                  <a:lnTo>
                    <a:pt x="2181" y="0"/>
                  </a:lnTo>
                  <a:lnTo>
                    <a:pt x="2191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4095" y="2028"/>
              <a:ext cx="113" cy="507"/>
            </a:xfrm>
            <a:custGeom>
              <a:avLst/>
              <a:gdLst/>
              <a:ahLst/>
              <a:cxnLst>
                <a:cxn ang="0">
                  <a:pos x="99" y="507"/>
                </a:cxn>
                <a:cxn ang="0">
                  <a:pos x="109" y="493"/>
                </a:cxn>
                <a:cxn ang="0">
                  <a:pos x="21" y="0"/>
                </a:cxn>
                <a:cxn ang="0">
                  <a:pos x="0" y="2"/>
                </a:cxn>
                <a:cxn ang="0">
                  <a:pos x="88" y="495"/>
                </a:cxn>
                <a:cxn ang="0">
                  <a:pos x="99" y="482"/>
                </a:cxn>
                <a:cxn ang="0">
                  <a:pos x="99" y="507"/>
                </a:cxn>
                <a:cxn ang="0">
                  <a:pos x="113" y="507"/>
                </a:cxn>
                <a:cxn ang="0">
                  <a:pos x="109" y="493"/>
                </a:cxn>
                <a:cxn ang="0">
                  <a:pos x="99" y="507"/>
                </a:cxn>
              </a:cxnLst>
              <a:rect l="0" t="0" r="r" b="b"/>
              <a:pathLst>
                <a:path w="113" h="507">
                  <a:moveTo>
                    <a:pt x="99" y="507"/>
                  </a:moveTo>
                  <a:lnTo>
                    <a:pt x="109" y="493"/>
                  </a:lnTo>
                  <a:lnTo>
                    <a:pt x="21" y="0"/>
                  </a:lnTo>
                  <a:lnTo>
                    <a:pt x="0" y="2"/>
                  </a:lnTo>
                  <a:lnTo>
                    <a:pt x="88" y="495"/>
                  </a:lnTo>
                  <a:lnTo>
                    <a:pt x="99" y="482"/>
                  </a:lnTo>
                  <a:lnTo>
                    <a:pt x="99" y="507"/>
                  </a:lnTo>
                  <a:lnTo>
                    <a:pt x="113" y="507"/>
                  </a:lnTo>
                  <a:lnTo>
                    <a:pt x="109" y="493"/>
                  </a:lnTo>
                  <a:lnTo>
                    <a:pt x="99" y="5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1826" y="2506"/>
              <a:ext cx="2368" cy="29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13" y="25"/>
                </a:cxn>
                <a:cxn ang="0">
                  <a:pos x="2368" y="29"/>
                </a:cxn>
                <a:cxn ang="0">
                  <a:pos x="2368" y="4"/>
                </a:cxn>
                <a:cxn ang="0">
                  <a:pos x="13" y="0"/>
                </a:cxn>
                <a:cxn ang="0">
                  <a:pos x="24" y="15"/>
                </a:cxn>
                <a:cxn ang="0">
                  <a:pos x="4" y="12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4" y="12"/>
                </a:cxn>
              </a:cxnLst>
              <a:rect l="0" t="0" r="r" b="b"/>
              <a:pathLst>
                <a:path w="2368" h="29">
                  <a:moveTo>
                    <a:pt x="4" y="12"/>
                  </a:moveTo>
                  <a:lnTo>
                    <a:pt x="13" y="25"/>
                  </a:lnTo>
                  <a:lnTo>
                    <a:pt x="2368" y="29"/>
                  </a:lnTo>
                  <a:lnTo>
                    <a:pt x="2368" y="4"/>
                  </a:lnTo>
                  <a:lnTo>
                    <a:pt x="13" y="0"/>
                  </a:lnTo>
                  <a:lnTo>
                    <a:pt x="24" y="15"/>
                  </a:lnTo>
                  <a:lnTo>
                    <a:pt x="4" y="12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1830" y="2016"/>
              <a:ext cx="105" cy="505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84" y="12"/>
                </a:cxn>
                <a:cxn ang="0">
                  <a:pos x="0" y="502"/>
                </a:cxn>
                <a:cxn ang="0">
                  <a:pos x="20" y="505"/>
                </a:cxn>
                <a:cxn ang="0">
                  <a:pos x="105" y="14"/>
                </a:cxn>
                <a:cxn ang="0">
                  <a:pos x="95" y="25"/>
                </a:cxn>
                <a:cxn ang="0">
                  <a:pos x="95" y="0"/>
                </a:cxn>
                <a:cxn ang="0">
                  <a:pos x="86" y="2"/>
                </a:cxn>
                <a:cxn ang="0">
                  <a:pos x="84" y="12"/>
                </a:cxn>
                <a:cxn ang="0">
                  <a:pos x="95" y="0"/>
                </a:cxn>
              </a:cxnLst>
              <a:rect l="0" t="0" r="r" b="b"/>
              <a:pathLst>
                <a:path w="105" h="505">
                  <a:moveTo>
                    <a:pt x="95" y="0"/>
                  </a:moveTo>
                  <a:lnTo>
                    <a:pt x="84" y="12"/>
                  </a:lnTo>
                  <a:lnTo>
                    <a:pt x="0" y="502"/>
                  </a:lnTo>
                  <a:lnTo>
                    <a:pt x="20" y="505"/>
                  </a:lnTo>
                  <a:lnTo>
                    <a:pt x="105" y="14"/>
                  </a:lnTo>
                  <a:lnTo>
                    <a:pt x="95" y="25"/>
                  </a:lnTo>
                  <a:lnTo>
                    <a:pt x="95" y="0"/>
                  </a:lnTo>
                  <a:lnTo>
                    <a:pt x="86" y="2"/>
                  </a:lnTo>
                  <a:lnTo>
                    <a:pt x="84" y="1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Rectangle 73"/>
            <p:cNvSpPr>
              <a:spLocks noChangeArrowheads="1"/>
            </p:cNvSpPr>
            <p:nvPr/>
          </p:nvSpPr>
          <p:spPr bwMode="auto">
            <a:xfrm>
              <a:off x="3501" y="2566"/>
              <a:ext cx="359" cy="832"/>
            </a:xfrm>
            <a:prstGeom prst="rect">
              <a:avLst/>
            </a:prstGeom>
            <a:solidFill>
              <a:srgbClr val="007F3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3501" y="2553"/>
              <a:ext cx="372" cy="27"/>
            </a:xfrm>
            <a:custGeom>
              <a:avLst/>
              <a:gdLst/>
              <a:ahLst/>
              <a:cxnLst>
                <a:cxn ang="0">
                  <a:pos x="372" y="13"/>
                </a:cxn>
                <a:cxn ang="0">
                  <a:pos x="359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359" y="27"/>
                </a:cxn>
                <a:cxn ang="0">
                  <a:pos x="348" y="13"/>
                </a:cxn>
                <a:cxn ang="0">
                  <a:pos x="372" y="13"/>
                </a:cxn>
                <a:cxn ang="0">
                  <a:pos x="372" y="0"/>
                </a:cxn>
                <a:cxn ang="0">
                  <a:pos x="359" y="0"/>
                </a:cxn>
                <a:cxn ang="0">
                  <a:pos x="372" y="13"/>
                </a:cxn>
              </a:cxnLst>
              <a:rect l="0" t="0" r="r" b="b"/>
              <a:pathLst>
                <a:path w="372" h="27">
                  <a:moveTo>
                    <a:pt x="372" y="13"/>
                  </a:moveTo>
                  <a:lnTo>
                    <a:pt x="359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359" y="27"/>
                  </a:lnTo>
                  <a:lnTo>
                    <a:pt x="348" y="13"/>
                  </a:lnTo>
                  <a:lnTo>
                    <a:pt x="372" y="13"/>
                  </a:lnTo>
                  <a:lnTo>
                    <a:pt x="372" y="0"/>
                  </a:lnTo>
                  <a:lnTo>
                    <a:pt x="359" y="0"/>
                  </a:lnTo>
                  <a:lnTo>
                    <a:pt x="37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3849" y="2566"/>
              <a:ext cx="24" cy="845"/>
            </a:xfrm>
            <a:custGeom>
              <a:avLst/>
              <a:gdLst/>
              <a:ahLst/>
              <a:cxnLst>
                <a:cxn ang="0">
                  <a:pos x="11" y="845"/>
                </a:cxn>
                <a:cxn ang="0">
                  <a:pos x="24" y="832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32"/>
                </a:cxn>
                <a:cxn ang="0">
                  <a:pos x="11" y="821"/>
                </a:cxn>
                <a:cxn ang="0">
                  <a:pos x="11" y="845"/>
                </a:cxn>
                <a:cxn ang="0">
                  <a:pos x="24" y="845"/>
                </a:cxn>
                <a:cxn ang="0">
                  <a:pos x="24" y="832"/>
                </a:cxn>
                <a:cxn ang="0">
                  <a:pos x="11" y="845"/>
                </a:cxn>
              </a:cxnLst>
              <a:rect l="0" t="0" r="r" b="b"/>
              <a:pathLst>
                <a:path w="24" h="845">
                  <a:moveTo>
                    <a:pt x="11" y="845"/>
                  </a:moveTo>
                  <a:lnTo>
                    <a:pt x="24" y="83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32"/>
                  </a:lnTo>
                  <a:lnTo>
                    <a:pt x="11" y="821"/>
                  </a:lnTo>
                  <a:lnTo>
                    <a:pt x="11" y="845"/>
                  </a:lnTo>
                  <a:lnTo>
                    <a:pt x="24" y="845"/>
                  </a:lnTo>
                  <a:lnTo>
                    <a:pt x="24" y="832"/>
                  </a:lnTo>
                  <a:lnTo>
                    <a:pt x="11" y="8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3490" y="3387"/>
              <a:ext cx="370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24"/>
                </a:cxn>
                <a:cxn ang="0">
                  <a:pos x="370" y="24"/>
                </a:cxn>
                <a:cxn ang="0">
                  <a:pos x="370" y="0"/>
                </a:cxn>
                <a:cxn ang="0">
                  <a:pos x="11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1" y="24"/>
                </a:cxn>
                <a:cxn ang="0">
                  <a:pos x="0" y="11"/>
                </a:cxn>
              </a:cxnLst>
              <a:rect l="0" t="0" r="r" b="b"/>
              <a:pathLst>
                <a:path w="370" h="24">
                  <a:moveTo>
                    <a:pt x="0" y="11"/>
                  </a:moveTo>
                  <a:lnTo>
                    <a:pt x="11" y="24"/>
                  </a:lnTo>
                  <a:lnTo>
                    <a:pt x="370" y="24"/>
                  </a:lnTo>
                  <a:lnTo>
                    <a:pt x="370" y="0"/>
                  </a:lnTo>
                  <a:lnTo>
                    <a:pt x="11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3490" y="2553"/>
              <a:ext cx="25" cy="84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845"/>
                </a:cxn>
                <a:cxn ang="0">
                  <a:pos x="25" y="845"/>
                </a:cxn>
                <a:cxn ang="0">
                  <a:pos x="25" y="13"/>
                </a:cxn>
                <a:cxn ang="0">
                  <a:pos x="11" y="2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5" h="845">
                  <a:moveTo>
                    <a:pt x="11" y="0"/>
                  </a:moveTo>
                  <a:lnTo>
                    <a:pt x="0" y="13"/>
                  </a:lnTo>
                  <a:lnTo>
                    <a:pt x="0" y="845"/>
                  </a:lnTo>
                  <a:lnTo>
                    <a:pt x="25" y="845"/>
                  </a:lnTo>
                  <a:lnTo>
                    <a:pt x="25" y="13"/>
                  </a:lnTo>
                  <a:lnTo>
                    <a:pt x="11" y="2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3353" y="2566"/>
              <a:ext cx="158" cy="832"/>
            </a:xfrm>
            <a:prstGeom prst="rect">
              <a:avLst/>
            </a:prstGeom>
            <a:solidFill>
              <a:srgbClr val="003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3353" y="2553"/>
              <a:ext cx="171" cy="27"/>
            </a:xfrm>
            <a:custGeom>
              <a:avLst/>
              <a:gdLst/>
              <a:ahLst/>
              <a:cxnLst>
                <a:cxn ang="0">
                  <a:pos x="171" y="13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158" y="27"/>
                </a:cxn>
                <a:cxn ang="0">
                  <a:pos x="146" y="13"/>
                </a:cxn>
                <a:cxn ang="0">
                  <a:pos x="171" y="13"/>
                </a:cxn>
                <a:cxn ang="0">
                  <a:pos x="171" y="0"/>
                </a:cxn>
                <a:cxn ang="0">
                  <a:pos x="158" y="0"/>
                </a:cxn>
                <a:cxn ang="0">
                  <a:pos x="171" y="13"/>
                </a:cxn>
              </a:cxnLst>
              <a:rect l="0" t="0" r="r" b="b"/>
              <a:pathLst>
                <a:path w="171" h="27">
                  <a:moveTo>
                    <a:pt x="171" y="13"/>
                  </a:moveTo>
                  <a:lnTo>
                    <a:pt x="158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158" y="27"/>
                  </a:lnTo>
                  <a:lnTo>
                    <a:pt x="146" y="13"/>
                  </a:lnTo>
                  <a:lnTo>
                    <a:pt x="171" y="13"/>
                  </a:lnTo>
                  <a:lnTo>
                    <a:pt x="171" y="0"/>
                  </a:lnTo>
                  <a:lnTo>
                    <a:pt x="158" y="0"/>
                  </a:lnTo>
                  <a:lnTo>
                    <a:pt x="171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3499" y="2566"/>
              <a:ext cx="25" cy="845"/>
            </a:xfrm>
            <a:custGeom>
              <a:avLst/>
              <a:gdLst/>
              <a:ahLst/>
              <a:cxnLst>
                <a:cxn ang="0">
                  <a:pos x="12" y="845"/>
                </a:cxn>
                <a:cxn ang="0">
                  <a:pos x="25" y="832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832"/>
                </a:cxn>
                <a:cxn ang="0">
                  <a:pos x="12" y="821"/>
                </a:cxn>
                <a:cxn ang="0">
                  <a:pos x="12" y="845"/>
                </a:cxn>
                <a:cxn ang="0">
                  <a:pos x="25" y="845"/>
                </a:cxn>
                <a:cxn ang="0">
                  <a:pos x="25" y="832"/>
                </a:cxn>
                <a:cxn ang="0">
                  <a:pos x="12" y="845"/>
                </a:cxn>
              </a:cxnLst>
              <a:rect l="0" t="0" r="r" b="b"/>
              <a:pathLst>
                <a:path w="25" h="845">
                  <a:moveTo>
                    <a:pt x="12" y="845"/>
                  </a:moveTo>
                  <a:lnTo>
                    <a:pt x="25" y="83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32"/>
                  </a:lnTo>
                  <a:lnTo>
                    <a:pt x="12" y="821"/>
                  </a:lnTo>
                  <a:lnTo>
                    <a:pt x="12" y="845"/>
                  </a:lnTo>
                  <a:lnTo>
                    <a:pt x="25" y="845"/>
                  </a:lnTo>
                  <a:lnTo>
                    <a:pt x="25" y="832"/>
                  </a:lnTo>
                  <a:lnTo>
                    <a:pt x="12" y="8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3340" y="3387"/>
              <a:ext cx="171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171" y="24"/>
                </a:cxn>
                <a:cxn ang="0">
                  <a:pos x="171" y="0"/>
                </a:cxn>
                <a:cxn ang="0">
                  <a:pos x="13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171" h="24">
                  <a:moveTo>
                    <a:pt x="0" y="11"/>
                  </a:moveTo>
                  <a:lnTo>
                    <a:pt x="13" y="24"/>
                  </a:lnTo>
                  <a:lnTo>
                    <a:pt x="171" y="24"/>
                  </a:lnTo>
                  <a:lnTo>
                    <a:pt x="171" y="0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3340" y="2553"/>
              <a:ext cx="24" cy="84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845"/>
                </a:cxn>
                <a:cxn ang="0">
                  <a:pos x="24" y="845"/>
                </a:cxn>
                <a:cxn ang="0">
                  <a:pos x="24" y="13"/>
                </a:cxn>
                <a:cxn ang="0">
                  <a:pos x="13" y="27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4" h="845">
                  <a:moveTo>
                    <a:pt x="13" y="0"/>
                  </a:moveTo>
                  <a:lnTo>
                    <a:pt x="0" y="13"/>
                  </a:lnTo>
                  <a:lnTo>
                    <a:pt x="0" y="845"/>
                  </a:lnTo>
                  <a:lnTo>
                    <a:pt x="24" y="845"/>
                  </a:lnTo>
                  <a:lnTo>
                    <a:pt x="24" y="13"/>
                  </a:lnTo>
                  <a:lnTo>
                    <a:pt x="13" y="27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3853" y="2565"/>
              <a:ext cx="159" cy="833"/>
            </a:xfrm>
            <a:prstGeom prst="rect">
              <a:avLst/>
            </a:prstGeom>
            <a:solidFill>
              <a:srgbClr val="003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3853" y="2553"/>
              <a:ext cx="171" cy="25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59" y="25"/>
                </a:cxn>
                <a:cxn ang="0">
                  <a:pos x="146" y="12"/>
                </a:cxn>
                <a:cxn ang="0">
                  <a:pos x="171" y="12"/>
                </a:cxn>
                <a:cxn ang="0">
                  <a:pos x="171" y="0"/>
                </a:cxn>
                <a:cxn ang="0">
                  <a:pos x="159" y="0"/>
                </a:cxn>
                <a:cxn ang="0">
                  <a:pos x="171" y="12"/>
                </a:cxn>
              </a:cxnLst>
              <a:rect l="0" t="0" r="r" b="b"/>
              <a:pathLst>
                <a:path w="171" h="25">
                  <a:moveTo>
                    <a:pt x="171" y="12"/>
                  </a:moveTo>
                  <a:lnTo>
                    <a:pt x="159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59" y="25"/>
                  </a:lnTo>
                  <a:lnTo>
                    <a:pt x="146" y="12"/>
                  </a:lnTo>
                  <a:lnTo>
                    <a:pt x="171" y="12"/>
                  </a:lnTo>
                  <a:lnTo>
                    <a:pt x="171" y="0"/>
                  </a:lnTo>
                  <a:lnTo>
                    <a:pt x="159" y="0"/>
                  </a:lnTo>
                  <a:lnTo>
                    <a:pt x="171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auto">
            <a:xfrm>
              <a:off x="3999" y="2565"/>
              <a:ext cx="25" cy="844"/>
            </a:xfrm>
            <a:custGeom>
              <a:avLst/>
              <a:gdLst/>
              <a:ahLst/>
              <a:cxnLst>
                <a:cxn ang="0">
                  <a:pos x="13" y="844"/>
                </a:cxn>
                <a:cxn ang="0">
                  <a:pos x="25" y="833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833"/>
                </a:cxn>
                <a:cxn ang="0">
                  <a:pos x="13" y="820"/>
                </a:cxn>
                <a:cxn ang="0">
                  <a:pos x="13" y="844"/>
                </a:cxn>
                <a:cxn ang="0">
                  <a:pos x="25" y="844"/>
                </a:cxn>
                <a:cxn ang="0">
                  <a:pos x="25" y="833"/>
                </a:cxn>
                <a:cxn ang="0">
                  <a:pos x="13" y="844"/>
                </a:cxn>
              </a:cxnLst>
              <a:rect l="0" t="0" r="r" b="b"/>
              <a:pathLst>
                <a:path w="25" h="844">
                  <a:moveTo>
                    <a:pt x="13" y="844"/>
                  </a:moveTo>
                  <a:lnTo>
                    <a:pt x="25" y="833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33"/>
                  </a:lnTo>
                  <a:lnTo>
                    <a:pt x="13" y="820"/>
                  </a:lnTo>
                  <a:lnTo>
                    <a:pt x="13" y="844"/>
                  </a:lnTo>
                  <a:lnTo>
                    <a:pt x="25" y="844"/>
                  </a:lnTo>
                  <a:lnTo>
                    <a:pt x="25" y="833"/>
                  </a:lnTo>
                  <a:lnTo>
                    <a:pt x="13" y="8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3841" y="3385"/>
              <a:ext cx="171" cy="2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2" y="24"/>
                </a:cxn>
                <a:cxn ang="0">
                  <a:pos x="171" y="24"/>
                </a:cxn>
                <a:cxn ang="0">
                  <a:pos x="171" y="0"/>
                </a:cxn>
                <a:cxn ang="0">
                  <a:pos x="12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0" y="13"/>
                </a:cxn>
              </a:cxnLst>
              <a:rect l="0" t="0" r="r" b="b"/>
              <a:pathLst>
                <a:path w="171" h="24">
                  <a:moveTo>
                    <a:pt x="0" y="13"/>
                  </a:moveTo>
                  <a:lnTo>
                    <a:pt x="12" y="24"/>
                  </a:lnTo>
                  <a:lnTo>
                    <a:pt x="171" y="24"/>
                  </a:lnTo>
                  <a:lnTo>
                    <a:pt x="171" y="0"/>
                  </a:lnTo>
                  <a:lnTo>
                    <a:pt x="12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3841" y="2553"/>
              <a:ext cx="25" cy="84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2"/>
                </a:cxn>
                <a:cxn ang="0">
                  <a:pos x="0" y="845"/>
                </a:cxn>
                <a:cxn ang="0">
                  <a:pos x="25" y="845"/>
                </a:cxn>
                <a:cxn ang="0">
                  <a:pos x="25" y="12"/>
                </a:cxn>
                <a:cxn ang="0">
                  <a:pos x="12" y="25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5" h="845">
                  <a:moveTo>
                    <a:pt x="12" y="0"/>
                  </a:moveTo>
                  <a:lnTo>
                    <a:pt x="0" y="12"/>
                  </a:lnTo>
                  <a:lnTo>
                    <a:pt x="0" y="845"/>
                  </a:lnTo>
                  <a:lnTo>
                    <a:pt x="25" y="845"/>
                  </a:lnTo>
                  <a:lnTo>
                    <a:pt x="25" y="12"/>
                  </a:lnTo>
                  <a:lnTo>
                    <a:pt x="12" y="2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Rectangle 88"/>
            <p:cNvSpPr>
              <a:spLocks noChangeArrowheads="1"/>
            </p:cNvSpPr>
            <p:nvPr/>
          </p:nvSpPr>
          <p:spPr bwMode="auto">
            <a:xfrm>
              <a:off x="2786" y="2664"/>
              <a:ext cx="490" cy="916"/>
            </a:xfrm>
            <a:prstGeom prst="rect">
              <a:avLst/>
            </a:prstGeom>
            <a:solidFill>
              <a:srgbClr val="7F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2786" y="2651"/>
              <a:ext cx="503" cy="24"/>
            </a:xfrm>
            <a:custGeom>
              <a:avLst/>
              <a:gdLst/>
              <a:ahLst/>
              <a:cxnLst>
                <a:cxn ang="0">
                  <a:pos x="503" y="13"/>
                </a:cxn>
                <a:cxn ang="0">
                  <a:pos x="49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490" y="24"/>
                </a:cxn>
                <a:cxn ang="0">
                  <a:pos x="479" y="13"/>
                </a:cxn>
                <a:cxn ang="0">
                  <a:pos x="503" y="13"/>
                </a:cxn>
                <a:cxn ang="0">
                  <a:pos x="503" y="0"/>
                </a:cxn>
                <a:cxn ang="0">
                  <a:pos x="490" y="0"/>
                </a:cxn>
                <a:cxn ang="0">
                  <a:pos x="503" y="13"/>
                </a:cxn>
              </a:cxnLst>
              <a:rect l="0" t="0" r="r" b="b"/>
              <a:pathLst>
                <a:path w="503" h="24">
                  <a:moveTo>
                    <a:pt x="503" y="13"/>
                  </a:moveTo>
                  <a:lnTo>
                    <a:pt x="49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490" y="24"/>
                  </a:lnTo>
                  <a:lnTo>
                    <a:pt x="479" y="13"/>
                  </a:lnTo>
                  <a:lnTo>
                    <a:pt x="503" y="13"/>
                  </a:lnTo>
                  <a:lnTo>
                    <a:pt x="503" y="0"/>
                  </a:lnTo>
                  <a:lnTo>
                    <a:pt x="490" y="0"/>
                  </a:lnTo>
                  <a:lnTo>
                    <a:pt x="50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3265" y="2664"/>
              <a:ext cx="24" cy="929"/>
            </a:xfrm>
            <a:custGeom>
              <a:avLst/>
              <a:gdLst/>
              <a:ahLst/>
              <a:cxnLst>
                <a:cxn ang="0">
                  <a:pos x="11" y="929"/>
                </a:cxn>
                <a:cxn ang="0">
                  <a:pos x="24" y="916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916"/>
                </a:cxn>
                <a:cxn ang="0">
                  <a:pos x="11" y="905"/>
                </a:cxn>
                <a:cxn ang="0">
                  <a:pos x="11" y="929"/>
                </a:cxn>
                <a:cxn ang="0">
                  <a:pos x="24" y="929"/>
                </a:cxn>
                <a:cxn ang="0">
                  <a:pos x="24" y="916"/>
                </a:cxn>
                <a:cxn ang="0">
                  <a:pos x="11" y="929"/>
                </a:cxn>
              </a:cxnLst>
              <a:rect l="0" t="0" r="r" b="b"/>
              <a:pathLst>
                <a:path w="24" h="929">
                  <a:moveTo>
                    <a:pt x="11" y="929"/>
                  </a:moveTo>
                  <a:lnTo>
                    <a:pt x="24" y="9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916"/>
                  </a:lnTo>
                  <a:lnTo>
                    <a:pt x="11" y="905"/>
                  </a:lnTo>
                  <a:lnTo>
                    <a:pt x="11" y="929"/>
                  </a:lnTo>
                  <a:lnTo>
                    <a:pt x="24" y="929"/>
                  </a:lnTo>
                  <a:lnTo>
                    <a:pt x="24" y="916"/>
                  </a:lnTo>
                  <a:lnTo>
                    <a:pt x="11" y="9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2773" y="3569"/>
              <a:ext cx="503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503" y="24"/>
                </a:cxn>
                <a:cxn ang="0">
                  <a:pos x="503" y="0"/>
                </a:cxn>
                <a:cxn ang="0">
                  <a:pos x="13" y="0"/>
                </a:cxn>
                <a:cxn ang="0">
                  <a:pos x="26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503" h="24">
                  <a:moveTo>
                    <a:pt x="0" y="11"/>
                  </a:moveTo>
                  <a:lnTo>
                    <a:pt x="13" y="24"/>
                  </a:lnTo>
                  <a:lnTo>
                    <a:pt x="503" y="24"/>
                  </a:lnTo>
                  <a:lnTo>
                    <a:pt x="503" y="0"/>
                  </a:lnTo>
                  <a:lnTo>
                    <a:pt x="13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2773" y="2651"/>
              <a:ext cx="26" cy="92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929"/>
                </a:cxn>
                <a:cxn ang="0">
                  <a:pos x="26" y="929"/>
                </a:cxn>
                <a:cxn ang="0">
                  <a:pos x="26" y="13"/>
                </a:cxn>
                <a:cxn ang="0">
                  <a:pos x="13" y="2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6" h="929">
                  <a:moveTo>
                    <a:pt x="13" y="0"/>
                  </a:moveTo>
                  <a:lnTo>
                    <a:pt x="0" y="13"/>
                  </a:lnTo>
                  <a:lnTo>
                    <a:pt x="0" y="929"/>
                  </a:lnTo>
                  <a:lnTo>
                    <a:pt x="26" y="929"/>
                  </a:lnTo>
                  <a:lnTo>
                    <a:pt x="26" y="13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1811" y="3567"/>
              <a:ext cx="873" cy="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1811" y="3554"/>
              <a:ext cx="886" cy="24"/>
            </a:xfrm>
            <a:custGeom>
              <a:avLst/>
              <a:gdLst/>
              <a:ahLst/>
              <a:cxnLst>
                <a:cxn ang="0">
                  <a:pos x="886" y="13"/>
                </a:cxn>
                <a:cxn ang="0">
                  <a:pos x="873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873" y="24"/>
                </a:cxn>
                <a:cxn ang="0">
                  <a:pos x="862" y="13"/>
                </a:cxn>
                <a:cxn ang="0">
                  <a:pos x="886" y="13"/>
                </a:cxn>
                <a:cxn ang="0">
                  <a:pos x="886" y="0"/>
                </a:cxn>
                <a:cxn ang="0">
                  <a:pos x="873" y="0"/>
                </a:cxn>
                <a:cxn ang="0">
                  <a:pos x="886" y="13"/>
                </a:cxn>
              </a:cxnLst>
              <a:rect l="0" t="0" r="r" b="b"/>
              <a:pathLst>
                <a:path w="886" h="24">
                  <a:moveTo>
                    <a:pt x="886" y="13"/>
                  </a:moveTo>
                  <a:lnTo>
                    <a:pt x="873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873" y="24"/>
                  </a:lnTo>
                  <a:lnTo>
                    <a:pt x="862" y="13"/>
                  </a:lnTo>
                  <a:lnTo>
                    <a:pt x="886" y="13"/>
                  </a:lnTo>
                  <a:lnTo>
                    <a:pt x="886" y="0"/>
                  </a:lnTo>
                  <a:lnTo>
                    <a:pt x="873" y="0"/>
                  </a:lnTo>
                  <a:lnTo>
                    <a:pt x="88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95"/>
            <p:cNvSpPr>
              <a:spLocks/>
            </p:cNvSpPr>
            <p:nvPr/>
          </p:nvSpPr>
          <p:spPr bwMode="auto">
            <a:xfrm>
              <a:off x="2673" y="3567"/>
              <a:ext cx="24" cy="40"/>
            </a:xfrm>
            <a:custGeom>
              <a:avLst/>
              <a:gdLst/>
              <a:ahLst/>
              <a:cxnLst>
                <a:cxn ang="0">
                  <a:pos x="11" y="40"/>
                </a:cxn>
                <a:cxn ang="0">
                  <a:pos x="24" y="28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11" y="15"/>
                </a:cxn>
                <a:cxn ang="0">
                  <a:pos x="11" y="40"/>
                </a:cxn>
                <a:cxn ang="0">
                  <a:pos x="24" y="40"/>
                </a:cxn>
                <a:cxn ang="0">
                  <a:pos x="24" y="28"/>
                </a:cxn>
                <a:cxn ang="0">
                  <a:pos x="11" y="40"/>
                </a:cxn>
              </a:cxnLst>
              <a:rect l="0" t="0" r="r" b="b"/>
              <a:pathLst>
                <a:path w="24" h="40">
                  <a:moveTo>
                    <a:pt x="11" y="40"/>
                  </a:moveTo>
                  <a:lnTo>
                    <a:pt x="24" y="2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1" y="15"/>
                  </a:lnTo>
                  <a:lnTo>
                    <a:pt x="11" y="40"/>
                  </a:lnTo>
                  <a:lnTo>
                    <a:pt x="24" y="40"/>
                  </a:lnTo>
                  <a:lnTo>
                    <a:pt x="24" y="28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1800" y="3582"/>
              <a:ext cx="884" cy="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5"/>
                </a:cxn>
                <a:cxn ang="0">
                  <a:pos x="884" y="25"/>
                </a:cxn>
                <a:cxn ang="0">
                  <a:pos x="884" y="0"/>
                </a:cxn>
                <a:cxn ang="0">
                  <a:pos x="11" y="0"/>
                </a:cxn>
                <a:cxn ang="0">
                  <a:pos x="24" y="13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3"/>
                </a:cxn>
              </a:cxnLst>
              <a:rect l="0" t="0" r="r" b="b"/>
              <a:pathLst>
                <a:path w="884" h="25">
                  <a:moveTo>
                    <a:pt x="0" y="13"/>
                  </a:moveTo>
                  <a:lnTo>
                    <a:pt x="11" y="25"/>
                  </a:lnTo>
                  <a:lnTo>
                    <a:pt x="884" y="25"/>
                  </a:lnTo>
                  <a:lnTo>
                    <a:pt x="884" y="0"/>
                  </a:lnTo>
                  <a:lnTo>
                    <a:pt x="11" y="0"/>
                  </a:lnTo>
                  <a:lnTo>
                    <a:pt x="24" y="13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1800" y="3554"/>
              <a:ext cx="24" cy="4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41"/>
                </a:cxn>
                <a:cxn ang="0">
                  <a:pos x="24" y="41"/>
                </a:cxn>
                <a:cxn ang="0">
                  <a:pos x="24" y="13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4" h="41">
                  <a:moveTo>
                    <a:pt x="11" y="0"/>
                  </a:moveTo>
                  <a:lnTo>
                    <a:pt x="0" y="13"/>
                  </a:lnTo>
                  <a:lnTo>
                    <a:pt x="0" y="41"/>
                  </a:lnTo>
                  <a:lnTo>
                    <a:pt x="24" y="41"/>
                  </a:lnTo>
                  <a:lnTo>
                    <a:pt x="24" y="13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Rectangle 98"/>
            <p:cNvSpPr>
              <a:spLocks noChangeArrowheads="1"/>
            </p:cNvSpPr>
            <p:nvPr/>
          </p:nvSpPr>
          <p:spPr bwMode="auto">
            <a:xfrm>
              <a:off x="1869" y="3597"/>
              <a:ext cx="815" cy="152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1869" y="3584"/>
              <a:ext cx="828" cy="24"/>
            </a:xfrm>
            <a:custGeom>
              <a:avLst/>
              <a:gdLst/>
              <a:ahLst/>
              <a:cxnLst>
                <a:cxn ang="0">
                  <a:pos x="828" y="13"/>
                </a:cxn>
                <a:cxn ang="0">
                  <a:pos x="815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815" y="24"/>
                </a:cxn>
                <a:cxn ang="0">
                  <a:pos x="804" y="13"/>
                </a:cxn>
                <a:cxn ang="0">
                  <a:pos x="828" y="13"/>
                </a:cxn>
                <a:cxn ang="0">
                  <a:pos x="828" y="0"/>
                </a:cxn>
                <a:cxn ang="0">
                  <a:pos x="815" y="0"/>
                </a:cxn>
                <a:cxn ang="0">
                  <a:pos x="828" y="13"/>
                </a:cxn>
              </a:cxnLst>
              <a:rect l="0" t="0" r="r" b="b"/>
              <a:pathLst>
                <a:path w="828" h="24">
                  <a:moveTo>
                    <a:pt x="828" y="13"/>
                  </a:moveTo>
                  <a:lnTo>
                    <a:pt x="815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815" y="24"/>
                  </a:lnTo>
                  <a:lnTo>
                    <a:pt x="804" y="13"/>
                  </a:lnTo>
                  <a:lnTo>
                    <a:pt x="828" y="13"/>
                  </a:lnTo>
                  <a:lnTo>
                    <a:pt x="828" y="0"/>
                  </a:lnTo>
                  <a:lnTo>
                    <a:pt x="815" y="0"/>
                  </a:lnTo>
                  <a:lnTo>
                    <a:pt x="82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100"/>
            <p:cNvSpPr>
              <a:spLocks/>
            </p:cNvSpPr>
            <p:nvPr/>
          </p:nvSpPr>
          <p:spPr bwMode="auto">
            <a:xfrm>
              <a:off x="2673" y="3597"/>
              <a:ext cx="24" cy="165"/>
            </a:xfrm>
            <a:custGeom>
              <a:avLst/>
              <a:gdLst/>
              <a:ahLst/>
              <a:cxnLst>
                <a:cxn ang="0">
                  <a:pos x="11" y="165"/>
                </a:cxn>
                <a:cxn ang="0">
                  <a:pos x="24" y="152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152"/>
                </a:cxn>
                <a:cxn ang="0">
                  <a:pos x="11" y="141"/>
                </a:cxn>
                <a:cxn ang="0">
                  <a:pos x="11" y="165"/>
                </a:cxn>
                <a:cxn ang="0">
                  <a:pos x="24" y="165"/>
                </a:cxn>
                <a:cxn ang="0">
                  <a:pos x="24" y="152"/>
                </a:cxn>
                <a:cxn ang="0">
                  <a:pos x="11" y="165"/>
                </a:cxn>
              </a:cxnLst>
              <a:rect l="0" t="0" r="r" b="b"/>
              <a:pathLst>
                <a:path w="24" h="165">
                  <a:moveTo>
                    <a:pt x="11" y="165"/>
                  </a:moveTo>
                  <a:lnTo>
                    <a:pt x="24" y="15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11" y="141"/>
                  </a:lnTo>
                  <a:lnTo>
                    <a:pt x="11" y="165"/>
                  </a:lnTo>
                  <a:lnTo>
                    <a:pt x="24" y="165"/>
                  </a:lnTo>
                  <a:lnTo>
                    <a:pt x="24" y="152"/>
                  </a:lnTo>
                  <a:lnTo>
                    <a:pt x="11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101"/>
            <p:cNvSpPr>
              <a:spLocks/>
            </p:cNvSpPr>
            <p:nvPr/>
          </p:nvSpPr>
          <p:spPr bwMode="auto">
            <a:xfrm>
              <a:off x="1856" y="3738"/>
              <a:ext cx="828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828" y="24"/>
                </a:cxn>
                <a:cxn ang="0">
                  <a:pos x="828" y="0"/>
                </a:cxn>
                <a:cxn ang="0">
                  <a:pos x="13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828" h="24">
                  <a:moveTo>
                    <a:pt x="0" y="11"/>
                  </a:moveTo>
                  <a:lnTo>
                    <a:pt x="13" y="24"/>
                  </a:lnTo>
                  <a:lnTo>
                    <a:pt x="828" y="24"/>
                  </a:lnTo>
                  <a:lnTo>
                    <a:pt x="828" y="0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102"/>
            <p:cNvSpPr>
              <a:spLocks/>
            </p:cNvSpPr>
            <p:nvPr/>
          </p:nvSpPr>
          <p:spPr bwMode="auto">
            <a:xfrm>
              <a:off x="1856" y="3584"/>
              <a:ext cx="24" cy="16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165"/>
                </a:cxn>
                <a:cxn ang="0">
                  <a:pos x="24" y="165"/>
                </a:cxn>
                <a:cxn ang="0">
                  <a:pos x="24" y="13"/>
                </a:cxn>
                <a:cxn ang="0">
                  <a:pos x="13" y="2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4" h="165">
                  <a:moveTo>
                    <a:pt x="13" y="0"/>
                  </a:moveTo>
                  <a:lnTo>
                    <a:pt x="0" y="13"/>
                  </a:lnTo>
                  <a:lnTo>
                    <a:pt x="0" y="165"/>
                  </a:lnTo>
                  <a:lnTo>
                    <a:pt x="24" y="165"/>
                  </a:lnTo>
                  <a:lnTo>
                    <a:pt x="24" y="13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Rectangle 103"/>
            <p:cNvSpPr>
              <a:spLocks noChangeArrowheads="1"/>
            </p:cNvSpPr>
            <p:nvPr/>
          </p:nvSpPr>
          <p:spPr bwMode="auto">
            <a:xfrm>
              <a:off x="3317" y="3554"/>
              <a:ext cx="876" cy="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104"/>
            <p:cNvSpPr>
              <a:spLocks/>
            </p:cNvSpPr>
            <p:nvPr/>
          </p:nvSpPr>
          <p:spPr bwMode="auto">
            <a:xfrm>
              <a:off x="3317" y="3543"/>
              <a:ext cx="887" cy="24"/>
            </a:xfrm>
            <a:custGeom>
              <a:avLst/>
              <a:gdLst/>
              <a:ahLst/>
              <a:cxnLst>
                <a:cxn ang="0">
                  <a:pos x="887" y="11"/>
                </a:cxn>
                <a:cxn ang="0">
                  <a:pos x="876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876" y="24"/>
                </a:cxn>
                <a:cxn ang="0">
                  <a:pos x="862" y="11"/>
                </a:cxn>
                <a:cxn ang="0">
                  <a:pos x="887" y="11"/>
                </a:cxn>
                <a:cxn ang="0">
                  <a:pos x="887" y="0"/>
                </a:cxn>
                <a:cxn ang="0">
                  <a:pos x="876" y="0"/>
                </a:cxn>
                <a:cxn ang="0">
                  <a:pos x="887" y="11"/>
                </a:cxn>
              </a:cxnLst>
              <a:rect l="0" t="0" r="r" b="b"/>
              <a:pathLst>
                <a:path w="887" h="24">
                  <a:moveTo>
                    <a:pt x="887" y="11"/>
                  </a:moveTo>
                  <a:lnTo>
                    <a:pt x="876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876" y="24"/>
                  </a:lnTo>
                  <a:lnTo>
                    <a:pt x="862" y="11"/>
                  </a:lnTo>
                  <a:lnTo>
                    <a:pt x="887" y="11"/>
                  </a:lnTo>
                  <a:lnTo>
                    <a:pt x="887" y="0"/>
                  </a:lnTo>
                  <a:lnTo>
                    <a:pt x="876" y="0"/>
                  </a:lnTo>
                  <a:lnTo>
                    <a:pt x="88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105"/>
            <p:cNvSpPr>
              <a:spLocks/>
            </p:cNvSpPr>
            <p:nvPr/>
          </p:nvSpPr>
          <p:spPr bwMode="auto">
            <a:xfrm>
              <a:off x="4179" y="3554"/>
              <a:ext cx="25" cy="41"/>
            </a:xfrm>
            <a:custGeom>
              <a:avLst/>
              <a:gdLst/>
              <a:ahLst/>
              <a:cxnLst>
                <a:cxn ang="0">
                  <a:pos x="14" y="41"/>
                </a:cxn>
                <a:cxn ang="0">
                  <a:pos x="25" y="28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14" y="17"/>
                </a:cxn>
                <a:cxn ang="0">
                  <a:pos x="14" y="41"/>
                </a:cxn>
                <a:cxn ang="0">
                  <a:pos x="25" y="41"/>
                </a:cxn>
                <a:cxn ang="0">
                  <a:pos x="25" y="28"/>
                </a:cxn>
                <a:cxn ang="0">
                  <a:pos x="14" y="41"/>
                </a:cxn>
              </a:cxnLst>
              <a:rect l="0" t="0" r="r" b="b"/>
              <a:pathLst>
                <a:path w="25" h="41">
                  <a:moveTo>
                    <a:pt x="14" y="41"/>
                  </a:moveTo>
                  <a:lnTo>
                    <a:pt x="25" y="2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4" y="17"/>
                  </a:lnTo>
                  <a:lnTo>
                    <a:pt x="14" y="41"/>
                  </a:lnTo>
                  <a:lnTo>
                    <a:pt x="25" y="41"/>
                  </a:lnTo>
                  <a:lnTo>
                    <a:pt x="25" y="28"/>
                  </a:lnTo>
                  <a:lnTo>
                    <a:pt x="14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106"/>
            <p:cNvSpPr>
              <a:spLocks/>
            </p:cNvSpPr>
            <p:nvPr/>
          </p:nvSpPr>
          <p:spPr bwMode="auto">
            <a:xfrm>
              <a:off x="3304" y="3571"/>
              <a:ext cx="889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889" y="24"/>
                </a:cxn>
                <a:cxn ang="0">
                  <a:pos x="889" y="0"/>
                </a:cxn>
                <a:cxn ang="0">
                  <a:pos x="13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889" h="24">
                  <a:moveTo>
                    <a:pt x="0" y="11"/>
                  </a:moveTo>
                  <a:lnTo>
                    <a:pt x="13" y="24"/>
                  </a:lnTo>
                  <a:lnTo>
                    <a:pt x="889" y="24"/>
                  </a:lnTo>
                  <a:lnTo>
                    <a:pt x="889" y="0"/>
                  </a:lnTo>
                  <a:lnTo>
                    <a:pt x="13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107"/>
            <p:cNvSpPr>
              <a:spLocks/>
            </p:cNvSpPr>
            <p:nvPr/>
          </p:nvSpPr>
          <p:spPr bwMode="auto">
            <a:xfrm>
              <a:off x="3304" y="3543"/>
              <a:ext cx="25" cy="3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1"/>
                </a:cxn>
                <a:cxn ang="0">
                  <a:pos x="0" y="39"/>
                </a:cxn>
                <a:cxn ang="0">
                  <a:pos x="25" y="39"/>
                </a:cxn>
                <a:cxn ang="0">
                  <a:pos x="25" y="11"/>
                </a:cxn>
                <a:cxn ang="0">
                  <a:pos x="13" y="2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3" y="0"/>
                </a:cxn>
              </a:cxnLst>
              <a:rect l="0" t="0" r="r" b="b"/>
              <a:pathLst>
                <a:path w="25" h="39">
                  <a:moveTo>
                    <a:pt x="13" y="0"/>
                  </a:moveTo>
                  <a:lnTo>
                    <a:pt x="0" y="11"/>
                  </a:lnTo>
                  <a:lnTo>
                    <a:pt x="0" y="39"/>
                  </a:lnTo>
                  <a:lnTo>
                    <a:pt x="25" y="39"/>
                  </a:lnTo>
                  <a:lnTo>
                    <a:pt x="25" y="11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Rectangle 108"/>
            <p:cNvSpPr>
              <a:spLocks noChangeArrowheads="1"/>
            </p:cNvSpPr>
            <p:nvPr/>
          </p:nvSpPr>
          <p:spPr bwMode="auto">
            <a:xfrm>
              <a:off x="3374" y="3582"/>
              <a:ext cx="817" cy="154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109"/>
            <p:cNvSpPr>
              <a:spLocks/>
            </p:cNvSpPr>
            <p:nvPr/>
          </p:nvSpPr>
          <p:spPr bwMode="auto">
            <a:xfrm>
              <a:off x="3374" y="3571"/>
              <a:ext cx="828" cy="24"/>
            </a:xfrm>
            <a:custGeom>
              <a:avLst/>
              <a:gdLst/>
              <a:ahLst/>
              <a:cxnLst>
                <a:cxn ang="0">
                  <a:pos x="828" y="11"/>
                </a:cxn>
                <a:cxn ang="0">
                  <a:pos x="817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817" y="24"/>
                </a:cxn>
                <a:cxn ang="0">
                  <a:pos x="804" y="11"/>
                </a:cxn>
                <a:cxn ang="0">
                  <a:pos x="828" y="11"/>
                </a:cxn>
                <a:cxn ang="0">
                  <a:pos x="828" y="0"/>
                </a:cxn>
                <a:cxn ang="0">
                  <a:pos x="817" y="0"/>
                </a:cxn>
                <a:cxn ang="0">
                  <a:pos x="828" y="11"/>
                </a:cxn>
              </a:cxnLst>
              <a:rect l="0" t="0" r="r" b="b"/>
              <a:pathLst>
                <a:path w="828" h="24">
                  <a:moveTo>
                    <a:pt x="828" y="11"/>
                  </a:moveTo>
                  <a:lnTo>
                    <a:pt x="8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817" y="24"/>
                  </a:lnTo>
                  <a:lnTo>
                    <a:pt x="804" y="11"/>
                  </a:lnTo>
                  <a:lnTo>
                    <a:pt x="828" y="11"/>
                  </a:lnTo>
                  <a:lnTo>
                    <a:pt x="828" y="0"/>
                  </a:lnTo>
                  <a:lnTo>
                    <a:pt x="817" y="0"/>
                  </a:lnTo>
                  <a:lnTo>
                    <a:pt x="82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110"/>
            <p:cNvSpPr>
              <a:spLocks/>
            </p:cNvSpPr>
            <p:nvPr/>
          </p:nvSpPr>
          <p:spPr bwMode="auto">
            <a:xfrm>
              <a:off x="4178" y="3582"/>
              <a:ext cx="24" cy="165"/>
            </a:xfrm>
            <a:custGeom>
              <a:avLst/>
              <a:gdLst/>
              <a:ahLst/>
              <a:cxnLst>
                <a:cxn ang="0">
                  <a:pos x="13" y="165"/>
                </a:cxn>
                <a:cxn ang="0">
                  <a:pos x="24" y="154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154"/>
                </a:cxn>
                <a:cxn ang="0">
                  <a:pos x="13" y="141"/>
                </a:cxn>
                <a:cxn ang="0">
                  <a:pos x="13" y="165"/>
                </a:cxn>
                <a:cxn ang="0">
                  <a:pos x="24" y="165"/>
                </a:cxn>
                <a:cxn ang="0">
                  <a:pos x="24" y="154"/>
                </a:cxn>
                <a:cxn ang="0">
                  <a:pos x="13" y="165"/>
                </a:cxn>
              </a:cxnLst>
              <a:rect l="0" t="0" r="r" b="b"/>
              <a:pathLst>
                <a:path w="24" h="165">
                  <a:moveTo>
                    <a:pt x="13" y="165"/>
                  </a:moveTo>
                  <a:lnTo>
                    <a:pt x="24" y="15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54"/>
                  </a:lnTo>
                  <a:lnTo>
                    <a:pt x="13" y="141"/>
                  </a:lnTo>
                  <a:lnTo>
                    <a:pt x="13" y="165"/>
                  </a:lnTo>
                  <a:lnTo>
                    <a:pt x="24" y="165"/>
                  </a:lnTo>
                  <a:lnTo>
                    <a:pt x="24" y="154"/>
                  </a:lnTo>
                  <a:lnTo>
                    <a:pt x="13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111"/>
            <p:cNvSpPr>
              <a:spLocks/>
            </p:cNvSpPr>
            <p:nvPr/>
          </p:nvSpPr>
          <p:spPr bwMode="auto">
            <a:xfrm>
              <a:off x="3360" y="3723"/>
              <a:ext cx="831" cy="2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24"/>
                </a:cxn>
                <a:cxn ang="0">
                  <a:pos x="831" y="24"/>
                </a:cxn>
                <a:cxn ang="0">
                  <a:pos x="831" y="0"/>
                </a:cxn>
                <a:cxn ang="0">
                  <a:pos x="14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0" y="24"/>
                </a:cxn>
                <a:cxn ang="0">
                  <a:pos x="14" y="24"/>
                </a:cxn>
                <a:cxn ang="0">
                  <a:pos x="0" y="13"/>
                </a:cxn>
              </a:cxnLst>
              <a:rect l="0" t="0" r="r" b="b"/>
              <a:pathLst>
                <a:path w="831" h="24">
                  <a:moveTo>
                    <a:pt x="0" y="13"/>
                  </a:moveTo>
                  <a:lnTo>
                    <a:pt x="14" y="24"/>
                  </a:lnTo>
                  <a:lnTo>
                    <a:pt x="831" y="24"/>
                  </a:lnTo>
                  <a:lnTo>
                    <a:pt x="831" y="0"/>
                  </a:lnTo>
                  <a:lnTo>
                    <a:pt x="14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112"/>
            <p:cNvSpPr>
              <a:spLocks/>
            </p:cNvSpPr>
            <p:nvPr/>
          </p:nvSpPr>
          <p:spPr bwMode="auto">
            <a:xfrm>
              <a:off x="3360" y="3571"/>
              <a:ext cx="25" cy="16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1"/>
                </a:cxn>
                <a:cxn ang="0">
                  <a:pos x="0" y="165"/>
                </a:cxn>
                <a:cxn ang="0">
                  <a:pos x="25" y="165"/>
                </a:cxn>
                <a:cxn ang="0">
                  <a:pos x="25" y="11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4" y="0"/>
                </a:cxn>
              </a:cxnLst>
              <a:rect l="0" t="0" r="r" b="b"/>
              <a:pathLst>
                <a:path w="25" h="165">
                  <a:moveTo>
                    <a:pt x="14" y="0"/>
                  </a:moveTo>
                  <a:lnTo>
                    <a:pt x="0" y="11"/>
                  </a:lnTo>
                  <a:lnTo>
                    <a:pt x="0" y="165"/>
                  </a:lnTo>
                  <a:lnTo>
                    <a:pt x="25" y="165"/>
                  </a:lnTo>
                  <a:lnTo>
                    <a:pt x="25" y="11"/>
                  </a:lnTo>
                  <a:lnTo>
                    <a:pt x="14" y="2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Rectangle 113"/>
            <p:cNvSpPr>
              <a:spLocks noChangeArrowheads="1"/>
            </p:cNvSpPr>
            <p:nvPr/>
          </p:nvSpPr>
          <p:spPr bwMode="auto">
            <a:xfrm>
              <a:off x="4114" y="3242"/>
              <a:ext cx="56" cy="3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114"/>
            <p:cNvSpPr>
              <a:spLocks/>
            </p:cNvSpPr>
            <p:nvPr/>
          </p:nvSpPr>
          <p:spPr bwMode="auto">
            <a:xfrm>
              <a:off x="4114" y="3229"/>
              <a:ext cx="69" cy="25"/>
            </a:xfrm>
            <a:custGeom>
              <a:avLst/>
              <a:gdLst/>
              <a:ahLst/>
              <a:cxnLst>
                <a:cxn ang="0">
                  <a:pos x="69" y="13"/>
                </a:cxn>
                <a:cxn ang="0">
                  <a:pos x="56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56" y="25"/>
                </a:cxn>
                <a:cxn ang="0">
                  <a:pos x="45" y="13"/>
                </a:cxn>
                <a:cxn ang="0">
                  <a:pos x="69" y="13"/>
                </a:cxn>
                <a:cxn ang="0">
                  <a:pos x="69" y="0"/>
                </a:cxn>
                <a:cxn ang="0">
                  <a:pos x="56" y="0"/>
                </a:cxn>
                <a:cxn ang="0">
                  <a:pos x="69" y="13"/>
                </a:cxn>
              </a:cxnLst>
              <a:rect l="0" t="0" r="r" b="b"/>
              <a:pathLst>
                <a:path w="69" h="25">
                  <a:moveTo>
                    <a:pt x="69" y="13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6" y="25"/>
                  </a:lnTo>
                  <a:lnTo>
                    <a:pt x="45" y="13"/>
                  </a:lnTo>
                  <a:lnTo>
                    <a:pt x="69" y="13"/>
                  </a:lnTo>
                  <a:lnTo>
                    <a:pt x="69" y="0"/>
                  </a:lnTo>
                  <a:lnTo>
                    <a:pt x="56" y="0"/>
                  </a:lnTo>
                  <a:lnTo>
                    <a:pt x="69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115"/>
            <p:cNvSpPr>
              <a:spLocks/>
            </p:cNvSpPr>
            <p:nvPr/>
          </p:nvSpPr>
          <p:spPr bwMode="auto">
            <a:xfrm>
              <a:off x="4159" y="3242"/>
              <a:ext cx="24" cy="323"/>
            </a:xfrm>
            <a:custGeom>
              <a:avLst/>
              <a:gdLst/>
              <a:ahLst/>
              <a:cxnLst>
                <a:cxn ang="0">
                  <a:pos x="11" y="323"/>
                </a:cxn>
                <a:cxn ang="0">
                  <a:pos x="24" y="31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10"/>
                </a:cxn>
                <a:cxn ang="0">
                  <a:pos x="11" y="299"/>
                </a:cxn>
                <a:cxn ang="0">
                  <a:pos x="11" y="323"/>
                </a:cxn>
                <a:cxn ang="0">
                  <a:pos x="24" y="323"/>
                </a:cxn>
                <a:cxn ang="0">
                  <a:pos x="24" y="310"/>
                </a:cxn>
                <a:cxn ang="0">
                  <a:pos x="11" y="323"/>
                </a:cxn>
              </a:cxnLst>
              <a:rect l="0" t="0" r="r" b="b"/>
              <a:pathLst>
                <a:path w="24" h="323">
                  <a:moveTo>
                    <a:pt x="11" y="323"/>
                  </a:moveTo>
                  <a:lnTo>
                    <a:pt x="24" y="31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10"/>
                  </a:lnTo>
                  <a:lnTo>
                    <a:pt x="11" y="299"/>
                  </a:lnTo>
                  <a:lnTo>
                    <a:pt x="11" y="323"/>
                  </a:lnTo>
                  <a:lnTo>
                    <a:pt x="24" y="323"/>
                  </a:lnTo>
                  <a:lnTo>
                    <a:pt x="24" y="310"/>
                  </a:lnTo>
                  <a:lnTo>
                    <a:pt x="11" y="3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116"/>
            <p:cNvSpPr>
              <a:spLocks/>
            </p:cNvSpPr>
            <p:nvPr/>
          </p:nvSpPr>
          <p:spPr bwMode="auto">
            <a:xfrm>
              <a:off x="4102" y="3541"/>
              <a:ext cx="68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2" y="24"/>
                </a:cxn>
                <a:cxn ang="0">
                  <a:pos x="68" y="24"/>
                </a:cxn>
                <a:cxn ang="0">
                  <a:pos x="68" y="0"/>
                </a:cxn>
                <a:cxn ang="0">
                  <a:pos x="12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0" y="11"/>
                </a:cxn>
              </a:cxnLst>
              <a:rect l="0" t="0" r="r" b="b"/>
              <a:pathLst>
                <a:path w="68" h="24">
                  <a:moveTo>
                    <a:pt x="0" y="11"/>
                  </a:moveTo>
                  <a:lnTo>
                    <a:pt x="12" y="24"/>
                  </a:lnTo>
                  <a:lnTo>
                    <a:pt x="68" y="24"/>
                  </a:lnTo>
                  <a:lnTo>
                    <a:pt x="68" y="0"/>
                  </a:lnTo>
                  <a:lnTo>
                    <a:pt x="12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117"/>
            <p:cNvSpPr>
              <a:spLocks/>
            </p:cNvSpPr>
            <p:nvPr/>
          </p:nvSpPr>
          <p:spPr bwMode="auto">
            <a:xfrm>
              <a:off x="4102" y="3229"/>
              <a:ext cx="25" cy="32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3"/>
                </a:cxn>
                <a:cxn ang="0">
                  <a:pos x="0" y="323"/>
                </a:cxn>
                <a:cxn ang="0">
                  <a:pos x="25" y="323"/>
                </a:cxn>
                <a:cxn ang="0">
                  <a:pos x="25" y="13"/>
                </a:cxn>
                <a:cxn ang="0">
                  <a:pos x="12" y="25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2" y="0"/>
                </a:cxn>
              </a:cxnLst>
              <a:rect l="0" t="0" r="r" b="b"/>
              <a:pathLst>
                <a:path w="25" h="323">
                  <a:moveTo>
                    <a:pt x="12" y="0"/>
                  </a:moveTo>
                  <a:lnTo>
                    <a:pt x="0" y="13"/>
                  </a:lnTo>
                  <a:lnTo>
                    <a:pt x="0" y="323"/>
                  </a:lnTo>
                  <a:lnTo>
                    <a:pt x="25" y="323"/>
                  </a:lnTo>
                  <a:lnTo>
                    <a:pt x="25" y="13"/>
                  </a:lnTo>
                  <a:lnTo>
                    <a:pt x="12" y="2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Rectangle 118"/>
            <p:cNvSpPr>
              <a:spLocks noChangeArrowheads="1"/>
            </p:cNvSpPr>
            <p:nvPr/>
          </p:nvSpPr>
          <p:spPr bwMode="auto">
            <a:xfrm>
              <a:off x="3302" y="45"/>
              <a:ext cx="438" cy="14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119"/>
            <p:cNvSpPr>
              <a:spLocks/>
            </p:cNvSpPr>
            <p:nvPr/>
          </p:nvSpPr>
          <p:spPr bwMode="auto">
            <a:xfrm>
              <a:off x="3302" y="32"/>
              <a:ext cx="451" cy="24"/>
            </a:xfrm>
            <a:custGeom>
              <a:avLst/>
              <a:gdLst/>
              <a:ahLst/>
              <a:cxnLst>
                <a:cxn ang="0">
                  <a:pos x="451" y="13"/>
                </a:cxn>
                <a:cxn ang="0">
                  <a:pos x="438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438" y="24"/>
                </a:cxn>
                <a:cxn ang="0">
                  <a:pos x="427" y="13"/>
                </a:cxn>
                <a:cxn ang="0">
                  <a:pos x="451" y="13"/>
                </a:cxn>
                <a:cxn ang="0">
                  <a:pos x="451" y="0"/>
                </a:cxn>
                <a:cxn ang="0">
                  <a:pos x="438" y="0"/>
                </a:cxn>
                <a:cxn ang="0">
                  <a:pos x="451" y="13"/>
                </a:cxn>
              </a:cxnLst>
              <a:rect l="0" t="0" r="r" b="b"/>
              <a:pathLst>
                <a:path w="451" h="24">
                  <a:moveTo>
                    <a:pt x="451" y="13"/>
                  </a:moveTo>
                  <a:lnTo>
                    <a:pt x="438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438" y="24"/>
                  </a:lnTo>
                  <a:lnTo>
                    <a:pt x="427" y="13"/>
                  </a:lnTo>
                  <a:lnTo>
                    <a:pt x="451" y="13"/>
                  </a:lnTo>
                  <a:lnTo>
                    <a:pt x="451" y="0"/>
                  </a:lnTo>
                  <a:lnTo>
                    <a:pt x="438" y="0"/>
                  </a:lnTo>
                  <a:lnTo>
                    <a:pt x="451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120"/>
            <p:cNvSpPr>
              <a:spLocks/>
            </p:cNvSpPr>
            <p:nvPr/>
          </p:nvSpPr>
          <p:spPr bwMode="auto">
            <a:xfrm>
              <a:off x="3729" y="45"/>
              <a:ext cx="24" cy="152"/>
            </a:xfrm>
            <a:custGeom>
              <a:avLst/>
              <a:gdLst/>
              <a:ahLst/>
              <a:cxnLst>
                <a:cxn ang="0">
                  <a:pos x="11" y="152"/>
                </a:cxn>
                <a:cxn ang="0">
                  <a:pos x="24" y="141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1" y="128"/>
                </a:cxn>
                <a:cxn ang="0">
                  <a:pos x="11" y="152"/>
                </a:cxn>
                <a:cxn ang="0">
                  <a:pos x="24" y="152"/>
                </a:cxn>
                <a:cxn ang="0">
                  <a:pos x="24" y="141"/>
                </a:cxn>
                <a:cxn ang="0">
                  <a:pos x="11" y="152"/>
                </a:cxn>
              </a:cxnLst>
              <a:rect l="0" t="0" r="r" b="b"/>
              <a:pathLst>
                <a:path w="24" h="152">
                  <a:moveTo>
                    <a:pt x="11" y="152"/>
                  </a:moveTo>
                  <a:lnTo>
                    <a:pt x="24" y="141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1" y="128"/>
                  </a:lnTo>
                  <a:lnTo>
                    <a:pt x="11" y="152"/>
                  </a:lnTo>
                  <a:lnTo>
                    <a:pt x="24" y="152"/>
                  </a:lnTo>
                  <a:lnTo>
                    <a:pt x="24" y="141"/>
                  </a:lnTo>
                  <a:lnTo>
                    <a:pt x="11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121"/>
            <p:cNvSpPr>
              <a:spLocks/>
            </p:cNvSpPr>
            <p:nvPr/>
          </p:nvSpPr>
          <p:spPr bwMode="auto">
            <a:xfrm>
              <a:off x="3291" y="173"/>
              <a:ext cx="449" cy="2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4"/>
                </a:cxn>
                <a:cxn ang="0">
                  <a:pos x="449" y="24"/>
                </a:cxn>
                <a:cxn ang="0">
                  <a:pos x="449" y="0"/>
                </a:cxn>
                <a:cxn ang="0">
                  <a:pos x="11" y="0"/>
                </a:cxn>
                <a:cxn ang="0">
                  <a:pos x="24" y="13"/>
                </a:cxn>
                <a:cxn ang="0">
                  <a:pos x="0" y="13"/>
                </a:cxn>
                <a:cxn ang="0">
                  <a:pos x="0" y="24"/>
                </a:cxn>
                <a:cxn ang="0">
                  <a:pos x="11" y="24"/>
                </a:cxn>
                <a:cxn ang="0">
                  <a:pos x="0" y="13"/>
                </a:cxn>
              </a:cxnLst>
              <a:rect l="0" t="0" r="r" b="b"/>
              <a:pathLst>
                <a:path w="449" h="24">
                  <a:moveTo>
                    <a:pt x="0" y="13"/>
                  </a:moveTo>
                  <a:lnTo>
                    <a:pt x="11" y="24"/>
                  </a:lnTo>
                  <a:lnTo>
                    <a:pt x="449" y="24"/>
                  </a:lnTo>
                  <a:lnTo>
                    <a:pt x="449" y="0"/>
                  </a:lnTo>
                  <a:lnTo>
                    <a:pt x="11" y="0"/>
                  </a:lnTo>
                  <a:lnTo>
                    <a:pt x="24" y="13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122"/>
            <p:cNvSpPr>
              <a:spLocks/>
            </p:cNvSpPr>
            <p:nvPr/>
          </p:nvSpPr>
          <p:spPr bwMode="auto">
            <a:xfrm>
              <a:off x="3291" y="32"/>
              <a:ext cx="24" cy="15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154"/>
                </a:cxn>
                <a:cxn ang="0">
                  <a:pos x="24" y="154"/>
                </a:cxn>
                <a:cxn ang="0">
                  <a:pos x="24" y="13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4" h="154">
                  <a:moveTo>
                    <a:pt x="11" y="0"/>
                  </a:moveTo>
                  <a:lnTo>
                    <a:pt x="0" y="13"/>
                  </a:lnTo>
                  <a:lnTo>
                    <a:pt x="0" y="154"/>
                  </a:lnTo>
                  <a:lnTo>
                    <a:pt x="24" y="154"/>
                  </a:lnTo>
                  <a:lnTo>
                    <a:pt x="24" y="13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Rectangle 123"/>
            <p:cNvSpPr>
              <a:spLocks noChangeArrowheads="1"/>
            </p:cNvSpPr>
            <p:nvPr/>
          </p:nvSpPr>
          <p:spPr bwMode="auto">
            <a:xfrm>
              <a:off x="2897" y="244"/>
              <a:ext cx="266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Rectangle 124"/>
            <p:cNvSpPr>
              <a:spLocks noChangeArrowheads="1"/>
            </p:cNvSpPr>
            <p:nvPr/>
          </p:nvSpPr>
          <p:spPr bwMode="auto">
            <a:xfrm>
              <a:off x="2799" y="342"/>
              <a:ext cx="464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125"/>
            <p:cNvSpPr>
              <a:spLocks/>
            </p:cNvSpPr>
            <p:nvPr/>
          </p:nvSpPr>
          <p:spPr bwMode="auto">
            <a:xfrm>
              <a:off x="2671" y="456"/>
              <a:ext cx="718" cy="27"/>
            </a:xfrm>
            <a:custGeom>
              <a:avLst/>
              <a:gdLst/>
              <a:ahLst/>
              <a:cxnLst>
                <a:cxn ang="0">
                  <a:pos x="718" y="0"/>
                </a:cxn>
                <a:cxn ang="0">
                  <a:pos x="0" y="2"/>
                </a:cxn>
                <a:cxn ang="0">
                  <a:pos x="0" y="27"/>
                </a:cxn>
                <a:cxn ang="0">
                  <a:pos x="718" y="25"/>
                </a:cxn>
                <a:cxn ang="0">
                  <a:pos x="718" y="0"/>
                </a:cxn>
              </a:cxnLst>
              <a:rect l="0" t="0" r="r" b="b"/>
              <a:pathLst>
                <a:path w="718" h="27">
                  <a:moveTo>
                    <a:pt x="718" y="0"/>
                  </a:moveTo>
                  <a:lnTo>
                    <a:pt x="0" y="2"/>
                  </a:lnTo>
                  <a:lnTo>
                    <a:pt x="0" y="27"/>
                  </a:lnTo>
                  <a:lnTo>
                    <a:pt x="718" y="25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126"/>
            <p:cNvSpPr>
              <a:spLocks/>
            </p:cNvSpPr>
            <p:nvPr/>
          </p:nvSpPr>
          <p:spPr bwMode="auto">
            <a:xfrm>
              <a:off x="2572" y="569"/>
              <a:ext cx="929" cy="26"/>
            </a:xfrm>
            <a:custGeom>
              <a:avLst/>
              <a:gdLst/>
              <a:ahLst/>
              <a:cxnLst>
                <a:cxn ang="0">
                  <a:pos x="929" y="0"/>
                </a:cxn>
                <a:cxn ang="0">
                  <a:pos x="0" y="2"/>
                </a:cxn>
                <a:cxn ang="0">
                  <a:pos x="0" y="26"/>
                </a:cxn>
                <a:cxn ang="0">
                  <a:pos x="929" y="24"/>
                </a:cxn>
                <a:cxn ang="0">
                  <a:pos x="929" y="0"/>
                </a:cxn>
              </a:cxnLst>
              <a:rect l="0" t="0" r="r" b="b"/>
              <a:pathLst>
                <a:path w="929" h="26">
                  <a:moveTo>
                    <a:pt x="929" y="0"/>
                  </a:moveTo>
                  <a:lnTo>
                    <a:pt x="0" y="2"/>
                  </a:lnTo>
                  <a:lnTo>
                    <a:pt x="0" y="26"/>
                  </a:lnTo>
                  <a:lnTo>
                    <a:pt x="929" y="24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Rectangle 127"/>
            <p:cNvSpPr>
              <a:spLocks noChangeArrowheads="1"/>
            </p:cNvSpPr>
            <p:nvPr/>
          </p:nvSpPr>
          <p:spPr bwMode="auto">
            <a:xfrm>
              <a:off x="2431" y="695"/>
              <a:ext cx="1185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128"/>
            <p:cNvSpPr>
              <a:spLocks/>
            </p:cNvSpPr>
            <p:nvPr/>
          </p:nvSpPr>
          <p:spPr bwMode="auto">
            <a:xfrm>
              <a:off x="2307" y="830"/>
              <a:ext cx="1429" cy="28"/>
            </a:xfrm>
            <a:custGeom>
              <a:avLst/>
              <a:gdLst/>
              <a:ahLst/>
              <a:cxnLst>
                <a:cxn ang="0">
                  <a:pos x="1429" y="4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1429" y="28"/>
                </a:cxn>
                <a:cxn ang="0">
                  <a:pos x="1429" y="4"/>
                </a:cxn>
              </a:cxnLst>
              <a:rect l="0" t="0" r="r" b="b"/>
              <a:pathLst>
                <a:path w="1429" h="28">
                  <a:moveTo>
                    <a:pt x="1429" y="4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429" y="28"/>
                  </a:lnTo>
                  <a:lnTo>
                    <a:pt x="142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129"/>
            <p:cNvSpPr>
              <a:spLocks/>
            </p:cNvSpPr>
            <p:nvPr/>
          </p:nvSpPr>
          <p:spPr bwMode="auto">
            <a:xfrm>
              <a:off x="2175" y="944"/>
              <a:ext cx="1695" cy="30"/>
            </a:xfrm>
            <a:custGeom>
              <a:avLst/>
              <a:gdLst/>
              <a:ahLst/>
              <a:cxnLst>
                <a:cxn ang="0">
                  <a:pos x="1695" y="6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695" y="30"/>
                </a:cxn>
                <a:cxn ang="0">
                  <a:pos x="1695" y="6"/>
                </a:cxn>
              </a:cxnLst>
              <a:rect l="0" t="0" r="r" b="b"/>
              <a:pathLst>
                <a:path w="1695" h="30">
                  <a:moveTo>
                    <a:pt x="1695" y="6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1695" y="30"/>
                  </a:lnTo>
                  <a:lnTo>
                    <a:pt x="169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130"/>
            <p:cNvSpPr>
              <a:spLocks/>
            </p:cNvSpPr>
            <p:nvPr/>
          </p:nvSpPr>
          <p:spPr bwMode="auto">
            <a:xfrm>
              <a:off x="2063" y="1066"/>
              <a:ext cx="1895" cy="30"/>
            </a:xfrm>
            <a:custGeom>
              <a:avLst/>
              <a:gdLst/>
              <a:ahLst/>
              <a:cxnLst>
                <a:cxn ang="0">
                  <a:pos x="1895" y="0"/>
                </a:cxn>
                <a:cxn ang="0">
                  <a:pos x="0" y="4"/>
                </a:cxn>
                <a:cxn ang="0">
                  <a:pos x="0" y="30"/>
                </a:cxn>
                <a:cxn ang="0">
                  <a:pos x="1895" y="25"/>
                </a:cxn>
                <a:cxn ang="0">
                  <a:pos x="1895" y="0"/>
                </a:cxn>
              </a:cxnLst>
              <a:rect l="0" t="0" r="r" b="b"/>
              <a:pathLst>
                <a:path w="1895" h="30">
                  <a:moveTo>
                    <a:pt x="1895" y="0"/>
                  </a:moveTo>
                  <a:lnTo>
                    <a:pt x="0" y="4"/>
                  </a:lnTo>
                  <a:lnTo>
                    <a:pt x="0" y="30"/>
                  </a:lnTo>
                  <a:lnTo>
                    <a:pt x="1895" y="25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Rectangle 131"/>
            <p:cNvSpPr>
              <a:spLocks noChangeArrowheads="1"/>
            </p:cNvSpPr>
            <p:nvPr/>
          </p:nvSpPr>
          <p:spPr bwMode="auto">
            <a:xfrm>
              <a:off x="1910" y="1187"/>
              <a:ext cx="2200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Rectangle 132"/>
            <p:cNvSpPr>
              <a:spLocks noChangeArrowheads="1"/>
            </p:cNvSpPr>
            <p:nvPr/>
          </p:nvSpPr>
          <p:spPr bwMode="auto">
            <a:xfrm>
              <a:off x="1925" y="1314"/>
              <a:ext cx="2198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Rectangle 133"/>
            <p:cNvSpPr>
              <a:spLocks noChangeArrowheads="1"/>
            </p:cNvSpPr>
            <p:nvPr/>
          </p:nvSpPr>
          <p:spPr bwMode="auto">
            <a:xfrm>
              <a:off x="1939" y="1442"/>
              <a:ext cx="2184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Rectangle 134"/>
            <p:cNvSpPr>
              <a:spLocks noChangeArrowheads="1"/>
            </p:cNvSpPr>
            <p:nvPr/>
          </p:nvSpPr>
          <p:spPr bwMode="auto">
            <a:xfrm>
              <a:off x="1952" y="1568"/>
              <a:ext cx="217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Rectangle 135"/>
            <p:cNvSpPr>
              <a:spLocks noChangeArrowheads="1"/>
            </p:cNvSpPr>
            <p:nvPr/>
          </p:nvSpPr>
          <p:spPr bwMode="auto">
            <a:xfrm>
              <a:off x="1925" y="1695"/>
              <a:ext cx="2198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Rectangle 136"/>
            <p:cNvSpPr>
              <a:spLocks noChangeArrowheads="1"/>
            </p:cNvSpPr>
            <p:nvPr/>
          </p:nvSpPr>
          <p:spPr bwMode="auto">
            <a:xfrm>
              <a:off x="1925" y="1808"/>
              <a:ext cx="2198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Rectangle 137"/>
            <p:cNvSpPr>
              <a:spLocks noChangeArrowheads="1"/>
            </p:cNvSpPr>
            <p:nvPr/>
          </p:nvSpPr>
          <p:spPr bwMode="auto">
            <a:xfrm>
              <a:off x="1939" y="1936"/>
              <a:ext cx="2199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Rectangle 138"/>
            <p:cNvSpPr>
              <a:spLocks noChangeArrowheads="1"/>
            </p:cNvSpPr>
            <p:nvPr/>
          </p:nvSpPr>
          <p:spPr bwMode="auto">
            <a:xfrm>
              <a:off x="3268" y="1003"/>
              <a:ext cx="357" cy="829"/>
            </a:xfrm>
            <a:prstGeom prst="rect">
              <a:avLst/>
            </a:prstGeom>
            <a:solidFill>
              <a:srgbClr val="007F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139"/>
            <p:cNvSpPr>
              <a:spLocks/>
            </p:cNvSpPr>
            <p:nvPr/>
          </p:nvSpPr>
          <p:spPr bwMode="auto">
            <a:xfrm>
              <a:off x="3268" y="989"/>
              <a:ext cx="370" cy="25"/>
            </a:xfrm>
            <a:custGeom>
              <a:avLst/>
              <a:gdLst/>
              <a:ahLst/>
              <a:cxnLst>
                <a:cxn ang="0">
                  <a:pos x="370" y="14"/>
                </a:cxn>
                <a:cxn ang="0">
                  <a:pos x="357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357" y="25"/>
                </a:cxn>
                <a:cxn ang="0">
                  <a:pos x="346" y="14"/>
                </a:cxn>
                <a:cxn ang="0">
                  <a:pos x="370" y="14"/>
                </a:cxn>
                <a:cxn ang="0">
                  <a:pos x="370" y="0"/>
                </a:cxn>
                <a:cxn ang="0">
                  <a:pos x="357" y="0"/>
                </a:cxn>
                <a:cxn ang="0">
                  <a:pos x="370" y="14"/>
                </a:cxn>
              </a:cxnLst>
              <a:rect l="0" t="0" r="r" b="b"/>
              <a:pathLst>
                <a:path w="370" h="25">
                  <a:moveTo>
                    <a:pt x="370" y="14"/>
                  </a:moveTo>
                  <a:lnTo>
                    <a:pt x="357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357" y="25"/>
                  </a:lnTo>
                  <a:lnTo>
                    <a:pt x="346" y="14"/>
                  </a:lnTo>
                  <a:lnTo>
                    <a:pt x="370" y="14"/>
                  </a:lnTo>
                  <a:lnTo>
                    <a:pt x="370" y="0"/>
                  </a:lnTo>
                  <a:lnTo>
                    <a:pt x="357" y="0"/>
                  </a:lnTo>
                  <a:lnTo>
                    <a:pt x="37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140"/>
            <p:cNvSpPr>
              <a:spLocks/>
            </p:cNvSpPr>
            <p:nvPr/>
          </p:nvSpPr>
          <p:spPr bwMode="auto">
            <a:xfrm>
              <a:off x="3614" y="1003"/>
              <a:ext cx="24" cy="843"/>
            </a:xfrm>
            <a:custGeom>
              <a:avLst/>
              <a:gdLst/>
              <a:ahLst/>
              <a:cxnLst>
                <a:cxn ang="0">
                  <a:pos x="11" y="843"/>
                </a:cxn>
                <a:cxn ang="0">
                  <a:pos x="24" y="829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29"/>
                </a:cxn>
                <a:cxn ang="0">
                  <a:pos x="11" y="818"/>
                </a:cxn>
                <a:cxn ang="0">
                  <a:pos x="11" y="843"/>
                </a:cxn>
                <a:cxn ang="0">
                  <a:pos x="24" y="843"/>
                </a:cxn>
                <a:cxn ang="0">
                  <a:pos x="24" y="829"/>
                </a:cxn>
                <a:cxn ang="0">
                  <a:pos x="11" y="843"/>
                </a:cxn>
              </a:cxnLst>
              <a:rect l="0" t="0" r="r" b="b"/>
              <a:pathLst>
                <a:path w="24" h="843">
                  <a:moveTo>
                    <a:pt x="11" y="843"/>
                  </a:moveTo>
                  <a:lnTo>
                    <a:pt x="24" y="829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29"/>
                  </a:lnTo>
                  <a:lnTo>
                    <a:pt x="11" y="818"/>
                  </a:lnTo>
                  <a:lnTo>
                    <a:pt x="11" y="843"/>
                  </a:lnTo>
                  <a:lnTo>
                    <a:pt x="24" y="843"/>
                  </a:lnTo>
                  <a:lnTo>
                    <a:pt x="24" y="829"/>
                  </a:lnTo>
                  <a:lnTo>
                    <a:pt x="11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141"/>
            <p:cNvSpPr>
              <a:spLocks/>
            </p:cNvSpPr>
            <p:nvPr/>
          </p:nvSpPr>
          <p:spPr bwMode="auto">
            <a:xfrm>
              <a:off x="3257" y="1821"/>
              <a:ext cx="368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25"/>
                </a:cxn>
                <a:cxn ang="0">
                  <a:pos x="368" y="25"/>
                </a:cxn>
                <a:cxn ang="0">
                  <a:pos x="368" y="0"/>
                </a:cxn>
                <a:cxn ang="0">
                  <a:pos x="11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1"/>
                </a:cxn>
              </a:cxnLst>
              <a:rect l="0" t="0" r="r" b="b"/>
              <a:pathLst>
                <a:path w="368" h="25">
                  <a:moveTo>
                    <a:pt x="0" y="11"/>
                  </a:moveTo>
                  <a:lnTo>
                    <a:pt x="11" y="25"/>
                  </a:lnTo>
                  <a:lnTo>
                    <a:pt x="368" y="25"/>
                  </a:lnTo>
                  <a:lnTo>
                    <a:pt x="368" y="0"/>
                  </a:lnTo>
                  <a:lnTo>
                    <a:pt x="11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142"/>
            <p:cNvSpPr>
              <a:spLocks/>
            </p:cNvSpPr>
            <p:nvPr/>
          </p:nvSpPr>
          <p:spPr bwMode="auto">
            <a:xfrm>
              <a:off x="3257" y="989"/>
              <a:ext cx="25" cy="84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4"/>
                </a:cxn>
                <a:cxn ang="0">
                  <a:pos x="0" y="843"/>
                </a:cxn>
                <a:cxn ang="0">
                  <a:pos x="25" y="843"/>
                </a:cxn>
                <a:cxn ang="0">
                  <a:pos x="25" y="14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1" y="0"/>
                </a:cxn>
              </a:cxnLst>
              <a:rect l="0" t="0" r="r" b="b"/>
              <a:pathLst>
                <a:path w="25" h="843">
                  <a:moveTo>
                    <a:pt x="11" y="0"/>
                  </a:moveTo>
                  <a:lnTo>
                    <a:pt x="0" y="14"/>
                  </a:lnTo>
                  <a:lnTo>
                    <a:pt x="0" y="843"/>
                  </a:lnTo>
                  <a:lnTo>
                    <a:pt x="25" y="843"/>
                  </a:lnTo>
                  <a:lnTo>
                    <a:pt x="25" y="14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Rectangle 143"/>
            <p:cNvSpPr>
              <a:spLocks noChangeArrowheads="1"/>
            </p:cNvSpPr>
            <p:nvPr/>
          </p:nvSpPr>
          <p:spPr bwMode="auto">
            <a:xfrm>
              <a:off x="3118" y="1003"/>
              <a:ext cx="160" cy="829"/>
            </a:xfrm>
            <a:prstGeom prst="rect">
              <a:avLst/>
            </a:prstGeom>
            <a:solidFill>
              <a:srgbClr val="003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144"/>
            <p:cNvSpPr>
              <a:spLocks/>
            </p:cNvSpPr>
            <p:nvPr/>
          </p:nvSpPr>
          <p:spPr bwMode="auto">
            <a:xfrm>
              <a:off x="3118" y="989"/>
              <a:ext cx="173" cy="25"/>
            </a:xfrm>
            <a:custGeom>
              <a:avLst/>
              <a:gdLst/>
              <a:ahLst/>
              <a:cxnLst>
                <a:cxn ang="0">
                  <a:pos x="173" y="14"/>
                </a:cxn>
                <a:cxn ang="0">
                  <a:pos x="160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60" y="25"/>
                </a:cxn>
                <a:cxn ang="0">
                  <a:pos x="147" y="14"/>
                </a:cxn>
                <a:cxn ang="0">
                  <a:pos x="173" y="14"/>
                </a:cxn>
                <a:cxn ang="0">
                  <a:pos x="173" y="0"/>
                </a:cxn>
                <a:cxn ang="0">
                  <a:pos x="160" y="0"/>
                </a:cxn>
                <a:cxn ang="0">
                  <a:pos x="173" y="14"/>
                </a:cxn>
              </a:cxnLst>
              <a:rect l="0" t="0" r="r" b="b"/>
              <a:pathLst>
                <a:path w="173" h="25">
                  <a:moveTo>
                    <a:pt x="173" y="14"/>
                  </a:moveTo>
                  <a:lnTo>
                    <a:pt x="160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60" y="25"/>
                  </a:lnTo>
                  <a:lnTo>
                    <a:pt x="147" y="14"/>
                  </a:lnTo>
                  <a:lnTo>
                    <a:pt x="173" y="14"/>
                  </a:lnTo>
                  <a:lnTo>
                    <a:pt x="173" y="0"/>
                  </a:lnTo>
                  <a:lnTo>
                    <a:pt x="160" y="0"/>
                  </a:lnTo>
                  <a:lnTo>
                    <a:pt x="17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145"/>
            <p:cNvSpPr>
              <a:spLocks/>
            </p:cNvSpPr>
            <p:nvPr/>
          </p:nvSpPr>
          <p:spPr bwMode="auto">
            <a:xfrm>
              <a:off x="3265" y="1003"/>
              <a:ext cx="26" cy="843"/>
            </a:xfrm>
            <a:custGeom>
              <a:avLst/>
              <a:gdLst/>
              <a:ahLst/>
              <a:cxnLst>
                <a:cxn ang="0">
                  <a:pos x="13" y="843"/>
                </a:cxn>
                <a:cxn ang="0">
                  <a:pos x="26" y="829"/>
                </a:cxn>
                <a:cxn ang="0">
                  <a:pos x="26" y="0"/>
                </a:cxn>
                <a:cxn ang="0">
                  <a:pos x="0" y="0"/>
                </a:cxn>
                <a:cxn ang="0">
                  <a:pos x="0" y="829"/>
                </a:cxn>
                <a:cxn ang="0">
                  <a:pos x="13" y="818"/>
                </a:cxn>
                <a:cxn ang="0">
                  <a:pos x="13" y="843"/>
                </a:cxn>
                <a:cxn ang="0">
                  <a:pos x="26" y="843"/>
                </a:cxn>
                <a:cxn ang="0">
                  <a:pos x="26" y="829"/>
                </a:cxn>
                <a:cxn ang="0">
                  <a:pos x="13" y="843"/>
                </a:cxn>
              </a:cxnLst>
              <a:rect l="0" t="0" r="r" b="b"/>
              <a:pathLst>
                <a:path w="26" h="843">
                  <a:moveTo>
                    <a:pt x="13" y="843"/>
                  </a:moveTo>
                  <a:lnTo>
                    <a:pt x="26" y="829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829"/>
                  </a:lnTo>
                  <a:lnTo>
                    <a:pt x="13" y="818"/>
                  </a:lnTo>
                  <a:lnTo>
                    <a:pt x="13" y="843"/>
                  </a:lnTo>
                  <a:lnTo>
                    <a:pt x="26" y="843"/>
                  </a:lnTo>
                  <a:lnTo>
                    <a:pt x="26" y="829"/>
                  </a:lnTo>
                  <a:lnTo>
                    <a:pt x="13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146"/>
            <p:cNvSpPr>
              <a:spLocks/>
            </p:cNvSpPr>
            <p:nvPr/>
          </p:nvSpPr>
          <p:spPr bwMode="auto">
            <a:xfrm>
              <a:off x="3105" y="1821"/>
              <a:ext cx="173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5"/>
                </a:cxn>
                <a:cxn ang="0">
                  <a:pos x="173" y="25"/>
                </a:cxn>
                <a:cxn ang="0">
                  <a:pos x="173" y="0"/>
                </a:cxn>
                <a:cxn ang="0">
                  <a:pos x="13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0" y="11"/>
                </a:cxn>
              </a:cxnLst>
              <a:rect l="0" t="0" r="r" b="b"/>
              <a:pathLst>
                <a:path w="173" h="25">
                  <a:moveTo>
                    <a:pt x="0" y="11"/>
                  </a:moveTo>
                  <a:lnTo>
                    <a:pt x="13" y="25"/>
                  </a:lnTo>
                  <a:lnTo>
                    <a:pt x="173" y="25"/>
                  </a:lnTo>
                  <a:lnTo>
                    <a:pt x="173" y="0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147"/>
            <p:cNvSpPr>
              <a:spLocks/>
            </p:cNvSpPr>
            <p:nvPr/>
          </p:nvSpPr>
          <p:spPr bwMode="auto">
            <a:xfrm>
              <a:off x="3105" y="989"/>
              <a:ext cx="24" cy="84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0" y="843"/>
                </a:cxn>
                <a:cxn ang="0">
                  <a:pos x="24" y="843"/>
                </a:cxn>
                <a:cxn ang="0">
                  <a:pos x="24" y="14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3" y="0"/>
                </a:cxn>
              </a:cxnLst>
              <a:rect l="0" t="0" r="r" b="b"/>
              <a:pathLst>
                <a:path w="24" h="843">
                  <a:moveTo>
                    <a:pt x="13" y="0"/>
                  </a:moveTo>
                  <a:lnTo>
                    <a:pt x="0" y="14"/>
                  </a:lnTo>
                  <a:lnTo>
                    <a:pt x="0" y="843"/>
                  </a:lnTo>
                  <a:lnTo>
                    <a:pt x="24" y="843"/>
                  </a:lnTo>
                  <a:lnTo>
                    <a:pt x="24" y="14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Rectangle 148"/>
            <p:cNvSpPr>
              <a:spLocks noChangeArrowheads="1"/>
            </p:cNvSpPr>
            <p:nvPr/>
          </p:nvSpPr>
          <p:spPr bwMode="auto">
            <a:xfrm>
              <a:off x="3618" y="1001"/>
              <a:ext cx="161" cy="830"/>
            </a:xfrm>
            <a:prstGeom prst="rect">
              <a:avLst/>
            </a:prstGeom>
            <a:solidFill>
              <a:srgbClr val="003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149"/>
            <p:cNvSpPr>
              <a:spLocks/>
            </p:cNvSpPr>
            <p:nvPr/>
          </p:nvSpPr>
          <p:spPr bwMode="auto">
            <a:xfrm>
              <a:off x="3618" y="988"/>
              <a:ext cx="173" cy="24"/>
            </a:xfrm>
            <a:custGeom>
              <a:avLst/>
              <a:gdLst/>
              <a:ahLst/>
              <a:cxnLst>
                <a:cxn ang="0">
                  <a:pos x="173" y="13"/>
                </a:cxn>
                <a:cxn ang="0">
                  <a:pos x="161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161" y="24"/>
                </a:cxn>
                <a:cxn ang="0">
                  <a:pos x="148" y="13"/>
                </a:cxn>
                <a:cxn ang="0">
                  <a:pos x="173" y="13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73" y="13"/>
                </a:cxn>
              </a:cxnLst>
              <a:rect l="0" t="0" r="r" b="b"/>
              <a:pathLst>
                <a:path w="173" h="24">
                  <a:moveTo>
                    <a:pt x="173" y="13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161" y="24"/>
                  </a:lnTo>
                  <a:lnTo>
                    <a:pt x="148" y="13"/>
                  </a:lnTo>
                  <a:lnTo>
                    <a:pt x="173" y="13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7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150"/>
            <p:cNvSpPr>
              <a:spLocks/>
            </p:cNvSpPr>
            <p:nvPr/>
          </p:nvSpPr>
          <p:spPr bwMode="auto">
            <a:xfrm>
              <a:off x="3766" y="1001"/>
              <a:ext cx="25" cy="843"/>
            </a:xfrm>
            <a:custGeom>
              <a:avLst/>
              <a:gdLst/>
              <a:ahLst/>
              <a:cxnLst>
                <a:cxn ang="0">
                  <a:pos x="13" y="843"/>
                </a:cxn>
                <a:cxn ang="0">
                  <a:pos x="25" y="830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830"/>
                </a:cxn>
                <a:cxn ang="0">
                  <a:pos x="13" y="818"/>
                </a:cxn>
                <a:cxn ang="0">
                  <a:pos x="13" y="843"/>
                </a:cxn>
                <a:cxn ang="0">
                  <a:pos x="25" y="843"/>
                </a:cxn>
                <a:cxn ang="0">
                  <a:pos x="25" y="830"/>
                </a:cxn>
                <a:cxn ang="0">
                  <a:pos x="13" y="843"/>
                </a:cxn>
              </a:cxnLst>
              <a:rect l="0" t="0" r="r" b="b"/>
              <a:pathLst>
                <a:path w="25" h="843">
                  <a:moveTo>
                    <a:pt x="13" y="843"/>
                  </a:moveTo>
                  <a:lnTo>
                    <a:pt x="25" y="83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30"/>
                  </a:lnTo>
                  <a:lnTo>
                    <a:pt x="13" y="818"/>
                  </a:lnTo>
                  <a:lnTo>
                    <a:pt x="13" y="843"/>
                  </a:lnTo>
                  <a:lnTo>
                    <a:pt x="25" y="843"/>
                  </a:lnTo>
                  <a:lnTo>
                    <a:pt x="25" y="830"/>
                  </a:lnTo>
                  <a:lnTo>
                    <a:pt x="13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151"/>
            <p:cNvSpPr>
              <a:spLocks/>
            </p:cNvSpPr>
            <p:nvPr/>
          </p:nvSpPr>
          <p:spPr bwMode="auto">
            <a:xfrm>
              <a:off x="3607" y="1819"/>
              <a:ext cx="172" cy="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25"/>
                </a:cxn>
                <a:cxn ang="0">
                  <a:pos x="172" y="25"/>
                </a:cxn>
                <a:cxn ang="0">
                  <a:pos x="172" y="0"/>
                </a:cxn>
                <a:cxn ang="0">
                  <a:pos x="11" y="0"/>
                </a:cxn>
                <a:cxn ang="0">
                  <a:pos x="24" y="12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2"/>
                </a:cxn>
              </a:cxnLst>
              <a:rect l="0" t="0" r="r" b="b"/>
              <a:pathLst>
                <a:path w="172" h="25">
                  <a:moveTo>
                    <a:pt x="0" y="12"/>
                  </a:moveTo>
                  <a:lnTo>
                    <a:pt x="11" y="25"/>
                  </a:lnTo>
                  <a:lnTo>
                    <a:pt x="172" y="25"/>
                  </a:lnTo>
                  <a:lnTo>
                    <a:pt x="172" y="0"/>
                  </a:lnTo>
                  <a:lnTo>
                    <a:pt x="11" y="0"/>
                  </a:lnTo>
                  <a:lnTo>
                    <a:pt x="24" y="12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152"/>
            <p:cNvSpPr>
              <a:spLocks/>
            </p:cNvSpPr>
            <p:nvPr/>
          </p:nvSpPr>
          <p:spPr bwMode="auto">
            <a:xfrm>
              <a:off x="3607" y="988"/>
              <a:ext cx="24" cy="84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843"/>
                </a:cxn>
                <a:cxn ang="0">
                  <a:pos x="24" y="843"/>
                </a:cxn>
                <a:cxn ang="0">
                  <a:pos x="24" y="13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4" h="843">
                  <a:moveTo>
                    <a:pt x="11" y="0"/>
                  </a:moveTo>
                  <a:lnTo>
                    <a:pt x="0" y="13"/>
                  </a:lnTo>
                  <a:lnTo>
                    <a:pt x="0" y="843"/>
                  </a:lnTo>
                  <a:lnTo>
                    <a:pt x="24" y="843"/>
                  </a:lnTo>
                  <a:lnTo>
                    <a:pt x="24" y="13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Rectangle 153"/>
            <p:cNvSpPr>
              <a:spLocks noChangeArrowheads="1"/>
            </p:cNvSpPr>
            <p:nvPr/>
          </p:nvSpPr>
          <p:spPr bwMode="auto">
            <a:xfrm>
              <a:off x="3302" y="1051"/>
              <a:ext cx="286" cy="320"/>
            </a:xfrm>
            <a:prstGeom prst="rect">
              <a:avLst/>
            </a:prstGeom>
            <a:solidFill>
              <a:srgbClr val="C6E0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154"/>
            <p:cNvSpPr>
              <a:spLocks/>
            </p:cNvSpPr>
            <p:nvPr/>
          </p:nvSpPr>
          <p:spPr bwMode="auto">
            <a:xfrm>
              <a:off x="3302" y="1040"/>
              <a:ext cx="299" cy="25"/>
            </a:xfrm>
            <a:custGeom>
              <a:avLst/>
              <a:gdLst/>
              <a:ahLst/>
              <a:cxnLst>
                <a:cxn ang="0">
                  <a:pos x="299" y="11"/>
                </a:cxn>
                <a:cxn ang="0">
                  <a:pos x="286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286" y="25"/>
                </a:cxn>
                <a:cxn ang="0">
                  <a:pos x="274" y="11"/>
                </a:cxn>
                <a:cxn ang="0">
                  <a:pos x="299" y="11"/>
                </a:cxn>
                <a:cxn ang="0">
                  <a:pos x="299" y="0"/>
                </a:cxn>
                <a:cxn ang="0">
                  <a:pos x="286" y="0"/>
                </a:cxn>
                <a:cxn ang="0">
                  <a:pos x="299" y="11"/>
                </a:cxn>
              </a:cxnLst>
              <a:rect l="0" t="0" r="r" b="b"/>
              <a:pathLst>
                <a:path w="299" h="25">
                  <a:moveTo>
                    <a:pt x="299" y="11"/>
                  </a:moveTo>
                  <a:lnTo>
                    <a:pt x="286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286" y="25"/>
                  </a:lnTo>
                  <a:lnTo>
                    <a:pt x="274" y="11"/>
                  </a:lnTo>
                  <a:lnTo>
                    <a:pt x="299" y="11"/>
                  </a:lnTo>
                  <a:lnTo>
                    <a:pt x="299" y="0"/>
                  </a:lnTo>
                  <a:lnTo>
                    <a:pt x="286" y="0"/>
                  </a:lnTo>
                  <a:lnTo>
                    <a:pt x="299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155"/>
            <p:cNvSpPr>
              <a:spLocks/>
            </p:cNvSpPr>
            <p:nvPr/>
          </p:nvSpPr>
          <p:spPr bwMode="auto">
            <a:xfrm>
              <a:off x="3576" y="1051"/>
              <a:ext cx="25" cy="333"/>
            </a:xfrm>
            <a:custGeom>
              <a:avLst/>
              <a:gdLst/>
              <a:ahLst/>
              <a:cxnLst>
                <a:cxn ang="0">
                  <a:pos x="12" y="333"/>
                </a:cxn>
                <a:cxn ang="0">
                  <a:pos x="25" y="320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320"/>
                </a:cxn>
                <a:cxn ang="0">
                  <a:pos x="12" y="308"/>
                </a:cxn>
                <a:cxn ang="0">
                  <a:pos x="12" y="333"/>
                </a:cxn>
                <a:cxn ang="0">
                  <a:pos x="25" y="333"/>
                </a:cxn>
                <a:cxn ang="0">
                  <a:pos x="25" y="320"/>
                </a:cxn>
                <a:cxn ang="0">
                  <a:pos x="12" y="333"/>
                </a:cxn>
              </a:cxnLst>
              <a:rect l="0" t="0" r="r" b="b"/>
              <a:pathLst>
                <a:path w="25" h="333">
                  <a:moveTo>
                    <a:pt x="12" y="333"/>
                  </a:moveTo>
                  <a:lnTo>
                    <a:pt x="25" y="32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320"/>
                  </a:lnTo>
                  <a:lnTo>
                    <a:pt x="12" y="308"/>
                  </a:lnTo>
                  <a:lnTo>
                    <a:pt x="12" y="333"/>
                  </a:lnTo>
                  <a:lnTo>
                    <a:pt x="25" y="333"/>
                  </a:lnTo>
                  <a:lnTo>
                    <a:pt x="25" y="320"/>
                  </a:lnTo>
                  <a:lnTo>
                    <a:pt x="12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156"/>
            <p:cNvSpPr>
              <a:spLocks/>
            </p:cNvSpPr>
            <p:nvPr/>
          </p:nvSpPr>
          <p:spPr bwMode="auto">
            <a:xfrm>
              <a:off x="3291" y="1359"/>
              <a:ext cx="297" cy="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25"/>
                </a:cxn>
                <a:cxn ang="0">
                  <a:pos x="297" y="25"/>
                </a:cxn>
                <a:cxn ang="0">
                  <a:pos x="297" y="0"/>
                </a:cxn>
                <a:cxn ang="0">
                  <a:pos x="11" y="0"/>
                </a:cxn>
                <a:cxn ang="0">
                  <a:pos x="24" y="12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2"/>
                </a:cxn>
              </a:cxnLst>
              <a:rect l="0" t="0" r="r" b="b"/>
              <a:pathLst>
                <a:path w="297" h="25">
                  <a:moveTo>
                    <a:pt x="0" y="12"/>
                  </a:moveTo>
                  <a:lnTo>
                    <a:pt x="11" y="25"/>
                  </a:lnTo>
                  <a:lnTo>
                    <a:pt x="297" y="25"/>
                  </a:lnTo>
                  <a:lnTo>
                    <a:pt x="297" y="0"/>
                  </a:lnTo>
                  <a:lnTo>
                    <a:pt x="11" y="0"/>
                  </a:lnTo>
                  <a:lnTo>
                    <a:pt x="24" y="12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157"/>
            <p:cNvSpPr>
              <a:spLocks/>
            </p:cNvSpPr>
            <p:nvPr/>
          </p:nvSpPr>
          <p:spPr bwMode="auto">
            <a:xfrm>
              <a:off x="3291" y="1040"/>
              <a:ext cx="24" cy="33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1"/>
                </a:cxn>
                <a:cxn ang="0">
                  <a:pos x="0" y="331"/>
                </a:cxn>
                <a:cxn ang="0">
                  <a:pos x="24" y="331"/>
                </a:cxn>
                <a:cxn ang="0">
                  <a:pos x="24" y="11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331">
                  <a:moveTo>
                    <a:pt x="11" y="0"/>
                  </a:moveTo>
                  <a:lnTo>
                    <a:pt x="0" y="11"/>
                  </a:lnTo>
                  <a:lnTo>
                    <a:pt x="0" y="331"/>
                  </a:lnTo>
                  <a:lnTo>
                    <a:pt x="24" y="331"/>
                  </a:lnTo>
                  <a:lnTo>
                    <a:pt x="24" y="11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Rectangle 158"/>
            <p:cNvSpPr>
              <a:spLocks noChangeArrowheads="1"/>
            </p:cNvSpPr>
            <p:nvPr/>
          </p:nvSpPr>
          <p:spPr bwMode="auto">
            <a:xfrm>
              <a:off x="3312" y="1401"/>
              <a:ext cx="272" cy="383"/>
            </a:xfrm>
            <a:prstGeom prst="rect">
              <a:avLst/>
            </a:prstGeom>
            <a:solidFill>
              <a:srgbClr val="C6E0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159"/>
            <p:cNvSpPr>
              <a:spLocks/>
            </p:cNvSpPr>
            <p:nvPr/>
          </p:nvSpPr>
          <p:spPr bwMode="auto">
            <a:xfrm>
              <a:off x="3312" y="1387"/>
              <a:ext cx="283" cy="27"/>
            </a:xfrm>
            <a:custGeom>
              <a:avLst/>
              <a:gdLst/>
              <a:ahLst/>
              <a:cxnLst>
                <a:cxn ang="0">
                  <a:pos x="283" y="14"/>
                </a:cxn>
                <a:cxn ang="0">
                  <a:pos x="272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272" y="27"/>
                </a:cxn>
                <a:cxn ang="0">
                  <a:pos x="259" y="14"/>
                </a:cxn>
                <a:cxn ang="0">
                  <a:pos x="283" y="14"/>
                </a:cxn>
                <a:cxn ang="0">
                  <a:pos x="283" y="0"/>
                </a:cxn>
                <a:cxn ang="0">
                  <a:pos x="272" y="0"/>
                </a:cxn>
                <a:cxn ang="0">
                  <a:pos x="283" y="14"/>
                </a:cxn>
              </a:cxnLst>
              <a:rect l="0" t="0" r="r" b="b"/>
              <a:pathLst>
                <a:path w="283" h="27">
                  <a:moveTo>
                    <a:pt x="283" y="14"/>
                  </a:moveTo>
                  <a:lnTo>
                    <a:pt x="272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272" y="27"/>
                  </a:lnTo>
                  <a:lnTo>
                    <a:pt x="259" y="14"/>
                  </a:lnTo>
                  <a:lnTo>
                    <a:pt x="283" y="14"/>
                  </a:lnTo>
                  <a:lnTo>
                    <a:pt x="283" y="0"/>
                  </a:lnTo>
                  <a:lnTo>
                    <a:pt x="272" y="0"/>
                  </a:lnTo>
                  <a:lnTo>
                    <a:pt x="28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160"/>
            <p:cNvSpPr>
              <a:spLocks/>
            </p:cNvSpPr>
            <p:nvPr/>
          </p:nvSpPr>
          <p:spPr bwMode="auto">
            <a:xfrm>
              <a:off x="3571" y="1401"/>
              <a:ext cx="24" cy="394"/>
            </a:xfrm>
            <a:custGeom>
              <a:avLst/>
              <a:gdLst/>
              <a:ahLst/>
              <a:cxnLst>
                <a:cxn ang="0">
                  <a:pos x="13" y="394"/>
                </a:cxn>
                <a:cxn ang="0">
                  <a:pos x="24" y="383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83"/>
                </a:cxn>
                <a:cxn ang="0">
                  <a:pos x="13" y="369"/>
                </a:cxn>
                <a:cxn ang="0">
                  <a:pos x="13" y="394"/>
                </a:cxn>
                <a:cxn ang="0">
                  <a:pos x="24" y="394"/>
                </a:cxn>
                <a:cxn ang="0">
                  <a:pos x="24" y="383"/>
                </a:cxn>
                <a:cxn ang="0">
                  <a:pos x="13" y="394"/>
                </a:cxn>
              </a:cxnLst>
              <a:rect l="0" t="0" r="r" b="b"/>
              <a:pathLst>
                <a:path w="24" h="394">
                  <a:moveTo>
                    <a:pt x="13" y="394"/>
                  </a:moveTo>
                  <a:lnTo>
                    <a:pt x="24" y="38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83"/>
                  </a:lnTo>
                  <a:lnTo>
                    <a:pt x="13" y="369"/>
                  </a:lnTo>
                  <a:lnTo>
                    <a:pt x="13" y="394"/>
                  </a:lnTo>
                  <a:lnTo>
                    <a:pt x="24" y="394"/>
                  </a:lnTo>
                  <a:lnTo>
                    <a:pt x="24" y="383"/>
                  </a:lnTo>
                  <a:lnTo>
                    <a:pt x="13" y="3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161"/>
            <p:cNvSpPr>
              <a:spLocks/>
            </p:cNvSpPr>
            <p:nvPr/>
          </p:nvSpPr>
          <p:spPr bwMode="auto">
            <a:xfrm>
              <a:off x="3298" y="1770"/>
              <a:ext cx="286" cy="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4" y="25"/>
                </a:cxn>
                <a:cxn ang="0">
                  <a:pos x="286" y="25"/>
                </a:cxn>
                <a:cxn ang="0">
                  <a:pos x="286" y="0"/>
                </a:cxn>
                <a:cxn ang="0">
                  <a:pos x="14" y="0"/>
                </a:cxn>
                <a:cxn ang="0">
                  <a:pos x="27" y="14"/>
                </a:cxn>
                <a:cxn ang="0">
                  <a:pos x="0" y="14"/>
                </a:cxn>
                <a:cxn ang="0">
                  <a:pos x="0" y="25"/>
                </a:cxn>
                <a:cxn ang="0">
                  <a:pos x="14" y="25"/>
                </a:cxn>
                <a:cxn ang="0">
                  <a:pos x="0" y="14"/>
                </a:cxn>
              </a:cxnLst>
              <a:rect l="0" t="0" r="r" b="b"/>
              <a:pathLst>
                <a:path w="286" h="25">
                  <a:moveTo>
                    <a:pt x="0" y="14"/>
                  </a:moveTo>
                  <a:lnTo>
                    <a:pt x="14" y="25"/>
                  </a:lnTo>
                  <a:lnTo>
                    <a:pt x="286" y="25"/>
                  </a:lnTo>
                  <a:lnTo>
                    <a:pt x="286" y="0"/>
                  </a:lnTo>
                  <a:lnTo>
                    <a:pt x="14" y="0"/>
                  </a:lnTo>
                  <a:lnTo>
                    <a:pt x="27" y="14"/>
                  </a:lnTo>
                  <a:lnTo>
                    <a:pt x="0" y="14"/>
                  </a:lnTo>
                  <a:lnTo>
                    <a:pt x="0" y="25"/>
                  </a:lnTo>
                  <a:lnTo>
                    <a:pt x="14" y="2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162"/>
            <p:cNvSpPr>
              <a:spLocks/>
            </p:cNvSpPr>
            <p:nvPr/>
          </p:nvSpPr>
          <p:spPr bwMode="auto">
            <a:xfrm>
              <a:off x="3298" y="1387"/>
              <a:ext cx="27" cy="39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0" y="397"/>
                </a:cxn>
                <a:cxn ang="0">
                  <a:pos x="27" y="397"/>
                </a:cxn>
                <a:cxn ang="0">
                  <a:pos x="27" y="14"/>
                </a:cxn>
                <a:cxn ang="0">
                  <a:pos x="14" y="27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4" y="0"/>
                </a:cxn>
              </a:cxnLst>
              <a:rect l="0" t="0" r="r" b="b"/>
              <a:pathLst>
                <a:path w="27" h="397">
                  <a:moveTo>
                    <a:pt x="14" y="0"/>
                  </a:moveTo>
                  <a:lnTo>
                    <a:pt x="0" y="14"/>
                  </a:lnTo>
                  <a:lnTo>
                    <a:pt x="0" y="397"/>
                  </a:lnTo>
                  <a:lnTo>
                    <a:pt x="27" y="397"/>
                  </a:lnTo>
                  <a:lnTo>
                    <a:pt x="27" y="14"/>
                  </a:lnTo>
                  <a:lnTo>
                    <a:pt x="14" y="27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Rectangle 163"/>
            <p:cNvSpPr>
              <a:spLocks noChangeArrowheads="1"/>
            </p:cNvSpPr>
            <p:nvPr/>
          </p:nvSpPr>
          <p:spPr bwMode="auto">
            <a:xfrm>
              <a:off x="2414" y="1004"/>
              <a:ext cx="357" cy="830"/>
            </a:xfrm>
            <a:prstGeom prst="rect">
              <a:avLst/>
            </a:prstGeom>
            <a:solidFill>
              <a:srgbClr val="007F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164"/>
            <p:cNvSpPr>
              <a:spLocks/>
            </p:cNvSpPr>
            <p:nvPr/>
          </p:nvSpPr>
          <p:spPr bwMode="auto">
            <a:xfrm>
              <a:off x="2414" y="991"/>
              <a:ext cx="368" cy="25"/>
            </a:xfrm>
            <a:custGeom>
              <a:avLst/>
              <a:gdLst/>
              <a:ahLst/>
              <a:cxnLst>
                <a:cxn ang="0">
                  <a:pos x="368" y="13"/>
                </a:cxn>
                <a:cxn ang="0">
                  <a:pos x="357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357" y="25"/>
                </a:cxn>
                <a:cxn ang="0">
                  <a:pos x="344" y="13"/>
                </a:cxn>
                <a:cxn ang="0">
                  <a:pos x="368" y="13"/>
                </a:cxn>
                <a:cxn ang="0">
                  <a:pos x="368" y="0"/>
                </a:cxn>
                <a:cxn ang="0">
                  <a:pos x="357" y="0"/>
                </a:cxn>
                <a:cxn ang="0">
                  <a:pos x="368" y="13"/>
                </a:cxn>
              </a:cxnLst>
              <a:rect l="0" t="0" r="r" b="b"/>
              <a:pathLst>
                <a:path w="368" h="25">
                  <a:moveTo>
                    <a:pt x="368" y="13"/>
                  </a:moveTo>
                  <a:lnTo>
                    <a:pt x="357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357" y="25"/>
                  </a:lnTo>
                  <a:lnTo>
                    <a:pt x="344" y="13"/>
                  </a:lnTo>
                  <a:lnTo>
                    <a:pt x="368" y="13"/>
                  </a:lnTo>
                  <a:lnTo>
                    <a:pt x="368" y="0"/>
                  </a:lnTo>
                  <a:lnTo>
                    <a:pt x="357" y="0"/>
                  </a:lnTo>
                  <a:lnTo>
                    <a:pt x="36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165"/>
            <p:cNvSpPr>
              <a:spLocks/>
            </p:cNvSpPr>
            <p:nvPr/>
          </p:nvSpPr>
          <p:spPr bwMode="auto">
            <a:xfrm>
              <a:off x="2758" y="1004"/>
              <a:ext cx="24" cy="843"/>
            </a:xfrm>
            <a:custGeom>
              <a:avLst/>
              <a:gdLst/>
              <a:ahLst/>
              <a:cxnLst>
                <a:cxn ang="0">
                  <a:pos x="13" y="843"/>
                </a:cxn>
                <a:cxn ang="0">
                  <a:pos x="24" y="8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30"/>
                </a:cxn>
                <a:cxn ang="0">
                  <a:pos x="13" y="819"/>
                </a:cxn>
                <a:cxn ang="0">
                  <a:pos x="13" y="843"/>
                </a:cxn>
                <a:cxn ang="0">
                  <a:pos x="24" y="843"/>
                </a:cxn>
                <a:cxn ang="0">
                  <a:pos x="24" y="830"/>
                </a:cxn>
                <a:cxn ang="0">
                  <a:pos x="13" y="843"/>
                </a:cxn>
              </a:cxnLst>
              <a:rect l="0" t="0" r="r" b="b"/>
              <a:pathLst>
                <a:path w="24" h="843">
                  <a:moveTo>
                    <a:pt x="13" y="843"/>
                  </a:moveTo>
                  <a:lnTo>
                    <a:pt x="24" y="8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30"/>
                  </a:lnTo>
                  <a:lnTo>
                    <a:pt x="13" y="819"/>
                  </a:lnTo>
                  <a:lnTo>
                    <a:pt x="13" y="843"/>
                  </a:lnTo>
                  <a:lnTo>
                    <a:pt x="24" y="843"/>
                  </a:lnTo>
                  <a:lnTo>
                    <a:pt x="24" y="830"/>
                  </a:lnTo>
                  <a:lnTo>
                    <a:pt x="13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166"/>
            <p:cNvSpPr>
              <a:spLocks/>
            </p:cNvSpPr>
            <p:nvPr/>
          </p:nvSpPr>
          <p:spPr bwMode="auto">
            <a:xfrm>
              <a:off x="2401" y="1823"/>
              <a:ext cx="370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370" y="24"/>
                </a:cxn>
                <a:cxn ang="0">
                  <a:pos x="370" y="0"/>
                </a:cxn>
                <a:cxn ang="0">
                  <a:pos x="13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370" h="24">
                  <a:moveTo>
                    <a:pt x="0" y="11"/>
                  </a:moveTo>
                  <a:lnTo>
                    <a:pt x="13" y="24"/>
                  </a:lnTo>
                  <a:lnTo>
                    <a:pt x="370" y="24"/>
                  </a:lnTo>
                  <a:lnTo>
                    <a:pt x="370" y="0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167"/>
            <p:cNvSpPr>
              <a:spLocks/>
            </p:cNvSpPr>
            <p:nvPr/>
          </p:nvSpPr>
          <p:spPr bwMode="auto">
            <a:xfrm>
              <a:off x="2401" y="991"/>
              <a:ext cx="24" cy="84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843"/>
                </a:cxn>
                <a:cxn ang="0">
                  <a:pos x="24" y="843"/>
                </a:cxn>
                <a:cxn ang="0">
                  <a:pos x="24" y="13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4" h="843">
                  <a:moveTo>
                    <a:pt x="13" y="0"/>
                  </a:moveTo>
                  <a:lnTo>
                    <a:pt x="0" y="13"/>
                  </a:lnTo>
                  <a:lnTo>
                    <a:pt x="0" y="843"/>
                  </a:lnTo>
                  <a:lnTo>
                    <a:pt x="24" y="843"/>
                  </a:lnTo>
                  <a:lnTo>
                    <a:pt x="24" y="13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Rectangle 168"/>
            <p:cNvSpPr>
              <a:spLocks noChangeArrowheads="1"/>
            </p:cNvSpPr>
            <p:nvPr/>
          </p:nvSpPr>
          <p:spPr bwMode="auto">
            <a:xfrm>
              <a:off x="2262" y="1004"/>
              <a:ext cx="159" cy="830"/>
            </a:xfrm>
            <a:prstGeom prst="rect">
              <a:avLst/>
            </a:prstGeom>
            <a:solidFill>
              <a:srgbClr val="003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169"/>
            <p:cNvSpPr>
              <a:spLocks/>
            </p:cNvSpPr>
            <p:nvPr/>
          </p:nvSpPr>
          <p:spPr bwMode="auto">
            <a:xfrm>
              <a:off x="2262" y="991"/>
              <a:ext cx="172" cy="25"/>
            </a:xfrm>
            <a:custGeom>
              <a:avLst/>
              <a:gdLst/>
              <a:ahLst/>
              <a:cxnLst>
                <a:cxn ang="0">
                  <a:pos x="172" y="13"/>
                </a:cxn>
                <a:cxn ang="0">
                  <a:pos x="159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59" y="25"/>
                </a:cxn>
                <a:cxn ang="0">
                  <a:pos x="148" y="13"/>
                </a:cxn>
                <a:cxn ang="0">
                  <a:pos x="172" y="13"/>
                </a:cxn>
                <a:cxn ang="0">
                  <a:pos x="172" y="0"/>
                </a:cxn>
                <a:cxn ang="0">
                  <a:pos x="159" y="0"/>
                </a:cxn>
                <a:cxn ang="0">
                  <a:pos x="172" y="13"/>
                </a:cxn>
              </a:cxnLst>
              <a:rect l="0" t="0" r="r" b="b"/>
              <a:pathLst>
                <a:path w="172" h="25">
                  <a:moveTo>
                    <a:pt x="172" y="13"/>
                  </a:moveTo>
                  <a:lnTo>
                    <a:pt x="159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59" y="25"/>
                  </a:lnTo>
                  <a:lnTo>
                    <a:pt x="148" y="13"/>
                  </a:lnTo>
                  <a:lnTo>
                    <a:pt x="172" y="13"/>
                  </a:lnTo>
                  <a:lnTo>
                    <a:pt x="172" y="0"/>
                  </a:lnTo>
                  <a:lnTo>
                    <a:pt x="159" y="0"/>
                  </a:lnTo>
                  <a:lnTo>
                    <a:pt x="17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170"/>
            <p:cNvSpPr>
              <a:spLocks/>
            </p:cNvSpPr>
            <p:nvPr/>
          </p:nvSpPr>
          <p:spPr bwMode="auto">
            <a:xfrm>
              <a:off x="2410" y="1004"/>
              <a:ext cx="24" cy="843"/>
            </a:xfrm>
            <a:custGeom>
              <a:avLst/>
              <a:gdLst/>
              <a:ahLst/>
              <a:cxnLst>
                <a:cxn ang="0">
                  <a:pos x="11" y="843"/>
                </a:cxn>
                <a:cxn ang="0">
                  <a:pos x="24" y="8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30"/>
                </a:cxn>
                <a:cxn ang="0">
                  <a:pos x="11" y="819"/>
                </a:cxn>
                <a:cxn ang="0">
                  <a:pos x="11" y="843"/>
                </a:cxn>
                <a:cxn ang="0">
                  <a:pos x="24" y="843"/>
                </a:cxn>
                <a:cxn ang="0">
                  <a:pos x="24" y="830"/>
                </a:cxn>
                <a:cxn ang="0">
                  <a:pos x="11" y="843"/>
                </a:cxn>
              </a:cxnLst>
              <a:rect l="0" t="0" r="r" b="b"/>
              <a:pathLst>
                <a:path w="24" h="843">
                  <a:moveTo>
                    <a:pt x="11" y="843"/>
                  </a:moveTo>
                  <a:lnTo>
                    <a:pt x="24" y="8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30"/>
                  </a:lnTo>
                  <a:lnTo>
                    <a:pt x="11" y="819"/>
                  </a:lnTo>
                  <a:lnTo>
                    <a:pt x="11" y="843"/>
                  </a:lnTo>
                  <a:lnTo>
                    <a:pt x="24" y="843"/>
                  </a:lnTo>
                  <a:lnTo>
                    <a:pt x="24" y="830"/>
                  </a:lnTo>
                  <a:lnTo>
                    <a:pt x="11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171"/>
            <p:cNvSpPr>
              <a:spLocks/>
            </p:cNvSpPr>
            <p:nvPr/>
          </p:nvSpPr>
          <p:spPr bwMode="auto">
            <a:xfrm>
              <a:off x="2249" y="1823"/>
              <a:ext cx="172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172" y="24"/>
                </a:cxn>
                <a:cxn ang="0">
                  <a:pos x="172" y="0"/>
                </a:cxn>
                <a:cxn ang="0">
                  <a:pos x="13" y="0"/>
                </a:cxn>
                <a:cxn ang="0">
                  <a:pos x="26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172" h="24">
                  <a:moveTo>
                    <a:pt x="0" y="11"/>
                  </a:moveTo>
                  <a:lnTo>
                    <a:pt x="13" y="24"/>
                  </a:lnTo>
                  <a:lnTo>
                    <a:pt x="172" y="24"/>
                  </a:lnTo>
                  <a:lnTo>
                    <a:pt x="172" y="0"/>
                  </a:lnTo>
                  <a:lnTo>
                    <a:pt x="13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172"/>
            <p:cNvSpPr>
              <a:spLocks/>
            </p:cNvSpPr>
            <p:nvPr/>
          </p:nvSpPr>
          <p:spPr bwMode="auto">
            <a:xfrm>
              <a:off x="2249" y="991"/>
              <a:ext cx="26" cy="84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843"/>
                </a:cxn>
                <a:cxn ang="0">
                  <a:pos x="26" y="843"/>
                </a:cxn>
                <a:cxn ang="0">
                  <a:pos x="26" y="13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6" h="843">
                  <a:moveTo>
                    <a:pt x="13" y="0"/>
                  </a:moveTo>
                  <a:lnTo>
                    <a:pt x="0" y="13"/>
                  </a:lnTo>
                  <a:lnTo>
                    <a:pt x="0" y="843"/>
                  </a:lnTo>
                  <a:lnTo>
                    <a:pt x="26" y="843"/>
                  </a:lnTo>
                  <a:lnTo>
                    <a:pt x="26" y="13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Rectangle 173"/>
            <p:cNvSpPr>
              <a:spLocks noChangeArrowheads="1"/>
            </p:cNvSpPr>
            <p:nvPr/>
          </p:nvSpPr>
          <p:spPr bwMode="auto">
            <a:xfrm>
              <a:off x="2765" y="1003"/>
              <a:ext cx="158" cy="829"/>
            </a:xfrm>
            <a:prstGeom prst="rect">
              <a:avLst/>
            </a:prstGeom>
            <a:solidFill>
              <a:srgbClr val="003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174"/>
            <p:cNvSpPr>
              <a:spLocks/>
            </p:cNvSpPr>
            <p:nvPr/>
          </p:nvSpPr>
          <p:spPr bwMode="auto">
            <a:xfrm>
              <a:off x="2765" y="989"/>
              <a:ext cx="171" cy="25"/>
            </a:xfrm>
            <a:custGeom>
              <a:avLst/>
              <a:gdLst/>
              <a:ahLst/>
              <a:cxnLst>
                <a:cxn ang="0">
                  <a:pos x="171" y="14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58" y="25"/>
                </a:cxn>
                <a:cxn ang="0">
                  <a:pos x="147" y="14"/>
                </a:cxn>
                <a:cxn ang="0">
                  <a:pos x="171" y="14"/>
                </a:cxn>
                <a:cxn ang="0">
                  <a:pos x="171" y="0"/>
                </a:cxn>
                <a:cxn ang="0">
                  <a:pos x="158" y="0"/>
                </a:cxn>
                <a:cxn ang="0">
                  <a:pos x="171" y="14"/>
                </a:cxn>
              </a:cxnLst>
              <a:rect l="0" t="0" r="r" b="b"/>
              <a:pathLst>
                <a:path w="171" h="25">
                  <a:moveTo>
                    <a:pt x="171" y="14"/>
                  </a:moveTo>
                  <a:lnTo>
                    <a:pt x="158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58" y="25"/>
                  </a:lnTo>
                  <a:lnTo>
                    <a:pt x="147" y="14"/>
                  </a:lnTo>
                  <a:lnTo>
                    <a:pt x="171" y="14"/>
                  </a:lnTo>
                  <a:lnTo>
                    <a:pt x="171" y="0"/>
                  </a:lnTo>
                  <a:lnTo>
                    <a:pt x="158" y="0"/>
                  </a:lnTo>
                  <a:lnTo>
                    <a:pt x="17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175"/>
            <p:cNvSpPr>
              <a:spLocks/>
            </p:cNvSpPr>
            <p:nvPr/>
          </p:nvSpPr>
          <p:spPr bwMode="auto">
            <a:xfrm>
              <a:off x="2912" y="1003"/>
              <a:ext cx="24" cy="843"/>
            </a:xfrm>
            <a:custGeom>
              <a:avLst/>
              <a:gdLst/>
              <a:ahLst/>
              <a:cxnLst>
                <a:cxn ang="0">
                  <a:pos x="11" y="843"/>
                </a:cxn>
                <a:cxn ang="0">
                  <a:pos x="24" y="829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29"/>
                </a:cxn>
                <a:cxn ang="0">
                  <a:pos x="11" y="818"/>
                </a:cxn>
                <a:cxn ang="0">
                  <a:pos x="11" y="843"/>
                </a:cxn>
                <a:cxn ang="0">
                  <a:pos x="24" y="843"/>
                </a:cxn>
                <a:cxn ang="0">
                  <a:pos x="24" y="829"/>
                </a:cxn>
                <a:cxn ang="0">
                  <a:pos x="11" y="843"/>
                </a:cxn>
              </a:cxnLst>
              <a:rect l="0" t="0" r="r" b="b"/>
              <a:pathLst>
                <a:path w="24" h="843">
                  <a:moveTo>
                    <a:pt x="11" y="843"/>
                  </a:moveTo>
                  <a:lnTo>
                    <a:pt x="24" y="829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29"/>
                  </a:lnTo>
                  <a:lnTo>
                    <a:pt x="11" y="818"/>
                  </a:lnTo>
                  <a:lnTo>
                    <a:pt x="11" y="843"/>
                  </a:lnTo>
                  <a:lnTo>
                    <a:pt x="24" y="843"/>
                  </a:lnTo>
                  <a:lnTo>
                    <a:pt x="24" y="829"/>
                  </a:lnTo>
                  <a:lnTo>
                    <a:pt x="11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176"/>
            <p:cNvSpPr>
              <a:spLocks/>
            </p:cNvSpPr>
            <p:nvPr/>
          </p:nvSpPr>
          <p:spPr bwMode="auto">
            <a:xfrm>
              <a:off x="2752" y="1821"/>
              <a:ext cx="171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5"/>
                </a:cxn>
                <a:cxn ang="0">
                  <a:pos x="171" y="25"/>
                </a:cxn>
                <a:cxn ang="0">
                  <a:pos x="171" y="0"/>
                </a:cxn>
                <a:cxn ang="0">
                  <a:pos x="13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0" y="11"/>
                </a:cxn>
              </a:cxnLst>
              <a:rect l="0" t="0" r="r" b="b"/>
              <a:pathLst>
                <a:path w="171" h="25">
                  <a:moveTo>
                    <a:pt x="0" y="11"/>
                  </a:moveTo>
                  <a:lnTo>
                    <a:pt x="13" y="25"/>
                  </a:lnTo>
                  <a:lnTo>
                    <a:pt x="171" y="25"/>
                  </a:lnTo>
                  <a:lnTo>
                    <a:pt x="171" y="0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177"/>
            <p:cNvSpPr>
              <a:spLocks/>
            </p:cNvSpPr>
            <p:nvPr/>
          </p:nvSpPr>
          <p:spPr bwMode="auto">
            <a:xfrm>
              <a:off x="2752" y="989"/>
              <a:ext cx="24" cy="84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0" y="843"/>
                </a:cxn>
                <a:cxn ang="0">
                  <a:pos x="24" y="843"/>
                </a:cxn>
                <a:cxn ang="0">
                  <a:pos x="24" y="14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3" y="0"/>
                </a:cxn>
              </a:cxnLst>
              <a:rect l="0" t="0" r="r" b="b"/>
              <a:pathLst>
                <a:path w="24" h="843">
                  <a:moveTo>
                    <a:pt x="13" y="0"/>
                  </a:moveTo>
                  <a:lnTo>
                    <a:pt x="0" y="14"/>
                  </a:lnTo>
                  <a:lnTo>
                    <a:pt x="0" y="843"/>
                  </a:lnTo>
                  <a:lnTo>
                    <a:pt x="24" y="843"/>
                  </a:lnTo>
                  <a:lnTo>
                    <a:pt x="24" y="14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Rectangle 178"/>
            <p:cNvSpPr>
              <a:spLocks noChangeArrowheads="1"/>
            </p:cNvSpPr>
            <p:nvPr/>
          </p:nvSpPr>
          <p:spPr bwMode="auto">
            <a:xfrm>
              <a:off x="2459" y="1046"/>
              <a:ext cx="268" cy="323"/>
            </a:xfrm>
            <a:prstGeom prst="rect">
              <a:avLst/>
            </a:prstGeom>
            <a:solidFill>
              <a:srgbClr val="C6E0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179"/>
            <p:cNvSpPr>
              <a:spLocks/>
            </p:cNvSpPr>
            <p:nvPr/>
          </p:nvSpPr>
          <p:spPr bwMode="auto">
            <a:xfrm>
              <a:off x="2459" y="1034"/>
              <a:ext cx="282" cy="25"/>
            </a:xfrm>
            <a:custGeom>
              <a:avLst/>
              <a:gdLst/>
              <a:ahLst/>
              <a:cxnLst>
                <a:cxn ang="0">
                  <a:pos x="282" y="12"/>
                </a:cxn>
                <a:cxn ang="0">
                  <a:pos x="268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268" y="25"/>
                </a:cxn>
                <a:cxn ang="0">
                  <a:pos x="255" y="12"/>
                </a:cxn>
                <a:cxn ang="0">
                  <a:pos x="282" y="12"/>
                </a:cxn>
                <a:cxn ang="0">
                  <a:pos x="282" y="0"/>
                </a:cxn>
                <a:cxn ang="0">
                  <a:pos x="268" y="0"/>
                </a:cxn>
                <a:cxn ang="0">
                  <a:pos x="282" y="12"/>
                </a:cxn>
              </a:cxnLst>
              <a:rect l="0" t="0" r="r" b="b"/>
              <a:pathLst>
                <a:path w="282" h="25">
                  <a:moveTo>
                    <a:pt x="282" y="12"/>
                  </a:moveTo>
                  <a:lnTo>
                    <a:pt x="268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268" y="25"/>
                  </a:lnTo>
                  <a:lnTo>
                    <a:pt x="255" y="12"/>
                  </a:lnTo>
                  <a:lnTo>
                    <a:pt x="282" y="12"/>
                  </a:lnTo>
                  <a:lnTo>
                    <a:pt x="282" y="0"/>
                  </a:lnTo>
                  <a:lnTo>
                    <a:pt x="268" y="0"/>
                  </a:lnTo>
                  <a:lnTo>
                    <a:pt x="28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180"/>
            <p:cNvSpPr>
              <a:spLocks/>
            </p:cNvSpPr>
            <p:nvPr/>
          </p:nvSpPr>
          <p:spPr bwMode="auto">
            <a:xfrm>
              <a:off x="2714" y="1046"/>
              <a:ext cx="27" cy="336"/>
            </a:xfrm>
            <a:custGeom>
              <a:avLst/>
              <a:gdLst/>
              <a:ahLst/>
              <a:cxnLst>
                <a:cxn ang="0">
                  <a:pos x="13" y="336"/>
                </a:cxn>
                <a:cxn ang="0">
                  <a:pos x="27" y="323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323"/>
                </a:cxn>
                <a:cxn ang="0">
                  <a:pos x="13" y="311"/>
                </a:cxn>
                <a:cxn ang="0">
                  <a:pos x="13" y="336"/>
                </a:cxn>
                <a:cxn ang="0">
                  <a:pos x="27" y="336"/>
                </a:cxn>
                <a:cxn ang="0">
                  <a:pos x="27" y="323"/>
                </a:cxn>
                <a:cxn ang="0">
                  <a:pos x="13" y="336"/>
                </a:cxn>
              </a:cxnLst>
              <a:rect l="0" t="0" r="r" b="b"/>
              <a:pathLst>
                <a:path w="27" h="336">
                  <a:moveTo>
                    <a:pt x="13" y="336"/>
                  </a:moveTo>
                  <a:lnTo>
                    <a:pt x="27" y="32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323"/>
                  </a:lnTo>
                  <a:lnTo>
                    <a:pt x="13" y="311"/>
                  </a:lnTo>
                  <a:lnTo>
                    <a:pt x="13" y="336"/>
                  </a:lnTo>
                  <a:lnTo>
                    <a:pt x="27" y="336"/>
                  </a:lnTo>
                  <a:lnTo>
                    <a:pt x="27" y="323"/>
                  </a:lnTo>
                  <a:lnTo>
                    <a:pt x="13" y="3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181"/>
            <p:cNvSpPr>
              <a:spLocks/>
            </p:cNvSpPr>
            <p:nvPr/>
          </p:nvSpPr>
          <p:spPr bwMode="auto">
            <a:xfrm>
              <a:off x="2448" y="1357"/>
              <a:ext cx="279" cy="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25"/>
                </a:cxn>
                <a:cxn ang="0">
                  <a:pos x="279" y="25"/>
                </a:cxn>
                <a:cxn ang="0">
                  <a:pos x="279" y="0"/>
                </a:cxn>
                <a:cxn ang="0">
                  <a:pos x="11" y="0"/>
                </a:cxn>
                <a:cxn ang="0">
                  <a:pos x="24" y="12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2"/>
                </a:cxn>
              </a:cxnLst>
              <a:rect l="0" t="0" r="r" b="b"/>
              <a:pathLst>
                <a:path w="279" h="25">
                  <a:moveTo>
                    <a:pt x="0" y="12"/>
                  </a:moveTo>
                  <a:lnTo>
                    <a:pt x="11" y="25"/>
                  </a:lnTo>
                  <a:lnTo>
                    <a:pt x="279" y="25"/>
                  </a:lnTo>
                  <a:lnTo>
                    <a:pt x="279" y="0"/>
                  </a:lnTo>
                  <a:lnTo>
                    <a:pt x="11" y="0"/>
                  </a:lnTo>
                  <a:lnTo>
                    <a:pt x="24" y="12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182"/>
            <p:cNvSpPr>
              <a:spLocks/>
            </p:cNvSpPr>
            <p:nvPr/>
          </p:nvSpPr>
          <p:spPr bwMode="auto">
            <a:xfrm>
              <a:off x="2448" y="1034"/>
              <a:ext cx="24" cy="33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2"/>
                </a:cxn>
                <a:cxn ang="0">
                  <a:pos x="0" y="335"/>
                </a:cxn>
                <a:cxn ang="0">
                  <a:pos x="24" y="335"/>
                </a:cxn>
                <a:cxn ang="0">
                  <a:pos x="24" y="12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1" y="0"/>
                </a:cxn>
              </a:cxnLst>
              <a:rect l="0" t="0" r="r" b="b"/>
              <a:pathLst>
                <a:path w="24" h="335">
                  <a:moveTo>
                    <a:pt x="11" y="0"/>
                  </a:moveTo>
                  <a:lnTo>
                    <a:pt x="0" y="12"/>
                  </a:lnTo>
                  <a:lnTo>
                    <a:pt x="0" y="335"/>
                  </a:lnTo>
                  <a:lnTo>
                    <a:pt x="24" y="335"/>
                  </a:lnTo>
                  <a:lnTo>
                    <a:pt x="24" y="12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Rectangle 183"/>
            <p:cNvSpPr>
              <a:spLocks noChangeArrowheads="1"/>
            </p:cNvSpPr>
            <p:nvPr/>
          </p:nvSpPr>
          <p:spPr bwMode="auto">
            <a:xfrm>
              <a:off x="2463" y="1395"/>
              <a:ext cx="264" cy="379"/>
            </a:xfrm>
            <a:prstGeom prst="rect">
              <a:avLst/>
            </a:prstGeom>
            <a:solidFill>
              <a:srgbClr val="C6E0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184"/>
            <p:cNvSpPr>
              <a:spLocks/>
            </p:cNvSpPr>
            <p:nvPr/>
          </p:nvSpPr>
          <p:spPr bwMode="auto">
            <a:xfrm>
              <a:off x="2463" y="1384"/>
              <a:ext cx="278" cy="24"/>
            </a:xfrm>
            <a:custGeom>
              <a:avLst/>
              <a:gdLst/>
              <a:ahLst/>
              <a:cxnLst>
                <a:cxn ang="0">
                  <a:pos x="278" y="11"/>
                </a:cxn>
                <a:cxn ang="0">
                  <a:pos x="264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64" y="24"/>
                </a:cxn>
                <a:cxn ang="0">
                  <a:pos x="251" y="11"/>
                </a:cxn>
                <a:cxn ang="0">
                  <a:pos x="278" y="11"/>
                </a:cxn>
                <a:cxn ang="0">
                  <a:pos x="278" y="0"/>
                </a:cxn>
                <a:cxn ang="0">
                  <a:pos x="264" y="0"/>
                </a:cxn>
                <a:cxn ang="0">
                  <a:pos x="278" y="11"/>
                </a:cxn>
              </a:cxnLst>
              <a:rect l="0" t="0" r="r" b="b"/>
              <a:pathLst>
                <a:path w="278" h="24">
                  <a:moveTo>
                    <a:pt x="278" y="11"/>
                  </a:moveTo>
                  <a:lnTo>
                    <a:pt x="26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64" y="24"/>
                  </a:lnTo>
                  <a:lnTo>
                    <a:pt x="251" y="11"/>
                  </a:lnTo>
                  <a:lnTo>
                    <a:pt x="278" y="11"/>
                  </a:lnTo>
                  <a:lnTo>
                    <a:pt x="278" y="0"/>
                  </a:lnTo>
                  <a:lnTo>
                    <a:pt x="264" y="0"/>
                  </a:lnTo>
                  <a:lnTo>
                    <a:pt x="27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185"/>
            <p:cNvSpPr>
              <a:spLocks/>
            </p:cNvSpPr>
            <p:nvPr/>
          </p:nvSpPr>
          <p:spPr bwMode="auto">
            <a:xfrm>
              <a:off x="2714" y="1395"/>
              <a:ext cx="27" cy="392"/>
            </a:xfrm>
            <a:custGeom>
              <a:avLst/>
              <a:gdLst/>
              <a:ahLst/>
              <a:cxnLst>
                <a:cxn ang="0">
                  <a:pos x="13" y="392"/>
                </a:cxn>
                <a:cxn ang="0">
                  <a:pos x="27" y="379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379"/>
                </a:cxn>
                <a:cxn ang="0">
                  <a:pos x="13" y="368"/>
                </a:cxn>
                <a:cxn ang="0">
                  <a:pos x="13" y="392"/>
                </a:cxn>
                <a:cxn ang="0">
                  <a:pos x="27" y="392"/>
                </a:cxn>
                <a:cxn ang="0">
                  <a:pos x="27" y="379"/>
                </a:cxn>
                <a:cxn ang="0">
                  <a:pos x="13" y="392"/>
                </a:cxn>
              </a:cxnLst>
              <a:rect l="0" t="0" r="r" b="b"/>
              <a:pathLst>
                <a:path w="27" h="392">
                  <a:moveTo>
                    <a:pt x="13" y="392"/>
                  </a:moveTo>
                  <a:lnTo>
                    <a:pt x="27" y="37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379"/>
                  </a:lnTo>
                  <a:lnTo>
                    <a:pt x="13" y="368"/>
                  </a:lnTo>
                  <a:lnTo>
                    <a:pt x="13" y="392"/>
                  </a:lnTo>
                  <a:lnTo>
                    <a:pt x="27" y="392"/>
                  </a:lnTo>
                  <a:lnTo>
                    <a:pt x="27" y="379"/>
                  </a:lnTo>
                  <a:lnTo>
                    <a:pt x="13" y="3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186"/>
            <p:cNvSpPr>
              <a:spLocks/>
            </p:cNvSpPr>
            <p:nvPr/>
          </p:nvSpPr>
          <p:spPr bwMode="auto">
            <a:xfrm>
              <a:off x="2449" y="1763"/>
              <a:ext cx="278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4" y="24"/>
                </a:cxn>
                <a:cxn ang="0">
                  <a:pos x="278" y="24"/>
                </a:cxn>
                <a:cxn ang="0">
                  <a:pos x="278" y="0"/>
                </a:cxn>
                <a:cxn ang="0">
                  <a:pos x="14" y="0"/>
                </a:cxn>
                <a:cxn ang="0">
                  <a:pos x="27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4" y="24"/>
                </a:cxn>
                <a:cxn ang="0">
                  <a:pos x="0" y="11"/>
                </a:cxn>
              </a:cxnLst>
              <a:rect l="0" t="0" r="r" b="b"/>
              <a:pathLst>
                <a:path w="278" h="24">
                  <a:moveTo>
                    <a:pt x="0" y="11"/>
                  </a:moveTo>
                  <a:lnTo>
                    <a:pt x="14" y="24"/>
                  </a:lnTo>
                  <a:lnTo>
                    <a:pt x="278" y="24"/>
                  </a:lnTo>
                  <a:lnTo>
                    <a:pt x="278" y="0"/>
                  </a:lnTo>
                  <a:lnTo>
                    <a:pt x="14" y="0"/>
                  </a:lnTo>
                  <a:lnTo>
                    <a:pt x="27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187"/>
            <p:cNvSpPr>
              <a:spLocks/>
            </p:cNvSpPr>
            <p:nvPr/>
          </p:nvSpPr>
          <p:spPr bwMode="auto">
            <a:xfrm>
              <a:off x="2449" y="1384"/>
              <a:ext cx="27" cy="39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1"/>
                </a:cxn>
                <a:cxn ang="0">
                  <a:pos x="0" y="390"/>
                </a:cxn>
                <a:cxn ang="0">
                  <a:pos x="27" y="390"/>
                </a:cxn>
                <a:cxn ang="0">
                  <a:pos x="27" y="11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4" y="0"/>
                </a:cxn>
              </a:cxnLst>
              <a:rect l="0" t="0" r="r" b="b"/>
              <a:pathLst>
                <a:path w="27" h="390">
                  <a:moveTo>
                    <a:pt x="14" y="0"/>
                  </a:moveTo>
                  <a:lnTo>
                    <a:pt x="0" y="11"/>
                  </a:lnTo>
                  <a:lnTo>
                    <a:pt x="0" y="390"/>
                  </a:lnTo>
                  <a:lnTo>
                    <a:pt x="27" y="390"/>
                  </a:lnTo>
                  <a:lnTo>
                    <a:pt x="27" y="11"/>
                  </a:lnTo>
                  <a:lnTo>
                    <a:pt x="14" y="2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Rectangle 188"/>
            <p:cNvSpPr>
              <a:spLocks noChangeArrowheads="1"/>
            </p:cNvSpPr>
            <p:nvPr/>
          </p:nvSpPr>
          <p:spPr bwMode="auto">
            <a:xfrm>
              <a:off x="2699" y="2589"/>
              <a:ext cx="620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Rectangle 189"/>
            <p:cNvSpPr>
              <a:spLocks noChangeArrowheads="1"/>
            </p:cNvSpPr>
            <p:nvPr/>
          </p:nvSpPr>
          <p:spPr bwMode="auto">
            <a:xfrm>
              <a:off x="4024" y="2581"/>
              <a:ext cx="43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Rectangle 190"/>
            <p:cNvSpPr>
              <a:spLocks noChangeArrowheads="1"/>
            </p:cNvSpPr>
            <p:nvPr/>
          </p:nvSpPr>
          <p:spPr bwMode="auto">
            <a:xfrm>
              <a:off x="4020" y="2651"/>
              <a:ext cx="4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Rectangle 191"/>
            <p:cNvSpPr>
              <a:spLocks noChangeArrowheads="1"/>
            </p:cNvSpPr>
            <p:nvPr/>
          </p:nvSpPr>
          <p:spPr bwMode="auto">
            <a:xfrm>
              <a:off x="4014" y="2720"/>
              <a:ext cx="41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Rectangle 192"/>
            <p:cNvSpPr>
              <a:spLocks noChangeArrowheads="1"/>
            </p:cNvSpPr>
            <p:nvPr/>
          </p:nvSpPr>
          <p:spPr bwMode="auto">
            <a:xfrm>
              <a:off x="4018" y="2790"/>
              <a:ext cx="4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Rectangle 193"/>
            <p:cNvSpPr>
              <a:spLocks noChangeArrowheads="1"/>
            </p:cNvSpPr>
            <p:nvPr/>
          </p:nvSpPr>
          <p:spPr bwMode="auto">
            <a:xfrm>
              <a:off x="4014" y="2857"/>
              <a:ext cx="41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Rectangle 194"/>
            <p:cNvSpPr>
              <a:spLocks noChangeArrowheads="1"/>
            </p:cNvSpPr>
            <p:nvPr/>
          </p:nvSpPr>
          <p:spPr bwMode="auto">
            <a:xfrm>
              <a:off x="4018" y="2927"/>
              <a:ext cx="4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Rectangle 195"/>
            <p:cNvSpPr>
              <a:spLocks noChangeArrowheads="1"/>
            </p:cNvSpPr>
            <p:nvPr/>
          </p:nvSpPr>
          <p:spPr bwMode="auto">
            <a:xfrm>
              <a:off x="4014" y="2995"/>
              <a:ext cx="4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Rectangle 196"/>
            <p:cNvSpPr>
              <a:spLocks noChangeArrowheads="1"/>
            </p:cNvSpPr>
            <p:nvPr/>
          </p:nvSpPr>
          <p:spPr bwMode="auto">
            <a:xfrm>
              <a:off x="4018" y="3062"/>
              <a:ext cx="41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" name="Rectangle 197"/>
            <p:cNvSpPr>
              <a:spLocks noChangeArrowheads="1"/>
            </p:cNvSpPr>
            <p:nvPr/>
          </p:nvSpPr>
          <p:spPr bwMode="auto">
            <a:xfrm>
              <a:off x="4018" y="3137"/>
              <a:ext cx="41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" name="Rectangle 198"/>
            <p:cNvSpPr>
              <a:spLocks noChangeArrowheads="1"/>
            </p:cNvSpPr>
            <p:nvPr/>
          </p:nvSpPr>
          <p:spPr bwMode="auto">
            <a:xfrm>
              <a:off x="3291" y="2591"/>
              <a:ext cx="43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Rectangle 199"/>
            <p:cNvSpPr>
              <a:spLocks noChangeArrowheads="1"/>
            </p:cNvSpPr>
            <p:nvPr/>
          </p:nvSpPr>
          <p:spPr bwMode="auto">
            <a:xfrm>
              <a:off x="3285" y="2662"/>
              <a:ext cx="44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2" name="Rectangle 200"/>
            <p:cNvSpPr>
              <a:spLocks noChangeArrowheads="1"/>
            </p:cNvSpPr>
            <p:nvPr/>
          </p:nvSpPr>
          <p:spPr bwMode="auto">
            <a:xfrm>
              <a:off x="3280" y="2730"/>
              <a:ext cx="45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3" name="Rectangle 201"/>
            <p:cNvSpPr>
              <a:spLocks noChangeArrowheads="1"/>
            </p:cNvSpPr>
            <p:nvPr/>
          </p:nvSpPr>
          <p:spPr bwMode="auto">
            <a:xfrm>
              <a:off x="3283" y="2799"/>
              <a:ext cx="44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" name="Rectangle 202"/>
            <p:cNvSpPr>
              <a:spLocks noChangeArrowheads="1"/>
            </p:cNvSpPr>
            <p:nvPr/>
          </p:nvSpPr>
          <p:spPr bwMode="auto">
            <a:xfrm>
              <a:off x="3280" y="2869"/>
              <a:ext cx="45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5" name="Group 203"/>
            <p:cNvGrpSpPr>
              <a:grpSpLocks/>
            </p:cNvGrpSpPr>
            <p:nvPr/>
          </p:nvGrpSpPr>
          <p:grpSpPr bwMode="auto">
            <a:xfrm>
              <a:off x="1398" y="2510"/>
              <a:ext cx="3076" cy="1350"/>
              <a:chOff x="1398" y="2510"/>
              <a:chExt cx="3076" cy="1350"/>
            </a:xfrm>
          </p:grpSpPr>
          <p:sp>
            <p:nvSpPr>
              <p:cNvPr id="250" name="Rectangle 204"/>
              <p:cNvSpPr>
                <a:spLocks noChangeArrowheads="1"/>
              </p:cNvSpPr>
              <p:nvPr/>
            </p:nvSpPr>
            <p:spPr bwMode="auto">
              <a:xfrm>
                <a:off x="3283" y="2936"/>
                <a:ext cx="44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1" name="Rectangle 205"/>
              <p:cNvSpPr>
                <a:spLocks noChangeArrowheads="1"/>
              </p:cNvSpPr>
              <p:nvPr/>
            </p:nvSpPr>
            <p:spPr bwMode="auto">
              <a:xfrm>
                <a:off x="3280" y="3004"/>
                <a:ext cx="45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2" name="Rectangle 206"/>
              <p:cNvSpPr>
                <a:spLocks noChangeArrowheads="1"/>
              </p:cNvSpPr>
              <p:nvPr/>
            </p:nvSpPr>
            <p:spPr bwMode="auto">
              <a:xfrm>
                <a:off x="3283" y="3073"/>
                <a:ext cx="44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3" name="Rectangle 207"/>
              <p:cNvSpPr>
                <a:spLocks noChangeArrowheads="1"/>
              </p:cNvSpPr>
              <p:nvPr/>
            </p:nvSpPr>
            <p:spPr bwMode="auto">
              <a:xfrm>
                <a:off x="3283" y="3147"/>
                <a:ext cx="44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4" name="Rectangle 208"/>
              <p:cNvSpPr>
                <a:spLocks noChangeArrowheads="1"/>
              </p:cNvSpPr>
              <p:nvPr/>
            </p:nvSpPr>
            <p:spPr bwMode="auto">
              <a:xfrm>
                <a:off x="2712" y="2591"/>
                <a:ext cx="46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5" name="Rectangle 209"/>
              <p:cNvSpPr>
                <a:spLocks noChangeArrowheads="1"/>
              </p:cNvSpPr>
              <p:nvPr/>
            </p:nvSpPr>
            <p:spPr bwMode="auto">
              <a:xfrm>
                <a:off x="2711" y="2662"/>
                <a:ext cx="41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" name="Rectangle 210"/>
              <p:cNvSpPr>
                <a:spLocks noChangeArrowheads="1"/>
              </p:cNvSpPr>
              <p:nvPr/>
            </p:nvSpPr>
            <p:spPr bwMode="auto">
              <a:xfrm>
                <a:off x="2705" y="2730"/>
                <a:ext cx="41" cy="2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" name="Rectangle 211"/>
              <p:cNvSpPr>
                <a:spLocks noChangeArrowheads="1"/>
              </p:cNvSpPr>
              <p:nvPr/>
            </p:nvSpPr>
            <p:spPr bwMode="auto">
              <a:xfrm>
                <a:off x="2707" y="2799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8" name="Rectangle 212"/>
              <p:cNvSpPr>
                <a:spLocks noChangeArrowheads="1"/>
              </p:cNvSpPr>
              <p:nvPr/>
            </p:nvSpPr>
            <p:spPr bwMode="auto">
              <a:xfrm>
                <a:off x="2705" y="2869"/>
                <a:ext cx="41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9" name="Rectangle 213"/>
              <p:cNvSpPr>
                <a:spLocks noChangeArrowheads="1"/>
              </p:cNvSpPr>
              <p:nvPr/>
            </p:nvSpPr>
            <p:spPr bwMode="auto">
              <a:xfrm>
                <a:off x="2707" y="2936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0" name="Rectangle 214"/>
              <p:cNvSpPr>
                <a:spLocks noChangeArrowheads="1"/>
              </p:cNvSpPr>
              <p:nvPr/>
            </p:nvSpPr>
            <p:spPr bwMode="auto">
              <a:xfrm>
                <a:off x="2705" y="3004"/>
                <a:ext cx="41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1" name="Rectangle 215"/>
              <p:cNvSpPr>
                <a:spLocks noChangeArrowheads="1"/>
              </p:cNvSpPr>
              <p:nvPr/>
            </p:nvSpPr>
            <p:spPr bwMode="auto">
              <a:xfrm>
                <a:off x="2707" y="3073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2" name="Rectangle 216"/>
              <p:cNvSpPr>
                <a:spLocks noChangeArrowheads="1"/>
              </p:cNvSpPr>
              <p:nvPr/>
            </p:nvSpPr>
            <p:spPr bwMode="auto">
              <a:xfrm>
                <a:off x="2707" y="3147"/>
                <a:ext cx="43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3" name="Rectangle 217"/>
              <p:cNvSpPr>
                <a:spLocks noChangeArrowheads="1"/>
              </p:cNvSpPr>
              <p:nvPr/>
            </p:nvSpPr>
            <p:spPr bwMode="auto">
              <a:xfrm>
                <a:off x="1967" y="2591"/>
                <a:ext cx="43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4" name="Rectangle 218"/>
              <p:cNvSpPr>
                <a:spLocks noChangeArrowheads="1"/>
              </p:cNvSpPr>
              <p:nvPr/>
            </p:nvSpPr>
            <p:spPr bwMode="auto">
              <a:xfrm>
                <a:off x="1961" y="2662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" name="Rectangle 219"/>
              <p:cNvSpPr>
                <a:spLocks noChangeArrowheads="1"/>
              </p:cNvSpPr>
              <p:nvPr/>
            </p:nvSpPr>
            <p:spPr bwMode="auto">
              <a:xfrm>
                <a:off x="1955" y="2730"/>
                <a:ext cx="44" cy="2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" name="Rectangle 220"/>
              <p:cNvSpPr>
                <a:spLocks noChangeArrowheads="1"/>
              </p:cNvSpPr>
              <p:nvPr/>
            </p:nvSpPr>
            <p:spPr bwMode="auto">
              <a:xfrm>
                <a:off x="1959" y="2799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" name="Rectangle 221"/>
              <p:cNvSpPr>
                <a:spLocks noChangeArrowheads="1"/>
              </p:cNvSpPr>
              <p:nvPr/>
            </p:nvSpPr>
            <p:spPr bwMode="auto">
              <a:xfrm>
                <a:off x="1955" y="2869"/>
                <a:ext cx="44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" name="Rectangle 222"/>
              <p:cNvSpPr>
                <a:spLocks noChangeArrowheads="1"/>
              </p:cNvSpPr>
              <p:nvPr/>
            </p:nvSpPr>
            <p:spPr bwMode="auto">
              <a:xfrm>
                <a:off x="1959" y="2936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" name="Rectangle 223"/>
              <p:cNvSpPr>
                <a:spLocks noChangeArrowheads="1"/>
              </p:cNvSpPr>
              <p:nvPr/>
            </p:nvSpPr>
            <p:spPr bwMode="auto">
              <a:xfrm>
                <a:off x="1955" y="3004"/>
                <a:ext cx="44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" name="Rectangle 224"/>
              <p:cNvSpPr>
                <a:spLocks noChangeArrowheads="1"/>
              </p:cNvSpPr>
              <p:nvPr/>
            </p:nvSpPr>
            <p:spPr bwMode="auto">
              <a:xfrm>
                <a:off x="1959" y="3073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" name="Rectangle 225"/>
              <p:cNvSpPr>
                <a:spLocks noChangeArrowheads="1"/>
              </p:cNvSpPr>
              <p:nvPr/>
            </p:nvSpPr>
            <p:spPr bwMode="auto">
              <a:xfrm>
                <a:off x="1959" y="3147"/>
                <a:ext cx="43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" name="Rectangle 226"/>
              <p:cNvSpPr>
                <a:spLocks noChangeArrowheads="1"/>
              </p:cNvSpPr>
              <p:nvPr/>
            </p:nvSpPr>
            <p:spPr bwMode="auto">
              <a:xfrm>
                <a:off x="1914" y="2523"/>
                <a:ext cx="55" cy="6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" name="Freeform 227"/>
              <p:cNvSpPr>
                <a:spLocks/>
              </p:cNvSpPr>
              <p:nvPr/>
            </p:nvSpPr>
            <p:spPr bwMode="auto">
              <a:xfrm>
                <a:off x="1914" y="2510"/>
                <a:ext cx="68" cy="25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55" y="25"/>
                  </a:cxn>
                  <a:cxn ang="0">
                    <a:pos x="41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5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55" y="25"/>
                    </a:lnTo>
                    <a:lnTo>
                      <a:pt x="41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4" name="Freeform 228"/>
              <p:cNvSpPr>
                <a:spLocks/>
              </p:cNvSpPr>
              <p:nvPr/>
            </p:nvSpPr>
            <p:spPr bwMode="auto">
              <a:xfrm>
                <a:off x="1955" y="2523"/>
                <a:ext cx="27" cy="702"/>
              </a:xfrm>
              <a:custGeom>
                <a:avLst/>
                <a:gdLst/>
                <a:ahLst/>
                <a:cxnLst>
                  <a:cxn ang="0">
                    <a:pos x="14" y="702"/>
                  </a:cxn>
                  <a:cxn ang="0">
                    <a:pos x="27" y="691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691"/>
                  </a:cxn>
                  <a:cxn ang="0">
                    <a:pos x="14" y="678"/>
                  </a:cxn>
                  <a:cxn ang="0">
                    <a:pos x="14" y="702"/>
                  </a:cxn>
                  <a:cxn ang="0">
                    <a:pos x="27" y="702"/>
                  </a:cxn>
                  <a:cxn ang="0">
                    <a:pos x="27" y="691"/>
                  </a:cxn>
                  <a:cxn ang="0">
                    <a:pos x="14" y="702"/>
                  </a:cxn>
                </a:cxnLst>
                <a:rect l="0" t="0" r="r" b="b"/>
                <a:pathLst>
                  <a:path w="27" h="702">
                    <a:moveTo>
                      <a:pt x="14" y="702"/>
                    </a:moveTo>
                    <a:lnTo>
                      <a:pt x="27" y="691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691"/>
                    </a:lnTo>
                    <a:lnTo>
                      <a:pt x="14" y="678"/>
                    </a:lnTo>
                    <a:lnTo>
                      <a:pt x="14" y="702"/>
                    </a:lnTo>
                    <a:lnTo>
                      <a:pt x="27" y="702"/>
                    </a:lnTo>
                    <a:lnTo>
                      <a:pt x="27" y="691"/>
                    </a:lnTo>
                    <a:lnTo>
                      <a:pt x="14" y="7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5" name="Freeform 229"/>
              <p:cNvSpPr>
                <a:spLocks/>
              </p:cNvSpPr>
              <p:nvPr/>
            </p:nvSpPr>
            <p:spPr bwMode="auto">
              <a:xfrm>
                <a:off x="1901" y="3201"/>
                <a:ext cx="68" cy="2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6" y="13"/>
                  </a:cxn>
                  <a:cxn ang="0">
                    <a:pos x="0" y="13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3"/>
                  </a:cxn>
                </a:cxnLst>
                <a:rect l="0" t="0" r="r" b="b"/>
                <a:pathLst>
                  <a:path w="68" h="24">
                    <a:moveTo>
                      <a:pt x="0" y="13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6" y="13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" name="Freeform 230"/>
              <p:cNvSpPr>
                <a:spLocks/>
              </p:cNvSpPr>
              <p:nvPr/>
            </p:nvSpPr>
            <p:spPr bwMode="auto">
              <a:xfrm>
                <a:off x="1901" y="2510"/>
                <a:ext cx="26" cy="70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704"/>
                  </a:cxn>
                  <a:cxn ang="0">
                    <a:pos x="26" y="704"/>
                  </a:cxn>
                  <a:cxn ang="0">
                    <a:pos x="26" y="13"/>
                  </a:cxn>
                  <a:cxn ang="0">
                    <a:pos x="13" y="25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6" h="704">
                    <a:moveTo>
                      <a:pt x="13" y="0"/>
                    </a:moveTo>
                    <a:lnTo>
                      <a:pt x="0" y="13"/>
                    </a:lnTo>
                    <a:lnTo>
                      <a:pt x="0" y="704"/>
                    </a:lnTo>
                    <a:lnTo>
                      <a:pt x="26" y="704"/>
                    </a:lnTo>
                    <a:lnTo>
                      <a:pt x="26" y="13"/>
                    </a:lnTo>
                    <a:lnTo>
                      <a:pt x="13" y="25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" name="Rectangle 231"/>
              <p:cNvSpPr>
                <a:spLocks noChangeArrowheads="1"/>
              </p:cNvSpPr>
              <p:nvPr/>
            </p:nvSpPr>
            <p:spPr bwMode="auto">
              <a:xfrm>
                <a:off x="2712" y="3225"/>
                <a:ext cx="46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" name="Rectangle 232"/>
              <p:cNvSpPr>
                <a:spLocks noChangeArrowheads="1"/>
              </p:cNvSpPr>
              <p:nvPr/>
            </p:nvSpPr>
            <p:spPr bwMode="auto">
              <a:xfrm>
                <a:off x="2711" y="3295"/>
                <a:ext cx="41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" name="Rectangle 233"/>
              <p:cNvSpPr>
                <a:spLocks noChangeArrowheads="1"/>
              </p:cNvSpPr>
              <p:nvPr/>
            </p:nvSpPr>
            <p:spPr bwMode="auto">
              <a:xfrm>
                <a:off x="2705" y="3366"/>
                <a:ext cx="41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" name="Rectangle 234"/>
              <p:cNvSpPr>
                <a:spLocks noChangeArrowheads="1"/>
              </p:cNvSpPr>
              <p:nvPr/>
            </p:nvSpPr>
            <p:spPr bwMode="auto">
              <a:xfrm>
                <a:off x="2707" y="3434"/>
                <a:ext cx="43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" name="Rectangle 235"/>
              <p:cNvSpPr>
                <a:spLocks noChangeArrowheads="1"/>
              </p:cNvSpPr>
              <p:nvPr/>
            </p:nvSpPr>
            <p:spPr bwMode="auto">
              <a:xfrm>
                <a:off x="2705" y="3503"/>
                <a:ext cx="41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2" name="Rectangle 236"/>
              <p:cNvSpPr>
                <a:spLocks noChangeArrowheads="1"/>
              </p:cNvSpPr>
              <p:nvPr/>
            </p:nvSpPr>
            <p:spPr bwMode="auto">
              <a:xfrm>
                <a:off x="3295" y="3225"/>
                <a:ext cx="43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3" name="Rectangle 237"/>
              <p:cNvSpPr>
                <a:spLocks noChangeArrowheads="1"/>
              </p:cNvSpPr>
              <p:nvPr/>
            </p:nvSpPr>
            <p:spPr bwMode="auto">
              <a:xfrm>
                <a:off x="3291" y="3295"/>
                <a:ext cx="41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4" name="Rectangle 238"/>
              <p:cNvSpPr>
                <a:spLocks noChangeArrowheads="1"/>
              </p:cNvSpPr>
              <p:nvPr/>
            </p:nvSpPr>
            <p:spPr bwMode="auto">
              <a:xfrm>
                <a:off x="3285" y="3366"/>
                <a:ext cx="42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5" name="Rectangle 239"/>
              <p:cNvSpPr>
                <a:spLocks noChangeArrowheads="1"/>
              </p:cNvSpPr>
              <p:nvPr/>
            </p:nvSpPr>
            <p:spPr bwMode="auto">
              <a:xfrm>
                <a:off x="3289" y="3434"/>
                <a:ext cx="41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" name="Rectangle 240"/>
              <p:cNvSpPr>
                <a:spLocks noChangeArrowheads="1"/>
              </p:cNvSpPr>
              <p:nvPr/>
            </p:nvSpPr>
            <p:spPr bwMode="auto">
              <a:xfrm>
                <a:off x="3285" y="3503"/>
                <a:ext cx="42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" name="Rectangle 241"/>
              <p:cNvSpPr>
                <a:spLocks noChangeArrowheads="1"/>
              </p:cNvSpPr>
              <p:nvPr/>
            </p:nvSpPr>
            <p:spPr bwMode="auto">
              <a:xfrm>
                <a:off x="3552" y="2606"/>
                <a:ext cx="265" cy="379"/>
              </a:xfrm>
              <a:prstGeom prst="rect">
                <a:avLst/>
              </a:prstGeom>
              <a:solidFill>
                <a:srgbClr val="84C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" name="Freeform 242"/>
              <p:cNvSpPr>
                <a:spLocks/>
              </p:cNvSpPr>
              <p:nvPr/>
            </p:nvSpPr>
            <p:spPr bwMode="auto">
              <a:xfrm>
                <a:off x="3552" y="2593"/>
                <a:ext cx="276" cy="24"/>
              </a:xfrm>
              <a:custGeom>
                <a:avLst/>
                <a:gdLst/>
                <a:ahLst/>
                <a:cxnLst>
                  <a:cxn ang="0">
                    <a:pos x="276" y="13"/>
                  </a:cxn>
                  <a:cxn ang="0">
                    <a:pos x="26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65" y="24"/>
                  </a:cxn>
                  <a:cxn ang="0">
                    <a:pos x="252" y="13"/>
                  </a:cxn>
                  <a:cxn ang="0">
                    <a:pos x="276" y="13"/>
                  </a:cxn>
                  <a:cxn ang="0">
                    <a:pos x="276" y="0"/>
                  </a:cxn>
                  <a:cxn ang="0">
                    <a:pos x="265" y="0"/>
                  </a:cxn>
                  <a:cxn ang="0">
                    <a:pos x="276" y="13"/>
                  </a:cxn>
                </a:cxnLst>
                <a:rect l="0" t="0" r="r" b="b"/>
                <a:pathLst>
                  <a:path w="276" h="24">
                    <a:moveTo>
                      <a:pt x="276" y="13"/>
                    </a:moveTo>
                    <a:lnTo>
                      <a:pt x="26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65" y="24"/>
                    </a:lnTo>
                    <a:lnTo>
                      <a:pt x="252" y="13"/>
                    </a:lnTo>
                    <a:lnTo>
                      <a:pt x="276" y="13"/>
                    </a:lnTo>
                    <a:lnTo>
                      <a:pt x="276" y="0"/>
                    </a:lnTo>
                    <a:lnTo>
                      <a:pt x="265" y="0"/>
                    </a:lnTo>
                    <a:lnTo>
                      <a:pt x="27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" name="Freeform 243"/>
              <p:cNvSpPr>
                <a:spLocks/>
              </p:cNvSpPr>
              <p:nvPr/>
            </p:nvSpPr>
            <p:spPr bwMode="auto">
              <a:xfrm>
                <a:off x="3804" y="2606"/>
                <a:ext cx="24" cy="390"/>
              </a:xfrm>
              <a:custGeom>
                <a:avLst/>
                <a:gdLst/>
                <a:ahLst/>
                <a:cxnLst>
                  <a:cxn ang="0">
                    <a:pos x="13" y="390"/>
                  </a:cxn>
                  <a:cxn ang="0">
                    <a:pos x="24" y="379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79"/>
                  </a:cxn>
                  <a:cxn ang="0">
                    <a:pos x="13" y="366"/>
                  </a:cxn>
                  <a:cxn ang="0">
                    <a:pos x="13" y="390"/>
                  </a:cxn>
                  <a:cxn ang="0">
                    <a:pos x="24" y="390"/>
                  </a:cxn>
                  <a:cxn ang="0">
                    <a:pos x="24" y="379"/>
                  </a:cxn>
                  <a:cxn ang="0">
                    <a:pos x="13" y="390"/>
                  </a:cxn>
                </a:cxnLst>
                <a:rect l="0" t="0" r="r" b="b"/>
                <a:pathLst>
                  <a:path w="24" h="390">
                    <a:moveTo>
                      <a:pt x="13" y="390"/>
                    </a:moveTo>
                    <a:lnTo>
                      <a:pt x="24" y="379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79"/>
                    </a:lnTo>
                    <a:lnTo>
                      <a:pt x="13" y="366"/>
                    </a:lnTo>
                    <a:lnTo>
                      <a:pt x="13" y="390"/>
                    </a:lnTo>
                    <a:lnTo>
                      <a:pt x="24" y="390"/>
                    </a:lnTo>
                    <a:lnTo>
                      <a:pt x="24" y="379"/>
                    </a:lnTo>
                    <a:lnTo>
                      <a:pt x="13" y="3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0" name="Freeform 244"/>
              <p:cNvSpPr>
                <a:spLocks/>
              </p:cNvSpPr>
              <p:nvPr/>
            </p:nvSpPr>
            <p:spPr bwMode="auto">
              <a:xfrm>
                <a:off x="3539" y="2972"/>
                <a:ext cx="278" cy="2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4"/>
                  </a:cxn>
                  <a:cxn ang="0">
                    <a:pos x="278" y="24"/>
                  </a:cxn>
                  <a:cxn ang="0">
                    <a:pos x="278" y="0"/>
                  </a:cxn>
                  <a:cxn ang="0">
                    <a:pos x="13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3"/>
                  </a:cxn>
                </a:cxnLst>
                <a:rect l="0" t="0" r="r" b="b"/>
                <a:pathLst>
                  <a:path w="278" h="24">
                    <a:moveTo>
                      <a:pt x="0" y="13"/>
                    </a:moveTo>
                    <a:lnTo>
                      <a:pt x="13" y="24"/>
                    </a:lnTo>
                    <a:lnTo>
                      <a:pt x="278" y="24"/>
                    </a:lnTo>
                    <a:lnTo>
                      <a:pt x="278" y="0"/>
                    </a:lnTo>
                    <a:lnTo>
                      <a:pt x="13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1" name="Freeform 245"/>
              <p:cNvSpPr>
                <a:spLocks/>
              </p:cNvSpPr>
              <p:nvPr/>
            </p:nvSpPr>
            <p:spPr bwMode="auto">
              <a:xfrm>
                <a:off x="3539" y="2593"/>
                <a:ext cx="24" cy="39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92"/>
                  </a:cxn>
                  <a:cxn ang="0">
                    <a:pos x="24" y="392"/>
                  </a:cxn>
                  <a:cxn ang="0">
                    <a:pos x="24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4" h="392">
                    <a:moveTo>
                      <a:pt x="13" y="0"/>
                    </a:moveTo>
                    <a:lnTo>
                      <a:pt x="0" y="13"/>
                    </a:lnTo>
                    <a:lnTo>
                      <a:pt x="0" y="392"/>
                    </a:lnTo>
                    <a:lnTo>
                      <a:pt x="24" y="392"/>
                    </a:lnTo>
                    <a:lnTo>
                      <a:pt x="24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2" name="Rectangle 246"/>
              <p:cNvSpPr>
                <a:spLocks noChangeArrowheads="1"/>
              </p:cNvSpPr>
              <p:nvPr/>
            </p:nvSpPr>
            <p:spPr bwMode="auto">
              <a:xfrm>
                <a:off x="3552" y="3021"/>
                <a:ext cx="265" cy="345"/>
              </a:xfrm>
              <a:prstGeom prst="rect">
                <a:avLst/>
              </a:prstGeom>
              <a:solidFill>
                <a:srgbClr val="84C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3" name="Freeform 247"/>
              <p:cNvSpPr>
                <a:spLocks/>
              </p:cNvSpPr>
              <p:nvPr/>
            </p:nvSpPr>
            <p:spPr bwMode="auto">
              <a:xfrm>
                <a:off x="3552" y="3010"/>
                <a:ext cx="276" cy="24"/>
              </a:xfrm>
              <a:custGeom>
                <a:avLst/>
                <a:gdLst/>
                <a:ahLst/>
                <a:cxnLst>
                  <a:cxn ang="0">
                    <a:pos x="276" y="11"/>
                  </a:cxn>
                  <a:cxn ang="0">
                    <a:pos x="26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65" y="24"/>
                  </a:cxn>
                  <a:cxn ang="0">
                    <a:pos x="252" y="11"/>
                  </a:cxn>
                  <a:cxn ang="0">
                    <a:pos x="276" y="11"/>
                  </a:cxn>
                  <a:cxn ang="0">
                    <a:pos x="276" y="0"/>
                  </a:cxn>
                  <a:cxn ang="0">
                    <a:pos x="265" y="0"/>
                  </a:cxn>
                  <a:cxn ang="0">
                    <a:pos x="276" y="11"/>
                  </a:cxn>
                </a:cxnLst>
                <a:rect l="0" t="0" r="r" b="b"/>
                <a:pathLst>
                  <a:path w="276" h="24">
                    <a:moveTo>
                      <a:pt x="276" y="11"/>
                    </a:moveTo>
                    <a:lnTo>
                      <a:pt x="26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65" y="24"/>
                    </a:lnTo>
                    <a:lnTo>
                      <a:pt x="252" y="11"/>
                    </a:lnTo>
                    <a:lnTo>
                      <a:pt x="276" y="11"/>
                    </a:lnTo>
                    <a:lnTo>
                      <a:pt x="276" y="0"/>
                    </a:lnTo>
                    <a:lnTo>
                      <a:pt x="265" y="0"/>
                    </a:lnTo>
                    <a:lnTo>
                      <a:pt x="27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4" name="Freeform 248"/>
              <p:cNvSpPr>
                <a:spLocks/>
              </p:cNvSpPr>
              <p:nvPr/>
            </p:nvSpPr>
            <p:spPr bwMode="auto">
              <a:xfrm>
                <a:off x="3804" y="3021"/>
                <a:ext cx="24" cy="357"/>
              </a:xfrm>
              <a:custGeom>
                <a:avLst/>
                <a:gdLst/>
                <a:ahLst/>
                <a:cxnLst>
                  <a:cxn ang="0">
                    <a:pos x="13" y="357"/>
                  </a:cxn>
                  <a:cxn ang="0">
                    <a:pos x="24" y="345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45"/>
                  </a:cxn>
                  <a:cxn ang="0">
                    <a:pos x="13" y="332"/>
                  </a:cxn>
                  <a:cxn ang="0">
                    <a:pos x="13" y="357"/>
                  </a:cxn>
                  <a:cxn ang="0">
                    <a:pos x="24" y="357"/>
                  </a:cxn>
                  <a:cxn ang="0">
                    <a:pos x="24" y="345"/>
                  </a:cxn>
                  <a:cxn ang="0">
                    <a:pos x="13" y="357"/>
                  </a:cxn>
                </a:cxnLst>
                <a:rect l="0" t="0" r="r" b="b"/>
                <a:pathLst>
                  <a:path w="24" h="357">
                    <a:moveTo>
                      <a:pt x="13" y="357"/>
                    </a:moveTo>
                    <a:lnTo>
                      <a:pt x="24" y="345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45"/>
                    </a:lnTo>
                    <a:lnTo>
                      <a:pt x="13" y="332"/>
                    </a:lnTo>
                    <a:lnTo>
                      <a:pt x="13" y="357"/>
                    </a:lnTo>
                    <a:lnTo>
                      <a:pt x="24" y="357"/>
                    </a:lnTo>
                    <a:lnTo>
                      <a:pt x="24" y="345"/>
                    </a:lnTo>
                    <a:lnTo>
                      <a:pt x="13" y="3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5" name="Freeform 249"/>
              <p:cNvSpPr>
                <a:spLocks/>
              </p:cNvSpPr>
              <p:nvPr/>
            </p:nvSpPr>
            <p:spPr bwMode="auto">
              <a:xfrm>
                <a:off x="3539" y="3353"/>
                <a:ext cx="278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5"/>
                  </a:cxn>
                  <a:cxn ang="0">
                    <a:pos x="278" y="25"/>
                  </a:cxn>
                  <a:cxn ang="0">
                    <a:pos x="278" y="0"/>
                  </a:cxn>
                  <a:cxn ang="0">
                    <a:pos x="13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3"/>
                  </a:cxn>
                </a:cxnLst>
                <a:rect l="0" t="0" r="r" b="b"/>
                <a:pathLst>
                  <a:path w="278" h="25">
                    <a:moveTo>
                      <a:pt x="0" y="13"/>
                    </a:moveTo>
                    <a:lnTo>
                      <a:pt x="13" y="25"/>
                    </a:lnTo>
                    <a:lnTo>
                      <a:pt x="278" y="25"/>
                    </a:lnTo>
                    <a:lnTo>
                      <a:pt x="278" y="0"/>
                    </a:lnTo>
                    <a:lnTo>
                      <a:pt x="13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6" name="Freeform 250"/>
              <p:cNvSpPr>
                <a:spLocks/>
              </p:cNvSpPr>
              <p:nvPr/>
            </p:nvSpPr>
            <p:spPr bwMode="auto">
              <a:xfrm>
                <a:off x="3539" y="3010"/>
                <a:ext cx="24" cy="35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356"/>
                  </a:cxn>
                  <a:cxn ang="0">
                    <a:pos x="24" y="356"/>
                  </a:cxn>
                  <a:cxn ang="0">
                    <a:pos x="24" y="11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4" h="356">
                    <a:moveTo>
                      <a:pt x="13" y="0"/>
                    </a:moveTo>
                    <a:lnTo>
                      <a:pt x="0" y="11"/>
                    </a:lnTo>
                    <a:lnTo>
                      <a:pt x="0" y="356"/>
                    </a:lnTo>
                    <a:lnTo>
                      <a:pt x="24" y="356"/>
                    </a:lnTo>
                    <a:lnTo>
                      <a:pt x="24" y="11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" name="Rectangle 251"/>
              <p:cNvSpPr>
                <a:spLocks noChangeArrowheads="1"/>
              </p:cNvSpPr>
              <p:nvPr/>
            </p:nvSpPr>
            <p:spPr bwMode="auto">
              <a:xfrm>
                <a:off x="3347" y="3212"/>
                <a:ext cx="846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" name="Freeform 252"/>
              <p:cNvSpPr>
                <a:spLocks/>
              </p:cNvSpPr>
              <p:nvPr/>
            </p:nvSpPr>
            <p:spPr bwMode="auto">
              <a:xfrm>
                <a:off x="3347" y="3199"/>
                <a:ext cx="857" cy="25"/>
              </a:xfrm>
              <a:custGeom>
                <a:avLst/>
                <a:gdLst/>
                <a:ahLst/>
                <a:cxnLst>
                  <a:cxn ang="0">
                    <a:pos x="857" y="13"/>
                  </a:cxn>
                  <a:cxn ang="0">
                    <a:pos x="846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846" y="25"/>
                  </a:cxn>
                  <a:cxn ang="0">
                    <a:pos x="832" y="13"/>
                  </a:cxn>
                  <a:cxn ang="0">
                    <a:pos x="857" y="13"/>
                  </a:cxn>
                  <a:cxn ang="0">
                    <a:pos x="857" y="0"/>
                  </a:cxn>
                  <a:cxn ang="0">
                    <a:pos x="846" y="0"/>
                  </a:cxn>
                  <a:cxn ang="0">
                    <a:pos x="857" y="13"/>
                  </a:cxn>
                </a:cxnLst>
                <a:rect l="0" t="0" r="r" b="b"/>
                <a:pathLst>
                  <a:path w="857" h="25">
                    <a:moveTo>
                      <a:pt x="857" y="13"/>
                    </a:moveTo>
                    <a:lnTo>
                      <a:pt x="846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846" y="25"/>
                    </a:lnTo>
                    <a:lnTo>
                      <a:pt x="832" y="13"/>
                    </a:lnTo>
                    <a:lnTo>
                      <a:pt x="857" y="13"/>
                    </a:lnTo>
                    <a:lnTo>
                      <a:pt x="857" y="0"/>
                    </a:lnTo>
                    <a:lnTo>
                      <a:pt x="846" y="0"/>
                    </a:lnTo>
                    <a:lnTo>
                      <a:pt x="85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" name="Freeform 253"/>
              <p:cNvSpPr>
                <a:spLocks/>
              </p:cNvSpPr>
              <p:nvPr/>
            </p:nvSpPr>
            <p:spPr bwMode="auto">
              <a:xfrm>
                <a:off x="4179" y="3212"/>
                <a:ext cx="25" cy="55"/>
              </a:xfrm>
              <a:custGeom>
                <a:avLst/>
                <a:gdLst/>
                <a:ahLst/>
                <a:cxnLst>
                  <a:cxn ang="0">
                    <a:pos x="14" y="55"/>
                  </a:cxn>
                  <a:cxn ang="0">
                    <a:pos x="25" y="42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14" y="30"/>
                  </a:cxn>
                  <a:cxn ang="0">
                    <a:pos x="14" y="55"/>
                  </a:cxn>
                  <a:cxn ang="0">
                    <a:pos x="25" y="55"/>
                  </a:cxn>
                  <a:cxn ang="0">
                    <a:pos x="25" y="42"/>
                  </a:cxn>
                  <a:cxn ang="0">
                    <a:pos x="14" y="55"/>
                  </a:cxn>
                </a:cxnLst>
                <a:rect l="0" t="0" r="r" b="b"/>
                <a:pathLst>
                  <a:path w="25" h="55">
                    <a:moveTo>
                      <a:pt x="14" y="55"/>
                    </a:moveTo>
                    <a:lnTo>
                      <a:pt x="25" y="4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14" y="30"/>
                    </a:lnTo>
                    <a:lnTo>
                      <a:pt x="14" y="55"/>
                    </a:lnTo>
                    <a:lnTo>
                      <a:pt x="25" y="55"/>
                    </a:lnTo>
                    <a:lnTo>
                      <a:pt x="25" y="42"/>
                    </a:lnTo>
                    <a:lnTo>
                      <a:pt x="14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" name="Freeform 254"/>
              <p:cNvSpPr>
                <a:spLocks/>
              </p:cNvSpPr>
              <p:nvPr/>
            </p:nvSpPr>
            <p:spPr bwMode="auto">
              <a:xfrm>
                <a:off x="3334" y="3242"/>
                <a:ext cx="859" cy="2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3" y="25"/>
                  </a:cxn>
                  <a:cxn ang="0">
                    <a:pos x="859" y="25"/>
                  </a:cxn>
                  <a:cxn ang="0">
                    <a:pos x="859" y="0"/>
                  </a:cxn>
                  <a:cxn ang="0">
                    <a:pos x="13" y="0"/>
                  </a:cxn>
                  <a:cxn ang="0">
                    <a:pos x="25" y="12"/>
                  </a:cxn>
                  <a:cxn ang="0">
                    <a:pos x="0" y="12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2"/>
                  </a:cxn>
                </a:cxnLst>
                <a:rect l="0" t="0" r="r" b="b"/>
                <a:pathLst>
                  <a:path w="859" h="25">
                    <a:moveTo>
                      <a:pt x="0" y="12"/>
                    </a:moveTo>
                    <a:lnTo>
                      <a:pt x="13" y="25"/>
                    </a:lnTo>
                    <a:lnTo>
                      <a:pt x="859" y="25"/>
                    </a:lnTo>
                    <a:lnTo>
                      <a:pt x="859" y="0"/>
                    </a:lnTo>
                    <a:lnTo>
                      <a:pt x="13" y="0"/>
                    </a:lnTo>
                    <a:lnTo>
                      <a:pt x="25" y="12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1" name="Freeform 255"/>
              <p:cNvSpPr>
                <a:spLocks/>
              </p:cNvSpPr>
              <p:nvPr/>
            </p:nvSpPr>
            <p:spPr bwMode="auto">
              <a:xfrm>
                <a:off x="3334" y="3199"/>
                <a:ext cx="25" cy="5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55"/>
                  </a:cxn>
                  <a:cxn ang="0">
                    <a:pos x="25" y="55"/>
                  </a:cxn>
                  <a:cxn ang="0">
                    <a:pos x="25" y="13"/>
                  </a:cxn>
                  <a:cxn ang="0">
                    <a:pos x="13" y="25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5" h="55">
                    <a:moveTo>
                      <a:pt x="13" y="0"/>
                    </a:moveTo>
                    <a:lnTo>
                      <a:pt x="0" y="13"/>
                    </a:lnTo>
                    <a:lnTo>
                      <a:pt x="0" y="55"/>
                    </a:lnTo>
                    <a:lnTo>
                      <a:pt x="25" y="55"/>
                    </a:lnTo>
                    <a:lnTo>
                      <a:pt x="25" y="13"/>
                    </a:lnTo>
                    <a:lnTo>
                      <a:pt x="13" y="25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2" name="Rectangle 256"/>
              <p:cNvSpPr>
                <a:spLocks noChangeArrowheads="1"/>
              </p:cNvSpPr>
              <p:nvPr/>
            </p:nvSpPr>
            <p:spPr bwMode="auto">
              <a:xfrm>
                <a:off x="4014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3" name="Freeform 257"/>
              <p:cNvSpPr>
                <a:spLocks/>
              </p:cNvSpPr>
              <p:nvPr/>
            </p:nvSpPr>
            <p:spPr bwMode="auto">
              <a:xfrm>
                <a:off x="4014" y="3235"/>
                <a:ext cx="68" cy="24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1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4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1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4" name="Freeform 258"/>
              <p:cNvSpPr>
                <a:spLocks/>
              </p:cNvSpPr>
              <p:nvPr/>
            </p:nvSpPr>
            <p:spPr bwMode="auto">
              <a:xfrm>
                <a:off x="4055" y="3248"/>
                <a:ext cx="27" cy="315"/>
              </a:xfrm>
              <a:custGeom>
                <a:avLst/>
                <a:gdLst/>
                <a:ahLst/>
                <a:cxnLst>
                  <a:cxn ang="0">
                    <a:pos x="14" y="315"/>
                  </a:cxn>
                  <a:cxn ang="0">
                    <a:pos x="27" y="302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4" y="291"/>
                  </a:cxn>
                  <a:cxn ang="0">
                    <a:pos x="14" y="315"/>
                  </a:cxn>
                  <a:cxn ang="0">
                    <a:pos x="27" y="315"/>
                  </a:cxn>
                  <a:cxn ang="0">
                    <a:pos x="27" y="302"/>
                  </a:cxn>
                  <a:cxn ang="0">
                    <a:pos x="14" y="315"/>
                  </a:cxn>
                </a:cxnLst>
                <a:rect l="0" t="0" r="r" b="b"/>
                <a:pathLst>
                  <a:path w="27" h="315">
                    <a:moveTo>
                      <a:pt x="14" y="315"/>
                    </a:moveTo>
                    <a:lnTo>
                      <a:pt x="27" y="302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4" y="291"/>
                    </a:lnTo>
                    <a:lnTo>
                      <a:pt x="14" y="315"/>
                    </a:lnTo>
                    <a:lnTo>
                      <a:pt x="27" y="315"/>
                    </a:lnTo>
                    <a:lnTo>
                      <a:pt x="27" y="302"/>
                    </a:lnTo>
                    <a:lnTo>
                      <a:pt x="14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5" name="Freeform 259"/>
              <p:cNvSpPr>
                <a:spLocks/>
              </p:cNvSpPr>
              <p:nvPr/>
            </p:nvSpPr>
            <p:spPr bwMode="auto">
              <a:xfrm>
                <a:off x="4001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4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6" name="Freeform 260"/>
              <p:cNvSpPr>
                <a:spLocks/>
              </p:cNvSpPr>
              <p:nvPr/>
            </p:nvSpPr>
            <p:spPr bwMode="auto">
              <a:xfrm>
                <a:off x="4001" y="3235"/>
                <a:ext cx="24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4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" name="Rectangle 261"/>
              <p:cNvSpPr>
                <a:spLocks noChangeArrowheads="1"/>
              </p:cNvSpPr>
              <p:nvPr/>
            </p:nvSpPr>
            <p:spPr bwMode="auto">
              <a:xfrm>
                <a:off x="3920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" name="Freeform 262"/>
              <p:cNvSpPr>
                <a:spLocks/>
              </p:cNvSpPr>
              <p:nvPr/>
            </p:nvSpPr>
            <p:spPr bwMode="auto">
              <a:xfrm>
                <a:off x="3920" y="3235"/>
                <a:ext cx="68" cy="24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3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4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3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" name="Freeform 263"/>
              <p:cNvSpPr>
                <a:spLocks/>
              </p:cNvSpPr>
              <p:nvPr/>
            </p:nvSpPr>
            <p:spPr bwMode="auto">
              <a:xfrm>
                <a:off x="3963" y="3248"/>
                <a:ext cx="25" cy="315"/>
              </a:xfrm>
              <a:custGeom>
                <a:avLst/>
                <a:gdLst/>
                <a:ahLst/>
                <a:cxnLst>
                  <a:cxn ang="0">
                    <a:pos x="12" y="315"/>
                  </a:cxn>
                  <a:cxn ang="0">
                    <a:pos x="25" y="302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2" y="291"/>
                  </a:cxn>
                  <a:cxn ang="0">
                    <a:pos x="12" y="315"/>
                  </a:cxn>
                  <a:cxn ang="0">
                    <a:pos x="25" y="315"/>
                  </a:cxn>
                  <a:cxn ang="0">
                    <a:pos x="25" y="302"/>
                  </a:cxn>
                  <a:cxn ang="0">
                    <a:pos x="12" y="315"/>
                  </a:cxn>
                </a:cxnLst>
                <a:rect l="0" t="0" r="r" b="b"/>
                <a:pathLst>
                  <a:path w="25" h="315">
                    <a:moveTo>
                      <a:pt x="12" y="315"/>
                    </a:moveTo>
                    <a:lnTo>
                      <a:pt x="25" y="30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2" y="291"/>
                    </a:lnTo>
                    <a:lnTo>
                      <a:pt x="12" y="315"/>
                    </a:lnTo>
                    <a:lnTo>
                      <a:pt x="25" y="315"/>
                    </a:lnTo>
                    <a:lnTo>
                      <a:pt x="25" y="302"/>
                    </a:lnTo>
                    <a:lnTo>
                      <a:pt x="12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" name="Freeform 264"/>
              <p:cNvSpPr>
                <a:spLocks/>
              </p:cNvSpPr>
              <p:nvPr/>
            </p:nvSpPr>
            <p:spPr bwMode="auto">
              <a:xfrm>
                <a:off x="3907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6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6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" name="Freeform 265"/>
              <p:cNvSpPr>
                <a:spLocks/>
              </p:cNvSpPr>
              <p:nvPr/>
            </p:nvSpPr>
            <p:spPr bwMode="auto">
              <a:xfrm>
                <a:off x="3907" y="3235"/>
                <a:ext cx="26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6" y="315"/>
                  </a:cxn>
                  <a:cxn ang="0">
                    <a:pos x="26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6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6" y="315"/>
                    </a:lnTo>
                    <a:lnTo>
                      <a:pt x="26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" name="Rectangle 266"/>
              <p:cNvSpPr>
                <a:spLocks noChangeArrowheads="1"/>
              </p:cNvSpPr>
              <p:nvPr/>
            </p:nvSpPr>
            <p:spPr bwMode="auto">
              <a:xfrm>
                <a:off x="3826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" name="Freeform 267"/>
              <p:cNvSpPr>
                <a:spLocks/>
              </p:cNvSpPr>
              <p:nvPr/>
            </p:nvSpPr>
            <p:spPr bwMode="auto">
              <a:xfrm>
                <a:off x="3826" y="3235"/>
                <a:ext cx="68" cy="24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4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4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4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" name="Freeform 268"/>
              <p:cNvSpPr>
                <a:spLocks/>
              </p:cNvSpPr>
              <p:nvPr/>
            </p:nvSpPr>
            <p:spPr bwMode="auto">
              <a:xfrm>
                <a:off x="3870" y="3248"/>
                <a:ext cx="24" cy="315"/>
              </a:xfrm>
              <a:custGeom>
                <a:avLst/>
                <a:gdLst/>
                <a:ahLst/>
                <a:cxnLst>
                  <a:cxn ang="0">
                    <a:pos x="11" y="315"/>
                  </a:cxn>
                  <a:cxn ang="0">
                    <a:pos x="24" y="302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1" y="291"/>
                  </a:cxn>
                  <a:cxn ang="0">
                    <a:pos x="11" y="315"/>
                  </a:cxn>
                  <a:cxn ang="0">
                    <a:pos x="24" y="315"/>
                  </a:cxn>
                  <a:cxn ang="0">
                    <a:pos x="24" y="302"/>
                  </a:cxn>
                  <a:cxn ang="0">
                    <a:pos x="11" y="315"/>
                  </a:cxn>
                </a:cxnLst>
                <a:rect l="0" t="0" r="r" b="b"/>
                <a:pathLst>
                  <a:path w="24" h="315">
                    <a:moveTo>
                      <a:pt x="11" y="315"/>
                    </a:moveTo>
                    <a:lnTo>
                      <a:pt x="24" y="30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1" y="291"/>
                    </a:lnTo>
                    <a:lnTo>
                      <a:pt x="11" y="315"/>
                    </a:lnTo>
                    <a:lnTo>
                      <a:pt x="24" y="315"/>
                    </a:lnTo>
                    <a:lnTo>
                      <a:pt x="24" y="302"/>
                    </a:lnTo>
                    <a:lnTo>
                      <a:pt x="11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" name="Freeform 269"/>
              <p:cNvSpPr>
                <a:spLocks/>
              </p:cNvSpPr>
              <p:nvPr/>
            </p:nvSpPr>
            <p:spPr bwMode="auto">
              <a:xfrm>
                <a:off x="3815" y="3539"/>
                <a:ext cx="66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1" y="24"/>
                  </a:cxn>
                  <a:cxn ang="0">
                    <a:pos x="66" y="24"/>
                  </a:cxn>
                  <a:cxn ang="0">
                    <a:pos x="66" y="0"/>
                  </a:cxn>
                  <a:cxn ang="0">
                    <a:pos x="11" y="0"/>
                  </a:cxn>
                  <a:cxn ang="0">
                    <a:pos x="24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1" y="24"/>
                  </a:cxn>
                  <a:cxn ang="0">
                    <a:pos x="0" y="11"/>
                  </a:cxn>
                </a:cxnLst>
                <a:rect l="0" t="0" r="r" b="b"/>
                <a:pathLst>
                  <a:path w="66" h="24">
                    <a:moveTo>
                      <a:pt x="0" y="11"/>
                    </a:moveTo>
                    <a:lnTo>
                      <a:pt x="11" y="24"/>
                    </a:lnTo>
                    <a:lnTo>
                      <a:pt x="66" y="24"/>
                    </a:lnTo>
                    <a:lnTo>
                      <a:pt x="66" y="0"/>
                    </a:lnTo>
                    <a:lnTo>
                      <a:pt x="11" y="0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1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" name="Freeform 270"/>
              <p:cNvSpPr>
                <a:spLocks/>
              </p:cNvSpPr>
              <p:nvPr/>
            </p:nvSpPr>
            <p:spPr bwMode="auto">
              <a:xfrm>
                <a:off x="3815" y="3235"/>
                <a:ext cx="24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3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1" y="0"/>
                  </a:cxn>
                </a:cxnLst>
                <a:rect l="0" t="0" r="r" b="b"/>
                <a:pathLst>
                  <a:path w="24" h="315">
                    <a:moveTo>
                      <a:pt x="11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3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" name="Rectangle 271"/>
              <p:cNvSpPr>
                <a:spLocks noChangeArrowheads="1"/>
              </p:cNvSpPr>
              <p:nvPr/>
            </p:nvSpPr>
            <p:spPr bwMode="auto">
              <a:xfrm>
                <a:off x="3732" y="3248"/>
                <a:ext cx="59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" name="Freeform 272"/>
              <p:cNvSpPr>
                <a:spLocks/>
              </p:cNvSpPr>
              <p:nvPr/>
            </p:nvSpPr>
            <p:spPr bwMode="auto">
              <a:xfrm>
                <a:off x="3732" y="3235"/>
                <a:ext cx="70" cy="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9" y="24"/>
                  </a:cxn>
                  <a:cxn ang="0">
                    <a:pos x="45" y="13"/>
                  </a:cxn>
                  <a:cxn ang="0">
                    <a:pos x="70" y="13"/>
                  </a:cxn>
                  <a:cxn ang="0">
                    <a:pos x="70" y="0"/>
                  </a:cxn>
                  <a:cxn ang="0">
                    <a:pos x="59" y="0"/>
                  </a:cxn>
                  <a:cxn ang="0">
                    <a:pos x="70" y="13"/>
                  </a:cxn>
                </a:cxnLst>
                <a:rect l="0" t="0" r="r" b="b"/>
                <a:pathLst>
                  <a:path w="70" h="24">
                    <a:moveTo>
                      <a:pt x="70" y="13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9" y="24"/>
                    </a:lnTo>
                    <a:lnTo>
                      <a:pt x="45" y="13"/>
                    </a:lnTo>
                    <a:lnTo>
                      <a:pt x="70" y="13"/>
                    </a:lnTo>
                    <a:lnTo>
                      <a:pt x="70" y="0"/>
                    </a:lnTo>
                    <a:lnTo>
                      <a:pt x="59" y="0"/>
                    </a:lnTo>
                    <a:lnTo>
                      <a:pt x="7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" name="Freeform 273"/>
              <p:cNvSpPr>
                <a:spLocks/>
              </p:cNvSpPr>
              <p:nvPr/>
            </p:nvSpPr>
            <p:spPr bwMode="auto">
              <a:xfrm>
                <a:off x="3777" y="3248"/>
                <a:ext cx="25" cy="315"/>
              </a:xfrm>
              <a:custGeom>
                <a:avLst/>
                <a:gdLst/>
                <a:ahLst/>
                <a:cxnLst>
                  <a:cxn ang="0">
                    <a:pos x="14" y="315"/>
                  </a:cxn>
                  <a:cxn ang="0">
                    <a:pos x="25" y="302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4" y="291"/>
                  </a:cxn>
                  <a:cxn ang="0">
                    <a:pos x="14" y="315"/>
                  </a:cxn>
                  <a:cxn ang="0">
                    <a:pos x="25" y="315"/>
                  </a:cxn>
                  <a:cxn ang="0">
                    <a:pos x="25" y="302"/>
                  </a:cxn>
                  <a:cxn ang="0">
                    <a:pos x="14" y="315"/>
                  </a:cxn>
                </a:cxnLst>
                <a:rect l="0" t="0" r="r" b="b"/>
                <a:pathLst>
                  <a:path w="25" h="315">
                    <a:moveTo>
                      <a:pt x="14" y="315"/>
                    </a:moveTo>
                    <a:lnTo>
                      <a:pt x="25" y="30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4" y="291"/>
                    </a:lnTo>
                    <a:lnTo>
                      <a:pt x="14" y="315"/>
                    </a:lnTo>
                    <a:lnTo>
                      <a:pt x="25" y="315"/>
                    </a:lnTo>
                    <a:lnTo>
                      <a:pt x="25" y="302"/>
                    </a:lnTo>
                    <a:lnTo>
                      <a:pt x="14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" name="Freeform 274"/>
              <p:cNvSpPr>
                <a:spLocks/>
              </p:cNvSpPr>
              <p:nvPr/>
            </p:nvSpPr>
            <p:spPr bwMode="auto">
              <a:xfrm>
                <a:off x="3721" y="3539"/>
                <a:ext cx="70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1" y="24"/>
                  </a:cxn>
                  <a:cxn ang="0">
                    <a:pos x="70" y="24"/>
                  </a:cxn>
                  <a:cxn ang="0">
                    <a:pos x="70" y="0"/>
                  </a:cxn>
                  <a:cxn ang="0">
                    <a:pos x="11" y="0"/>
                  </a:cxn>
                  <a:cxn ang="0">
                    <a:pos x="25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1" y="24"/>
                  </a:cxn>
                  <a:cxn ang="0">
                    <a:pos x="0" y="11"/>
                  </a:cxn>
                </a:cxnLst>
                <a:rect l="0" t="0" r="r" b="b"/>
                <a:pathLst>
                  <a:path w="70" h="24">
                    <a:moveTo>
                      <a:pt x="0" y="11"/>
                    </a:moveTo>
                    <a:lnTo>
                      <a:pt x="11" y="24"/>
                    </a:lnTo>
                    <a:lnTo>
                      <a:pt x="70" y="24"/>
                    </a:lnTo>
                    <a:lnTo>
                      <a:pt x="70" y="0"/>
                    </a:lnTo>
                    <a:lnTo>
                      <a:pt x="11" y="0"/>
                    </a:lnTo>
                    <a:lnTo>
                      <a:pt x="25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1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" name="Freeform 275"/>
              <p:cNvSpPr>
                <a:spLocks/>
              </p:cNvSpPr>
              <p:nvPr/>
            </p:nvSpPr>
            <p:spPr bwMode="auto">
              <a:xfrm>
                <a:off x="3721" y="3235"/>
                <a:ext cx="25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5" y="315"/>
                  </a:cxn>
                  <a:cxn ang="0">
                    <a:pos x="25" y="13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1" y="0"/>
                  </a:cxn>
                </a:cxnLst>
                <a:rect l="0" t="0" r="r" b="b"/>
                <a:pathLst>
                  <a:path w="25" h="315">
                    <a:moveTo>
                      <a:pt x="11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5" y="315"/>
                    </a:lnTo>
                    <a:lnTo>
                      <a:pt x="25" y="13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" name="Rectangle 276"/>
              <p:cNvSpPr>
                <a:spLocks noChangeArrowheads="1"/>
              </p:cNvSpPr>
              <p:nvPr/>
            </p:nvSpPr>
            <p:spPr bwMode="auto">
              <a:xfrm>
                <a:off x="3642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" name="Freeform 277"/>
              <p:cNvSpPr>
                <a:spLocks/>
              </p:cNvSpPr>
              <p:nvPr/>
            </p:nvSpPr>
            <p:spPr bwMode="auto">
              <a:xfrm>
                <a:off x="3642" y="3235"/>
                <a:ext cx="66" cy="24"/>
              </a:xfrm>
              <a:custGeom>
                <a:avLst/>
                <a:gdLst/>
                <a:ahLst/>
                <a:cxnLst>
                  <a:cxn ang="0">
                    <a:pos x="66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2" y="13"/>
                  </a:cxn>
                  <a:cxn ang="0">
                    <a:pos x="66" y="13"/>
                  </a:cxn>
                  <a:cxn ang="0">
                    <a:pos x="66" y="0"/>
                  </a:cxn>
                  <a:cxn ang="0">
                    <a:pos x="55" y="0"/>
                  </a:cxn>
                  <a:cxn ang="0">
                    <a:pos x="66" y="13"/>
                  </a:cxn>
                </a:cxnLst>
                <a:rect l="0" t="0" r="r" b="b"/>
                <a:pathLst>
                  <a:path w="66" h="24">
                    <a:moveTo>
                      <a:pt x="66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2" y="13"/>
                    </a:lnTo>
                    <a:lnTo>
                      <a:pt x="66" y="13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6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" name="Freeform 278"/>
              <p:cNvSpPr>
                <a:spLocks/>
              </p:cNvSpPr>
              <p:nvPr/>
            </p:nvSpPr>
            <p:spPr bwMode="auto">
              <a:xfrm>
                <a:off x="3684" y="3248"/>
                <a:ext cx="24" cy="315"/>
              </a:xfrm>
              <a:custGeom>
                <a:avLst/>
                <a:gdLst/>
                <a:ahLst/>
                <a:cxnLst>
                  <a:cxn ang="0">
                    <a:pos x="13" y="315"/>
                  </a:cxn>
                  <a:cxn ang="0">
                    <a:pos x="24" y="302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3" y="291"/>
                  </a:cxn>
                  <a:cxn ang="0">
                    <a:pos x="13" y="315"/>
                  </a:cxn>
                  <a:cxn ang="0">
                    <a:pos x="24" y="315"/>
                  </a:cxn>
                  <a:cxn ang="0">
                    <a:pos x="24" y="302"/>
                  </a:cxn>
                  <a:cxn ang="0">
                    <a:pos x="13" y="315"/>
                  </a:cxn>
                </a:cxnLst>
                <a:rect l="0" t="0" r="r" b="b"/>
                <a:pathLst>
                  <a:path w="24" h="315">
                    <a:moveTo>
                      <a:pt x="13" y="315"/>
                    </a:moveTo>
                    <a:lnTo>
                      <a:pt x="24" y="30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3" y="291"/>
                    </a:lnTo>
                    <a:lnTo>
                      <a:pt x="13" y="315"/>
                    </a:lnTo>
                    <a:lnTo>
                      <a:pt x="24" y="315"/>
                    </a:lnTo>
                    <a:lnTo>
                      <a:pt x="24" y="302"/>
                    </a:lnTo>
                    <a:lnTo>
                      <a:pt x="13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5" name="Freeform 279"/>
              <p:cNvSpPr>
                <a:spLocks/>
              </p:cNvSpPr>
              <p:nvPr/>
            </p:nvSpPr>
            <p:spPr bwMode="auto">
              <a:xfrm>
                <a:off x="3629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5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5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6" name="Freeform 280"/>
              <p:cNvSpPr>
                <a:spLocks/>
              </p:cNvSpPr>
              <p:nvPr/>
            </p:nvSpPr>
            <p:spPr bwMode="auto">
              <a:xfrm>
                <a:off x="3629" y="3235"/>
                <a:ext cx="25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5" y="315"/>
                  </a:cxn>
                  <a:cxn ang="0">
                    <a:pos x="25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5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5" y="315"/>
                    </a:lnTo>
                    <a:lnTo>
                      <a:pt x="25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" name="Rectangle 281"/>
              <p:cNvSpPr>
                <a:spLocks noChangeArrowheads="1"/>
              </p:cNvSpPr>
              <p:nvPr/>
            </p:nvSpPr>
            <p:spPr bwMode="auto">
              <a:xfrm>
                <a:off x="3548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" name="Freeform 282"/>
              <p:cNvSpPr>
                <a:spLocks/>
              </p:cNvSpPr>
              <p:nvPr/>
            </p:nvSpPr>
            <p:spPr bwMode="auto">
              <a:xfrm>
                <a:off x="3548" y="3235"/>
                <a:ext cx="68" cy="24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2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4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2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" name="Freeform 283"/>
              <p:cNvSpPr>
                <a:spLocks/>
              </p:cNvSpPr>
              <p:nvPr/>
            </p:nvSpPr>
            <p:spPr bwMode="auto">
              <a:xfrm>
                <a:off x="3590" y="3248"/>
                <a:ext cx="26" cy="315"/>
              </a:xfrm>
              <a:custGeom>
                <a:avLst/>
                <a:gdLst/>
                <a:ahLst/>
                <a:cxnLst>
                  <a:cxn ang="0">
                    <a:pos x="13" y="315"/>
                  </a:cxn>
                  <a:cxn ang="0">
                    <a:pos x="26" y="302"/>
                  </a:cxn>
                  <a:cxn ang="0">
                    <a:pos x="26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3" y="291"/>
                  </a:cxn>
                  <a:cxn ang="0">
                    <a:pos x="13" y="315"/>
                  </a:cxn>
                  <a:cxn ang="0">
                    <a:pos x="26" y="315"/>
                  </a:cxn>
                  <a:cxn ang="0">
                    <a:pos x="26" y="302"/>
                  </a:cxn>
                  <a:cxn ang="0">
                    <a:pos x="13" y="315"/>
                  </a:cxn>
                </a:cxnLst>
                <a:rect l="0" t="0" r="r" b="b"/>
                <a:pathLst>
                  <a:path w="26" h="315">
                    <a:moveTo>
                      <a:pt x="13" y="315"/>
                    </a:moveTo>
                    <a:lnTo>
                      <a:pt x="26" y="302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3" y="291"/>
                    </a:lnTo>
                    <a:lnTo>
                      <a:pt x="13" y="315"/>
                    </a:lnTo>
                    <a:lnTo>
                      <a:pt x="26" y="315"/>
                    </a:lnTo>
                    <a:lnTo>
                      <a:pt x="26" y="302"/>
                    </a:lnTo>
                    <a:lnTo>
                      <a:pt x="13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" name="Freeform 284"/>
              <p:cNvSpPr>
                <a:spLocks/>
              </p:cNvSpPr>
              <p:nvPr/>
            </p:nvSpPr>
            <p:spPr bwMode="auto">
              <a:xfrm>
                <a:off x="3535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5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5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" name="Freeform 285"/>
              <p:cNvSpPr>
                <a:spLocks/>
              </p:cNvSpPr>
              <p:nvPr/>
            </p:nvSpPr>
            <p:spPr bwMode="auto">
              <a:xfrm>
                <a:off x="3535" y="3235"/>
                <a:ext cx="25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5" y="315"/>
                  </a:cxn>
                  <a:cxn ang="0">
                    <a:pos x="25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5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5" y="315"/>
                    </a:lnTo>
                    <a:lnTo>
                      <a:pt x="25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" name="Rectangle 286"/>
              <p:cNvSpPr>
                <a:spLocks noChangeArrowheads="1"/>
              </p:cNvSpPr>
              <p:nvPr/>
            </p:nvSpPr>
            <p:spPr bwMode="auto">
              <a:xfrm>
                <a:off x="3454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" name="Freeform 287"/>
              <p:cNvSpPr>
                <a:spLocks/>
              </p:cNvSpPr>
              <p:nvPr/>
            </p:nvSpPr>
            <p:spPr bwMode="auto">
              <a:xfrm>
                <a:off x="3454" y="3235"/>
                <a:ext cx="68" cy="24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4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4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4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" name="Freeform 288"/>
              <p:cNvSpPr>
                <a:spLocks/>
              </p:cNvSpPr>
              <p:nvPr/>
            </p:nvSpPr>
            <p:spPr bwMode="auto">
              <a:xfrm>
                <a:off x="3498" y="3248"/>
                <a:ext cx="24" cy="315"/>
              </a:xfrm>
              <a:custGeom>
                <a:avLst/>
                <a:gdLst/>
                <a:ahLst/>
                <a:cxnLst>
                  <a:cxn ang="0">
                    <a:pos x="11" y="315"/>
                  </a:cxn>
                  <a:cxn ang="0">
                    <a:pos x="24" y="302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1" y="291"/>
                  </a:cxn>
                  <a:cxn ang="0">
                    <a:pos x="11" y="315"/>
                  </a:cxn>
                  <a:cxn ang="0">
                    <a:pos x="24" y="315"/>
                  </a:cxn>
                  <a:cxn ang="0">
                    <a:pos x="24" y="302"/>
                  </a:cxn>
                  <a:cxn ang="0">
                    <a:pos x="11" y="315"/>
                  </a:cxn>
                </a:cxnLst>
                <a:rect l="0" t="0" r="r" b="b"/>
                <a:pathLst>
                  <a:path w="24" h="315">
                    <a:moveTo>
                      <a:pt x="11" y="315"/>
                    </a:moveTo>
                    <a:lnTo>
                      <a:pt x="24" y="30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1" y="291"/>
                    </a:lnTo>
                    <a:lnTo>
                      <a:pt x="11" y="315"/>
                    </a:lnTo>
                    <a:lnTo>
                      <a:pt x="24" y="315"/>
                    </a:lnTo>
                    <a:lnTo>
                      <a:pt x="24" y="302"/>
                    </a:lnTo>
                    <a:lnTo>
                      <a:pt x="11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" name="Freeform 289"/>
              <p:cNvSpPr>
                <a:spLocks/>
              </p:cNvSpPr>
              <p:nvPr/>
            </p:nvSpPr>
            <p:spPr bwMode="auto">
              <a:xfrm>
                <a:off x="3441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7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7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" name="Freeform 290"/>
              <p:cNvSpPr>
                <a:spLocks/>
              </p:cNvSpPr>
              <p:nvPr/>
            </p:nvSpPr>
            <p:spPr bwMode="auto">
              <a:xfrm>
                <a:off x="3441" y="3235"/>
                <a:ext cx="27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7" y="315"/>
                  </a:cxn>
                  <a:cxn ang="0">
                    <a:pos x="27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7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7" y="315"/>
                    </a:lnTo>
                    <a:lnTo>
                      <a:pt x="27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" name="Rectangle 291"/>
              <p:cNvSpPr>
                <a:spLocks noChangeArrowheads="1"/>
              </p:cNvSpPr>
              <p:nvPr/>
            </p:nvSpPr>
            <p:spPr bwMode="auto">
              <a:xfrm>
                <a:off x="3351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" name="Freeform 292"/>
              <p:cNvSpPr>
                <a:spLocks/>
              </p:cNvSpPr>
              <p:nvPr/>
            </p:nvSpPr>
            <p:spPr bwMode="auto">
              <a:xfrm>
                <a:off x="3351" y="3235"/>
                <a:ext cx="66" cy="24"/>
              </a:xfrm>
              <a:custGeom>
                <a:avLst/>
                <a:gdLst/>
                <a:ahLst/>
                <a:cxnLst>
                  <a:cxn ang="0">
                    <a:pos x="66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1" y="13"/>
                  </a:cxn>
                  <a:cxn ang="0">
                    <a:pos x="66" y="13"/>
                  </a:cxn>
                  <a:cxn ang="0">
                    <a:pos x="66" y="0"/>
                  </a:cxn>
                  <a:cxn ang="0">
                    <a:pos x="55" y="0"/>
                  </a:cxn>
                  <a:cxn ang="0">
                    <a:pos x="66" y="13"/>
                  </a:cxn>
                </a:cxnLst>
                <a:rect l="0" t="0" r="r" b="b"/>
                <a:pathLst>
                  <a:path w="66" h="24">
                    <a:moveTo>
                      <a:pt x="66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1" y="13"/>
                    </a:lnTo>
                    <a:lnTo>
                      <a:pt x="66" y="13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6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" name="Freeform 293"/>
              <p:cNvSpPr>
                <a:spLocks/>
              </p:cNvSpPr>
              <p:nvPr/>
            </p:nvSpPr>
            <p:spPr bwMode="auto">
              <a:xfrm>
                <a:off x="3392" y="3248"/>
                <a:ext cx="25" cy="315"/>
              </a:xfrm>
              <a:custGeom>
                <a:avLst/>
                <a:gdLst/>
                <a:ahLst/>
                <a:cxnLst>
                  <a:cxn ang="0">
                    <a:pos x="14" y="315"/>
                  </a:cxn>
                  <a:cxn ang="0">
                    <a:pos x="25" y="302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4" y="291"/>
                  </a:cxn>
                  <a:cxn ang="0">
                    <a:pos x="14" y="315"/>
                  </a:cxn>
                  <a:cxn ang="0">
                    <a:pos x="25" y="315"/>
                  </a:cxn>
                  <a:cxn ang="0">
                    <a:pos x="25" y="302"/>
                  </a:cxn>
                  <a:cxn ang="0">
                    <a:pos x="14" y="315"/>
                  </a:cxn>
                </a:cxnLst>
                <a:rect l="0" t="0" r="r" b="b"/>
                <a:pathLst>
                  <a:path w="25" h="315">
                    <a:moveTo>
                      <a:pt x="14" y="315"/>
                    </a:moveTo>
                    <a:lnTo>
                      <a:pt x="25" y="30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4" y="291"/>
                    </a:lnTo>
                    <a:lnTo>
                      <a:pt x="14" y="315"/>
                    </a:lnTo>
                    <a:lnTo>
                      <a:pt x="25" y="315"/>
                    </a:lnTo>
                    <a:lnTo>
                      <a:pt x="25" y="302"/>
                    </a:lnTo>
                    <a:lnTo>
                      <a:pt x="14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" name="Freeform 294"/>
              <p:cNvSpPr>
                <a:spLocks/>
              </p:cNvSpPr>
              <p:nvPr/>
            </p:nvSpPr>
            <p:spPr bwMode="auto">
              <a:xfrm>
                <a:off x="3338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4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" name="Freeform 295"/>
              <p:cNvSpPr>
                <a:spLocks/>
              </p:cNvSpPr>
              <p:nvPr/>
            </p:nvSpPr>
            <p:spPr bwMode="auto">
              <a:xfrm>
                <a:off x="3338" y="3235"/>
                <a:ext cx="24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4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" name="Rectangle 296"/>
              <p:cNvSpPr>
                <a:spLocks noChangeArrowheads="1"/>
              </p:cNvSpPr>
              <p:nvPr/>
            </p:nvSpPr>
            <p:spPr bwMode="auto">
              <a:xfrm>
                <a:off x="4069" y="2523"/>
                <a:ext cx="69" cy="6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" name="Freeform 297"/>
              <p:cNvSpPr>
                <a:spLocks/>
              </p:cNvSpPr>
              <p:nvPr/>
            </p:nvSpPr>
            <p:spPr bwMode="auto">
              <a:xfrm>
                <a:off x="4069" y="2510"/>
                <a:ext cx="80" cy="25"/>
              </a:xfrm>
              <a:custGeom>
                <a:avLst/>
                <a:gdLst/>
                <a:ahLst/>
                <a:cxnLst>
                  <a:cxn ang="0">
                    <a:pos x="80" y="13"/>
                  </a:cxn>
                  <a:cxn ang="0">
                    <a:pos x="69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69" y="25"/>
                  </a:cxn>
                  <a:cxn ang="0">
                    <a:pos x="56" y="13"/>
                  </a:cxn>
                  <a:cxn ang="0">
                    <a:pos x="80" y="13"/>
                  </a:cxn>
                  <a:cxn ang="0">
                    <a:pos x="80" y="0"/>
                  </a:cxn>
                  <a:cxn ang="0">
                    <a:pos x="69" y="0"/>
                  </a:cxn>
                  <a:cxn ang="0">
                    <a:pos x="80" y="13"/>
                  </a:cxn>
                </a:cxnLst>
                <a:rect l="0" t="0" r="r" b="b"/>
                <a:pathLst>
                  <a:path w="80" h="25">
                    <a:moveTo>
                      <a:pt x="80" y="13"/>
                    </a:moveTo>
                    <a:lnTo>
                      <a:pt x="69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69" y="25"/>
                    </a:lnTo>
                    <a:lnTo>
                      <a:pt x="56" y="13"/>
                    </a:lnTo>
                    <a:lnTo>
                      <a:pt x="80" y="13"/>
                    </a:lnTo>
                    <a:lnTo>
                      <a:pt x="80" y="0"/>
                    </a:lnTo>
                    <a:lnTo>
                      <a:pt x="69" y="0"/>
                    </a:lnTo>
                    <a:lnTo>
                      <a:pt x="8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" name="Freeform 298"/>
              <p:cNvSpPr>
                <a:spLocks/>
              </p:cNvSpPr>
              <p:nvPr/>
            </p:nvSpPr>
            <p:spPr bwMode="auto">
              <a:xfrm>
                <a:off x="4125" y="2523"/>
                <a:ext cx="24" cy="689"/>
              </a:xfrm>
              <a:custGeom>
                <a:avLst/>
                <a:gdLst/>
                <a:ahLst/>
                <a:cxnLst>
                  <a:cxn ang="0">
                    <a:pos x="13" y="689"/>
                  </a:cxn>
                  <a:cxn ang="0">
                    <a:pos x="24" y="676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676"/>
                  </a:cxn>
                  <a:cxn ang="0">
                    <a:pos x="13" y="665"/>
                  </a:cxn>
                  <a:cxn ang="0">
                    <a:pos x="13" y="689"/>
                  </a:cxn>
                  <a:cxn ang="0">
                    <a:pos x="24" y="689"/>
                  </a:cxn>
                  <a:cxn ang="0">
                    <a:pos x="24" y="676"/>
                  </a:cxn>
                  <a:cxn ang="0">
                    <a:pos x="13" y="689"/>
                  </a:cxn>
                </a:cxnLst>
                <a:rect l="0" t="0" r="r" b="b"/>
                <a:pathLst>
                  <a:path w="24" h="689">
                    <a:moveTo>
                      <a:pt x="13" y="689"/>
                    </a:moveTo>
                    <a:lnTo>
                      <a:pt x="24" y="676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676"/>
                    </a:lnTo>
                    <a:lnTo>
                      <a:pt x="13" y="665"/>
                    </a:lnTo>
                    <a:lnTo>
                      <a:pt x="13" y="689"/>
                    </a:lnTo>
                    <a:lnTo>
                      <a:pt x="24" y="689"/>
                    </a:lnTo>
                    <a:lnTo>
                      <a:pt x="24" y="676"/>
                    </a:lnTo>
                    <a:lnTo>
                      <a:pt x="13" y="6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" name="Freeform 299"/>
              <p:cNvSpPr>
                <a:spLocks/>
              </p:cNvSpPr>
              <p:nvPr/>
            </p:nvSpPr>
            <p:spPr bwMode="auto">
              <a:xfrm>
                <a:off x="4055" y="3188"/>
                <a:ext cx="83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4" y="24"/>
                  </a:cxn>
                  <a:cxn ang="0">
                    <a:pos x="83" y="24"/>
                  </a:cxn>
                  <a:cxn ang="0">
                    <a:pos x="83" y="0"/>
                  </a:cxn>
                  <a:cxn ang="0">
                    <a:pos x="14" y="0"/>
                  </a:cxn>
                  <a:cxn ang="0">
                    <a:pos x="27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4" y="24"/>
                  </a:cxn>
                  <a:cxn ang="0">
                    <a:pos x="0" y="11"/>
                  </a:cxn>
                </a:cxnLst>
                <a:rect l="0" t="0" r="r" b="b"/>
                <a:pathLst>
                  <a:path w="83" h="24">
                    <a:moveTo>
                      <a:pt x="0" y="11"/>
                    </a:moveTo>
                    <a:lnTo>
                      <a:pt x="14" y="24"/>
                    </a:lnTo>
                    <a:lnTo>
                      <a:pt x="83" y="24"/>
                    </a:lnTo>
                    <a:lnTo>
                      <a:pt x="83" y="0"/>
                    </a:lnTo>
                    <a:lnTo>
                      <a:pt x="14" y="0"/>
                    </a:lnTo>
                    <a:lnTo>
                      <a:pt x="27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4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" name="Freeform 300"/>
              <p:cNvSpPr>
                <a:spLocks/>
              </p:cNvSpPr>
              <p:nvPr/>
            </p:nvSpPr>
            <p:spPr bwMode="auto">
              <a:xfrm>
                <a:off x="4055" y="2510"/>
                <a:ext cx="27" cy="68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3"/>
                  </a:cxn>
                  <a:cxn ang="0">
                    <a:pos x="0" y="689"/>
                  </a:cxn>
                  <a:cxn ang="0">
                    <a:pos x="27" y="689"/>
                  </a:cxn>
                  <a:cxn ang="0">
                    <a:pos x="27" y="13"/>
                  </a:cxn>
                  <a:cxn ang="0">
                    <a:pos x="14" y="25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4" y="0"/>
                  </a:cxn>
                </a:cxnLst>
                <a:rect l="0" t="0" r="r" b="b"/>
                <a:pathLst>
                  <a:path w="27" h="689">
                    <a:moveTo>
                      <a:pt x="14" y="0"/>
                    </a:moveTo>
                    <a:lnTo>
                      <a:pt x="0" y="13"/>
                    </a:lnTo>
                    <a:lnTo>
                      <a:pt x="0" y="689"/>
                    </a:lnTo>
                    <a:lnTo>
                      <a:pt x="27" y="689"/>
                    </a:lnTo>
                    <a:lnTo>
                      <a:pt x="27" y="13"/>
                    </a:lnTo>
                    <a:lnTo>
                      <a:pt x="14" y="25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" name="Freeform 301"/>
              <p:cNvSpPr>
                <a:spLocks/>
              </p:cNvSpPr>
              <p:nvPr/>
            </p:nvSpPr>
            <p:spPr bwMode="auto">
              <a:xfrm>
                <a:off x="3777" y="3135"/>
                <a:ext cx="690" cy="712"/>
              </a:xfrm>
              <a:custGeom>
                <a:avLst/>
                <a:gdLst/>
                <a:ahLst/>
                <a:cxnLst>
                  <a:cxn ang="0">
                    <a:pos x="365" y="15"/>
                  </a:cxn>
                  <a:cxn ang="0">
                    <a:pos x="344" y="62"/>
                  </a:cxn>
                  <a:cxn ang="0">
                    <a:pos x="312" y="98"/>
                  </a:cxn>
                  <a:cxn ang="0">
                    <a:pos x="277" y="126"/>
                  </a:cxn>
                  <a:cxn ang="0">
                    <a:pos x="247" y="152"/>
                  </a:cxn>
                  <a:cxn ang="0">
                    <a:pos x="254" y="167"/>
                  </a:cxn>
                  <a:cxn ang="0">
                    <a:pos x="265" y="190"/>
                  </a:cxn>
                  <a:cxn ang="0">
                    <a:pos x="254" y="212"/>
                  </a:cxn>
                  <a:cxn ang="0">
                    <a:pos x="192" y="226"/>
                  </a:cxn>
                  <a:cxn ang="0">
                    <a:pos x="179" y="288"/>
                  </a:cxn>
                  <a:cxn ang="0">
                    <a:pos x="100" y="340"/>
                  </a:cxn>
                  <a:cxn ang="0">
                    <a:pos x="64" y="410"/>
                  </a:cxn>
                  <a:cxn ang="0">
                    <a:pos x="55" y="475"/>
                  </a:cxn>
                  <a:cxn ang="0">
                    <a:pos x="44" y="539"/>
                  </a:cxn>
                  <a:cxn ang="0">
                    <a:pos x="0" y="599"/>
                  </a:cxn>
                  <a:cxn ang="0">
                    <a:pos x="42" y="691"/>
                  </a:cxn>
                  <a:cxn ang="0">
                    <a:pos x="200" y="652"/>
                  </a:cxn>
                  <a:cxn ang="0">
                    <a:pos x="260" y="678"/>
                  </a:cxn>
                  <a:cxn ang="0">
                    <a:pos x="288" y="682"/>
                  </a:cxn>
                  <a:cxn ang="0">
                    <a:pos x="316" y="684"/>
                  </a:cxn>
                  <a:cxn ang="0">
                    <a:pos x="344" y="687"/>
                  </a:cxn>
                  <a:cxn ang="0">
                    <a:pos x="372" y="691"/>
                  </a:cxn>
                  <a:cxn ang="0">
                    <a:pos x="399" y="680"/>
                  </a:cxn>
                  <a:cxn ang="0">
                    <a:pos x="442" y="650"/>
                  </a:cxn>
                  <a:cxn ang="0">
                    <a:pos x="493" y="622"/>
                  </a:cxn>
                  <a:cxn ang="0">
                    <a:pos x="543" y="609"/>
                  </a:cxn>
                  <a:cxn ang="0">
                    <a:pos x="579" y="614"/>
                  </a:cxn>
                  <a:cxn ang="0">
                    <a:pos x="603" y="626"/>
                  </a:cxn>
                  <a:cxn ang="0">
                    <a:pos x="633" y="631"/>
                  </a:cxn>
                  <a:cxn ang="0">
                    <a:pos x="682" y="626"/>
                  </a:cxn>
                  <a:cxn ang="0">
                    <a:pos x="690" y="569"/>
                  </a:cxn>
                  <a:cxn ang="0">
                    <a:pos x="677" y="505"/>
                  </a:cxn>
                  <a:cxn ang="0">
                    <a:pos x="652" y="443"/>
                  </a:cxn>
                  <a:cxn ang="0">
                    <a:pos x="620" y="393"/>
                  </a:cxn>
                  <a:cxn ang="0">
                    <a:pos x="622" y="350"/>
                  </a:cxn>
                  <a:cxn ang="0">
                    <a:pos x="602" y="351"/>
                  </a:cxn>
                  <a:cxn ang="0">
                    <a:pos x="585" y="344"/>
                  </a:cxn>
                  <a:cxn ang="0">
                    <a:pos x="587" y="293"/>
                  </a:cxn>
                  <a:cxn ang="0">
                    <a:pos x="581" y="244"/>
                  </a:cxn>
                  <a:cxn ang="0">
                    <a:pos x="605" y="212"/>
                  </a:cxn>
                  <a:cxn ang="0">
                    <a:pos x="474" y="28"/>
                  </a:cxn>
                </a:cxnLst>
                <a:rect l="0" t="0" r="r" b="b"/>
                <a:pathLst>
                  <a:path w="690" h="712">
                    <a:moveTo>
                      <a:pt x="367" y="13"/>
                    </a:moveTo>
                    <a:lnTo>
                      <a:pt x="365" y="15"/>
                    </a:lnTo>
                    <a:lnTo>
                      <a:pt x="355" y="42"/>
                    </a:lnTo>
                    <a:lnTo>
                      <a:pt x="344" y="62"/>
                    </a:lnTo>
                    <a:lnTo>
                      <a:pt x="329" y="81"/>
                    </a:lnTo>
                    <a:lnTo>
                      <a:pt x="312" y="98"/>
                    </a:lnTo>
                    <a:lnTo>
                      <a:pt x="295" y="113"/>
                    </a:lnTo>
                    <a:lnTo>
                      <a:pt x="277" y="126"/>
                    </a:lnTo>
                    <a:lnTo>
                      <a:pt x="262" y="139"/>
                    </a:lnTo>
                    <a:lnTo>
                      <a:pt x="247" y="152"/>
                    </a:lnTo>
                    <a:lnTo>
                      <a:pt x="247" y="158"/>
                    </a:lnTo>
                    <a:lnTo>
                      <a:pt x="254" y="167"/>
                    </a:lnTo>
                    <a:lnTo>
                      <a:pt x="262" y="179"/>
                    </a:lnTo>
                    <a:lnTo>
                      <a:pt x="265" y="190"/>
                    </a:lnTo>
                    <a:lnTo>
                      <a:pt x="265" y="201"/>
                    </a:lnTo>
                    <a:lnTo>
                      <a:pt x="254" y="212"/>
                    </a:lnTo>
                    <a:lnTo>
                      <a:pt x="200" y="194"/>
                    </a:lnTo>
                    <a:lnTo>
                      <a:pt x="192" y="226"/>
                    </a:lnTo>
                    <a:lnTo>
                      <a:pt x="186" y="256"/>
                    </a:lnTo>
                    <a:lnTo>
                      <a:pt x="179" y="288"/>
                    </a:lnTo>
                    <a:lnTo>
                      <a:pt x="173" y="319"/>
                    </a:lnTo>
                    <a:lnTo>
                      <a:pt x="100" y="340"/>
                    </a:lnTo>
                    <a:lnTo>
                      <a:pt x="77" y="376"/>
                    </a:lnTo>
                    <a:lnTo>
                      <a:pt x="64" y="410"/>
                    </a:lnTo>
                    <a:lnTo>
                      <a:pt x="57" y="443"/>
                    </a:lnTo>
                    <a:lnTo>
                      <a:pt x="55" y="475"/>
                    </a:lnTo>
                    <a:lnTo>
                      <a:pt x="51" y="509"/>
                    </a:lnTo>
                    <a:lnTo>
                      <a:pt x="44" y="539"/>
                    </a:lnTo>
                    <a:lnTo>
                      <a:pt x="27" y="569"/>
                    </a:lnTo>
                    <a:lnTo>
                      <a:pt x="0" y="599"/>
                    </a:lnTo>
                    <a:lnTo>
                      <a:pt x="0" y="644"/>
                    </a:lnTo>
                    <a:lnTo>
                      <a:pt x="42" y="691"/>
                    </a:lnTo>
                    <a:lnTo>
                      <a:pt x="154" y="712"/>
                    </a:lnTo>
                    <a:lnTo>
                      <a:pt x="200" y="652"/>
                    </a:lnTo>
                    <a:lnTo>
                      <a:pt x="301" y="639"/>
                    </a:lnTo>
                    <a:lnTo>
                      <a:pt x="260" y="678"/>
                    </a:lnTo>
                    <a:lnTo>
                      <a:pt x="275" y="680"/>
                    </a:lnTo>
                    <a:lnTo>
                      <a:pt x="288" y="682"/>
                    </a:lnTo>
                    <a:lnTo>
                      <a:pt x="303" y="684"/>
                    </a:lnTo>
                    <a:lnTo>
                      <a:pt x="316" y="684"/>
                    </a:lnTo>
                    <a:lnTo>
                      <a:pt x="331" y="686"/>
                    </a:lnTo>
                    <a:lnTo>
                      <a:pt x="344" y="687"/>
                    </a:lnTo>
                    <a:lnTo>
                      <a:pt x="359" y="689"/>
                    </a:lnTo>
                    <a:lnTo>
                      <a:pt x="372" y="691"/>
                    </a:lnTo>
                    <a:lnTo>
                      <a:pt x="382" y="687"/>
                    </a:lnTo>
                    <a:lnTo>
                      <a:pt x="399" y="680"/>
                    </a:lnTo>
                    <a:lnTo>
                      <a:pt x="417" y="667"/>
                    </a:lnTo>
                    <a:lnTo>
                      <a:pt x="442" y="650"/>
                    </a:lnTo>
                    <a:lnTo>
                      <a:pt x="466" y="635"/>
                    </a:lnTo>
                    <a:lnTo>
                      <a:pt x="493" y="622"/>
                    </a:lnTo>
                    <a:lnTo>
                      <a:pt x="519" y="612"/>
                    </a:lnTo>
                    <a:lnTo>
                      <a:pt x="543" y="609"/>
                    </a:lnTo>
                    <a:lnTo>
                      <a:pt x="564" y="611"/>
                    </a:lnTo>
                    <a:lnTo>
                      <a:pt x="579" y="614"/>
                    </a:lnTo>
                    <a:lnTo>
                      <a:pt x="592" y="620"/>
                    </a:lnTo>
                    <a:lnTo>
                      <a:pt x="603" y="626"/>
                    </a:lnTo>
                    <a:lnTo>
                      <a:pt x="617" y="629"/>
                    </a:lnTo>
                    <a:lnTo>
                      <a:pt x="633" y="631"/>
                    </a:lnTo>
                    <a:lnTo>
                      <a:pt x="654" y="631"/>
                    </a:lnTo>
                    <a:lnTo>
                      <a:pt x="682" y="626"/>
                    </a:lnTo>
                    <a:lnTo>
                      <a:pt x="690" y="599"/>
                    </a:lnTo>
                    <a:lnTo>
                      <a:pt x="690" y="569"/>
                    </a:lnTo>
                    <a:lnTo>
                      <a:pt x="686" y="537"/>
                    </a:lnTo>
                    <a:lnTo>
                      <a:pt x="677" y="505"/>
                    </a:lnTo>
                    <a:lnTo>
                      <a:pt x="665" y="473"/>
                    </a:lnTo>
                    <a:lnTo>
                      <a:pt x="652" y="443"/>
                    </a:lnTo>
                    <a:lnTo>
                      <a:pt x="635" y="415"/>
                    </a:lnTo>
                    <a:lnTo>
                      <a:pt x="620" y="393"/>
                    </a:lnTo>
                    <a:lnTo>
                      <a:pt x="632" y="346"/>
                    </a:lnTo>
                    <a:lnTo>
                      <a:pt x="622" y="350"/>
                    </a:lnTo>
                    <a:lnTo>
                      <a:pt x="613" y="351"/>
                    </a:lnTo>
                    <a:lnTo>
                      <a:pt x="602" y="351"/>
                    </a:lnTo>
                    <a:lnTo>
                      <a:pt x="592" y="350"/>
                    </a:lnTo>
                    <a:lnTo>
                      <a:pt x="585" y="344"/>
                    </a:lnTo>
                    <a:lnTo>
                      <a:pt x="583" y="318"/>
                    </a:lnTo>
                    <a:lnTo>
                      <a:pt x="587" y="293"/>
                    </a:lnTo>
                    <a:lnTo>
                      <a:pt x="588" y="267"/>
                    </a:lnTo>
                    <a:lnTo>
                      <a:pt x="581" y="244"/>
                    </a:lnTo>
                    <a:lnTo>
                      <a:pt x="560" y="239"/>
                    </a:lnTo>
                    <a:lnTo>
                      <a:pt x="605" y="212"/>
                    </a:lnTo>
                    <a:lnTo>
                      <a:pt x="526" y="0"/>
                    </a:lnTo>
                    <a:lnTo>
                      <a:pt x="474" y="28"/>
                    </a:lnTo>
                    <a:lnTo>
                      <a:pt x="367" y="13"/>
                    </a:lnTo>
                    <a:close/>
                  </a:path>
                </a:pathLst>
              </a:custGeom>
              <a:solidFill>
                <a:srgbClr val="02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" name="Freeform 302"/>
              <p:cNvSpPr>
                <a:spLocks/>
              </p:cNvSpPr>
              <p:nvPr/>
            </p:nvSpPr>
            <p:spPr bwMode="auto">
              <a:xfrm>
                <a:off x="4082" y="3143"/>
                <a:ext cx="73" cy="99"/>
              </a:xfrm>
              <a:custGeom>
                <a:avLst/>
                <a:gdLst/>
                <a:ahLst/>
                <a:cxnLst>
                  <a:cxn ang="0">
                    <a:pos x="17" y="97"/>
                  </a:cxn>
                  <a:cxn ang="0">
                    <a:pos x="17" y="99"/>
                  </a:cxn>
                  <a:cxn ang="0">
                    <a:pos x="24" y="88"/>
                  </a:cxn>
                  <a:cxn ang="0">
                    <a:pos x="30" y="77"/>
                  </a:cxn>
                  <a:cxn ang="0">
                    <a:pos x="37" y="67"/>
                  </a:cxn>
                  <a:cxn ang="0">
                    <a:pos x="45" y="56"/>
                  </a:cxn>
                  <a:cxn ang="0">
                    <a:pos x="52" y="45"/>
                  </a:cxn>
                  <a:cxn ang="0">
                    <a:pos x="60" y="34"/>
                  </a:cxn>
                  <a:cxn ang="0">
                    <a:pos x="66" y="22"/>
                  </a:cxn>
                  <a:cxn ang="0">
                    <a:pos x="73" y="11"/>
                  </a:cxn>
                  <a:cxn ang="0">
                    <a:pos x="52" y="0"/>
                  </a:cxn>
                  <a:cxn ang="0">
                    <a:pos x="43" y="20"/>
                  </a:cxn>
                  <a:cxn ang="0">
                    <a:pos x="30" y="45"/>
                  </a:cxn>
                  <a:cxn ang="0">
                    <a:pos x="13" y="67"/>
                  </a:cxn>
                  <a:cxn ang="0">
                    <a:pos x="0" y="84"/>
                  </a:cxn>
                  <a:cxn ang="0">
                    <a:pos x="0" y="86"/>
                  </a:cxn>
                  <a:cxn ang="0">
                    <a:pos x="17" y="97"/>
                  </a:cxn>
                </a:cxnLst>
                <a:rect l="0" t="0" r="r" b="b"/>
                <a:pathLst>
                  <a:path w="73" h="99">
                    <a:moveTo>
                      <a:pt x="17" y="97"/>
                    </a:moveTo>
                    <a:lnTo>
                      <a:pt x="17" y="99"/>
                    </a:lnTo>
                    <a:lnTo>
                      <a:pt x="24" y="88"/>
                    </a:lnTo>
                    <a:lnTo>
                      <a:pt x="30" y="77"/>
                    </a:lnTo>
                    <a:lnTo>
                      <a:pt x="37" y="67"/>
                    </a:lnTo>
                    <a:lnTo>
                      <a:pt x="45" y="56"/>
                    </a:lnTo>
                    <a:lnTo>
                      <a:pt x="52" y="45"/>
                    </a:lnTo>
                    <a:lnTo>
                      <a:pt x="60" y="34"/>
                    </a:lnTo>
                    <a:lnTo>
                      <a:pt x="66" y="22"/>
                    </a:lnTo>
                    <a:lnTo>
                      <a:pt x="73" y="11"/>
                    </a:lnTo>
                    <a:lnTo>
                      <a:pt x="52" y="0"/>
                    </a:lnTo>
                    <a:lnTo>
                      <a:pt x="43" y="20"/>
                    </a:lnTo>
                    <a:lnTo>
                      <a:pt x="30" y="45"/>
                    </a:lnTo>
                    <a:lnTo>
                      <a:pt x="13" y="67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17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" name="Freeform 303"/>
              <p:cNvSpPr>
                <a:spLocks/>
              </p:cNvSpPr>
              <p:nvPr/>
            </p:nvSpPr>
            <p:spPr bwMode="auto">
              <a:xfrm>
                <a:off x="4014" y="3229"/>
                <a:ext cx="85" cy="81"/>
              </a:xfrm>
              <a:custGeom>
                <a:avLst/>
                <a:gdLst/>
                <a:ahLst/>
                <a:cxnLst>
                  <a:cxn ang="0">
                    <a:pos x="25" y="66"/>
                  </a:cxn>
                  <a:cxn ang="0">
                    <a:pos x="25" y="64"/>
                  </a:cxn>
                  <a:cxn ang="0">
                    <a:pos x="23" y="62"/>
                  </a:cxn>
                  <a:cxn ang="0">
                    <a:pos x="21" y="58"/>
                  </a:cxn>
                  <a:cxn ang="0">
                    <a:pos x="21" y="58"/>
                  </a:cxn>
                  <a:cxn ang="0">
                    <a:pos x="21" y="64"/>
                  </a:cxn>
                  <a:cxn ang="0">
                    <a:pos x="28" y="57"/>
                  </a:cxn>
                  <a:cxn ang="0">
                    <a:pos x="38" y="51"/>
                  </a:cxn>
                  <a:cxn ang="0">
                    <a:pos x="45" y="45"/>
                  </a:cxn>
                  <a:cxn ang="0">
                    <a:pos x="55" y="40"/>
                  </a:cxn>
                  <a:cxn ang="0">
                    <a:pos x="62" y="34"/>
                  </a:cxn>
                  <a:cxn ang="0">
                    <a:pos x="70" y="28"/>
                  </a:cxn>
                  <a:cxn ang="0">
                    <a:pos x="77" y="21"/>
                  </a:cxn>
                  <a:cxn ang="0">
                    <a:pos x="85" y="11"/>
                  </a:cxn>
                  <a:cxn ang="0">
                    <a:pos x="68" y="0"/>
                  </a:cxn>
                  <a:cxn ang="0">
                    <a:pos x="62" y="10"/>
                  </a:cxn>
                  <a:cxn ang="0">
                    <a:pos x="53" y="17"/>
                  </a:cxn>
                  <a:cxn ang="0">
                    <a:pos x="45" y="23"/>
                  </a:cxn>
                  <a:cxn ang="0">
                    <a:pos x="36" y="28"/>
                  </a:cxn>
                  <a:cxn ang="0">
                    <a:pos x="26" y="34"/>
                  </a:cxn>
                  <a:cxn ang="0">
                    <a:pos x="17" y="40"/>
                  </a:cxn>
                  <a:cxn ang="0">
                    <a:pos x="8" y="45"/>
                  </a:cxn>
                  <a:cxn ang="0">
                    <a:pos x="0" y="53"/>
                  </a:cxn>
                  <a:cxn ang="0">
                    <a:pos x="0" y="70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25" y="66"/>
                  </a:cxn>
                </a:cxnLst>
                <a:rect l="0" t="0" r="r" b="b"/>
                <a:pathLst>
                  <a:path w="85" h="81">
                    <a:moveTo>
                      <a:pt x="25" y="66"/>
                    </a:moveTo>
                    <a:lnTo>
                      <a:pt x="25" y="64"/>
                    </a:lnTo>
                    <a:lnTo>
                      <a:pt x="23" y="62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21" y="64"/>
                    </a:lnTo>
                    <a:lnTo>
                      <a:pt x="28" y="57"/>
                    </a:lnTo>
                    <a:lnTo>
                      <a:pt x="38" y="51"/>
                    </a:lnTo>
                    <a:lnTo>
                      <a:pt x="45" y="45"/>
                    </a:lnTo>
                    <a:lnTo>
                      <a:pt x="55" y="40"/>
                    </a:lnTo>
                    <a:lnTo>
                      <a:pt x="62" y="34"/>
                    </a:lnTo>
                    <a:lnTo>
                      <a:pt x="70" y="28"/>
                    </a:lnTo>
                    <a:lnTo>
                      <a:pt x="77" y="21"/>
                    </a:lnTo>
                    <a:lnTo>
                      <a:pt x="85" y="11"/>
                    </a:lnTo>
                    <a:lnTo>
                      <a:pt x="68" y="0"/>
                    </a:lnTo>
                    <a:lnTo>
                      <a:pt x="62" y="10"/>
                    </a:lnTo>
                    <a:lnTo>
                      <a:pt x="53" y="17"/>
                    </a:lnTo>
                    <a:lnTo>
                      <a:pt x="45" y="23"/>
                    </a:lnTo>
                    <a:lnTo>
                      <a:pt x="36" y="28"/>
                    </a:lnTo>
                    <a:lnTo>
                      <a:pt x="26" y="34"/>
                    </a:lnTo>
                    <a:lnTo>
                      <a:pt x="17" y="40"/>
                    </a:lnTo>
                    <a:lnTo>
                      <a:pt x="8" y="45"/>
                    </a:lnTo>
                    <a:lnTo>
                      <a:pt x="0" y="53"/>
                    </a:lnTo>
                    <a:lnTo>
                      <a:pt x="0" y="70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25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0" name="Freeform 304"/>
              <p:cNvSpPr>
                <a:spLocks/>
              </p:cNvSpPr>
              <p:nvPr/>
            </p:nvSpPr>
            <p:spPr bwMode="auto">
              <a:xfrm>
                <a:off x="4024" y="3295"/>
                <a:ext cx="28" cy="66"/>
              </a:xfrm>
              <a:custGeom>
                <a:avLst/>
                <a:gdLst/>
                <a:ahLst/>
                <a:cxnLst>
                  <a:cxn ang="0">
                    <a:pos x="3" y="64"/>
                  </a:cxn>
                  <a:cxn ang="0">
                    <a:pos x="15" y="62"/>
                  </a:cxn>
                  <a:cxn ang="0">
                    <a:pos x="28" y="43"/>
                  </a:cxn>
                  <a:cxn ang="0">
                    <a:pos x="28" y="21"/>
                  </a:cxn>
                  <a:cxn ang="0">
                    <a:pos x="15" y="0"/>
                  </a:cxn>
                  <a:cxn ang="0">
                    <a:pos x="0" y="15"/>
                  </a:cxn>
                  <a:cxn ang="0">
                    <a:pos x="3" y="21"/>
                  </a:cxn>
                  <a:cxn ang="0">
                    <a:pos x="7" y="26"/>
                  </a:cxn>
                  <a:cxn ang="0">
                    <a:pos x="7" y="34"/>
                  </a:cxn>
                  <a:cxn ang="0">
                    <a:pos x="7" y="39"/>
                  </a:cxn>
                  <a:cxn ang="0">
                    <a:pos x="0" y="45"/>
                  </a:cxn>
                  <a:cxn ang="0">
                    <a:pos x="11" y="43"/>
                  </a:cxn>
                  <a:cxn ang="0">
                    <a:pos x="3" y="64"/>
                  </a:cxn>
                  <a:cxn ang="0">
                    <a:pos x="7" y="66"/>
                  </a:cxn>
                  <a:cxn ang="0">
                    <a:pos x="9" y="66"/>
                  </a:cxn>
                  <a:cxn ang="0">
                    <a:pos x="13" y="64"/>
                  </a:cxn>
                  <a:cxn ang="0">
                    <a:pos x="15" y="62"/>
                  </a:cxn>
                  <a:cxn ang="0">
                    <a:pos x="3" y="64"/>
                  </a:cxn>
                </a:cxnLst>
                <a:rect l="0" t="0" r="r" b="b"/>
                <a:pathLst>
                  <a:path w="28" h="66">
                    <a:moveTo>
                      <a:pt x="3" y="64"/>
                    </a:moveTo>
                    <a:lnTo>
                      <a:pt x="15" y="62"/>
                    </a:lnTo>
                    <a:lnTo>
                      <a:pt x="28" y="43"/>
                    </a:lnTo>
                    <a:lnTo>
                      <a:pt x="28" y="21"/>
                    </a:lnTo>
                    <a:lnTo>
                      <a:pt x="15" y="0"/>
                    </a:lnTo>
                    <a:lnTo>
                      <a:pt x="0" y="15"/>
                    </a:lnTo>
                    <a:lnTo>
                      <a:pt x="3" y="21"/>
                    </a:lnTo>
                    <a:lnTo>
                      <a:pt x="7" y="26"/>
                    </a:lnTo>
                    <a:lnTo>
                      <a:pt x="7" y="34"/>
                    </a:lnTo>
                    <a:lnTo>
                      <a:pt x="7" y="39"/>
                    </a:lnTo>
                    <a:lnTo>
                      <a:pt x="0" y="45"/>
                    </a:lnTo>
                    <a:lnTo>
                      <a:pt x="11" y="43"/>
                    </a:lnTo>
                    <a:lnTo>
                      <a:pt x="3" y="64"/>
                    </a:lnTo>
                    <a:lnTo>
                      <a:pt x="7" y="66"/>
                    </a:lnTo>
                    <a:lnTo>
                      <a:pt x="9" y="66"/>
                    </a:lnTo>
                    <a:lnTo>
                      <a:pt x="13" y="64"/>
                    </a:lnTo>
                    <a:lnTo>
                      <a:pt x="15" y="62"/>
                    </a:lnTo>
                    <a:lnTo>
                      <a:pt x="3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1" name="Freeform 305"/>
              <p:cNvSpPr>
                <a:spLocks/>
              </p:cNvSpPr>
              <p:nvPr/>
            </p:nvSpPr>
            <p:spPr bwMode="auto">
              <a:xfrm>
                <a:off x="3965" y="3312"/>
                <a:ext cx="70" cy="47"/>
              </a:xfrm>
              <a:custGeom>
                <a:avLst/>
                <a:gdLst/>
                <a:ahLst/>
                <a:cxnLst>
                  <a:cxn ang="0">
                    <a:pos x="23" y="19"/>
                  </a:cxn>
                  <a:cxn ang="0">
                    <a:pos x="8" y="28"/>
                  </a:cxn>
                  <a:cxn ang="0">
                    <a:pos x="62" y="47"/>
                  </a:cxn>
                  <a:cxn ang="0">
                    <a:pos x="70" y="26"/>
                  </a:cxn>
                  <a:cxn ang="0">
                    <a:pos x="15" y="5"/>
                  </a:cxn>
                  <a:cxn ang="0">
                    <a:pos x="0" y="15"/>
                  </a:cxn>
                  <a:cxn ang="0">
                    <a:pos x="15" y="5"/>
                  </a:cxn>
                  <a:cxn ang="0">
                    <a:pos x="2" y="0"/>
                  </a:cxn>
                  <a:cxn ang="0">
                    <a:pos x="0" y="15"/>
                  </a:cxn>
                  <a:cxn ang="0">
                    <a:pos x="23" y="19"/>
                  </a:cxn>
                </a:cxnLst>
                <a:rect l="0" t="0" r="r" b="b"/>
                <a:pathLst>
                  <a:path w="70" h="47">
                    <a:moveTo>
                      <a:pt x="23" y="19"/>
                    </a:moveTo>
                    <a:lnTo>
                      <a:pt x="8" y="28"/>
                    </a:lnTo>
                    <a:lnTo>
                      <a:pt x="62" y="47"/>
                    </a:lnTo>
                    <a:lnTo>
                      <a:pt x="70" y="26"/>
                    </a:lnTo>
                    <a:lnTo>
                      <a:pt x="15" y="5"/>
                    </a:lnTo>
                    <a:lnTo>
                      <a:pt x="0" y="15"/>
                    </a:lnTo>
                    <a:lnTo>
                      <a:pt x="15" y="5"/>
                    </a:lnTo>
                    <a:lnTo>
                      <a:pt x="2" y="0"/>
                    </a:lnTo>
                    <a:lnTo>
                      <a:pt x="0" y="15"/>
                    </a:lnTo>
                    <a:lnTo>
                      <a:pt x="2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2" name="Freeform 306"/>
              <p:cNvSpPr>
                <a:spLocks/>
              </p:cNvSpPr>
              <p:nvPr/>
            </p:nvSpPr>
            <p:spPr bwMode="auto">
              <a:xfrm>
                <a:off x="3954" y="3327"/>
                <a:ext cx="34" cy="56"/>
              </a:xfrm>
              <a:custGeom>
                <a:avLst/>
                <a:gdLst/>
                <a:ahLst/>
                <a:cxnLst>
                  <a:cxn ang="0">
                    <a:pos x="21" y="56"/>
                  </a:cxn>
                  <a:cxn ang="0">
                    <a:pos x="34" y="4"/>
                  </a:cxn>
                  <a:cxn ang="0">
                    <a:pos x="11" y="0"/>
                  </a:cxn>
                  <a:cxn ang="0">
                    <a:pos x="0" y="52"/>
                  </a:cxn>
                  <a:cxn ang="0">
                    <a:pos x="21" y="56"/>
                  </a:cxn>
                </a:cxnLst>
                <a:rect l="0" t="0" r="r" b="b"/>
                <a:pathLst>
                  <a:path w="34" h="56">
                    <a:moveTo>
                      <a:pt x="21" y="56"/>
                    </a:moveTo>
                    <a:lnTo>
                      <a:pt x="34" y="4"/>
                    </a:lnTo>
                    <a:lnTo>
                      <a:pt x="11" y="0"/>
                    </a:lnTo>
                    <a:lnTo>
                      <a:pt x="0" y="52"/>
                    </a:lnTo>
                    <a:lnTo>
                      <a:pt x="21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" name="Freeform 307"/>
              <p:cNvSpPr>
                <a:spLocks/>
              </p:cNvSpPr>
              <p:nvPr/>
            </p:nvSpPr>
            <p:spPr bwMode="auto">
              <a:xfrm>
                <a:off x="3939" y="3379"/>
                <a:ext cx="36" cy="85"/>
              </a:xfrm>
              <a:custGeom>
                <a:avLst/>
                <a:gdLst/>
                <a:ahLst/>
                <a:cxnLst>
                  <a:cxn ang="0">
                    <a:pos x="13" y="85"/>
                  </a:cxn>
                  <a:cxn ang="0">
                    <a:pos x="23" y="77"/>
                  </a:cxn>
                  <a:cxn ang="0">
                    <a:pos x="36" y="4"/>
                  </a:cxn>
                  <a:cxn ang="0">
                    <a:pos x="15" y="0"/>
                  </a:cxn>
                  <a:cxn ang="0">
                    <a:pos x="0" y="74"/>
                  </a:cxn>
                  <a:cxn ang="0">
                    <a:pos x="9" y="64"/>
                  </a:cxn>
                  <a:cxn ang="0">
                    <a:pos x="13" y="85"/>
                  </a:cxn>
                  <a:cxn ang="0">
                    <a:pos x="23" y="83"/>
                  </a:cxn>
                  <a:cxn ang="0">
                    <a:pos x="23" y="77"/>
                  </a:cxn>
                  <a:cxn ang="0">
                    <a:pos x="13" y="85"/>
                  </a:cxn>
                </a:cxnLst>
                <a:rect l="0" t="0" r="r" b="b"/>
                <a:pathLst>
                  <a:path w="36" h="85">
                    <a:moveTo>
                      <a:pt x="13" y="85"/>
                    </a:moveTo>
                    <a:lnTo>
                      <a:pt x="23" y="77"/>
                    </a:lnTo>
                    <a:lnTo>
                      <a:pt x="36" y="4"/>
                    </a:lnTo>
                    <a:lnTo>
                      <a:pt x="15" y="0"/>
                    </a:lnTo>
                    <a:lnTo>
                      <a:pt x="0" y="74"/>
                    </a:lnTo>
                    <a:lnTo>
                      <a:pt x="9" y="64"/>
                    </a:lnTo>
                    <a:lnTo>
                      <a:pt x="13" y="85"/>
                    </a:lnTo>
                    <a:lnTo>
                      <a:pt x="23" y="83"/>
                    </a:lnTo>
                    <a:lnTo>
                      <a:pt x="23" y="77"/>
                    </a:lnTo>
                    <a:lnTo>
                      <a:pt x="13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" name="Freeform 308"/>
              <p:cNvSpPr>
                <a:spLocks/>
              </p:cNvSpPr>
              <p:nvPr/>
            </p:nvSpPr>
            <p:spPr bwMode="auto">
              <a:xfrm>
                <a:off x="3868" y="3443"/>
                <a:ext cx="84" cy="42"/>
              </a:xfrm>
              <a:custGeom>
                <a:avLst/>
                <a:gdLst/>
                <a:ahLst/>
                <a:cxnLst>
                  <a:cxn ang="0">
                    <a:pos x="20" y="38"/>
                  </a:cxn>
                  <a:cxn ang="0">
                    <a:pos x="11" y="42"/>
                  </a:cxn>
                  <a:cxn ang="0">
                    <a:pos x="84" y="21"/>
                  </a:cxn>
                  <a:cxn ang="0">
                    <a:pos x="80" y="0"/>
                  </a:cxn>
                  <a:cxn ang="0">
                    <a:pos x="73" y="2"/>
                  </a:cxn>
                  <a:cxn ang="0">
                    <a:pos x="62" y="4"/>
                  </a:cxn>
                  <a:cxn ang="0">
                    <a:pos x="50" y="8"/>
                  </a:cxn>
                  <a:cxn ang="0">
                    <a:pos x="37" y="11"/>
                  </a:cxn>
                  <a:cxn ang="0">
                    <a:pos x="24" y="15"/>
                  </a:cxn>
                  <a:cxn ang="0">
                    <a:pos x="15" y="19"/>
                  </a:cxn>
                  <a:cxn ang="0">
                    <a:pos x="5" y="23"/>
                  </a:cxn>
                  <a:cxn ang="0">
                    <a:pos x="0" y="27"/>
                  </a:cxn>
                  <a:cxn ang="0">
                    <a:pos x="9" y="21"/>
                  </a:cxn>
                  <a:cxn ang="0">
                    <a:pos x="7" y="21"/>
                  </a:cxn>
                  <a:cxn ang="0">
                    <a:pos x="3" y="23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20" y="38"/>
                  </a:cxn>
                </a:cxnLst>
                <a:rect l="0" t="0" r="r" b="b"/>
                <a:pathLst>
                  <a:path w="84" h="42">
                    <a:moveTo>
                      <a:pt x="20" y="38"/>
                    </a:moveTo>
                    <a:lnTo>
                      <a:pt x="11" y="42"/>
                    </a:lnTo>
                    <a:lnTo>
                      <a:pt x="84" y="21"/>
                    </a:lnTo>
                    <a:lnTo>
                      <a:pt x="80" y="0"/>
                    </a:lnTo>
                    <a:lnTo>
                      <a:pt x="73" y="2"/>
                    </a:lnTo>
                    <a:lnTo>
                      <a:pt x="62" y="4"/>
                    </a:lnTo>
                    <a:lnTo>
                      <a:pt x="50" y="8"/>
                    </a:lnTo>
                    <a:lnTo>
                      <a:pt x="37" y="11"/>
                    </a:lnTo>
                    <a:lnTo>
                      <a:pt x="24" y="15"/>
                    </a:lnTo>
                    <a:lnTo>
                      <a:pt x="15" y="19"/>
                    </a:lnTo>
                    <a:lnTo>
                      <a:pt x="5" y="23"/>
                    </a:lnTo>
                    <a:lnTo>
                      <a:pt x="0" y="27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3" y="23"/>
                    </a:lnTo>
                    <a:lnTo>
                      <a:pt x="2" y="25"/>
                    </a:lnTo>
                    <a:lnTo>
                      <a:pt x="0" y="27"/>
                    </a:lnTo>
                    <a:lnTo>
                      <a:pt x="2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" name="Freeform 309"/>
              <p:cNvSpPr>
                <a:spLocks/>
              </p:cNvSpPr>
              <p:nvPr/>
            </p:nvSpPr>
            <p:spPr bwMode="auto">
              <a:xfrm>
                <a:off x="3819" y="3470"/>
                <a:ext cx="69" cy="97"/>
              </a:xfrm>
              <a:custGeom>
                <a:avLst/>
                <a:gdLst/>
                <a:ahLst/>
                <a:cxnLst>
                  <a:cxn ang="0">
                    <a:pos x="26" y="92"/>
                  </a:cxn>
                  <a:cxn ang="0">
                    <a:pos x="24" y="97"/>
                  </a:cxn>
                  <a:cxn ang="0">
                    <a:pos x="69" y="11"/>
                  </a:cxn>
                  <a:cxn ang="0">
                    <a:pos x="49" y="0"/>
                  </a:cxn>
                  <a:cxn ang="0">
                    <a:pos x="37" y="18"/>
                  </a:cxn>
                  <a:cxn ang="0">
                    <a:pos x="22" y="48"/>
                  </a:cxn>
                  <a:cxn ang="0">
                    <a:pos x="7" y="76"/>
                  </a:cxn>
                  <a:cxn ang="0">
                    <a:pos x="0" y="92"/>
                  </a:cxn>
                  <a:cxn ang="0">
                    <a:pos x="2" y="86"/>
                  </a:cxn>
                  <a:cxn ang="0">
                    <a:pos x="2" y="88"/>
                  </a:cxn>
                  <a:cxn ang="0">
                    <a:pos x="2" y="88"/>
                  </a:cxn>
                  <a:cxn ang="0">
                    <a:pos x="0" y="90"/>
                  </a:cxn>
                  <a:cxn ang="0">
                    <a:pos x="0" y="92"/>
                  </a:cxn>
                  <a:cxn ang="0">
                    <a:pos x="26" y="92"/>
                  </a:cxn>
                </a:cxnLst>
                <a:rect l="0" t="0" r="r" b="b"/>
                <a:pathLst>
                  <a:path w="69" h="97">
                    <a:moveTo>
                      <a:pt x="26" y="92"/>
                    </a:moveTo>
                    <a:lnTo>
                      <a:pt x="24" y="97"/>
                    </a:lnTo>
                    <a:lnTo>
                      <a:pt x="69" y="11"/>
                    </a:lnTo>
                    <a:lnTo>
                      <a:pt x="49" y="0"/>
                    </a:lnTo>
                    <a:lnTo>
                      <a:pt x="37" y="18"/>
                    </a:lnTo>
                    <a:lnTo>
                      <a:pt x="22" y="48"/>
                    </a:lnTo>
                    <a:lnTo>
                      <a:pt x="7" y="76"/>
                    </a:lnTo>
                    <a:lnTo>
                      <a:pt x="0" y="92"/>
                    </a:lnTo>
                    <a:lnTo>
                      <a:pt x="2" y="86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26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6" name="Freeform 310"/>
              <p:cNvSpPr>
                <a:spLocks/>
              </p:cNvSpPr>
              <p:nvPr/>
            </p:nvSpPr>
            <p:spPr bwMode="auto">
              <a:xfrm>
                <a:off x="3819" y="3562"/>
                <a:ext cx="26" cy="82"/>
              </a:xfrm>
              <a:custGeom>
                <a:avLst/>
                <a:gdLst/>
                <a:ahLst/>
                <a:cxnLst>
                  <a:cxn ang="0">
                    <a:pos x="24" y="82"/>
                  </a:cxn>
                  <a:cxn ang="0">
                    <a:pos x="24" y="82"/>
                  </a:cxn>
                  <a:cxn ang="0">
                    <a:pos x="26" y="80"/>
                  </a:cxn>
                  <a:cxn ang="0">
                    <a:pos x="26" y="78"/>
                  </a:cxn>
                  <a:cxn ang="0">
                    <a:pos x="26" y="78"/>
                  </a:cxn>
                  <a:cxn ang="0">
                    <a:pos x="26" y="0"/>
                  </a:cxn>
                  <a:cxn ang="0">
                    <a:pos x="0" y="0"/>
                  </a:cxn>
                  <a:cxn ang="0">
                    <a:pos x="0" y="78"/>
                  </a:cxn>
                  <a:cxn ang="0">
                    <a:pos x="2" y="75"/>
                  </a:cxn>
                  <a:cxn ang="0">
                    <a:pos x="24" y="82"/>
                  </a:cxn>
                  <a:cxn ang="0">
                    <a:pos x="26" y="80"/>
                  </a:cxn>
                  <a:cxn ang="0">
                    <a:pos x="26" y="78"/>
                  </a:cxn>
                  <a:cxn ang="0">
                    <a:pos x="24" y="82"/>
                  </a:cxn>
                </a:cxnLst>
                <a:rect l="0" t="0" r="r" b="b"/>
                <a:pathLst>
                  <a:path w="26" h="82">
                    <a:moveTo>
                      <a:pt x="24" y="82"/>
                    </a:moveTo>
                    <a:lnTo>
                      <a:pt x="24" y="82"/>
                    </a:lnTo>
                    <a:lnTo>
                      <a:pt x="26" y="80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2" y="75"/>
                    </a:lnTo>
                    <a:lnTo>
                      <a:pt x="24" y="82"/>
                    </a:lnTo>
                    <a:lnTo>
                      <a:pt x="26" y="80"/>
                    </a:lnTo>
                    <a:lnTo>
                      <a:pt x="26" y="78"/>
                    </a:lnTo>
                    <a:lnTo>
                      <a:pt x="2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7" name="Freeform 311"/>
              <p:cNvSpPr>
                <a:spLocks/>
              </p:cNvSpPr>
              <p:nvPr/>
            </p:nvSpPr>
            <p:spPr bwMode="auto">
              <a:xfrm>
                <a:off x="3800" y="3637"/>
                <a:ext cx="43" cy="63"/>
              </a:xfrm>
              <a:custGeom>
                <a:avLst/>
                <a:gdLst/>
                <a:ahLst/>
                <a:cxnLst>
                  <a:cxn ang="0">
                    <a:pos x="19" y="63"/>
                  </a:cxn>
                  <a:cxn ang="0">
                    <a:pos x="26" y="50"/>
                  </a:cxn>
                  <a:cxn ang="0">
                    <a:pos x="32" y="35"/>
                  </a:cxn>
                  <a:cxn ang="0">
                    <a:pos x="38" y="22"/>
                  </a:cxn>
                  <a:cxn ang="0">
                    <a:pos x="43" y="7"/>
                  </a:cxn>
                  <a:cxn ang="0">
                    <a:pos x="21" y="0"/>
                  </a:cxn>
                  <a:cxn ang="0">
                    <a:pos x="0" y="52"/>
                  </a:cxn>
                  <a:cxn ang="0">
                    <a:pos x="2" y="50"/>
                  </a:cxn>
                  <a:cxn ang="0">
                    <a:pos x="19" y="63"/>
                  </a:cxn>
                </a:cxnLst>
                <a:rect l="0" t="0" r="r" b="b"/>
                <a:pathLst>
                  <a:path w="43" h="63">
                    <a:moveTo>
                      <a:pt x="19" y="63"/>
                    </a:moveTo>
                    <a:lnTo>
                      <a:pt x="26" y="50"/>
                    </a:lnTo>
                    <a:lnTo>
                      <a:pt x="32" y="35"/>
                    </a:lnTo>
                    <a:lnTo>
                      <a:pt x="38" y="22"/>
                    </a:lnTo>
                    <a:lnTo>
                      <a:pt x="43" y="7"/>
                    </a:lnTo>
                    <a:lnTo>
                      <a:pt x="21" y="0"/>
                    </a:lnTo>
                    <a:lnTo>
                      <a:pt x="0" y="52"/>
                    </a:lnTo>
                    <a:lnTo>
                      <a:pt x="2" y="50"/>
                    </a:lnTo>
                    <a:lnTo>
                      <a:pt x="19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" name="Freeform 312"/>
              <p:cNvSpPr>
                <a:spLocks/>
              </p:cNvSpPr>
              <p:nvPr/>
            </p:nvSpPr>
            <p:spPr bwMode="auto">
              <a:xfrm>
                <a:off x="3764" y="3687"/>
                <a:ext cx="55" cy="55"/>
              </a:xfrm>
              <a:custGeom>
                <a:avLst/>
                <a:gdLst/>
                <a:ahLst/>
                <a:cxnLst>
                  <a:cxn ang="0">
                    <a:pos x="27" y="47"/>
                  </a:cxn>
                  <a:cxn ang="0">
                    <a:pos x="23" y="55"/>
                  </a:cxn>
                  <a:cxn ang="0">
                    <a:pos x="55" y="13"/>
                  </a:cxn>
                  <a:cxn ang="0">
                    <a:pos x="38" y="0"/>
                  </a:cxn>
                  <a:cxn ang="0">
                    <a:pos x="0" y="47"/>
                  </a:cxn>
                  <a:cxn ang="0">
                    <a:pos x="4" y="40"/>
                  </a:cxn>
                  <a:cxn ang="0">
                    <a:pos x="2" y="42"/>
                  </a:cxn>
                  <a:cxn ang="0">
                    <a:pos x="2" y="43"/>
                  </a:cxn>
                  <a:cxn ang="0">
                    <a:pos x="0" y="45"/>
                  </a:cxn>
                  <a:cxn ang="0">
                    <a:pos x="0" y="47"/>
                  </a:cxn>
                  <a:cxn ang="0">
                    <a:pos x="27" y="47"/>
                  </a:cxn>
                </a:cxnLst>
                <a:rect l="0" t="0" r="r" b="b"/>
                <a:pathLst>
                  <a:path w="55" h="55">
                    <a:moveTo>
                      <a:pt x="27" y="47"/>
                    </a:moveTo>
                    <a:lnTo>
                      <a:pt x="23" y="55"/>
                    </a:lnTo>
                    <a:lnTo>
                      <a:pt x="55" y="13"/>
                    </a:lnTo>
                    <a:lnTo>
                      <a:pt x="38" y="0"/>
                    </a:lnTo>
                    <a:lnTo>
                      <a:pt x="0" y="47"/>
                    </a:lnTo>
                    <a:lnTo>
                      <a:pt x="4" y="40"/>
                    </a:lnTo>
                    <a:lnTo>
                      <a:pt x="2" y="42"/>
                    </a:lnTo>
                    <a:lnTo>
                      <a:pt x="2" y="43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27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" name="Freeform 313"/>
              <p:cNvSpPr>
                <a:spLocks/>
              </p:cNvSpPr>
              <p:nvPr/>
            </p:nvSpPr>
            <p:spPr bwMode="auto">
              <a:xfrm>
                <a:off x="3764" y="3734"/>
                <a:ext cx="27" cy="53"/>
              </a:xfrm>
              <a:custGeom>
                <a:avLst/>
                <a:gdLst/>
                <a:ahLst/>
                <a:cxnLst>
                  <a:cxn ang="0">
                    <a:pos x="23" y="40"/>
                  </a:cxn>
                  <a:cxn ang="0">
                    <a:pos x="27" y="45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28"/>
                  </a:cxn>
                  <a:cxn ang="0">
                    <a:pos x="0" y="43"/>
                  </a:cxn>
                  <a:cxn ang="0">
                    <a:pos x="4" y="53"/>
                  </a:cxn>
                  <a:cxn ang="0">
                    <a:pos x="0" y="45"/>
                  </a:cxn>
                  <a:cxn ang="0">
                    <a:pos x="0" y="47"/>
                  </a:cxn>
                  <a:cxn ang="0">
                    <a:pos x="2" y="51"/>
                  </a:cxn>
                  <a:cxn ang="0">
                    <a:pos x="2" y="53"/>
                  </a:cxn>
                  <a:cxn ang="0">
                    <a:pos x="4" y="53"/>
                  </a:cxn>
                  <a:cxn ang="0">
                    <a:pos x="23" y="40"/>
                  </a:cxn>
                </a:cxnLst>
                <a:rect l="0" t="0" r="r" b="b"/>
                <a:pathLst>
                  <a:path w="27" h="53">
                    <a:moveTo>
                      <a:pt x="23" y="40"/>
                    </a:moveTo>
                    <a:lnTo>
                      <a:pt x="27" y="45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8"/>
                    </a:lnTo>
                    <a:lnTo>
                      <a:pt x="0" y="43"/>
                    </a:lnTo>
                    <a:lnTo>
                      <a:pt x="4" y="53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2" y="51"/>
                    </a:lnTo>
                    <a:lnTo>
                      <a:pt x="2" y="53"/>
                    </a:lnTo>
                    <a:lnTo>
                      <a:pt x="4" y="53"/>
                    </a:lnTo>
                    <a:lnTo>
                      <a:pt x="23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" name="Freeform 314"/>
              <p:cNvSpPr>
                <a:spLocks/>
              </p:cNvSpPr>
              <p:nvPr/>
            </p:nvSpPr>
            <p:spPr bwMode="auto">
              <a:xfrm>
                <a:off x="3768" y="3774"/>
                <a:ext cx="58" cy="62"/>
              </a:xfrm>
              <a:custGeom>
                <a:avLst/>
                <a:gdLst/>
                <a:ahLst/>
                <a:cxnLst>
                  <a:cxn ang="0">
                    <a:pos x="51" y="41"/>
                  </a:cxn>
                  <a:cxn ang="0">
                    <a:pos x="58" y="45"/>
                  </a:cxn>
                  <a:cxn ang="0">
                    <a:pos x="19" y="0"/>
                  </a:cxn>
                  <a:cxn ang="0">
                    <a:pos x="0" y="13"/>
                  </a:cxn>
                  <a:cxn ang="0">
                    <a:pos x="9" y="24"/>
                  </a:cxn>
                  <a:cxn ang="0">
                    <a:pos x="25" y="39"/>
                  </a:cxn>
                  <a:cxn ang="0">
                    <a:pos x="38" y="54"/>
                  </a:cxn>
                  <a:cxn ang="0">
                    <a:pos x="49" y="62"/>
                  </a:cxn>
                  <a:cxn ang="0">
                    <a:pos x="41" y="60"/>
                  </a:cxn>
                  <a:cxn ang="0">
                    <a:pos x="41" y="62"/>
                  </a:cxn>
                  <a:cxn ang="0">
                    <a:pos x="43" y="62"/>
                  </a:cxn>
                  <a:cxn ang="0">
                    <a:pos x="47" y="62"/>
                  </a:cxn>
                  <a:cxn ang="0">
                    <a:pos x="49" y="62"/>
                  </a:cxn>
                  <a:cxn ang="0">
                    <a:pos x="51" y="41"/>
                  </a:cxn>
                </a:cxnLst>
                <a:rect l="0" t="0" r="r" b="b"/>
                <a:pathLst>
                  <a:path w="58" h="62">
                    <a:moveTo>
                      <a:pt x="51" y="41"/>
                    </a:moveTo>
                    <a:lnTo>
                      <a:pt x="58" y="45"/>
                    </a:lnTo>
                    <a:lnTo>
                      <a:pt x="19" y="0"/>
                    </a:lnTo>
                    <a:lnTo>
                      <a:pt x="0" y="13"/>
                    </a:lnTo>
                    <a:lnTo>
                      <a:pt x="9" y="24"/>
                    </a:lnTo>
                    <a:lnTo>
                      <a:pt x="25" y="39"/>
                    </a:lnTo>
                    <a:lnTo>
                      <a:pt x="38" y="54"/>
                    </a:lnTo>
                    <a:lnTo>
                      <a:pt x="49" y="62"/>
                    </a:lnTo>
                    <a:lnTo>
                      <a:pt x="41" y="60"/>
                    </a:lnTo>
                    <a:lnTo>
                      <a:pt x="41" y="62"/>
                    </a:lnTo>
                    <a:lnTo>
                      <a:pt x="43" y="62"/>
                    </a:lnTo>
                    <a:lnTo>
                      <a:pt x="47" y="62"/>
                    </a:lnTo>
                    <a:lnTo>
                      <a:pt x="49" y="62"/>
                    </a:lnTo>
                    <a:lnTo>
                      <a:pt x="51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" name="Freeform 315"/>
              <p:cNvSpPr>
                <a:spLocks/>
              </p:cNvSpPr>
              <p:nvPr/>
            </p:nvSpPr>
            <p:spPr bwMode="auto">
              <a:xfrm>
                <a:off x="3817" y="3815"/>
                <a:ext cx="122" cy="45"/>
              </a:xfrm>
              <a:custGeom>
                <a:avLst/>
                <a:gdLst/>
                <a:ahLst/>
                <a:cxnLst>
                  <a:cxn ang="0">
                    <a:pos x="105" y="24"/>
                  </a:cxn>
                  <a:cxn ang="0">
                    <a:pos x="116" y="21"/>
                  </a:cxn>
                  <a:cxn ang="0">
                    <a:pos x="2" y="0"/>
                  </a:cxn>
                  <a:cxn ang="0">
                    <a:pos x="0" y="21"/>
                  </a:cxn>
                  <a:cxn ang="0">
                    <a:pos x="9" y="22"/>
                  </a:cxn>
                  <a:cxn ang="0">
                    <a:pos x="24" y="26"/>
                  </a:cxn>
                  <a:cxn ang="0">
                    <a:pos x="43" y="30"/>
                  </a:cxn>
                  <a:cxn ang="0">
                    <a:pos x="64" y="34"/>
                  </a:cxn>
                  <a:cxn ang="0">
                    <a:pos x="84" y="38"/>
                  </a:cxn>
                  <a:cxn ang="0">
                    <a:pos x="101" y="39"/>
                  </a:cxn>
                  <a:cxn ang="0">
                    <a:pos x="114" y="41"/>
                  </a:cxn>
                  <a:cxn ang="0">
                    <a:pos x="122" y="39"/>
                  </a:cxn>
                  <a:cxn ang="0">
                    <a:pos x="113" y="43"/>
                  </a:cxn>
                  <a:cxn ang="0">
                    <a:pos x="118" y="45"/>
                  </a:cxn>
                  <a:cxn ang="0">
                    <a:pos x="122" y="39"/>
                  </a:cxn>
                  <a:cxn ang="0">
                    <a:pos x="105" y="24"/>
                  </a:cxn>
                </a:cxnLst>
                <a:rect l="0" t="0" r="r" b="b"/>
                <a:pathLst>
                  <a:path w="122" h="45">
                    <a:moveTo>
                      <a:pt x="105" y="24"/>
                    </a:moveTo>
                    <a:lnTo>
                      <a:pt x="116" y="21"/>
                    </a:lnTo>
                    <a:lnTo>
                      <a:pt x="2" y="0"/>
                    </a:lnTo>
                    <a:lnTo>
                      <a:pt x="0" y="21"/>
                    </a:lnTo>
                    <a:lnTo>
                      <a:pt x="9" y="22"/>
                    </a:lnTo>
                    <a:lnTo>
                      <a:pt x="24" y="26"/>
                    </a:lnTo>
                    <a:lnTo>
                      <a:pt x="43" y="30"/>
                    </a:lnTo>
                    <a:lnTo>
                      <a:pt x="64" y="34"/>
                    </a:lnTo>
                    <a:lnTo>
                      <a:pt x="84" y="38"/>
                    </a:lnTo>
                    <a:lnTo>
                      <a:pt x="101" y="39"/>
                    </a:lnTo>
                    <a:lnTo>
                      <a:pt x="114" y="41"/>
                    </a:lnTo>
                    <a:lnTo>
                      <a:pt x="122" y="39"/>
                    </a:lnTo>
                    <a:lnTo>
                      <a:pt x="113" y="43"/>
                    </a:lnTo>
                    <a:lnTo>
                      <a:pt x="118" y="45"/>
                    </a:lnTo>
                    <a:lnTo>
                      <a:pt x="122" y="39"/>
                    </a:lnTo>
                    <a:lnTo>
                      <a:pt x="105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" name="Freeform 316"/>
              <p:cNvSpPr>
                <a:spLocks/>
              </p:cNvSpPr>
              <p:nvPr/>
            </p:nvSpPr>
            <p:spPr bwMode="auto">
              <a:xfrm>
                <a:off x="3922" y="3776"/>
                <a:ext cx="64" cy="78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43" y="9"/>
                  </a:cxn>
                  <a:cxn ang="0">
                    <a:pos x="26" y="28"/>
                  </a:cxn>
                  <a:cxn ang="0">
                    <a:pos x="11" y="50"/>
                  </a:cxn>
                  <a:cxn ang="0">
                    <a:pos x="0" y="63"/>
                  </a:cxn>
                  <a:cxn ang="0">
                    <a:pos x="17" y="78"/>
                  </a:cxn>
                  <a:cxn ang="0">
                    <a:pos x="64" y="18"/>
                  </a:cxn>
                  <a:cxn ang="0">
                    <a:pos x="55" y="2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49" y="1"/>
                  </a:cxn>
                  <a:cxn ang="0">
                    <a:pos x="47" y="1"/>
                  </a:cxn>
                  <a:cxn ang="0">
                    <a:pos x="45" y="3"/>
                  </a:cxn>
                  <a:cxn ang="0">
                    <a:pos x="55" y="0"/>
                  </a:cxn>
                </a:cxnLst>
                <a:rect l="0" t="0" r="r" b="b"/>
                <a:pathLst>
                  <a:path w="64" h="78">
                    <a:moveTo>
                      <a:pt x="55" y="0"/>
                    </a:moveTo>
                    <a:lnTo>
                      <a:pt x="43" y="9"/>
                    </a:lnTo>
                    <a:lnTo>
                      <a:pt x="26" y="28"/>
                    </a:lnTo>
                    <a:lnTo>
                      <a:pt x="11" y="50"/>
                    </a:lnTo>
                    <a:lnTo>
                      <a:pt x="0" y="63"/>
                    </a:lnTo>
                    <a:lnTo>
                      <a:pt x="17" y="78"/>
                    </a:lnTo>
                    <a:lnTo>
                      <a:pt x="64" y="18"/>
                    </a:lnTo>
                    <a:lnTo>
                      <a:pt x="55" y="2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49" y="1"/>
                    </a:lnTo>
                    <a:lnTo>
                      <a:pt x="47" y="1"/>
                    </a:lnTo>
                    <a:lnTo>
                      <a:pt x="45" y="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" name="Freeform 317"/>
              <p:cNvSpPr>
                <a:spLocks/>
              </p:cNvSpPr>
              <p:nvPr/>
            </p:nvSpPr>
            <p:spPr bwMode="auto">
              <a:xfrm>
                <a:off x="3977" y="3757"/>
                <a:ext cx="133" cy="41"/>
              </a:xfrm>
              <a:custGeom>
                <a:avLst/>
                <a:gdLst/>
                <a:ahLst/>
                <a:cxnLst>
                  <a:cxn ang="0">
                    <a:pos x="107" y="22"/>
                  </a:cxn>
                  <a:cxn ang="0">
                    <a:pos x="101" y="5"/>
                  </a:cxn>
                  <a:cxn ang="0">
                    <a:pos x="0" y="19"/>
                  </a:cxn>
                  <a:cxn ang="0">
                    <a:pos x="0" y="41"/>
                  </a:cxn>
                  <a:cxn ang="0">
                    <a:pos x="101" y="26"/>
                  </a:cxn>
                  <a:cxn ang="0">
                    <a:pos x="93" y="9"/>
                  </a:cxn>
                  <a:cxn ang="0">
                    <a:pos x="107" y="22"/>
                  </a:cxn>
                  <a:cxn ang="0">
                    <a:pos x="133" y="0"/>
                  </a:cxn>
                  <a:cxn ang="0">
                    <a:pos x="101" y="5"/>
                  </a:cxn>
                  <a:cxn ang="0">
                    <a:pos x="107" y="22"/>
                  </a:cxn>
                </a:cxnLst>
                <a:rect l="0" t="0" r="r" b="b"/>
                <a:pathLst>
                  <a:path w="133" h="41">
                    <a:moveTo>
                      <a:pt x="107" y="22"/>
                    </a:moveTo>
                    <a:lnTo>
                      <a:pt x="101" y="5"/>
                    </a:lnTo>
                    <a:lnTo>
                      <a:pt x="0" y="19"/>
                    </a:lnTo>
                    <a:lnTo>
                      <a:pt x="0" y="41"/>
                    </a:lnTo>
                    <a:lnTo>
                      <a:pt x="101" y="26"/>
                    </a:lnTo>
                    <a:lnTo>
                      <a:pt x="93" y="9"/>
                    </a:lnTo>
                    <a:lnTo>
                      <a:pt x="107" y="22"/>
                    </a:lnTo>
                    <a:lnTo>
                      <a:pt x="133" y="0"/>
                    </a:lnTo>
                    <a:lnTo>
                      <a:pt x="101" y="5"/>
                    </a:lnTo>
                    <a:lnTo>
                      <a:pt x="10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" name="Freeform 318"/>
              <p:cNvSpPr>
                <a:spLocks/>
              </p:cNvSpPr>
              <p:nvPr/>
            </p:nvSpPr>
            <p:spPr bwMode="auto">
              <a:xfrm>
                <a:off x="4010" y="3766"/>
                <a:ext cx="74" cy="58"/>
              </a:xfrm>
              <a:custGeom>
                <a:avLst/>
                <a:gdLst/>
                <a:ahLst/>
                <a:cxnLst>
                  <a:cxn ang="0">
                    <a:pos x="27" y="38"/>
                  </a:cxn>
                  <a:cxn ang="0">
                    <a:pos x="34" y="55"/>
                  </a:cxn>
                  <a:cxn ang="0">
                    <a:pos x="74" y="13"/>
                  </a:cxn>
                  <a:cxn ang="0">
                    <a:pos x="60" y="0"/>
                  </a:cxn>
                  <a:cxn ang="0">
                    <a:pos x="19" y="40"/>
                  </a:cxn>
                  <a:cxn ang="0">
                    <a:pos x="27" y="58"/>
                  </a:cxn>
                  <a:cxn ang="0">
                    <a:pos x="19" y="40"/>
                  </a:cxn>
                  <a:cxn ang="0">
                    <a:pos x="0" y="56"/>
                  </a:cxn>
                  <a:cxn ang="0">
                    <a:pos x="27" y="58"/>
                  </a:cxn>
                  <a:cxn ang="0">
                    <a:pos x="27" y="38"/>
                  </a:cxn>
                </a:cxnLst>
                <a:rect l="0" t="0" r="r" b="b"/>
                <a:pathLst>
                  <a:path w="74" h="58">
                    <a:moveTo>
                      <a:pt x="27" y="38"/>
                    </a:moveTo>
                    <a:lnTo>
                      <a:pt x="34" y="55"/>
                    </a:lnTo>
                    <a:lnTo>
                      <a:pt x="74" y="13"/>
                    </a:lnTo>
                    <a:lnTo>
                      <a:pt x="60" y="0"/>
                    </a:lnTo>
                    <a:lnTo>
                      <a:pt x="19" y="40"/>
                    </a:lnTo>
                    <a:lnTo>
                      <a:pt x="27" y="58"/>
                    </a:lnTo>
                    <a:lnTo>
                      <a:pt x="19" y="40"/>
                    </a:lnTo>
                    <a:lnTo>
                      <a:pt x="0" y="56"/>
                    </a:lnTo>
                    <a:lnTo>
                      <a:pt x="27" y="58"/>
                    </a:lnTo>
                    <a:lnTo>
                      <a:pt x="27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" name="Freeform 319"/>
              <p:cNvSpPr>
                <a:spLocks/>
              </p:cNvSpPr>
              <p:nvPr/>
            </p:nvSpPr>
            <p:spPr bwMode="auto">
              <a:xfrm>
                <a:off x="4037" y="3804"/>
                <a:ext cx="118" cy="33"/>
              </a:xfrm>
              <a:custGeom>
                <a:avLst/>
                <a:gdLst/>
                <a:ahLst/>
                <a:cxnLst>
                  <a:cxn ang="0">
                    <a:pos x="107" y="13"/>
                  </a:cxn>
                  <a:cxn ang="0">
                    <a:pos x="112" y="11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112" y="32"/>
                  </a:cxn>
                  <a:cxn ang="0">
                    <a:pos x="112" y="32"/>
                  </a:cxn>
                  <a:cxn ang="0">
                    <a:pos x="114" y="32"/>
                  </a:cxn>
                  <a:cxn ang="0">
                    <a:pos x="116" y="32"/>
                  </a:cxn>
                  <a:cxn ang="0">
                    <a:pos x="118" y="30"/>
                  </a:cxn>
                  <a:cxn ang="0">
                    <a:pos x="112" y="32"/>
                  </a:cxn>
                  <a:cxn ang="0">
                    <a:pos x="114" y="33"/>
                  </a:cxn>
                  <a:cxn ang="0">
                    <a:pos x="118" y="30"/>
                  </a:cxn>
                  <a:cxn ang="0">
                    <a:pos x="107" y="13"/>
                  </a:cxn>
                </a:cxnLst>
                <a:rect l="0" t="0" r="r" b="b"/>
                <a:pathLst>
                  <a:path w="118" h="33">
                    <a:moveTo>
                      <a:pt x="107" y="13"/>
                    </a:moveTo>
                    <a:lnTo>
                      <a:pt x="112" y="11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112" y="32"/>
                    </a:lnTo>
                    <a:lnTo>
                      <a:pt x="112" y="32"/>
                    </a:lnTo>
                    <a:lnTo>
                      <a:pt x="114" y="32"/>
                    </a:lnTo>
                    <a:lnTo>
                      <a:pt x="116" y="32"/>
                    </a:lnTo>
                    <a:lnTo>
                      <a:pt x="118" y="30"/>
                    </a:lnTo>
                    <a:lnTo>
                      <a:pt x="112" y="32"/>
                    </a:lnTo>
                    <a:lnTo>
                      <a:pt x="114" y="33"/>
                    </a:lnTo>
                    <a:lnTo>
                      <a:pt x="118" y="30"/>
                    </a:lnTo>
                    <a:lnTo>
                      <a:pt x="10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" name="Freeform 320"/>
              <p:cNvSpPr>
                <a:spLocks/>
              </p:cNvSpPr>
              <p:nvPr/>
            </p:nvSpPr>
            <p:spPr bwMode="auto">
              <a:xfrm>
                <a:off x="4144" y="3734"/>
                <a:ext cx="201" cy="100"/>
              </a:xfrm>
              <a:custGeom>
                <a:avLst/>
                <a:gdLst/>
                <a:ahLst/>
                <a:cxnLst>
                  <a:cxn ang="0">
                    <a:pos x="201" y="2"/>
                  </a:cxn>
                  <a:cxn ang="0">
                    <a:pos x="171" y="0"/>
                  </a:cxn>
                  <a:cxn ang="0">
                    <a:pos x="144" y="4"/>
                  </a:cxn>
                  <a:cxn ang="0">
                    <a:pos x="118" y="13"/>
                  </a:cxn>
                  <a:cxn ang="0">
                    <a:pos x="96" y="27"/>
                  </a:cxn>
                  <a:cxn ang="0">
                    <a:pos x="71" y="42"/>
                  </a:cxn>
                  <a:cxn ang="0">
                    <a:pos x="49" y="57"/>
                  </a:cxn>
                  <a:cxn ang="0">
                    <a:pos x="24" y="72"/>
                  </a:cxn>
                  <a:cxn ang="0">
                    <a:pos x="0" y="83"/>
                  </a:cxn>
                  <a:cxn ang="0">
                    <a:pos x="11" y="100"/>
                  </a:cxn>
                  <a:cxn ang="0">
                    <a:pos x="32" y="90"/>
                  </a:cxn>
                  <a:cxn ang="0">
                    <a:pos x="54" y="77"/>
                  </a:cxn>
                  <a:cxn ang="0">
                    <a:pos x="77" y="64"/>
                  </a:cxn>
                  <a:cxn ang="0">
                    <a:pos x="99" y="49"/>
                  </a:cxn>
                  <a:cxn ang="0">
                    <a:pos x="124" y="36"/>
                  </a:cxn>
                  <a:cxn ang="0">
                    <a:pos x="146" y="27"/>
                  </a:cxn>
                  <a:cxn ang="0">
                    <a:pos x="171" y="21"/>
                  </a:cxn>
                  <a:cxn ang="0">
                    <a:pos x="195" y="23"/>
                  </a:cxn>
                  <a:cxn ang="0">
                    <a:pos x="201" y="2"/>
                  </a:cxn>
                </a:cxnLst>
                <a:rect l="0" t="0" r="r" b="b"/>
                <a:pathLst>
                  <a:path w="201" h="100">
                    <a:moveTo>
                      <a:pt x="201" y="2"/>
                    </a:moveTo>
                    <a:lnTo>
                      <a:pt x="171" y="0"/>
                    </a:lnTo>
                    <a:lnTo>
                      <a:pt x="144" y="4"/>
                    </a:lnTo>
                    <a:lnTo>
                      <a:pt x="118" y="13"/>
                    </a:lnTo>
                    <a:lnTo>
                      <a:pt x="96" y="27"/>
                    </a:lnTo>
                    <a:lnTo>
                      <a:pt x="71" y="42"/>
                    </a:lnTo>
                    <a:lnTo>
                      <a:pt x="49" y="57"/>
                    </a:lnTo>
                    <a:lnTo>
                      <a:pt x="24" y="72"/>
                    </a:lnTo>
                    <a:lnTo>
                      <a:pt x="0" y="83"/>
                    </a:lnTo>
                    <a:lnTo>
                      <a:pt x="11" y="100"/>
                    </a:lnTo>
                    <a:lnTo>
                      <a:pt x="32" y="90"/>
                    </a:lnTo>
                    <a:lnTo>
                      <a:pt x="54" y="77"/>
                    </a:lnTo>
                    <a:lnTo>
                      <a:pt x="77" y="64"/>
                    </a:lnTo>
                    <a:lnTo>
                      <a:pt x="99" y="49"/>
                    </a:lnTo>
                    <a:lnTo>
                      <a:pt x="124" y="36"/>
                    </a:lnTo>
                    <a:lnTo>
                      <a:pt x="146" y="27"/>
                    </a:lnTo>
                    <a:lnTo>
                      <a:pt x="171" y="21"/>
                    </a:lnTo>
                    <a:lnTo>
                      <a:pt x="195" y="23"/>
                    </a:lnTo>
                    <a:lnTo>
                      <a:pt x="20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" name="Freeform 321"/>
              <p:cNvSpPr>
                <a:spLocks/>
              </p:cNvSpPr>
              <p:nvPr/>
            </p:nvSpPr>
            <p:spPr bwMode="auto">
              <a:xfrm>
                <a:off x="4339" y="3522"/>
                <a:ext cx="135" cy="255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53" y="24"/>
                  </a:cxn>
                  <a:cxn ang="0">
                    <a:pos x="64" y="49"/>
                  </a:cxn>
                  <a:cxn ang="0">
                    <a:pos x="79" y="77"/>
                  </a:cxn>
                  <a:cxn ang="0">
                    <a:pos x="94" y="105"/>
                  </a:cxn>
                  <a:cxn ang="0">
                    <a:pos x="109" y="137"/>
                  </a:cxn>
                  <a:cxn ang="0">
                    <a:pos x="118" y="169"/>
                  </a:cxn>
                  <a:cxn ang="0">
                    <a:pos x="120" y="199"/>
                  </a:cxn>
                  <a:cxn ang="0">
                    <a:pos x="113" y="229"/>
                  </a:cxn>
                  <a:cxn ang="0">
                    <a:pos x="102" y="233"/>
                  </a:cxn>
                  <a:cxn ang="0">
                    <a:pos x="88" y="235"/>
                  </a:cxn>
                  <a:cxn ang="0">
                    <a:pos x="73" y="235"/>
                  </a:cxn>
                  <a:cxn ang="0">
                    <a:pos x="58" y="231"/>
                  </a:cxn>
                  <a:cxn ang="0">
                    <a:pos x="43" y="227"/>
                  </a:cxn>
                  <a:cxn ang="0">
                    <a:pos x="28" y="224"/>
                  </a:cxn>
                  <a:cxn ang="0">
                    <a:pos x="15" y="218"/>
                  </a:cxn>
                  <a:cxn ang="0">
                    <a:pos x="6" y="214"/>
                  </a:cxn>
                  <a:cxn ang="0">
                    <a:pos x="0" y="235"/>
                  </a:cxn>
                  <a:cxn ang="0">
                    <a:pos x="13" y="240"/>
                  </a:cxn>
                  <a:cxn ang="0">
                    <a:pos x="28" y="246"/>
                  </a:cxn>
                  <a:cxn ang="0">
                    <a:pos x="45" y="250"/>
                  </a:cxn>
                  <a:cxn ang="0">
                    <a:pos x="62" y="254"/>
                  </a:cxn>
                  <a:cxn ang="0">
                    <a:pos x="81" y="255"/>
                  </a:cxn>
                  <a:cxn ang="0">
                    <a:pos x="98" y="255"/>
                  </a:cxn>
                  <a:cxn ang="0">
                    <a:pos x="113" y="254"/>
                  </a:cxn>
                  <a:cxn ang="0">
                    <a:pos x="126" y="248"/>
                  </a:cxn>
                  <a:cxn ang="0">
                    <a:pos x="133" y="220"/>
                  </a:cxn>
                  <a:cxn ang="0">
                    <a:pos x="135" y="188"/>
                  </a:cxn>
                  <a:cxn ang="0">
                    <a:pos x="133" y="154"/>
                  </a:cxn>
                  <a:cxn ang="0">
                    <a:pos x="126" y="118"/>
                  </a:cxn>
                  <a:cxn ang="0">
                    <a:pos x="115" y="83"/>
                  </a:cxn>
                  <a:cxn ang="0">
                    <a:pos x="100" y="51"/>
                  </a:cxn>
                  <a:cxn ang="0">
                    <a:pos x="83" y="23"/>
                  </a:cxn>
                  <a:cxn ang="0">
                    <a:pos x="66" y="0"/>
                  </a:cxn>
                  <a:cxn ang="0">
                    <a:pos x="68" y="8"/>
                  </a:cxn>
                  <a:cxn ang="0">
                    <a:pos x="47" y="4"/>
                  </a:cxn>
                  <a:cxn ang="0">
                    <a:pos x="45" y="6"/>
                  </a:cxn>
                  <a:cxn ang="0">
                    <a:pos x="45" y="8"/>
                  </a:cxn>
                  <a:cxn ang="0">
                    <a:pos x="47" y="11"/>
                  </a:cxn>
                  <a:cxn ang="0">
                    <a:pos x="49" y="11"/>
                  </a:cxn>
                  <a:cxn ang="0">
                    <a:pos x="47" y="4"/>
                  </a:cxn>
                </a:cxnLst>
                <a:rect l="0" t="0" r="r" b="b"/>
                <a:pathLst>
                  <a:path w="135" h="255">
                    <a:moveTo>
                      <a:pt x="47" y="4"/>
                    </a:moveTo>
                    <a:lnTo>
                      <a:pt x="53" y="24"/>
                    </a:lnTo>
                    <a:lnTo>
                      <a:pt x="64" y="49"/>
                    </a:lnTo>
                    <a:lnTo>
                      <a:pt x="79" y="77"/>
                    </a:lnTo>
                    <a:lnTo>
                      <a:pt x="94" y="105"/>
                    </a:lnTo>
                    <a:lnTo>
                      <a:pt x="109" y="137"/>
                    </a:lnTo>
                    <a:lnTo>
                      <a:pt x="118" y="169"/>
                    </a:lnTo>
                    <a:lnTo>
                      <a:pt x="120" y="199"/>
                    </a:lnTo>
                    <a:lnTo>
                      <a:pt x="113" y="229"/>
                    </a:lnTo>
                    <a:lnTo>
                      <a:pt x="102" y="233"/>
                    </a:lnTo>
                    <a:lnTo>
                      <a:pt x="88" y="235"/>
                    </a:lnTo>
                    <a:lnTo>
                      <a:pt x="73" y="235"/>
                    </a:lnTo>
                    <a:lnTo>
                      <a:pt x="58" y="231"/>
                    </a:lnTo>
                    <a:lnTo>
                      <a:pt x="43" y="227"/>
                    </a:lnTo>
                    <a:lnTo>
                      <a:pt x="28" y="224"/>
                    </a:lnTo>
                    <a:lnTo>
                      <a:pt x="15" y="218"/>
                    </a:lnTo>
                    <a:lnTo>
                      <a:pt x="6" y="214"/>
                    </a:lnTo>
                    <a:lnTo>
                      <a:pt x="0" y="235"/>
                    </a:lnTo>
                    <a:lnTo>
                      <a:pt x="13" y="240"/>
                    </a:lnTo>
                    <a:lnTo>
                      <a:pt x="28" y="246"/>
                    </a:lnTo>
                    <a:lnTo>
                      <a:pt x="45" y="250"/>
                    </a:lnTo>
                    <a:lnTo>
                      <a:pt x="62" y="254"/>
                    </a:lnTo>
                    <a:lnTo>
                      <a:pt x="81" y="255"/>
                    </a:lnTo>
                    <a:lnTo>
                      <a:pt x="98" y="255"/>
                    </a:lnTo>
                    <a:lnTo>
                      <a:pt x="113" y="254"/>
                    </a:lnTo>
                    <a:lnTo>
                      <a:pt x="126" y="248"/>
                    </a:lnTo>
                    <a:lnTo>
                      <a:pt x="133" y="220"/>
                    </a:lnTo>
                    <a:lnTo>
                      <a:pt x="135" y="188"/>
                    </a:lnTo>
                    <a:lnTo>
                      <a:pt x="133" y="154"/>
                    </a:lnTo>
                    <a:lnTo>
                      <a:pt x="126" y="118"/>
                    </a:lnTo>
                    <a:lnTo>
                      <a:pt x="115" y="83"/>
                    </a:lnTo>
                    <a:lnTo>
                      <a:pt x="100" y="51"/>
                    </a:lnTo>
                    <a:lnTo>
                      <a:pt x="83" y="23"/>
                    </a:lnTo>
                    <a:lnTo>
                      <a:pt x="66" y="0"/>
                    </a:lnTo>
                    <a:lnTo>
                      <a:pt x="68" y="8"/>
                    </a:lnTo>
                    <a:lnTo>
                      <a:pt x="47" y="4"/>
                    </a:lnTo>
                    <a:lnTo>
                      <a:pt x="45" y="6"/>
                    </a:lnTo>
                    <a:lnTo>
                      <a:pt x="45" y="8"/>
                    </a:lnTo>
                    <a:lnTo>
                      <a:pt x="47" y="11"/>
                    </a:lnTo>
                    <a:lnTo>
                      <a:pt x="49" y="11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" name="Freeform 322"/>
              <p:cNvSpPr>
                <a:spLocks/>
              </p:cNvSpPr>
              <p:nvPr/>
            </p:nvSpPr>
            <p:spPr bwMode="auto">
              <a:xfrm>
                <a:off x="4386" y="3458"/>
                <a:ext cx="41" cy="72"/>
              </a:xfrm>
              <a:custGeom>
                <a:avLst/>
                <a:gdLst/>
                <a:ahLst/>
                <a:cxnLst>
                  <a:cxn ang="0">
                    <a:pos x="28" y="32"/>
                  </a:cxn>
                  <a:cxn ang="0">
                    <a:pos x="13" y="21"/>
                  </a:cxn>
                  <a:cxn ang="0">
                    <a:pos x="0" y="68"/>
                  </a:cxn>
                  <a:cxn ang="0">
                    <a:pos x="21" y="72"/>
                  </a:cxn>
                  <a:cxn ang="0">
                    <a:pos x="34" y="25"/>
                  </a:cxn>
                  <a:cxn ang="0">
                    <a:pos x="17" y="12"/>
                  </a:cxn>
                  <a:cxn ang="0">
                    <a:pos x="34" y="25"/>
                  </a:cxn>
                  <a:cxn ang="0">
                    <a:pos x="41" y="0"/>
                  </a:cxn>
                  <a:cxn ang="0">
                    <a:pos x="17" y="12"/>
                  </a:cxn>
                  <a:cxn ang="0">
                    <a:pos x="28" y="32"/>
                  </a:cxn>
                </a:cxnLst>
                <a:rect l="0" t="0" r="r" b="b"/>
                <a:pathLst>
                  <a:path w="41" h="72">
                    <a:moveTo>
                      <a:pt x="28" y="32"/>
                    </a:moveTo>
                    <a:lnTo>
                      <a:pt x="13" y="21"/>
                    </a:lnTo>
                    <a:lnTo>
                      <a:pt x="0" y="68"/>
                    </a:lnTo>
                    <a:lnTo>
                      <a:pt x="21" y="72"/>
                    </a:lnTo>
                    <a:lnTo>
                      <a:pt x="34" y="25"/>
                    </a:lnTo>
                    <a:lnTo>
                      <a:pt x="17" y="12"/>
                    </a:lnTo>
                    <a:lnTo>
                      <a:pt x="34" y="25"/>
                    </a:lnTo>
                    <a:lnTo>
                      <a:pt x="41" y="0"/>
                    </a:lnTo>
                    <a:lnTo>
                      <a:pt x="17" y="12"/>
                    </a:lnTo>
                    <a:lnTo>
                      <a:pt x="2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" name="Freeform 323"/>
              <p:cNvSpPr>
                <a:spLocks/>
              </p:cNvSpPr>
              <p:nvPr/>
            </p:nvSpPr>
            <p:spPr bwMode="auto">
              <a:xfrm>
                <a:off x="4348" y="3439"/>
                <a:ext cx="66" cy="5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5"/>
                  </a:cxn>
                  <a:cxn ang="0">
                    <a:pos x="0" y="31"/>
                  </a:cxn>
                  <a:cxn ang="0">
                    <a:pos x="6" y="46"/>
                  </a:cxn>
                  <a:cxn ang="0">
                    <a:pos x="16" y="57"/>
                  </a:cxn>
                  <a:cxn ang="0">
                    <a:pos x="31" y="59"/>
                  </a:cxn>
                  <a:cxn ang="0">
                    <a:pos x="42" y="59"/>
                  </a:cxn>
                  <a:cxn ang="0">
                    <a:pos x="53" y="55"/>
                  </a:cxn>
                  <a:cxn ang="0">
                    <a:pos x="66" y="51"/>
                  </a:cxn>
                  <a:cxn ang="0">
                    <a:pos x="55" y="31"/>
                  </a:cxn>
                  <a:cxn ang="0">
                    <a:pos x="47" y="34"/>
                  </a:cxn>
                  <a:cxn ang="0">
                    <a:pos x="40" y="36"/>
                  </a:cxn>
                  <a:cxn ang="0">
                    <a:pos x="34" y="38"/>
                  </a:cxn>
                  <a:cxn ang="0">
                    <a:pos x="25" y="36"/>
                  </a:cxn>
                  <a:cxn ang="0">
                    <a:pos x="25" y="29"/>
                  </a:cxn>
                  <a:cxn ang="0">
                    <a:pos x="25" y="19"/>
                  </a:cxn>
                  <a:cxn ang="0">
                    <a:pos x="25" y="12"/>
                  </a:cxn>
                  <a:cxn ang="0">
                    <a:pos x="25" y="4"/>
                  </a:cxn>
                  <a:cxn ang="0">
                    <a:pos x="4" y="0"/>
                  </a:cxn>
                </a:cxnLst>
                <a:rect l="0" t="0" r="r" b="b"/>
                <a:pathLst>
                  <a:path w="66" h="59">
                    <a:moveTo>
                      <a:pt x="4" y="0"/>
                    </a:moveTo>
                    <a:lnTo>
                      <a:pt x="0" y="15"/>
                    </a:lnTo>
                    <a:lnTo>
                      <a:pt x="0" y="31"/>
                    </a:lnTo>
                    <a:lnTo>
                      <a:pt x="6" y="46"/>
                    </a:lnTo>
                    <a:lnTo>
                      <a:pt x="16" y="57"/>
                    </a:lnTo>
                    <a:lnTo>
                      <a:pt x="31" y="59"/>
                    </a:lnTo>
                    <a:lnTo>
                      <a:pt x="42" y="59"/>
                    </a:lnTo>
                    <a:lnTo>
                      <a:pt x="53" y="55"/>
                    </a:lnTo>
                    <a:lnTo>
                      <a:pt x="66" y="51"/>
                    </a:lnTo>
                    <a:lnTo>
                      <a:pt x="55" y="31"/>
                    </a:lnTo>
                    <a:lnTo>
                      <a:pt x="47" y="34"/>
                    </a:lnTo>
                    <a:lnTo>
                      <a:pt x="40" y="36"/>
                    </a:lnTo>
                    <a:lnTo>
                      <a:pt x="34" y="38"/>
                    </a:lnTo>
                    <a:lnTo>
                      <a:pt x="25" y="36"/>
                    </a:lnTo>
                    <a:lnTo>
                      <a:pt x="25" y="29"/>
                    </a:lnTo>
                    <a:lnTo>
                      <a:pt x="25" y="19"/>
                    </a:lnTo>
                    <a:lnTo>
                      <a:pt x="25" y="12"/>
                    </a:lnTo>
                    <a:lnTo>
                      <a:pt x="25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" name="Freeform 324"/>
              <p:cNvSpPr>
                <a:spLocks/>
              </p:cNvSpPr>
              <p:nvPr/>
            </p:nvSpPr>
            <p:spPr bwMode="auto">
              <a:xfrm>
                <a:off x="4281" y="3363"/>
                <a:ext cx="96" cy="80"/>
              </a:xfrm>
              <a:custGeom>
                <a:avLst/>
                <a:gdLst/>
                <a:ahLst/>
                <a:cxnLst>
                  <a:cxn ang="0">
                    <a:pos x="51" y="1"/>
                  </a:cxn>
                  <a:cxn ang="0">
                    <a:pos x="58" y="22"/>
                  </a:cxn>
                  <a:cxn ang="0">
                    <a:pos x="67" y="24"/>
                  </a:cxn>
                  <a:cxn ang="0">
                    <a:pos x="75" y="35"/>
                  </a:cxn>
                  <a:cxn ang="0">
                    <a:pos x="71" y="76"/>
                  </a:cxn>
                  <a:cxn ang="0">
                    <a:pos x="92" y="80"/>
                  </a:cxn>
                  <a:cxn ang="0">
                    <a:pos x="96" y="60"/>
                  </a:cxn>
                  <a:cxn ang="0">
                    <a:pos x="96" y="45"/>
                  </a:cxn>
                  <a:cxn ang="0">
                    <a:pos x="94" y="30"/>
                  </a:cxn>
                  <a:cxn ang="0">
                    <a:pos x="86" y="9"/>
                  </a:cxn>
                  <a:cxn ang="0">
                    <a:pos x="79" y="5"/>
                  </a:cxn>
                  <a:cxn ang="0">
                    <a:pos x="71" y="1"/>
                  </a:cxn>
                  <a:cxn ang="0">
                    <a:pos x="62" y="0"/>
                  </a:cxn>
                  <a:cxn ang="0">
                    <a:pos x="54" y="1"/>
                  </a:cxn>
                  <a:cxn ang="0">
                    <a:pos x="62" y="22"/>
                  </a:cxn>
                  <a:cxn ang="0">
                    <a:pos x="51" y="1"/>
                  </a:cxn>
                  <a:cxn ang="0">
                    <a:pos x="0" y="31"/>
                  </a:cxn>
                  <a:cxn ang="0">
                    <a:pos x="58" y="22"/>
                  </a:cxn>
                  <a:cxn ang="0">
                    <a:pos x="51" y="1"/>
                  </a:cxn>
                </a:cxnLst>
                <a:rect l="0" t="0" r="r" b="b"/>
                <a:pathLst>
                  <a:path w="96" h="80">
                    <a:moveTo>
                      <a:pt x="51" y="1"/>
                    </a:moveTo>
                    <a:lnTo>
                      <a:pt x="58" y="22"/>
                    </a:lnTo>
                    <a:lnTo>
                      <a:pt x="67" y="24"/>
                    </a:lnTo>
                    <a:lnTo>
                      <a:pt x="75" y="35"/>
                    </a:lnTo>
                    <a:lnTo>
                      <a:pt x="71" y="76"/>
                    </a:lnTo>
                    <a:lnTo>
                      <a:pt x="92" y="80"/>
                    </a:lnTo>
                    <a:lnTo>
                      <a:pt x="96" y="60"/>
                    </a:lnTo>
                    <a:lnTo>
                      <a:pt x="96" y="45"/>
                    </a:lnTo>
                    <a:lnTo>
                      <a:pt x="94" y="30"/>
                    </a:lnTo>
                    <a:lnTo>
                      <a:pt x="86" y="9"/>
                    </a:lnTo>
                    <a:lnTo>
                      <a:pt x="79" y="5"/>
                    </a:lnTo>
                    <a:lnTo>
                      <a:pt x="71" y="1"/>
                    </a:lnTo>
                    <a:lnTo>
                      <a:pt x="62" y="0"/>
                    </a:lnTo>
                    <a:lnTo>
                      <a:pt x="54" y="1"/>
                    </a:lnTo>
                    <a:lnTo>
                      <a:pt x="62" y="22"/>
                    </a:lnTo>
                    <a:lnTo>
                      <a:pt x="51" y="1"/>
                    </a:lnTo>
                    <a:lnTo>
                      <a:pt x="0" y="31"/>
                    </a:lnTo>
                    <a:lnTo>
                      <a:pt x="58" y="2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" name="Freeform 325"/>
              <p:cNvSpPr>
                <a:spLocks/>
              </p:cNvSpPr>
              <p:nvPr/>
            </p:nvSpPr>
            <p:spPr bwMode="auto">
              <a:xfrm>
                <a:off x="4332" y="3338"/>
                <a:ext cx="65" cy="47"/>
              </a:xfrm>
              <a:custGeom>
                <a:avLst/>
                <a:gdLst/>
                <a:ahLst/>
                <a:cxnLst>
                  <a:cxn ang="0">
                    <a:pos x="41" y="13"/>
                  </a:cxn>
                  <a:cxn ang="0">
                    <a:pos x="45" y="0"/>
                  </a:cxn>
                  <a:cxn ang="0">
                    <a:pos x="0" y="26"/>
                  </a:cxn>
                  <a:cxn ang="0">
                    <a:pos x="11" y="47"/>
                  </a:cxn>
                  <a:cxn ang="0">
                    <a:pos x="56" y="21"/>
                  </a:cxn>
                  <a:cxn ang="0">
                    <a:pos x="62" y="6"/>
                  </a:cxn>
                  <a:cxn ang="0">
                    <a:pos x="56" y="21"/>
                  </a:cxn>
                  <a:cxn ang="0">
                    <a:pos x="65" y="15"/>
                  </a:cxn>
                  <a:cxn ang="0">
                    <a:pos x="62" y="6"/>
                  </a:cxn>
                  <a:cxn ang="0">
                    <a:pos x="41" y="13"/>
                  </a:cxn>
                </a:cxnLst>
                <a:rect l="0" t="0" r="r" b="b"/>
                <a:pathLst>
                  <a:path w="65" h="47">
                    <a:moveTo>
                      <a:pt x="41" y="13"/>
                    </a:moveTo>
                    <a:lnTo>
                      <a:pt x="45" y="0"/>
                    </a:lnTo>
                    <a:lnTo>
                      <a:pt x="0" y="26"/>
                    </a:lnTo>
                    <a:lnTo>
                      <a:pt x="11" y="47"/>
                    </a:lnTo>
                    <a:lnTo>
                      <a:pt x="56" y="21"/>
                    </a:lnTo>
                    <a:lnTo>
                      <a:pt x="62" y="6"/>
                    </a:lnTo>
                    <a:lnTo>
                      <a:pt x="56" y="21"/>
                    </a:lnTo>
                    <a:lnTo>
                      <a:pt x="65" y="15"/>
                    </a:lnTo>
                    <a:lnTo>
                      <a:pt x="62" y="6"/>
                    </a:lnTo>
                    <a:lnTo>
                      <a:pt x="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2" name="Freeform 326"/>
              <p:cNvSpPr>
                <a:spLocks/>
              </p:cNvSpPr>
              <p:nvPr/>
            </p:nvSpPr>
            <p:spPr bwMode="auto">
              <a:xfrm>
                <a:off x="4292" y="3120"/>
                <a:ext cx="102" cy="231"/>
              </a:xfrm>
              <a:custGeom>
                <a:avLst/>
                <a:gdLst/>
                <a:ahLst/>
                <a:cxnLst>
                  <a:cxn ang="0">
                    <a:pos x="17" y="27"/>
                  </a:cxn>
                  <a:cxn ang="0">
                    <a:pos x="0" y="19"/>
                  </a:cxn>
                  <a:cxn ang="0">
                    <a:pos x="81" y="231"/>
                  </a:cxn>
                  <a:cxn ang="0">
                    <a:pos x="102" y="224"/>
                  </a:cxn>
                  <a:cxn ang="0">
                    <a:pos x="23" y="13"/>
                  </a:cxn>
                  <a:cxn ang="0">
                    <a:pos x="6" y="6"/>
                  </a:cxn>
                  <a:cxn ang="0">
                    <a:pos x="23" y="13"/>
                  </a:cxn>
                  <a:cxn ang="0">
                    <a:pos x="17" y="0"/>
                  </a:cxn>
                  <a:cxn ang="0">
                    <a:pos x="6" y="6"/>
                  </a:cxn>
                  <a:cxn ang="0">
                    <a:pos x="17" y="27"/>
                  </a:cxn>
                </a:cxnLst>
                <a:rect l="0" t="0" r="r" b="b"/>
                <a:pathLst>
                  <a:path w="102" h="231">
                    <a:moveTo>
                      <a:pt x="17" y="27"/>
                    </a:moveTo>
                    <a:lnTo>
                      <a:pt x="0" y="19"/>
                    </a:lnTo>
                    <a:lnTo>
                      <a:pt x="81" y="231"/>
                    </a:lnTo>
                    <a:lnTo>
                      <a:pt x="102" y="224"/>
                    </a:lnTo>
                    <a:lnTo>
                      <a:pt x="23" y="13"/>
                    </a:lnTo>
                    <a:lnTo>
                      <a:pt x="6" y="6"/>
                    </a:lnTo>
                    <a:lnTo>
                      <a:pt x="23" y="13"/>
                    </a:lnTo>
                    <a:lnTo>
                      <a:pt x="17" y="0"/>
                    </a:lnTo>
                    <a:lnTo>
                      <a:pt x="6" y="6"/>
                    </a:lnTo>
                    <a:lnTo>
                      <a:pt x="1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" name="Freeform 327"/>
              <p:cNvSpPr>
                <a:spLocks/>
              </p:cNvSpPr>
              <p:nvPr/>
            </p:nvSpPr>
            <p:spPr bwMode="auto">
              <a:xfrm>
                <a:off x="4245" y="3126"/>
                <a:ext cx="64" cy="49"/>
              </a:xfrm>
              <a:custGeom>
                <a:avLst/>
                <a:gdLst/>
                <a:ahLst/>
                <a:cxnLst>
                  <a:cxn ang="0">
                    <a:pos x="6" y="47"/>
                  </a:cxn>
                  <a:cxn ang="0">
                    <a:pos x="11" y="47"/>
                  </a:cxn>
                  <a:cxn ang="0">
                    <a:pos x="64" y="21"/>
                  </a:cxn>
                  <a:cxn ang="0">
                    <a:pos x="53" y="0"/>
                  </a:cxn>
                  <a:cxn ang="0">
                    <a:pos x="0" y="26"/>
                  </a:cxn>
                  <a:cxn ang="0">
                    <a:pos x="6" y="26"/>
                  </a:cxn>
                  <a:cxn ang="0">
                    <a:pos x="6" y="47"/>
                  </a:cxn>
                  <a:cxn ang="0">
                    <a:pos x="8" y="49"/>
                  </a:cxn>
                  <a:cxn ang="0">
                    <a:pos x="11" y="47"/>
                  </a:cxn>
                  <a:cxn ang="0">
                    <a:pos x="6" y="47"/>
                  </a:cxn>
                </a:cxnLst>
                <a:rect l="0" t="0" r="r" b="b"/>
                <a:pathLst>
                  <a:path w="64" h="49">
                    <a:moveTo>
                      <a:pt x="6" y="47"/>
                    </a:moveTo>
                    <a:lnTo>
                      <a:pt x="11" y="47"/>
                    </a:lnTo>
                    <a:lnTo>
                      <a:pt x="64" y="21"/>
                    </a:lnTo>
                    <a:lnTo>
                      <a:pt x="53" y="0"/>
                    </a:lnTo>
                    <a:lnTo>
                      <a:pt x="0" y="26"/>
                    </a:lnTo>
                    <a:lnTo>
                      <a:pt x="6" y="26"/>
                    </a:lnTo>
                    <a:lnTo>
                      <a:pt x="6" y="47"/>
                    </a:lnTo>
                    <a:lnTo>
                      <a:pt x="8" y="49"/>
                    </a:lnTo>
                    <a:lnTo>
                      <a:pt x="11" y="47"/>
                    </a:lnTo>
                    <a:lnTo>
                      <a:pt x="6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" name="Freeform 328"/>
              <p:cNvSpPr>
                <a:spLocks/>
              </p:cNvSpPr>
              <p:nvPr/>
            </p:nvSpPr>
            <p:spPr bwMode="auto">
              <a:xfrm>
                <a:off x="4134" y="3135"/>
                <a:ext cx="117" cy="38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10" y="25"/>
                  </a:cxn>
                  <a:cxn ang="0">
                    <a:pos x="117" y="38"/>
                  </a:cxn>
                  <a:cxn ang="0">
                    <a:pos x="117" y="17"/>
                  </a:cxn>
                  <a:cxn ang="0">
                    <a:pos x="10" y="2"/>
                  </a:cxn>
                  <a:cxn ang="0">
                    <a:pos x="0" y="8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0" y="8"/>
                  </a:cxn>
                  <a:cxn ang="0">
                    <a:pos x="21" y="19"/>
                  </a:cxn>
                </a:cxnLst>
                <a:rect l="0" t="0" r="r" b="b"/>
                <a:pathLst>
                  <a:path w="117" h="38">
                    <a:moveTo>
                      <a:pt x="21" y="19"/>
                    </a:moveTo>
                    <a:lnTo>
                      <a:pt x="10" y="25"/>
                    </a:lnTo>
                    <a:lnTo>
                      <a:pt x="117" y="38"/>
                    </a:lnTo>
                    <a:lnTo>
                      <a:pt x="117" y="17"/>
                    </a:lnTo>
                    <a:lnTo>
                      <a:pt x="10" y="2"/>
                    </a:lnTo>
                    <a:lnTo>
                      <a:pt x="0" y="8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5" name="Rectangle 329"/>
              <p:cNvSpPr>
                <a:spLocks noChangeArrowheads="1"/>
              </p:cNvSpPr>
              <p:nvPr/>
            </p:nvSpPr>
            <p:spPr bwMode="auto">
              <a:xfrm>
                <a:off x="2217" y="2617"/>
                <a:ext cx="264" cy="381"/>
              </a:xfrm>
              <a:prstGeom prst="rect">
                <a:avLst/>
              </a:prstGeom>
              <a:solidFill>
                <a:srgbClr val="84C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6" name="Freeform 330"/>
              <p:cNvSpPr>
                <a:spLocks/>
              </p:cNvSpPr>
              <p:nvPr/>
            </p:nvSpPr>
            <p:spPr bwMode="auto">
              <a:xfrm>
                <a:off x="2217" y="2606"/>
                <a:ext cx="278" cy="24"/>
              </a:xfrm>
              <a:custGeom>
                <a:avLst/>
                <a:gdLst/>
                <a:ahLst/>
                <a:cxnLst>
                  <a:cxn ang="0">
                    <a:pos x="278" y="11"/>
                  </a:cxn>
                  <a:cxn ang="0">
                    <a:pos x="26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64" y="24"/>
                  </a:cxn>
                  <a:cxn ang="0">
                    <a:pos x="253" y="11"/>
                  </a:cxn>
                  <a:cxn ang="0">
                    <a:pos x="278" y="11"/>
                  </a:cxn>
                  <a:cxn ang="0">
                    <a:pos x="278" y="0"/>
                  </a:cxn>
                  <a:cxn ang="0">
                    <a:pos x="264" y="0"/>
                  </a:cxn>
                  <a:cxn ang="0">
                    <a:pos x="278" y="11"/>
                  </a:cxn>
                </a:cxnLst>
                <a:rect l="0" t="0" r="r" b="b"/>
                <a:pathLst>
                  <a:path w="278" h="24">
                    <a:moveTo>
                      <a:pt x="278" y="11"/>
                    </a:moveTo>
                    <a:lnTo>
                      <a:pt x="26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64" y="24"/>
                    </a:lnTo>
                    <a:lnTo>
                      <a:pt x="253" y="11"/>
                    </a:lnTo>
                    <a:lnTo>
                      <a:pt x="278" y="11"/>
                    </a:lnTo>
                    <a:lnTo>
                      <a:pt x="278" y="0"/>
                    </a:lnTo>
                    <a:lnTo>
                      <a:pt x="264" y="0"/>
                    </a:lnTo>
                    <a:lnTo>
                      <a:pt x="27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7" name="Freeform 331"/>
              <p:cNvSpPr>
                <a:spLocks/>
              </p:cNvSpPr>
              <p:nvPr/>
            </p:nvSpPr>
            <p:spPr bwMode="auto">
              <a:xfrm>
                <a:off x="2470" y="2617"/>
                <a:ext cx="25" cy="394"/>
              </a:xfrm>
              <a:custGeom>
                <a:avLst/>
                <a:gdLst/>
                <a:ahLst/>
                <a:cxnLst>
                  <a:cxn ang="0">
                    <a:pos x="11" y="394"/>
                  </a:cxn>
                  <a:cxn ang="0">
                    <a:pos x="25" y="381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81"/>
                  </a:cxn>
                  <a:cxn ang="0">
                    <a:pos x="11" y="370"/>
                  </a:cxn>
                  <a:cxn ang="0">
                    <a:pos x="11" y="394"/>
                  </a:cxn>
                  <a:cxn ang="0">
                    <a:pos x="25" y="394"/>
                  </a:cxn>
                  <a:cxn ang="0">
                    <a:pos x="25" y="381"/>
                  </a:cxn>
                  <a:cxn ang="0">
                    <a:pos x="11" y="394"/>
                  </a:cxn>
                </a:cxnLst>
                <a:rect l="0" t="0" r="r" b="b"/>
                <a:pathLst>
                  <a:path w="25" h="394">
                    <a:moveTo>
                      <a:pt x="11" y="394"/>
                    </a:moveTo>
                    <a:lnTo>
                      <a:pt x="25" y="381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81"/>
                    </a:lnTo>
                    <a:lnTo>
                      <a:pt x="11" y="370"/>
                    </a:lnTo>
                    <a:lnTo>
                      <a:pt x="11" y="394"/>
                    </a:lnTo>
                    <a:lnTo>
                      <a:pt x="25" y="394"/>
                    </a:lnTo>
                    <a:lnTo>
                      <a:pt x="25" y="381"/>
                    </a:lnTo>
                    <a:lnTo>
                      <a:pt x="11" y="3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" name="Freeform 332"/>
              <p:cNvSpPr>
                <a:spLocks/>
              </p:cNvSpPr>
              <p:nvPr/>
            </p:nvSpPr>
            <p:spPr bwMode="auto">
              <a:xfrm>
                <a:off x="2205" y="2987"/>
                <a:ext cx="276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2" y="24"/>
                  </a:cxn>
                  <a:cxn ang="0">
                    <a:pos x="276" y="24"/>
                  </a:cxn>
                  <a:cxn ang="0">
                    <a:pos x="276" y="0"/>
                  </a:cxn>
                  <a:cxn ang="0">
                    <a:pos x="12" y="0"/>
                  </a:cxn>
                  <a:cxn ang="0">
                    <a:pos x="25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0" y="11"/>
                  </a:cxn>
                </a:cxnLst>
                <a:rect l="0" t="0" r="r" b="b"/>
                <a:pathLst>
                  <a:path w="276" h="24">
                    <a:moveTo>
                      <a:pt x="0" y="11"/>
                    </a:moveTo>
                    <a:lnTo>
                      <a:pt x="12" y="24"/>
                    </a:lnTo>
                    <a:lnTo>
                      <a:pt x="276" y="24"/>
                    </a:lnTo>
                    <a:lnTo>
                      <a:pt x="276" y="0"/>
                    </a:lnTo>
                    <a:lnTo>
                      <a:pt x="12" y="0"/>
                    </a:lnTo>
                    <a:lnTo>
                      <a:pt x="25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" name="Freeform 333"/>
              <p:cNvSpPr>
                <a:spLocks/>
              </p:cNvSpPr>
              <p:nvPr/>
            </p:nvSpPr>
            <p:spPr bwMode="auto">
              <a:xfrm>
                <a:off x="2205" y="2606"/>
                <a:ext cx="25" cy="39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1"/>
                  </a:cxn>
                  <a:cxn ang="0">
                    <a:pos x="0" y="392"/>
                  </a:cxn>
                  <a:cxn ang="0">
                    <a:pos x="25" y="392"/>
                  </a:cxn>
                  <a:cxn ang="0">
                    <a:pos x="25" y="11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2" y="0"/>
                  </a:cxn>
                </a:cxnLst>
                <a:rect l="0" t="0" r="r" b="b"/>
                <a:pathLst>
                  <a:path w="25" h="392">
                    <a:moveTo>
                      <a:pt x="12" y="0"/>
                    </a:moveTo>
                    <a:lnTo>
                      <a:pt x="0" y="11"/>
                    </a:lnTo>
                    <a:lnTo>
                      <a:pt x="0" y="392"/>
                    </a:lnTo>
                    <a:lnTo>
                      <a:pt x="25" y="392"/>
                    </a:lnTo>
                    <a:lnTo>
                      <a:pt x="25" y="11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" name="Rectangle 334"/>
              <p:cNvSpPr>
                <a:spLocks noChangeArrowheads="1"/>
              </p:cNvSpPr>
              <p:nvPr/>
            </p:nvSpPr>
            <p:spPr bwMode="auto">
              <a:xfrm>
                <a:off x="2217" y="3034"/>
                <a:ext cx="264" cy="344"/>
              </a:xfrm>
              <a:prstGeom prst="rect">
                <a:avLst/>
              </a:prstGeom>
              <a:solidFill>
                <a:srgbClr val="84C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" name="Freeform 335"/>
              <p:cNvSpPr>
                <a:spLocks/>
              </p:cNvSpPr>
              <p:nvPr/>
            </p:nvSpPr>
            <p:spPr bwMode="auto">
              <a:xfrm>
                <a:off x="2217" y="3021"/>
                <a:ext cx="278" cy="26"/>
              </a:xfrm>
              <a:custGeom>
                <a:avLst/>
                <a:gdLst/>
                <a:ahLst/>
                <a:cxnLst>
                  <a:cxn ang="0">
                    <a:pos x="278" y="13"/>
                  </a:cxn>
                  <a:cxn ang="0">
                    <a:pos x="264" y="0"/>
                  </a:cxn>
                  <a:cxn ang="0">
                    <a:pos x="0" y="0"/>
                  </a:cxn>
                  <a:cxn ang="0">
                    <a:pos x="0" y="26"/>
                  </a:cxn>
                  <a:cxn ang="0">
                    <a:pos x="264" y="26"/>
                  </a:cxn>
                  <a:cxn ang="0">
                    <a:pos x="253" y="13"/>
                  </a:cxn>
                  <a:cxn ang="0">
                    <a:pos x="278" y="13"/>
                  </a:cxn>
                  <a:cxn ang="0">
                    <a:pos x="278" y="0"/>
                  </a:cxn>
                  <a:cxn ang="0">
                    <a:pos x="264" y="0"/>
                  </a:cxn>
                  <a:cxn ang="0">
                    <a:pos x="278" y="13"/>
                  </a:cxn>
                </a:cxnLst>
                <a:rect l="0" t="0" r="r" b="b"/>
                <a:pathLst>
                  <a:path w="278" h="26">
                    <a:moveTo>
                      <a:pt x="278" y="13"/>
                    </a:moveTo>
                    <a:lnTo>
                      <a:pt x="264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264" y="26"/>
                    </a:lnTo>
                    <a:lnTo>
                      <a:pt x="253" y="13"/>
                    </a:lnTo>
                    <a:lnTo>
                      <a:pt x="278" y="13"/>
                    </a:lnTo>
                    <a:lnTo>
                      <a:pt x="278" y="0"/>
                    </a:lnTo>
                    <a:lnTo>
                      <a:pt x="264" y="0"/>
                    </a:lnTo>
                    <a:lnTo>
                      <a:pt x="27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" name="Freeform 336"/>
              <p:cNvSpPr>
                <a:spLocks/>
              </p:cNvSpPr>
              <p:nvPr/>
            </p:nvSpPr>
            <p:spPr bwMode="auto">
              <a:xfrm>
                <a:off x="2470" y="3034"/>
                <a:ext cx="25" cy="357"/>
              </a:xfrm>
              <a:custGeom>
                <a:avLst/>
                <a:gdLst/>
                <a:ahLst/>
                <a:cxnLst>
                  <a:cxn ang="0">
                    <a:pos x="11" y="357"/>
                  </a:cxn>
                  <a:cxn ang="0">
                    <a:pos x="25" y="34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44"/>
                  </a:cxn>
                  <a:cxn ang="0">
                    <a:pos x="11" y="332"/>
                  </a:cxn>
                  <a:cxn ang="0">
                    <a:pos x="11" y="357"/>
                  </a:cxn>
                  <a:cxn ang="0">
                    <a:pos x="25" y="357"/>
                  </a:cxn>
                  <a:cxn ang="0">
                    <a:pos x="25" y="344"/>
                  </a:cxn>
                  <a:cxn ang="0">
                    <a:pos x="11" y="357"/>
                  </a:cxn>
                </a:cxnLst>
                <a:rect l="0" t="0" r="r" b="b"/>
                <a:pathLst>
                  <a:path w="25" h="357">
                    <a:moveTo>
                      <a:pt x="11" y="357"/>
                    </a:moveTo>
                    <a:lnTo>
                      <a:pt x="25" y="34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44"/>
                    </a:lnTo>
                    <a:lnTo>
                      <a:pt x="11" y="332"/>
                    </a:lnTo>
                    <a:lnTo>
                      <a:pt x="11" y="357"/>
                    </a:lnTo>
                    <a:lnTo>
                      <a:pt x="25" y="357"/>
                    </a:lnTo>
                    <a:lnTo>
                      <a:pt x="25" y="344"/>
                    </a:lnTo>
                    <a:lnTo>
                      <a:pt x="11" y="3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3" name="Freeform 337"/>
              <p:cNvSpPr>
                <a:spLocks/>
              </p:cNvSpPr>
              <p:nvPr/>
            </p:nvSpPr>
            <p:spPr bwMode="auto">
              <a:xfrm>
                <a:off x="2205" y="3366"/>
                <a:ext cx="276" cy="2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2" y="25"/>
                  </a:cxn>
                  <a:cxn ang="0">
                    <a:pos x="276" y="25"/>
                  </a:cxn>
                  <a:cxn ang="0">
                    <a:pos x="276" y="0"/>
                  </a:cxn>
                  <a:cxn ang="0">
                    <a:pos x="12" y="0"/>
                  </a:cxn>
                  <a:cxn ang="0">
                    <a:pos x="25" y="12"/>
                  </a:cxn>
                  <a:cxn ang="0">
                    <a:pos x="0" y="12"/>
                  </a:cxn>
                  <a:cxn ang="0">
                    <a:pos x="0" y="25"/>
                  </a:cxn>
                  <a:cxn ang="0">
                    <a:pos x="12" y="25"/>
                  </a:cxn>
                  <a:cxn ang="0">
                    <a:pos x="0" y="12"/>
                  </a:cxn>
                </a:cxnLst>
                <a:rect l="0" t="0" r="r" b="b"/>
                <a:pathLst>
                  <a:path w="276" h="25">
                    <a:moveTo>
                      <a:pt x="0" y="12"/>
                    </a:moveTo>
                    <a:lnTo>
                      <a:pt x="12" y="25"/>
                    </a:lnTo>
                    <a:lnTo>
                      <a:pt x="276" y="25"/>
                    </a:lnTo>
                    <a:lnTo>
                      <a:pt x="276" y="0"/>
                    </a:lnTo>
                    <a:lnTo>
                      <a:pt x="12" y="0"/>
                    </a:lnTo>
                    <a:lnTo>
                      <a:pt x="25" y="12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" name="Freeform 338"/>
              <p:cNvSpPr>
                <a:spLocks/>
              </p:cNvSpPr>
              <p:nvPr/>
            </p:nvSpPr>
            <p:spPr bwMode="auto">
              <a:xfrm>
                <a:off x="2205" y="3021"/>
                <a:ext cx="25" cy="35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3"/>
                  </a:cxn>
                  <a:cxn ang="0">
                    <a:pos x="0" y="357"/>
                  </a:cxn>
                  <a:cxn ang="0">
                    <a:pos x="25" y="357"/>
                  </a:cxn>
                  <a:cxn ang="0">
                    <a:pos x="25" y="13"/>
                  </a:cxn>
                  <a:cxn ang="0">
                    <a:pos x="12" y="2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2" y="0"/>
                  </a:cxn>
                </a:cxnLst>
                <a:rect l="0" t="0" r="r" b="b"/>
                <a:pathLst>
                  <a:path w="25" h="357">
                    <a:moveTo>
                      <a:pt x="12" y="0"/>
                    </a:moveTo>
                    <a:lnTo>
                      <a:pt x="0" y="13"/>
                    </a:lnTo>
                    <a:lnTo>
                      <a:pt x="0" y="357"/>
                    </a:lnTo>
                    <a:lnTo>
                      <a:pt x="25" y="357"/>
                    </a:lnTo>
                    <a:lnTo>
                      <a:pt x="25" y="13"/>
                    </a:lnTo>
                    <a:lnTo>
                      <a:pt x="12" y="2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5" name="Rectangle 339"/>
              <p:cNvSpPr>
                <a:spLocks noChangeArrowheads="1"/>
              </p:cNvSpPr>
              <p:nvPr/>
            </p:nvSpPr>
            <p:spPr bwMode="auto">
              <a:xfrm>
                <a:off x="1867" y="3225"/>
                <a:ext cx="845" cy="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6" name="Freeform 340"/>
              <p:cNvSpPr>
                <a:spLocks/>
              </p:cNvSpPr>
              <p:nvPr/>
            </p:nvSpPr>
            <p:spPr bwMode="auto">
              <a:xfrm>
                <a:off x="1867" y="3214"/>
                <a:ext cx="857" cy="25"/>
              </a:xfrm>
              <a:custGeom>
                <a:avLst/>
                <a:gdLst/>
                <a:ahLst/>
                <a:cxnLst>
                  <a:cxn ang="0">
                    <a:pos x="857" y="11"/>
                  </a:cxn>
                  <a:cxn ang="0">
                    <a:pos x="845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845" y="25"/>
                  </a:cxn>
                  <a:cxn ang="0">
                    <a:pos x="832" y="11"/>
                  </a:cxn>
                  <a:cxn ang="0">
                    <a:pos x="857" y="11"/>
                  </a:cxn>
                  <a:cxn ang="0">
                    <a:pos x="857" y="0"/>
                  </a:cxn>
                  <a:cxn ang="0">
                    <a:pos x="845" y="0"/>
                  </a:cxn>
                  <a:cxn ang="0">
                    <a:pos x="857" y="11"/>
                  </a:cxn>
                </a:cxnLst>
                <a:rect l="0" t="0" r="r" b="b"/>
                <a:pathLst>
                  <a:path w="857" h="25">
                    <a:moveTo>
                      <a:pt x="857" y="11"/>
                    </a:moveTo>
                    <a:lnTo>
                      <a:pt x="845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845" y="25"/>
                    </a:lnTo>
                    <a:lnTo>
                      <a:pt x="832" y="11"/>
                    </a:lnTo>
                    <a:lnTo>
                      <a:pt x="857" y="11"/>
                    </a:lnTo>
                    <a:lnTo>
                      <a:pt x="857" y="0"/>
                    </a:lnTo>
                    <a:lnTo>
                      <a:pt x="845" y="0"/>
                    </a:lnTo>
                    <a:lnTo>
                      <a:pt x="85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7" name="Freeform 341"/>
              <p:cNvSpPr>
                <a:spLocks/>
              </p:cNvSpPr>
              <p:nvPr/>
            </p:nvSpPr>
            <p:spPr bwMode="auto">
              <a:xfrm>
                <a:off x="2699" y="3225"/>
                <a:ext cx="25" cy="55"/>
              </a:xfrm>
              <a:custGeom>
                <a:avLst/>
                <a:gdLst/>
                <a:ahLst/>
                <a:cxnLst>
                  <a:cxn ang="0">
                    <a:pos x="13" y="55"/>
                  </a:cxn>
                  <a:cxn ang="0">
                    <a:pos x="25" y="4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13" y="30"/>
                  </a:cxn>
                  <a:cxn ang="0">
                    <a:pos x="13" y="55"/>
                  </a:cxn>
                  <a:cxn ang="0">
                    <a:pos x="25" y="55"/>
                  </a:cxn>
                  <a:cxn ang="0">
                    <a:pos x="25" y="44"/>
                  </a:cxn>
                  <a:cxn ang="0">
                    <a:pos x="13" y="55"/>
                  </a:cxn>
                </a:cxnLst>
                <a:rect l="0" t="0" r="r" b="b"/>
                <a:pathLst>
                  <a:path w="25" h="55">
                    <a:moveTo>
                      <a:pt x="13" y="55"/>
                    </a:moveTo>
                    <a:lnTo>
                      <a:pt x="25" y="4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13" y="30"/>
                    </a:lnTo>
                    <a:lnTo>
                      <a:pt x="13" y="55"/>
                    </a:lnTo>
                    <a:lnTo>
                      <a:pt x="25" y="55"/>
                    </a:lnTo>
                    <a:lnTo>
                      <a:pt x="25" y="44"/>
                    </a:lnTo>
                    <a:lnTo>
                      <a:pt x="13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8" name="Freeform 342"/>
              <p:cNvSpPr>
                <a:spLocks/>
              </p:cNvSpPr>
              <p:nvPr/>
            </p:nvSpPr>
            <p:spPr bwMode="auto">
              <a:xfrm>
                <a:off x="1854" y="3255"/>
                <a:ext cx="858" cy="2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3" y="25"/>
                  </a:cxn>
                  <a:cxn ang="0">
                    <a:pos x="858" y="25"/>
                  </a:cxn>
                  <a:cxn ang="0">
                    <a:pos x="858" y="0"/>
                  </a:cxn>
                  <a:cxn ang="0">
                    <a:pos x="13" y="0"/>
                  </a:cxn>
                  <a:cxn ang="0">
                    <a:pos x="24" y="14"/>
                  </a:cxn>
                  <a:cxn ang="0">
                    <a:pos x="0" y="14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4"/>
                  </a:cxn>
                </a:cxnLst>
                <a:rect l="0" t="0" r="r" b="b"/>
                <a:pathLst>
                  <a:path w="858" h="25">
                    <a:moveTo>
                      <a:pt x="0" y="14"/>
                    </a:moveTo>
                    <a:lnTo>
                      <a:pt x="13" y="25"/>
                    </a:lnTo>
                    <a:lnTo>
                      <a:pt x="858" y="25"/>
                    </a:lnTo>
                    <a:lnTo>
                      <a:pt x="858" y="0"/>
                    </a:lnTo>
                    <a:lnTo>
                      <a:pt x="13" y="0"/>
                    </a:lnTo>
                    <a:lnTo>
                      <a:pt x="24" y="14"/>
                    </a:lnTo>
                    <a:lnTo>
                      <a:pt x="0" y="14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" name="Freeform 343"/>
              <p:cNvSpPr>
                <a:spLocks/>
              </p:cNvSpPr>
              <p:nvPr/>
            </p:nvSpPr>
            <p:spPr bwMode="auto">
              <a:xfrm>
                <a:off x="1854" y="3214"/>
                <a:ext cx="24" cy="5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55"/>
                  </a:cxn>
                  <a:cxn ang="0">
                    <a:pos x="24" y="55"/>
                  </a:cxn>
                  <a:cxn ang="0">
                    <a:pos x="24" y="11"/>
                  </a:cxn>
                  <a:cxn ang="0">
                    <a:pos x="13" y="25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4" h="55">
                    <a:moveTo>
                      <a:pt x="13" y="0"/>
                    </a:moveTo>
                    <a:lnTo>
                      <a:pt x="0" y="11"/>
                    </a:lnTo>
                    <a:lnTo>
                      <a:pt x="0" y="55"/>
                    </a:lnTo>
                    <a:lnTo>
                      <a:pt x="24" y="55"/>
                    </a:lnTo>
                    <a:lnTo>
                      <a:pt x="24" y="11"/>
                    </a:lnTo>
                    <a:lnTo>
                      <a:pt x="13" y="25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" name="Rectangle 344"/>
              <p:cNvSpPr>
                <a:spLocks noChangeArrowheads="1"/>
              </p:cNvSpPr>
              <p:nvPr/>
            </p:nvSpPr>
            <p:spPr bwMode="auto">
              <a:xfrm>
                <a:off x="2620" y="3255"/>
                <a:ext cx="57" cy="3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" name="Freeform 345"/>
              <p:cNvSpPr>
                <a:spLocks/>
              </p:cNvSpPr>
              <p:nvPr/>
            </p:nvSpPr>
            <p:spPr bwMode="auto">
              <a:xfrm>
                <a:off x="2620" y="3244"/>
                <a:ext cx="68" cy="25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57" y="25"/>
                  </a:cxn>
                  <a:cxn ang="0">
                    <a:pos x="44" y="11"/>
                  </a:cxn>
                  <a:cxn ang="0">
                    <a:pos x="68" y="11"/>
                  </a:cxn>
                  <a:cxn ang="0">
                    <a:pos x="68" y="0"/>
                  </a:cxn>
                  <a:cxn ang="0">
                    <a:pos x="57" y="0"/>
                  </a:cxn>
                  <a:cxn ang="0">
                    <a:pos x="68" y="11"/>
                  </a:cxn>
                </a:cxnLst>
                <a:rect l="0" t="0" r="r" b="b"/>
                <a:pathLst>
                  <a:path w="68" h="25">
                    <a:moveTo>
                      <a:pt x="68" y="11"/>
                    </a:moveTo>
                    <a:lnTo>
                      <a:pt x="57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57" y="25"/>
                    </a:lnTo>
                    <a:lnTo>
                      <a:pt x="44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6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2" name="Freeform 346"/>
              <p:cNvSpPr>
                <a:spLocks/>
              </p:cNvSpPr>
              <p:nvPr/>
            </p:nvSpPr>
            <p:spPr bwMode="auto">
              <a:xfrm>
                <a:off x="2664" y="3255"/>
                <a:ext cx="24" cy="323"/>
              </a:xfrm>
              <a:custGeom>
                <a:avLst/>
                <a:gdLst/>
                <a:ahLst/>
                <a:cxnLst>
                  <a:cxn ang="0">
                    <a:pos x="13" y="323"/>
                  </a:cxn>
                  <a:cxn ang="0">
                    <a:pos x="24" y="312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12"/>
                  </a:cxn>
                  <a:cxn ang="0">
                    <a:pos x="13" y="299"/>
                  </a:cxn>
                  <a:cxn ang="0">
                    <a:pos x="13" y="323"/>
                  </a:cxn>
                  <a:cxn ang="0">
                    <a:pos x="24" y="323"/>
                  </a:cxn>
                  <a:cxn ang="0">
                    <a:pos x="24" y="312"/>
                  </a:cxn>
                  <a:cxn ang="0">
                    <a:pos x="13" y="323"/>
                  </a:cxn>
                </a:cxnLst>
                <a:rect l="0" t="0" r="r" b="b"/>
                <a:pathLst>
                  <a:path w="24" h="323">
                    <a:moveTo>
                      <a:pt x="13" y="323"/>
                    </a:moveTo>
                    <a:lnTo>
                      <a:pt x="24" y="3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12"/>
                    </a:lnTo>
                    <a:lnTo>
                      <a:pt x="13" y="299"/>
                    </a:lnTo>
                    <a:lnTo>
                      <a:pt x="13" y="323"/>
                    </a:lnTo>
                    <a:lnTo>
                      <a:pt x="24" y="323"/>
                    </a:lnTo>
                    <a:lnTo>
                      <a:pt x="24" y="312"/>
                    </a:lnTo>
                    <a:lnTo>
                      <a:pt x="13" y="3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3" name="Freeform 347"/>
              <p:cNvSpPr>
                <a:spLocks/>
              </p:cNvSpPr>
              <p:nvPr/>
            </p:nvSpPr>
            <p:spPr bwMode="auto">
              <a:xfrm>
                <a:off x="2607" y="3554"/>
                <a:ext cx="70" cy="2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4"/>
                  </a:cxn>
                  <a:cxn ang="0">
                    <a:pos x="70" y="24"/>
                  </a:cxn>
                  <a:cxn ang="0">
                    <a:pos x="70" y="0"/>
                  </a:cxn>
                  <a:cxn ang="0">
                    <a:pos x="13" y="0"/>
                  </a:cxn>
                  <a:cxn ang="0">
                    <a:pos x="25" y="13"/>
                  </a:cxn>
                  <a:cxn ang="0">
                    <a:pos x="0" y="13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3"/>
                  </a:cxn>
                </a:cxnLst>
                <a:rect l="0" t="0" r="r" b="b"/>
                <a:pathLst>
                  <a:path w="70" h="24">
                    <a:moveTo>
                      <a:pt x="0" y="13"/>
                    </a:moveTo>
                    <a:lnTo>
                      <a:pt x="13" y="24"/>
                    </a:lnTo>
                    <a:lnTo>
                      <a:pt x="70" y="24"/>
                    </a:lnTo>
                    <a:lnTo>
                      <a:pt x="70" y="0"/>
                    </a:lnTo>
                    <a:lnTo>
                      <a:pt x="13" y="0"/>
                    </a:lnTo>
                    <a:lnTo>
                      <a:pt x="25" y="13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4" name="Freeform 348"/>
              <p:cNvSpPr>
                <a:spLocks/>
              </p:cNvSpPr>
              <p:nvPr/>
            </p:nvSpPr>
            <p:spPr bwMode="auto">
              <a:xfrm>
                <a:off x="2607" y="3244"/>
                <a:ext cx="25" cy="32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323"/>
                  </a:cxn>
                  <a:cxn ang="0">
                    <a:pos x="25" y="323"/>
                  </a:cxn>
                  <a:cxn ang="0">
                    <a:pos x="25" y="11"/>
                  </a:cxn>
                  <a:cxn ang="0">
                    <a:pos x="13" y="25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5" h="323">
                    <a:moveTo>
                      <a:pt x="13" y="0"/>
                    </a:moveTo>
                    <a:lnTo>
                      <a:pt x="0" y="11"/>
                    </a:lnTo>
                    <a:lnTo>
                      <a:pt x="0" y="323"/>
                    </a:lnTo>
                    <a:lnTo>
                      <a:pt x="25" y="323"/>
                    </a:lnTo>
                    <a:lnTo>
                      <a:pt x="25" y="11"/>
                    </a:lnTo>
                    <a:lnTo>
                      <a:pt x="13" y="25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5" name="Rectangle 349"/>
              <p:cNvSpPr>
                <a:spLocks noChangeArrowheads="1"/>
              </p:cNvSpPr>
              <p:nvPr/>
            </p:nvSpPr>
            <p:spPr bwMode="auto">
              <a:xfrm>
                <a:off x="2519" y="3261"/>
                <a:ext cx="54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6" name="Freeform 350"/>
              <p:cNvSpPr>
                <a:spLocks/>
              </p:cNvSpPr>
              <p:nvPr/>
            </p:nvSpPr>
            <p:spPr bwMode="auto">
              <a:xfrm>
                <a:off x="2519" y="3250"/>
                <a:ext cx="68" cy="24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4" y="24"/>
                  </a:cxn>
                  <a:cxn ang="0">
                    <a:pos x="43" y="11"/>
                  </a:cxn>
                  <a:cxn ang="0">
                    <a:pos x="68" y="11"/>
                  </a:cxn>
                  <a:cxn ang="0">
                    <a:pos x="68" y="0"/>
                  </a:cxn>
                  <a:cxn ang="0">
                    <a:pos x="54" y="0"/>
                  </a:cxn>
                  <a:cxn ang="0">
                    <a:pos x="68" y="11"/>
                  </a:cxn>
                </a:cxnLst>
                <a:rect l="0" t="0" r="r" b="b"/>
                <a:pathLst>
                  <a:path w="68" h="24">
                    <a:moveTo>
                      <a:pt x="68" y="11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4" y="24"/>
                    </a:lnTo>
                    <a:lnTo>
                      <a:pt x="43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54" y="0"/>
                    </a:lnTo>
                    <a:lnTo>
                      <a:pt x="6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7" name="Freeform 351"/>
              <p:cNvSpPr>
                <a:spLocks/>
              </p:cNvSpPr>
              <p:nvPr/>
            </p:nvSpPr>
            <p:spPr bwMode="auto">
              <a:xfrm>
                <a:off x="2562" y="3261"/>
                <a:ext cx="25" cy="316"/>
              </a:xfrm>
              <a:custGeom>
                <a:avLst/>
                <a:gdLst/>
                <a:ahLst/>
                <a:cxnLst>
                  <a:cxn ang="0">
                    <a:pos x="11" y="316"/>
                  </a:cxn>
                  <a:cxn ang="0">
                    <a:pos x="25" y="30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1" y="291"/>
                  </a:cxn>
                  <a:cxn ang="0">
                    <a:pos x="11" y="316"/>
                  </a:cxn>
                  <a:cxn ang="0">
                    <a:pos x="25" y="316"/>
                  </a:cxn>
                  <a:cxn ang="0">
                    <a:pos x="25" y="304"/>
                  </a:cxn>
                  <a:cxn ang="0">
                    <a:pos x="11" y="316"/>
                  </a:cxn>
                </a:cxnLst>
                <a:rect l="0" t="0" r="r" b="b"/>
                <a:pathLst>
                  <a:path w="25" h="316">
                    <a:moveTo>
                      <a:pt x="11" y="316"/>
                    </a:moveTo>
                    <a:lnTo>
                      <a:pt x="25" y="3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1" y="291"/>
                    </a:lnTo>
                    <a:lnTo>
                      <a:pt x="11" y="316"/>
                    </a:lnTo>
                    <a:lnTo>
                      <a:pt x="25" y="316"/>
                    </a:lnTo>
                    <a:lnTo>
                      <a:pt x="25" y="304"/>
                    </a:lnTo>
                    <a:lnTo>
                      <a:pt x="11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8" name="Freeform 352"/>
              <p:cNvSpPr>
                <a:spLocks/>
              </p:cNvSpPr>
              <p:nvPr/>
            </p:nvSpPr>
            <p:spPr bwMode="auto">
              <a:xfrm>
                <a:off x="2508" y="3552"/>
                <a:ext cx="65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1" y="25"/>
                  </a:cxn>
                  <a:cxn ang="0">
                    <a:pos x="65" y="25"/>
                  </a:cxn>
                  <a:cxn ang="0">
                    <a:pos x="65" y="0"/>
                  </a:cxn>
                  <a:cxn ang="0">
                    <a:pos x="11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1" y="25"/>
                  </a:cxn>
                  <a:cxn ang="0">
                    <a:pos x="0" y="13"/>
                  </a:cxn>
                </a:cxnLst>
                <a:rect l="0" t="0" r="r" b="b"/>
                <a:pathLst>
                  <a:path w="65" h="25">
                    <a:moveTo>
                      <a:pt x="0" y="13"/>
                    </a:moveTo>
                    <a:lnTo>
                      <a:pt x="11" y="25"/>
                    </a:lnTo>
                    <a:lnTo>
                      <a:pt x="65" y="25"/>
                    </a:lnTo>
                    <a:lnTo>
                      <a:pt x="65" y="0"/>
                    </a:lnTo>
                    <a:lnTo>
                      <a:pt x="11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" name="Freeform 353"/>
              <p:cNvSpPr>
                <a:spLocks/>
              </p:cNvSpPr>
              <p:nvPr/>
            </p:nvSpPr>
            <p:spPr bwMode="auto">
              <a:xfrm>
                <a:off x="2508" y="3250"/>
                <a:ext cx="24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1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1" y="0"/>
                  </a:cxn>
                </a:cxnLst>
                <a:rect l="0" t="0" r="r" b="b"/>
                <a:pathLst>
                  <a:path w="24" h="315">
                    <a:moveTo>
                      <a:pt x="11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1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" name="Rectangle 354"/>
              <p:cNvSpPr>
                <a:spLocks noChangeArrowheads="1"/>
              </p:cNvSpPr>
              <p:nvPr/>
            </p:nvSpPr>
            <p:spPr bwMode="auto">
              <a:xfrm>
                <a:off x="2425" y="3261"/>
                <a:ext cx="55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" name="Freeform 355"/>
              <p:cNvSpPr>
                <a:spLocks/>
              </p:cNvSpPr>
              <p:nvPr/>
            </p:nvSpPr>
            <p:spPr bwMode="auto">
              <a:xfrm>
                <a:off x="2425" y="3250"/>
                <a:ext cx="68" cy="24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3" y="11"/>
                  </a:cxn>
                  <a:cxn ang="0">
                    <a:pos x="68" y="11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1"/>
                  </a:cxn>
                </a:cxnLst>
                <a:rect l="0" t="0" r="r" b="b"/>
                <a:pathLst>
                  <a:path w="68" h="24">
                    <a:moveTo>
                      <a:pt x="68" y="11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3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2" name="Freeform 356"/>
              <p:cNvSpPr>
                <a:spLocks/>
              </p:cNvSpPr>
              <p:nvPr/>
            </p:nvSpPr>
            <p:spPr bwMode="auto">
              <a:xfrm>
                <a:off x="2468" y="3261"/>
                <a:ext cx="25" cy="316"/>
              </a:xfrm>
              <a:custGeom>
                <a:avLst/>
                <a:gdLst/>
                <a:ahLst/>
                <a:cxnLst>
                  <a:cxn ang="0">
                    <a:pos x="12" y="316"/>
                  </a:cxn>
                  <a:cxn ang="0">
                    <a:pos x="25" y="30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2" y="291"/>
                  </a:cxn>
                  <a:cxn ang="0">
                    <a:pos x="12" y="316"/>
                  </a:cxn>
                  <a:cxn ang="0">
                    <a:pos x="25" y="316"/>
                  </a:cxn>
                  <a:cxn ang="0">
                    <a:pos x="25" y="304"/>
                  </a:cxn>
                  <a:cxn ang="0">
                    <a:pos x="12" y="316"/>
                  </a:cxn>
                </a:cxnLst>
                <a:rect l="0" t="0" r="r" b="b"/>
                <a:pathLst>
                  <a:path w="25" h="316">
                    <a:moveTo>
                      <a:pt x="12" y="316"/>
                    </a:moveTo>
                    <a:lnTo>
                      <a:pt x="25" y="3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2" y="291"/>
                    </a:lnTo>
                    <a:lnTo>
                      <a:pt x="12" y="316"/>
                    </a:lnTo>
                    <a:lnTo>
                      <a:pt x="25" y="316"/>
                    </a:lnTo>
                    <a:lnTo>
                      <a:pt x="25" y="304"/>
                    </a:lnTo>
                    <a:lnTo>
                      <a:pt x="12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" name="Freeform 357"/>
              <p:cNvSpPr>
                <a:spLocks/>
              </p:cNvSpPr>
              <p:nvPr/>
            </p:nvSpPr>
            <p:spPr bwMode="auto">
              <a:xfrm>
                <a:off x="2414" y="3552"/>
                <a:ext cx="66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1" y="25"/>
                  </a:cxn>
                  <a:cxn ang="0">
                    <a:pos x="66" y="25"/>
                  </a:cxn>
                  <a:cxn ang="0">
                    <a:pos x="66" y="0"/>
                  </a:cxn>
                  <a:cxn ang="0">
                    <a:pos x="11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1" y="25"/>
                  </a:cxn>
                  <a:cxn ang="0">
                    <a:pos x="0" y="13"/>
                  </a:cxn>
                </a:cxnLst>
                <a:rect l="0" t="0" r="r" b="b"/>
                <a:pathLst>
                  <a:path w="66" h="25">
                    <a:moveTo>
                      <a:pt x="0" y="13"/>
                    </a:moveTo>
                    <a:lnTo>
                      <a:pt x="11" y="25"/>
                    </a:lnTo>
                    <a:lnTo>
                      <a:pt x="66" y="25"/>
                    </a:lnTo>
                    <a:lnTo>
                      <a:pt x="66" y="0"/>
                    </a:lnTo>
                    <a:lnTo>
                      <a:pt x="11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4" name="Freeform 358"/>
              <p:cNvSpPr>
                <a:spLocks/>
              </p:cNvSpPr>
              <p:nvPr/>
            </p:nvSpPr>
            <p:spPr bwMode="auto">
              <a:xfrm>
                <a:off x="2414" y="3250"/>
                <a:ext cx="24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1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1" y="0"/>
                  </a:cxn>
                </a:cxnLst>
                <a:rect l="0" t="0" r="r" b="b"/>
                <a:pathLst>
                  <a:path w="24" h="315">
                    <a:moveTo>
                      <a:pt x="11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1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5" name="Rectangle 359"/>
              <p:cNvSpPr>
                <a:spLocks noChangeArrowheads="1"/>
              </p:cNvSpPr>
              <p:nvPr/>
            </p:nvSpPr>
            <p:spPr bwMode="auto">
              <a:xfrm>
                <a:off x="2320" y="3261"/>
                <a:ext cx="54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6" name="Freeform 360"/>
              <p:cNvSpPr>
                <a:spLocks/>
              </p:cNvSpPr>
              <p:nvPr/>
            </p:nvSpPr>
            <p:spPr bwMode="auto">
              <a:xfrm>
                <a:off x="2320" y="3250"/>
                <a:ext cx="68" cy="24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4" y="24"/>
                  </a:cxn>
                  <a:cxn ang="0">
                    <a:pos x="43" y="11"/>
                  </a:cxn>
                  <a:cxn ang="0">
                    <a:pos x="68" y="11"/>
                  </a:cxn>
                  <a:cxn ang="0">
                    <a:pos x="68" y="0"/>
                  </a:cxn>
                  <a:cxn ang="0">
                    <a:pos x="54" y="0"/>
                  </a:cxn>
                  <a:cxn ang="0">
                    <a:pos x="68" y="11"/>
                  </a:cxn>
                </a:cxnLst>
                <a:rect l="0" t="0" r="r" b="b"/>
                <a:pathLst>
                  <a:path w="68" h="24">
                    <a:moveTo>
                      <a:pt x="68" y="11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4" y="24"/>
                    </a:lnTo>
                    <a:lnTo>
                      <a:pt x="43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54" y="0"/>
                    </a:lnTo>
                    <a:lnTo>
                      <a:pt x="6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7" name="Freeform 361"/>
              <p:cNvSpPr>
                <a:spLocks/>
              </p:cNvSpPr>
              <p:nvPr/>
            </p:nvSpPr>
            <p:spPr bwMode="auto">
              <a:xfrm>
                <a:off x="2363" y="3261"/>
                <a:ext cx="25" cy="316"/>
              </a:xfrm>
              <a:custGeom>
                <a:avLst/>
                <a:gdLst/>
                <a:ahLst/>
                <a:cxnLst>
                  <a:cxn ang="0">
                    <a:pos x="11" y="316"/>
                  </a:cxn>
                  <a:cxn ang="0">
                    <a:pos x="25" y="30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1" y="291"/>
                  </a:cxn>
                  <a:cxn ang="0">
                    <a:pos x="11" y="316"/>
                  </a:cxn>
                  <a:cxn ang="0">
                    <a:pos x="25" y="316"/>
                  </a:cxn>
                  <a:cxn ang="0">
                    <a:pos x="25" y="304"/>
                  </a:cxn>
                  <a:cxn ang="0">
                    <a:pos x="11" y="316"/>
                  </a:cxn>
                </a:cxnLst>
                <a:rect l="0" t="0" r="r" b="b"/>
                <a:pathLst>
                  <a:path w="25" h="316">
                    <a:moveTo>
                      <a:pt x="11" y="316"/>
                    </a:moveTo>
                    <a:lnTo>
                      <a:pt x="25" y="3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1" y="291"/>
                    </a:lnTo>
                    <a:lnTo>
                      <a:pt x="11" y="316"/>
                    </a:lnTo>
                    <a:lnTo>
                      <a:pt x="25" y="316"/>
                    </a:lnTo>
                    <a:lnTo>
                      <a:pt x="25" y="304"/>
                    </a:lnTo>
                    <a:lnTo>
                      <a:pt x="11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8" name="Freeform 362"/>
              <p:cNvSpPr>
                <a:spLocks/>
              </p:cNvSpPr>
              <p:nvPr/>
            </p:nvSpPr>
            <p:spPr bwMode="auto">
              <a:xfrm>
                <a:off x="2307" y="3552"/>
                <a:ext cx="67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5"/>
                  </a:cxn>
                  <a:cxn ang="0">
                    <a:pos x="67" y="25"/>
                  </a:cxn>
                  <a:cxn ang="0">
                    <a:pos x="67" y="0"/>
                  </a:cxn>
                  <a:cxn ang="0">
                    <a:pos x="13" y="0"/>
                  </a:cxn>
                  <a:cxn ang="0">
                    <a:pos x="26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3"/>
                  </a:cxn>
                </a:cxnLst>
                <a:rect l="0" t="0" r="r" b="b"/>
                <a:pathLst>
                  <a:path w="67" h="25">
                    <a:moveTo>
                      <a:pt x="0" y="13"/>
                    </a:moveTo>
                    <a:lnTo>
                      <a:pt x="13" y="25"/>
                    </a:lnTo>
                    <a:lnTo>
                      <a:pt x="67" y="25"/>
                    </a:lnTo>
                    <a:lnTo>
                      <a:pt x="67" y="0"/>
                    </a:lnTo>
                    <a:lnTo>
                      <a:pt x="13" y="0"/>
                    </a:lnTo>
                    <a:lnTo>
                      <a:pt x="26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" name="Freeform 363"/>
              <p:cNvSpPr>
                <a:spLocks/>
              </p:cNvSpPr>
              <p:nvPr/>
            </p:nvSpPr>
            <p:spPr bwMode="auto">
              <a:xfrm>
                <a:off x="2307" y="3250"/>
                <a:ext cx="26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6" y="315"/>
                  </a:cxn>
                  <a:cxn ang="0">
                    <a:pos x="26" y="11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6" h="315">
                    <a:moveTo>
                      <a:pt x="13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6" y="315"/>
                    </a:lnTo>
                    <a:lnTo>
                      <a:pt x="26" y="11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" name="Rectangle 364"/>
              <p:cNvSpPr>
                <a:spLocks noChangeArrowheads="1"/>
              </p:cNvSpPr>
              <p:nvPr/>
            </p:nvSpPr>
            <p:spPr bwMode="auto">
              <a:xfrm>
                <a:off x="2228" y="3261"/>
                <a:ext cx="54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" name="Freeform 365"/>
              <p:cNvSpPr>
                <a:spLocks/>
              </p:cNvSpPr>
              <p:nvPr/>
            </p:nvSpPr>
            <p:spPr bwMode="auto">
              <a:xfrm>
                <a:off x="2228" y="3250"/>
                <a:ext cx="67" cy="24"/>
              </a:xfrm>
              <a:custGeom>
                <a:avLst/>
                <a:gdLst/>
                <a:ahLst/>
                <a:cxnLst>
                  <a:cxn ang="0">
                    <a:pos x="67" y="11"/>
                  </a:cxn>
                  <a:cxn ang="0">
                    <a:pos x="5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4" y="24"/>
                  </a:cxn>
                  <a:cxn ang="0">
                    <a:pos x="43" y="11"/>
                  </a:cxn>
                  <a:cxn ang="0">
                    <a:pos x="67" y="11"/>
                  </a:cxn>
                  <a:cxn ang="0">
                    <a:pos x="67" y="0"/>
                  </a:cxn>
                  <a:cxn ang="0">
                    <a:pos x="54" y="0"/>
                  </a:cxn>
                  <a:cxn ang="0">
                    <a:pos x="67" y="11"/>
                  </a:cxn>
                </a:cxnLst>
                <a:rect l="0" t="0" r="r" b="b"/>
                <a:pathLst>
                  <a:path w="67" h="24">
                    <a:moveTo>
                      <a:pt x="67" y="11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4" y="24"/>
                    </a:lnTo>
                    <a:lnTo>
                      <a:pt x="43" y="11"/>
                    </a:lnTo>
                    <a:lnTo>
                      <a:pt x="67" y="11"/>
                    </a:lnTo>
                    <a:lnTo>
                      <a:pt x="67" y="0"/>
                    </a:lnTo>
                    <a:lnTo>
                      <a:pt x="54" y="0"/>
                    </a:lnTo>
                    <a:lnTo>
                      <a:pt x="6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" name="Freeform 366"/>
              <p:cNvSpPr>
                <a:spLocks/>
              </p:cNvSpPr>
              <p:nvPr/>
            </p:nvSpPr>
            <p:spPr bwMode="auto">
              <a:xfrm>
                <a:off x="2271" y="3261"/>
                <a:ext cx="24" cy="316"/>
              </a:xfrm>
              <a:custGeom>
                <a:avLst/>
                <a:gdLst/>
                <a:ahLst/>
                <a:cxnLst>
                  <a:cxn ang="0">
                    <a:pos x="11" y="316"/>
                  </a:cxn>
                  <a:cxn ang="0">
                    <a:pos x="24" y="304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1" y="291"/>
                  </a:cxn>
                  <a:cxn ang="0">
                    <a:pos x="11" y="316"/>
                  </a:cxn>
                  <a:cxn ang="0">
                    <a:pos x="24" y="316"/>
                  </a:cxn>
                  <a:cxn ang="0">
                    <a:pos x="24" y="304"/>
                  </a:cxn>
                  <a:cxn ang="0">
                    <a:pos x="11" y="316"/>
                  </a:cxn>
                </a:cxnLst>
                <a:rect l="0" t="0" r="r" b="b"/>
                <a:pathLst>
                  <a:path w="24" h="316">
                    <a:moveTo>
                      <a:pt x="11" y="316"/>
                    </a:moveTo>
                    <a:lnTo>
                      <a:pt x="24" y="30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1" y="291"/>
                    </a:lnTo>
                    <a:lnTo>
                      <a:pt x="11" y="316"/>
                    </a:lnTo>
                    <a:lnTo>
                      <a:pt x="24" y="316"/>
                    </a:lnTo>
                    <a:lnTo>
                      <a:pt x="24" y="304"/>
                    </a:lnTo>
                    <a:lnTo>
                      <a:pt x="11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" name="Freeform 367"/>
              <p:cNvSpPr>
                <a:spLocks/>
              </p:cNvSpPr>
              <p:nvPr/>
            </p:nvSpPr>
            <p:spPr bwMode="auto">
              <a:xfrm>
                <a:off x="2217" y="3552"/>
                <a:ext cx="65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1" y="25"/>
                  </a:cxn>
                  <a:cxn ang="0">
                    <a:pos x="65" y="25"/>
                  </a:cxn>
                  <a:cxn ang="0">
                    <a:pos x="65" y="0"/>
                  </a:cxn>
                  <a:cxn ang="0">
                    <a:pos x="11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1" y="25"/>
                  </a:cxn>
                  <a:cxn ang="0">
                    <a:pos x="0" y="13"/>
                  </a:cxn>
                </a:cxnLst>
                <a:rect l="0" t="0" r="r" b="b"/>
                <a:pathLst>
                  <a:path w="65" h="25">
                    <a:moveTo>
                      <a:pt x="0" y="13"/>
                    </a:moveTo>
                    <a:lnTo>
                      <a:pt x="11" y="25"/>
                    </a:lnTo>
                    <a:lnTo>
                      <a:pt x="65" y="25"/>
                    </a:lnTo>
                    <a:lnTo>
                      <a:pt x="65" y="0"/>
                    </a:lnTo>
                    <a:lnTo>
                      <a:pt x="11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" name="Freeform 368"/>
              <p:cNvSpPr>
                <a:spLocks/>
              </p:cNvSpPr>
              <p:nvPr/>
            </p:nvSpPr>
            <p:spPr bwMode="auto">
              <a:xfrm>
                <a:off x="2217" y="3250"/>
                <a:ext cx="24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1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1" y="0"/>
                  </a:cxn>
                </a:cxnLst>
                <a:rect l="0" t="0" r="r" b="b"/>
                <a:pathLst>
                  <a:path w="24" h="315">
                    <a:moveTo>
                      <a:pt x="11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1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" name="Rectangle 369"/>
              <p:cNvSpPr>
                <a:spLocks noChangeArrowheads="1"/>
              </p:cNvSpPr>
              <p:nvPr/>
            </p:nvSpPr>
            <p:spPr bwMode="auto">
              <a:xfrm>
                <a:off x="2134" y="3261"/>
                <a:ext cx="54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" name="Freeform 370"/>
              <p:cNvSpPr>
                <a:spLocks/>
              </p:cNvSpPr>
              <p:nvPr/>
            </p:nvSpPr>
            <p:spPr bwMode="auto">
              <a:xfrm>
                <a:off x="2134" y="3250"/>
                <a:ext cx="68" cy="24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4" y="24"/>
                  </a:cxn>
                  <a:cxn ang="0">
                    <a:pos x="43" y="11"/>
                  </a:cxn>
                  <a:cxn ang="0">
                    <a:pos x="68" y="11"/>
                  </a:cxn>
                  <a:cxn ang="0">
                    <a:pos x="68" y="0"/>
                  </a:cxn>
                  <a:cxn ang="0">
                    <a:pos x="54" y="0"/>
                  </a:cxn>
                  <a:cxn ang="0">
                    <a:pos x="68" y="11"/>
                  </a:cxn>
                </a:cxnLst>
                <a:rect l="0" t="0" r="r" b="b"/>
                <a:pathLst>
                  <a:path w="68" h="24">
                    <a:moveTo>
                      <a:pt x="68" y="11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4" y="24"/>
                    </a:lnTo>
                    <a:lnTo>
                      <a:pt x="43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54" y="0"/>
                    </a:lnTo>
                    <a:lnTo>
                      <a:pt x="6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" name="Freeform 371"/>
              <p:cNvSpPr>
                <a:spLocks/>
              </p:cNvSpPr>
              <p:nvPr/>
            </p:nvSpPr>
            <p:spPr bwMode="auto">
              <a:xfrm>
                <a:off x="2177" y="3261"/>
                <a:ext cx="25" cy="316"/>
              </a:xfrm>
              <a:custGeom>
                <a:avLst/>
                <a:gdLst/>
                <a:ahLst/>
                <a:cxnLst>
                  <a:cxn ang="0">
                    <a:pos x="11" y="316"/>
                  </a:cxn>
                  <a:cxn ang="0">
                    <a:pos x="25" y="30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1" y="291"/>
                  </a:cxn>
                  <a:cxn ang="0">
                    <a:pos x="11" y="316"/>
                  </a:cxn>
                  <a:cxn ang="0">
                    <a:pos x="25" y="316"/>
                  </a:cxn>
                  <a:cxn ang="0">
                    <a:pos x="25" y="304"/>
                  </a:cxn>
                  <a:cxn ang="0">
                    <a:pos x="11" y="316"/>
                  </a:cxn>
                </a:cxnLst>
                <a:rect l="0" t="0" r="r" b="b"/>
                <a:pathLst>
                  <a:path w="25" h="316">
                    <a:moveTo>
                      <a:pt x="11" y="316"/>
                    </a:moveTo>
                    <a:lnTo>
                      <a:pt x="25" y="3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1" y="291"/>
                    </a:lnTo>
                    <a:lnTo>
                      <a:pt x="11" y="316"/>
                    </a:lnTo>
                    <a:lnTo>
                      <a:pt x="25" y="316"/>
                    </a:lnTo>
                    <a:lnTo>
                      <a:pt x="25" y="304"/>
                    </a:lnTo>
                    <a:lnTo>
                      <a:pt x="11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" name="Freeform 372"/>
              <p:cNvSpPr>
                <a:spLocks/>
              </p:cNvSpPr>
              <p:nvPr/>
            </p:nvSpPr>
            <p:spPr bwMode="auto">
              <a:xfrm>
                <a:off x="2123" y="3552"/>
                <a:ext cx="65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1" y="25"/>
                  </a:cxn>
                  <a:cxn ang="0">
                    <a:pos x="65" y="25"/>
                  </a:cxn>
                  <a:cxn ang="0">
                    <a:pos x="65" y="0"/>
                  </a:cxn>
                  <a:cxn ang="0">
                    <a:pos x="11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1" y="25"/>
                  </a:cxn>
                  <a:cxn ang="0">
                    <a:pos x="0" y="13"/>
                  </a:cxn>
                </a:cxnLst>
                <a:rect l="0" t="0" r="r" b="b"/>
                <a:pathLst>
                  <a:path w="65" h="25">
                    <a:moveTo>
                      <a:pt x="0" y="13"/>
                    </a:moveTo>
                    <a:lnTo>
                      <a:pt x="11" y="25"/>
                    </a:lnTo>
                    <a:lnTo>
                      <a:pt x="65" y="25"/>
                    </a:lnTo>
                    <a:lnTo>
                      <a:pt x="65" y="0"/>
                    </a:lnTo>
                    <a:lnTo>
                      <a:pt x="11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" name="Freeform 373"/>
              <p:cNvSpPr>
                <a:spLocks/>
              </p:cNvSpPr>
              <p:nvPr/>
            </p:nvSpPr>
            <p:spPr bwMode="auto">
              <a:xfrm>
                <a:off x="2123" y="3250"/>
                <a:ext cx="24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1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1" y="0"/>
                  </a:cxn>
                </a:cxnLst>
                <a:rect l="0" t="0" r="r" b="b"/>
                <a:pathLst>
                  <a:path w="24" h="315">
                    <a:moveTo>
                      <a:pt x="11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1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" name="Rectangle 374"/>
              <p:cNvSpPr>
                <a:spLocks noChangeArrowheads="1"/>
              </p:cNvSpPr>
              <p:nvPr/>
            </p:nvSpPr>
            <p:spPr bwMode="auto">
              <a:xfrm>
                <a:off x="2042" y="3261"/>
                <a:ext cx="54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" name="Freeform 375"/>
              <p:cNvSpPr>
                <a:spLocks/>
              </p:cNvSpPr>
              <p:nvPr/>
            </p:nvSpPr>
            <p:spPr bwMode="auto">
              <a:xfrm>
                <a:off x="2042" y="3250"/>
                <a:ext cx="66" cy="2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4" y="24"/>
                  </a:cxn>
                  <a:cxn ang="0">
                    <a:pos x="41" y="11"/>
                  </a:cxn>
                  <a:cxn ang="0">
                    <a:pos x="66" y="11"/>
                  </a:cxn>
                  <a:cxn ang="0">
                    <a:pos x="66" y="0"/>
                  </a:cxn>
                  <a:cxn ang="0">
                    <a:pos x="54" y="0"/>
                  </a:cxn>
                  <a:cxn ang="0">
                    <a:pos x="66" y="11"/>
                  </a:cxn>
                </a:cxnLst>
                <a:rect l="0" t="0" r="r" b="b"/>
                <a:pathLst>
                  <a:path w="66" h="24">
                    <a:moveTo>
                      <a:pt x="66" y="11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4" y="24"/>
                    </a:lnTo>
                    <a:lnTo>
                      <a:pt x="41" y="11"/>
                    </a:lnTo>
                    <a:lnTo>
                      <a:pt x="66" y="11"/>
                    </a:lnTo>
                    <a:lnTo>
                      <a:pt x="66" y="0"/>
                    </a:lnTo>
                    <a:lnTo>
                      <a:pt x="54" y="0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" name="Freeform 376"/>
              <p:cNvSpPr>
                <a:spLocks/>
              </p:cNvSpPr>
              <p:nvPr/>
            </p:nvSpPr>
            <p:spPr bwMode="auto">
              <a:xfrm>
                <a:off x="2083" y="3261"/>
                <a:ext cx="25" cy="316"/>
              </a:xfrm>
              <a:custGeom>
                <a:avLst/>
                <a:gdLst/>
                <a:ahLst/>
                <a:cxnLst>
                  <a:cxn ang="0">
                    <a:pos x="13" y="316"/>
                  </a:cxn>
                  <a:cxn ang="0">
                    <a:pos x="25" y="30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3" y="291"/>
                  </a:cxn>
                  <a:cxn ang="0">
                    <a:pos x="13" y="316"/>
                  </a:cxn>
                  <a:cxn ang="0">
                    <a:pos x="25" y="316"/>
                  </a:cxn>
                  <a:cxn ang="0">
                    <a:pos x="25" y="304"/>
                  </a:cxn>
                  <a:cxn ang="0">
                    <a:pos x="13" y="316"/>
                  </a:cxn>
                </a:cxnLst>
                <a:rect l="0" t="0" r="r" b="b"/>
                <a:pathLst>
                  <a:path w="25" h="316">
                    <a:moveTo>
                      <a:pt x="13" y="316"/>
                    </a:moveTo>
                    <a:lnTo>
                      <a:pt x="25" y="3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3" y="291"/>
                    </a:lnTo>
                    <a:lnTo>
                      <a:pt x="13" y="316"/>
                    </a:lnTo>
                    <a:lnTo>
                      <a:pt x="25" y="316"/>
                    </a:lnTo>
                    <a:lnTo>
                      <a:pt x="25" y="304"/>
                    </a:lnTo>
                    <a:lnTo>
                      <a:pt x="13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3" name="Freeform 377"/>
              <p:cNvSpPr>
                <a:spLocks/>
              </p:cNvSpPr>
              <p:nvPr/>
            </p:nvSpPr>
            <p:spPr bwMode="auto">
              <a:xfrm>
                <a:off x="2029" y="3552"/>
                <a:ext cx="67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5"/>
                  </a:cxn>
                  <a:cxn ang="0">
                    <a:pos x="67" y="25"/>
                  </a:cxn>
                  <a:cxn ang="0">
                    <a:pos x="67" y="0"/>
                  </a:cxn>
                  <a:cxn ang="0">
                    <a:pos x="13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3"/>
                  </a:cxn>
                </a:cxnLst>
                <a:rect l="0" t="0" r="r" b="b"/>
                <a:pathLst>
                  <a:path w="67" h="25">
                    <a:moveTo>
                      <a:pt x="0" y="13"/>
                    </a:moveTo>
                    <a:lnTo>
                      <a:pt x="13" y="25"/>
                    </a:lnTo>
                    <a:lnTo>
                      <a:pt x="67" y="25"/>
                    </a:lnTo>
                    <a:lnTo>
                      <a:pt x="67" y="0"/>
                    </a:lnTo>
                    <a:lnTo>
                      <a:pt x="13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" name="Freeform 378"/>
              <p:cNvSpPr>
                <a:spLocks/>
              </p:cNvSpPr>
              <p:nvPr/>
            </p:nvSpPr>
            <p:spPr bwMode="auto">
              <a:xfrm>
                <a:off x="2029" y="3250"/>
                <a:ext cx="24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1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4" h="315">
                    <a:moveTo>
                      <a:pt x="13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1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5" name="Rectangle 379"/>
              <p:cNvSpPr>
                <a:spLocks noChangeArrowheads="1"/>
              </p:cNvSpPr>
              <p:nvPr/>
            </p:nvSpPr>
            <p:spPr bwMode="auto">
              <a:xfrm>
                <a:off x="1927" y="3261"/>
                <a:ext cx="53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6" name="Freeform 380"/>
              <p:cNvSpPr>
                <a:spLocks/>
              </p:cNvSpPr>
              <p:nvPr/>
            </p:nvSpPr>
            <p:spPr bwMode="auto">
              <a:xfrm>
                <a:off x="1927" y="3250"/>
                <a:ext cx="64" cy="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3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3" y="24"/>
                  </a:cxn>
                  <a:cxn ang="0">
                    <a:pos x="40" y="11"/>
                  </a:cxn>
                  <a:cxn ang="0">
                    <a:pos x="64" y="11"/>
                  </a:cxn>
                  <a:cxn ang="0">
                    <a:pos x="64" y="0"/>
                  </a:cxn>
                  <a:cxn ang="0">
                    <a:pos x="53" y="0"/>
                  </a:cxn>
                  <a:cxn ang="0">
                    <a:pos x="64" y="11"/>
                  </a:cxn>
                </a:cxnLst>
                <a:rect l="0" t="0" r="r" b="b"/>
                <a:pathLst>
                  <a:path w="64" h="24">
                    <a:moveTo>
                      <a:pt x="64" y="11"/>
                    </a:moveTo>
                    <a:lnTo>
                      <a:pt x="53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3" y="24"/>
                    </a:lnTo>
                    <a:lnTo>
                      <a:pt x="40" y="11"/>
                    </a:lnTo>
                    <a:lnTo>
                      <a:pt x="64" y="11"/>
                    </a:lnTo>
                    <a:lnTo>
                      <a:pt x="64" y="0"/>
                    </a:lnTo>
                    <a:lnTo>
                      <a:pt x="53" y="0"/>
                    </a:lnTo>
                    <a:lnTo>
                      <a:pt x="6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7" name="Freeform 381"/>
              <p:cNvSpPr>
                <a:spLocks/>
              </p:cNvSpPr>
              <p:nvPr/>
            </p:nvSpPr>
            <p:spPr bwMode="auto">
              <a:xfrm>
                <a:off x="1967" y="3261"/>
                <a:ext cx="24" cy="316"/>
              </a:xfrm>
              <a:custGeom>
                <a:avLst/>
                <a:gdLst/>
                <a:ahLst/>
                <a:cxnLst>
                  <a:cxn ang="0">
                    <a:pos x="13" y="316"/>
                  </a:cxn>
                  <a:cxn ang="0">
                    <a:pos x="24" y="304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3" y="291"/>
                  </a:cxn>
                  <a:cxn ang="0">
                    <a:pos x="13" y="316"/>
                  </a:cxn>
                  <a:cxn ang="0">
                    <a:pos x="24" y="316"/>
                  </a:cxn>
                  <a:cxn ang="0">
                    <a:pos x="24" y="304"/>
                  </a:cxn>
                  <a:cxn ang="0">
                    <a:pos x="13" y="316"/>
                  </a:cxn>
                </a:cxnLst>
                <a:rect l="0" t="0" r="r" b="b"/>
                <a:pathLst>
                  <a:path w="24" h="316">
                    <a:moveTo>
                      <a:pt x="13" y="316"/>
                    </a:moveTo>
                    <a:lnTo>
                      <a:pt x="24" y="30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3" y="291"/>
                    </a:lnTo>
                    <a:lnTo>
                      <a:pt x="13" y="316"/>
                    </a:lnTo>
                    <a:lnTo>
                      <a:pt x="24" y="316"/>
                    </a:lnTo>
                    <a:lnTo>
                      <a:pt x="24" y="304"/>
                    </a:lnTo>
                    <a:lnTo>
                      <a:pt x="13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8" name="Freeform 382"/>
              <p:cNvSpPr>
                <a:spLocks/>
              </p:cNvSpPr>
              <p:nvPr/>
            </p:nvSpPr>
            <p:spPr bwMode="auto">
              <a:xfrm>
                <a:off x="1914" y="3552"/>
                <a:ext cx="66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5"/>
                  </a:cxn>
                  <a:cxn ang="0">
                    <a:pos x="66" y="25"/>
                  </a:cxn>
                  <a:cxn ang="0">
                    <a:pos x="66" y="0"/>
                  </a:cxn>
                  <a:cxn ang="0">
                    <a:pos x="13" y="0"/>
                  </a:cxn>
                  <a:cxn ang="0">
                    <a:pos x="25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3"/>
                  </a:cxn>
                </a:cxnLst>
                <a:rect l="0" t="0" r="r" b="b"/>
                <a:pathLst>
                  <a:path w="66" h="25">
                    <a:moveTo>
                      <a:pt x="0" y="13"/>
                    </a:moveTo>
                    <a:lnTo>
                      <a:pt x="13" y="25"/>
                    </a:lnTo>
                    <a:lnTo>
                      <a:pt x="66" y="25"/>
                    </a:lnTo>
                    <a:lnTo>
                      <a:pt x="66" y="0"/>
                    </a:lnTo>
                    <a:lnTo>
                      <a:pt x="13" y="0"/>
                    </a:lnTo>
                    <a:lnTo>
                      <a:pt x="25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9" name="Freeform 383"/>
              <p:cNvSpPr>
                <a:spLocks/>
              </p:cNvSpPr>
              <p:nvPr/>
            </p:nvSpPr>
            <p:spPr bwMode="auto">
              <a:xfrm>
                <a:off x="1914" y="3250"/>
                <a:ext cx="25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5" y="315"/>
                  </a:cxn>
                  <a:cxn ang="0">
                    <a:pos x="25" y="11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5" h="315">
                    <a:moveTo>
                      <a:pt x="13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5" y="315"/>
                    </a:lnTo>
                    <a:lnTo>
                      <a:pt x="25" y="11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" name="Freeform 384"/>
              <p:cNvSpPr>
                <a:spLocks/>
              </p:cNvSpPr>
              <p:nvPr/>
            </p:nvSpPr>
            <p:spPr bwMode="auto">
              <a:xfrm>
                <a:off x="1398" y="3133"/>
                <a:ext cx="685" cy="710"/>
              </a:xfrm>
              <a:custGeom>
                <a:avLst/>
                <a:gdLst/>
                <a:ahLst/>
                <a:cxnLst>
                  <a:cxn ang="0">
                    <a:pos x="334" y="27"/>
                  </a:cxn>
                  <a:cxn ang="0">
                    <a:pos x="353" y="64"/>
                  </a:cxn>
                  <a:cxn ang="0">
                    <a:pos x="372" y="92"/>
                  </a:cxn>
                  <a:cxn ang="0">
                    <a:pos x="390" y="109"/>
                  </a:cxn>
                  <a:cxn ang="0">
                    <a:pos x="411" y="126"/>
                  </a:cxn>
                  <a:cxn ang="0">
                    <a:pos x="432" y="141"/>
                  </a:cxn>
                  <a:cxn ang="0">
                    <a:pos x="441" y="156"/>
                  </a:cxn>
                  <a:cxn ang="0">
                    <a:pos x="428" y="175"/>
                  </a:cxn>
                  <a:cxn ang="0">
                    <a:pos x="424" y="199"/>
                  </a:cxn>
                  <a:cxn ang="0">
                    <a:pos x="488" y="192"/>
                  </a:cxn>
                  <a:cxn ang="0">
                    <a:pos x="501" y="256"/>
                  </a:cxn>
                  <a:cxn ang="0">
                    <a:pos x="514" y="320"/>
                  </a:cxn>
                  <a:cxn ang="0">
                    <a:pos x="610" y="372"/>
                  </a:cxn>
                  <a:cxn ang="0">
                    <a:pos x="629" y="442"/>
                  </a:cxn>
                  <a:cxn ang="0">
                    <a:pos x="636" y="507"/>
                  </a:cxn>
                  <a:cxn ang="0">
                    <a:pos x="659" y="569"/>
                  </a:cxn>
                  <a:cxn ang="0">
                    <a:pos x="685" y="643"/>
                  </a:cxn>
                  <a:cxn ang="0">
                    <a:pos x="533" y="710"/>
                  </a:cxn>
                  <a:cxn ang="0">
                    <a:pos x="387" y="637"/>
                  </a:cxn>
                  <a:cxn ang="0">
                    <a:pos x="415" y="678"/>
                  </a:cxn>
                  <a:cxn ang="0">
                    <a:pos x="387" y="682"/>
                  </a:cxn>
                  <a:cxn ang="0">
                    <a:pos x="358" y="686"/>
                  </a:cxn>
                  <a:cxn ang="0">
                    <a:pos x="330" y="688"/>
                  </a:cxn>
                  <a:cxn ang="0">
                    <a:pos x="304" y="686"/>
                  </a:cxn>
                  <a:cxn ang="0">
                    <a:pos x="268" y="665"/>
                  </a:cxn>
                  <a:cxn ang="0">
                    <a:pos x="218" y="633"/>
                  </a:cxn>
                  <a:cxn ang="0">
                    <a:pos x="167" y="611"/>
                  </a:cxn>
                  <a:cxn ang="0">
                    <a:pos x="124" y="609"/>
                  </a:cxn>
                  <a:cxn ang="0">
                    <a:pos x="95" y="618"/>
                  </a:cxn>
                  <a:cxn ang="0">
                    <a:pos x="71" y="628"/>
                  </a:cxn>
                  <a:cxn ang="0">
                    <a:pos x="35" y="629"/>
                  </a:cxn>
                  <a:cxn ang="0">
                    <a:pos x="0" y="597"/>
                  </a:cxn>
                  <a:cxn ang="0">
                    <a:pos x="3" y="536"/>
                  </a:cxn>
                  <a:cxn ang="0">
                    <a:pos x="24" y="472"/>
                  </a:cxn>
                  <a:cxn ang="0">
                    <a:pos x="54" y="413"/>
                  </a:cxn>
                  <a:cxn ang="0">
                    <a:pos x="56" y="346"/>
                  </a:cxn>
                  <a:cxn ang="0">
                    <a:pos x="71" y="352"/>
                  </a:cxn>
                  <a:cxn ang="0">
                    <a:pos x="88" y="352"/>
                  </a:cxn>
                  <a:cxn ang="0">
                    <a:pos x="105" y="318"/>
                  </a:cxn>
                  <a:cxn ang="0">
                    <a:pos x="99" y="269"/>
                  </a:cxn>
                  <a:cxn ang="0">
                    <a:pos x="127" y="237"/>
                  </a:cxn>
                  <a:cxn ang="0">
                    <a:pos x="161" y="0"/>
                  </a:cxn>
                  <a:cxn ang="0">
                    <a:pos x="323" y="12"/>
                  </a:cxn>
                </a:cxnLst>
                <a:rect l="0" t="0" r="r" b="b"/>
                <a:pathLst>
                  <a:path w="685" h="710">
                    <a:moveTo>
                      <a:pt x="323" y="12"/>
                    </a:moveTo>
                    <a:lnTo>
                      <a:pt x="334" y="27"/>
                    </a:lnTo>
                    <a:lnTo>
                      <a:pt x="343" y="46"/>
                    </a:lnTo>
                    <a:lnTo>
                      <a:pt x="353" y="64"/>
                    </a:lnTo>
                    <a:lnTo>
                      <a:pt x="362" y="81"/>
                    </a:lnTo>
                    <a:lnTo>
                      <a:pt x="372" y="92"/>
                    </a:lnTo>
                    <a:lnTo>
                      <a:pt x="381" y="102"/>
                    </a:lnTo>
                    <a:lnTo>
                      <a:pt x="390" y="109"/>
                    </a:lnTo>
                    <a:lnTo>
                      <a:pt x="402" y="119"/>
                    </a:lnTo>
                    <a:lnTo>
                      <a:pt x="411" y="126"/>
                    </a:lnTo>
                    <a:lnTo>
                      <a:pt x="422" y="134"/>
                    </a:lnTo>
                    <a:lnTo>
                      <a:pt x="432" y="141"/>
                    </a:lnTo>
                    <a:lnTo>
                      <a:pt x="441" y="151"/>
                    </a:lnTo>
                    <a:lnTo>
                      <a:pt x="441" y="156"/>
                    </a:lnTo>
                    <a:lnTo>
                      <a:pt x="434" y="166"/>
                    </a:lnTo>
                    <a:lnTo>
                      <a:pt x="428" y="175"/>
                    </a:lnTo>
                    <a:lnTo>
                      <a:pt x="424" y="186"/>
                    </a:lnTo>
                    <a:lnTo>
                      <a:pt x="424" y="199"/>
                    </a:lnTo>
                    <a:lnTo>
                      <a:pt x="435" y="211"/>
                    </a:lnTo>
                    <a:lnTo>
                      <a:pt x="488" y="192"/>
                    </a:lnTo>
                    <a:lnTo>
                      <a:pt x="496" y="224"/>
                    </a:lnTo>
                    <a:lnTo>
                      <a:pt x="501" y="256"/>
                    </a:lnTo>
                    <a:lnTo>
                      <a:pt x="509" y="288"/>
                    </a:lnTo>
                    <a:lnTo>
                      <a:pt x="514" y="320"/>
                    </a:lnTo>
                    <a:lnTo>
                      <a:pt x="586" y="338"/>
                    </a:lnTo>
                    <a:lnTo>
                      <a:pt x="610" y="372"/>
                    </a:lnTo>
                    <a:lnTo>
                      <a:pt x="623" y="408"/>
                    </a:lnTo>
                    <a:lnTo>
                      <a:pt x="629" y="442"/>
                    </a:lnTo>
                    <a:lnTo>
                      <a:pt x="633" y="474"/>
                    </a:lnTo>
                    <a:lnTo>
                      <a:pt x="636" y="507"/>
                    </a:lnTo>
                    <a:lnTo>
                      <a:pt x="644" y="537"/>
                    </a:lnTo>
                    <a:lnTo>
                      <a:pt x="659" y="569"/>
                    </a:lnTo>
                    <a:lnTo>
                      <a:pt x="685" y="597"/>
                    </a:lnTo>
                    <a:lnTo>
                      <a:pt x="685" y="643"/>
                    </a:lnTo>
                    <a:lnTo>
                      <a:pt x="644" y="689"/>
                    </a:lnTo>
                    <a:lnTo>
                      <a:pt x="533" y="710"/>
                    </a:lnTo>
                    <a:lnTo>
                      <a:pt x="488" y="650"/>
                    </a:lnTo>
                    <a:lnTo>
                      <a:pt x="387" y="637"/>
                    </a:lnTo>
                    <a:lnTo>
                      <a:pt x="428" y="676"/>
                    </a:lnTo>
                    <a:lnTo>
                      <a:pt x="415" y="678"/>
                    </a:lnTo>
                    <a:lnTo>
                      <a:pt x="400" y="680"/>
                    </a:lnTo>
                    <a:lnTo>
                      <a:pt x="387" y="682"/>
                    </a:lnTo>
                    <a:lnTo>
                      <a:pt x="372" y="684"/>
                    </a:lnTo>
                    <a:lnTo>
                      <a:pt x="358" y="686"/>
                    </a:lnTo>
                    <a:lnTo>
                      <a:pt x="343" y="686"/>
                    </a:lnTo>
                    <a:lnTo>
                      <a:pt x="330" y="688"/>
                    </a:lnTo>
                    <a:lnTo>
                      <a:pt x="315" y="689"/>
                    </a:lnTo>
                    <a:lnTo>
                      <a:pt x="304" y="686"/>
                    </a:lnTo>
                    <a:lnTo>
                      <a:pt x="289" y="678"/>
                    </a:lnTo>
                    <a:lnTo>
                      <a:pt x="268" y="665"/>
                    </a:lnTo>
                    <a:lnTo>
                      <a:pt x="244" y="648"/>
                    </a:lnTo>
                    <a:lnTo>
                      <a:pt x="218" y="633"/>
                    </a:lnTo>
                    <a:lnTo>
                      <a:pt x="191" y="620"/>
                    </a:lnTo>
                    <a:lnTo>
                      <a:pt x="167" y="611"/>
                    </a:lnTo>
                    <a:lnTo>
                      <a:pt x="144" y="607"/>
                    </a:lnTo>
                    <a:lnTo>
                      <a:pt x="124" y="609"/>
                    </a:lnTo>
                    <a:lnTo>
                      <a:pt x="109" y="613"/>
                    </a:lnTo>
                    <a:lnTo>
                      <a:pt x="95" y="618"/>
                    </a:lnTo>
                    <a:lnTo>
                      <a:pt x="84" y="624"/>
                    </a:lnTo>
                    <a:lnTo>
                      <a:pt x="71" y="628"/>
                    </a:lnTo>
                    <a:lnTo>
                      <a:pt x="56" y="631"/>
                    </a:lnTo>
                    <a:lnTo>
                      <a:pt x="35" y="629"/>
                    </a:lnTo>
                    <a:lnTo>
                      <a:pt x="7" y="624"/>
                    </a:lnTo>
                    <a:lnTo>
                      <a:pt x="0" y="597"/>
                    </a:lnTo>
                    <a:lnTo>
                      <a:pt x="0" y="567"/>
                    </a:lnTo>
                    <a:lnTo>
                      <a:pt x="3" y="536"/>
                    </a:lnTo>
                    <a:lnTo>
                      <a:pt x="13" y="504"/>
                    </a:lnTo>
                    <a:lnTo>
                      <a:pt x="24" y="472"/>
                    </a:lnTo>
                    <a:lnTo>
                      <a:pt x="37" y="442"/>
                    </a:lnTo>
                    <a:lnTo>
                      <a:pt x="54" y="413"/>
                    </a:lnTo>
                    <a:lnTo>
                      <a:pt x="69" y="391"/>
                    </a:lnTo>
                    <a:lnTo>
                      <a:pt x="56" y="346"/>
                    </a:lnTo>
                    <a:lnTo>
                      <a:pt x="63" y="350"/>
                    </a:lnTo>
                    <a:lnTo>
                      <a:pt x="71" y="352"/>
                    </a:lnTo>
                    <a:lnTo>
                      <a:pt x="80" y="352"/>
                    </a:lnTo>
                    <a:lnTo>
                      <a:pt x="88" y="352"/>
                    </a:lnTo>
                    <a:lnTo>
                      <a:pt x="103" y="342"/>
                    </a:lnTo>
                    <a:lnTo>
                      <a:pt x="105" y="318"/>
                    </a:lnTo>
                    <a:lnTo>
                      <a:pt x="101" y="293"/>
                    </a:lnTo>
                    <a:lnTo>
                      <a:pt x="99" y="269"/>
                    </a:lnTo>
                    <a:lnTo>
                      <a:pt x="107" y="245"/>
                    </a:lnTo>
                    <a:lnTo>
                      <a:pt x="127" y="237"/>
                    </a:lnTo>
                    <a:lnTo>
                      <a:pt x="82" y="211"/>
                    </a:lnTo>
                    <a:lnTo>
                      <a:pt x="161" y="0"/>
                    </a:lnTo>
                    <a:lnTo>
                      <a:pt x="214" y="27"/>
                    </a:lnTo>
                    <a:lnTo>
                      <a:pt x="323" y="12"/>
                    </a:lnTo>
                    <a:close/>
                  </a:path>
                </a:pathLst>
              </a:custGeom>
              <a:solidFill>
                <a:srgbClr val="02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" name="Freeform 385"/>
              <p:cNvSpPr>
                <a:spLocks/>
              </p:cNvSpPr>
              <p:nvPr/>
            </p:nvSpPr>
            <p:spPr bwMode="auto">
              <a:xfrm>
                <a:off x="1709" y="3139"/>
                <a:ext cx="72" cy="100"/>
              </a:xfrm>
              <a:custGeom>
                <a:avLst/>
                <a:gdLst/>
                <a:ahLst/>
                <a:cxnLst>
                  <a:cxn ang="0">
                    <a:pos x="72" y="85"/>
                  </a:cxn>
                  <a:cxn ang="0">
                    <a:pos x="57" y="66"/>
                  </a:cxn>
                  <a:cxn ang="0">
                    <a:pos x="44" y="45"/>
                  </a:cxn>
                  <a:cxn ang="0">
                    <a:pos x="32" y="23"/>
                  </a:cxn>
                  <a:cxn ang="0">
                    <a:pos x="21" y="0"/>
                  </a:cxn>
                  <a:cxn ang="0">
                    <a:pos x="0" y="11"/>
                  </a:cxn>
                  <a:cxn ang="0">
                    <a:pos x="10" y="30"/>
                  </a:cxn>
                  <a:cxn ang="0">
                    <a:pos x="25" y="55"/>
                  </a:cxn>
                  <a:cxn ang="0">
                    <a:pos x="42" y="81"/>
                  </a:cxn>
                  <a:cxn ang="0">
                    <a:pos x="55" y="100"/>
                  </a:cxn>
                  <a:cxn ang="0">
                    <a:pos x="72" y="85"/>
                  </a:cxn>
                </a:cxnLst>
                <a:rect l="0" t="0" r="r" b="b"/>
                <a:pathLst>
                  <a:path w="72" h="100">
                    <a:moveTo>
                      <a:pt x="72" y="85"/>
                    </a:moveTo>
                    <a:lnTo>
                      <a:pt x="57" y="66"/>
                    </a:lnTo>
                    <a:lnTo>
                      <a:pt x="44" y="45"/>
                    </a:lnTo>
                    <a:lnTo>
                      <a:pt x="32" y="23"/>
                    </a:lnTo>
                    <a:lnTo>
                      <a:pt x="21" y="0"/>
                    </a:lnTo>
                    <a:lnTo>
                      <a:pt x="0" y="11"/>
                    </a:lnTo>
                    <a:lnTo>
                      <a:pt x="10" y="30"/>
                    </a:lnTo>
                    <a:lnTo>
                      <a:pt x="25" y="55"/>
                    </a:lnTo>
                    <a:lnTo>
                      <a:pt x="42" y="81"/>
                    </a:lnTo>
                    <a:lnTo>
                      <a:pt x="55" y="100"/>
                    </a:lnTo>
                    <a:lnTo>
                      <a:pt x="72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" name="Freeform 386"/>
              <p:cNvSpPr>
                <a:spLocks/>
              </p:cNvSpPr>
              <p:nvPr/>
            </p:nvSpPr>
            <p:spPr bwMode="auto">
              <a:xfrm>
                <a:off x="1764" y="3224"/>
                <a:ext cx="86" cy="82"/>
              </a:xfrm>
              <a:custGeom>
                <a:avLst/>
                <a:gdLst/>
                <a:ahLst/>
                <a:cxnLst>
                  <a:cxn ang="0">
                    <a:pos x="75" y="82"/>
                  </a:cxn>
                  <a:cxn ang="0">
                    <a:pos x="86" y="71"/>
                  </a:cxn>
                  <a:cxn ang="0">
                    <a:pos x="86" y="56"/>
                  </a:cxn>
                  <a:cxn ang="0">
                    <a:pos x="79" y="48"/>
                  </a:cxn>
                  <a:cxn ang="0">
                    <a:pos x="69" y="41"/>
                  </a:cxn>
                  <a:cxn ang="0">
                    <a:pos x="60" y="35"/>
                  </a:cxn>
                  <a:cxn ang="0">
                    <a:pos x="51" y="30"/>
                  </a:cxn>
                  <a:cxn ang="0">
                    <a:pos x="41" y="24"/>
                  </a:cxn>
                  <a:cxn ang="0">
                    <a:pos x="32" y="16"/>
                  </a:cxn>
                  <a:cxn ang="0">
                    <a:pos x="24" y="9"/>
                  </a:cxn>
                  <a:cxn ang="0">
                    <a:pos x="17" y="0"/>
                  </a:cxn>
                  <a:cxn ang="0">
                    <a:pos x="0" y="15"/>
                  </a:cxn>
                  <a:cxn ang="0">
                    <a:pos x="7" y="22"/>
                  </a:cxn>
                  <a:cxn ang="0">
                    <a:pos x="17" y="30"/>
                  </a:cxn>
                  <a:cxn ang="0">
                    <a:pos x="24" y="35"/>
                  </a:cxn>
                  <a:cxn ang="0">
                    <a:pos x="34" y="41"/>
                  </a:cxn>
                  <a:cxn ang="0">
                    <a:pos x="41" y="47"/>
                  </a:cxn>
                  <a:cxn ang="0">
                    <a:pos x="49" y="52"/>
                  </a:cxn>
                  <a:cxn ang="0">
                    <a:pos x="58" y="58"/>
                  </a:cxn>
                  <a:cxn ang="0">
                    <a:pos x="66" y="65"/>
                  </a:cxn>
                  <a:cxn ang="0">
                    <a:pos x="66" y="60"/>
                  </a:cxn>
                  <a:cxn ang="0">
                    <a:pos x="62" y="67"/>
                  </a:cxn>
                  <a:cxn ang="0">
                    <a:pos x="75" y="82"/>
                  </a:cxn>
                </a:cxnLst>
                <a:rect l="0" t="0" r="r" b="b"/>
                <a:pathLst>
                  <a:path w="86" h="82">
                    <a:moveTo>
                      <a:pt x="75" y="82"/>
                    </a:moveTo>
                    <a:lnTo>
                      <a:pt x="86" y="71"/>
                    </a:lnTo>
                    <a:lnTo>
                      <a:pt x="86" y="56"/>
                    </a:lnTo>
                    <a:lnTo>
                      <a:pt x="79" y="48"/>
                    </a:lnTo>
                    <a:lnTo>
                      <a:pt x="69" y="41"/>
                    </a:lnTo>
                    <a:lnTo>
                      <a:pt x="60" y="35"/>
                    </a:lnTo>
                    <a:lnTo>
                      <a:pt x="51" y="30"/>
                    </a:lnTo>
                    <a:lnTo>
                      <a:pt x="41" y="24"/>
                    </a:lnTo>
                    <a:lnTo>
                      <a:pt x="32" y="16"/>
                    </a:lnTo>
                    <a:lnTo>
                      <a:pt x="24" y="9"/>
                    </a:lnTo>
                    <a:lnTo>
                      <a:pt x="17" y="0"/>
                    </a:lnTo>
                    <a:lnTo>
                      <a:pt x="0" y="15"/>
                    </a:lnTo>
                    <a:lnTo>
                      <a:pt x="7" y="22"/>
                    </a:lnTo>
                    <a:lnTo>
                      <a:pt x="17" y="30"/>
                    </a:lnTo>
                    <a:lnTo>
                      <a:pt x="24" y="35"/>
                    </a:lnTo>
                    <a:lnTo>
                      <a:pt x="34" y="41"/>
                    </a:lnTo>
                    <a:lnTo>
                      <a:pt x="41" y="47"/>
                    </a:lnTo>
                    <a:lnTo>
                      <a:pt x="49" y="52"/>
                    </a:lnTo>
                    <a:lnTo>
                      <a:pt x="58" y="58"/>
                    </a:lnTo>
                    <a:lnTo>
                      <a:pt x="66" y="65"/>
                    </a:lnTo>
                    <a:lnTo>
                      <a:pt x="66" y="60"/>
                    </a:lnTo>
                    <a:lnTo>
                      <a:pt x="62" y="67"/>
                    </a:lnTo>
                    <a:lnTo>
                      <a:pt x="75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3" name="Freeform 387"/>
              <p:cNvSpPr>
                <a:spLocks/>
              </p:cNvSpPr>
              <p:nvPr/>
            </p:nvSpPr>
            <p:spPr bwMode="auto">
              <a:xfrm>
                <a:off x="1811" y="3291"/>
                <a:ext cx="28" cy="66"/>
              </a:xfrm>
              <a:custGeom>
                <a:avLst/>
                <a:gdLst/>
                <a:ahLst/>
                <a:cxnLst>
                  <a:cxn ang="0">
                    <a:pos x="19" y="43"/>
                  </a:cxn>
                  <a:cxn ang="0">
                    <a:pos x="28" y="45"/>
                  </a:cxn>
                  <a:cxn ang="0">
                    <a:pos x="22" y="40"/>
                  </a:cxn>
                  <a:cxn ang="0">
                    <a:pos x="21" y="34"/>
                  </a:cxn>
                  <a:cxn ang="0">
                    <a:pos x="22" y="26"/>
                  </a:cxn>
                  <a:cxn ang="0">
                    <a:pos x="24" y="21"/>
                  </a:cxn>
                  <a:cxn ang="0">
                    <a:pos x="28" y="15"/>
                  </a:cxn>
                  <a:cxn ang="0">
                    <a:pos x="15" y="0"/>
                  </a:cxn>
                  <a:cxn ang="0">
                    <a:pos x="0" y="21"/>
                  </a:cxn>
                  <a:cxn ang="0">
                    <a:pos x="0" y="43"/>
                  </a:cxn>
                  <a:cxn ang="0">
                    <a:pos x="15" y="62"/>
                  </a:cxn>
                  <a:cxn ang="0">
                    <a:pos x="26" y="64"/>
                  </a:cxn>
                  <a:cxn ang="0">
                    <a:pos x="15" y="62"/>
                  </a:cxn>
                  <a:cxn ang="0">
                    <a:pos x="21" y="66"/>
                  </a:cxn>
                  <a:cxn ang="0">
                    <a:pos x="26" y="64"/>
                  </a:cxn>
                  <a:cxn ang="0">
                    <a:pos x="19" y="43"/>
                  </a:cxn>
                </a:cxnLst>
                <a:rect l="0" t="0" r="r" b="b"/>
                <a:pathLst>
                  <a:path w="28" h="66">
                    <a:moveTo>
                      <a:pt x="19" y="43"/>
                    </a:moveTo>
                    <a:lnTo>
                      <a:pt x="28" y="45"/>
                    </a:lnTo>
                    <a:lnTo>
                      <a:pt x="22" y="40"/>
                    </a:lnTo>
                    <a:lnTo>
                      <a:pt x="21" y="34"/>
                    </a:lnTo>
                    <a:lnTo>
                      <a:pt x="22" y="26"/>
                    </a:lnTo>
                    <a:lnTo>
                      <a:pt x="24" y="21"/>
                    </a:lnTo>
                    <a:lnTo>
                      <a:pt x="28" y="15"/>
                    </a:lnTo>
                    <a:lnTo>
                      <a:pt x="15" y="0"/>
                    </a:lnTo>
                    <a:lnTo>
                      <a:pt x="0" y="21"/>
                    </a:lnTo>
                    <a:lnTo>
                      <a:pt x="0" y="43"/>
                    </a:lnTo>
                    <a:lnTo>
                      <a:pt x="15" y="62"/>
                    </a:lnTo>
                    <a:lnTo>
                      <a:pt x="26" y="64"/>
                    </a:lnTo>
                    <a:lnTo>
                      <a:pt x="15" y="62"/>
                    </a:lnTo>
                    <a:lnTo>
                      <a:pt x="21" y="66"/>
                    </a:lnTo>
                    <a:lnTo>
                      <a:pt x="26" y="64"/>
                    </a:lnTo>
                    <a:lnTo>
                      <a:pt x="19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4" name="Freeform 388"/>
              <p:cNvSpPr>
                <a:spLocks/>
              </p:cNvSpPr>
              <p:nvPr/>
            </p:nvSpPr>
            <p:spPr bwMode="auto">
              <a:xfrm>
                <a:off x="1830" y="3310"/>
                <a:ext cx="67" cy="45"/>
              </a:xfrm>
              <a:custGeom>
                <a:avLst/>
                <a:gdLst/>
                <a:ahLst/>
                <a:cxnLst>
                  <a:cxn ang="0">
                    <a:pos x="67" y="13"/>
                  </a:cxn>
                  <a:cxn ang="0">
                    <a:pos x="52" y="4"/>
                  </a:cxn>
                  <a:cxn ang="0">
                    <a:pos x="0" y="24"/>
                  </a:cxn>
                  <a:cxn ang="0">
                    <a:pos x="7" y="45"/>
                  </a:cxn>
                  <a:cxn ang="0">
                    <a:pos x="60" y="26"/>
                  </a:cxn>
                  <a:cxn ang="0">
                    <a:pos x="45" y="17"/>
                  </a:cxn>
                  <a:cxn ang="0">
                    <a:pos x="67" y="13"/>
                  </a:cxn>
                  <a:cxn ang="0">
                    <a:pos x="65" y="0"/>
                  </a:cxn>
                  <a:cxn ang="0">
                    <a:pos x="52" y="4"/>
                  </a:cxn>
                  <a:cxn ang="0">
                    <a:pos x="67" y="13"/>
                  </a:cxn>
                </a:cxnLst>
                <a:rect l="0" t="0" r="r" b="b"/>
                <a:pathLst>
                  <a:path w="67" h="45">
                    <a:moveTo>
                      <a:pt x="67" y="13"/>
                    </a:moveTo>
                    <a:lnTo>
                      <a:pt x="52" y="4"/>
                    </a:lnTo>
                    <a:lnTo>
                      <a:pt x="0" y="24"/>
                    </a:lnTo>
                    <a:lnTo>
                      <a:pt x="7" y="45"/>
                    </a:lnTo>
                    <a:lnTo>
                      <a:pt x="60" y="26"/>
                    </a:lnTo>
                    <a:lnTo>
                      <a:pt x="45" y="17"/>
                    </a:lnTo>
                    <a:lnTo>
                      <a:pt x="67" y="13"/>
                    </a:lnTo>
                    <a:lnTo>
                      <a:pt x="65" y="0"/>
                    </a:lnTo>
                    <a:lnTo>
                      <a:pt x="52" y="4"/>
                    </a:lnTo>
                    <a:lnTo>
                      <a:pt x="6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5" name="Freeform 389"/>
              <p:cNvSpPr>
                <a:spLocks/>
              </p:cNvSpPr>
              <p:nvPr/>
            </p:nvSpPr>
            <p:spPr bwMode="auto">
              <a:xfrm>
                <a:off x="1875" y="3323"/>
                <a:ext cx="34" cy="56"/>
              </a:xfrm>
              <a:custGeom>
                <a:avLst/>
                <a:gdLst/>
                <a:ahLst/>
                <a:cxnLst>
                  <a:cxn ang="0">
                    <a:pos x="34" y="53"/>
                  </a:cxn>
                  <a:cxn ang="0">
                    <a:pos x="22" y="0"/>
                  </a:cxn>
                  <a:cxn ang="0">
                    <a:pos x="0" y="4"/>
                  </a:cxn>
                  <a:cxn ang="0">
                    <a:pos x="13" y="56"/>
                  </a:cxn>
                  <a:cxn ang="0">
                    <a:pos x="34" y="53"/>
                  </a:cxn>
                </a:cxnLst>
                <a:rect l="0" t="0" r="r" b="b"/>
                <a:pathLst>
                  <a:path w="34" h="56">
                    <a:moveTo>
                      <a:pt x="34" y="53"/>
                    </a:moveTo>
                    <a:lnTo>
                      <a:pt x="22" y="0"/>
                    </a:lnTo>
                    <a:lnTo>
                      <a:pt x="0" y="4"/>
                    </a:lnTo>
                    <a:lnTo>
                      <a:pt x="13" y="56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6" name="Freeform 390"/>
              <p:cNvSpPr>
                <a:spLocks/>
              </p:cNvSpPr>
              <p:nvPr/>
            </p:nvSpPr>
            <p:spPr bwMode="auto">
              <a:xfrm>
                <a:off x="1888" y="3376"/>
                <a:ext cx="36" cy="86"/>
              </a:xfrm>
              <a:custGeom>
                <a:avLst/>
                <a:gdLst/>
                <a:ahLst/>
                <a:cxnLst>
                  <a:cxn ang="0">
                    <a:pos x="26" y="65"/>
                  </a:cxn>
                  <a:cxn ang="0">
                    <a:pos x="36" y="75"/>
                  </a:cxn>
                  <a:cxn ang="0">
                    <a:pos x="21" y="0"/>
                  </a:cxn>
                  <a:cxn ang="0">
                    <a:pos x="0" y="3"/>
                  </a:cxn>
                  <a:cxn ang="0">
                    <a:pos x="13" y="78"/>
                  </a:cxn>
                  <a:cxn ang="0">
                    <a:pos x="22" y="86"/>
                  </a:cxn>
                  <a:cxn ang="0">
                    <a:pos x="13" y="78"/>
                  </a:cxn>
                  <a:cxn ang="0">
                    <a:pos x="13" y="84"/>
                  </a:cxn>
                  <a:cxn ang="0">
                    <a:pos x="22" y="86"/>
                  </a:cxn>
                  <a:cxn ang="0">
                    <a:pos x="26" y="65"/>
                  </a:cxn>
                </a:cxnLst>
                <a:rect l="0" t="0" r="r" b="b"/>
                <a:pathLst>
                  <a:path w="36" h="86">
                    <a:moveTo>
                      <a:pt x="26" y="65"/>
                    </a:moveTo>
                    <a:lnTo>
                      <a:pt x="36" y="75"/>
                    </a:lnTo>
                    <a:lnTo>
                      <a:pt x="21" y="0"/>
                    </a:lnTo>
                    <a:lnTo>
                      <a:pt x="0" y="3"/>
                    </a:lnTo>
                    <a:lnTo>
                      <a:pt x="13" y="78"/>
                    </a:lnTo>
                    <a:lnTo>
                      <a:pt x="22" y="86"/>
                    </a:lnTo>
                    <a:lnTo>
                      <a:pt x="13" y="78"/>
                    </a:lnTo>
                    <a:lnTo>
                      <a:pt x="13" y="84"/>
                    </a:lnTo>
                    <a:lnTo>
                      <a:pt x="22" y="86"/>
                    </a:lnTo>
                    <a:lnTo>
                      <a:pt x="26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7" name="Freeform 391"/>
              <p:cNvSpPr>
                <a:spLocks/>
              </p:cNvSpPr>
              <p:nvPr/>
            </p:nvSpPr>
            <p:spPr bwMode="auto">
              <a:xfrm>
                <a:off x="1910" y="3441"/>
                <a:ext cx="83" cy="42"/>
              </a:xfrm>
              <a:custGeom>
                <a:avLst/>
                <a:gdLst/>
                <a:ahLst/>
                <a:cxnLst>
                  <a:cxn ang="0">
                    <a:pos x="83" y="25"/>
                  </a:cxn>
                  <a:cxn ang="0">
                    <a:pos x="77" y="21"/>
                  </a:cxn>
                  <a:cxn ang="0">
                    <a:pos x="70" y="19"/>
                  </a:cxn>
                  <a:cxn ang="0">
                    <a:pos x="59" y="15"/>
                  </a:cxn>
                  <a:cxn ang="0">
                    <a:pos x="45" y="12"/>
                  </a:cxn>
                  <a:cxn ang="0">
                    <a:pos x="32" y="8"/>
                  </a:cxn>
                  <a:cxn ang="0">
                    <a:pos x="21" y="4"/>
                  </a:cxn>
                  <a:cxn ang="0">
                    <a:pos x="12" y="2"/>
                  </a:cxn>
                  <a:cxn ang="0">
                    <a:pos x="4" y="0"/>
                  </a:cxn>
                  <a:cxn ang="0">
                    <a:pos x="0" y="21"/>
                  </a:cxn>
                  <a:cxn ang="0">
                    <a:pos x="72" y="42"/>
                  </a:cxn>
                  <a:cxn ang="0">
                    <a:pos x="62" y="36"/>
                  </a:cxn>
                  <a:cxn ang="0">
                    <a:pos x="83" y="25"/>
                  </a:cxn>
                  <a:cxn ang="0">
                    <a:pos x="81" y="23"/>
                  </a:cxn>
                  <a:cxn ang="0">
                    <a:pos x="79" y="21"/>
                  </a:cxn>
                  <a:cxn ang="0">
                    <a:pos x="76" y="21"/>
                  </a:cxn>
                  <a:cxn ang="0">
                    <a:pos x="74" y="19"/>
                  </a:cxn>
                  <a:cxn ang="0">
                    <a:pos x="83" y="25"/>
                  </a:cxn>
                </a:cxnLst>
                <a:rect l="0" t="0" r="r" b="b"/>
                <a:pathLst>
                  <a:path w="83" h="42">
                    <a:moveTo>
                      <a:pt x="83" y="25"/>
                    </a:moveTo>
                    <a:lnTo>
                      <a:pt x="77" y="21"/>
                    </a:lnTo>
                    <a:lnTo>
                      <a:pt x="70" y="19"/>
                    </a:lnTo>
                    <a:lnTo>
                      <a:pt x="59" y="15"/>
                    </a:lnTo>
                    <a:lnTo>
                      <a:pt x="45" y="12"/>
                    </a:lnTo>
                    <a:lnTo>
                      <a:pt x="32" y="8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4" y="0"/>
                    </a:lnTo>
                    <a:lnTo>
                      <a:pt x="0" y="21"/>
                    </a:lnTo>
                    <a:lnTo>
                      <a:pt x="72" y="42"/>
                    </a:lnTo>
                    <a:lnTo>
                      <a:pt x="62" y="36"/>
                    </a:lnTo>
                    <a:lnTo>
                      <a:pt x="83" y="25"/>
                    </a:lnTo>
                    <a:lnTo>
                      <a:pt x="81" y="23"/>
                    </a:lnTo>
                    <a:lnTo>
                      <a:pt x="79" y="21"/>
                    </a:lnTo>
                    <a:lnTo>
                      <a:pt x="76" y="21"/>
                    </a:lnTo>
                    <a:lnTo>
                      <a:pt x="74" y="19"/>
                    </a:lnTo>
                    <a:lnTo>
                      <a:pt x="83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8" name="Freeform 392"/>
              <p:cNvSpPr>
                <a:spLocks/>
              </p:cNvSpPr>
              <p:nvPr/>
            </p:nvSpPr>
            <p:spPr bwMode="auto">
              <a:xfrm>
                <a:off x="1972" y="3466"/>
                <a:ext cx="70" cy="97"/>
              </a:xfrm>
              <a:custGeom>
                <a:avLst/>
                <a:gdLst/>
                <a:ahLst/>
                <a:cxnLst>
                  <a:cxn ang="0">
                    <a:pos x="70" y="92"/>
                  </a:cxn>
                  <a:cxn ang="0">
                    <a:pos x="21" y="0"/>
                  </a:cxn>
                  <a:cxn ang="0">
                    <a:pos x="0" y="11"/>
                  </a:cxn>
                  <a:cxn ang="0">
                    <a:pos x="47" y="97"/>
                  </a:cxn>
                  <a:cxn ang="0">
                    <a:pos x="45" y="92"/>
                  </a:cxn>
                  <a:cxn ang="0">
                    <a:pos x="70" y="92"/>
                  </a:cxn>
                  <a:cxn ang="0">
                    <a:pos x="70" y="90"/>
                  </a:cxn>
                  <a:cxn ang="0">
                    <a:pos x="70" y="88"/>
                  </a:cxn>
                  <a:cxn ang="0">
                    <a:pos x="70" y="86"/>
                  </a:cxn>
                  <a:cxn ang="0">
                    <a:pos x="70" y="86"/>
                  </a:cxn>
                  <a:cxn ang="0">
                    <a:pos x="70" y="92"/>
                  </a:cxn>
                </a:cxnLst>
                <a:rect l="0" t="0" r="r" b="b"/>
                <a:pathLst>
                  <a:path w="70" h="97">
                    <a:moveTo>
                      <a:pt x="70" y="92"/>
                    </a:moveTo>
                    <a:lnTo>
                      <a:pt x="21" y="0"/>
                    </a:lnTo>
                    <a:lnTo>
                      <a:pt x="0" y="11"/>
                    </a:lnTo>
                    <a:lnTo>
                      <a:pt x="47" y="97"/>
                    </a:lnTo>
                    <a:lnTo>
                      <a:pt x="45" y="92"/>
                    </a:lnTo>
                    <a:lnTo>
                      <a:pt x="70" y="92"/>
                    </a:lnTo>
                    <a:lnTo>
                      <a:pt x="70" y="90"/>
                    </a:lnTo>
                    <a:lnTo>
                      <a:pt x="70" y="88"/>
                    </a:lnTo>
                    <a:lnTo>
                      <a:pt x="70" y="86"/>
                    </a:lnTo>
                    <a:lnTo>
                      <a:pt x="70" y="86"/>
                    </a:lnTo>
                    <a:lnTo>
                      <a:pt x="7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9" name="Freeform 393"/>
              <p:cNvSpPr>
                <a:spLocks/>
              </p:cNvSpPr>
              <p:nvPr/>
            </p:nvSpPr>
            <p:spPr bwMode="auto">
              <a:xfrm>
                <a:off x="2017" y="3558"/>
                <a:ext cx="25" cy="82"/>
              </a:xfrm>
              <a:custGeom>
                <a:avLst/>
                <a:gdLst/>
                <a:ahLst/>
                <a:cxnLst>
                  <a:cxn ang="0">
                    <a:pos x="25" y="75"/>
                  </a:cxn>
                  <a:cxn ang="0">
                    <a:pos x="25" y="79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79"/>
                  </a:cxn>
                  <a:cxn ang="0">
                    <a:pos x="2" y="82"/>
                  </a:cxn>
                  <a:cxn ang="0">
                    <a:pos x="0" y="79"/>
                  </a:cxn>
                  <a:cxn ang="0">
                    <a:pos x="0" y="80"/>
                  </a:cxn>
                  <a:cxn ang="0">
                    <a:pos x="2" y="82"/>
                  </a:cxn>
                  <a:cxn ang="0">
                    <a:pos x="25" y="75"/>
                  </a:cxn>
                </a:cxnLst>
                <a:rect l="0" t="0" r="r" b="b"/>
                <a:pathLst>
                  <a:path w="25" h="82">
                    <a:moveTo>
                      <a:pt x="25" y="75"/>
                    </a:moveTo>
                    <a:lnTo>
                      <a:pt x="25" y="79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" y="82"/>
                    </a:lnTo>
                    <a:lnTo>
                      <a:pt x="0" y="79"/>
                    </a:lnTo>
                    <a:lnTo>
                      <a:pt x="0" y="80"/>
                    </a:lnTo>
                    <a:lnTo>
                      <a:pt x="2" y="82"/>
                    </a:lnTo>
                    <a:lnTo>
                      <a:pt x="25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" name="Freeform 394"/>
              <p:cNvSpPr>
                <a:spLocks/>
              </p:cNvSpPr>
              <p:nvPr/>
            </p:nvSpPr>
            <p:spPr bwMode="auto">
              <a:xfrm>
                <a:off x="2019" y="3633"/>
                <a:ext cx="42" cy="64"/>
              </a:xfrm>
              <a:custGeom>
                <a:avLst/>
                <a:gdLst/>
                <a:ahLst/>
                <a:cxnLst>
                  <a:cxn ang="0">
                    <a:pos x="40" y="51"/>
                  </a:cxn>
                  <a:cxn ang="0">
                    <a:pos x="42" y="54"/>
                  </a:cxn>
                  <a:cxn ang="0">
                    <a:pos x="23" y="0"/>
                  </a:cxn>
                  <a:cxn ang="0">
                    <a:pos x="0" y="7"/>
                  </a:cxn>
                  <a:cxn ang="0">
                    <a:pos x="23" y="64"/>
                  </a:cxn>
                  <a:cxn ang="0">
                    <a:pos x="21" y="64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64"/>
                  </a:cxn>
                  <a:cxn ang="0">
                    <a:pos x="23" y="64"/>
                  </a:cxn>
                  <a:cxn ang="0">
                    <a:pos x="40" y="51"/>
                  </a:cxn>
                </a:cxnLst>
                <a:rect l="0" t="0" r="r" b="b"/>
                <a:pathLst>
                  <a:path w="42" h="64">
                    <a:moveTo>
                      <a:pt x="40" y="51"/>
                    </a:moveTo>
                    <a:lnTo>
                      <a:pt x="42" y="54"/>
                    </a:lnTo>
                    <a:lnTo>
                      <a:pt x="23" y="0"/>
                    </a:lnTo>
                    <a:lnTo>
                      <a:pt x="0" y="7"/>
                    </a:lnTo>
                    <a:lnTo>
                      <a:pt x="23" y="64"/>
                    </a:lnTo>
                    <a:lnTo>
                      <a:pt x="21" y="64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64"/>
                    </a:lnTo>
                    <a:lnTo>
                      <a:pt x="23" y="64"/>
                    </a:ln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" name="Freeform 395"/>
              <p:cNvSpPr>
                <a:spLocks/>
              </p:cNvSpPr>
              <p:nvPr/>
            </p:nvSpPr>
            <p:spPr bwMode="auto">
              <a:xfrm>
                <a:off x="2042" y="3684"/>
                <a:ext cx="54" cy="54"/>
              </a:xfrm>
              <a:custGeom>
                <a:avLst/>
                <a:gdLst/>
                <a:ahLst/>
                <a:cxnLst>
                  <a:cxn ang="0">
                    <a:pos x="54" y="46"/>
                  </a:cxn>
                  <a:cxn ang="0">
                    <a:pos x="17" y="0"/>
                  </a:cxn>
                  <a:cxn ang="0">
                    <a:pos x="0" y="13"/>
                  </a:cxn>
                  <a:cxn ang="0">
                    <a:pos x="32" y="54"/>
                  </a:cxn>
                  <a:cxn ang="0">
                    <a:pos x="30" y="46"/>
                  </a:cxn>
                  <a:cxn ang="0">
                    <a:pos x="54" y="46"/>
                  </a:cxn>
                  <a:cxn ang="0">
                    <a:pos x="54" y="45"/>
                  </a:cxn>
                  <a:cxn ang="0">
                    <a:pos x="52" y="43"/>
                  </a:cxn>
                  <a:cxn ang="0">
                    <a:pos x="52" y="41"/>
                  </a:cxn>
                  <a:cxn ang="0">
                    <a:pos x="51" y="39"/>
                  </a:cxn>
                  <a:cxn ang="0">
                    <a:pos x="54" y="46"/>
                  </a:cxn>
                </a:cxnLst>
                <a:rect l="0" t="0" r="r" b="b"/>
                <a:pathLst>
                  <a:path w="54" h="54">
                    <a:moveTo>
                      <a:pt x="54" y="46"/>
                    </a:moveTo>
                    <a:lnTo>
                      <a:pt x="17" y="0"/>
                    </a:lnTo>
                    <a:lnTo>
                      <a:pt x="0" y="13"/>
                    </a:lnTo>
                    <a:lnTo>
                      <a:pt x="32" y="54"/>
                    </a:lnTo>
                    <a:lnTo>
                      <a:pt x="30" y="46"/>
                    </a:lnTo>
                    <a:lnTo>
                      <a:pt x="54" y="46"/>
                    </a:lnTo>
                    <a:lnTo>
                      <a:pt x="54" y="45"/>
                    </a:lnTo>
                    <a:lnTo>
                      <a:pt x="52" y="43"/>
                    </a:lnTo>
                    <a:lnTo>
                      <a:pt x="52" y="41"/>
                    </a:lnTo>
                    <a:lnTo>
                      <a:pt x="51" y="39"/>
                    </a:lnTo>
                    <a:lnTo>
                      <a:pt x="5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2" name="Freeform 396"/>
              <p:cNvSpPr>
                <a:spLocks/>
              </p:cNvSpPr>
              <p:nvPr/>
            </p:nvSpPr>
            <p:spPr bwMode="auto">
              <a:xfrm>
                <a:off x="2072" y="3730"/>
                <a:ext cx="24" cy="53"/>
              </a:xfrm>
              <a:custGeom>
                <a:avLst/>
                <a:gdLst/>
                <a:ahLst/>
                <a:cxnLst>
                  <a:cxn ang="0">
                    <a:pos x="21" y="53"/>
                  </a:cxn>
                  <a:cxn ang="0">
                    <a:pos x="24" y="44"/>
                  </a:cxn>
                  <a:cxn ang="0">
                    <a:pos x="24" y="29"/>
                  </a:cxn>
                  <a:cxn ang="0">
                    <a:pos x="24" y="12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46"/>
                  </a:cxn>
                  <a:cxn ang="0">
                    <a:pos x="2" y="40"/>
                  </a:cxn>
                  <a:cxn ang="0">
                    <a:pos x="21" y="53"/>
                  </a:cxn>
                  <a:cxn ang="0">
                    <a:pos x="22" y="53"/>
                  </a:cxn>
                  <a:cxn ang="0">
                    <a:pos x="22" y="51"/>
                  </a:cxn>
                  <a:cxn ang="0">
                    <a:pos x="24" y="47"/>
                  </a:cxn>
                  <a:cxn ang="0">
                    <a:pos x="24" y="46"/>
                  </a:cxn>
                  <a:cxn ang="0">
                    <a:pos x="21" y="53"/>
                  </a:cxn>
                </a:cxnLst>
                <a:rect l="0" t="0" r="r" b="b"/>
                <a:pathLst>
                  <a:path w="24" h="53">
                    <a:moveTo>
                      <a:pt x="21" y="53"/>
                    </a:moveTo>
                    <a:lnTo>
                      <a:pt x="24" y="44"/>
                    </a:lnTo>
                    <a:lnTo>
                      <a:pt x="24" y="29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2" y="40"/>
                    </a:lnTo>
                    <a:lnTo>
                      <a:pt x="21" y="53"/>
                    </a:lnTo>
                    <a:lnTo>
                      <a:pt x="22" y="53"/>
                    </a:lnTo>
                    <a:lnTo>
                      <a:pt x="22" y="51"/>
                    </a:lnTo>
                    <a:lnTo>
                      <a:pt x="24" y="47"/>
                    </a:lnTo>
                    <a:lnTo>
                      <a:pt x="24" y="46"/>
                    </a:lnTo>
                    <a:lnTo>
                      <a:pt x="21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3" name="Freeform 397"/>
              <p:cNvSpPr>
                <a:spLocks/>
              </p:cNvSpPr>
              <p:nvPr/>
            </p:nvSpPr>
            <p:spPr bwMode="auto">
              <a:xfrm>
                <a:off x="2034" y="3770"/>
                <a:ext cx="59" cy="64"/>
              </a:xfrm>
              <a:custGeom>
                <a:avLst/>
                <a:gdLst/>
                <a:ahLst/>
                <a:cxnLst>
                  <a:cxn ang="0">
                    <a:pos x="10" y="64"/>
                  </a:cxn>
                  <a:cxn ang="0">
                    <a:pos x="21" y="56"/>
                  </a:cxn>
                  <a:cxn ang="0">
                    <a:pos x="34" y="41"/>
                  </a:cxn>
                  <a:cxn ang="0">
                    <a:pos x="49" y="24"/>
                  </a:cxn>
                  <a:cxn ang="0">
                    <a:pos x="59" y="13"/>
                  </a:cxn>
                  <a:cxn ang="0">
                    <a:pos x="40" y="0"/>
                  </a:cxn>
                  <a:cxn ang="0">
                    <a:pos x="0" y="45"/>
                  </a:cxn>
                  <a:cxn ang="0">
                    <a:pos x="8" y="41"/>
                  </a:cxn>
                  <a:cxn ang="0">
                    <a:pos x="10" y="64"/>
                  </a:cxn>
                  <a:cxn ang="0">
                    <a:pos x="12" y="64"/>
                  </a:cxn>
                  <a:cxn ang="0">
                    <a:pos x="15" y="62"/>
                  </a:cxn>
                  <a:cxn ang="0">
                    <a:pos x="17" y="62"/>
                  </a:cxn>
                  <a:cxn ang="0">
                    <a:pos x="17" y="60"/>
                  </a:cxn>
                  <a:cxn ang="0">
                    <a:pos x="10" y="64"/>
                  </a:cxn>
                </a:cxnLst>
                <a:rect l="0" t="0" r="r" b="b"/>
                <a:pathLst>
                  <a:path w="59" h="64">
                    <a:moveTo>
                      <a:pt x="10" y="64"/>
                    </a:moveTo>
                    <a:lnTo>
                      <a:pt x="21" y="56"/>
                    </a:lnTo>
                    <a:lnTo>
                      <a:pt x="34" y="41"/>
                    </a:lnTo>
                    <a:lnTo>
                      <a:pt x="49" y="24"/>
                    </a:lnTo>
                    <a:lnTo>
                      <a:pt x="59" y="13"/>
                    </a:lnTo>
                    <a:lnTo>
                      <a:pt x="40" y="0"/>
                    </a:lnTo>
                    <a:lnTo>
                      <a:pt x="0" y="45"/>
                    </a:lnTo>
                    <a:lnTo>
                      <a:pt x="8" y="41"/>
                    </a:lnTo>
                    <a:lnTo>
                      <a:pt x="10" y="64"/>
                    </a:lnTo>
                    <a:lnTo>
                      <a:pt x="12" y="64"/>
                    </a:lnTo>
                    <a:lnTo>
                      <a:pt x="15" y="62"/>
                    </a:lnTo>
                    <a:lnTo>
                      <a:pt x="17" y="62"/>
                    </a:lnTo>
                    <a:lnTo>
                      <a:pt x="17" y="60"/>
                    </a:lnTo>
                    <a:lnTo>
                      <a:pt x="1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4" name="Freeform 398"/>
              <p:cNvSpPr>
                <a:spLocks/>
              </p:cNvSpPr>
              <p:nvPr/>
            </p:nvSpPr>
            <p:spPr bwMode="auto">
              <a:xfrm>
                <a:off x="1924" y="3811"/>
                <a:ext cx="120" cy="45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7" y="42"/>
                  </a:cxn>
                  <a:cxn ang="0">
                    <a:pos x="20" y="42"/>
                  </a:cxn>
                  <a:cxn ang="0">
                    <a:pos x="37" y="40"/>
                  </a:cxn>
                  <a:cxn ang="0">
                    <a:pos x="58" y="36"/>
                  </a:cxn>
                  <a:cxn ang="0">
                    <a:pos x="77" y="32"/>
                  </a:cxn>
                  <a:cxn ang="0">
                    <a:pos x="95" y="28"/>
                  </a:cxn>
                  <a:cxn ang="0">
                    <a:pos x="110" y="25"/>
                  </a:cxn>
                  <a:cxn ang="0">
                    <a:pos x="120" y="23"/>
                  </a:cxn>
                  <a:cxn ang="0">
                    <a:pos x="118" y="0"/>
                  </a:cxn>
                  <a:cxn ang="0">
                    <a:pos x="5" y="23"/>
                  </a:cxn>
                  <a:cxn ang="0">
                    <a:pos x="16" y="25"/>
                  </a:cxn>
                  <a:cxn ang="0">
                    <a:pos x="0" y="40"/>
                  </a:cxn>
                  <a:cxn ang="0">
                    <a:pos x="3" y="45"/>
                  </a:cxn>
                  <a:cxn ang="0">
                    <a:pos x="9" y="43"/>
                  </a:cxn>
                  <a:cxn ang="0">
                    <a:pos x="0" y="40"/>
                  </a:cxn>
                </a:cxnLst>
                <a:rect l="0" t="0" r="r" b="b"/>
                <a:pathLst>
                  <a:path w="120" h="45">
                    <a:moveTo>
                      <a:pt x="0" y="40"/>
                    </a:moveTo>
                    <a:lnTo>
                      <a:pt x="7" y="42"/>
                    </a:lnTo>
                    <a:lnTo>
                      <a:pt x="20" y="42"/>
                    </a:lnTo>
                    <a:lnTo>
                      <a:pt x="37" y="40"/>
                    </a:lnTo>
                    <a:lnTo>
                      <a:pt x="58" y="36"/>
                    </a:lnTo>
                    <a:lnTo>
                      <a:pt x="77" y="32"/>
                    </a:lnTo>
                    <a:lnTo>
                      <a:pt x="95" y="28"/>
                    </a:lnTo>
                    <a:lnTo>
                      <a:pt x="110" y="25"/>
                    </a:lnTo>
                    <a:lnTo>
                      <a:pt x="120" y="23"/>
                    </a:lnTo>
                    <a:lnTo>
                      <a:pt x="118" y="0"/>
                    </a:lnTo>
                    <a:lnTo>
                      <a:pt x="5" y="23"/>
                    </a:lnTo>
                    <a:lnTo>
                      <a:pt x="16" y="25"/>
                    </a:lnTo>
                    <a:lnTo>
                      <a:pt x="0" y="40"/>
                    </a:lnTo>
                    <a:lnTo>
                      <a:pt x="3" y="45"/>
                    </a:lnTo>
                    <a:lnTo>
                      <a:pt x="9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" name="Freeform 399"/>
              <p:cNvSpPr>
                <a:spLocks/>
              </p:cNvSpPr>
              <p:nvPr/>
            </p:nvSpPr>
            <p:spPr bwMode="auto">
              <a:xfrm>
                <a:off x="1877" y="3774"/>
                <a:ext cx="63" cy="77"/>
              </a:xfrm>
              <a:custGeom>
                <a:avLst/>
                <a:gdLst/>
                <a:ahLst/>
                <a:cxnLst>
                  <a:cxn ang="0">
                    <a:pos x="9" y="20"/>
                  </a:cxn>
                  <a:cxn ang="0">
                    <a:pos x="0" y="17"/>
                  </a:cxn>
                  <a:cxn ang="0">
                    <a:pos x="47" y="77"/>
                  </a:cxn>
                  <a:cxn ang="0">
                    <a:pos x="63" y="62"/>
                  </a:cxn>
                  <a:cxn ang="0">
                    <a:pos x="18" y="2"/>
                  </a:cxn>
                  <a:cxn ang="0">
                    <a:pos x="9" y="0"/>
                  </a:cxn>
                  <a:cxn ang="0">
                    <a:pos x="18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9" y="20"/>
                  </a:cxn>
                </a:cxnLst>
                <a:rect l="0" t="0" r="r" b="b"/>
                <a:pathLst>
                  <a:path w="63" h="77">
                    <a:moveTo>
                      <a:pt x="9" y="20"/>
                    </a:moveTo>
                    <a:lnTo>
                      <a:pt x="0" y="17"/>
                    </a:lnTo>
                    <a:lnTo>
                      <a:pt x="47" y="77"/>
                    </a:lnTo>
                    <a:lnTo>
                      <a:pt x="63" y="62"/>
                    </a:lnTo>
                    <a:lnTo>
                      <a:pt x="18" y="2"/>
                    </a:lnTo>
                    <a:lnTo>
                      <a:pt x="9" y="0"/>
                    </a:lnTo>
                    <a:lnTo>
                      <a:pt x="18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" name="Freeform 400"/>
              <p:cNvSpPr>
                <a:spLocks/>
              </p:cNvSpPr>
              <p:nvPr/>
            </p:nvSpPr>
            <p:spPr bwMode="auto">
              <a:xfrm>
                <a:off x="1753" y="3753"/>
                <a:ext cx="133" cy="41"/>
              </a:xfrm>
              <a:custGeom>
                <a:avLst/>
                <a:gdLst/>
                <a:ahLst/>
                <a:cxnLst>
                  <a:cxn ang="0">
                    <a:pos x="39" y="9"/>
                  </a:cxn>
                  <a:cxn ang="0">
                    <a:pos x="32" y="26"/>
                  </a:cxn>
                  <a:cxn ang="0">
                    <a:pos x="133" y="41"/>
                  </a:cxn>
                  <a:cxn ang="0">
                    <a:pos x="133" y="21"/>
                  </a:cxn>
                  <a:cxn ang="0">
                    <a:pos x="32" y="6"/>
                  </a:cxn>
                  <a:cxn ang="0">
                    <a:pos x="26" y="23"/>
                  </a:cxn>
                  <a:cxn ang="0">
                    <a:pos x="32" y="6"/>
                  </a:cxn>
                  <a:cxn ang="0">
                    <a:pos x="0" y="0"/>
                  </a:cxn>
                  <a:cxn ang="0">
                    <a:pos x="26" y="23"/>
                  </a:cxn>
                  <a:cxn ang="0">
                    <a:pos x="39" y="9"/>
                  </a:cxn>
                </a:cxnLst>
                <a:rect l="0" t="0" r="r" b="b"/>
                <a:pathLst>
                  <a:path w="133" h="41">
                    <a:moveTo>
                      <a:pt x="39" y="9"/>
                    </a:moveTo>
                    <a:lnTo>
                      <a:pt x="32" y="26"/>
                    </a:lnTo>
                    <a:lnTo>
                      <a:pt x="133" y="41"/>
                    </a:lnTo>
                    <a:lnTo>
                      <a:pt x="133" y="21"/>
                    </a:lnTo>
                    <a:lnTo>
                      <a:pt x="32" y="6"/>
                    </a:lnTo>
                    <a:lnTo>
                      <a:pt x="26" y="23"/>
                    </a:lnTo>
                    <a:lnTo>
                      <a:pt x="32" y="6"/>
                    </a:lnTo>
                    <a:lnTo>
                      <a:pt x="0" y="0"/>
                    </a:lnTo>
                    <a:lnTo>
                      <a:pt x="26" y="23"/>
                    </a:lnTo>
                    <a:lnTo>
                      <a:pt x="39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7" name="Freeform 401"/>
              <p:cNvSpPr>
                <a:spLocks/>
              </p:cNvSpPr>
              <p:nvPr/>
            </p:nvSpPr>
            <p:spPr bwMode="auto">
              <a:xfrm>
                <a:off x="1779" y="3762"/>
                <a:ext cx="73" cy="59"/>
              </a:xfrm>
              <a:custGeom>
                <a:avLst/>
                <a:gdLst/>
                <a:ahLst/>
                <a:cxnLst>
                  <a:cxn ang="0">
                    <a:pos x="47" y="59"/>
                  </a:cxn>
                  <a:cxn ang="0">
                    <a:pos x="54" y="42"/>
                  </a:cxn>
                  <a:cxn ang="0">
                    <a:pos x="13" y="0"/>
                  </a:cxn>
                  <a:cxn ang="0">
                    <a:pos x="0" y="14"/>
                  </a:cxn>
                  <a:cxn ang="0">
                    <a:pos x="39" y="55"/>
                  </a:cxn>
                  <a:cxn ang="0">
                    <a:pos x="47" y="38"/>
                  </a:cxn>
                  <a:cxn ang="0">
                    <a:pos x="47" y="59"/>
                  </a:cxn>
                  <a:cxn ang="0">
                    <a:pos x="73" y="57"/>
                  </a:cxn>
                  <a:cxn ang="0">
                    <a:pos x="54" y="42"/>
                  </a:cxn>
                  <a:cxn ang="0">
                    <a:pos x="47" y="59"/>
                  </a:cxn>
                </a:cxnLst>
                <a:rect l="0" t="0" r="r" b="b"/>
                <a:pathLst>
                  <a:path w="73" h="59">
                    <a:moveTo>
                      <a:pt x="47" y="59"/>
                    </a:moveTo>
                    <a:lnTo>
                      <a:pt x="54" y="42"/>
                    </a:lnTo>
                    <a:lnTo>
                      <a:pt x="13" y="0"/>
                    </a:lnTo>
                    <a:lnTo>
                      <a:pt x="0" y="14"/>
                    </a:lnTo>
                    <a:lnTo>
                      <a:pt x="39" y="55"/>
                    </a:lnTo>
                    <a:lnTo>
                      <a:pt x="47" y="38"/>
                    </a:lnTo>
                    <a:lnTo>
                      <a:pt x="47" y="59"/>
                    </a:lnTo>
                    <a:lnTo>
                      <a:pt x="73" y="57"/>
                    </a:lnTo>
                    <a:lnTo>
                      <a:pt x="54" y="42"/>
                    </a:lnTo>
                    <a:lnTo>
                      <a:pt x="47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8" name="Freeform 402"/>
              <p:cNvSpPr>
                <a:spLocks/>
              </p:cNvSpPr>
              <p:nvPr/>
            </p:nvSpPr>
            <p:spPr bwMode="auto">
              <a:xfrm>
                <a:off x="1708" y="3800"/>
                <a:ext cx="118" cy="34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32"/>
                  </a:cxn>
                  <a:cxn ang="0">
                    <a:pos x="3" y="32"/>
                  </a:cxn>
                  <a:cxn ang="0">
                    <a:pos x="5" y="34"/>
                  </a:cxn>
                  <a:cxn ang="0">
                    <a:pos x="5" y="34"/>
                  </a:cxn>
                  <a:cxn ang="0">
                    <a:pos x="118" y="21"/>
                  </a:cxn>
                  <a:cxn ang="0">
                    <a:pos x="118" y="0"/>
                  </a:cxn>
                  <a:cxn ang="0">
                    <a:pos x="5" y="11"/>
                  </a:cxn>
                  <a:cxn ang="0">
                    <a:pos x="11" y="13"/>
                  </a:cxn>
                  <a:cxn ang="0">
                    <a:pos x="0" y="32"/>
                  </a:cxn>
                  <a:cxn ang="0">
                    <a:pos x="3" y="34"/>
                  </a:cxn>
                  <a:cxn ang="0">
                    <a:pos x="5" y="34"/>
                  </a:cxn>
                  <a:cxn ang="0">
                    <a:pos x="0" y="32"/>
                  </a:cxn>
                </a:cxnLst>
                <a:rect l="0" t="0" r="r" b="b"/>
                <a:pathLst>
                  <a:path w="118" h="34">
                    <a:moveTo>
                      <a:pt x="0" y="32"/>
                    </a:moveTo>
                    <a:lnTo>
                      <a:pt x="0" y="32"/>
                    </a:lnTo>
                    <a:lnTo>
                      <a:pt x="3" y="32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118" y="21"/>
                    </a:lnTo>
                    <a:lnTo>
                      <a:pt x="118" y="0"/>
                    </a:lnTo>
                    <a:lnTo>
                      <a:pt x="5" y="11"/>
                    </a:lnTo>
                    <a:lnTo>
                      <a:pt x="11" y="13"/>
                    </a:lnTo>
                    <a:lnTo>
                      <a:pt x="0" y="32"/>
                    </a:lnTo>
                    <a:lnTo>
                      <a:pt x="3" y="34"/>
                    </a:lnTo>
                    <a:lnTo>
                      <a:pt x="5" y="3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9" name="Freeform 403"/>
              <p:cNvSpPr>
                <a:spLocks/>
              </p:cNvSpPr>
              <p:nvPr/>
            </p:nvSpPr>
            <p:spPr bwMode="auto">
              <a:xfrm>
                <a:off x="1518" y="3730"/>
                <a:ext cx="201" cy="102"/>
              </a:xfrm>
              <a:custGeom>
                <a:avLst/>
                <a:gdLst/>
                <a:ahLst/>
                <a:cxnLst>
                  <a:cxn ang="0">
                    <a:pos x="5" y="23"/>
                  </a:cxn>
                  <a:cxn ang="0">
                    <a:pos x="28" y="21"/>
                  </a:cxn>
                  <a:cxn ang="0">
                    <a:pos x="52" y="25"/>
                  </a:cxn>
                  <a:cxn ang="0">
                    <a:pos x="77" y="36"/>
                  </a:cxn>
                  <a:cxn ang="0">
                    <a:pos x="101" y="47"/>
                  </a:cxn>
                  <a:cxn ang="0">
                    <a:pos x="126" y="62"/>
                  </a:cxn>
                  <a:cxn ang="0">
                    <a:pos x="148" y="77"/>
                  </a:cxn>
                  <a:cxn ang="0">
                    <a:pos x="169" y="91"/>
                  </a:cxn>
                  <a:cxn ang="0">
                    <a:pos x="190" y="102"/>
                  </a:cxn>
                  <a:cxn ang="0">
                    <a:pos x="201" y="83"/>
                  </a:cxn>
                  <a:cxn ang="0">
                    <a:pos x="175" y="72"/>
                  </a:cxn>
                  <a:cxn ang="0">
                    <a:pos x="152" y="59"/>
                  </a:cxn>
                  <a:cxn ang="0">
                    <a:pos x="129" y="44"/>
                  </a:cxn>
                  <a:cxn ang="0">
                    <a:pos x="107" y="29"/>
                  </a:cxn>
                  <a:cxn ang="0">
                    <a:pos x="84" y="16"/>
                  </a:cxn>
                  <a:cxn ang="0">
                    <a:pos x="60" y="6"/>
                  </a:cxn>
                  <a:cxn ang="0">
                    <a:pos x="32" y="0"/>
                  </a:cxn>
                  <a:cxn ang="0">
                    <a:pos x="0" y="2"/>
                  </a:cxn>
                  <a:cxn ang="0">
                    <a:pos x="5" y="23"/>
                  </a:cxn>
                </a:cxnLst>
                <a:rect l="0" t="0" r="r" b="b"/>
                <a:pathLst>
                  <a:path w="201" h="102">
                    <a:moveTo>
                      <a:pt x="5" y="23"/>
                    </a:moveTo>
                    <a:lnTo>
                      <a:pt x="28" y="21"/>
                    </a:lnTo>
                    <a:lnTo>
                      <a:pt x="52" y="25"/>
                    </a:lnTo>
                    <a:lnTo>
                      <a:pt x="77" y="36"/>
                    </a:lnTo>
                    <a:lnTo>
                      <a:pt x="101" y="47"/>
                    </a:lnTo>
                    <a:lnTo>
                      <a:pt x="126" y="62"/>
                    </a:lnTo>
                    <a:lnTo>
                      <a:pt x="148" y="77"/>
                    </a:lnTo>
                    <a:lnTo>
                      <a:pt x="169" y="91"/>
                    </a:lnTo>
                    <a:lnTo>
                      <a:pt x="190" y="102"/>
                    </a:lnTo>
                    <a:lnTo>
                      <a:pt x="201" y="83"/>
                    </a:lnTo>
                    <a:lnTo>
                      <a:pt x="175" y="72"/>
                    </a:lnTo>
                    <a:lnTo>
                      <a:pt x="152" y="59"/>
                    </a:lnTo>
                    <a:lnTo>
                      <a:pt x="129" y="44"/>
                    </a:lnTo>
                    <a:lnTo>
                      <a:pt x="107" y="29"/>
                    </a:lnTo>
                    <a:lnTo>
                      <a:pt x="84" y="16"/>
                    </a:lnTo>
                    <a:lnTo>
                      <a:pt x="60" y="6"/>
                    </a:lnTo>
                    <a:lnTo>
                      <a:pt x="32" y="0"/>
                    </a:lnTo>
                    <a:lnTo>
                      <a:pt x="0" y="2"/>
                    </a:lnTo>
                    <a:lnTo>
                      <a:pt x="5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6" name="Freeform 404"/>
            <p:cNvSpPr>
              <a:spLocks/>
            </p:cNvSpPr>
            <p:nvPr/>
          </p:nvSpPr>
          <p:spPr bwMode="auto">
            <a:xfrm>
              <a:off x="1388" y="3518"/>
              <a:ext cx="135" cy="256"/>
            </a:xfrm>
            <a:custGeom>
              <a:avLst/>
              <a:gdLst/>
              <a:ahLst/>
              <a:cxnLst>
                <a:cxn ang="0">
                  <a:pos x="70" y="10"/>
                </a:cxn>
                <a:cxn ang="0">
                  <a:pos x="72" y="0"/>
                </a:cxn>
                <a:cxn ang="0">
                  <a:pos x="53" y="23"/>
                </a:cxn>
                <a:cxn ang="0">
                  <a:pos x="36" y="53"/>
                </a:cxn>
                <a:cxn ang="0">
                  <a:pos x="23" y="85"/>
                </a:cxn>
                <a:cxn ang="0">
                  <a:pos x="12" y="119"/>
                </a:cxn>
                <a:cxn ang="0">
                  <a:pos x="4" y="154"/>
                </a:cxn>
                <a:cxn ang="0">
                  <a:pos x="0" y="190"/>
                </a:cxn>
                <a:cxn ang="0">
                  <a:pos x="4" y="220"/>
                </a:cxn>
                <a:cxn ang="0">
                  <a:pos x="12" y="248"/>
                </a:cxn>
                <a:cxn ang="0">
                  <a:pos x="25" y="254"/>
                </a:cxn>
                <a:cxn ang="0">
                  <a:pos x="40" y="256"/>
                </a:cxn>
                <a:cxn ang="0">
                  <a:pos x="57" y="256"/>
                </a:cxn>
                <a:cxn ang="0">
                  <a:pos x="73" y="254"/>
                </a:cxn>
                <a:cxn ang="0">
                  <a:pos x="92" y="250"/>
                </a:cxn>
                <a:cxn ang="0">
                  <a:pos x="109" y="246"/>
                </a:cxn>
                <a:cxn ang="0">
                  <a:pos x="124" y="241"/>
                </a:cxn>
                <a:cxn ang="0">
                  <a:pos x="135" y="235"/>
                </a:cxn>
                <a:cxn ang="0">
                  <a:pos x="130" y="214"/>
                </a:cxn>
                <a:cxn ang="0">
                  <a:pos x="120" y="218"/>
                </a:cxn>
                <a:cxn ang="0">
                  <a:pos x="107" y="224"/>
                </a:cxn>
                <a:cxn ang="0">
                  <a:pos x="92" y="228"/>
                </a:cxn>
                <a:cxn ang="0">
                  <a:pos x="77" y="231"/>
                </a:cxn>
                <a:cxn ang="0">
                  <a:pos x="62" y="235"/>
                </a:cxn>
                <a:cxn ang="0">
                  <a:pos x="49" y="235"/>
                </a:cxn>
                <a:cxn ang="0">
                  <a:pos x="36" y="233"/>
                </a:cxn>
                <a:cxn ang="0">
                  <a:pos x="25" y="229"/>
                </a:cxn>
                <a:cxn ang="0">
                  <a:pos x="15" y="199"/>
                </a:cxn>
                <a:cxn ang="0">
                  <a:pos x="17" y="171"/>
                </a:cxn>
                <a:cxn ang="0">
                  <a:pos x="27" y="141"/>
                </a:cxn>
                <a:cxn ang="0">
                  <a:pos x="42" y="113"/>
                </a:cxn>
                <a:cxn ang="0">
                  <a:pos x="57" y="83"/>
                </a:cxn>
                <a:cxn ang="0">
                  <a:pos x="72" y="57"/>
                </a:cxn>
                <a:cxn ang="0">
                  <a:pos x="85" y="28"/>
                </a:cxn>
                <a:cxn ang="0">
                  <a:pos x="90" y="2"/>
                </a:cxn>
                <a:cxn ang="0">
                  <a:pos x="89" y="12"/>
                </a:cxn>
                <a:cxn ang="0">
                  <a:pos x="90" y="10"/>
                </a:cxn>
                <a:cxn ang="0">
                  <a:pos x="92" y="6"/>
                </a:cxn>
                <a:cxn ang="0">
                  <a:pos x="92" y="4"/>
                </a:cxn>
                <a:cxn ang="0">
                  <a:pos x="90" y="2"/>
                </a:cxn>
                <a:cxn ang="0">
                  <a:pos x="70" y="10"/>
                </a:cxn>
              </a:cxnLst>
              <a:rect l="0" t="0" r="r" b="b"/>
              <a:pathLst>
                <a:path w="135" h="256">
                  <a:moveTo>
                    <a:pt x="70" y="10"/>
                  </a:moveTo>
                  <a:lnTo>
                    <a:pt x="72" y="0"/>
                  </a:lnTo>
                  <a:lnTo>
                    <a:pt x="53" y="23"/>
                  </a:lnTo>
                  <a:lnTo>
                    <a:pt x="36" y="53"/>
                  </a:lnTo>
                  <a:lnTo>
                    <a:pt x="23" y="85"/>
                  </a:lnTo>
                  <a:lnTo>
                    <a:pt x="12" y="119"/>
                  </a:lnTo>
                  <a:lnTo>
                    <a:pt x="4" y="154"/>
                  </a:lnTo>
                  <a:lnTo>
                    <a:pt x="0" y="190"/>
                  </a:lnTo>
                  <a:lnTo>
                    <a:pt x="4" y="220"/>
                  </a:lnTo>
                  <a:lnTo>
                    <a:pt x="12" y="248"/>
                  </a:lnTo>
                  <a:lnTo>
                    <a:pt x="25" y="254"/>
                  </a:lnTo>
                  <a:lnTo>
                    <a:pt x="40" y="256"/>
                  </a:lnTo>
                  <a:lnTo>
                    <a:pt x="57" y="256"/>
                  </a:lnTo>
                  <a:lnTo>
                    <a:pt x="73" y="254"/>
                  </a:lnTo>
                  <a:lnTo>
                    <a:pt x="92" y="250"/>
                  </a:lnTo>
                  <a:lnTo>
                    <a:pt x="109" y="246"/>
                  </a:lnTo>
                  <a:lnTo>
                    <a:pt x="124" y="241"/>
                  </a:lnTo>
                  <a:lnTo>
                    <a:pt x="135" y="235"/>
                  </a:lnTo>
                  <a:lnTo>
                    <a:pt x="130" y="214"/>
                  </a:lnTo>
                  <a:lnTo>
                    <a:pt x="120" y="218"/>
                  </a:lnTo>
                  <a:lnTo>
                    <a:pt x="107" y="224"/>
                  </a:lnTo>
                  <a:lnTo>
                    <a:pt x="92" y="228"/>
                  </a:lnTo>
                  <a:lnTo>
                    <a:pt x="77" y="231"/>
                  </a:lnTo>
                  <a:lnTo>
                    <a:pt x="62" y="235"/>
                  </a:lnTo>
                  <a:lnTo>
                    <a:pt x="49" y="235"/>
                  </a:lnTo>
                  <a:lnTo>
                    <a:pt x="36" y="233"/>
                  </a:lnTo>
                  <a:lnTo>
                    <a:pt x="25" y="229"/>
                  </a:lnTo>
                  <a:lnTo>
                    <a:pt x="15" y="199"/>
                  </a:lnTo>
                  <a:lnTo>
                    <a:pt x="17" y="171"/>
                  </a:lnTo>
                  <a:lnTo>
                    <a:pt x="27" y="141"/>
                  </a:lnTo>
                  <a:lnTo>
                    <a:pt x="42" y="113"/>
                  </a:lnTo>
                  <a:lnTo>
                    <a:pt x="57" y="83"/>
                  </a:lnTo>
                  <a:lnTo>
                    <a:pt x="72" y="57"/>
                  </a:lnTo>
                  <a:lnTo>
                    <a:pt x="85" y="28"/>
                  </a:lnTo>
                  <a:lnTo>
                    <a:pt x="90" y="2"/>
                  </a:lnTo>
                  <a:lnTo>
                    <a:pt x="89" y="12"/>
                  </a:lnTo>
                  <a:lnTo>
                    <a:pt x="90" y="10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0" y="2"/>
                  </a:lnTo>
                  <a:lnTo>
                    <a:pt x="7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" name="Freeform 405"/>
            <p:cNvSpPr>
              <a:spLocks/>
            </p:cNvSpPr>
            <p:nvPr/>
          </p:nvSpPr>
          <p:spPr bwMode="auto">
            <a:xfrm>
              <a:off x="1433" y="3456"/>
              <a:ext cx="45" cy="72"/>
            </a:xfrm>
            <a:custGeom>
              <a:avLst/>
              <a:gdLst/>
              <a:ahLst/>
              <a:cxnLst>
                <a:cxn ang="0">
                  <a:pos x="25" y="12"/>
                </a:cxn>
                <a:cxn ang="0">
                  <a:pos x="10" y="27"/>
                </a:cxn>
                <a:cxn ang="0">
                  <a:pos x="25" y="72"/>
                </a:cxn>
                <a:cxn ang="0">
                  <a:pos x="45" y="64"/>
                </a:cxn>
                <a:cxn ang="0">
                  <a:pos x="30" y="19"/>
                </a:cxn>
                <a:cxn ang="0">
                  <a:pos x="17" y="32"/>
                </a:cxn>
                <a:cxn ang="0">
                  <a:pos x="25" y="12"/>
                </a:cxn>
                <a:cxn ang="0">
                  <a:pos x="0" y="0"/>
                </a:cxn>
                <a:cxn ang="0">
                  <a:pos x="10" y="27"/>
                </a:cxn>
                <a:cxn ang="0">
                  <a:pos x="25" y="12"/>
                </a:cxn>
              </a:cxnLst>
              <a:rect l="0" t="0" r="r" b="b"/>
              <a:pathLst>
                <a:path w="45" h="72">
                  <a:moveTo>
                    <a:pt x="25" y="12"/>
                  </a:moveTo>
                  <a:lnTo>
                    <a:pt x="10" y="27"/>
                  </a:lnTo>
                  <a:lnTo>
                    <a:pt x="25" y="72"/>
                  </a:lnTo>
                  <a:lnTo>
                    <a:pt x="45" y="64"/>
                  </a:lnTo>
                  <a:lnTo>
                    <a:pt x="30" y="19"/>
                  </a:lnTo>
                  <a:lnTo>
                    <a:pt x="17" y="32"/>
                  </a:lnTo>
                  <a:lnTo>
                    <a:pt x="25" y="12"/>
                  </a:lnTo>
                  <a:lnTo>
                    <a:pt x="0" y="0"/>
                  </a:lnTo>
                  <a:lnTo>
                    <a:pt x="10" y="27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" name="Freeform 406"/>
            <p:cNvSpPr>
              <a:spLocks/>
            </p:cNvSpPr>
            <p:nvPr/>
          </p:nvSpPr>
          <p:spPr bwMode="auto">
            <a:xfrm>
              <a:off x="1450" y="3436"/>
              <a:ext cx="64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40" y="11"/>
                </a:cxn>
                <a:cxn ang="0">
                  <a:pos x="40" y="18"/>
                </a:cxn>
                <a:cxn ang="0">
                  <a:pos x="40" y="28"/>
                </a:cxn>
                <a:cxn ang="0">
                  <a:pos x="40" y="35"/>
                </a:cxn>
                <a:cxn ang="0">
                  <a:pos x="34" y="39"/>
                </a:cxn>
                <a:cxn ang="0">
                  <a:pos x="25" y="37"/>
                </a:cxn>
                <a:cxn ang="0">
                  <a:pos x="13" y="34"/>
                </a:cxn>
                <a:cxn ang="0">
                  <a:pos x="8" y="32"/>
                </a:cxn>
                <a:cxn ang="0">
                  <a:pos x="0" y="52"/>
                </a:cxn>
                <a:cxn ang="0">
                  <a:pos x="11" y="56"/>
                </a:cxn>
                <a:cxn ang="0">
                  <a:pos x="19" y="58"/>
                </a:cxn>
                <a:cxn ang="0">
                  <a:pos x="27" y="60"/>
                </a:cxn>
                <a:cxn ang="0">
                  <a:pos x="38" y="60"/>
                </a:cxn>
                <a:cxn ang="0">
                  <a:pos x="62" y="43"/>
                </a:cxn>
                <a:cxn ang="0">
                  <a:pos x="64" y="34"/>
                </a:cxn>
                <a:cxn ang="0">
                  <a:pos x="64" y="20"/>
                </a:cxn>
                <a:cxn ang="0">
                  <a:pos x="62" y="9"/>
                </a:cxn>
                <a:cxn ang="0">
                  <a:pos x="60" y="0"/>
                </a:cxn>
                <a:cxn ang="0">
                  <a:pos x="40" y="3"/>
                </a:cxn>
              </a:cxnLst>
              <a:rect l="0" t="0" r="r" b="b"/>
              <a:pathLst>
                <a:path w="64" h="60">
                  <a:moveTo>
                    <a:pt x="40" y="3"/>
                  </a:moveTo>
                  <a:lnTo>
                    <a:pt x="40" y="11"/>
                  </a:lnTo>
                  <a:lnTo>
                    <a:pt x="40" y="18"/>
                  </a:lnTo>
                  <a:lnTo>
                    <a:pt x="40" y="28"/>
                  </a:lnTo>
                  <a:lnTo>
                    <a:pt x="40" y="35"/>
                  </a:lnTo>
                  <a:lnTo>
                    <a:pt x="34" y="39"/>
                  </a:lnTo>
                  <a:lnTo>
                    <a:pt x="25" y="37"/>
                  </a:lnTo>
                  <a:lnTo>
                    <a:pt x="13" y="34"/>
                  </a:lnTo>
                  <a:lnTo>
                    <a:pt x="8" y="32"/>
                  </a:lnTo>
                  <a:lnTo>
                    <a:pt x="0" y="52"/>
                  </a:lnTo>
                  <a:lnTo>
                    <a:pt x="11" y="56"/>
                  </a:lnTo>
                  <a:lnTo>
                    <a:pt x="19" y="58"/>
                  </a:lnTo>
                  <a:lnTo>
                    <a:pt x="27" y="60"/>
                  </a:lnTo>
                  <a:lnTo>
                    <a:pt x="38" y="60"/>
                  </a:lnTo>
                  <a:lnTo>
                    <a:pt x="62" y="43"/>
                  </a:lnTo>
                  <a:lnTo>
                    <a:pt x="64" y="34"/>
                  </a:lnTo>
                  <a:lnTo>
                    <a:pt x="64" y="20"/>
                  </a:lnTo>
                  <a:lnTo>
                    <a:pt x="62" y="9"/>
                  </a:lnTo>
                  <a:lnTo>
                    <a:pt x="60" y="0"/>
                  </a:lnTo>
                  <a:lnTo>
                    <a:pt x="4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" name="Freeform 407"/>
            <p:cNvSpPr>
              <a:spLocks/>
            </p:cNvSpPr>
            <p:nvPr/>
          </p:nvSpPr>
          <p:spPr bwMode="auto">
            <a:xfrm>
              <a:off x="1486" y="3361"/>
              <a:ext cx="94" cy="78"/>
            </a:xfrm>
            <a:custGeom>
              <a:avLst/>
              <a:gdLst/>
              <a:ahLst/>
              <a:cxnLst>
                <a:cxn ang="0">
                  <a:pos x="34" y="20"/>
                </a:cxn>
                <a:cxn ang="0">
                  <a:pos x="39" y="0"/>
                </a:cxn>
                <a:cxn ang="0">
                  <a:pos x="32" y="0"/>
                </a:cxn>
                <a:cxn ang="0">
                  <a:pos x="24" y="2"/>
                </a:cxn>
                <a:cxn ang="0">
                  <a:pos x="15" y="5"/>
                </a:cxn>
                <a:cxn ang="0">
                  <a:pos x="9" y="9"/>
                </a:cxn>
                <a:cxn ang="0">
                  <a:pos x="2" y="30"/>
                </a:cxn>
                <a:cxn ang="0">
                  <a:pos x="0" y="45"/>
                </a:cxn>
                <a:cxn ang="0">
                  <a:pos x="2" y="58"/>
                </a:cxn>
                <a:cxn ang="0">
                  <a:pos x="4" y="78"/>
                </a:cxn>
                <a:cxn ang="0">
                  <a:pos x="24" y="75"/>
                </a:cxn>
                <a:cxn ang="0">
                  <a:pos x="21" y="37"/>
                </a:cxn>
                <a:cxn ang="0">
                  <a:pos x="28" y="24"/>
                </a:cxn>
                <a:cxn ang="0">
                  <a:pos x="39" y="20"/>
                </a:cxn>
                <a:cxn ang="0">
                  <a:pos x="45" y="0"/>
                </a:cxn>
                <a:cxn ang="0">
                  <a:pos x="39" y="20"/>
                </a:cxn>
                <a:cxn ang="0">
                  <a:pos x="94" y="28"/>
                </a:cxn>
                <a:cxn ang="0">
                  <a:pos x="45" y="0"/>
                </a:cxn>
                <a:cxn ang="0">
                  <a:pos x="34" y="20"/>
                </a:cxn>
              </a:cxnLst>
              <a:rect l="0" t="0" r="r" b="b"/>
              <a:pathLst>
                <a:path w="94" h="78">
                  <a:moveTo>
                    <a:pt x="34" y="20"/>
                  </a:moveTo>
                  <a:lnTo>
                    <a:pt x="39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5" y="5"/>
                  </a:lnTo>
                  <a:lnTo>
                    <a:pt x="9" y="9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2" y="58"/>
                  </a:lnTo>
                  <a:lnTo>
                    <a:pt x="4" y="78"/>
                  </a:lnTo>
                  <a:lnTo>
                    <a:pt x="24" y="75"/>
                  </a:lnTo>
                  <a:lnTo>
                    <a:pt x="21" y="37"/>
                  </a:lnTo>
                  <a:lnTo>
                    <a:pt x="28" y="24"/>
                  </a:lnTo>
                  <a:lnTo>
                    <a:pt x="39" y="20"/>
                  </a:lnTo>
                  <a:lnTo>
                    <a:pt x="45" y="0"/>
                  </a:lnTo>
                  <a:lnTo>
                    <a:pt x="39" y="20"/>
                  </a:lnTo>
                  <a:lnTo>
                    <a:pt x="94" y="28"/>
                  </a:lnTo>
                  <a:lnTo>
                    <a:pt x="45" y="0"/>
                  </a:lnTo>
                  <a:lnTo>
                    <a:pt x="34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" name="Freeform 408"/>
            <p:cNvSpPr>
              <a:spLocks/>
            </p:cNvSpPr>
            <p:nvPr/>
          </p:nvSpPr>
          <p:spPr bwMode="auto">
            <a:xfrm>
              <a:off x="1465" y="3334"/>
              <a:ext cx="66" cy="47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10" y="21"/>
                </a:cxn>
                <a:cxn ang="0">
                  <a:pos x="55" y="47"/>
                </a:cxn>
                <a:cxn ang="0">
                  <a:pos x="66" y="27"/>
                </a:cxn>
                <a:cxn ang="0">
                  <a:pos x="21" y="0"/>
                </a:cxn>
                <a:cxn ang="0">
                  <a:pos x="25" y="13"/>
                </a:cxn>
                <a:cxn ang="0">
                  <a:pos x="4" y="6"/>
                </a:cxn>
                <a:cxn ang="0">
                  <a:pos x="0" y="15"/>
                </a:cxn>
                <a:cxn ang="0">
                  <a:pos x="10" y="21"/>
                </a:cxn>
                <a:cxn ang="0">
                  <a:pos x="4" y="6"/>
                </a:cxn>
              </a:cxnLst>
              <a:rect l="0" t="0" r="r" b="b"/>
              <a:pathLst>
                <a:path w="66" h="47">
                  <a:moveTo>
                    <a:pt x="4" y="6"/>
                  </a:moveTo>
                  <a:lnTo>
                    <a:pt x="10" y="21"/>
                  </a:lnTo>
                  <a:lnTo>
                    <a:pt x="55" y="47"/>
                  </a:lnTo>
                  <a:lnTo>
                    <a:pt x="66" y="27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4" y="6"/>
                  </a:lnTo>
                  <a:lnTo>
                    <a:pt x="0" y="15"/>
                  </a:lnTo>
                  <a:lnTo>
                    <a:pt x="10" y="21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" name="Freeform 409"/>
            <p:cNvSpPr>
              <a:spLocks/>
            </p:cNvSpPr>
            <p:nvPr/>
          </p:nvSpPr>
          <p:spPr bwMode="auto">
            <a:xfrm>
              <a:off x="1469" y="3117"/>
              <a:ext cx="101" cy="230"/>
            </a:xfrm>
            <a:custGeom>
              <a:avLst/>
              <a:gdLst/>
              <a:ahLst/>
              <a:cxnLst>
                <a:cxn ang="0">
                  <a:pos x="96" y="5"/>
                </a:cxn>
                <a:cxn ang="0">
                  <a:pos x="79" y="13"/>
                </a:cxn>
                <a:cxn ang="0">
                  <a:pos x="0" y="223"/>
                </a:cxn>
                <a:cxn ang="0">
                  <a:pos x="21" y="230"/>
                </a:cxn>
                <a:cxn ang="0">
                  <a:pos x="101" y="18"/>
                </a:cxn>
                <a:cxn ang="0">
                  <a:pos x="85" y="26"/>
                </a:cxn>
                <a:cxn ang="0">
                  <a:pos x="96" y="5"/>
                </a:cxn>
                <a:cxn ang="0">
                  <a:pos x="85" y="0"/>
                </a:cxn>
                <a:cxn ang="0">
                  <a:pos x="79" y="13"/>
                </a:cxn>
                <a:cxn ang="0">
                  <a:pos x="96" y="5"/>
                </a:cxn>
              </a:cxnLst>
              <a:rect l="0" t="0" r="r" b="b"/>
              <a:pathLst>
                <a:path w="101" h="230">
                  <a:moveTo>
                    <a:pt x="96" y="5"/>
                  </a:moveTo>
                  <a:lnTo>
                    <a:pt x="79" y="13"/>
                  </a:lnTo>
                  <a:lnTo>
                    <a:pt x="0" y="223"/>
                  </a:lnTo>
                  <a:lnTo>
                    <a:pt x="21" y="230"/>
                  </a:lnTo>
                  <a:lnTo>
                    <a:pt x="101" y="18"/>
                  </a:lnTo>
                  <a:lnTo>
                    <a:pt x="85" y="26"/>
                  </a:lnTo>
                  <a:lnTo>
                    <a:pt x="96" y="5"/>
                  </a:lnTo>
                  <a:lnTo>
                    <a:pt x="85" y="0"/>
                  </a:lnTo>
                  <a:lnTo>
                    <a:pt x="79" y="13"/>
                  </a:lnTo>
                  <a:lnTo>
                    <a:pt x="9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" name="Freeform 410"/>
            <p:cNvSpPr>
              <a:spLocks/>
            </p:cNvSpPr>
            <p:nvPr/>
          </p:nvSpPr>
          <p:spPr bwMode="auto">
            <a:xfrm>
              <a:off x="1554" y="3122"/>
              <a:ext cx="63" cy="4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63" y="26"/>
                </a:cxn>
                <a:cxn ang="0">
                  <a:pos x="11" y="0"/>
                </a:cxn>
                <a:cxn ang="0">
                  <a:pos x="0" y="21"/>
                </a:cxn>
                <a:cxn ang="0">
                  <a:pos x="52" y="47"/>
                </a:cxn>
                <a:cxn ang="0">
                  <a:pos x="58" y="47"/>
                </a:cxn>
                <a:cxn ang="0">
                  <a:pos x="52" y="47"/>
                </a:cxn>
                <a:cxn ang="0">
                  <a:pos x="56" y="49"/>
                </a:cxn>
                <a:cxn ang="0">
                  <a:pos x="58" y="47"/>
                </a:cxn>
                <a:cxn ang="0">
                  <a:pos x="58" y="26"/>
                </a:cxn>
              </a:cxnLst>
              <a:rect l="0" t="0" r="r" b="b"/>
              <a:pathLst>
                <a:path w="63" h="49">
                  <a:moveTo>
                    <a:pt x="58" y="26"/>
                  </a:moveTo>
                  <a:lnTo>
                    <a:pt x="63" y="26"/>
                  </a:lnTo>
                  <a:lnTo>
                    <a:pt x="11" y="0"/>
                  </a:lnTo>
                  <a:lnTo>
                    <a:pt x="0" y="21"/>
                  </a:lnTo>
                  <a:lnTo>
                    <a:pt x="52" y="47"/>
                  </a:lnTo>
                  <a:lnTo>
                    <a:pt x="58" y="47"/>
                  </a:lnTo>
                  <a:lnTo>
                    <a:pt x="52" y="47"/>
                  </a:lnTo>
                  <a:lnTo>
                    <a:pt x="56" y="49"/>
                  </a:lnTo>
                  <a:lnTo>
                    <a:pt x="58" y="47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" name="Freeform 411"/>
            <p:cNvSpPr>
              <a:spLocks/>
            </p:cNvSpPr>
            <p:nvPr/>
          </p:nvSpPr>
          <p:spPr bwMode="auto">
            <a:xfrm>
              <a:off x="1612" y="3133"/>
              <a:ext cx="118" cy="36"/>
            </a:xfrm>
            <a:custGeom>
              <a:avLst/>
              <a:gdLst/>
              <a:ahLst/>
              <a:cxnLst>
                <a:cxn ang="0">
                  <a:pos x="118" y="6"/>
                </a:cxn>
                <a:cxn ang="0">
                  <a:pos x="109" y="2"/>
                </a:cxn>
                <a:cxn ang="0">
                  <a:pos x="0" y="15"/>
                </a:cxn>
                <a:cxn ang="0">
                  <a:pos x="0" y="36"/>
                </a:cxn>
                <a:cxn ang="0">
                  <a:pos x="109" y="23"/>
                </a:cxn>
                <a:cxn ang="0">
                  <a:pos x="97" y="17"/>
                </a:cxn>
                <a:cxn ang="0">
                  <a:pos x="118" y="6"/>
                </a:cxn>
                <a:cxn ang="0">
                  <a:pos x="114" y="0"/>
                </a:cxn>
                <a:cxn ang="0">
                  <a:pos x="109" y="2"/>
                </a:cxn>
                <a:cxn ang="0">
                  <a:pos x="118" y="6"/>
                </a:cxn>
              </a:cxnLst>
              <a:rect l="0" t="0" r="r" b="b"/>
              <a:pathLst>
                <a:path w="118" h="36">
                  <a:moveTo>
                    <a:pt x="118" y="6"/>
                  </a:moveTo>
                  <a:lnTo>
                    <a:pt x="109" y="2"/>
                  </a:lnTo>
                  <a:lnTo>
                    <a:pt x="0" y="15"/>
                  </a:lnTo>
                  <a:lnTo>
                    <a:pt x="0" y="36"/>
                  </a:lnTo>
                  <a:lnTo>
                    <a:pt x="109" y="23"/>
                  </a:lnTo>
                  <a:lnTo>
                    <a:pt x="97" y="17"/>
                  </a:lnTo>
                  <a:lnTo>
                    <a:pt x="118" y="6"/>
                  </a:lnTo>
                  <a:lnTo>
                    <a:pt x="114" y="0"/>
                  </a:lnTo>
                  <a:lnTo>
                    <a:pt x="109" y="2"/>
                  </a:lnTo>
                  <a:lnTo>
                    <a:pt x="11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Rectangle 412"/>
            <p:cNvSpPr>
              <a:spLocks noChangeArrowheads="1"/>
            </p:cNvSpPr>
            <p:nvPr/>
          </p:nvSpPr>
          <p:spPr bwMode="auto">
            <a:xfrm>
              <a:off x="2682" y="3567"/>
              <a:ext cx="694" cy="361"/>
            </a:xfrm>
            <a:prstGeom prst="rect">
              <a:avLst/>
            </a:prstGeom>
            <a:solidFill>
              <a:srgbClr val="FFFF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Freeform 413"/>
            <p:cNvSpPr>
              <a:spLocks/>
            </p:cNvSpPr>
            <p:nvPr/>
          </p:nvSpPr>
          <p:spPr bwMode="auto">
            <a:xfrm>
              <a:off x="2682" y="3554"/>
              <a:ext cx="705" cy="24"/>
            </a:xfrm>
            <a:custGeom>
              <a:avLst/>
              <a:gdLst/>
              <a:ahLst/>
              <a:cxnLst>
                <a:cxn ang="0">
                  <a:pos x="705" y="13"/>
                </a:cxn>
                <a:cxn ang="0">
                  <a:pos x="694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694" y="24"/>
                </a:cxn>
                <a:cxn ang="0">
                  <a:pos x="680" y="13"/>
                </a:cxn>
                <a:cxn ang="0">
                  <a:pos x="705" y="13"/>
                </a:cxn>
                <a:cxn ang="0">
                  <a:pos x="705" y="0"/>
                </a:cxn>
                <a:cxn ang="0">
                  <a:pos x="694" y="0"/>
                </a:cxn>
                <a:cxn ang="0">
                  <a:pos x="705" y="13"/>
                </a:cxn>
              </a:cxnLst>
              <a:rect l="0" t="0" r="r" b="b"/>
              <a:pathLst>
                <a:path w="705" h="24">
                  <a:moveTo>
                    <a:pt x="705" y="13"/>
                  </a:moveTo>
                  <a:lnTo>
                    <a:pt x="69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694" y="24"/>
                  </a:lnTo>
                  <a:lnTo>
                    <a:pt x="680" y="13"/>
                  </a:lnTo>
                  <a:lnTo>
                    <a:pt x="705" y="13"/>
                  </a:lnTo>
                  <a:lnTo>
                    <a:pt x="705" y="0"/>
                  </a:lnTo>
                  <a:lnTo>
                    <a:pt x="694" y="0"/>
                  </a:lnTo>
                  <a:lnTo>
                    <a:pt x="70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" name="Freeform 414"/>
            <p:cNvSpPr>
              <a:spLocks/>
            </p:cNvSpPr>
            <p:nvPr/>
          </p:nvSpPr>
          <p:spPr bwMode="auto">
            <a:xfrm>
              <a:off x="3362" y="3567"/>
              <a:ext cx="25" cy="374"/>
            </a:xfrm>
            <a:custGeom>
              <a:avLst/>
              <a:gdLst/>
              <a:ahLst/>
              <a:cxnLst>
                <a:cxn ang="0">
                  <a:pos x="14" y="374"/>
                </a:cxn>
                <a:cxn ang="0">
                  <a:pos x="25" y="361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361"/>
                </a:cxn>
                <a:cxn ang="0">
                  <a:pos x="14" y="349"/>
                </a:cxn>
                <a:cxn ang="0">
                  <a:pos x="14" y="374"/>
                </a:cxn>
                <a:cxn ang="0">
                  <a:pos x="25" y="374"/>
                </a:cxn>
                <a:cxn ang="0">
                  <a:pos x="25" y="361"/>
                </a:cxn>
                <a:cxn ang="0">
                  <a:pos x="14" y="374"/>
                </a:cxn>
              </a:cxnLst>
              <a:rect l="0" t="0" r="r" b="b"/>
              <a:pathLst>
                <a:path w="25" h="374">
                  <a:moveTo>
                    <a:pt x="14" y="374"/>
                  </a:moveTo>
                  <a:lnTo>
                    <a:pt x="25" y="361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361"/>
                  </a:lnTo>
                  <a:lnTo>
                    <a:pt x="14" y="349"/>
                  </a:lnTo>
                  <a:lnTo>
                    <a:pt x="14" y="374"/>
                  </a:lnTo>
                  <a:lnTo>
                    <a:pt x="25" y="374"/>
                  </a:lnTo>
                  <a:lnTo>
                    <a:pt x="25" y="361"/>
                  </a:lnTo>
                  <a:lnTo>
                    <a:pt x="14" y="3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" name="Freeform 415"/>
            <p:cNvSpPr>
              <a:spLocks/>
            </p:cNvSpPr>
            <p:nvPr/>
          </p:nvSpPr>
          <p:spPr bwMode="auto">
            <a:xfrm>
              <a:off x="2671" y="3916"/>
              <a:ext cx="705" cy="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25"/>
                </a:cxn>
                <a:cxn ang="0">
                  <a:pos x="705" y="25"/>
                </a:cxn>
                <a:cxn ang="0">
                  <a:pos x="705" y="0"/>
                </a:cxn>
                <a:cxn ang="0">
                  <a:pos x="11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2"/>
                </a:cxn>
              </a:cxnLst>
              <a:rect l="0" t="0" r="r" b="b"/>
              <a:pathLst>
                <a:path w="705" h="25">
                  <a:moveTo>
                    <a:pt x="0" y="12"/>
                  </a:moveTo>
                  <a:lnTo>
                    <a:pt x="11" y="25"/>
                  </a:lnTo>
                  <a:lnTo>
                    <a:pt x="705" y="25"/>
                  </a:lnTo>
                  <a:lnTo>
                    <a:pt x="705" y="0"/>
                  </a:lnTo>
                  <a:lnTo>
                    <a:pt x="11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" name="Freeform 416"/>
            <p:cNvSpPr>
              <a:spLocks/>
            </p:cNvSpPr>
            <p:nvPr/>
          </p:nvSpPr>
          <p:spPr bwMode="auto">
            <a:xfrm>
              <a:off x="2671" y="3554"/>
              <a:ext cx="25" cy="37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374"/>
                </a:cxn>
                <a:cxn ang="0">
                  <a:pos x="25" y="374"/>
                </a:cxn>
                <a:cxn ang="0">
                  <a:pos x="25" y="13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5" h="374">
                  <a:moveTo>
                    <a:pt x="11" y="0"/>
                  </a:moveTo>
                  <a:lnTo>
                    <a:pt x="0" y="13"/>
                  </a:lnTo>
                  <a:lnTo>
                    <a:pt x="0" y="374"/>
                  </a:lnTo>
                  <a:lnTo>
                    <a:pt x="25" y="374"/>
                  </a:lnTo>
                  <a:lnTo>
                    <a:pt x="25" y="13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" name="Rectangle 417"/>
            <p:cNvSpPr>
              <a:spLocks noChangeArrowheads="1"/>
            </p:cNvSpPr>
            <p:nvPr/>
          </p:nvSpPr>
          <p:spPr bwMode="auto">
            <a:xfrm>
              <a:off x="2658" y="3640"/>
              <a:ext cx="729" cy="30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" name="Freeform 418"/>
            <p:cNvSpPr>
              <a:spLocks/>
            </p:cNvSpPr>
            <p:nvPr/>
          </p:nvSpPr>
          <p:spPr bwMode="auto">
            <a:xfrm>
              <a:off x="2658" y="3629"/>
              <a:ext cx="742" cy="25"/>
            </a:xfrm>
            <a:custGeom>
              <a:avLst/>
              <a:gdLst/>
              <a:ahLst/>
              <a:cxnLst>
                <a:cxn ang="0">
                  <a:pos x="742" y="11"/>
                </a:cxn>
                <a:cxn ang="0">
                  <a:pos x="729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729" y="25"/>
                </a:cxn>
                <a:cxn ang="0">
                  <a:pos x="718" y="11"/>
                </a:cxn>
                <a:cxn ang="0">
                  <a:pos x="742" y="11"/>
                </a:cxn>
                <a:cxn ang="0">
                  <a:pos x="742" y="0"/>
                </a:cxn>
                <a:cxn ang="0">
                  <a:pos x="729" y="0"/>
                </a:cxn>
                <a:cxn ang="0">
                  <a:pos x="742" y="11"/>
                </a:cxn>
              </a:cxnLst>
              <a:rect l="0" t="0" r="r" b="b"/>
              <a:pathLst>
                <a:path w="742" h="25">
                  <a:moveTo>
                    <a:pt x="742" y="11"/>
                  </a:moveTo>
                  <a:lnTo>
                    <a:pt x="729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729" y="25"/>
                  </a:lnTo>
                  <a:lnTo>
                    <a:pt x="718" y="11"/>
                  </a:lnTo>
                  <a:lnTo>
                    <a:pt x="742" y="11"/>
                  </a:lnTo>
                  <a:lnTo>
                    <a:pt x="742" y="0"/>
                  </a:lnTo>
                  <a:lnTo>
                    <a:pt x="729" y="0"/>
                  </a:lnTo>
                  <a:lnTo>
                    <a:pt x="74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" name="Freeform 419"/>
            <p:cNvSpPr>
              <a:spLocks/>
            </p:cNvSpPr>
            <p:nvPr/>
          </p:nvSpPr>
          <p:spPr bwMode="auto">
            <a:xfrm>
              <a:off x="3376" y="3640"/>
              <a:ext cx="24" cy="44"/>
            </a:xfrm>
            <a:custGeom>
              <a:avLst/>
              <a:gdLst/>
              <a:ahLst/>
              <a:cxnLst>
                <a:cxn ang="0">
                  <a:pos x="11" y="44"/>
                </a:cxn>
                <a:cxn ang="0">
                  <a:pos x="24" y="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11" y="19"/>
                </a:cxn>
                <a:cxn ang="0">
                  <a:pos x="11" y="44"/>
                </a:cxn>
                <a:cxn ang="0">
                  <a:pos x="24" y="44"/>
                </a:cxn>
                <a:cxn ang="0">
                  <a:pos x="24" y="30"/>
                </a:cxn>
                <a:cxn ang="0">
                  <a:pos x="11" y="44"/>
                </a:cxn>
              </a:cxnLst>
              <a:rect l="0" t="0" r="r" b="b"/>
              <a:pathLst>
                <a:path w="24" h="44">
                  <a:moveTo>
                    <a:pt x="11" y="44"/>
                  </a:moveTo>
                  <a:lnTo>
                    <a:pt x="24" y="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11" y="44"/>
                  </a:lnTo>
                  <a:lnTo>
                    <a:pt x="24" y="44"/>
                  </a:lnTo>
                  <a:lnTo>
                    <a:pt x="24" y="30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" name="Freeform 420"/>
            <p:cNvSpPr>
              <a:spLocks/>
            </p:cNvSpPr>
            <p:nvPr/>
          </p:nvSpPr>
          <p:spPr bwMode="auto">
            <a:xfrm>
              <a:off x="2647" y="3659"/>
              <a:ext cx="740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25"/>
                </a:cxn>
                <a:cxn ang="0">
                  <a:pos x="740" y="25"/>
                </a:cxn>
                <a:cxn ang="0">
                  <a:pos x="740" y="0"/>
                </a:cxn>
                <a:cxn ang="0">
                  <a:pos x="11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1"/>
                </a:cxn>
              </a:cxnLst>
              <a:rect l="0" t="0" r="r" b="b"/>
              <a:pathLst>
                <a:path w="740" h="25">
                  <a:moveTo>
                    <a:pt x="0" y="11"/>
                  </a:moveTo>
                  <a:lnTo>
                    <a:pt x="11" y="25"/>
                  </a:lnTo>
                  <a:lnTo>
                    <a:pt x="740" y="25"/>
                  </a:lnTo>
                  <a:lnTo>
                    <a:pt x="740" y="0"/>
                  </a:lnTo>
                  <a:lnTo>
                    <a:pt x="11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" name="Freeform 421"/>
            <p:cNvSpPr>
              <a:spLocks/>
            </p:cNvSpPr>
            <p:nvPr/>
          </p:nvSpPr>
          <p:spPr bwMode="auto">
            <a:xfrm>
              <a:off x="2647" y="3629"/>
              <a:ext cx="24" cy="4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1"/>
                </a:cxn>
                <a:cxn ang="0">
                  <a:pos x="0" y="41"/>
                </a:cxn>
                <a:cxn ang="0">
                  <a:pos x="24" y="41"/>
                </a:cxn>
                <a:cxn ang="0">
                  <a:pos x="24" y="11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41">
                  <a:moveTo>
                    <a:pt x="11" y="0"/>
                  </a:moveTo>
                  <a:lnTo>
                    <a:pt x="0" y="11"/>
                  </a:lnTo>
                  <a:lnTo>
                    <a:pt x="0" y="41"/>
                  </a:lnTo>
                  <a:lnTo>
                    <a:pt x="24" y="41"/>
                  </a:lnTo>
                  <a:lnTo>
                    <a:pt x="24" y="11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" name="Rectangle 422"/>
            <p:cNvSpPr>
              <a:spLocks noChangeArrowheads="1"/>
            </p:cNvSpPr>
            <p:nvPr/>
          </p:nvSpPr>
          <p:spPr bwMode="auto">
            <a:xfrm>
              <a:off x="2666" y="3725"/>
              <a:ext cx="726" cy="32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" name="Freeform 423"/>
            <p:cNvSpPr>
              <a:spLocks/>
            </p:cNvSpPr>
            <p:nvPr/>
          </p:nvSpPr>
          <p:spPr bwMode="auto">
            <a:xfrm>
              <a:off x="2666" y="3714"/>
              <a:ext cx="740" cy="24"/>
            </a:xfrm>
            <a:custGeom>
              <a:avLst/>
              <a:gdLst/>
              <a:ahLst/>
              <a:cxnLst>
                <a:cxn ang="0">
                  <a:pos x="740" y="11"/>
                </a:cxn>
                <a:cxn ang="0">
                  <a:pos x="726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726" y="24"/>
                </a:cxn>
                <a:cxn ang="0">
                  <a:pos x="715" y="11"/>
                </a:cxn>
                <a:cxn ang="0">
                  <a:pos x="740" y="11"/>
                </a:cxn>
                <a:cxn ang="0">
                  <a:pos x="740" y="0"/>
                </a:cxn>
                <a:cxn ang="0">
                  <a:pos x="726" y="0"/>
                </a:cxn>
                <a:cxn ang="0">
                  <a:pos x="740" y="11"/>
                </a:cxn>
              </a:cxnLst>
              <a:rect l="0" t="0" r="r" b="b"/>
              <a:pathLst>
                <a:path w="740" h="24">
                  <a:moveTo>
                    <a:pt x="740" y="11"/>
                  </a:moveTo>
                  <a:lnTo>
                    <a:pt x="726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726" y="24"/>
                  </a:lnTo>
                  <a:lnTo>
                    <a:pt x="715" y="11"/>
                  </a:lnTo>
                  <a:lnTo>
                    <a:pt x="740" y="11"/>
                  </a:lnTo>
                  <a:lnTo>
                    <a:pt x="740" y="0"/>
                  </a:lnTo>
                  <a:lnTo>
                    <a:pt x="726" y="0"/>
                  </a:lnTo>
                  <a:lnTo>
                    <a:pt x="74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" name="Freeform 424"/>
            <p:cNvSpPr>
              <a:spLocks/>
            </p:cNvSpPr>
            <p:nvPr/>
          </p:nvSpPr>
          <p:spPr bwMode="auto">
            <a:xfrm>
              <a:off x="3381" y="3725"/>
              <a:ext cx="25" cy="45"/>
            </a:xfrm>
            <a:custGeom>
              <a:avLst/>
              <a:gdLst/>
              <a:ahLst/>
              <a:cxnLst>
                <a:cxn ang="0">
                  <a:pos x="11" y="45"/>
                </a:cxn>
                <a:cxn ang="0">
                  <a:pos x="25" y="32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11" y="21"/>
                </a:cxn>
                <a:cxn ang="0">
                  <a:pos x="11" y="45"/>
                </a:cxn>
                <a:cxn ang="0">
                  <a:pos x="25" y="45"/>
                </a:cxn>
                <a:cxn ang="0">
                  <a:pos x="25" y="32"/>
                </a:cxn>
                <a:cxn ang="0">
                  <a:pos x="11" y="45"/>
                </a:cxn>
              </a:cxnLst>
              <a:rect l="0" t="0" r="r" b="b"/>
              <a:pathLst>
                <a:path w="25" h="45">
                  <a:moveTo>
                    <a:pt x="11" y="45"/>
                  </a:moveTo>
                  <a:lnTo>
                    <a:pt x="25" y="3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1" y="21"/>
                  </a:lnTo>
                  <a:lnTo>
                    <a:pt x="11" y="45"/>
                  </a:lnTo>
                  <a:lnTo>
                    <a:pt x="25" y="45"/>
                  </a:lnTo>
                  <a:lnTo>
                    <a:pt x="25" y="32"/>
                  </a:lnTo>
                  <a:lnTo>
                    <a:pt x="11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" name="Freeform 425"/>
            <p:cNvSpPr>
              <a:spLocks/>
            </p:cNvSpPr>
            <p:nvPr/>
          </p:nvSpPr>
          <p:spPr bwMode="auto">
            <a:xfrm>
              <a:off x="2654" y="3746"/>
              <a:ext cx="738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2" y="24"/>
                </a:cxn>
                <a:cxn ang="0">
                  <a:pos x="738" y="24"/>
                </a:cxn>
                <a:cxn ang="0">
                  <a:pos x="738" y="0"/>
                </a:cxn>
                <a:cxn ang="0">
                  <a:pos x="12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0" y="11"/>
                </a:cxn>
              </a:cxnLst>
              <a:rect l="0" t="0" r="r" b="b"/>
              <a:pathLst>
                <a:path w="738" h="24">
                  <a:moveTo>
                    <a:pt x="0" y="11"/>
                  </a:moveTo>
                  <a:lnTo>
                    <a:pt x="12" y="24"/>
                  </a:lnTo>
                  <a:lnTo>
                    <a:pt x="738" y="24"/>
                  </a:lnTo>
                  <a:lnTo>
                    <a:pt x="738" y="0"/>
                  </a:lnTo>
                  <a:lnTo>
                    <a:pt x="12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" name="Freeform 426"/>
            <p:cNvSpPr>
              <a:spLocks/>
            </p:cNvSpPr>
            <p:nvPr/>
          </p:nvSpPr>
          <p:spPr bwMode="auto">
            <a:xfrm>
              <a:off x="2654" y="3714"/>
              <a:ext cx="25" cy="4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1"/>
                </a:cxn>
                <a:cxn ang="0">
                  <a:pos x="0" y="43"/>
                </a:cxn>
                <a:cxn ang="0">
                  <a:pos x="25" y="43"/>
                </a:cxn>
                <a:cxn ang="0">
                  <a:pos x="25" y="11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25" h="43">
                  <a:moveTo>
                    <a:pt x="12" y="0"/>
                  </a:moveTo>
                  <a:lnTo>
                    <a:pt x="0" y="11"/>
                  </a:lnTo>
                  <a:lnTo>
                    <a:pt x="0" y="43"/>
                  </a:lnTo>
                  <a:lnTo>
                    <a:pt x="25" y="43"/>
                  </a:lnTo>
                  <a:lnTo>
                    <a:pt x="25" y="11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" name="Rectangle 427"/>
            <p:cNvSpPr>
              <a:spLocks noChangeArrowheads="1"/>
            </p:cNvSpPr>
            <p:nvPr/>
          </p:nvSpPr>
          <p:spPr bwMode="auto">
            <a:xfrm>
              <a:off x="2658" y="3811"/>
              <a:ext cx="729" cy="30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" name="Freeform 428"/>
            <p:cNvSpPr>
              <a:spLocks/>
            </p:cNvSpPr>
            <p:nvPr/>
          </p:nvSpPr>
          <p:spPr bwMode="auto">
            <a:xfrm>
              <a:off x="2658" y="3800"/>
              <a:ext cx="742" cy="24"/>
            </a:xfrm>
            <a:custGeom>
              <a:avLst/>
              <a:gdLst/>
              <a:ahLst/>
              <a:cxnLst>
                <a:cxn ang="0">
                  <a:pos x="742" y="11"/>
                </a:cxn>
                <a:cxn ang="0">
                  <a:pos x="729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729" y="24"/>
                </a:cxn>
                <a:cxn ang="0">
                  <a:pos x="718" y="11"/>
                </a:cxn>
                <a:cxn ang="0">
                  <a:pos x="742" y="11"/>
                </a:cxn>
                <a:cxn ang="0">
                  <a:pos x="742" y="0"/>
                </a:cxn>
                <a:cxn ang="0">
                  <a:pos x="729" y="0"/>
                </a:cxn>
                <a:cxn ang="0">
                  <a:pos x="742" y="11"/>
                </a:cxn>
              </a:cxnLst>
              <a:rect l="0" t="0" r="r" b="b"/>
              <a:pathLst>
                <a:path w="742" h="24">
                  <a:moveTo>
                    <a:pt x="742" y="11"/>
                  </a:moveTo>
                  <a:lnTo>
                    <a:pt x="729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729" y="24"/>
                  </a:lnTo>
                  <a:lnTo>
                    <a:pt x="718" y="11"/>
                  </a:lnTo>
                  <a:lnTo>
                    <a:pt x="742" y="11"/>
                  </a:lnTo>
                  <a:lnTo>
                    <a:pt x="742" y="0"/>
                  </a:lnTo>
                  <a:lnTo>
                    <a:pt x="729" y="0"/>
                  </a:lnTo>
                  <a:lnTo>
                    <a:pt x="74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" name="Freeform 429"/>
            <p:cNvSpPr>
              <a:spLocks/>
            </p:cNvSpPr>
            <p:nvPr/>
          </p:nvSpPr>
          <p:spPr bwMode="auto">
            <a:xfrm>
              <a:off x="3376" y="3811"/>
              <a:ext cx="24" cy="43"/>
            </a:xfrm>
            <a:custGeom>
              <a:avLst/>
              <a:gdLst/>
              <a:ahLst/>
              <a:cxnLst>
                <a:cxn ang="0">
                  <a:pos x="11" y="43"/>
                </a:cxn>
                <a:cxn ang="0">
                  <a:pos x="24" y="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11" y="19"/>
                </a:cxn>
                <a:cxn ang="0">
                  <a:pos x="11" y="43"/>
                </a:cxn>
                <a:cxn ang="0">
                  <a:pos x="24" y="43"/>
                </a:cxn>
                <a:cxn ang="0">
                  <a:pos x="24" y="30"/>
                </a:cxn>
                <a:cxn ang="0">
                  <a:pos x="11" y="43"/>
                </a:cxn>
              </a:cxnLst>
              <a:rect l="0" t="0" r="r" b="b"/>
              <a:pathLst>
                <a:path w="24" h="43">
                  <a:moveTo>
                    <a:pt x="11" y="43"/>
                  </a:moveTo>
                  <a:lnTo>
                    <a:pt x="24" y="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11" y="43"/>
                  </a:lnTo>
                  <a:lnTo>
                    <a:pt x="24" y="43"/>
                  </a:lnTo>
                  <a:lnTo>
                    <a:pt x="24" y="30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" name="Freeform 430"/>
            <p:cNvSpPr>
              <a:spLocks/>
            </p:cNvSpPr>
            <p:nvPr/>
          </p:nvSpPr>
          <p:spPr bwMode="auto">
            <a:xfrm>
              <a:off x="2647" y="3830"/>
              <a:ext cx="740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24"/>
                </a:cxn>
                <a:cxn ang="0">
                  <a:pos x="740" y="24"/>
                </a:cxn>
                <a:cxn ang="0">
                  <a:pos x="740" y="0"/>
                </a:cxn>
                <a:cxn ang="0">
                  <a:pos x="11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1" y="24"/>
                </a:cxn>
                <a:cxn ang="0">
                  <a:pos x="0" y="11"/>
                </a:cxn>
              </a:cxnLst>
              <a:rect l="0" t="0" r="r" b="b"/>
              <a:pathLst>
                <a:path w="740" h="24">
                  <a:moveTo>
                    <a:pt x="0" y="11"/>
                  </a:moveTo>
                  <a:lnTo>
                    <a:pt x="11" y="24"/>
                  </a:lnTo>
                  <a:lnTo>
                    <a:pt x="740" y="24"/>
                  </a:lnTo>
                  <a:lnTo>
                    <a:pt x="740" y="0"/>
                  </a:lnTo>
                  <a:lnTo>
                    <a:pt x="11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" name="Freeform 431"/>
            <p:cNvSpPr>
              <a:spLocks/>
            </p:cNvSpPr>
            <p:nvPr/>
          </p:nvSpPr>
          <p:spPr bwMode="auto">
            <a:xfrm>
              <a:off x="2647" y="3800"/>
              <a:ext cx="24" cy="4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1"/>
                </a:cxn>
                <a:cxn ang="0">
                  <a:pos x="0" y="41"/>
                </a:cxn>
                <a:cxn ang="0">
                  <a:pos x="24" y="41"/>
                </a:cxn>
                <a:cxn ang="0">
                  <a:pos x="24" y="11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41">
                  <a:moveTo>
                    <a:pt x="11" y="0"/>
                  </a:moveTo>
                  <a:lnTo>
                    <a:pt x="0" y="11"/>
                  </a:lnTo>
                  <a:lnTo>
                    <a:pt x="0" y="41"/>
                  </a:lnTo>
                  <a:lnTo>
                    <a:pt x="24" y="41"/>
                  </a:lnTo>
                  <a:lnTo>
                    <a:pt x="24" y="11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" name="Rectangle 432"/>
            <p:cNvSpPr>
              <a:spLocks noChangeArrowheads="1"/>
            </p:cNvSpPr>
            <p:nvPr/>
          </p:nvSpPr>
          <p:spPr bwMode="auto">
            <a:xfrm>
              <a:off x="2654" y="3562"/>
              <a:ext cx="727" cy="30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" name="Freeform 433"/>
            <p:cNvSpPr>
              <a:spLocks/>
            </p:cNvSpPr>
            <p:nvPr/>
          </p:nvSpPr>
          <p:spPr bwMode="auto">
            <a:xfrm>
              <a:off x="2654" y="3548"/>
              <a:ext cx="738" cy="25"/>
            </a:xfrm>
            <a:custGeom>
              <a:avLst/>
              <a:gdLst/>
              <a:ahLst/>
              <a:cxnLst>
                <a:cxn ang="0">
                  <a:pos x="738" y="14"/>
                </a:cxn>
                <a:cxn ang="0">
                  <a:pos x="727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727" y="25"/>
                </a:cxn>
                <a:cxn ang="0">
                  <a:pos x="714" y="14"/>
                </a:cxn>
                <a:cxn ang="0">
                  <a:pos x="738" y="14"/>
                </a:cxn>
                <a:cxn ang="0">
                  <a:pos x="738" y="0"/>
                </a:cxn>
                <a:cxn ang="0">
                  <a:pos x="727" y="0"/>
                </a:cxn>
                <a:cxn ang="0">
                  <a:pos x="738" y="14"/>
                </a:cxn>
              </a:cxnLst>
              <a:rect l="0" t="0" r="r" b="b"/>
              <a:pathLst>
                <a:path w="738" h="25">
                  <a:moveTo>
                    <a:pt x="738" y="14"/>
                  </a:moveTo>
                  <a:lnTo>
                    <a:pt x="727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727" y="25"/>
                  </a:lnTo>
                  <a:lnTo>
                    <a:pt x="714" y="14"/>
                  </a:lnTo>
                  <a:lnTo>
                    <a:pt x="738" y="14"/>
                  </a:lnTo>
                  <a:lnTo>
                    <a:pt x="738" y="0"/>
                  </a:lnTo>
                  <a:lnTo>
                    <a:pt x="727" y="0"/>
                  </a:lnTo>
                  <a:lnTo>
                    <a:pt x="73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" name="Freeform 434"/>
            <p:cNvSpPr>
              <a:spLocks/>
            </p:cNvSpPr>
            <p:nvPr/>
          </p:nvSpPr>
          <p:spPr bwMode="auto">
            <a:xfrm>
              <a:off x="3368" y="3562"/>
              <a:ext cx="24" cy="41"/>
            </a:xfrm>
            <a:custGeom>
              <a:avLst/>
              <a:gdLst/>
              <a:ahLst/>
              <a:cxnLst>
                <a:cxn ang="0">
                  <a:pos x="13" y="41"/>
                </a:cxn>
                <a:cxn ang="0">
                  <a:pos x="24" y="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13" y="16"/>
                </a:cxn>
                <a:cxn ang="0">
                  <a:pos x="13" y="41"/>
                </a:cxn>
                <a:cxn ang="0">
                  <a:pos x="24" y="41"/>
                </a:cxn>
                <a:cxn ang="0">
                  <a:pos x="24" y="30"/>
                </a:cxn>
                <a:cxn ang="0">
                  <a:pos x="13" y="41"/>
                </a:cxn>
              </a:cxnLst>
              <a:rect l="0" t="0" r="r" b="b"/>
              <a:pathLst>
                <a:path w="24" h="41">
                  <a:moveTo>
                    <a:pt x="13" y="41"/>
                  </a:moveTo>
                  <a:lnTo>
                    <a:pt x="24" y="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13" y="16"/>
                  </a:lnTo>
                  <a:lnTo>
                    <a:pt x="13" y="41"/>
                  </a:lnTo>
                  <a:lnTo>
                    <a:pt x="24" y="41"/>
                  </a:lnTo>
                  <a:lnTo>
                    <a:pt x="24" y="30"/>
                  </a:lnTo>
                  <a:lnTo>
                    <a:pt x="1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" name="Freeform 435"/>
            <p:cNvSpPr>
              <a:spLocks/>
            </p:cNvSpPr>
            <p:nvPr/>
          </p:nvSpPr>
          <p:spPr bwMode="auto">
            <a:xfrm>
              <a:off x="2641" y="3578"/>
              <a:ext cx="740" cy="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3" y="25"/>
                </a:cxn>
                <a:cxn ang="0">
                  <a:pos x="740" y="25"/>
                </a:cxn>
                <a:cxn ang="0">
                  <a:pos x="740" y="0"/>
                </a:cxn>
                <a:cxn ang="0">
                  <a:pos x="13" y="0"/>
                </a:cxn>
                <a:cxn ang="0">
                  <a:pos x="25" y="14"/>
                </a:cxn>
                <a:cxn ang="0">
                  <a:pos x="0" y="14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0" y="14"/>
                </a:cxn>
              </a:cxnLst>
              <a:rect l="0" t="0" r="r" b="b"/>
              <a:pathLst>
                <a:path w="740" h="25">
                  <a:moveTo>
                    <a:pt x="0" y="14"/>
                  </a:moveTo>
                  <a:lnTo>
                    <a:pt x="13" y="25"/>
                  </a:lnTo>
                  <a:lnTo>
                    <a:pt x="740" y="25"/>
                  </a:lnTo>
                  <a:lnTo>
                    <a:pt x="740" y="0"/>
                  </a:lnTo>
                  <a:lnTo>
                    <a:pt x="13" y="0"/>
                  </a:lnTo>
                  <a:lnTo>
                    <a:pt x="25" y="14"/>
                  </a:lnTo>
                  <a:lnTo>
                    <a:pt x="0" y="14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" name="Freeform 436"/>
            <p:cNvSpPr>
              <a:spLocks/>
            </p:cNvSpPr>
            <p:nvPr/>
          </p:nvSpPr>
          <p:spPr bwMode="auto">
            <a:xfrm>
              <a:off x="2641" y="3548"/>
              <a:ext cx="25" cy="4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0" y="44"/>
                </a:cxn>
                <a:cxn ang="0">
                  <a:pos x="25" y="44"/>
                </a:cxn>
                <a:cxn ang="0">
                  <a:pos x="25" y="14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3" y="0"/>
                </a:cxn>
              </a:cxnLst>
              <a:rect l="0" t="0" r="r" b="b"/>
              <a:pathLst>
                <a:path w="25" h="44">
                  <a:moveTo>
                    <a:pt x="13" y="0"/>
                  </a:moveTo>
                  <a:lnTo>
                    <a:pt x="0" y="14"/>
                  </a:lnTo>
                  <a:lnTo>
                    <a:pt x="0" y="44"/>
                  </a:lnTo>
                  <a:lnTo>
                    <a:pt x="25" y="44"/>
                  </a:lnTo>
                  <a:lnTo>
                    <a:pt x="25" y="14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" name="Freeform 437"/>
            <p:cNvSpPr>
              <a:spLocks/>
            </p:cNvSpPr>
            <p:nvPr/>
          </p:nvSpPr>
          <p:spPr bwMode="auto">
            <a:xfrm>
              <a:off x="2635" y="3928"/>
              <a:ext cx="795" cy="246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746" y="0"/>
                </a:cxn>
                <a:cxn ang="0">
                  <a:pos x="795" y="246"/>
                </a:cxn>
                <a:cxn ang="0">
                  <a:pos x="0" y="246"/>
                </a:cxn>
                <a:cxn ang="0">
                  <a:pos x="47" y="0"/>
                </a:cxn>
              </a:cxnLst>
              <a:rect l="0" t="0" r="r" b="b"/>
              <a:pathLst>
                <a:path w="795" h="246">
                  <a:moveTo>
                    <a:pt x="47" y="0"/>
                  </a:moveTo>
                  <a:lnTo>
                    <a:pt x="746" y="0"/>
                  </a:lnTo>
                  <a:lnTo>
                    <a:pt x="795" y="246"/>
                  </a:lnTo>
                  <a:lnTo>
                    <a:pt x="0" y="24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D1A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" name="Freeform 438"/>
            <p:cNvSpPr>
              <a:spLocks/>
            </p:cNvSpPr>
            <p:nvPr/>
          </p:nvSpPr>
          <p:spPr bwMode="auto">
            <a:xfrm>
              <a:off x="2682" y="3916"/>
              <a:ext cx="709" cy="25"/>
            </a:xfrm>
            <a:custGeom>
              <a:avLst/>
              <a:gdLst/>
              <a:ahLst/>
              <a:cxnLst>
                <a:cxn ang="0">
                  <a:pos x="709" y="10"/>
                </a:cxn>
                <a:cxn ang="0">
                  <a:pos x="699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699" y="25"/>
                </a:cxn>
                <a:cxn ang="0">
                  <a:pos x="688" y="13"/>
                </a:cxn>
                <a:cxn ang="0">
                  <a:pos x="709" y="10"/>
                </a:cxn>
                <a:cxn ang="0">
                  <a:pos x="707" y="0"/>
                </a:cxn>
                <a:cxn ang="0">
                  <a:pos x="699" y="0"/>
                </a:cxn>
                <a:cxn ang="0">
                  <a:pos x="709" y="10"/>
                </a:cxn>
              </a:cxnLst>
              <a:rect l="0" t="0" r="r" b="b"/>
              <a:pathLst>
                <a:path w="709" h="25">
                  <a:moveTo>
                    <a:pt x="709" y="10"/>
                  </a:moveTo>
                  <a:lnTo>
                    <a:pt x="699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699" y="25"/>
                  </a:lnTo>
                  <a:lnTo>
                    <a:pt x="688" y="13"/>
                  </a:lnTo>
                  <a:lnTo>
                    <a:pt x="709" y="10"/>
                  </a:lnTo>
                  <a:lnTo>
                    <a:pt x="707" y="0"/>
                  </a:lnTo>
                  <a:lnTo>
                    <a:pt x="699" y="0"/>
                  </a:lnTo>
                  <a:lnTo>
                    <a:pt x="709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" name="Freeform 439"/>
            <p:cNvSpPr>
              <a:spLocks/>
            </p:cNvSpPr>
            <p:nvPr/>
          </p:nvSpPr>
          <p:spPr bwMode="auto">
            <a:xfrm>
              <a:off x="3370" y="3926"/>
              <a:ext cx="73" cy="259"/>
            </a:xfrm>
            <a:custGeom>
              <a:avLst/>
              <a:gdLst/>
              <a:ahLst/>
              <a:cxnLst>
                <a:cxn ang="0">
                  <a:pos x="60" y="259"/>
                </a:cxn>
                <a:cxn ang="0">
                  <a:pos x="71" y="246"/>
                </a:cxn>
                <a:cxn ang="0">
                  <a:pos x="21" y="0"/>
                </a:cxn>
                <a:cxn ang="0">
                  <a:pos x="0" y="3"/>
                </a:cxn>
                <a:cxn ang="0">
                  <a:pos x="49" y="249"/>
                </a:cxn>
                <a:cxn ang="0">
                  <a:pos x="60" y="234"/>
                </a:cxn>
                <a:cxn ang="0">
                  <a:pos x="60" y="259"/>
                </a:cxn>
                <a:cxn ang="0">
                  <a:pos x="73" y="259"/>
                </a:cxn>
                <a:cxn ang="0">
                  <a:pos x="71" y="246"/>
                </a:cxn>
                <a:cxn ang="0">
                  <a:pos x="60" y="259"/>
                </a:cxn>
              </a:cxnLst>
              <a:rect l="0" t="0" r="r" b="b"/>
              <a:pathLst>
                <a:path w="73" h="259">
                  <a:moveTo>
                    <a:pt x="60" y="259"/>
                  </a:moveTo>
                  <a:lnTo>
                    <a:pt x="71" y="246"/>
                  </a:lnTo>
                  <a:lnTo>
                    <a:pt x="21" y="0"/>
                  </a:lnTo>
                  <a:lnTo>
                    <a:pt x="0" y="3"/>
                  </a:lnTo>
                  <a:lnTo>
                    <a:pt x="49" y="249"/>
                  </a:lnTo>
                  <a:lnTo>
                    <a:pt x="60" y="234"/>
                  </a:lnTo>
                  <a:lnTo>
                    <a:pt x="60" y="259"/>
                  </a:lnTo>
                  <a:lnTo>
                    <a:pt x="73" y="259"/>
                  </a:lnTo>
                  <a:lnTo>
                    <a:pt x="71" y="246"/>
                  </a:lnTo>
                  <a:lnTo>
                    <a:pt x="60" y="2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" name="Freeform 440"/>
            <p:cNvSpPr>
              <a:spLocks/>
            </p:cNvSpPr>
            <p:nvPr/>
          </p:nvSpPr>
          <p:spPr bwMode="auto">
            <a:xfrm>
              <a:off x="2622" y="4160"/>
              <a:ext cx="808" cy="2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13" y="25"/>
                </a:cxn>
                <a:cxn ang="0">
                  <a:pos x="808" y="25"/>
                </a:cxn>
                <a:cxn ang="0">
                  <a:pos x="808" y="0"/>
                </a:cxn>
                <a:cxn ang="0">
                  <a:pos x="13" y="0"/>
                </a:cxn>
                <a:cxn ang="0">
                  <a:pos x="25" y="15"/>
                </a:cxn>
                <a:cxn ang="0">
                  <a:pos x="2" y="12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2" y="12"/>
                </a:cxn>
              </a:cxnLst>
              <a:rect l="0" t="0" r="r" b="b"/>
              <a:pathLst>
                <a:path w="808" h="25">
                  <a:moveTo>
                    <a:pt x="2" y="12"/>
                  </a:moveTo>
                  <a:lnTo>
                    <a:pt x="13" y="25"/>
                  </a:lnTo>
                  <a:lnTo>
                    <a:pt x="808" y="25"/>
                  </a:lnTo>
                  <a:lnTo>
                    <a:pt x="808" y="0"/>
                  </a:lnTo>
                  <a:lnTo>
                    <a:pt x="13" y="0"/>
                  </a:lnTo>
                  <a:lnTo>
                    <a:pt x="25" y="15"/>
                  </a:lnTo>
                  <a:lnTo>
                    <a:pt x="2" y="12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" name="Freeform 441"/>
            <p:cNvSpPr>
              <a:spLocks/>
            </p:cNvSpPr>
            <p:nvPr/>
          </p:nvSpPr>
          <p:spPr bwMode="auto">
            <a:xfrm>
              <a:off x="2624" y="3916"/>
              <a:ext cx="70" cy="259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9" y="10"/>
                </a:cxn>
                <a:cxn ang="0">
                  <a:pos x="0" y="256"/>
                </a:cxn>
                <a:cxn ang="0">
                  <a:pos x="23" y="259"/>
                </a:cxn>
                <a:cxn ang="0">
                  <a:pos x="70" y="13"/>
                </a:cxn>
                <a:cxn ang="0">
                  <a:pos x="58" y="25"/>
                </a:cxn>
                <a:cxn ang="0">
                  <a:pos x="58" y="0"/>
                </a:cxn>
                <a:cxn ang="0">
                  <a:pos x="51" y="0"/>
                </a:cxn>
                <a:cxn ang="0">
                  <a:pos x="49" y="10"/>
                </a:cxn>
                <a:cxn ang="0">
                  <a:pos x="58" y="0"/>
                </a:cxn>
              </a:cxnLst>
              <a:rect l="0" t="0" r="r" b="b"/>
              <a:pathLst>
                <a:path w="70" h="259">
                  <a:moveTo>
                    <a:pt x="58" y="0"/>
                  </a:moveTo>
                  <a:lnTo>
                    <a:pt x="49" y="10"/>
                  </a:lnTo>
                  <a:lnTo>
                    <a:pt x="0" y="256"/>
                  </a:lnTo>
                  <a:lnTo>
                    <a:pt x="23" y="259"/>
                  </a:lnTo>
                  <a:lnTo>
                    <a:pt x="70" y="13"/>
                  </a:lnTo>
                  <a:lnTo>
                    <a:pt x="58" y="25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49" y="1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" name="Freeform 442"/>
            <p:cNvSpPr>
              <a:spLocks/>
            </p:cNvSpPr>
            <p:nvPr/>
          </p:nvSpPr>
          <p:spPr bwMode="auto">
            <a:xfrm>
              <a:off x="2799" y="3103"/>
              <a:ext cx="67" cy="6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4" y="17"/>
                </a:cxn>
                <a:cxn ang="0">
                  <a:pos x="11" y="8"/>
                </a:cxn>
                <a:cxn ang="0">
                  <a:pos x="22" y="2"/>
                </a:cxn>
                <a:cxn ang="0">
                  <a:pos x="36" y="0"/>
                </a:cxn>
                <a:cxn ang="0">
                  <a:pos x="49" y="2"/>
                </a:cxn>
                <a:cxn ang="0">
                  <a:pos x="58" y="8"/>
                </a:cxn>
                <a:cxn ang="0">
                  <a:pos x="66" y="17"/>
                </a:cxn>
                <a:cxn ang="0">
                  <a:pos x="67" y="32"/>
                </a:cxn>
                <a:cxn ang="0">
                  <a:pos x="64" y="49"/>
                </a:cxn>
                <a:cxn ang="0">
                  <a:pos x="54" y="59"/>
                </a:cxn>
                <a:cxn ang="0">
                  <a:pos x="43" y="64"/>
                </a:cxn>
                <a:cxn ang="0">
                  <a:pos x="32" y="66"/>
                </a:cxn>
                <a:cxn ang="0">
                  <a:pos x="21" y="62"/>
                </a:cxn>
                <a:cxn ang="0">
                  <a:pos x="9" y="55"/>
                </a:cxn>
                <a:cxn ang="0">
                  <a:pos x="2" y="45"/>
                </a:cxn>
                <a:cxn ang="0">
                  <a:pos x="0" y="32"/>
                </a:cxn>
              </a:cxnLst>
              <a:rect l="0" t="0" r="r" b="b"/>
              <a:pathLst>
                <a:path w="67" h="66">
                  <a:moveTo>
                    <a:pt x="0" y="32"/>
                  </a:moveTo>
                  <a:lnTo>
                    <a:pt x="4" y="17"/>
                  </a:lnTo>
                  <a:lnTo>
                    <a:pt x="11" y="8"/>
                  </a:lnTo>
                  <a:lnTo>
                    <a:pt x="22" y="2"/>
                  </a:lnTo>
                  <a:lnTo>
                    <a:pt x="36" y="0"/>
                  </a:lnTo>
                  <a:lnTo>
                    <a:pt x="49" y="2"/>
                  </a:lnTo>
                  <a:lnTo>
                    <a:pt x="58" y="8"/>
                  </a:lnTo>
                  <a:lnTo>
                    <a:pt x="66" y="17"/>
                  </a:lnTo>
                  <a:lnTo>
                    <a:pt x="67" y="32"/>
                  </a:lnTo>
                  <a:lnTo>
                    <a:pt x="64" y="49"/>
                  </a:lnTo>
                  <a:lnTo>
                    <a:pt x="54" y="59"/>
                  </a:lnTo>
                  <a:lnTo>
                    <a:pt x="43" y="64"/>
                  </a:lnTo>
                  <a:lnTo>
                    <a:pt x="32" y="66"/>
                  </a:lnTo>
                  <a:lnTo>
                    <a:pt x="21" y="62"/>
                  </a:lnTo>
                  <a:lnTo>
                    <a:pt x="9" y="55"/>
                  </a:lnTo>
                  <a:lnTo>
                    <a:pt x="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" name="Freeform 443"/>
            <p:cNvSpPr>
              <a:spLocks/>
            </p:cNvSpPr>
            <p:nvPr/>
          </p:nvSpPr>
          <p:spPr bwMode="auto">
            <a:xfrm>
              <a:off x="2788" y="3088"/>
              <a:ext cx="45" cy="4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28" y="8"/>
                </a:cxn>
                <a:cxn ang="0">
                  <a:pos x="15" y="17"/>
                </a:cxn>
                <a:cxn ang="0">
                  <a:pos x="5" y="29"/>
                </a:cxn>
                <a:cxn ang="0">
                  <a:pos x="0" y="47"/>
                </a:cxn>
                <a:cxn ang="0">
                  <a:pos x="24" y="47"/>
                </a:cxn>
                <a:cxn ang="0">
                  <a:pos x="30" y="30"/>
                </a:cxn>
                <a:cxn ang="0">
                  <a:pos x="45" y="25"/>
                </a:cxn>
                <a:cxn ang="0">
                  <a:pos x="45" y="0"/>
                </a:cxn>
              </a:cxnLst>
              <a:rect l="0" t="0" r="r" b="b"/>
              <a:pathLst>
                <a:path w="45" h="47">
                  <a:moveTo>
                    <a:pt x="45" y="0"/>
                  </a:moveTo>
                  <a:lnTo>
                    <a:pt x="28" y="8"/>
                  </a:lnTo>
                  <a:lnTo>
                    <a:pt x="15" y="17"/>
                  </a:lnTo>
                  <a:lnTo>
                    <a:pt x="5" y="29"/>
                  </a:lnTo>
                  <a:lnTo>
                    <a:pt x="0" y="47"/>
                  </a:lnTo>
                  <a:lnTo>
                    <a:pt x="24" y="47"/>
                  </a:lnTo>
                  <a:lnTo>
                    <a:pt x="30" y="30"/>
                  </a:lnTo>
                  <a:lnTo>
                    <a:pt x="45" y="2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" name="Freeform 444"/>
            <p:cNvSpPr>
              <a:spLocks/>
            </p:cNvSpPr>
            <p:nvPr/>
          </p:nvSpPr>
          <p:spPr bwMode="auto">
            <a:xfrm>
              <a:off x="2833" y="3088"/>
              <a:ext cx="47" cy="47"/>
            </a:xfrm>
            <a:custGeom>
              <a:avLst/>
              <a:gdLst/>
              <a:ahLst/>
              <a:cxnLst>
                <a:cxn ang="0">
                  <a:pos x="47" y="47"/>
                </a:cxn>
                <a:cxn ang="0">
                  <a:pos x="41" y="30"/>
                </a:cxn>
                <a:cxn ang="0">
                  <a:pos x="32" y="15"/>
                </a:cxn>
                <a:cxn ang="0">
                  <a:pos x="17" y="6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8" y="30"/>
                </a:cxn>
                <a:cxn ang="0">
                  <a:pos x="22" y="47"/>
                </a:cxn>
                <a:cxn ang="0">
                  <a:pos x="47" y="47"/>
                </a:cxn>
              </a:cxnLst>
              <a:rect l="0" t="0" r="r" b="b"/>
              <a:pathLst>
                <a:path w="47" h="47">
                  <a:moveTo>
                    <a:pt x="47" y="47"/>
                  </a:moveTo>
                  <a:lnTo>
                    <a:pt x="41" y="30"/>
                  </a:lnTo>
                  <a:lnTo>
                    <a:pt x="32" y="15"/>
                  </a:lnTo>
                  <a:lnTo>
                    <a:pt x="17" y="6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8" y="30"/>
                  </a:lnTo>
                  <a:lnTo>
                    <a:pt x="22" y="47"/>
                  </a:lnTo>
                  <a:lnTo>
                    <a:pt x="47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" name="Freeform 445"/>
            <p:cNvSpPr>
              <a:spLocks/>
            </p:cNvSpPr>
            <p:nvPr/>
          </p:nvSpPr>
          <p:spPr bwMode="auto">
            <a:xfrm>
              <a:off x="2833" y="3135"/>
              <a:ext cx="47" cy="47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17" y="42"/>
                </a:cxn>
                <a:cxn ang="0">
                  <a:pos x="32" y="30"/>
                </a:cxn>
                <a:cxn ang="0">
                  <a:pos x="41" y="17"/>
                </a:cxn>
                <a:cxn ang="0">
                  <a:pos x="47" y="0"/>
                </a:cxn>
                <a:cxn ang="0">
                  <a:pos x="22" y="0"/>
                </a:cxn>
                <a:cxn ang="0">
                  <a:pos x="18" y="17"/>
                </a:cxn>
                <a:cxn ang="0">
                  <a:pos x="0" y="23"/>
                </a:cxn>
                <a:cxn ang="0">
                  <a:pos x="0" y="47"/>
                </a:cxn>
              </a:cxnLst>
              <a:rect l="0" t="0" r="r" b="b"/>
              <a:pathLst>
                <a:path w="47" h="47">
                  <a:moveTo>
                    <a:pt x="0" y="47"/>
                  </a:moveTo>
                  <a:lnTo>
                    <a:pt x="17" y="42"/>
                  </a:lnTo>
                  <a:lnTo>
                    <a:pt x="32" y="30"/>
                  </a:lnTo>
                  <a:lnTo>
                    <a:pt x="41" y="17"/>
                  </a:lnTo>
                  <a:lnTo>
                    <a:pt x="47" y="0"/>
                  </a:lnTo>
                  <a:lnTo>
                    <a:pt x="22" y="0"/>
                  </a:lnTo>
                  <a:lnTo>
                    <a:pt x="18" y="17"/>
                  </a:lnTo>
                  <a:lnTo>
                    <a:pt x="0" y="2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" name="Freeform 446"/>
            <p:cNvSpPr>
              <a:spLocks/>
            </p:cNvSpPr>
            <p:nvPr/>
          </p:nvSpPr>
          <p:spPr bwMode="auto">
            <a:xfrm>
              <a:off x="2788" y="3135"/>
              <a:ext cx="45" cy="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9"/>
                </a:cxn>
                <a:cxn ang="0">
                  <a:pos x="15" y="30"/>
                </a:cxn>
                <a:cxn ang="0">
                  <a:pos x="26" y="40"/>
                </a:cxn>
                <a:cxn ang="0">
                  <a:pos x="45" y="47"/>
                </a:cxn>
                <a:cxn ang="0">
                  <a:pos x="45" y="23"/>
                </a:cxn>
                <a:cxn ang="0">
                  <a:pos x="30" y="17"/>
                </a:cxn>
                <a:cxn ang="0">
                  <a:pos x="24" y="0"/>
                </a:cxn>
                <a:cxn ang="0">
                  <a:pos x="0" y="0"/>
                </a:cxn>
              </a:cxnLst>
              <a:rect l="0" t="0" r="r" b="b"/>
              <a:pathLst>
                <a:path w="45" h="47">
                  <a:moveTo>
                    <a:pt x="0" y="0"/>
                  </a:moveTo>
                  <a:lnTo>
                    <a:pt x="5" y="19"/>
                  </a:lnTo>
                  <a:lnTo>
                    <a:pt x="15" y="30"/>
                  </a:lnTo>
                  <a:lnTo>
                    <a:pt x="26" y="40"/>
                  </a:lnTo>
                  <a:lnTo>
                    <a:pt x="45" y="47"/>
                  </a:lnTo>
                  <a:lnTo>
                    <a:pt x="45" y="23"/>
                  </a:lnTo>
                  <a:lnTo>
                    <a:pt x="30" y="17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" name="WordArt 447"/>
            <p:cNvSpPr>
              <a:spLocks noChangeArrowheads="1" noChangeShapeType="1" noTextEdit="1"/>
            </p:cNvSpPr>
            <p:nvPr/>
          </p:nvSpPr>
          <p:spPr bwMode="auto">
            <a:xfrm>
              <a:off x="1973" y="2069"/>
              <a:ext cx="2106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Comic Sans MS"/>
                </a:rPr>
                <a:t>МАТЕМАТИКА</a:t>
              </a:r>
            </a:p>
          </p:txBody>
        </p:sp>
      </p:grpSp>
      <p:pic>
        <p:nvPicPr>
          <p:cNvPr id="450" name="Picture 3" descr="C:\Documents and Settings\мама\Мои документы\казибошки-2\солнышки\su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928662" cy="892189"/>
          </a:xfrm>
          <a:prstGeom prst="rect">
            <a:avLst/>
          </a:prstGeom>
          <a:noFill/>
        </p:spPr>
      </p:pic>
      <p:pic>
        <p:nvPicPr>
          <p:cNvPr id="454" name="Picture 4"/>
          <p:cNvPicPr>
            <a:picLocks noChangeAspect="1" noChangeArrowheads="1"/>
          </p:cNvPicPr>
          <p:nvPr/>
        </p:nvPicPr>
        <p:blipFill>
          <a:blip r:embed="rId4" cstate="print"/>
          <a:srcRect r="3448"/>
          <a:stretch>
            <a:fillRect/>
          </a:stretch>
        </p:blipFill>
        <p:spPr bwMode="auto">
          <a:xfrm flipH="1">
            <a:off x="4643438" y="0"/>
            <a:ext cx="4789308" cy="6858000"/>
          </a:xfrm>
          <a:prstGeom prst="rect">
            <a:avLst/>
          </a:prstGeom>
          <a:noFill/>
          <a:ln w="9525">
            <a:solidFill>
              <a:srgbClr val="89F6FB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Users\Home\Pictures\matematika-i-chtenie-integrirovanny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6448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75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Picture 2" descr="C:\Documents and Settings\мама\Мои документы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797"/>
            <a:ext cx="9144000" cy="6861797"/>
          </a:xfrm>
          <a:prstGeom prst="rect">
            <a:avLst/>
          </a:prstGeom>
          <a:noFill/>
        </p:spPr>
      </p:pic>
      <p:grpSp>
        <p:nvGrpSpPr>
          <p:cNvPr id="2" name="Group 448"/>
          <p:cNvGrpSpPr>
            <a:grpSpLocks/>
          </p:cNvGrpSpPr>
          <p:nvPr/>
        </p:nvGrpSpPr>
        <p:grpSpPr bwMode="auto">
          <a:xfrm>
            <a:off x="-214346" y="0"/>
            <a:ext cx="6072230" cy="7072338"/>
            <a:chOff x="975" y="0"/>
            <a:chExt cx="4014" cy="4320"/>
          </a:xfrm>
        </p:grpSpPr>
        <p:sp>
          <p:nvSpPr>
            <p:cNvPr id="4" name="AutoShape 2"/>
            <p:cNvSpPr>
              <a:spLocks noChangeAspect="1" noChangeArrowheads="1" noTextEdit="1"/>
            </p:cNvSpPr>
            <p:nvPr/>
          </p:nvSpPr>
          <p:spPr bwMode="auto">
            <a:xfrm>
              <a:off x="975" y="0"/>
              <a:ext cx="401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270" y="3276"/>
              <a:ext cx="3447" cy="903"/>
            </a:xfrm>
            <a:custGeom>
              <a:avLst/>
              <a:gdLst/>
              <a:ahLst/>
              <a:cxnLst>
                <a:cxn ang="0">
                  <a:pos x="19" y="903"/>
                </a:cxn>
                <a:cxn ang="0">
                  <a:pos x="3445" y="903"/>
                </a:cxn>
                <a:cxn ang="0">
                  <a:pos x="3447" y="227"/>
                </a:cxn>
                <a:cxn ang="0">
                  <a:pos x="3370" y="214"/>
                </a:cxn>
                <a:cxn ang="0">
                  <a:pos x="3362" y="203"/>
                </a:cxn>
                <a:cxn ang="0">
                  <a:pos x="3353" y="190"/>
                </a:cxn>
                <a:cxn ang="0">
                  <a:pos x="3341" y="178"/>
                </a:cxn>
                <a:cxn ang="0">
                  <a:pos x="3330" y="169"/>
                </a:cxn>
                <a:cxn ang="0">
                  <a:pos x="3276" y="210"/>
                </a:cxn>
                <a:cxn ang="0">
                  <a:pos x="3287" y="156"/>
                </a:cxn>
                <a:cxn ang="0">
                  <a:pos x="3255" y="150"/>
                </a:cxn>
                <a:cxn ang="0">
                  <a:pos x="3219" y="240"/>
                </a:cxn>
                <a:cxn ang="0">
                  <a:pos x="3214" y="180"/>
                </a:cxn>
                <a:cxn ang="0">
                  <a:pos x="3184" y="169"/>
                </a:cxn>
                <a:cxn ang="0">
                  <a:pos x="3195" y="267"/>
                </a:cxn>
                <a:cxn ang="0">
                  <a:pos x="3171" y="239"/>
                </a:cxn>
                <a:cxn ang="0">
                  <a:pos x="3133" y="304"/>
                </a:cxn>
                <a:cxn ang="0">
                  <a:pos x="483" y="150"/>
                </a:cxn>
                <a:cxn ang="0">
                  <a:pos x="216" y="0"/>
                </a:cxn>
                <a:cxn ang="0">
                  <a:pos x="180" y="13"/>
                </a:cxn>
                <a:cxn ang="0">
                  <a:pos x="154" y="4"/>
                </a:cxn>
                <a:cxn ang="0">
                  <a:pos x="135" y="98"/>
                </a:cxn>
                <a:cxn ang="0">
                  <a:pos x="113" y="43"/>
                </a:cxn>
                <a:cxn ang="0">
                  <a:pos x="88" y="55"/>
                </a:cxn>
                <a:cxn ang="0">
                  <a:pos x="86" y="150"/>
                </a:cxn>
                <a:cxn ang="0">
                  <a:pos x="68" y="73"/>
                </a:cxn>
                <a:cxn ang="0">
                  <a:pos x="49" y="83"/>
                </a:cxn>
                <a:cxn ang="0">
                  <a:pos x="49" y="233"/>
                </a:cxn>
                <a:cxn ang="0">
                  <a:pos x="24" y="190"/>
                </a:cxn>
                <a:cxn ang="0">
                  <a:pos x="0" y="207"/>
                </a:cxn>
                <a:cxn ang="0">
                  <a:pos x="17" y="329"/>
                </a:cxn>
                <a:cxn ang="0">
                  <a:pos x="21" y="541"/>
                </a:cxn>
                <a:cxn ang="0">
                  <a:pos x="21" y="759"/>
                </a:cxn>
                <a:cxn ang="0">
                  <a:pos x="19" y="903"/>
                </a:cxn>
              </a:cxnLst>
              <a:rect l="0" t="0" r="r" b="b"/>
              <a:pathLst>
                <a:path w="3447" h="903">
                  <a:moveTo>
                    <a:pt x="19" y="903"/>
                  </a:moveTo>
                  <a:lnTo>
                    <a:pt x="3445" y="903"/>
                  </a:lnTo>
                  <a:lnTo>
                    <a:pt x="3447" y="227"/>
                  </a:lnTo>
                  <a:lnTo>
                    <a:pt x="3370" y="214"/>
                  </a:lnTo>
                  <a:lnTo>
                    <a:pt x="3362" y="203"/>
                  </a:lnTo>
                  <a:lnTo>
                    <a:pt x="3353" y="190"/>
                  </a:lnTo>
                  <a:lnTo>
                    <a:pt x="3341" y="178"/>
                  </a:lnTo>
                  <a:lnTo>
                    <a:pt x="3330" y="169"/>
                  </a:lnTo>
                  <a:lnTo>
                    <a:pt x="3276" y="210"/>
                  </a:lnTo>
                  <a:lnTo>
                    <a:pt x="3287" y="156"/>
                  </a:lnTo>
                  <a:lnTo>
                    <a:pt x="3255" y="150"/>
                  </a:lnTo>
                  <a:lnTo>
                    <a:pt x="3219" y="240"/>
                  </a:lnTo>
                  <a:lnTo>
                    <a:pt x="3214" y="180"/>
                  </a:lnTo>
                  <a:lnTo>
                    <a:pt x="3184" y="169"/>
                  </a:lnTo>
                  <a:lnTo>
                    <a:pt x="3195" y="267"/>
                  </a:lnTo>
                  <a:lnTo>
                    <a:pt x="3171" y="239"/>
                  </a:lnTo>
                  <a:lnTo>
                    <a:pt x="3133" y="304"/>
                  </a:lnTo>
                  <a:lnTo>
                    <a:pt x="483" y="150"/>
                  </a:lnTo>
                  <a:lnTo>
                    <a:pt x="216" y="0"/>
                  </a:lnTo>
                  <a:lnTo>
                    <a:pt x="180" y="13"/>
                  </a:lnTo>
                  <a:lnTo>
                    <a:pt x="154" y="4"/>
                  </a:lnTo>
                  <a:lnTo>
                    <a:pt x="135" y="98"/>
                  </a:lnTo>
                  <a:lnTo>
                    <a:pt x="113" y="43"/>
                  </a:lnTo>
                  <a:lnTo>
                    <a:pt x="88" y="55"/>
                  </a:lnTo>
                  <a:lnTo>
                    <a:pt x="86" y="150"/>
                  </a:lnTo>
                  <a:lnTo>
                    <a:pt x="68" y="73"/>
                  </a:lnTo>
                  <a:lnTo>
                    <a:pt x="49" y="83"/>
                  </a:lnTo>
                  <a:lnTo>
                    <a:pt x="49" y="233"/>
                  </a:lnTo>
                  <a:lnTo>
                    <a:pt x="24" y="190"/>
                  </a:lnTo>
                  <a:lnTo>
                    <a:pt x="0" y="207"/>
                  </a:lnTo>
                  <a:lnTo>
                    <a:pt x="17" y="329"/>
                  </a:lnTo>
                  <a:lnTo>
                    <a:pt x="21" y="541"/>
                  </a:lnTo>
                  <a:lnTo>
                    <a:pt x="21" y="759"/>
                  </a:lnTo>
                  <a:lnTo>
                    <a:pt x="19" y="903"/>
                  </a:lnTo>
                  <a:close/>
                </a:path>
              </a:pathLst>
            </a:custGeom>
            <a:solidFill>
              <a:srgbClr val="02C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289" y="4166"/>
              <a:ext cx="3437" cy="24"/>
            </a:xfrm>
            <a:custGeom>
              <a:avLst/>
              <a:gdLst/>
              <a:ahLst/>
              <a:cxnLst>
                <a:cxn ang="0">
                  <a:pos x="3413" y="13"/>
                </a:cxn>
                <a:cxn ang="0">
                  <a:pos x="3426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3426" y="24"/>
                </a:cxn>
                <a:cxn ang="0">
                  <a:pos x="3437" y="13"/>
                </a:cxn>
                <a:cxn ang="0">
                  <a:pos x="3426" y="24"/>
                </a:cxn>
                <a:cxn ang="0">
                  <a:pos x="3437" y="24"/>
                </a:cxn>
                <a:cxn ang="0">
                  <a:pos x="3437" y="13"/>
                </a:cxn>
                <a:cxn ang="0">
                  <a:pos x="3413" y="13"/>
                </a:cxn>
              </a:cxnLst>
              <a:rect l="0" t="0" r="r" b="b"/>
              <a:pathLst>
                <a:path w="3437" h="24">
                  <a:moveTo>
                    <a:pt x="3413" y="13"/>
                  </a:moveTo>
                  <a:lnTo>
                    <a:pt x="3426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3426" y="24"/>
                  </a:lnTo>
                  <a:lnTo>
                    <a:pt x="3437" y="13"/>
                  </a:lnTo>
                  <a:lnTo>
                    <a:pt x="3426" y="24"/>
                  </a:lnTo>
                  <a:lnTo>
                    <a:pt x="3437" y="24"/>
                  </a:lnTo>
                  <a:lnTo>
                    <a:pt x="3437" y="13"/>
                  </a:lnTo>
                  <a:lnTo>
                    <a:pt x="341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702" y="3492"/>
              <a:ext cx="26" cy="687"/>
            </a:xfrm>
            <a:custGeom>
              <a:avLst/>
              <a:gdLst/>
              <a:ahLst/>
              <a:cxnLst>
                <a:cxn ang="0">
                  <a:pos x="13" y="23"/>
                </a:cxn>
                <a:cxn ang="0">
                  <a:pos x="1" y="11"/>
                </a:cxn>
                <a:cxn ang="0">
                  <a:pos x="0" y="687"/>
                </a:cxn>
                <a:cxn ang="0">
                  <a:pos x="24" y="687"/>
                </a:cxn>
                <a:cxn ang="0">
                  <a:pos x="26" y="11"/>
                </a:cxn>
                <a:cxn ang="0">
                  <a:pos x="17" y="0"/>
                </a:cxn>
                <a:cxn ang="0">
                  <a:pos x="26" y="11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13" y="23"/>
                </a:cxn>
              </a:cxnLst>
              <a:rect l="0" t="0" r="r" b="b"/>
              <a:pathLst>
                <a:path w="26" h="687">
                  <a:moveTo>
                    <a:pt x="13" y="23"/>
                  </a:moveTo>
                  <a:lnTo>
                    <a:pt x="1" y="11"/>
                  </a:lnTo>
                  <a:lnTo>
                    <a:pt x="0" y="687"/>
                  </a:lnTo>
                  <a:lnTo>
                    <a:pt x="24" y="687"/>
                  </a:lnTo>
                  <a:lnTo>
                    <a:pt x="26" y="11"/>
                  </a:lnTo>
                  <a:lnTo>
                    <a:pt x="17" y="0"/>
                  </a:lnTo>
                  <a:lnTo>
                    <a:pt x="26" y="11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632" y="3481"/>
              <a:ext cx="87" cy="3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83" y="34"/>
                </a:cxn>
                <a:cxn ang="0">
                  <a:pos x="87" y="11"/>
                </a:cxn>
                <a:cxn ang="0">
                  <a:pos x="10" y="0"/>
                </a:cxn>
                <a:cxn ang="0">
                  <a:pos x="17" y="4"/>
                </a:cxn>
                <a:cxn ang="0">
                  <a:pos x="0" y="17"/>
                </a:cxn>
                <a:cxn ang="0">
                  <a:pos x="0" y="19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6" y="20"/>
                </a:cxn>
                <a:cxn ang="0">
                  <a:pos x="0" y="17"/>
                </a:cxn>
              </a:cxnLst>
              <a:rect l="0" t="0" r="r" b="b"/>
              <a:pathLst>
                <a:path w="87" h="34">
                  <a:moveTo>
                    <a:pt x="0" y="17"/>
                  </a:moveTo>
                  <a:lnTo>
                    <a:pt x="83" y="34"/>
                  </a:lnTo>
                  <a:lnTo>
                    <a:pt x="87" y="11"/>
                  </a:lnTo>
                  <a:lnTo>
                    <a:pt x="10" y="0"/>
                  </a:lnTo>
                  <a:lnTo>
                    <a:pt x="17" y="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4610" y="3454"/>
              <a:ext cx="39" cy="44"/>
            </a:xfrm>
            <a:custGeom>
              <a:avLst/>
              <a:gdLst/>
              <a:ahLst/>
              <a:cxnLst>
                <a:cxn ang="0">
                  <a:pos x="1" y="17"/>
                </a:cxn>
                <a:cxn ang="0">
                  <a:pos x="0" y="16"/>
                </a:cxn>
                <a:cxn ang="0">
                  <a:pos x="22" y="44"/>
                </a:cxn>
                <a:cxn ang="0">
                  <a:pos x="39" y="31"/>
                </a:cxn>
                <a:cxn ang="0">
                  <a:pos x="33" y="23"/>
                </a:cxn>
                <a:cxn ang="0">
                  <a:pos x="28" y="16"/>
                </a:cxn>
                <a:cxn ang="0">
                  <a:pos x="22" y="8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6" y="0"/>
                </a:cxn>
                <a:cxn ang="0">
                  <a:pos x="1" y="17"/>
                </a:cxn>
              </a:cxnLst>
              <a:rect l="0" t="0" r="r" b="b"/>
              <a:pathLst>
                <a:path w="39" h="44">
                  <a:moveTo>
                    <a:pt x="1" y="17"/>
                  </a:moveTo>
                  <a:lnTo>
                    <a:pt x="0" y="16"/>
                  </a:lnTo>
                  <a:lnTo>
                    <a:pt x="22" y="44"/>
                  </a:lnTo>
                  <a:lnTo>
                    <a:pt x="39" y="31"/>
                  </a:lnTo>
                  <a:lnTo>
                    <a:pt x="33" y="23"/>
                  </a:lnTo>
                  <a:lnTo>
                    <a:pt x="28" y="16"/>
                  </a:lnTo>
                  <a:lnTo>
                    <a:pt x="22" y="8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4593" y="3428"/>
              <a:ext cx="33" cy="43"/>
            </a:xfrm>
            <a:custGeom>
              <a:avLst/>
              <a:gdLst/>
              <a:ahLst/>
              <a:cxnLst>
                <a:cxn ang="0">
                  <a:pos x="13" y="26"/>
                </a:cxn>
                <a:cxn ang="0">
                  <a:pos x="0" y="26"/>
                </a:cxn>
                <a:cxn ang="0">
                  <a:pos x="18" y="43"/>
                </a:cxn>
                <a:cxn ang="0">
                  <a:pos x="33" y="26"/>
                </a:cxn>
                <a:cxn ang="0">
                  <a:pos x="13" y="8"/>
                </a:cxn>
                <a:cxn ang="0">
                  <a:pos x="0" y="8"/>
                </a:cxn>
                <a:cxn ang="0">
                  <a:pos x="13" y="8"/>
                </a:cxn>
                <a:cxn ang="0">
                  <a:pos x="7" y="0"/>
                </a:cxn>
                <a:cxn ang="0">
                  <a:pos x="0" y="8"/>
                </a:cxn>
                <a:cxn ang="0">
                  <a:pos x="13" y="26"/>
                </a:cxn>
              </a:cxnLst>
              <a:rect l="0" t="0" r="r" b="b"/>
              <a:pathLst>
                <a:path w="33" h="43">
                  <a:moveTo>
                    <a:pt x="13" y="26"/>
                  </a:moveTo>
                  <a:lnTo>
                    <a:pt x="0" y="26"/>
                  </a:lnTo>
                  <a:lnTo>
                    <a:pt x="18" y="43"/>
                  </a:lnTo>
                  <a:lnTo>
                    <a:pt x="33" y="26"/>
                  </a:lnTo>
                  <a:lnTo>
                    <a:pt x="13" y="8"/>
                  </a:lnTo>
                  <a:lnTo>
                    <a:pt x="0" y="8"/>
                  </a:lnTo>
                  <a:lnTo>
                    <a:pt x="13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27" y="3436"/>
              <a:ext cx="79" cy="80"/>
            </a:xfrm>
            <a:custGeom>
              <a:avLst/>
              <a:gdLst/>
              <a:ahLst/>
              <a:cxnLst>
                <a:cxn ang="0">
                  <a:pos x="7" y="49"/>
                </a:cxn>
                <a:cxn ang="0">
                  <a:pos x="24" y="60"/>
                </a:cxn>
                <a:cxn ang="0">
                  <a:pos x="79" y="18"/>
                </a:cxn>
                <a:cxn ang="0">
                  <a:pos x="66" y="0"/>
                </a:cxn>
                <a:cxn ang="0">
                  <a:pos x="11" y="43"/>
                </a:cxn>
                <a:cxn ang="0">
                  <a:pos x="28" y="52"/>
                </a:cxn>
                <a:cxn ang="0">
                  <a:pos x="7" y="49"/>
                </a:cxn>
                <a:cxn ang="0">
                  <a:pos x="0" y="80"/>
                </a:cxn>
                <a:cxn ang="0">
                  <a:pos x="24" y="60"/>
                </a:cxn>
                <a:cxn ang="0">
                  <a:pos x="7" y="49"/>
                </a:cxn>
              </a:cxnLst>
              <a:rect l="0" t="0" r="r" b="b"/>
              <a:pathLst>
                <a:path w="79" h="80">
                  <a:moveTo>
                    <a:pt x="7" y="49"/>
                  </a:moveTo>
                  <a:lnTo>
                    <a:pt x="24" y="60"/>
                  </a:lnTo>
                  <a:lnTo>
                    <a:pt x="79" y="18"/>
                  </a:lnTo>
                  <a:lnTo>
                    <a:pt x="66" y="0"/>
                  </a:lnTo>
                  <a:lnTo>
                    <a:pt x="11" y="43"/>
                  </a:lnTo>
                  <a:lnTo>
                    <a:pt x="28" y="52"/>
                  </a:lnTo>
                  <a:lnTo>
                    <a:pt x="7" y="49"/>
                  </a:lnTo>
                  <a:lnTo>
                    <a:pt x="0" y="80"/>
                  </a:lnTo>
                  <a:lnTo>
                    <a:pt x="24" y="60"/>
                  </a:lnTo>
                  <a:lnTo>
                    <a:pt x="7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4534" y="3423"/>
              <a:ext cx="38" cy="65"/>
            </a:xfrm>
            <a:custGeom>
              <a:avLst/>
              <a:gdLst/>
              <a:ahLst/>
              <a:cxnLst>
                <a:cxn ang="0">
                  <a:pos x="21" y="20"/>
                </a:cxn>
                <a:cxn ang="0">
                  <a:pos x="14" y="7"/>
                </a:cxn>
                <a:cxn ang="0">
                  <a:pos x="0" y="62"/>
                </a:cxn>
                <a:cxn ang="0">
                  <a:pos x="21" y="65"/>
                </a:cxn>
                <a:cxn ang="0">
                  <a:pos x="34" y="11"/>
                </a:cxn>
                <a:cxn ang="0">
                  <a:pos x="25" y="0"/>
                </a:cxn>
                <a:cxn ang="0">
                  <a:pos x="34" y="11"/>
                </a:cxn>
                <a:cxn ang="0">
                  <a:pos x="38" y="1"/>
                </a:cxn>
                <a:cxn ang="0">
                  <a:pos x="25" y="0"/>
                </a:cxn>
                <a:cxn ang="0">
                  <a:pos x="21" y="20"/>
                </a:cxn>
              </a:cxnLst>
              <a:rect l="0" t="0" r="r" b="b"/>
              <a:pathLst>
                <a:path w="38" h="65">
                  <a:moveTo>
                    <a:pt x="21" y="20"/>
                  </a:moveTo>
                  <a:lnTo>
                    <a:pt x="14" y="7"/>
                  </a:lnTo>
                  <a:lnTo>
                    <a:pt x="0" y="62"/>
                  </a:lnTo>
                  <a:lnTo>
                    <a:pt x="21" y="65"/>
                  </a:lnTo>
                  <a:lnTo>
                    <a:pt x="34" y="11"/>
                  </a:lnTo>
                  <a:lnTo>
                    <a:pt x="25" y="0"/>
                  </a:lnTo>
                  <a:lnTo>
                    <a:pt x="34" y="11"/>
                  </a:lnTo>
                  <a:lnTo>
                    <a:pt x="38" y="1"/>
                  </a:lnTo>
                  <a:lnTo>
                    <a:pt x="25" y="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516" y="3411"/>
              <a:ext cx="43" cy="32"/>
            </a:xfrm>
            <a:custGeom>
              <a:avLst/>
              <a:gdLst/>
              <a:ahLst/>
              <a:cxnLst>
                <a:cxn ang="0">
                  <a:pos x="20" y="17"/>
                </a:cxn>
                <a:cxn ang="0">
                  <a:pos x="7" y="25"/>
                </a:cxn>
                <a:cxn ang="0">
                  <a:pos x="39" y="32"/>
                </a:cxn>
                <a:cxn ang="0">
                  <a:pos x="43" y="12"/>
                </a:cxn>
                <a:cxn ang="0">
                  <a:pos x="11" y="4"/>
                </a:cxn>
                <a:cxn ang="0">
                  <a:pos x="0" y="12"/>
                </a:cxn>
                <a:cxn ang="0">
                  <a:pos x="11" y="4"/>
                </a:cxn>
                <a:cxn ang="0">
                  <a:pos x="2" y="0"/>
                </a:cxn>
                <a:cxn ang="0">
                  <a:pos x="0" y="12"/>
                </a:cxn>
                <a:cxn ang="0">
                  <a:pos x="20" y="17"/>
                </a:cxn>
              </a:cxnLst>
              <a:rect l="0" t="0" r="r" b="b"/>
              <a:pathLst>
                <a:path w="43" h="32">
                  <a:moveTo>
                    <a:pt x="20" y="17"/>
                  </a:moveTo>
                  <a:lnTo>
                    <a:pt x="7" y="25"/>
                  </a:lnTo>
                  <a:lnTo>
                    <a:pt x="39" y="32"/>
                  </a:lnTo>
                  <a:lnTo>
                    <a:pt x="43" y="12"/>
                  </a:lnTo>
                  <a:lnTo>
                    <a:pt x="11" y="4"/>
                  </a:lnTo>
                  <a:lnTo>
                    <a:pt x="0" y="12"/>
                  </a:lnTo>
                  <a:lnTo>
                    <a:pt x="11" y="4"/>
                  </a:lnTo>
                  <a:lnTo>
                    <a:pt x="2" y="0"/>
                  </a:lnTo>
                  <a:lnTo>
                    <a:pt x="0" y="12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480" y="3423"/>
              <a:ext cx="56" cy="144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21" y="97"/>
                </a:cxn>
                <a:cxn ang="0">
                  <a:pos x="56" y="5"/>
                </a:cxn>
                <a:cxn ang="0">
                  <a:pos x="36" y="0"/>
                </a:cxn>
                <a:cxn ang="0">
                  <a:pos x="0" y="92"/>
                </a:cxn>
                <a:cxn ang="0">
                  <a:pos x="21" y="93"/>
                </a:cxn>
                <a:cxn ang="0">
                  <a:pos x="0" y="93"/>
                </a:cxn>
                <a:cxn ang="0">
                  <a:pos x="6" y="144"/>
                </a:cxn>
                <a:cxn ang="0">
                  <a:pos x="21" y="97"/>
                </a:cxn>
                <a:cxn ang="0">
                  <a:pos x="0" y="93"/>
                </a:cxn>
              </a:cxnLst>
              <a:rect l="0" t="0" r="r" b="b"/>
              <a:pathLst>
                <a:path w="56" h="144">
                  <a:moveTo>
                    <a:pt x="0" y="93"/>
                  </a:moveTo>
                  <a:lnTo>
                    <a:pt x="21" y="97"/>
                  </a:lnTo>
                  <a:lnTo>
                    <a:pt x="56" y="5"/>
                  </a:lnTo>
                  <a:lnTo>
                    <a:pt x="36" y="0"/>
                  </a:lnTo>
                  <a:lnTo>
                    <a:pt x="0" y="92"/>
                  </a:lnTo>
                  <a:lnTo>
                    <a:pt x="21" y="93"/>
                  </a:lnTo>
                  <a:lnTo>
                    <a:pt x="0" y="93"/>
                  </a:lnTo>
                  <a:lnTo>
                    <a:pt x="6" y="144"/>
                  </a:lnTo>
                  <a:lnTo>
                    <a:pt x="21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472" y="3447"/>
              <a:ext cx="29" cy="69"/>
            </a:xfrm>
            <a:custGeom>
              <a:avLst/>
              <a:gdLst/>
              <a:ahLst/>
              <a:cxnLst>
                <a:cxn ang="0">
                  <a:pos x="8" y="21"/>
                </a:cxn>
                <a:cxn ang="0">
                  <a:pos x="0" y="9"/>
                </a:cxn>
                <a:cxn ang="0">
                  <a:pos x="8" y="69"/>
                </a:cxn>
                <a:cxn ang="0">
                  <a:pos x="29" y="69"/>
                </a:cxn>
                <a:cxn ang="0">
                  <a:pos x="27" y="54"/>
                </a:cxn>
                <a:cxn ang="0">
                  <a:pos x="25" y="32"/>
                </a:cxn>
                <a:cxn ang="0">
                  <a:pos x="21" y="11"/>
                </a:cxn>
                <a:cxn ang="0">
                  <a:pos x="15" y="0"/>
                </a:cxn>
                <a:cxn ang="0">
                  <a:pos x="21" y="9"/>
                </a:cxn>
                <a:cxn ang="0">
                  <a:pos x="21" y="4"/>
                </a:cxn>
                <a:cxn ang="0">
                  <a:pos x="15" y="0"/>
                </a:cxn>
                <a:cxn ang="0">
                  <a:pos x="8" y="21"/>
                </a:cxn>
              </a:cxnLst>
              <a:rect l="0" t="0" r="r" b="b"/>
              <a:pathLst>
                <a:path w="29" h="69">
                  <a:moveTo>
                    <a:pt x="8" y="21"/>
                  </a:moveTo>
                  <a:lnTo>
                    <a:pt x="0" y="9"/>
                  </a:lnTo>
                  <a:lnTo>
                    <a:pt x="8" y="69"/>
                  </a:lnTo>
                  <a:lnTo>
                    <a:pt x="29" y="69"/>
                  </a:lnTo>
                  <a:lnTo>
                    <a:pt x="27" y="54"/>
                  </a:lnTo>
                  <a:lnTo>
                    <a:pt x="25" y="32"/>
                  </a:lnTo>
                  <a:lnTo>
                    <a:pt x="21" y="11"/>
                  </a:lnTo>
                  <a:lnTo>
                    <a:pt x="15" y="0"/>
                  </a:lnTo>
                  <a:lnTo>
                    <a:pt x="21" y="9"/>
                  </a:lnTo>
                  <a:lnTo>
                    <a:pt x="21" y="4"/>
                  </a:lnTo>
                  <a:lnTo>
                    <a:pt x="15" y="0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4439" y="3426"/>
              <a:ext cx="48" cy="4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11" y="30"/>
                </a:cxn>
                <a:cxn ang="0">
                  <a:pos x="41" y="42"/>
                </a:cxn>
                <a:cxn ang="0">
                  <a:pos x="48" y="21"/>
                </a:cxn>
                <a:cxn ang="0">
                  <a:pos x="18" y="8"/>
                </a:cxn>
                <a:cxn ang="0">
                  <a:pos x="3" y="19"/>
                </a:cxn>
                <a:cxn ang="0">
                  <a:pos x="18" y="8"/>
                </a:cxn>
                <a:cxn ang="0">
                  <a:pos x="0" y="0"/>
                </a:cxn>
                <a:cxn ang="0">
                  <a:pos x="3" y="19"/>
                </a:cxn>
                <a:cxn ang="0">
                  <a:pos x="24" y="19"/>
                </a:cxn>
              </a:cxnLst>
              <a:rect l="0" t="0" r="r" b="b"/>
              <a:pathLst>
                <a:path w="48" h="42">
                  <a:moveTo>
                    <a:pt x="24" y="19"/>
                  </a:moveTo>
                  <a:lnTo>
                    <a:pt x="11" y="30"/>
                  </a:lnTo>
                  <a:lnTo>
                    <a:pt x="41" y="42"/>
                  </a:lnTo>
                  <a:lnTo>
                    <a:pt x="48" y="21"/>
                  </a:lnTo>
                  <a:lnTo>
                    <a:pt x="18" y="8"/>
                  </a:lnTo>
                  <a:lnTo>
                    <a:pt x="3" y="19"/>
                  </a:lnTo>
                  <a:lnTo>
                    <a:pt x="18" y="8"/>
                  </a:lnTo>
                  <a:lnTo>
                    <a:pt x="0" y="0"/>
                  </a:lnTo>
                  <a:lnTo>
                    <a:pt x="3" y="19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4442" y="3445"/>
              <a:ext cx="40" cy="132"/>
            </a:xfrm>
            <a:custGeom>
              <a:avLst/>
              <a:gdLst/>
              <a:ahLst/>
              <a:cxnLst>
                <a:cxn ang="0">
                  <a:pos x="15" y="103"/>
                </a:cxn>
                <a:cxn ang="0">
                  <a:pos x="34" y="98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14" y="98"/>
                </a:cxn>
                <a:cxn ang="0">
                  <a:pos x="32" y="90"/>
                </a:cxn>
                <a:cxn ang="0">
                  <a:pos x="15" y="103"/>
                </a:cxn>
                <a:cxn ang="0">
                  <a:pos x="40" y="132"/>
                </a:cxn>
                <a:cxn ang="0">
                  <a:pos x="34" y="98"/>
                </a:cxn>
                <a:cxn ang="0">
                  <a:pos x="15" y="103"/>
                </a:cxn>
              </a:cxnLst>
              <a:rect l="0" t="0" r="r" b="b"/>
              <a:pathLst>
                <a:path w="40" h="132">
                  <a:moveTo>
                    <a:pt x="15" y="103"/>
                  </a:moveTo>
                  <a:lnTo>
                    <a:pt x="34" y="98"/>
                  </a:lnTo>
                  <a:lnTo>
                    <a:pt x="21" y="0"/>
                  </a:lnTo>
                  <a:lnTo>
                    <a:pt x="0" y="0"/>
                  </a:lnTo>
                  <a:lnTo>
                    <a:pt x="14" y="98"/>
                  </a:lnTo>
                  <a:lnTo>
                    <a:pt x="32" y="90"/>
                  </a:lnTo>
                  <a:lnTo>
                    <a:pt x="15" y="103"/>
                  </a:lnTo>
                  <a:lnTo>
                    <a:pt x="40" y="132"/>
                  </a:lnTo>
                  <a:lnTo>
                    <a:pt x="34" y="98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431" y="3496"/>
              <a:ext cx="43" cy="52"/>
            </a:xfrm>
            <a:custGeom>
              <a:avLst/>
              <a:gdLst/>
              <a:ahLst/>
              <a:cxnLst>
                <a:cxn ang="0">
                  <a:pos x="21" y="24"/>
                </a:cxn>
                <a:cxn ang="0">
                  <a:pos x="0" y="26"/>
                </a:cxn>
                <a:cxn ang="0">
                  <a:pos x="26" y="52"/>
                </a:cxn>
                <a:cxn ang="0">
                  <a:pos x="43" y="39"/>
                </a:cxn>
                <a:cxn ang="0">
                  <a:pos x="19" y="13"/>
                </a:cxn>
                <a:cxn ang="0">
                  <a:pos x="0" y="15"/>
                </a:cxn>
                <a:cxn ang="0">
                  <a:pos x="19" y="13"/>
                </a:cxn>
                <a:cxn ang="0">
                  <a:pos x="8" y="0"/>
                </a:cxn>
                <a:cxn ang="0">
                  <a:pos x="0" y="15"/>
                </a:cxn>
                <a:cxn ang="0">
                  <a:pos x="21" y="24"/>
                </a:cxn>
              </a:cxnLst>
              <a:rect l="0" t="0" r="r" b="b"/>
              <a:pathLst>
                <a:path w="43" h="52">
                  <a:moveTo>
                    <a:pt x="21" y="24"/>
                  </a:moveTo>
                  <a:lnTo>
                    <a:pt x="0" y="26"/>
                  </a:lnTo>
                  <a:lnTo>
                    <a:pt x="26" y="52"/>
                  </a:lnTo>
                  <a:lnTo>
                    <a:pt x="43" y="39"/>
                  </a:lnTo>
                  <a:lnTo>
                    <a:pt x="19" y="13"/>
                  </a:lnTo>
                  <a:lnTo>
                    <a:pt x="0" y="15"/>
                  </a:lnTo>
                  <a:lnTo>
                    <a:pt x="19" y="13"/>
                  </a:lnTo>
                  <a:lnTo>
                    <a:pt x="8" y="0"/>
                  </a:lnTo>
                  <a:lnTo>
                    <a:pt x="0" y="15"/>
                  </a:lnTo>
                  <a:lnTo>
                    <a:pt x="2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4394" y="3511"/>
              <a:ext cx="58" cy="82"/>
            </a:xfrm>
            <a:custGeom>
              <a:avLst/>
              <a:gdLst/>
              <a:ahLst/>
              <a:cxnLst>
                <a:cxn ang="0">
                  <a:pos x="9" y="81"/>
                </a:cxn>
                <a:cxn ang="0">
                  <a:pos x="20" y="75"/>
                </a:cxn>
                <a:cxn ang="0">
                  <a:pos x="58" y="9"/>
                </a:cxn>
                <a:cxn ang="0">
                  <a:pos x="37" y="0"/>
                </a:cxn>
                <a:cxn ang="0">
                  <a:pos x="0" y="64"/>
                </a:cxn>
                <a:cxn ang="0">
                  <a:pos x="9" y="60"/>
                </a:cxn>
                <a:cxn ang="0">
                  <a:pos x="9" y="81"/>
                </a:cxn>
                <a:cxn ang="0">
                  <a:pos x="15" y="82"/>
                </a:cxn>
                <a:cxn ang="0">
                  <a:pos x="20" y="75"/>
                </a:cxn>
                <a:cxn ang="0">
                  <a:pos x="9" y="81"/>
                </a:cxn>
              </a:cxnLst>
              <a:rect l="0" t="0" r="r" b="b"/>
              <a:pathLst>
                <a:path w="58" h="82">
                  <a:moveTo>
                    <a:pt x="9" y="81"/>
                  </a:moveTo>
                  <a:lnTo>
                    <a:pt x="20" y="75"/>
                  </a:lnTo>
                  <a:lnTo>
                    <a:pt x="58" y="9"/>
                  </a:lnTo>
                  <a:lnTo>
                    <a:pt x="37" y="0"/>
                  </a:lnTo>
                  <a:lnTo>
                    <a:pt x="0" y="64"/>
                  </a:lnTo>
                  <a:lnTo>
                    <a:pt x="9" y="60"/>
                  </a:lnTo>
                  <a:lnTo>
                    <a:pt x="9" y="81"/>
                  </a:lnTo>
                  <a:lnTo>
                    <a:pt x="15" y="82"/>
                  </a:lnTo>
                  <a:lnTo>
                    <a:pt x="20" y="75"/>
                  </a:lnTo>
                  <a:lnTo>
                    <a:pt x="9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1749" y="3415"/>
              <a:ext cx="2654" cy="17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" y="21"/>
                </a:cxn>
                <a:cxn ang="0">
                  <a:pos x="2654" y="177"/>
                </a:cxn>
                <a:cxn ang="0">
                  <a:pos x="2654" y="156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0" y="21"/>
                </a:cxn>
                <a:cxn ang="0">
                  <a:pos x="4" y="21"/>
                </a:cxn>
                <a:cxn ang="0">
                  <a:pos x="0" y="21"/>
                </a:cxn>
              </a:cxnLst>
              <a:rect l="0" t="0" r="r" b="b"/>
              <a:pathLst>
                <a:path w="2654" h="177">
                  <a:moveTo>
                    <a:pt x="0" y="21"/>
                  </a:moveTo>
                  <a:lnTo>
                    <a:pt x="4" y="21"/>
                  </a:lnTo>
                  <a:lnTo>
                    <a:pt x="2654" y="177"/>
                  </a:lnTo>
                  <a:lnTo>
                    <a:pt x="2654" y="156"/>
                  </a:lnTo>
                  <a:lnTo>
                    <a:pt x="4" y="0"/>
                  </a:lnTo>
                  <a:lnTo>
                    <a:pt x="9" y="0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1480" y="3263"/>
              <a:ext cx="278" cy="173"/>
            </a:xfrm>
            <a:custGeom>
              <a:avLst/>
              <a:gdLst/>
              <a:ahLst/>
              <a:cxnLst>
                <a:cxn ang="0">
                  <a:pos x="10" y="23"/>
                </a:cxn>
                <a:cxn ang="0">
                  <a:pos x="0" y="23"/>
                </a:cxn>
                <a:cxn ang="0">
                  <a:pos x="269" y="173"/>
                </a:cxn>
                <a:cxn ang="0">
                  <a:pos x="278" y="152"/>
                </a:cxn>
                <a:cxn ang="0">
                  <a:pos x="258" y="139"/>
                </a:cxn>
                <a:cxn ang="0">
                  <a:pos x="222" y="120"/>
                </a:cxn>
                <a:cxn ang="0">
                  <a:pos x="181" y="96"/>
                </a:cxn>
                <a:cxn ang="0">
                  <a:pos x="134" y="69"/>
                </a:cxn>
                <a:cxn ang="0">
                  <a:pos x="89" y="43"/>
                </a:cxn>
                <a:cxn ang="0">
                  <a:pos x="49" y="23"/>
                </a:cxn>
                <a:cxn ang="0">
                  <a:pos x="17" y="8"/>
                </a:cxn>
                <a:cxn ang="0">
                  <a:pos x="2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10" y="23"/>
                </a:cxn>
              </a:cxnLst>
              <a:rect l="0" t="0" r="r" b="b"/>
              <a:pathLst>
                <a:path w="278" h="173">
                  <a:moveTo>
                    <a:pt x="10" y="23"/>
                  </a:moveTo>
                  <a:lnTo>
                    <a:pt x="0" y="23"/>
                  </a:lnTo>
                  <a:lnTo>
                    <a:pt x="269" y="173"/>
                  </a:lnTo>
                  <a:lnTo>
                    <a:pt x="278" y="152"/>
                  </a:lnTo>
                  <a:lnTo>
                    <a:pt x="258" y="139"/>
                  </a:lnTo>
                  <a:lnTo>
                    <a:pt x="222" y="120"/>
                  </a:lnTo>
                  <a:lnTo>
                    <a:pt x="181" y="96"/>
                  </a:lnTo>
                  <a:lnTo>
                    <a:pt x="134" y="69"/>
                  </a:lnTo>
                  <a:lnTo>
                    <a:pt x="89" y="43"/>
                  </a:lnTo>
                  <a:lnTo>
                    <a:pt x="49" y="23"/>
                  </a:lnTo>
                  <a:lnTo>
                    <a:pt x="17" y="8"/>
                  </a:lnTo>
                  <a:lnTo>
                    <a:pt x="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1446" y="3265"/>
              <a:ext cx="44" cy="3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8" y="34"/>
                </a:cxn>
                <a:cxn ang="0">
                  <a:pos x="21" y="30"/>
                </a:cxn>
                <a:cxn ang="0">
                  <a:pos x="34" y="24"/>
                </a:cxn>
                <a:cxn ang="0">
                  <a:pos x="44" y="21"/>
                </a:cxn>
                <a:cxn ang="0">
                  <a:pos x="36" y="0"/>
                </a:cxn>
                <a:cxn ang="0">
                  <a:pos x="0" y="15"/>
                </a:cxn>
                <a:cxn ang="0">
                  <a:pos x="8" y="15"/>
                </a:cxn>
                <a:cxn ang="0">
                  <a:pos x="0" y="36"/>
                </a:cxn>
                <a:cxn ang="0">
                  <a:pos x="2" y="37"/>
                </a:cxn>
                <a:cxn ang="0">
                  <a:pos x="4" y="37"/>
                </a:cxn>
                <a:cxn ang="0">
                  <a:pos x="6" y="37"/>
                </a:cxn>
                <a:cxn ang="0">
                  <a:pos x="8" y="36"/>
                </a:cxn>
                <a:cxn ang="0">
                  <a:pos x="0" y="36"/>
                </a:cxn>
              </a:cxnLst>
              <a:rect l="0" t="0" r="r" b="b"/>
              <a:pathLst>
                <a:path w="44" h="37">
                  <a:moveTo>
                    <a:pt x="0" y="36"/>
                  </a:moveTo>
                  <a:lnTo>
                    <a:pt x="8" y="34"/>
                  </a:lnTo>
                  <a:lnTo>
                    <a:pt x="21" y="30"/>
                  </a:lnTo>
                  <a:lnTo>
                    <a:pt x="34" y="24"/>
                  </a:lnTo>
                  <a:lnTo>
                    <a:pt x="44" y="21"/>
                  </a:lnTo>
                  <a:lnTo>
                    <a:pt x="36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0" y="36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8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1413" y="3263"/>
              <a:ext cx="41" cy="38"/>
            </a:xfrm>
            <a:custGeom>
              <a:avLst/>
              <a:gdLst/>
              <a:ahLst/>
              <a:cxnLst>
                <a:cxn ang="0">
                  <a:pos x="20" y="17"/>
                </a:cxn>
                <a:cxn ang="0">
                  <a:pos x="7" y="26"/>
                </a:cxn>
                <a:cxn ang="0">
                  <a:pos x="33" y="38"/>
                </a:cxn>
                <a:cxn ang="0">
                  <a:pos x="41" y="17"/>
                </a:cxn>
                <a:cxn ang="0">
                  <a:pos x="15" y="6"/>
                </a:cxn>
                <a:cxn ang="0">
                  <a:pos x="0" y="15"/>
                </a:cxn>
                <a:cxn ang="0">
                  <a:pos x="15" y="6"/>
                </a:cxn>
                <a:cxn ang="0">
                  <a:pos x="2" y="0"/>
                </a:cxn>
                <a:cxn ang="0">
                  <a:pos x="0" y="15"/>
                </a:cxn>
                <a:cxn ang="0">
                  <a:pos x="20" y="17"/>
                </a:cxn>
              </a:cxnLst>
              <a:rect l="0" t="0" r="r" b="b"/>
              <a:pathLst>
                <a:path w="41" h="38">
                  <a:moveTo>
                    <a:pt x="20" y="17"/>
                  </a:moveTo>
                  <a:lnTo>
                    <a:pt x="7" y="26"/>
                  </a:lnTo>
                  <a:lnTo>
                    <a:pt x="33" y="38"/>
                  </a:lnTo>
                  <a:lnTo>
                    <a:pt x="41" y="17"/>
                  </a:lnTo>
                  <a:lnTo>
                    <a:pt x="15" y="6"/>
                  </a:lnTo>
                  <a:lnTo>
                    <a:pt x="0" y="15"/>
                  </a:lnTo>
                  <a:lnTo>
                    <a:pt x="15" y="6"/>
                  </a:lnTo>
                  <a:lnTo>
                    <a:pt x="2" y="0"/>
                  </a:lnTo>
                  <a:lnTo>
                    <a:pt x="0" y="15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1396" y="3278"/>
              <a:ext cx="37" cy="137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20" y="98"/>
                </a:cxn>
                <a:cxn ang="0">
                  <a:pos x="37" y="2"/>
                </a:cxn>
                <a:cxn ang="0">
                  <a:pos x="17" y="0"/>
                </a:cxn>
                <a:cxn ang="0">
                  <a:pos x="0" y="94"/>
                </a:cxn>
                <a:cxn ang="0">
                  <a:pos x="20" y="92"/>
                </a:cxn>
                <a:cxn ang="0">
                  <a:pos x="0" y="100"/>
                </a:cxn>
                <a:cxn ang="0">
                  <a:pos x="13" y="137"/>
                </a:cxn>
                <a:cxn ang="0">
                  <a:pos x="20" y="98"/>
                </a:cxn>
                <a:cxn ang="0">
                  <a:pos x="0" y="100"/>
                </a:cxn>
              </a:cxnLst>
              <a:rect l="0" t="0" r="r" b="b"/>
              <a:pathLst>
                <a:path w="37" h="137">
                  <a:moveTo>
                    <a:pt x="0" y="100"/>
                  </a:moveTo>
                  <a:lnTo>
                    <a:pt x="20" y="98"/>
                  </a:lnTo>
                  <a:lnTo>
                    <a:pt x="37" y="2"/>
                  </a:lnTo>
                  <a:lnTo>
                    <a:pt x="17" y="0"/>
                  </a:lnTo>
                  <a:lnTo>
                    <a:pt x="0" y="94"/>
                  </a:lnTo>
                  <a:lnTo>
                    <a:pt x="20" y="92"/>
                  </a:lnTo>
                  <a:lnTo>
                    <a:pt x="0" y="100"/>
                  </a:lnTo>
                  <a:lnTo>
                    <a:pt x="13" y="137"/>
                  </a:lnTo>
                  <a:lnTo>
                    <a:pt x="20" y="9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373" y="3304"/>
              <a:ext cx="43" cy="74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0" y="19"/>
                </a:cxn>
                <a:cxn ang="0">
                  <a:pos x="23" y="74"/>
                </a:cxn>
                <a:cxn ang="0">
                  <a:pos x="43" y="66"/>
                </a:cxn>
                <a:cxn ang="0">
                  <a:pos x="21" y="12"/>
                </a:cxn>
                <a:cxn ang="0">
                  <a:pos x="6" y="6"/>
                </a:cxn>
                <a:cxn ang="0">
                  <a:pos x="21" y="12"/>
                </a:cxn>
                <a:cxn ang="0">
                  <a:pos x="15" y="0"/>
                </a:cxn>
                <a:cxn ang="0">
                  <a:pos x="6" y="6"/>
                </a:cxn>
                <a:cxn ang="0">
                  <a:pos x="13" y="27"/>
                </a:cxn>
              </a:cxnLst>
              <a:rect l="0" t="0" r="r" b="b"/>
              <a:pathLst>
                <a:path w="43" h="74">
                  <a:moveTo>
                    <a:pt x="13" y="27"/>
                  </a:moveTo>
                  <a:lnTo>
                    <a:pt x="0" y="19"/>
                  </a:lnTo>
                  <a:lnTo>
                    <a:pt x="23" y="74"/>
                  </a:lnTo>
                  <a:lnTo>
                    <a:pt x="43" y="66"/>
                  </a:lnTo>
                  <a:lnTo>
                    <a:pt x="21" y="12"/>
                  </a:lnTo>
                  <a:lnTo>
                    <a:pt x="6" y="6"/>
                  </a:lnTo>
                  <a:lnTo>
                    <a:pt x="21" y="12"/>
                  </a:lnTo>
                  <a:lnTo>
                    <a:pt x="15" y="0"/>
                  </a:lnTo>
                  <a:lnTo>
                    <a:pt x="6" y="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345" y="3310"/>
              <a:ext cx="41" cy="30"/>
            </a:xfrm>
            <a:custGeom>
              <a:avLst/>
              <a:gdLst/>
              <a:ahLst/>
              <a:cxnLst>
                <a:cxn ang="0">
                  <a:pos x="24" y="21"/>
                </a:cxn>
                <a:cxn ang="0">
                  <a:pos x="17" y="30"/>
                </a:cxn>
                <a:cxn ang="0">
                  <a:pos x="41" y="21"/>
                </a:cxn>
                <a:cxn ang="0">
                  <a:pos x="34" y="0"/>
                </a:cxn>
                <a:cxn ang="0">
                  <a:pos x="9" y="9"/>
                </a:cxn>
                <a:cxn ang="0">
                  <a:pos x="2" y="21"/>
                </a:cxn>
                <a:cxn ang="0">
                  <a:pos x="9" y="9"/>
                </a:cxn>
                <a:cxn ang="0">
                  <a:pos x="2" y="13"/>
                </a:cxn>
                <a:cxn ang="0">
                  <a:pos x="0" y="21"/>
                </a:cxn>
                <a:cxn ang="0">
                  <a:pos x="24" y="21"/>
                </a:cxn>
              </a:cxnLst>
              <a:rect l="0" t="0" r="r" b="b"/>
              <a:pathLst>
                <a:path w="41" h="30">
                  <a:moveTo>
                    <a:pt x="24" y="21"/>
                  </a:moveTo>
                  <a:lnTo>
                    <a:pt x="17" y="30"/>
                  </a:lnTo>
                  <a:lnTo>
                    <a:pt x="41" y="21"/>
                  </a:lnTo>
                  <a:lnTo>
                    <a:pt x="34" y="0"/>
                  </a:lnTo>
                  <a:lnTo>
                    <a:pt x="9" y="9"/>
                  </a:lnTo>
                  <a:lnTo>
                    <a:pt x="2" y="21"/>
                  </a:lnTo>
                  <a:lnTo>
                    <a:pt x="9" y="9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345" y="3331"/>
              <a:ext cx="24" cy="18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23" y="95"/>
                </a:cxn>
                <a:cxn ang="0">
                  <a:pos x="24" y="0"/>
                </a:cxn>
                <a:cxn ang="0">
                  <a:pos x="2" y="0"/>
                </a:cxn>
                <a:cxn ang="0">
                  <a:pos x="0" y="95"/>
                </a:cxn>
                <a:cxn ang="0">
                  <a:pos x="23" y="93"/>
                </a:cxn>
                <a:cxn ang="0">
                  <a:pos x="0" y="95"/>
                </a:cxn>
                <a:cxn ang="0">
                  <a:pos x="23" y="185"/>
                </a:cxn>
                <a:cxn ang="0">
                  <a:pos x="24" y="95"/>
                </a:cxn>
                <a:cxn ang="0">
                  <a:pos x="0" y="95"/>
                </a:cxn>
              </a:cxnLst>
              <a:rect l="0" t="0" r="r" b="b"/>
              <a:pathLst>
                <a:path w="24" h="185">
                  <a:moveTo>
                    <a:pt x="0" y="95"/>
                  </a:moveTo>
                  <a:lnTo>
                    <a:pt x="23" y="95"/>
                  </a:lnTo>
                  <a:lnTo>
                    <a:pt x="24" y="0"/>
                  </a:lnTo>
                  <a:lnTo>
                    <a:pt x="2" y="0"/>
                  </a:lnTo>
                  <a:lnTo>
                    <a:pt x="0" y="95"/>
                  </a:lnTo>
                  <a:lnTo>
                    <a:pt x="23" y="93"/>
                  </a:lnTo>
                  <a:lnTo>
                    <a:pt x="0" y="95"/>
                  </a:lnTo>
                  <a:lnTo>
                    <a:pt x="23" y="185"/>
                  </a:lnTo>
                  <a:lnTo>
                    <a:pt x="24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326" y="3332"/>
              <a:ext cx="42" cy="94"/>
            </a:xfrm>
            <a:custGeom>
              <a:avLst/>
              <a:gdLst/>
              <a:ahLst/>
              <a:cxnLst>
                <a:cxn ang="0">
                  <a:pos x="17" y="29"/>
                </a:cxn>
                <a:cxn ang="0">
                  <a:pos x="0" y="19"/>
                </a:cxn>
                <a:cxn ang="0">
                  <a:pos x="19" y="94"/>
                </a:cxn>
                <a:cxn ang="0">
                  <a:pos x="42" y="92"/>
                </a:cxn>
                <a:cxn ang="0">
                  <a:pos x="21" y="15"/>
                </a:cxn>
                <a:cxn ang="0">
                  <a:pos x="6" y="8"/>
                </a:cxn>
                <a:cxn ang="0">
                  <a:pos x="21" y="15"/>
                </a:cxn>
                <a:cxn ang="0">
                  <a:pos x="19" y="0"/>
                </a:cxn>
                <a:cxn ang="0">
                  <a:pos x="6" y="8"/>
                </a:cxn>
                <a:cxn ang="0">
                  <a:pos x="17" y="29"/>
                </a:cxn>
              </a:cxnLst>
              <a:rect l="0" t="0" r="r" b="b"/>
              <a:pathLst>
                <a:path w="42" h="94">
                  <a:moveTo>
                    <a:pt x="17" y="29"/>
                  </a:moveTo>
                  <a:lnTo>
                    <a:pt x="0" y="19"/>
                  </a:lnTo>
                  <a:lnTo>
                    <a:pt x="19" y="94"/>
                  </a:lnTo>
                  <a:lnTo>
                    <a:pt x="42" y="92"/>
                  </a:lnTo>
                  <a:lnTo>
                    <a:pt x="21" y="15"/>
                  </a:lnTo>
                  <a:lnTo>
                    <a:pt x="6" y="8"/>
                  </a:lnTo>
                  <a:lnTo>
                    <a:pt x="21" y="15"/>
                  </a:lnTo>
                  <a:lnTo>
                    <a:pt x="19" y="0"/>
                  </a:lnTo>
                  <a:lnTo>
                    <a:pt x="6" y="8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307" y="3340"/>
              <a:ext cx="36" cy="28"/>
            </a:xfrm>
            <a:custGeom>
              <a:avLst/>
              <a:gdLst/>
              <a:ahLst/>
              <a:cxnLst>
                <a:cxn ang="0">
                  <a:pos x="25" y="19"/>
                </a:cxn>
                <a:cxn ang="0">
                  <a:pos x="17" y="28"/>
                </a:cxn>
                <a:cxn ang="0">
                  <a:pos x="36" y="21"/>
                </a:cxn>
                <a:cxn ang="0">
                  <a:pos x="25" y="0"/>
                </a:cxn>
                <a:cxn ang="0">
                  <a:pos x="8" y="7"/>
                </a:cxn>
                <a:cxn ang="0">
                  <a:pos x="0" y="19"/>
                </a:cxn>
                <a:cxn ang="0">
                  <a:pos x="8" y="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25" y="19"/>
                </a:cxn>
              </a:cxnLst>
              <a:rect l="0" t="0" r="r" b="b"/>
              <a:pathLst>
                <a:path w="36" h="28">
                  <a:moveTo>
                    <a:pt x="25" y="19"/>
                  </a:moveTo>
                  <a:lnTo>
                    <a:pt x="17" y="28"/>
                  </a:lnTo>
                  <a:lnTo>
                    <a:pt x="36" y="21"/>
                  </a:lnTo>
                  <a:lnTo>
                    <a:pt x="25" y="0"/>
                  </a:lnTo>
                  <a:lnTo>
                    <a:pt x="8" y="7"/>
                  </a:lnTo>
                  <a:lnTo>
                    <a:pt x="0" y="19"/>
                  </a:lnTo>
                  <a:lnTo>
                    <a:pt x="8" y="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307" y="3359"/>
              <a:ext cx="25" cy="191"/>
            </a:xfrm>
            <a:custGeom>
              <a:avLst/>
              <a:gdLst/>
              <a:ahLst/>
              <a:cxnLst>
                <a:cxn ang="0">
                  <a:pos x="2" y="156"/>
                </a:cxn>
                <a:cxn ang="0">
                  <a:pos x="25" y="150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150"/>
                </a:cxn>
                <a:cxn ang="0">
                  <a:pos x="23" y="144"/>
                </a:cxn>
                <a:cxn ang="0">
                  <a:pos x="2" y="156"/>
                </a:cxn>
                <a:cxn ang="0">
                  <a:pos x="25" y="191"/>
                </a:cxn>
                <a:cxn ang="0">
                  <a:pos x="25" y="150"/>
                </a:cxn>
                <a:cxn ang="0">
                  <a:pos x="2" y="156"/>
                </a:cxn>
              </a:cxnLst>
              <a:rect l="0" t="0" r="r" b="b"/>
              <a:pathLst>
                <a:path w="25" h="191">
                  <a:moveTo>
                    <a:pt x="2" y="156"/>
                  </a:moveTo>
                  <a:lnTo>
                    <a:pt x="25" y="15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23" y="144"/>
                  </a:lnTo>
                  <a:lnTo>
                    <a:pt x="2" y="156"/>
                  </a:lnTo>
                  <a:lnTo>
                    <a:pt x="25" y="191"/>
                  </a:lnTo>
                  <a:lnTo>
                    <a:pt x="25" y="150"/>
                  </a:lnTo>
                  <a:lnTo>
                    <a:pt x="2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285" y="3451"/>
              <a:ext cx="45" cy="64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0" y="20"/>
                </a:cxn>
                <a:cxn ang="0">
                  <a:pos x="24" y="64"/>
                </a:cxn>
                <a:cxn ang="0">
                  <a:pos x="45" y="52"/>
                </a:cxn>
                <a:cxn ang="0">
                  <a:pos x="21" y="9"/>
                </a:cxn>
                <a:cxn ang="0">
                  <a:pos x="4" y="5"/>
                </a:cxn>
                <a:cxn ang="0">
                  <a:pos x="21" y="9"/>
                </a:cxn>
                <a:cxn ang="0">
                  <a:pos x="13" y="0"/>
                </a:cxn>
                <a:cxn ang="0">
                  <a:pos x="4" y="5"/>
                </a:cxn>
                <a:cxn ang="0">
                  <a:pos x="15" y="24"/>
                </a:cxn>
              </a:cxnLst>
              <a:rect l="0" t="0" r="r" b="b"/>
              <a:pathLst>
                <a:path w="45" h="64">
                  <a:moveTo>
                    <a:pt x="15" y="24"/>
                  </a:moveTo>
                  <a:lnTo>
                    <a:pt x="0" y="20"/>
                  </a:lnTo>
                  <a:lnTo>
                    <a:pt x="24" y="64"/>
                  </a:lnTo>
                  <a:lnTo>
                    <a:pt x="45" y="52"/>
                  </a:lnTo>
                  <a:lnTo>
                    <a:pt x="21" y="9"/>
                  </a:lnTo>
                  <a:lnTo>
                    <a:pt x="4" y="5"/>
                  </a:lnTo>
                  <a:lnTo>
                    <a:pt x="21" y="9"/>
                  </a:lnTo>
                  <a:lnTo>
                    <a:pt x="13" y="0"/>
                  </a:lnTo>
                  <a:lnTo>
                    <a:pt x="4" y="5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1257" y="3456"/>
              <a:ext cx="43" cy="34"/>
            </a:xfrm>
            <a:custGeom>
              <a:avLst/>
              <a:gdLst/>
              <a:ahLst/>
              <a:cxnLst>
                <a:cxn ang="0">
                  <a:pos x="24" y="25"/>
                </a:cxn>
                <a:cxn ang="0">
                  <a:pos x="19" y="34"/>
                </a:cxn>
                <a:cxn ang="0">
                  <a:pos x="43" y="19"/>
                </a:cxn>
                <a:cxn ang="0">
                  <a:pos x="32" y="0"/>
                </a:cxn>
                <a:cxn ang="0">
                  <a:pos x="7" y="17"/>
                </a:cxn>
                <a:cxn ang="0">
                  <a:pos x="2" y="29"/>
                </a:cxn>
                <a:cxn ang="0">
                  <a:pos x="7" y="17"/>
                </a:cxn>
                <a:cxn ang="0">
                  <a:pos x="0" y="21"/>
                </a:cxn>
                <a:cxn ang="0">
                  <a:pos x="2" y="29"/>
                </a:cxn>
                <a:cxn ang="0">
                  <a:pos x="24" y="25"/>
                </a:cxn>
              </a:cxnLst>
              <a:rect l="0" t="0" r="r" b="b"/>
              <a:pathLst>
                <a:path w="43" h="34">
                  <a:moveTo>
                    <a:pt x="24" y="25"/>
                  </a:moveTo>
                  <a:lnTo>
                    <a:pt x="19" y="34"/>
                  </a:lnTo>
                  <a:lnTo>
                    <a:pt x="43" y="19"/>
                  </a:lnTo>
                  <a:lnTo>
                    <a:pt x="32" y="0"/>
                  </a:lnTo>
                  <a:lnTo>
                    <a:pt x="7" y="17"/>
                  </a:lnTo>
                  <a:lnTo>
                    <a:pt x="2" y="29"/>
                  </a:lnTo>
                  <a:lnTo>
                    <a:pt x="7" y="17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1259" y="3481"/>
              <a:ext cx="39" cy="75"/>
            </a:xfrm>
            <a:custGeom>
              <a:avLst/>
              <a:gdLst/>
              <a:ahLst/>
              <a:cxnLst>
                <a:cxn ang="0">
                  <a:pos x="37" y="71"/>
                </a:cxn>
                <a:cxn ang="0">
                  <a:pos x="22" y="0"/>
                </a:cxn>
                <a:cxn ang="0">
                  <a:pos x="0" y="4"/>
                </a:cxn>
                <a:cxn ang="0">
                  <a:pos x="17" y="75"/>
                </a:cxn>
                <a:cxn ang="0">
                  <a:pos x="15" y="73"/>
                </a:cxn>
                <a:cxn ang="0">
                  <a:pos x="39" y="73"/>
                </a:cxn>
                <a:cxn ang="0">
                  <a:pos x="37" y="73"/>
                </a:cxn>
                <a:cxn ang="0">
                  <a:pos x="37" y="73"/>
                </a:cxn>
                <a:cxn ang="0">
                  <a:pos x="37" y="71"/>
                </a:cxn>
                <a:cxn ang="0">
                  <a:pos x="37" y="71"/>
                </a:cxn>
              </a:cxnLst>
              <a:rect l="0" t="0" r="r" b="b"/>
              <a:pathLst>
                <a:path w="39" h="75">
                  <a:moveTo>
                    <a:pt x="37" y="71"/>
                  </a:moveTo>
                  <a:lnTo>
                    <a:pt x="22" y="0"/>
                  </a:lnTo>
                  <a:lnTo>
                    <a:pt x="0" y="4"/>
                  </a:lnTo>
                  <a:lnTo>
                    <a:pt x="17" y="75"/>
                  </a:lnTo>
                  <a:lnTo>
                    <a:pt x="15" y="73"/>
                  </a:lnTo>
                  <a:lnTo>
                    <a:pt x="39" y="73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37" y="71"/>
                  </a:lnTo>
                  <a:lnTo>
                    <a:pt x="37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1274" y="3554"/>
              <a:ext cx="28" cy="636"/>
            </a:xfrm>
            <a:custGeom>
              <a:avLst/>
              <a:gdLst/>
              <a:ahLst/>
              <a:cxnLst>
                <a:cxn ang="0">
                  <a:pos x="15" y="612"/>
                </a:cxn>
                <a:cxn ang="0">
                  <a:pos x="28" y="625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3" y="625"/>
                </a:cxn>
                <a:cxn ang="0">
                  <a:pos x="15" y="636"/>
                </a:cxn>
                <a:cxn ang="0">
                  <a:pos x="3" y="625"/>
                </a:cxn>
                <a:cxn ang="0">
                  <a:pos x="5" y="635"/>
                </a:cxn>
                <a:cxn ang="0">
                  <a:pos x="15" y="636"/>
                </a:cxn>
                <a:cxn ang="0">
                  <a:pos x="15" y="612"/>
                </a:cxn>
              </a:cxnLst>
              <a:rect l="0" t="0" r="r" b="b"/>
              <a:pathLst>
                <a:path w="28" h="636">
                  <a:moveTo>
                    <a:pt x="15" y="612"/>
                  </a:moveTo>
                  <a:lnTo>
                    <a:pt x="28" y="625"/>
                  </a:lnTo>
                  <a:lnTo>
                    <a:pt x="24" y="0"/>
                  </a:lnTo>
                  <a:lnTo>
                    <a:pt x="0" y="0"/>
                  </a:lnTo>
                  <a:lnTo>
                    <a:pt x="3" y="625"/>
                  </a:lnTo>
                  <a:lnTo>
                    <a:pt x="15" y="636"/>
                  </a:lnTo>
                  <a:lnTo>
                    <a:pt x="3" y="625"/>
                  </a:lnTo>
                  <a:lnTo>
                    <a:pt x="5" y="635"/>
                  </a:lnTo>
                  <a:lnTo>
                    <a:pt x="15" y="636"/>
                  </a:lnTo>
                  <a:lnTo>
                    <a:pt x="15" y="6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332" y="101"/>
              <a:ext cx="353" cy="691"/>
            </a:xfrm>
            <a:prstGeom prst="rect">
              <a:avLst/>
            </a:prstGeom>
            <a:solidFill>
              <a:srgbClr val="BF3F3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332" y="88"/>
              <a:ext cx="367" cy="25"/>
            </a:xfrm>
            <a:custGeom>
              <a:avLst/>
              <a:gdLst/>
              <a:ahLst/>
              <a:cxnLst>
                <a:cxn ang="0">
                  <a:pos x="367" y="13"/>
                </a:cxn>
                <a:cxn ang="0">
                  <a:pos x="353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353" y="25"/>
                </a:cxn>
                <a:cxn ang="0">
                  <a:pos x="342" y="13"/>
                </a:cxn>
                <a:cxn ang="0">
                  <a:pos x="367" y="13"/>
                </a:cxn>
                <a:cxn ang="0">
                  <a:pos x="367" y="0"/>
                </a:cxn>
                <a:cxn ang="0">
                  <a:pos x="353" y="0"/>
                </a:cxn>
                <a:cxn ang="0">
                  <a:pos x="367" y="13"/>
                </a:cxn>
              </a:cxnLst>
              <a:rect l="0" t="0" r="r" b="b"/>
              <a:pathLst>
                <a:path w="367" h="25">
                  <a:moveTo>
                    <a:pt x="367" y="13"/>
                  </a:moveTo>
                  <a:lnTo>
                    <a:pt x="35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353" y="25"/>
                  </a:lnTo>
                  <a:lnTo>
                    <a:pt x="342" y="13"/>
                  </a:lnTo>
                  <a:lnTo>
                    <a:pt x="367" y="13"/>
                  </a:lnTo>
                  <a:lnTo>
                    <a:pt x="367" y="0"/>
                  </a:lnTo>
                  <a:lnTo>
                    <a:pt x="353" y="0"/>
                  </a:lnTo>
                  <a:lnTo>
                    <a:pt x="36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3674" y="101"/>
              <a:ext cx="25" cy="704"/>
            </a:xfrm>
            <a:custGeom>
              <a:avLst/>
              <a:gdLst/>
              <a:ahLst/>
              <a:cxnLst>
                <a:cxn ang="0">
                  <a:pos x="11" y="704"/>
                </a:cxn>
                <a:cxn ang="0">
                  <a:pos x="25" y="691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691"/>
                </a:cxn>
                <a:cxn ang="0">
                  <a:pos x="11" y="678"/>
                </a:cxn>
                <a:cxn ang="0">
                  <a:pos x="11" y="704"/>
                </a:cxn>
                <a:cxn ang="0">
                  <a:pos x="25" y="704"/>
                </a:cxn>
                <a:cxn ang="0">
                  <a:pos x="25" y="691"/>
                </a:cxn>
                <a:cxn ang="0">
                  <a:pos x="11" y="704"/>
                </a:cxn>
              </a:cxnLst>
              <a:rect l="0" t="0" r="r" b="b"/>
              <a:pathLst>
                <a:path w="25" h="704">
                  <a:moveTo>
                    <a:pt x="11" y="704"/>
                  </a:moveTo>
                  <a:lnTo>
                    <a:pt x="25" y="691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691"/>
                  </a:lnTo>
                  <a:lnTo>
                    <a:pt x="11" y="678"/>
                  </a:lnTo>
                  <a:lnTo>
                    <a:pt x="11" y="704"/>
                  </a:lnTo>
                  <a:lnTo>
                    <a:pt x="25" y="704"/>
                  </a:lnTo>
                  <a:lnTo>
                    <a:pt x="25" y="691"/>
                  </a:lnTo>
                  <a:lnTo>
                    <a:pt x="11" y="7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3321" y="779"/>
              <a:ext cx="364" cy="2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6"/>
                </a:cxn>
                <a:cxn ang="0">
                  <a:pos x="364" y="26"/>
                </a:cxn>
                <a:cxn ang="0">
                  <a:pos x="364" y="0"/>
                </a:cxn>
                <a:cxn ang="0">
                  <a:pos x="11" y="0"/>
                </a:cxn>
                <a:cxn ang="0">
                  <a:pos x="24" y="13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11" y="26"/>
                </a:cxn>
                <a:cxn ang="0">
                  <a:pos x="0" y="13"/>
                </a:cxn>
              </a:cxnLst>
              <a:rect l="0" t="0" r="r" b="b"/>
              <a:pathLst>
                <a:path w="364" h="26">
                  <a:moveTo>
                    <a:pt x="0" y="13"/>
                  </a:moveTo>
                  <a:lnTo>
                    <a:pt x="11" y="26"/>
                  </a:lnTo>
                  <a:lnTo>
                    <a:pt x="364" y="26"/>
                  </a:lnTo>
                  <a:lnTo>
                    <a:pt x="364" y="0"/>
                  </a:lnTo>
                  <a:lnTo>
                    <a:pt x="11" y="0"/>
                  </a:lnTo>
                  <a:lnTo>
                    <a:pt x="24" y="13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11" y="2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3321" y="88"/>
              <a:ext cx="24" cy="70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704"/>
                </a:cxn>
                <a:cxn ang="0">
                  <a:pos x="24" y="704"/>
                </a:cxn>
                <a:cxn ang="0">
                  <a:pos x="24" y="13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4" h="704">
                  <a:moveTo>
                    <a:pt x="11" y="0"/>
                  </a:moveTo>
                  <a:lnTo>
                    <a:pt x="0" y="13"/>
                  </a:lnTo>
                  <a:lnTo>
                    <a:pt x="0" y="704"/>
                  </a:lnTo>
                  <a:lnTo>
                    <a:pt x="24" y="704"/>
                  </a:lnTo>
                  <a:lnTo>
                    <a:pt x="24" y="13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1839" y="17"/>
              <a:ext cx="2367" cy="1183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367" y="1183"/>
                </a:cxn>
                <a:cxn ang="0">
                  <a:pos x="0" y="1183"/>
                </a:cxn>
                <a:cxn ang="0">
                  <a:pos x="1183" y="0"/>
                </a:cxn>
              </a:cxnLst>
              <a:rect l="0" t="0" r="r" b="b"/>
              <a:pathLst>
                <a:path w="2367" h="1183">
                  <a:moveTo>
                    <a:pt x="1183" y="0"/>
                  </a:moveTo>
                  <a:lnTo>
                    <a:pt x="2367" y="1183"/>
                  </a:lnTo>
                  <a:lnTo>
                    <a:pt x="0" y="1183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D1A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3015" y="9"/>
              <a:ext cx="1219" cy="1204"/>
            </a:xfrm>
            <a:custGeom>
              <a:avLst/>
              <a:gdLst/>
              <a:ahLst/>
              <a:cxnLst>
                <a:cxn ang="0">
                  <a:pos x="1191" y="1204"/>
                </a:cxn>
                <a:cxn ang="0">
                  <a:pos x="1198" y="1183"/>
                </a:cxn>
                <a:cxn ang="0">
                  <a:pos x="15" y="0"/>
                </a:cxn>
                <a:cxn ang="0">
                  <a:pos x="0" y="14"/>
                </a:cxn>
                <a:cxn ang="0">
                  <a:pos x="1183" y="1198"/>
                </a:cxn>
                <a:cxn ang="0">
                  <a:pos x="1191" y="1178"/>
                </a:cxn>
                <a:cxn ang="0">
                  <a:pos x="1191" y="1204"/>
                </a:cxn>
                <a:cxn ang="0">
                  <a:pos x="1219" y="1204"/>
                </a:cxn>
                <a:cxn ang="0">
                  <a:pos x="1198" y="1183"/>
                </a:cxn>
                <a:cxn ang="0">
                  <a:pos x="1191" y="1204"/>
                </a:cxn>
              </a:cxnLst>
              <a:rect l="0" t="0" r="r" b="b"/>
              <a:pathLst>
                <a:path w="1219" h="1204">
                  <a:moveTo>
                    <a:pt x="1191" y="1204"/>
                  </a:moveTo>
                  <a:lnTo>
                    <a:pt x="1198" y="1183"/>
                  </a:lnTo>
                  <a:lnTo>
                    <a:pt x="15" y="0"/>
                  </a:lnTo>
                  <a:lnTo>
                    <a:pt x="0" y="14"/>
                  </a:lnTo>
                  <a:lnTo>
                    <a:pt x="1183" y="1198"/>
                  </a:lnTo>
                  <a:lnTo>
                    <a:pt x="1191" y="1178"/>
                  </a:lnTo>
                  <a:lnTo>
                    <a:pt x="1191" y="1204"/>
                  </a:lnTo>
                  <a:lnTo>
                    <a:pt x="1219" y="1204"/>
                  </a:lnTo>
                  <a:lnTo>
                    <a:pt x="1198" y="1183"/>
                  </a:lnTo>
                  <a:lnTo>
                    <a:pt x="1191" y="12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1811" y="1187"/>
              <a:ext cx="2395" cy="26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28" y="26"/>
                </a:cxn>
                <a:cxn ang="0">
                  <a:pos x="2395" y="26"/>
                </a:cxn>
                <a:cxn ang="0">
                  <a:pos x="2395" y="0"/>
                </a:cxn>
                <a:cxn ang="0">
                  <a:pos x="28" y="0"/>
                </a:cxn>
                <a:cxn ang="0">
                  <a:pos x="36" y="20"/>
                </a:cxn>
                <a:cxn ang="0">
                  <a:pos x="22" y="5"/>
                </a:cxn>
                <a:cxn ang="0">
                  <a:pos x="0" y="26"/>
                </a:cxn>
                <a:cxn ang="0">
                  <a:pos x="28" y="26"/>
                </a:cxn>
                <a:cxn ang="0">
                  <a:pos x="22" y="5"/>
                </a:cxn>
              </a:cxnLst>
              <a:rect l="0" t="0" r="r" b="b"/>
              <a:pathLst>
                <a:path w="2395" h="26">
                  <a:moveTo>
                    <a:pt x="22" y="5"/>
                  </a:moveTo>
                  <a:lnTo>
                    <a:pt x="28" y="26"/>
                  </a:lnTo>
                  <a:lnTo>
                    <a:pt x="2395" y="26"/>
                  </a:lnTo>
                  <a:lnTo>
                    <a:pt x="2395" y="0"/>
                  </a:lnTo>
                  <a:lnTo>
                    <a:pt x="28" y="0"/>
                  </a:lnTo>
                  <a:lnTo>
                    <a:pt x="36" y="20"/>
                  </a:lnTo>
                  <a:lnTo>
                    <a:pt x="22" y="5"/>
                  </a:lnTo>
                  <a:lnTo>
                    <a:pt x="0" y="26"/>
                  </a:lnTo>
                  <a:lnTo>
                    <a:pt x="28" y="26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1833" y="0"/>
              <a:ext cx="1197" cy="1207"/>
            </a:xfrm>
            <a:custGeom>
              <a:avLst/>
              <a:gdLst/>
              <a:ahLst/>
              <a:cxnLst>
                <a:cxn ang="0">
                  <a:pos x="1197" y="9"/>
                </a:cxn>
                <a:cxn ang="0">
                  <a:pos x="1182" y="9"/>
                </a:cxn>
                <a:cxn ang="0">
                  <a:pos x="0" y="1192"/>
                </a:cxn>
                <a:cxn ang="0">
                  <a:pos x="14" y="1207"/>
                </a:cxn>
                <a:cxn ang="0">
                  <a:pos x="1197" y="23"/>
                </a:cxn>
                <a:cxn ang="0">
                  <a:pos x="1182" y="23"/>
                </a:cxn>
                <a:cxn ang="0">
                  <a:pos x="1197" y="9"/>
                </a:cxn>
                <a:cxn ang="0">
                  <a:pos x="1189" y="0"/>
                </a:cxn>
                <a:cxn ang="0">
                  <a:pos x="1182" y="9"/>
                </a:cxn>
                <a:cxn ang="0">
                  <a:pos x="1197" y="9"/>
                </a:cxn>
              </a:cxnLst>
              <a:rect l="0" t="0" r="r" b="b"/>
              <a:pathLst>
                <a:path w="1197" h="1207">
                  <a:moveTo>
                    <a:pt x="1197" y="9"/>
                  </a:moveTo>
                  <a:lnTo>
                    <a:pt x="1182" y="9"/>
                  </a:lnTo>
                  <a:lnTo>
                    <a:pt x="0" y="1192"/>
                  </a:lnTo>
                  <a:lnTo>
                    <a:pt x="14" y="1207"/>
                  </a:lnTo>
                  <a:lnTo>
                    <a:pt x="1197" y="23"/>
                  </a:lnTo>
                  <a:lnTo>
                    <a:pt x="1182" y="23"/>
                  </a:lnTo>
                  <a:lnTo>
                    <a:pt x="1197" y="9"/>
                  </a:lnTo>
                  <a:lnTo>
                    <a:pt x="1189" y="0"/>
                  </a:lnTo>
                  <a:lnTo>
                    <a:pt x="1182" y="9"/>
                  </a:lnTo>
                  <a:lnTo>
                    <a:pt x="119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1929" y="107"/>
              <a:ext cx="2192" cy="3625"/>
            </a:xfrm>
            <a:custGeom>
              <a:avLst/>
              <a:gdLst/>
              <a:ahLst/>
              <a:cxnLst>
                <a:cxn ang="0">
                  <a:pos x="0" y="1095"/>
                </a:cxn>
                <a:cxn ang="0">
                  <a:pos x="1095" y="0"/>
                </a:cxn>
                <a:cxn ang="0">
                  <a:pos x="2192" y="1095"/>
                </a:cxn>
                <a:cxn ang="0">
                  <a:pos x="2192" y="3625"/>
                </a:cxn>
                <a:cxn ang="0">
                  <a:pos x="0" y="3625"/>
                </a:cxn>
                <a:cxn ang="0">
                  <a:pos x="0" y="1095"/>
                </a:cxn>
              </a:cxnLst>
              <a:rect l="0" t="0" r="r" b="b"/>
              <a:pathLst>
                <a:path w="2192" h="3625">
                  <a:moveTo>
                    <a:pt x="0" y="1095"/>
                  </a:moveTo>
                  <a:lnTo>
                    <a:pt x="1095" y="0"/>
                  </a:lnTo>
                  <a:lnTo>
                    <a:pt x="2192" y="1095"/>
                  </a:lnTo>
                  <a:lnTo>
                    <a:pt x="2192" y="3625"/>
                  </a:lnTo>
                  <a:lnTo>
                    <a:pt x="0" y="3625"/>
                  </a:lnTo>
                  <a:lnTo>
                    <a:pt x="0" y="1095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1924" y="90"/>
              <a:ext cx="1108" cy="1119"/>
            </a:xfrm>
            <a:custGeom>
              <a:avLst/>
              <a:gdLst/>
              <a:ahLst/>
              <a:cxnLst>
                <a:cxn ang="0">
                  <a:pos x="1108" y="10"/>
                </a:cxn>
                <a:cxn ang="0">
                  <a:pos x="1093" y="10"/>
                </a:cxn>
                <a:cxn ang="0">
                  <a:pos x="0" y="1104"/>
                </a:cxn>
                <a:cxn ang="0">
                  <a:pos x="13" y="1119"/>
                </a:cxn>
                <a:cxn ang="0">
                  <a:pos x="1108" y="23"/>
                </a:cxn>
                <a:cxn ang="0">
                  <a:pos x="1093" y="23"/>
                </a:cxn>
                <a:cxn ang="0">
                  <a:pos x="1108" y="10"/>
                </a:cxn>
                <a:cxn ang="0">
                  <a:pos x="1100" y="0"/>
                </a:cxn>
                <a:cxn ang="0">
                  <a:pos x="1093" y="10"/>
                </a:cxn>
                <a:cxn ang="0">
                  <a:pos x="1108" y="10"/>
                </a:cxn>
              </a:cxnLst>
              <a:rect l="0" t="0" r="r" b="b"/>
              <a:pathLst>
                <a:path w="1108" h="1119">
                  <a:moveTo>
                    <a:pt x="1108" y="10"/>
                  </a:moveTo>
                  <a:lnTo>
                    <a:pt x="1093" y="10"/>
                  </a:lnTo>
                  <a:lnTo>
                    <a:pt x="0" y="1104"/>
                  </a:lnTo>
                  <a:lnTo>
                    <a:pt x="13" y="1119"/>
                  </a:lnTo>
                  <a:lnTo>
                    <a:pt x="1108" y="23"/>
                  </a:lnTo>
                  <a:lnTo>
                    <a:pt x="1093" y="23"/>
                  </a:lnTo>
                  <a:lnTo>
                    <a:pt x="1108" y="10"/>
                  </a:lnTo>
                  <a:lnTo>
                    <a:pt x="1100" y="0"/>
                  </a:lnTo>
                  <a:lnTo>
                    <a:pt x="1093" y="10"/>
                  </a:lnTo>
                  <a:lnTo>
                    <a:pt x="110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3017" y="100"/>
              <a:ext cx="1117" cy="1109"/>
            </a:xfrm>
            <a:custGeom>
              <a:avLst/>
              <a:gdLst/>
              <a:ahLst/>
              <a:cxnLst>
                <a:cxn ang="0">
                  <a:pos x="1117" y="1102"/>
                </a:cxn>
                <a:cxn ang="0">
                  <a:pos x="1104" y="1088"/>
                </a:cxn>
                <a:cxn ang="0">
                  <a:pos x="1070" y="1055"/>
                </a:cxn>
                <a:cxn ang="0">
                  <a:pos x="1020" y="1002"/>
                </a:cxn>
                <a:cxn ang="0">
                  <a:pos x="954" y="936"/>
                </a:cxn>
                <a:cxn ang="0">
                  <a:pos x="875" y="857"/>
                </a:cxn>
                <a:cxn ang="0">
                  <a:pos x="787" y="769"/>
                </a:cxn>
                <a:cxn ang="0">
                  <a:pos x="691" y="674"/>
                </a:cxn>
                <a:cxn ang="0">
                  <a:pos x="593" y="576"/>
                </a:cxn>
                <a:cxn ang="0">
                  <a:pos x="494" y="476"/>
                </a:cxn>
                <a:cxn ang="0">
                  <a:pos x="396" y="381"/>
                </a:cxn>
                <a:cxn ang="0">
                  <a:pos x="304" y="289"/>
                </a:cxn>
                <a:cxn ang="0">
                  <a:pos x="220" y="204"/>
                </a:cxn>
                <a:cxn ang="0">
                  <a:pos x="144" y="129"/>
                </a:cxn>
                <a:cxn ang="0">
                  <a:pos x="84" y="69"/>
                </a:cxn>
                <a:cxn ang="0">
                  <a:pos x="39" y="24"/>
                </a:cxn>
                <a:cxn ang="0">
                  <a:pos x="15" y="0"/>
                </a:cxn>
                <a:cxn ang="0">
                  <a:pos x="0" y="13"/>
                </a:cxn>
                <a:cxn ang="0">
                  <a:pos x="1097" y="1109"/>
                </a:cxn>
                <a:cxn ang="0">
                  <a:pos x="1093" y="1102"/>
                </a:cxn>
                <a:cxn ang="0">
                  <a:pos x="1117" y="1102"/>
                </a:cxn>
                <a:cxn ang="0">
                  <a:pos x="1117" y="1098"/>
                </a:cxn>
                <a:cxn ang="0">
                  <a:pos x="1112" y="1094"/>
                </a:cxn>
                <a:cxn ang="0">
                  <a:pos x="1117" y="1102"/>
                </a:cxn>
              </a:cxnLst>
              <a:rect l="0" t="0" r="r" b="b"/>
              <a:pathLst>
                <a:path w="1117" h="1109">
                  <a:moveTo>
                    <a:pt x="1117" y="1102"/>
                  </a:moveTo>
                  <a:lnTo>
                    <a:pt x="1104" y="1088"/>
                  </a:lnTo>
                  <a:lnTo>
                    <a:pt x="1070" y="1055"/>
                  </a:lnTo>
                  <a:lnTo>
                    <a:pt x="1020" y="1002"/>
                  </a:lnTo>
                  <a:lnTo>
                    <a:pt x="954" y="936"/>
                  </a:lnTo>
                  <a:lnTo>
                    <a:pt x="875" y="857"/>
                  </a:lnTo>
                  <a:lnTo>
                    <a:pt x="787" y="769"/>
                  </a:lnTo>
                  <a:lnTo>
                    <a:pt x="691" y="674"/>
                  </a:lnTo>
                  <a:lnTo>
                    <a:pt x="593" y="576"/>
                  </a:lnTo>
                  <a:lnTo>
                    <a:pt x="494" y="476"/>
                  </a:lnTo>
                  <a:lnTo>
                    <a:pt x="396" y="381"/>
                  </a:lnTo>
                  <a:lnTo>
                    <a:pt x="304" y="289"/>
                  </a:lnTo>
                  <a:lnTo>
                    <a:pt x="220" y="204"/>
                  </a:lnTo>
                  <a:lnTo>
                    <a:pt x="144" y="129"/>
                  </a:lnTo>
                  <a:lnTo>
                    <a:pt x="84" y="69"/>
                  </a:lnTo>
                  <a:lnTo>
                    <a:pt x="39" y="24"/>
                  </a:lnTo>
                  <a:lnTo>
                    <a:pt x="15" y="0"/>
                  </a:lnTo>
                  <a:lnTo>
                    <a:pt x="0" y="13"/>
                  </a:lnTo>
                  <a:lnTo>
                    <a:pt x="1097" y="1109"/>
                  </a:lnTo>
                  <a:lnTo>
                    <a:pt x="1093" y="1102"/>
                  </a:lnTo>
                  <a:lnTo>
                    <a:pt x="1117" y="1102"/>
                  </a:lnTo>
                  <a:lnTo>
                    <a:pt x="1117" y="1098"/>
                  </a:lnTo>
                  <a:lnTo>
                    <a:pt x="1112" y="1094"/>
                  </a:lnTo>
                  <a:lnTo>
                    <a:pt x="1117" y="1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4110" y="1202"/>
              <a:ext cx="24" cy="2544"/>
            </a:xfrm>
            <a:custGeom>
              <a:avLst/>
              <a:gdLst/>
              <a:ahLst/>
              <a:cxnLst>
                <a:cxn ang="0">
                  <a:pos x="11" y="2544"/>
                </a:cxn>
                <a:cxn ang="0">
                  <a:pos x="24" y="25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2530"/>
                </a:cxn>
                <a:cxn ang="0">
                  <a:pos x="11" y="2517"/>
                </a:cxn>
                <a:cxn ang="0">
                  <a:pos x="11" y="2544"/>
                </a:cxn>
                <a:cxn ang="0">
                  <a:pos x="24" y="2544"/>
                </a:cxn>
                <a:cxn ang="0">
                  <a:pos x="24" y="2530"/>
                </a:cxn>
                <a:cxn ang="0">
                  <a:pos x="11" y="2544"/>
                </a:cxn>
              </a:cxnLst>
              <a:rect l="0" t="0" r="r" b="b"/>
              <a:pathLst>
                <a:path w="24" h="2544">
                  <a:moveTo>
                    <a:pt x="11" y="2544"/>
                  </a:moveTo>
                  <a:lnTo>
                    <a:pt x="24" y="25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530"/>
                  </a:lnTo>
                  <a:lnTo>
                    <a:pt x="11" y="2517"/>
                  </a:lnTo>
                  <a:lnTo>
                    <a:pt x="11" y="2544"/>
                  </a:lnTo>
                  <a:lnTo>
                    <a:pt x="24" y="2544"/>
                  </a:lnTo>
                  <a:lnTo>
                    <a:pt x="24" y="2530"/>
                  </a:lnTo>
                  <a:lnTo>
                    <a:pt x="11" y="25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18" y="3719"/>
              <a:ext cx="2203" cy="2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7"/>
                </a:cxn>
                <a:cxn ang="0">
                  <a:pos x="2203" y="27"/>
                </a:cxn>
                <a:cxn ang="0">
                  <a:pos x="2203" y="0"/>
                </a:cxn>
                <a:cxn ang="0">
                  <a:pos x="11" y="0"/>
                </a:cxn>
                <a:cxn ang="0">
                  <a:pos x="24" y="13"/>
                </a:cxn>
                <a:cxn ang="0">
                  <a:pos x="0" y="13"/>
                </a:cxn>
                <a:cxn ang="0">
                  <a:pos x="0" y="27"/>
                </a:cxn>
                <a:cxn ang="0">
                  <a:pos x="11" y="27"/>
                </a:cxn>
                <a:cxn ang="0">
                  <a:pos x="0" y="13"/>
                </a:cxn>
              </a:cxnLst>
              <a:rect l="0" t="0" r="r" b="b"/>
              <a:pathLst>
                <a:path w="2203" h="27">
                  <a:moveTo>
                    <a:pt x="0" y="13"/>
                  </a:moveTo>
                  <a:lnTo>
                    <a:pt x="11" y="27"/>
                  </a:lnTo>
                  <a:lnTo>
                    <a:pt x="2203" y="27"/>
                  </a:lnTo>
                  <a:lnTo>
                    <a:pt x="2203" y="0"/>
                  </a:lnTo>
                  <a:lnTo>
                    <a:pt x="11" y="0"/>
                  </a:lnTo>
                  <a:lnTo>
                    <a:pt x="24" y="13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11" y="2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918" y="1194"/>
              <a:ext cx="24" cy="25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8"/>
                </a:cxn>
                <a:cxn ang="0">
                  <a:pos x="0" y="2538"/>
                </a:cxn>
                <a:cxn ang="0">
                  <a:pos x="24" y="2538"/>
                </a:cxn>
                <a:cxn ang="0">
                  <a:pos x="24" y="8"/>
                </a:cxn>
                <a:cxn ang="0">
                  <a:pos x="19" y="15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24" h="2538">
                  <a:moveTo>
                    <a:pt x="6" y="0"/>
                  </a:moveTo>
                  <a:lnTo>
                    <a:pt x="0" y="8"/>
                  </a:lnTo>
                  <a:lnTo>
                    <a:pt x="0" y="2538"/>
                  </a:lnTo>
                  <a:lnTo>
                    <a:pt x="24" y="2538"/>
                  </a:lnTo>
                  <a:lnTo>
                    <a:pt x="24" y="8"/>
                  </a:lnTo>
                  <a:lnTo>
                    <a:pt x="19" y="15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2170" y="2580"/>
              <a:ext cx="357" cy="831"/>
            </a:xfrm>
            <a:prstGeom prst="rect">
              <a:avLst/>
            </a:prstGeom>
            <a:solidFill>
              <a:srgbClr val="007F3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2170" y="2566"/>
              <a:ext cx="368" cy="25"/>
            </a:xfrm>
            <a:custGeom>
              <a:avLst/>
              <a:gdLst/>
              <a:ahLst/>
              <a:cxnLst>
                <a:cxn ang="0">
                  <a:pos x="368" y="14"/>
                </a:cxn>
                <a:cxn ang="0">
                  <a:pos x="357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357" y="25"/>
                </a:cxn>
                <a:cxn ang="0">
                  <a:pos x="343" y="14"/>
                </a:cxn>
                <a:cxn ang="0">
                  <a:pos x="368" y="14"/>
                </a:cxn>
                <a:cxn ang="0">
                  <a:pos x="368" y="0"/>
                </a:cxn>
                <a:cxn ang="0">
                  <a:pos x="357" y="0"/>
                </a:cxn>
                <a:cxn ang="0">
                  <a:pos x="368" y="14"/>
                </a:cxn>
              </a:cxnLst>
              <a:rect l="0" t="0" r="r" b="b"/>
              <a:pathLst>
                <a:path w="368" h="25">
                  <a:moveTo>
                    <a:pt x="368" y="14"/>
                  </a:moveTo>
                  <a:lnTo>
                    <a:pt x="357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357" y="25"/>
                  </a:lnTo>
                  <a:lnTo>
                    <a:pt x="343" y="14"/>
                  </a:lnTo>
                  <a:lnTo>
                    <a:pt x="368" y="14"/>
                  </a:lnTo>
                  <a:lnTo>
                    <a:pt x="368" y="0"/>
                  </a:lnTo>
                  <a:lnTo>
                    <a:pt x="357" y="0"/>
                  </a:lnTo>
                  <a:lnTo>
                    <a:pt x="3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2513" y="2580"/>
              <a:ext cx="25" cy="844"/>
            </a:xfrm>
            <a:custGeom>
              <a:avLst/>
              <a:gdLst/>
              <a:ahLst/>
              <a:cxnLst>
                <a:cxn ang="0">
                  <a:pos x="14" y="844"/>
                </a:cxn>
                <a:cxn ang="0">
                  <a:pos x="25" y="831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831"/>
                </a:cxn>
                <a:cxn ang="0">
                  <a:pos x="14" y="818"/>
                </a:cxn>
                <a:cxn ang="0">
                  <a:pos x="14" y="844"/>
                </a:cxn>
                <a:cxn ang="0">
                  <a:pos x="25" y="844"/>
                </a:cxn>
                <a:cxn ang="0">
                  <a:pos x="25" y="831"/>
                </a:cxn>
                <a:cxn ang="0">
                  <a:pos x="14" y="844"/>
                </a:cxn>
              </a:cxnLst>
              <a:rect l="0" t="0" r="r" b="b"/>
              <a:pathLst>
                <a:path w="25" h="844">
                  <a:moveTo>
                    <a:pt x="14" y="844"/>
                  </a:moveTo>
                  <a:lnTo>
                    <a:pt x="25" y="831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31"/>
                  </a:lnTo>
                  <a:lnTo>
                    <a:pt x="14" y="818"/>
                  </a:lnTo>
                  <a:lnTo>
                    <a:pt x="14" y="844"/>
                  </a:lnTo>
                  <a:lnTo>
                    <a:pt x="25" y="844"/>
                  </a:lnTo>
                  <a:lnTo>
                    <a:pt x="25" y="831"/>
                  </a:lnTo>
                  <a:lnTo>
                    <a:pt x="14" y="8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2158" y="3398"/>
              <a:ext cx="369" cy="2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2" y="26"/>
                </a:cxn>
                <a:cxn ang="0">
                  <a:pos x="369" y="26"/>
                </a:cxn>
                <a:cxn ang="0">
                  <a:pos x="369" y="0"/>
                </a:cxn>
                <a:cxn ang="0">
                  <a:pos x="12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12" y="26"/>
                </a:cxn>
                <a:cxn ang="0">
                  <a:pos x="0" y="13"/>
                </a:cxn>
              </a:cxnLst>
              <a:rect l="0" t="0" r="r" b="b"/>
              <a:pathLst>
                <a:path w="369" h="26">
                  <a:moveTo>
                    <a:pt x="0" y="13"/>
                  </a:moveTo>
                  <a:lnTo>
                    <a:pt x="12" y="26"/>
                  </a:lnTo>
                  <a:lnTo>
                    <a:pt x="369" y="26"/>
                  </a:lnTo>
                  <a:lnTo>
                    <a:pt x="369" y="0"/>
                  </a:lnTo>
                  <a:lnTo>
                    <a:pt x="12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12" y="2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2158" y="2566"/>
              <a:ext cx="25" cy="84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4"/>
                </a:cxn>
                <a:cxn ang="0">
                  <a:pos x="0" y="845"/>
                </a:cxn>
                <a:cxn ang="0">
                  <a:pos x="25" y="845"/>
                </a:cxn>
                <a:cxn ang="0">
                  <a:pos x="25" y="14"/>
                </a:cxn>
                <a:cxn ang="0">
                  <a:pos x="12" y="25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2" y="0"/>
                </a:cxn>
              </a:cxnLst>
              <a:rect l="0" t="0" r="r" b="b"/>
              <a:pathLst>
                <a:path w="25" h="845">
                  <a:moveTo>
                    <a:pt x="12" y="0"/>
                  </a:moveTo>
                  <a:lnTo>
                    <a:pt x="0" y="14"/>
                  </a:lnTo>
                  <a:lnTo>
                    <a:pt x="0" y="845"/>
                  </a:lnTo>
                  <a:lnTo>
                    <a:pt x="25" y="845"/>
                  </a:lnTo>
                  <a:lnTo>
                    <a:pt x="25" y="14"/>
                  </a:lnTo>
                  <a:lnTo>
                    <a:pt x="12" y="2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2017" y="2580"/>
              <a:ext cx="160" cy="831"/>
            </a:xfrm>
            <a:prstGeom prst="rect">
              <a:avLst/>
            </a:prstGeom>
            <a:solidFill>
              <a:srgbClr val="003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2017" y="2566"/>
              <a:ext cx="171" cy="25"/>
            </a:xfrm>
            <a:custGeom>
              <a:avLst/>
              <a:gdLst/>
              <a:ahLst/>
              <a:cxnLst>
                <a:cxn ang="0">
                  <a:pos x="171" y="14"/>
                </a:cxn>
                <a:cxn ang="0">
                  <a:pos x="160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60" y="25"/>
                </a:cxn>
                <a:cxn ang="0">
                  <a:pos x="147" y="14"/>
                </a:cxn>
                <a:cxn ang="0">
                  <a:pos x="171" y="14"/>
                </a:cxn>
                <a:cxn ang="0">
                  <a:pos x="171" y="0"/>
                </a:cxn>
                <a:cxn ang="0">
                  <a:pos x="160" y="0"/>
                </a:cxn>
                <a:cxn ang="0">
                  <a:pos x="171" y="14"/>
                </a:cxn>
              </a:cxnLst>
              <a:rect l="0" t="0" r="r" b="b"/>
              <a:pathLst>
                <a:path w="171" h="25">
                  <a:moveTo>
                    <a:pt x="171" y="14"/>
                  </a:moveTo>
                  <a:lnTo>
                    <a:pt x="160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60" y="25"/>
                  </a:lnTo>
                  <a:lnTo>
                    <a:pt x="147" y="14"/>
                  </a:lnTo>
                  <a:lnTo>
                    <a:pt x="171" y="14"/>
                  </a:lnTo>
                  <a:lnTo>
                    <a:pt x="171" y="0"/>
                  </a:lnTo>
                  <a:lnTo>
                    <a:pt x="160" y="0"/>
                  </a:lnTo>
                  <a:lnTo>
                    <a:pt x="17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2164" y="2580"/>
              <a:ext cx="24" cy="844"/>
            </a:xfrm>
            <a:custGeom>
              <a:avLst/>
              <a:gdLst/>
              <a:ahLst/>
              <a:cxnLst>
                <a:cxn ang="0">
                  <a:pos x="13" y="844"/>
                </a:cxn>
                <a:cxn ang="0">
                  <a:pos x="24" y="831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31"/>
                </a:cxn>
                <a:cxn ang="0">
                  <a:pos x="13" y="818"/>
                </a:cxn>
                <a:cxn ang="0">
                  <a:pos x="13" y="844"/>
                </a:cxn>
                <a:cxn ang="0">
                  <a:pos x="24" y="844"/>
                </a:cxn>
                <a:cxn ang="0">
                  <a:pos x="24" y="831"/>
                </a:cxn>
                <a:cxn ang="0">
                  <a:pos x="13" y="844"/>
                </a:cxn>
              </a:cxnLst>
              <a:rect l="0" t="0" r="r" b="b"/>
              <a:pathLst>
                <a:path w="24" h="844">
                  <a:moveTo>
                    <a:pt x="13" y="844"/>
                  </a:moveTo>
                  <a:lnTo>
                    <a:pt x="24" y="831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31"/>
                  </a:lnTo>
                  <a:lnTo>
                    <a:pt x="13" y="818"/>
                  </a:lnTo>
                  <a:lnTo>
                    <a:pt x="13" y="844"/>
                  </a:lnTo>
                  <a:lnTo>
                    <a:pt x="24" y="844"/>
                  </a:lnTo>
                  <a:lnTo>
                    <a:pt x="24" y="831"/>
                  </a:lnTo>
                  <a:lnTo>
                    <a:pt x="13" y="8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2006" y="3398"/>
              <a:ext cx="171" cy="2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6"/>
                </a:cxn>
                <a:cxn ang="0">
                  <a:pos x="171" y="26"/>
                </a:cxn>
                <a:cxn ang="0">
                  <a:pos x="171" y="0"/>
                </a:cxn>
                <a:cxn ang="0">
                  <a:pos x="11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11" y="26"/>
                </a:cxn>
                <a:cxn ang="0">
                  <a:pos x="0" y="13"/>
                </a:cxn>
              </a:cxnLst>
              <a:rect l="0" t="0" r="r" b="b"/>
              <a:pathLst>
                <a:path w="171" h="26">
                  <a:moveTo>
                    <a:pt x="0" y="13"/>
                  </a:moveTo>
                  <a:lnTo>
                    <a:pt x="11" y="26"/>
                  </a:lnTo>
                  <a:lnTo>
                    <a:pt x="171" y="26"/>
                  </a:lnTo>
                  <a:lnTo>
                    <a:pt x="171" y="0"/>
                  </a:lnTo>
                  <a:lnTo>
                    <a:pt x="11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11" y="2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2006" y="2566"/>
              <a:ext cx="25" cy="84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4"/>
                </a:cxn>
                <a:cxn ang="0">
                  <a:pos x="0" y="845"/>
                </a:cxn>
                <a:cxn ang="0">
                  <a:pos x="25" y="845"/>
                </a:cxn>
                <a:cxn ang="0">
                  <a:pos x="25" y="14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1" y="0"/>
                </a:cxn>
              </a:cxnLst>
              <a:rect l="0" t="0" r="r" b="b"/>
              <a:pathLst>
                <a:path w="25" h="845">
                  <a:moveTo>
                    <a:pt x="11" y="0"/>
                  </a:moveTo>
                  <a:lnTo>
                    <a:pt x="0" y="14"/>
                  </a:lnTo>
                  <a:lnTo>
                    <a:pt x="0" y="845"/>
                  </a:lnTo>
                  <a:lnTo>
                    <a:pt x="25" y="845"/>
                  </a:lnTo>
                  <a:lnTo>
                    <a:pt x="25" y="14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2519" y="2580"/>
              <a:ext cx="162" cy="829"/>
            </a:xfrm>
            <a:prstGeom prst="rect">
              <a:avLst/>
            </a:prstGeom>
            <a:solidFill>
              <a:srgbClr val="003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2519" y="2566"/>
              <a:ext cx="173" cy="25"/>
            </a:xfrm>
            <a:custGeom>
              <a:avLst/>
              <a:gdLst/>
              <a:ahLst/>
              <a:cxnLst>
                <a:cxn ang="0">
                  <a:pos x="173" y="14"/>
                </a:cxn>
                <a:cxn ang="0">
                  <a:pos x="162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62" y="25"/>
                </a:cxn>
                <a:cxn ang="0">
                  <a:pos x="148" y="14"/>
                </a:cxn>
                <a:cxn ang="0">
                  <a:pos x="173" y="14"/>
                </a:cxn>
                <a:cxn ang="0">
                  <a:pos x="173" y="0"/>
                </a:cxn>
                <a:cxn ang="0">
                  <a:pos x="162" y="0"/>
                </a:cxn>
                <a:cxn ang="0">
                  <a:pos x="173" y="14"/>
                </a:cxn>
              </a:cxnLst>
              <a:rect l="0" t="0" r="r" b="b"/>
              <a:pathLst>
                <a:path w="173" h="25">
                  <a:moveTo>
                    <a:pt x="173" y="14"/>
                  </a:moveTo>
                  <a:lnTo>
                    <a:pt x="16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62" y="25"/>
                  </a:lnTo>
                  <a:lnTo>
                    <a:pt x="148" y="14"/>
                  </a:lnTo>
                  <a:lnTo>
                    <a:pt x="173" y="14"/>
                  </a:lnTo>
                  <a:lnTo>
                    <a:pt x="173" y="0"/>
                  </a:lnTo>
                  <a:lnTo>
                    <a:pt x="162" y="0"/>
                  </a:lnTo>
                  <a:lnTo>
                    <a:pt x="17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2667" y="2580"/>
              <a:ext cx="25" cy="843"/>
            </a:xfrm>
            <a:custGeom>
              <a:avLst/>
              <a:gdLst/>
              <a:ahLst/>
              <a:cxnLst>
                <a:cxn ang="0">
                  <a:pos x="14" y="843"/>
                </a:cxn>
                <a:cxn ang="0">
                  <a:pos x="25" y="829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829"/>
                </a:cxn>
                <a:cxn ang="0">
                  <a:pos x="14" y="818"/>
                </a:cxn>
                <a:cxn ang="0">
                  <a:pos x="14" y="843"/>
                </a:cxn>
                <a:cxn ang="0">
                  <a:pos x="25" y="843"/>
                </a:cxn>
                <a:cxn ang="0">
                  <a:pos x="25" y="829"/>
                </a:cxn>
                <a:cxn ang="0">
                  <a:pos x="14" y="843"/>
                </a:cxn>
              </a:cxnLst>
              <a:rect l="0" t="0" r="r" b="b"/>
              <a:pathLst>
                <a:path w="25" h="843">
                  <a:moveTo>
                    <a:pt x="14" y="843"/>
                  </a:moveTo>
                  <a:lnTo>
                    <a:pt x="25" y="82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29"/>
                  </a:lnTo>
                  <a:lnTo>
                    <a:pt x="14" y="818"/>
                  </a:lnTo>
                  <a:lnTo>
                    <a:pt x="14" y="843"/>
                  </a:lnTo>
                  <a:lnTo>
                    <a:pt x="25" y="843"/>
                  </a:lnTo>
                  <a:lnTo>
                    <a:pt x="25" y="829"/>
                  </a:lnTo>
                  <a:lnTo>
                    <a:pt x="14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2508" y="3398"/>
              <a:ext cx="173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25"/>
                </a:cxn>
                <a:cxn ang="0">
                  <a:pos x="173" y="25"/>
                </a:cxn>
                <a:cxn ang="0">
                  <a:pos x="173" y="0"/>
                </a:cxn>
                <a:cxn ang="0">
                  <a:pos x="11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1"/>
                </a:cxn>
              </a:cxnLst>
              <a:rect l="0" t="0" r="r" b="b"/>
              <a:pathLst>
                <a:path w="173" h="25">
                  <a:moveTo>
                    <a:pt x="0" y="11"/>
                  </a:moveTo>
                  <a:lnTo>
                    <a:pt x="11" y="25"/>
                  </a:lnTo>
                  <a:lnTo>
                    <a:pt x="173" y="25"/>
                  </a:lnTo>
                  <a:lnTo>
                    <a:pt x="173" y="0"/>
                  </a:lnTo>
                  <a:lnTo>
                    <a:pt x="11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2508" y="2566"/>
              <a:ext cx="24" cy="84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4"/>
                </a:cxn>
                <a:cxn ang="0">
                  <a:pos x="0" y="843"/>
                </a:cxn>
                <a:cxn ang="0">
                  <a:pos x="24" y="843"/>
                </a:cxn>
                <a:cxn ang="0">
                  <a:pos x="24" y="14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1" y="0"/>
                </a:cxn>
              </a:cxnLst>
              <a:rect l="0" t="0" r="r" b="b"/>
              <a:pathLst>
                <a:path w="24" h="843">
                  <a:moveTo>
                    <a:pt x="11" y="0"/>
                  </a:moveTo>
                  <a:lnTo>
                    <a:pt x="0" y="14"/>
                  </a:lnTo>
                  <a:lnTo>
                    <a:pt x="0" y="843"/>
                  </a:lnTo>
                  <a:lnTo>
                    <a:pt x="24" y="843"/>
                  </a:lnTo>
                  <a:lnTo>
                    <a:pt x="24" y="14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1839" y="2030"/>
              <a:ext cx="2355" cy="49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2267" y="0"/>
                </a:cxn>
                <a:cxn ang="0">
                  <a:pos x="2355" y="493"/>
                </a:cxn>
                <a:cxn ang="0">
                  <a:pos x="0" y="490"/>
                </a:cxn>
                <a:cxn ang="0">
                  <a:pos x="86" y="0"/>
                </a:cxn>
              </a:cxnLst>
              <a:rect l="0" t="0" r="r" b="b"/>
              <a:pathLst>
                <a:path w="2355" h="493">
                  <a:moveTo>
                    <a:pt x="86" y="0"/>
                  </a:moveTo>
                  <a:lnTo>
                    <a:pt x="2267" y="0"/>
                  </a:lnTo>
                  <a:lnTo>
                    <a:pt x="2355" y="493"/>
                  </a:lnTo>
                  <a:lnTo>
                    <a:pt x="0" y="49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1A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925" y="2016"/>
              <a:ext cx="2191" cy="25"/>
            </a:xfrm>
            <a:custGeom>
              <a:avLst/>
              <a:gdLst/>
              <a:ahLst/>
              <a:cxnLst>
                <a:cxn ang="0">
                  <a:pos x="2191" y="12"/>
                </a:cxn>
                <a:cxn ang="0">
                  <a:pos x="2181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2181" y="25"/>
                </a:cxn>
                <a:cxn ang="0">
                  <a:pos x="2170" y="14"/>
                </a:cxn>
                <a:cxn ang="0">
                  <a:pos x="2191" y="12"/>
                </a:cxn>
                <a:cxn ang="0">
                  <a:pos x="2189" y="2"/>
                </a:cxn>
                <a:cxn ang="0">
                  <a:pos x="2181" y="0"/>
                </a:cxn>
                <a:cxn ang="0">
                  <a:pos x="2191" y="12"/>
                </a:cxn>
              </a:cxnLst>
              <a:rect l="0" t="0" r="r" b="b"/>
              <a:pathLst>
                <a:path w="2191" h="25">
                  <a:moveTo>
                    <a:pt x="2191" y="12"/>
                  </a:moveTo>
                  <a:lnTo>
                    <a:pt x="2181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2181" y="25"/>
                  </a:lnTo>
                  <a:lnTo>
                    <a:pt x="2170" y="14"/>
                  </a:lnTo>
                  <a:lnTo>
                    <a:pt x="2191" y="12"/>
                  </a:lnTo>
                  <a:lnTo>
                    <a:pt x="2189" y="2"/>
                  </a:lnTo>
                  <a:lnTo>
                    <a:pt x="2181" y="0"/>
                  </a:lnTo>
                  <a:lnTo>
                    <a:pt x="2191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4095" y="2028"/>
              <a:ext cx="113" cy="507"/>
            </a:xfrm>
            <a:custGeom>
              <a:avLst/>
              <a:gdLst/>
              <a:ahLst/>
              <a:cxnLst>
                <a:cxn ang="0">
                  <a:pos x="99" y="507"/>
                </a:cxn>
                <a:cxn ang="0">
                  <a:pos x="109" y="493"/>
                </a:cxn>
                <a:cxn ang="0">
                  <a:pos x="21" y="0"/>
                </a:cxn>
                <a:cxn ang="0">
                  <a:pos x="0" y="2"/>
                </a:cxn>
                <a:cxn ang="0">
                  <a:pos x="88" y="495"/>
                </a:cxn>
                <a:cxn ang="0">
                  <a:pos x="99" y="482"/>
                </a:cxn>
                <a:cxn ang="0">
                  <a:pos x="99" y="507"/>
                </a:cxn>
                <a:cxn ang="0">
                  <a:pos x="113" y="507"/>
                </a:cxn>
                <a:cxn ang="0">
                  <a:pos x="109" y="493"/>
                </a:cxn>
                <a:cxn ang="0">
                  <a:pos x="99" y="507"/>
                </a:cxn>
              </a:cxnLst>
              <a:rect l="0" t="0" r="r" b="b"/>
              <a:pathLst>
                <a:path w="113" h="507">
                  <a:moveTo>
                    <a:pt x="99" y="507"/>
                  </a:moveTo>
                  <a:lnTo>
                    <a:pt x="109" y="493"/>
                  </a:lnTo>
                  <a:lnTo>
                    <a:pt x="21" y="0"/>
                  </a:lnTo>
                  <a:lnTo>
                    <a:pt x="0" y="2"/>
                  </a:lnTo>
                  <a:lnTo>
                    <a:pt x="88" y="495"/>
                  </a:lnTo>
                  <a:lnTo>
                    <a:pt x="99" y="482"/>
                  </a:lnTo>
                  <a:lnTo>
                    <a:pt x="99" y="507"/>
                  </a:lnTo>
                  <a:lnTo>
                    <a:pt x="113" y="507"/>
                  </a:lnTo>
                  <a:lnTo>
                    <a:pt x="109" y="493"/>
                  </a:lnTo>
                  <a:lnTo>
                    <a:pt x="99" y="5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1826" y="2506"/>
              <a:ext cx="2368" cy="29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13" y="25"/>
                </a:cxn>
                <a:cxn ang="0">
                  <a:pos x="2368" y="29"/>
                </a:cxn>
                <a:cxn ang="0">
                  <a:pos x="2368" y="4"/>
                </a:cxn>
                <a:cxn ang="0">
                  <a:pos x="13" y="0"/>
                </a:cxn>
                <a:cxn ang="0">
                  <a:pos x="24" y="15"/>
                </a:cxn>
                <a:cxn ang="0">
                  <a:pos x="4" y="12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4" y="12"/>
                </a:cxn>
              </a:cxnLst>
              <a:rect l="0" t="0" r="r" b="b"/>
              <a:pathLst>
                <a:path w="2368" h="29">
                  <a:moveTo>
                    <a:pt x="4" y="12"/>
                  </a:moveTo>
                  <a:lnTo>
                    <a:pt x="13" y="25"/>
                  </a:lnTo>
                  <a:lnTo>
                    <a:pt x="2368" y="29"/>
                  </a:lnTo>
                  <a:lnTo>
                    <a:pt x="2368" y="4"/>
                  </a:lnTo>
                  <a:lnTo>
                    <a:pt x="13" y="0"/>
                  </a:lnTo>
                  <a:lnTo>
                    <a:pt x="24" y="15"/>
                  </a:lnTo>
                  <a:lnTo>
                    <a:pt x="4" y="12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1830" y="2016"/>
              <a:ext cx="105" cy="505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84" y="12"/>
                </a:cxn>
                <a:cxn ang="0">
                  <a:pos x="0" y="502"/>
                </a:cxn>
                <a:cxn ang="0">
                  <a:pos x="20" y="505"/>
                </a:cxn>
                <a:cxn ang="0">
                  <a:pos x="105" y="14"/>
                </a:cxn>
                <a:cxn ang="0">
                  <a:pos x="95" y="25"/>
                </a:cxn>
                <a:cxn ang="0">
                  <a:pos x="95" y="0"/>
                </a:cxn>
                <a:cxn ang="0">
                  <a:pos x="86" y="2"/>
                </a:cxn>
                <a:cxn ang="0">
                  <a:pos x="84" y="12"/>
                </a:cxn>
                <a:cxn ang="0">
                  <a:pos x="95" y="0"/>
                </a:cxn>
              </a:cxnLst>
              <a:rect l="0" t="0" r="r" b="b"/>
              <a:pathLst>
                <a:path w="105" h="505">
                  <a:moveTo>
                    <a:pt x="95" y="0"/>
                  </a:moveTo>
                  <a:lnTo>
                    <a:pt x="84" y="12"/>
                  </a:lnTo>
                  <a:lnTo>
                    <a:pt x="0" y="502"/>
                  </a:lnTo>
                  <a:lnTo>
                    <a:pt x="20" y="505"/>
                  </a:lnTo>
                  <a:lnTo>
                    <a:pt x="105" y="14"/>
                  </a:lnTo>
                  <a:lnTo>
                    <a:pt x="95" y="25"/>
                  </a:lnTo>
                  <a:lnTo>
                    <a:pt x="95" y="0"/>
                  </a:lnTo>
                  <a:lnTo>
                    <a:pt x="86" y="2"/>
                  </a:lnTo>
                  <a:lnTo>
                    <a:pt x="84" y="1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Rectangle 73"/>
            <p:cNvSpPr>
              <a:spLocks noChangeArrowheads="1"/>
            </p:cNvSpPr>
            <p:nvPr/>
          </p:nvSpPr>
          <p:spPr bwMode="auto">
            <a:xfrm>
              <a:off x="3501" y="2566"/>
              <a:ext cx="359" cy="832"/>
            </a:xfrm>
            <a:prstGeom prst="rect">
              <a:avLst/>
            </a:prstGeom>
            <a:solidFill>
              <a:srgbClr val="007F3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3501" y="2553"/>
              <a:ext cx="372" cy="27"/>
            </a:xfrm>
            <a:custGeom>
              <a:avLst/>
              <a:gdLst/>
              <a:ahLst/>
              <a:cxnLst>
                <a:cxn ang="0">
                  <a:pos x="372" y="13"/>
                </a:cxn>
                <a:cxn ang="0">
                  <a:pos x="359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359" y="27"/>
                </a:cxn>
                <a:cxn ang="0">
                  <a:pos x="348" y="13"/>
                </a:cxn>
                <a:cxn ang="0">
                  <a:pos x="372" y="13"/>
                </a:cxn>
                <a:cxn ang="0">
                  <a:pos x="372" y="0"/>
                </a:cxn>
                <a:cxn ang="0">
                  <a:pos x="359" y="0"/>
                </a:cxn>
                <a:cxn ang="0">
                  <a:pos x="372" y="13"/>
                </a:cxn>
              </a:cxnLst>
              <a:rect l="0" t="0" r="r" b="b"/>
              <a:pathLst>
                <a:path w="372" h="27">
                  <a:moveTo>
                    <a:pt x="372" y="13"/>
                  </a:moveTo>
                  <a:lnTo>
                    <a:pt x="359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359" y="27"/>
                  </a:lnTo>
                  <a:lnTo>
                    <a:pt x="348" y="13"/>
                  </a:lnTo>
                  <a:lnTo>
                    <a:pt x="372" y="13"/>
                  </a:lnTo>
                  <a:lnTo>
                    <a:pt x="372" y="0"/>
                  </a:lnTo>
                  <a:lnTo>
                    <a:pt x="359" y="0"/>
                  </a:lnTo>
                  <a:lnTo>
                    <a:pt x="37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3849" y="2566"/>
              <a:ext cx="24" cy="845"/>
            </a:xfrm>
            <a:custGeom>
              <a:avLst/>
              <a:gdLst/>
              <a:ahLst/>
              <a:cxnLst>
                <a:cxn ang="0">
                  <a:pos x="11" y="845"/>
                </a:cxn>
                <a:cxn ang="0">
                  <a:pos x="24" y="832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32"/>
                </a:cxn>
                <a:cxn ang="0">
                  <a:pos x="11" y="821"/>
                </a:cxn>
                <a:cxn ang="0">
                  <a:pos x="11" y="845"/>
                </a:cxn>
                <a:cxn ang="0">
                  <a:pos x="24" y="845"/>
                </a:cxn>
                <a:cxn ang="0">
                  <a:pos x="24" y="832"/>
                </a:cxn>
                <a:cxn ang="0">
                  <a:pos x="11" y="845"/>
                </a:cxn>
              </a:cxnLst>
              <a:rect l="0" t="0" r="r" b="b"/>
              <a:pathLst>
                <a:path w="24" h="845">
                  <a:moveTo>
                    <a:pt x="11" y="845"/>
                  </a:moveTo>
                  <a:lnTo>
                    <a:pt x="24" y="83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32"/>
                  </a:lnTo>
                  <a:lnTo>
                    <a:pt x="11" y="821"/>
                  </a:lnTo>
                  <a:lnTo>
                    <a:pt x="11" y="845"/>
                  </a:lnTo>
                  <a:lnTo>
                    <a:pt x="24" y="845"/>
                  </a:lnTo>
                  <a:lnTo>
                    <a:pt x="24" y="832"/>
                  </a:lnTo>
                  <a:lnTo>
                    <a:pt x="11" y="8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3490" y="3387"/>
              <a:ext cx="370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24"/>
                </a:cxn>
                <a:cxn ang="0">
                  <a:pos x="370" y="24"/>
                </a:cxn>
                <a:cxn ang="0">
                  <a:pos x="370" y="0"/>
                </a:cxn>
                <a:cxn ang="0">
                  <a:pos x="11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1" y="24"/>
                </a:cxn>
                <a:cxn ang="0">
                  <a:pos x="0" y="11"/>
                </a:cxn>
              </a:cxnLst>
              <a:rect l="0" t="0" r="r" b="b"/>
              <a:pathLst>
                <a:path w="370" h="24">
                  <a:moveTo>
                    <a:pt x="0" y="11"/>
                  </a:moveTo>
                  <a:lnTo>
                    <a:pt x="11" y="24"/>
                  </a:lnTo>
                  <a:lnTo>
                    <a:pt x="370" y="24"/>
                  </a:lnTo>
                  <a:lnTo>
                    <a:pt x="370" y="0"/>
                  </a:lnTo>
                  <a:lnTo>
                    <a:pt x="11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3490" y="2553"/>
              <a:ext cx="25" cy="84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845"/>
                </a:cxn>
                <a:cxn ang="0">
                  <a:pos x="25" y="845"/>
                </a:cxn>
                <a:cxn ang="0">
                  <a:pos x="25" y="13"/>
                </a:cxn>
                <a:cxn ang="0">
                  <a:pos x="11" y="2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5" h="845">
                  <a:moveTo>
                    <a:pt x="11" y="0"/>
                  </a:moveTo>
                  <a:lnTo>
                    <a:pt x="0" y="13"/>
                  </a:lnTo>
                  <a:lnTo>
                    <a:pt x="0" y="845"/>
                  </a:lnTo>
                  <a:lnTo>
                    <a:pt x="25" y="845"/>
                  </a:lnTo>
                  <a:lnTo>
                    <a:pt x="25" y="13"/>
                  </a:lnTo>
                  <a:lnTo>
                    <a:pt x="11" y="2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3353" y="2566"/>
              <a:ext cx="158" cy="832"/>
            </a:xfrm>
            <a:prstGeom prst="rect">
              <a:avLst/>
            </a:prstGeom>
            <a:solidFill>
              <a:srgbClr val="003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3353" y="2553"/>
              <a:ext cx="171" cy="27"/>
            </a:xfrm>
            <a:custGeom>
              <a:avLst/>
              <a:gdLst/>
              <a:ahLst/>
              <a:cxnLst>
                <a:cxn ang="0">
                  <a:pos x="171" y="13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158" y="27"/>
                </a:cxn>
                <a:cxn ang="0">
                  <a:pos x="146" y="13"/>
                </a:cxn>
                <a:cxn ang="0">
                  <a:pos x="171" y="13"/>
                </a:cxn>
                <a:cxn ang="0">
                  <a:pos x="171" y="0"/>
                </a:cxn>
                <a:cxn ang="0">
                  <a:pos x="158" y="0"/>
                </a:cxn>
                <a:cxn ang="0">
                  <a:pos x="171" y="13"/>
                </a:cxn>
              </a:cxnLst>
              <a:rect l="0" t="0" r="r" b="b"/>
              <a:pathLst>
                <a:path w="171" h="27">
                  <a:moveTo>
                    <a:pt x="171" y="13"/>
                  </a:moveTo>
                  <a:lnTo>
                    <a:pt x="158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158" y="27"/>
                  </a:lnTo>
                  <a:lnTo>
                    <a:pt x="146" y="13"/>
                  </a:lnTo>
                  <a:lnTo>
                    <a:pt x="171" y="13"/>
                  </a:lnTo>
                  <a:lnTo>
                    <a:pt x="171" y="0"/>
                  </a:lnTo>
                  <a:lnTo>
                    <a:pt x="158" y="0"/>
                  </a:lnTo>
                  <a:lnTo>
                    <a:pt x="171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3499" y="2566"/>
              <a:ext cx="25" cy="845"/>
            </a:xfrm>
            <a:custGeom>
              <a:avLst/>
              <a:gdLst/>
              <a:ahLst/>
              <a:cxnLst>
                <a:cxn ang="0">
                  <a:pos x="12" y="845"/>
                </a:cxn>
                <a:cxn ang="0">
                  <a:pos x="25" y="832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832"/>
                </a:cxn>
                <a:cxn ang="0">
                  <a:pos x="12" y="821"/>
                </a:cxn>
                <a:cxn ang="0">
                  <a:pos x="12" y="845"/>
                </a:cxn>
                <a:cxn ang="0">
                  <a:pos x="25" y="845"/>
                </a:cxn>
                <a:cxn ang="0">
                  <a:pos x="25" y="832"/>
                </a:cxn>
                <a:cxn ang="0">
                  <a:pos x="12" y="845"/>
                </a:cxn>
              </a:cxnLst>
              <a:rect l="0" t="0" r="r" b="b"/>
              <a:pathLst>
                <a:path w="25" h="845">
                  <a:moveTo>
                    <a:pt x="12" y="845"/>
                  </a:moveTo>
                  <a:lnTo>
                    <a:pt x="25" y="83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32"/>
                  </a:lnTo>
                  <a:lnTo>
                    <a:pt x="12" y="821"/>
                  </a:lnTo>
                  <a:lnTo>
                    <a:pt x="12" y="845"/>
                  </a:lnTo>
                  <a:lnTo>
                    <a:pt x="25" y="845"/>
                  </a:lnTo>
                  <a:lnTo>
                    <a:pt x="25" y="832"/>
                  </a:lnTo>
                  <a:lnTo>
                    <a:pt x="12" y="8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3340" y="3387"/>
              <a:ext cx="171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171" y="24"/>
                </a:cxn>
                <a:cxn ang="0">
                  <a:pos x="171" y="0"/>
                </a:cxn>
                <a:cxn ang="0">
                  <a:pos x="13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171" h="24">
                  <a:moveTo>
                    <a:pt x="0" y="11"/>
                  </a:moveTo>
                  <a:lnTo>
                    <a:pt x="13" y="24"/>
                  </a:lnTo>
                  <a:lnTo>
                    <a:pt x="171" y="24"/>
                  </a:lnTo>
                  <a:lnTo>
                    <a:pt x="171" y="0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3340" y="2553"/>
              <a:ext cx="24" cy="84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845"/>
                </a:cxn>
                <a:cxn ang="0">
                  <a:pos x="24" y="845"/>
                </a:cxn>
                <a:cxn ang="0">
                  <a:pos x="24" y="13"/>
                </a:cxn>
                <a:cxn ang="0">
                  <a:pos x="13" y="27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4" h="845">
                  <a:moveTo>
                    <a:pt x="13" y="0"/>
                  </a:moveTo>
                  <a:lnTo>
                    <a:pt x="0" y="13"/>
                  </a:lnTo>
                  <a:lnTo>
                    <a:pt x="0" y="845"/>
                  </a:lnTo>
                  <a:lnTo>
                    <a:pt x="24" y="845"/>
                  </a:lnTo>
                  <a:lnTo>
                    <a:pt x="24" y="13"/>
                  </a:lnTo>
                  <a:lnTo>
                    <a:pt x="13" y="27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3853" y="2565"/>
              <a:ext cx="159" cy="833"/>
            </a:xfrm>
            <a:prstGeom prst="rect">
              <a:avLst/>
            </a:prstGeom>
            <a:solidFill>
              <a:srgbClr val="003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3853" y="2553"/>
              <a:ext cx="171" cy="25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59" y="25"/>
                </a:cxn>
                <a:cxn ang="0">
                  <a:pos x="146" y="12"/>
                </a:cxn>
                <a:cxn ang="0">
                  <a:pos x="171" y="12"/>
                </a:cxn>
                <a:cxn ang="0">
                  <a:pos x="171" y="0"/>
                </a:cxn>
                <a:cxn ang="0">
                  <a:pos x="159" y="0"/>
                </a:cxn>
                <a:cxn ang="0">
                  <a:pos x="171" y="12"/>
                </a:cxn>
              </a:cxnLst>
              <a:rect l="0" t="0" r="r" b="b"/>
              <a:pathLst>
                <a:path w="171" h="25">
                  <a:moveTo>
                    <a:pt x="171" y="12"/>
                  </a:moveTo>
                  <a:lnTo>
                    <a:pt x="159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59" y="25"/>
                  </a:lnTo>
                  <a:lnTo>
                    <a:pt x="146" y="12"/>
                  </a:lnTo>
                  <a:lnTo>
                    <a:pt x="171" y="12"/>
                  </a:lnTo>
                  <a:lnTo>
                    <a:pt x="171" y="0"/>
                  </a:lnTo>
                  <a:lnTo>
                    <a:pt x="159" y="0"/>
                  </a:lnTo>
                  <a:lnTo>
                    <a:pt x="171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auto">
            <a:xfrm>
              <a:off x="3999" y="2565"/>
              <a:ext cx="25" cy="844"/>
            </a:xfrm>
            <a:custGeom>
              <a:avLst/>
              <a:gdLst/>
              <a:ahLst/>
              <a:cxnLst>
                <a:cxn ang="0">
                  <a:pos x="13" y="844"/>
                </a:cxn>
                <a:cxn ang="0">
                  <a:pos x="25" y="833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833"/>
                </a:cxn>
                <a:cxn ang="0">
                  <a:pos x="13" y="820"/>
                </a:cxn>
                <a:cxn ang="0">
                  <a:pos x="13" y="844"/>
                </a:cxn>
                <a:cxn ang="0">
                  <a:pos x="25" y="844"/>
                </a:cxn>
                <a:cxn ang="0">
                  <a:pos x="25" y="833"/>
                </a:cxn>
                <a:cxn ang="0">
                  <a:pos x="13" y="844"/>
                </a:cxn>
              </a:cxnLst>
              <a:rect l="0" t="0" r="r" b="b"/>
              <a:pathLst>
                <a:path w="25" h="844">
                  <a:moveTo>
                    <a:pt x="13" y="844"/>
                  </a:moveTo>
                  <a:lnTo>
                    <a:pt x="25" y="833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33"/>
                  </a:lnTo>
                  <a:lnTo>
                    <a:pt x="13" y="820"/>
                  </a:lnTo>
                  <a:lnTo>
                    <a:pt x="13" y="844"/>
                  </a:lnTo>
                  <a:lnTo>
                    <a:pt x="25" y="844"/>
                  </a:lnTo>
                  <a:lnTo>
                    <a:pt x="25" y="833"/>
                  </a:lnTo>
                  <a:lnTo>
                    <a:pt x="13" y="8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3841" y="3385"/>
              <a:ext cx="171" cy="2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2" y="24"/>
                </a:cxn>
                <a:cxn ang="0">
                  <a:pos x="171" y="24"/>
                </a:cxn>
                <a:cxn ang="0">
                  <a:pos x="171" y="0"/>
                </a:cxn>
                <a:cxn ang="0">
                  <a:pos x="12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0" y="13"/>
                </a:cxn>
              </a:cxnLst>
              <a:rect l="0" t="0" r="r" b="b"/>
              <a:pathLst>
                <a:path w="171" h="24">
                  <a:moveTo>
                    <a:pt x="0" y="13"/>
                  </a:moveTo>
                  <a:lnTo>
                    <a:pt x="12" y="24"/>
                  </a:lnTo>
                  <a:lnTo>
                    <a:pt x="171" y="24"/>
                  </a:lnTo>
                  <a:lnTo>
                    <a:pt x="171" y="0"/>
                  </a:lnTo>
                  <a:lnTo>
                    <a:pt x="12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3841" y="2553"/>
              <a:ext cx="25" cy="84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2"/>
                </a:cxn>
                <a:cxn ang="0">
                  <a:pos x="0" y="845"/>
                </a:cxn>
                <a:cxn ang="0">
                  <a:pos x="25" y="845"/>
                </a:cxn>
                <a:cxn ang="0">
                  <a:pos x="25" y="12"/>
                </a:cxn>
                <a:cxn ang="0">
                  <a:pos x="12" y="25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5" h="845">
                  <a:moveTo>
                    <a:pt x="12" y="0"/>
                  </a:moveTo>
                  <a:lnTo>
                    <a:pt x="0" y="12"/>
                  </a:lnTo>
                  <a:lnTo>
                    <a:pt x="0" y="845"/>
                  </a:lnTo>
                  <a:lnTo>
                    <a:pt x="25" y="845"/>
                  </a:lnTo>
                  <a:lnTo>
                    <a:pt x="25" y="12"/>
                  </a:lnTo>
                  <a:lnTo>
                    <a:pt x="12" y="2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Rectangle 88"/>
            <p:cNvSpPr>
              <a:spLocks noChangeArrowheads="1"/>
            </p:cNvSpPr>
            <p:nvPr/>
          </p:nvSpPr>
          <p:spPr bwMode="auto">
            <a:xfrm>
              <a:off x="2786" y="2664"/>
              <a:ext cx="490" cy="916"/>
            </a:xfrm>
            <a:prstGeom prst="rect">
              <a:avLst/>
            </a:prstGeom>
            <a:solidFill>
              <a:srgbClr val="7F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2786" y="2651"/>
              <a:ext cx="503" cy="24"/>
            </a:xfrm>
            <a:custGeom>
              <a:avLst/>
              <a:gdLst/>
              <a:ahLst/>
              <a:cxnLst>
                <a:cxn ang="0">
                  <a:pos x="503" y="13"/>
                </a:cxn>
                <a:cxn ang="0">
                  <a:pos x="49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490" y="24"/>
                </a:cxn>
                <a:cxn ang="0">
                  <a:pos x="479" y="13"/>
                </a:cxn>
                <a:cxn ang="0">
                  <a:pos x="503" y="13"/>
                </a:cxn>
                <a:cxn ang="0">
                  <a:pos x="503" y="0"/>
                </a:cxn>
                <a:cxn ang="0">
                  <a:pos x="490" y="0"/>
                </a:cxn>
                <a:cxn ang="0">
                  <a:pos x="503" y="13"/>
                </a:cxn>
              </a:cxnLst>
              <a:rect l="0" t="0" r="r" b="b"/>
              <a:pathLst>
                <a:path w="503" h="24">
                  <a:moveTo>
                    <a:pt x="503" y="13"/>
                  </a:moveTo>
                  <a:lnTo>
                    <a:pt x="49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490" y="24"/>
                  </a:lnTo>
                  <a:lnTo>
                    <a:pt x="479" y="13"/>
                  </a:lnTo>
                  <a:lnTo>
                    <a:pt x="503" y="13"/>
                  </a:lnTo>
                  <a:lnTo>
                    <a:pt x="503" y="0"/>
                  </a:lnTo>
                  <a:lnTo>
                    <a:pt x="490" y="0"/>
                  </a:lnTo>
                  <a:lnTo>
                    <a:pt x="50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3265" y="2664"/>
              <a:ext cx="24" cy="929"/>
            </a:xfrm>
            <a:custGeom>
              <a:avLst/>
              <a:gdLst/>
              <a:ahLst/>
              <a:cxnLst>
                <a:cxn ang="0">
                  <a:pos x="11" y="929"/>
                </a:cxn>
                <a:cxn ang="0">
                  <a:pos x="24" y="916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916"/>
                </a:cxn>
                <a:cxn ang="0">
                  <a:pos x="11" y="905"/>
                </a:cxn>
                <a:cxn ang="0">
                  <a:pos x="11" y="929"/>
                </a:cxn>
                <a:cxn ang="0">
                  <a:pos x="24" y="929"/>
                </a:cxn>
                <a:cxn ang="0">
                  <a:pos x="24" y="916"/>
                </a:cxn>
                <a:cxn ang="0">
                  <a:pos x="11" y="929"/>
                </a:cxn>
              </a:cxnLst>
              <a:rect l="0" t="0" r="r" b="b"/>
              <a:pathLst>
                <a:path w="24" h="929">
                  <a:moveTo>
                    <a:pt x="11" y="929"/>
                  </a:moveTo>
                  <a:lnTo>
                    <a:pt x="24" y="9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916"/>
                  </a:lnTo>
                  <a:lnTo>
                    <a:pt x="11" y="905"/>
                  </a:lnTo>
                  <a:lnTo>
                    <a:pt x="11" y="929"/>
                  </a:lnTo>
                  <a:lnTo>
                    <a:pt x="24" y="929"/>
                  </a:lnTo>
                  <a:lnTo>
                    <a:pt x="24" y="916"/>
                  </a:lnTo>
                  <a:lnTo>
                    <a:pt x="11" y="9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2773" y="3569"/>
              <a:ext cx="503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503" y="24"/>
                </a:cxn>
                <a:cxn ang="0">
                  <a:pos x="503" y="0"/>
                </a:cxn>
                <a:cxn ang="0">
                  <a:pos x="13" y="0"/>
                </a:cxn>
                <a:cxn ang="0">
                  <a:pos x="26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503" h="24">
                  <a:moveTo>
                    <a:pt x="0" y="11"/>
                  </a:moveTo>
                  <a:lnTo>
                    <a:pt x="13" y="24"/>
                  </a:lnTo>
                  <a:lnTo>
                    <a:pt x="503" y="24"/>
                  </a:lnTo>
                  <a:lnTo>
                    <a:pt x="503" y="0"/>
                  </a:lnTo>
                  <a:lnTo>
                    <a:pt x="13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2773" y="2651"/>
              <a:ext cx="26" cy="92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929"/>
                </a:cxn>
                <a:cxn ang="0">
                  <a:pos x="26" y="929"/>
                </a:cxn>
                <a:cxn ang="0">
                  <a:pos x="26" y="13"/>
                </a:cxn>
                <a:cxn ang="0">
                  <a:pos x="13" y="2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6" h="929">
                  <a:moveTo>
                    <a:pt x="13" y="0"/>
                  </a:moveTo>
                  <a:lnTo>
                    <a:pt x="0" y="13"/>
                  </a:lnTo>
                  <a:lnTo>
                    <a:pt x="0" y="929"/>
                  </a:lnTo>
                  <a:lnTo>
                    <a:pt x="26" y="929"/>
                  </a:lnTo>
                  <a:lnTo>
                    <a:pt x="26" y="13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1811" y="3567"/>
              <a:ext cx="873" cy="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1811" y="3554"/>
              <a:ext cx="886" cy="24"/>
            </a:xfrm>
            <a:custGeom>
              <a:avLst/>
              <a:gdLst/>
              <a:ahLst/>
              <a:cxnLst>
                <a:cxn ang="0">
                  <a:pos x="886" y="13"/>
                </a:cxn>
                <a:cxn ang="0">
                  <a:pos x="873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873" y="24"/>
                </a:cxn>
                <a:cxn ang="0">
                  <a:pos x="862" y="13"/>
                </a:cxn>
                <a:cxn ang="0">
                  <a:pos x="886" y="13"/>
                </a:cxn>
                <a:cxn ang="0">
                  <a:pos x="886" y="0"/>
                </a:cxn>
                <a:cxn ang="0">
                  <a:pos x="873" y="0"/>
                </a:cxn>
                <a:cxn ang="0">
                  <a:pos x="886" y="13"/>
                </a:cxn>
              </a:cxnLst>
              <a:rect l="0" t="0" r="r" b="b"/>
              <a:pathLst>
                <a:path w="886" h="24">
                  <a:moveTo>
                    <a:pt x="886" y="13"/>
                  </a:moveTo>
                  <a:lnTo>
                    <a:pt x="873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873" y="24"/>
                  </a:lnTo>
                  <a:lnTo>
                    <a:pt x="862" y="13"/>
                  </a:lnTo>
                  <a:lnTo>
                    <a:pt x="886" y="13"/>
                  </a:lnTo>
                  <a:lnTo>
                    <a:pt x="886" y="0"/>
                  </a:lnTo>
                  <a:lnTo>
                    <a:pt x="873" y="0"/>
                  </a:lnTo>
                  <a:lnTo>
                    <a:pt x="88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95"/>
            <p:cNvSpPr>
              <a:spLocks/>
            </p:cNvSpPr>
            <p:nvPr/>
          </p:nvSpPr>
          <p:spPr bwMode="auto">
            <a:xfrm>
              <a:off x="2673" y="3567"/>
              <a:ext cx="24" cy="40"/>
            </a:xfrm>
            <a:custGeom>
              <a:avLst/>
              <a:gdLst/>
              <a:ahLst/>
              <a:cxnLst>
                <a:cxn ang="0">
                  <a:pos x="11" y="40"/>
                </a:cxn>
                <a:cxn ang="0">
                  <a:pos x="24" y="28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11" y="15"/>
                </a:cxn>
                <a:cxn ang="0">
                  <a:pos x="11" y="40"/>
                </a:cxn>
                <a:cxn ang="0">
                  <a:pos x="24" y="40"/>
                </a:cxn>
                <a:cxn ang="0">
                  <a:pos x="24" y="28"/>
                </a:cxn>
                <a:cxn ang="0">
                  <a:pos x="11" y="40"/>
                </a:cxn>
              </a:cxnLst>
              <a:rect l="0" t="0" r="r" b="b"/>
              <a:pathLst>
                <a:path w="24" h="40">
                  <a:moveTo>
                    <a:pt x="11" y="40"/>
                  </a:moveTo>
                  <a:lnTo>
                    <a:pt x="24" y="2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1" y="15"/>
                  </a:lnTo>
                  <a:lnTo>
                    <a:pt x="11" y="40"/>
                  </a:lnTo>
                  <a:lnTo>
                    <a:pt x="24" y="40"/>
                  </a:lnTo>
                  <a:lnTo>
                    <a:pt x="24" y="28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1800" y="3582"/>
              <a:ext cx="884" cy="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5"/>
                </a:cxn>
                <a:cxn ang="0">
                  <a:pos x="884" y="25"/>
                </a:cxn>
                <a:cxn ang="0">
                  <a:pos x="884" y="0"/>
                </a:cxn>
                <a:cxn ang="0">
                  <a:pos x="11" y="0"/>
                </a:cxn>
                <a:cxn ang="0">
                  <a:pos x="24" y="13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3"/>
                </a:cxn>
              </a:cxnLst>
              <a:rect l="0" t="0" r="r" b="b"/>
              <a:pathLst>
                <a:path w="884" h="25">
                  <a:moveTo>
                    <a:pt x="0" y="13"/>
                  </a:moveTo>
                  <a:lnTo>
                    <a:pt x="11" y="25"/>
                  </a:lnTo>
                  <a:lnTo>
                    <a:pt x="884" y="25"/>
                  </a:lnTo>
                  <a:lnTo>
                    <a:pt x="884" y="0"/>
                  </a:lnTo>
                  <a:lnTo>
                    <a:pt x="11" y="0"/>
                  </a:lnTo>
                  <a:lnTo>
                    <a:pt x="24" y="13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1800" y="3554"/>
              <a:ext cx="24" cy="4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41"/>
                </a:cxn>
                <a:cxn ang="0">
                  <a:pos x="24" y="41"/>
                </a:cxn>
                <a:cxn ang="0">
                  <a:pos x="24" y="13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4" h="41">
                  <a:moveTo>
                    <a:pt x="11" y="0"/>
                  </a:moveTo>
                  <a:lnTo>
                    <a:pt x="0" y="13"/>
                  </a:lnTo>
                  <a:lnTo>
                    <a:pt x="0" y="41"/>
                  </a:lnTo>
                  <a:lnTo>
                    <a:pt x="24" y="41"/>
                  </a:lnTo>
                  <a:lnTo>
                    <a:pt x="24" y="13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Rectangle 98"/>
            <p:cNvSpPr>
              <a:spLocks noChangeArrowheads="1"/>
            </p:cNvSpPr>
            <p:nvPr/>
          </p:nvSpPr>
          <p:spPr bwMode="auto">
            <a:xfrm>
              <a:off x="1869" y="3597"/>
              <a:ext cx="815" cy="152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1869" y="3584"/>
              <a:ext cx="828" cy="24"/>
            </a:xfrm>
            <a:custGeom>
              <a:avLst/>
              <a:gdLst/>
              <a:ahLst/>
              <a:cxnLst>
                <a:cxn ang="0">
                  <a:pos x="828" y="13"/>
                </a:cxn>
                <a:cxn ang="0">
                  <a:pos x="815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815" y="24"/>
                </a:cxn>
                <a:cxn ang="0">
                  <a:pos x="804" y="13"/>
                </a:cxn>
                <a:cxn ang="0">
                  <a:pos x="828" y="13"/>
                </a:cxn>
                <a:cxn ang="0">
                  <a:pos x="828" y="0"/>
                </a:cxn>
                <a:cxn ang="0">
                  <a:pos x="815" y="0"/>
                </a:cxn>
                <a:cxn ang="0">
                  <a:pos x="828" y="13"/>
                </a:cxn>
              </a:cxnLst>
              <a:rect l="0" t="0" r="r" b="b"/>
              <a:pathLst>
                <a:path w="828" h="24">
                  <a:moveTo>
                    <a:pt x="828" y="13"/>
                  </a:moveTo>
                  <a:lnTo>
                    <a:pt x="815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815" y="24"/>
                  </a:lnTo>
                  <a:lnTo>
                    <a:pt x="804" y="13"/>
                  </a:lnTo>
                  <a:lnTo>
                    <a:pt x="828" y="13"/>
                  </a:lnTo>
                  <a:lnTo>
                    <a:pt x="828" y="0"/>
                  </a:lnTo>
                  <a:lnTo>
                    <a:pt x="815" y="0"/>
                  </a:lnTo>
                  <a:lnTo>
                    <a:pt x="82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100"/>
            <p:cNvSpPr>
              <a:spLocks/>
            </p:cNvSpPr>
            <p:nvPr/>
          </p:nvSpPr>
          <p:spPr bwMode="auto">
            <a:xfrm>
              <a:off x="2673" y="3597"/>
              <a:ext cx="24" cy="165"/>
            </a:xfrm>
            <a:custGeom>
              <a:avLst/>
              <a:gdLst/>
              <a:ahLst/>
              <a:cxnLst>
                <a:cxn ang="0">
                  <a:pos x="11" y="165"/>
                </a:cxn>
                <a:cxn ang="0">
                  <a:pos x="24" y="152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152"/>
                </a:cxn>
                <a:cxn ang="0">
                  <a:pos x="11" y="141"/>
                </a:cxn>
                <a:cxn ang="0">
                  <a:pos x="11" y="165"/>
                </a:cxn>
                <a:cxn ang="0">
                  <a:pos x="24" y="165"/>
                </a:cxn>
                <a:cxn ang="0">
                  <a:pos x="24" y="152"/>
                </a:cxn>
                <a:cxn ang="0">
                  <a:pos x="11" y="165"/>
                </a:cxn>
              </a:cxnLst>
              <a:rect l="0" t="0" r="r" b="b"/>
              <a:pathLst>
                <a:path w="24" h="165">
                  <a:moveTo>
                    <a:pt x="11" y="165"/>
                  </a:moveTo>
                  <a:lnTo>
                    <a:pt x="24" y="15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11" y="141"/>
                  </a:lnTo>
                  <a:lnTo>
                    <a:pt x="11" y="165"/>
                  </a:lnTo>
                  <a:lnTo>
                    <a:pt x="24" y="165"/>
                  </a:lnTo>
                  <a:lnTo>
                    <a:pt x="24" y="152"/>
                  </a:lnTo>
                  <a:lnTo>
                    <a:pt x="11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101"/>
            <p:cNvSpPr>
              <a:spLocks/>
            </p:cNvSpPr>
            <p:nvPr/>
          </p:nvSpPr>
          <p:spPr bwMode="auto">
            <a:xfrm>
              <a:off x="1856" y="3738"/>
              <a:ext cx="828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828" y="24"/>
                </a:cxn>
                <a:cxn ang="0">
                  <a:pos x="828" y="0"/>
                </a:cxn>
                <a:cxn ang="0">
                  <a:pos x="13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828" h="24">
                  <a:moveTo>
                    <a:pt x="0" y="11"/>
                  </a:moveTo>
                  <a:lnTo>
                    <a:pt x="13" y="24"/>
                  </a:lnTo>
                  <a:lnTo>
                    <a:pt x="828" y="24"/>
                  </a:lnTo>
                  <a:lnTo>
                    <a:pt x="828" y="0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102"/>
            <p:cNvSpPr>
              <a:spLocks/>
            </p:cNvSpPr>
            <p:nvPr/>
          </p:nvSpPr>
          <p:spPr bwMode="auto">
            <a:xfrm>
              <a:off x="1856" y="3584"/>
              <a:ext cx="24" cy="16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165"/>
                </a:cxn>
                <a:cxn ang="0">
                  <a:pos x="24" y="165"/>
                </a:cxn>
                <a:cxn ang="0">
                  <a:pos x="24" y="13"/>
                </a:cxn>
                <a:cxn ang="0">
                  <a:pos x="13" y="2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4" h="165">
                  <a:moveTo>
                    <a:pt x="13" y="0"/>
                  </a:moveTo>
                  <a:lnTo>
                    <a:pt x="0" y="13"/>
                  </a:lnTo>
                  <a:lnTo>
                    <a:pt x="0" y="165"/>
                  </a:lnTo>
                  <a:lnTo>
                    <a:pt x="24" y="165"/>
                  </a:lnTo>
                  <a:lnTo>
                    <a:pt x="24" y="13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Rectangle 103"/>
            <p:cNvSpPr>
              <a:spLocks noChangeArrowheads="1"/>
            </p:cNvSpPr>
            <p:nvPr/>
          </p:nvSpPr>
          <p:spPr bwMode="auto">
            <a:xfrm>
              <a:off x="3317" y="3554"/>
              <a:ext cx="876" cy="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104"/>
            <p:cNvSpPr>
              <a:spLocks/>
            </p:cNvSpPr>
            <p:nvPr/>
          </p:nvSpPr>
          <p:spPr bwMode="auto">
            <a:xfrm>
              <a:off x="3317" y="3543"/>
              <a:ext cx="887" cy="24"/>
            </a:xfrm>
            <a:custGeom>
              <a:avLst/>
              <a:gdLst/>
              <a:ahLst/>
              <a:cxnLst>
                <a:cxn ang="0">
                  <a:pos x="887" y="11"/>
                </a:cxn>
                <a:cxn ang="0">
                  <a:pos x="876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876" y="24"/>
                </a:cxn>
                <a:cxn ang="0">
                  <a:pos x="862" y="11"/>
                </a:cxn>
                <a:cxn ang="0">
                  <a:pos x="887" y="11"/>
                </a:cxn>
                <a:cxn ang="0">
                  <a:pos x="887" y="0"/>
                </a:cxn>
                <a:cxn ang="0">
                  <a:pos x="876" y="0"/>
                </a:cxn>
                <a:cxn ang="0">
                  <a:pos x="887" y="11"/>
                </a:cxn>
              </a:cxnLst>
              <a:rect l="0" t="0" r="r" b="b"/>
              <a:pathLst>
                <a:path w="887" h="24">
                  <a:moveTo>
                    <a:pt x="887" y="11"/>
                  </a:moveTo>
                  <a:lnTo>
                    <a:pt x="876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876" y="24"/>
                  </a:lnTo>
                  <a:lnTo>
                    <a:pt x="862" y="11"/>
                  </a:lnTo>
                  <a:lnTo>
                    <a:pt x="887" y="11"/>
                  </a:lnTo>
                  <a:lnTo>
                    <a:pt x="887" y="0"/>
                  </a:lnTo>
                  <a:lnTo>
                    <a:pt x="876" y="0"/>
                  </a:lnTo>
                  <a:lnTo>
                    <a:pt x="88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105"/>
            <p:cNvSpPr>
              <a:spLocks/>
            </p:cNvSpPr>
            <p:nvPr/>
          </p:nvSpPr>
          <p:spPr bwMode="auto">
            <a:xfrm>
              <a:off x="4179" y="3554"/>
              <a:ext cx="25" cy="41"/>
            </a:xfrm>
            <a:custGeom>
              <a:avLst/>
              <a:gdLst/>
              <a:ahLst/>
              <a:cxnLst>
                <a:cxn ang="0">
                  <a:pos x="14" y="41"/>
                </a:cxn>
                <a:cxn ang="0">
                  <a:pos x="25" y="28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14" y="17"/>
                </a:cxn>
                <a:cxn ang="0">
                  <a:pos x="14" y="41"/>
                </a:cxn>
                <a:cxn ang="0">
                  <a:pos x="25" y="41"/>
                </a:cxn>
                <a:cxn ang="0">
                  <a:pos x="25" y="28"/>
                </a:cxn>
                <a:cxn ang="0">
                  <a:pos x="14" y="41"/>
                </a:cxn>
              </a:cxnLst>
              <a:rect l="0" t="0" r="r" b="b"/>
              <a:pathLst>
                <a:path w="25" h="41">
                  <a:moveTo>
                    <a:pt x="14" y="41"/>
                  </a:moveTo>
                  <a:lnTo>
                    <a:pt x="25" y="2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4" y="17"/>
                  </a:lnTo>
                  <a:lnTo>
                    <a:pt x="14" y="41"/>
                  </a:lnTo>
                  <a:lnTo>
                    <a:pt x="25" y="41"/>
                  </a:lnTo>
                  <a:lnTo>
                    <a:pt x="25" y="28"/>
                  </a:lnTo>
                  <a:lnTo>
                    <a:pt x="14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106"/>
            <p:cNvSpPr>
              <a:spLocks/>
            </p:cNvSpPr>
            <p:nvPr/>
          </p:nvSpPr>
          <p:spPr bwMode="auto">
            <a:xfrm>
              <a:off x="3304" y="3571"/>
              <a:ext cx="889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889" y="24"/>
                </a:cxn>
                <a:cxn ang="0">
                  <a:pos x="889" y="0"/>
                </a:cxn>
                <a:cxn ang="0">
                  <a:pos x="13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889" h="24">
                  <a:moveTo>
                    <a:pt x="0" y="11"/>
                  </a:moveTo>
                  <a:lnTo>
                    <a:pt x="13" y="24"/>
                  </a:lnTo>
                  <a:lnTo>
                    <a:pt x="889" y="24"/>
                  </a:lnTo>
                  <a:lnTo>
                    <a:pt x="889" y="0"/>
                  </a:lnTo>
                  <a:lnTo>
                    <a:pt x="13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107"/>
            <p:cNvSpPr>
              <a:spLocks/>
            </p:cNvSpPr>
            <p:nvPr/>
          </p:nvSpPr>
          <p:spPr bwMode="auto">
            <a:xfrm>
              <a:off x="3304" y="3543"/>
              <a:ext cx="25" cy="3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1"/>
                </a:cxn>
                <a:cxn ang="0">
                  <a:pos x="0" y="39"/>
                </a:cxn>
                <a:cxn ang="0">
                  <a:pos x="25" y="39"/>
                </a:cxn>
                <a:cxn ang="0">
                  <a:pos x="25" y="11"/>
                </a:cxn>
                <a:cxn ang="0">
                  <a:pos x="13" y="2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3" y="0"/>
                </a:cxn>
              </a:cxnLst>
              <a:rect l="0" t="0" r="r" b="b"/>
              <a:pathLst>
                <a:path w="25" h="39">
                  <a:moveTo>
                    <a:pt x="13" y="0"/>
                  </a:moveTo>
                  <a:lnTo>
                    <a:pt x="0" y="11"/>
                  </a:lnTo>
                  <a:lnTo>
                    <a:pt x="0" y="39"/>
                  </a:lnTo>
                  <a:lnTo>
                    <a:pt x="25" y="39"/>
                  </a:lnTo>
                  <a:lnTo>
                    <a:pt x="25" y="11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Rectangle 108"/>
            <p:cNvSpPr>
              <a:spLocks noChangeArrowheads="1"/>
            </p:cNvSpPr>
            <p:nvPr/>
          </p:nvSpPr>
          <p:spPr bwMode="auto">
            <a:xfrm>
              <a:off x="3374" y="3582"/>
              <a:ext cx="817" cy="154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109"/>
            <p:cNvSpPr>
              <a:spLocks/>
            </p:cNvSpPr>
            <p:nvPr/>
          </p:nvSpPr>
          <p:spPr bwMode="auto">
            <a:xfrm>
              <a:off x="3374" y="3571"/>
              <a:ext cx="828" cy="24"/>
            </a:xfrm>
            <a:custGeom>
              <a:avLst/>
              <a:gdLst/>
              <a:ahLst/>
              <a:cxnLst>
                <a:cxn ang="0">
                  <a:pos x="828" y="11"/>
                </a:cxn>
                <a:cxn ang="0">
                  <a:pos x="817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817" y="24"/>
                </a:cxn>
                <a:cxn ang="0">
                  <a:pos x="804" y="11"/>
                </a:cxn>
                <a:cxn ang="0">
                  <a:pos x="828" y="11"/>
                </a:cxn>
                <a:cxn ang="0">
                  <a:pos x="828" y="0"/>
                </a:cxn>
                <a:cxn ang="0">
                  <a:pos x="817" y="0"/>
                </a:cxn>
                <a:cxn ang="0">
                  <a:pos x="828" y="11"/>
                </a:cxn>
              </a:cxnLst>
              <a:rect l="0" t="0" r="r" b="b"/>
              <a:pathLst>
                <a:path w="828" h="24">
                  <a:moveTo>
                    <a:pt x="828" y="11"/>
                  </a:moveTo>
                  <a:lnTo>
                    <a:pt x="8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817" y="24"/>
                  </a:lnTo>
                  <a:lnTo>
                    <a:pt x="804" y="11"/>
                  </a:lnTo>
                  <a:lnTo>
                    <a:pt x="828" y="11"/>
                  </a:lnTo>
                  <a:lnTo>
                    <a:pt x="828" y="0"/>
                  </a:lnTo>
                  <a:lnTo>
                    <a:pt x="817" y="0"/>
                  </a:lnTo>
                  <a:lnTo>
                    <a:pt x="82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110"/>
            <p:cNvSpPr>
              <a:spLocks/>
            </p:cNvSpPr>
            <p:nvPr/>
          </p:nvSpPr>
          <p:spPr bwMode="auto">
            <a:xfrm>
              <a:off x="4178" y="3582"/>
              <a:ext cx="24" cy="165"/>
            </a:xfrm>
            <a:custGeom>
              <a:avLst/>
              <a:gdLst/>
              <a:ahLst/>
              <a:cxnLst>
                <a:cxn ang="0">
                  <a:pos x="13" y="165"/>
                </a:cxn>
                <a:cxn ang="0">
                  <a:pos x="24" y="154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154"/>
                </a:cxn>
                <a:cxn ang="0">
                  <a:pos x="13" y="141"/>
                </a:cxn>
                <a:cxn ang="0">
                  <a:pos x="13" y="165"/>
                </a:cxn>
                <a:cxn ang="0">
                  <a:pos x="24" y="165"/>
                </a:cxn>
                <a:cxn ang="0">
                  <a:pos x="24" y="154"/>
                </a:cxn>
                <a:cxn ang="0">
                  <a:pos x="13" y="165"/>
                </a:cxn>
              </a:cxnLst>
              <a:rect l="0" t="0" r="r" b="b"/>
              <a:pathLst>
                <a:path w="24" h="165">
                  <a:moveTo>
                    <a:pt x="13" y="165"/>
                  </a:moveTo>
                  <a:lnTo>
                    <a:pt x="24" y="15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54"/>
                  </a:lnTo>
                  <a:lnTo>
                    <a:pt x="13" y="141"/>
                  </a:lnTo>
                  <a:lnTo>
                    <a:pt x="13" y="165"/>
                  </a:lnTo>
                  <a:lnTo>
                    <a:pt x="24" y="165"/>
                  </a:lnTo>
                  <a:lnTo>
                    <a:pt x="24" y="154"/>
                  </a:lnTo>
                  <a:lnTo>
                    <a:pt x="13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111"/>
            <p:cNvSpPr>
              <a:spLocks/>
            </p:cNvSpPr>
            <p:nvPr/>
          </p:nvSpPr>
          <p:spPr bwMode="auto">
            <a:xfrm>
              <a:off x="3360" y="3723"/>
              <a:ext cx="831" cy="2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24"/>
                </a:cxn>
                <a:cxn ang="0">
                  <a:pos x="831" y="24"/>
                </a:cxn>
                <a:cxn ang="0">
                  <a:pos x="831" y="0"/>
                </a:cxn>
                <a:cxn ang="0">
                  <a:pos x="14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0" y="24"/>
                </a:cxn>
                <a:cxn ang="0">
                  <a:pos x="14" y="24"/>
                </a:cxn>
                <a:cxn ang="0">
                  <a:pos x="0" y="13"/>
                </a:cxn>
              </a:cxnLst>
              <a:rect l="0" t="0" r="r" b="b"/>
              <a:pathLst>
                <a:path w="831" h="24">
                  <a:moveTo>
                    <a:pt x="0" y="13"/>
                  </a:moveTo>
                  <a:lnTo>
                    <a:pt x="14" y="24"/>
                  </a:lnTo>
                  <a:lnTo>
                    <a:pt x="831" y="24"/>
                  </a:lnTo>
                  <a:lnTo>
                    <a:pt x="831" y="0"/>
                  </a:lnTo>
                  <a:lnTo>
                    <a:pt x="14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112"/>
            <p:cNvSpPr>
              <a:spLocks/>
            </p:cNvSpPr>
            <p:nvPr/>
          </p:nvSpPr>
          <p:spPr bwMode="auto">
            <a:xfrm>
              <a:off x="3360" y="3571"/>
              <a:ext cx="25" cy="16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1"/>
                </a:cxn>
                <a:cxn ang="0">
                  <a:pos x="0" y="165"/>
                </a:cxn>
                <a:cxn ang="0">
                  <a:pos x="25" y="165"/>
                </a:cxn>
                <a:cxn ang="0">
                  <a:pos x="25" y="11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4" y="0"/>
                </a:cxn>
              </a:cxnLst>
              <a:rect l="0" t="0" r="r" b="b"/>
              <a:pathLst>
                <a:path w="25" h="165">
                  <a:moveTo>
                    <a:pt x="14" y="0"/>
                  </a:moveTo>
                  <a:lnTo>
                    <a:pt x="0" y="11"/>
                  </a:lnTo>
                  <a:lnTo>
                    <a:pt x="0" y="165"/>
                  </a:lnTo>
                  <a:lnTo>
                    <a:pt x="25" y="165"/>
                  </a:lnTo>
                  <a:lnTo>
                    <a:pt x="25" y="11"/>
                  </a:lnTo>
                  <a:lnTo>
                    <a:pt x="14" y="2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Rectangle 113"/>
            <p:cNvSpPr>
              <a:spLocks noChangeArrowheads="1"/>
            </p:cNvSpPr>
            <p:nvPr/>
          </p:nvSpPr>
          <p:spPr bwMode="auto">
            <a:xfrm>
              <a:off x="4114" y="3242"/>
              <a:ext cx="56" cy="3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114"/>
            <p:cNvSpPr>
              <a:spLocks/>
            </p:cNvSpPr>
            <p:nvPr/>
          </p:nvSpPr>
          <p:spPr bwMode="auto">
            <a:xfrm>
              <a:off x="4114" y="3229"/>
              <a:ext cx="69" cy="25"/>
            </a:xfrm>
            <a:custGeom>
              <a:avLst/>
              <a:gdLst/>
              <a:ahLst/>
              <a:cxnLst>
                <a:cxn ang="0">
                  <a:pos x="69" y="13"/>
                </a:cxn>
                <a:cxn ang="0">
                  <a:pos x="56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56" y="25"/>
                </a:cxn>
                <a:cxn ang="0">
                  <a:pos x="45" y="13"/>
                </a:cxn>
                <a:cxn ang="0">
                  <a:pos x="69" y="13"/>
                </a:cxn>
                <a:cxn ang="0">
                  <a:pos x="69" y="0"/>
                </a:cxn>
                <a:cxn ang="0">
                  <a:pos x="56" y="0"/>
                </a:cxn>
                <a:cxn ang="0">
                  <a:pos x="69" y="13"/>
                </a:cxn>
              </a:cxnLst>
              <a:rect l="0" t="0" r="r" b="b"/>
              <a:pathLst>
                <a:path w="69" h="25">
                  <a:moveTo>
                    <a:pt x="69" y="13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6" y="25"/>
                  </a:lnTo>
                  <a:lnTo>
                    <a:pt x="45" y="13"/>
                  </a:lnTo>
                  <a:lnTo>
                    <a:pt x="69" y="13"/>
                  </a:lnTo>
                  <a:lnTo>
                    <a:pt x="69" y="0"/>
                  </a:lnTo>
                  <a:lnTo>
                    <a:pt x="56" y="0"/>
                  </a:lnTo>
                  <a:lnTo>
                    <a:pt x="69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115"/>
            <p:cNvSpPr>
              <a:spLocks/>
            </p:cNvSpPr>
            <p:nvPr/>
          </p:nvSpPr>
          <p:spPr bwMode="auto">
            <a:xfrm>
              <a:off x="4159" y="3242"/>
              <a:ext cx="24" cy="323"/>
            </a:xfrm>
            <a:custGeom>
              <a:avLst/>
              <a:gdLst/>
              <a:ahLst/>
              <a:cxnLst>
                <a:cxn ang="0">
                  <a:pos x="11" y="323"/>
                </a:cxn>
                <a:cxn ang="0">
                  <a:pos x="24" y="31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10"/>
                </a:cxn>
                <a:cxn ang="0">
                  <a:pos x="11" y="299"/>
                </a:cxn>
                <a:cxn ang="0">
                  <a:pos x="11" y="323"/>
                </a:cxn>
                <a:cxn ang="0">
                  <a:pos x="24" y="323"/>
                </a:cxn>
                <a:cxn ang="0">
                  <a:pos x="24" y="310"/>
                </a:cxn>
                <a:cxn ang="0">
                  <a:pos x="11" y="323"/>
                </a:cxn>
              </a:cxnLst>
              <a:rect l="0" t="0" r="r" b="b"/>
              <a:pathLst>
                <a:path w="24" h="323">
                  <a:moveTo>
                    <a:pt x="11" y="323"/>
                  </a:moveTo>
                  <a:lnTo>
                    <a:pt x="24" y="31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10"/>
                  </a:lnTo>
                  <a:lnTo>
                    <a:pt x="11" y="299"/>
                  </a:lnTo>
                  <a:lnTo>
                    <a:pt x="11" y="323"/>
                  </a:lnTo>
                  <a:lnTo>
                    <a:pt x="24" y="323"/>
                  </a:lnTo>
                  <a:lnTo>
                    <a:pt x="24" y="310"/>
                  </a:lnTo>
                  <a:lnTo>
                    <a:pt x="11" y="3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116"/>
            <p:cNvSpPr>
              <a:spLocks/>
            </p:cNvSpPr>
            <p:nvPr/>
          </p:nvSpPr>
          <p:spPr bwMode="auto">
            <a:xfrm>
              <a:off x="4102" y="3541"/>
              <a:ext cx="68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2" y="24"/>
                </a:cxn>
                <a:cxn ang="0">
                  <a:pos x="68" y="24"/>
                </a:cxn>
                <a:cxn ang="0">
                  <a:pos x="68" y="0"/>
                </a:cxn>
                <a:cxn ang="0">
                  <a:pos x="12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0" y="11"/>
                </a:cxn>
              </a:cxnLst>
              <a:rect l="0" t="0" r="r" b="b"/>
              <a:pathLst>
                <a:path w="68" h="24">
                  <a:moveTo>
                    <a:pt x="0" y="11"/>
                  </a:moveTo>
                  <a:lnTo>
                    <a:pt x="12" y="24"/>
                  </a:lnTo>
                  <a:lnTo>
                    <a:pt x="68" y="24"/>
                  </a:lnTo>
                  <a:lnTo>
                    <a:pt x="68" y="0"/>
                  </a:lnTo>
                  <a:lnTo>
                    <a:pt x="12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117"/>
            <p:cNvSpPr>
              <a:spLocks/>
            </p:cNvSpPr>
            <p:nvPr/>
          </p:nvSpPr>
          <p:spPr bwMode="auto">
            <a:xfrm>
              <a:off x="4102" y="3229"/>
              <a:ext cx="25" cy="32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3"/>
                </a:cxn>
                <a:cxn ang="0">
                  <a:pos x="0" y="323"/>
                </a:cxn>
                <a:cxn ang="0">
                  <a:pos x="25" y="323"/>
                </a:cxn>
                <a:cxn ang="0">
                  <a:pos x="25" y="13"/>
                </a:cxn>
                <a:cxn ang="0">
                  <a:pos x="12" y="25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2" y="0"/>
                </a:cxn>
              </a:cxnLst>
              <a:rect l="0" t="0" r="r" b="b"/>
              <a:pathLst>
                <a:path w="25" h="323">
                  <a:moveTo>
                    <a:pt x="12" y="0"/>
                  </a:moveTo>
                  <a:lnTo>
                    <a:pt x="0" y="13"/>
                  </a:lnTo>
                  <a:lnTo>
                    <a:pt x="0" y="323"/>
                  </a:lnTo>
                  <a:lnTo>
                    <a:pt x="25" y="323"/>
                  </a:lnTo>
                  <a:lnTo>
                    <a:pt x="25" y="13"/>
                  </a:lnTo>
                  <a:lnTo>
                    <a:pt x="12" y="2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Rectangle 118"/>
            <p:cNvSpPr>
              <a:spLocks noChangeArrowheads="1"/>
            </p:cNvSpPr>
            <p:nvPr/>
          </p:nvSpPr>
          <p:spPr bwMode="auto">
            <a:xfrm>
              <a:off x="3302" y="45"/>
              <a:ext cx="438" cy="14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119"/>
            <p:cNvSpPr>
              <a:spLocks/>
            </p:cNvSpPr>
            <p:nvPr/>
          </p:nvSpPr>
          <p:spPr bwMode="auto">
            <a:xfrm>
              <a:off x="3302" y="32"/>
              <a:ext cx="451" cy="24"/>
            </a:xfrm>
            <a:custGeom>
              <a:avLst/>
              <a:gdLst/>
              <a:ahLst/>
              <a:cxnLst>
                <a:cxn ang="0">
                  <a:pos x="451" y="13"/>
                </a:cxn>
                <a:cxn ang="0">
                  <a:pos x="438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438" y="24"/>
                </a:cxn>
                <a:cxn ang="0">
                  <a:pos x="427" y="13"/>
                </a:cxn>
                <a:cxn ang="0">
                  <a:pos x="451" y="13"/>
                </a:cxn>
                <a:cxn ang="0">
                  <a:pos x="451" y="0"/>
                </a:cxn>
                <a:cxn ang="0">
                  <a:pos x="438" y="0"/>
                </a:cxn>
                <a:cxn ang="0">
                  <a:pos x="451" y="13"/>
                </a:cxn>
              </a:cxnLst>
              <a:rect l="0" t="0" r="r" b="b"/>
              <a:pathLst>
                <a:path w="451" h="24">
                  <a:moveTo>
                    <a:pt x="451" y="13"/>
                  </a:moveTo>
                  <a:lnTo>
                    <a:pt x="438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438" y="24"/>
                  </a:lnTo>
                  <a:lnTo>
                    <a:pt x="427" y="13"/>
                  </a:lnTo>
                  <a:lnTo>
                    <a:pt x="451" y="13"/>
                  </a:lnTo>
                  <a:lnTo>
                    <a:pt x="451" y="0"/>
                  </a:lnTo>
                  <a:lnTo>
                    <a:pt x="438" y="0"/>
                  </a:lnTo>
                  <a:lnTo>
                    <a:pt x="451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120"/>
            <p:cNvSpPr>
              <a:spLocks/>
            </p:cNvSpPr>
            <p:nvPr/>
          </p:nvSpPr>
          <p:spPr bwMode="auto">
            <a:xfrm>
              <a:off x="3729" y="45"/>
              <a:ext cx="24" cy="152"/>
            </a:xfrm>
            <a:custGeom>
              <a:avLst/>
              <a:gdLst/>
              <a:ahLst/>
              <a:cxnLst>
                <a:cxn ang="0">
                  <a:pos x="11" y="152"/>
                </a:cxn>
                <a:cxn ang="0">
                  <a:pos x="24" y="141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1" y="128"/>
                </a:cxn>
                <a:cxn ang="0">
                  <a:pos x="11" y="152"/>
                </a:cxn>
                <a:cxn ang="0">
                  <a:pos x="24" y="152"/>
                </a:cxn>
                <a:cxn ang="0">
                  <a:pos x="24" y="141"/>
                </a:cxn>
                <a:cxn ang="0">
                  <a:pos x="11" y="152"/>
                </a:cxn>
              </a:cxnLst>
              <a:rect l="0" t="0" r="r" b="b"/>
              <a:pathLst>
                <a:path w="24" h="152">
                  <a:moveTo>
                    <a:pt x="11" y="152"/>
                  </a:moveTo>
                  <a:lnTo>
                    <a:pt x="24" y="141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1" y="128"/>
                  </a:lnTo>
                  <a:lnTo>
                    <a:pt x="11" y="152"/>
                  </a:lnTo>
                  <a:lnTo>
                    <a:pt x="24" y="152"/>
                  </a:lnTo>
                  <a:lnTo>
                    <a:pt x="24" y="141"/>
                  </a:lnTo>
                  <a:lnTo>
                    <a:pt x="11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121"/>
            <p:cNvSpPr>
              <a:spLocks/>
            </p:cNvSpPr>
            <p:nvPr/>
          </p:nvSpPr>
          <p:spPr bwMode="auto">
            <a:xfrm>
              <a:off x="3291" y="173"/>
              <a:ext cx="449" cy="2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4"/>
                </a:cxn>
                <a:cxn ang="0">
                  <a:pos x="449" y="24"/>
                </a:cxn>
                <a:cxn ang="0">
                  <a:pos x="449" y="0"/>
                </a:cxn>
                <a:cxn ang="0">
                  <a:pos x="11" y="0"/>
                </a:cxn>
                <a:cxn ang="0">
                  <a:pos x="24" y="13"/>
                </a:cxn>
                <a:cxn ang="0">
                  <a:pos x="0" y="13"/>
                </a:cxn>
                <a:cxn ang="0">
                  <a:pos x="0" y="24"/>
                </a:cxn>
                <a:cxn ang="0">
                  <a:pos x="11" y="24"/>
                </a:cxn>
                <a:cxn ang="0">
                  <a:pos x="0" y="13"/>
                </a:cxn>
              </a:cxnLst>
              <a:rect l="0" t="0" r="r" b="b"/>
              <a:pathLst>
                <a:path w="449" h="24">
                  <a:moveTo>
                    <a:pt x="0" y="13"/>
                  </a:moveTo>
                  <a:lnTo>
                    <a:pt x="11" y="24"/>
                  </a:lnTo>
                  <a:lnTo>
                    <a:pt x="449" y="24"/>
                  </a:lnTo>
                  <a:lnTo>
                    <a:pt x="449" y="0"/>
                  </a:lnTo>
                  <a:lnTo>
                    <a:pt x="11" y="0"/>
                  </a:lnTo>
                  <a:lnTo>
                    <a:pt x="24" y="13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122"/>
            <p:cNvSpPr>
              <a:spLocks/>
            </p:cNvSpPr>
            <p:nvPr/>
          </p:nvSpPr>
          <p:spPr bwMode="auto">
            <a:xfrm>
              <a:off x="3291" y="32"/>
              <a:ext cx="24" cy="15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154"/>
                </a:cxn>
                <a:cxn ang="0">
                  <a:pos x="24" y="154"/>
                </a:cxn>
                <a:cxn ang="0">
                  <a:pos x="24" y="13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4" h="154">
                  <a:moveTo>
                    <a:pt x="11" y="0"/>
                  </a:moveTo>
                  <a:lnTo>
                    <a:pt x="0" y="13"/>
                  </a:lnTo>
                  <a:lnTo>
                    <a:pt x="0" y="154"/>
                  </a:lnTo>
                  <a:lnTo>
                    <a:pt x="24" y="154"/>
                  </a:lnTo>
                  <a:lnTo>
                    <a:pt x="24" y="13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Rectangle 123"/>
            <p:cNvSpPr>
              <a:spLocks noChangeArrowheads="1"/>
            </p:cNvSpPr>
            <p:nvPr/>
          </p:nvSpPr>
          <p:spPr bwMode="auto">
            <a:xfrm>
              <a:off x="2897" y="244"/>
              <a:ext cx="266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Rectangle 124"/>
            <p:cNvSpPr>
              <a:spLocks noChangeArrowheads="1"/>
            </p:cNvSpPr>
            <p:nvPr/>
          </p:nvSpPr>
          <p:spPr bwMode="auto">
            <a:xfrm>
              <a:off x="2799" y="342"/>
              <a:ext cx="464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125"/>
            <p:cNvSpPr>
              <a:spLocks/>
            </p:cNvSpPr>
            <p:nvPr/>
          </p:nvSpPr>
          <p:spPr bwMode="auto">
            <a:xfrm>
              <a:off x="2671" y="456"/>
              <a:ext cx="718" cy="27"/>
            </a:xfrm>
            <a:custGeom>
              <a:avLst/>
              <a:gdLst/>
              <a:ahLst/>
              <a:cxnLst>
                <a:cxn ang="0">
                  <a:pos x="718" y="0"/>
                </a:cxn>
                <a:cxn ang="0">
                  <a:pos x="0" y="2"/>
                </a:cxn>
                <a:cxn ang="0">
                  <a:pos x="0" y="27"/>
                </a:cxn>
                <a:cxn ang="0">
                  <a:pos x="718" y="25"/>
                </a:cxn>
                <a:cxn ang="0">
                  <a:pos x="718" y="0"/>
                </a:cxn>
              </a:cxnLst>
              <a:rect l="0" t="0" r="r" b="b"/>
              <a:pathLst>
                <a:path w="718" h="27">
                  <a:moveTo>
                    <a:pt x="718" y="0"/>
                  </a:moveTo>
                  <a:lnTo>
                    <a:pt x="0" y="2"/>
                  </a:lnTo>
                  <a:lnTo>
                    <a:pt x="0" y="27"/>
                  </a:lnTo>
                  <a:lnTo>
                    <a:pt x="718" y="25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126"/>
            <p:cNvSpPr>
              <a:spLocks/>
            </p:cNvSpPr>
            <p:nvPr/>
          </p:nvSpPr>
          <p:spPr bwMode="auto">
            <a:xfrm>
              <a:off x="2572" y="569"/>
              <a:ext cx="929" cy="26"/>
            </a:xfrm>
            <a:custGeom>
              <a:avLst/>
              <a:gdLst/>
              <a:ahLst/>
              <a:cxnLst>
                <a:cxn ang="0">
                  <a:pos x="929" y="0"/>
                </a:cxn>
                <a:cxn ang="0">
                  <a:pos x="0" y="2"/>
                </a:cxn>
                <a:cxn ang="0">
                  <a:pos x="0" y="26"/>
                </a:cxn>
                <a:cxn ang="0">
                  <a:pos x="929" y="24"/>
                </a:cxn>
                <a:cxn ang="0">
                  <a:pos x="929" y="0"/>
                </a:cxn>
              </a:cxnLst>
              <a:rect l="0" t="0" r="r" b="b"/>
              <a:pathLst>
                <a:path w="929" h="26">
                  <a:moveTo>
                    <a:pt x="929" y="0"/>
                  </a:moveTo>
                  <a:lnTo>
                    <a:pt x="0" y="2"/>
                  </a:lnTo>
                  <a:lnTo>
                    <a:pt x="0" y="26"/>
                  </a:lnTo>
                  <a:lnTo>
                    <a:pt x="929" y="24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Rectangle 127"/>
            <p:cNvSpPr>
              <a:spLocks noChangeArrowheads="1"/>
            </p:cNvSpPr>
            <p:nvPr/>
          </p:nvSpPr>
          <p:spPr bwMode="auto">
            <a:xfrm>
              <a:off x="2431" y="695"/>
              <a:ext cx="1185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128"/>
            <p:cNvSpPr>
              <a:spLocks/>
            </p:cNvSpPr>
            <p:nvPr/>
          </p:nvSpPr>
          <p:spPr bwMode="auto">
            <a:xfrm>
              <a:off x="2307" y="830"/>
              <a:ext cx="1429" cy="28"/>
            </a:xfrm>
            <a:custGeom>
              <a:avLst/>
              <a:gdLst/>
              <a:ahLst/>
              <a:cxnLst>
                <a:cxn ang="0">
                  <a:pos x="1429" y="4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1429" y="28"/>
                </a:cxn>
                <a:cxn ang="0">
                  <a:pos x="1429" y="4"/>
                </a:cxn>
              </a:cxnLst>
              <a:rect l="0" t="0" r="r" b="b"/>
              <a:pathLst>
                <a:path w="1429" h="28">
                  <a:moveTo>
                    <a:pt x="1429" y="4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429" y="28"/>
                  </a:lnTo>
                  <a:lnTo>
                    <a:pt x="142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129"/>
            <p:cNvSpPr>
              <a:spLocks/>
            </p:cNvSpPr>
            <p:nvPr/>
          </p:nvSpPr>
          <p:spPr bwMode="auto">
            <a:xfrm>
              <a:off x="2175" y="944"/>
              <a:ext cx="1695" cy="30"/>
            </a:xfrm>
            <a:custGeom>
              <a:avLst/>
              <a:gdLst/>
              <a:ahLst/>
              <a:cxnLst>
                <a:cxn ang="0">
                  <a:pos x="1695" y="6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695" y="30"/>
                </a:cxn>
                <a:cxn ang="0">
                  <a:pos x="1695" y="6"/>
                </a:cxn>
              </a:cxnLst>
              <a:rect l="0" t="0" r="r" b="b"/>
              <a:pathLst>
                <a:path w="1695" h="30">
                  <a:moveTo>
                    <a:pt x="1695" y="6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1695" y="30"/>
                  </a:lnTo>
                  <a:lnTo>
                    <a:pt x="169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130"/>
            <p:cNvSpPr>
              <a:spLocks/>
            </p:cNvSpPr>
            <p:nvPr/>
          </p:nvSpPr>
          <p:spPr bwMode="auto">
            <a:xfrm>
              <a:off x="2063" y="1066"/>
              <a:ext cx="1895" cy="30"/>
            </a:xfrm>
            <a:custGeom>
              <a:avLst/>
              <a:gdLst/>
              <a:ahLst/>
              <a:cxnLst>
                <a:cxn ang="0">
                  <a:pos x="1895" y="0"/>
                </a:cxn>
                <a:cxn ang="0">
                  <a:pos x="0" y="4"/>
                </a:cxn>
                <a:cxn ang="0">
                  <a:pos x="0" y="30"/>
                </a:cxn>
                <a:cxn ang="0">
                  <a:pos x="1895" y="25"/>
                </a:cxn>
                <a:cxn ang="0">
                  <a:pos x="1895" y="0"/>
                </a:cxn>
              </a:cxnLst>
              <a:rect l="0" t="0" r="r" b="b"/>
              <a:pathLst>
                <a:path w="1895" h="30">
                  <a:moveTo>
                    <a:pt x="1895" y="0"/>
                  </a:moveTo>
                  <a:lnTo>
                    <a:pt x="0" y="4"/>
                  </a:lnTo>
                  <a:lnTo>
                    <a:pt x="0" y="30"/>
                  </a:lnTo>
                  <a:lnTo>
                    <a:pt x="1895" y="25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Rectangle 131"/>
            <p:cNvSpPr>
              <a:spLocks noChangeArrowheads="1"/>
            </p:cNvSpPr>
            <p:nvPr/>
          </p:nvSpPr>
          <p:spPr bwMode="auto">
            <a:xfrm>
              <a:off x="1910" y="1187"/>
              <a:ext cx="2200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Rectangle 132"/>
            <p:cNvSpPr>
              <a:spLocks noChangeArrowheads="1"/>
            </p:cNvSpPr>
            <p:nvPr/>
          </p:nvSpPr>
          <p:spPr bwMode="auto">
            <a:xfrm>
              <a:off x="1925" y="1314"/>
              <a:ext cx="2198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Rectangle 133"/>
            <p:cNvSpPr>
              <a:spLocks noChangeArrowheads="1"/>
            </p:cNvSpPr>
            <p:nvPr/>
          </p:nvSpPr>
          <p:spPr bwMode="auto">
            <a:xfrm>
              <a:off x="1939" y="1442"/>
              <a:ext cx="2184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Rectangle 134"/>
            <p:cNvSpPr>
              <a:spLocks noChangeArrowheads="1"/>
            </p:cNvSpPr>
            <p:nvPr/>
          </p:nvSpPr>
          <p:spPr bwMode="auto">
            <a:xfrm>
              <a:off x="1952" y="1568"/>
              <a:ext cx="217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Rectangle 135"/>
            <p:cNvSpPr>
              <a:spLocks noChangeArrowheads="1"/>
            </p:cNvSpPr>
            <p:nvPr/>
          </p:nvSpPr>
          <p:spPr bwMode="auto">
            <a:xfrm>
              <a:off x="1925" y="1695"/>
              <a:ext cx="2198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Rectangle 136"/>
            <p:cNvSpPr>
              <a:spLocks noChangeArrowheads="1"/>
            </p:cNvSpPr>
            <p:nvPr/>
          </p:nvSpPr>
          <p:spPr bwMode="auto">
            <a:xfrm>
              <a:off x="1925" y="1808"/>
              <a:ext cx="2198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Rectangle 137"/>
            <p:cNvSpPr>
              <a:spLocks noChangeArrowheads="1"/>
            </p:cNvSpPr>
            <p:nvPr/>
          </p:nvSpPr>
          <p:spPr bwMode="auto">
            <a:xfrm>
              <a:off x="1939" y="1936"/>
              <a:ext cx="2199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Rectangle 138"/>
            <p:cNvSpPr>
              <a:spLocks noChangeArrowheads="1"/>
            </p:cNvSpPr>
            <p:nvPr/>
          </p:nvSpPr>
          <p:spPr bwMode="auto">
            <a:xfrm>
              <a:off x="3268" y="1003"/>
              <a:ext cx="357" cy="829"/>
            </a:xfrm>
            <a:prstGeom prst="rect">
              <a:avLst/>
            </a:prstGeom>
            <a:solidFill>
              <a:srgbClr val="007F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139"/>
            <p:cNvSpPr>
              <a:spLocks/>
            </p:cNvSpPr>
            <p:nvPr/>
          </p:nvSpPr>
          <p:spPr bwMode="auto">
            <a:xfrm>
              <a:off x="3268" y="989"/>
              <a:ext cx="370" cy="25"/>
            </a:xfrm>
            <a:custGeom>
              <a:avLst/>
              <a:gdLst/>
              <a:ahLst/>
              <a:cxnLst>
                <a:cxn ang="0">
                  <a:pos x="370" y="14"/>
                </a:cxn>
                <a:cxn ang="0">
                  <a:pos x="357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357" y="25"/>
                </a:cxn>
                <a:cxn ang="0">
                  <a:pos x="346" y="14"/>
                </a:cxn>
                <a:cxn ang="0">
                  <a:pos x="370" y="14"/>
                </a:cxn>
                <a:cxn ang="0">
                  <a:pos x="370" y="0"/>
                </a:cxn>
                <a:cxn ang="0">
                  <a:pos x="357" y="0"/>
                </a:cxn>
                <a:cxn ang="0">
                  <a:pos x="370" y="14"/>
                </a:cxn>
              </a:cxnLst>
              <a:rect l="0" t="0" r="r" b="b"/>
              <a:pathLst>
                <a:path w="370" h="25">
                  <a:moveTo>
                    <a:pt x="370" y="14"/>
                  </a:moveTo>
                  <a:lnTo>
                    <a:pt x="357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357" y="25"/>
                  </a:lnTo>
                  <a:lnTo>
                    <a:pt x="346" y="14"/>
                  </a:lnTo>
                  <a:lnTo>
                    <a:pt x="370" y="14"/>
                  </a:lnTo>
                  <a:lnTo>
                    <a:pt x="370" y="0"/>
                  </a:lnTo>
                  <a:lnTo>
                    <a:pt x="357" y="0"/>
                  </a:lnTo>
                  <a:lnTo>
                    <a:pt x="37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140"/>
            <p:cNvSpPr>
              <a:spLocks/>
            </p:cNvSpPr>
            <p:nvPr/>
          </p:nvSpPr>
          <p:spPr bwMode="auto">
            <a:xfrm>
              <a:off x="3614" y="1003"/>
              <a:ext cx="24" cy="843"/>
            </a:xfrm>
            <a:custGeom>
              <a:avLst/>
              <a:gdLst/>
              <a:ahLst/>
              <a:cxnLst>
                <a:cxn ang="0">
                  <a:pos x="11" y="843"/>
                </a:cxn>
                <a:cxn ang="0">
                  <a:pos x="24" y="829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29"/>
                </a:cxn>
                <a:cxn ang="0">
                  <a:pos x="11" y="818"/>
                </a:cxn>
                <a:cxn ang="0">
                  <a:pos x="11" y="843"/>
                </a:cxn>
                <a:cxn ang="0">
                  <a:pos x="24" y="843"/>
                </a:cxn>
                <a:cxn ang="0">
                  <a:pos x="24" y="829"/>
                </a:cxn>
                <a:cxn ang="0">
                  <a:pos x="11" y="843"/>
                </a:cxn>
              </a:cxnLst>
              <a:rect l="0" t="0" r="r" b="b"/>
              <a:pathLst>
                <a:path w="24" h="843">
                  <a:moveTo>
                    <a:pt x="11" y="843"/>
                  </a:moveTo>
                  <a:lnTo>
                    <a:pt x="24" y="829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29"/>
                  </a:lnTo>
                  <a:lnTo>
                    <a:pt x="11" y="818"/>
                  </a:lnTo>
                  <a:lnTo>
                    <a:pt x="11" y="843"/>
                  </a:lnTo>
                  <a:lnTo>
                    <a:pt x="24" y="843"/>
                  </a:lnTo>
                  <a:lnTo>
                    <a:pt x="24" y="829"/>
                  </a:lnTo>
                  <a:lnTo>
                    <a:pt x="11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141"/>
            <p:cNvSpPr>
              <a:spLocks/>
            </p:cNvSpPr>
            <p:nvPr/>
          </p:nvSpPr>
          <p:spPr bwMode="auto">
            <a:xfrm>
              <a:off x="3257" y="1821"/>
              <a:ext cx="368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25"/>
                </a:cxn>
                <a:cxn ang="0">
                  <a:pos x="368" y="25"/>
                </a:cxn>
                <a:cxn ang="0">
                  <a:pos x="368" y="0"/>
                </a:cxn>
                <a:cxn ang="0">
                  <a:pos x="11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1"/>
                </a:cxn>
              </a:cxnLst>
              <a:rect l="0" t="0" r="r" b="b"/>
              <a:pathLst>
                <a:path w="368" h="25">
                  <a:moveTo>
                    <a:pt x="0" y="11"/>
                  </a:moveTo>
                  <a:lnTo>
                    <a:pt x="11" y="25"/>
                  </a:lnTo>
                  <a:lnTo>
                    <a:pt x="368" y="25"/>
                  </a:lnTo>
                  <a:lnTo>
                    <a:pt x="368" y="0"/>
                  </a:lnTo>
                  <a:lnTo>
                    <a:pt x="11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142"/>
            <p:cNvSpPr>
              <a:spLocks/>
            </p:cNvSpPr>
            <p:nvPr/>
          </p:nvSpPr>
          <p:spPr bwMode="auto">
            <a:xfrm>
              <a:off x="3257" y="989"/>
              <a:ext cx="25" cy="84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4"/>
                </a:cxn>
                <a:cxn ang="0">
                  <a:pos x="0" y="843"/>
                </a:cxn>
                <a:cxn ang="0">
                  <a:pos x="25" y="843"/>
                </a:cxn>
                <a:cxn ang="0">
                  <a:pos x="25" y="14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1" y="0"/>
                </a:cxn>
              </a:cxnLst>
              <a:rect l="0" t="0" r="r" b="b"/>
              <a:pathLst>
                <a:path w="25" h="843">
                  <a:moveTo>
                    <a:pt x="11" y="0"/>
                  </a:moveTo>
                  <a:lnTo>
                    <a:pt x="0" y="14"/>
                  </a:lnTo>
                  <a:lnTo>
                    <a:pt x="0" y="843"/>
                  </a:lnTo>
                  <a:lnTo>
                    <a:pt x="25" y="843"/>
                  </a:lnTo>
                  <a:lnTo>
                    <a:pt x="25" y="14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Rectangle 143"/>
            <p:cNvSpPr>
              <a:spLocks noChangeArrowheads="1"/>
            </p:cNvSpPr>
            <p:nvPr/>
          </p:nvSpPr>
          <p:spPr bwMode="auto">
            <a:xfrm>
              <a:off x="3118" y="1003"/>
              <a:ext cx="160" cy="829"/>
            </a:xfrm>
            <a:prstGeom prst="rect">
              <a:avLst/>
            </a:prstGeom>
            <a:solidFill>
              <a:srgbClr val="003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144"/>
            <p:cNvSpPr>
              <a:spLocks/>
            </p:cNvSpPr>
            <p:nvPr/>
          </p:nvSpPr>
          <p:spPr bwMode="auto">
            <a:xfrm>
              <a:off x="3118" y="989"/>
              <a:ext cx="173" cy="25"/>
            </a:xfrm>
            <a:custGeom>
              <a:avLst/>
              <a:gdLst/>
              <a:ahLst/>
              <a:cxnLst>
                <a:cxn ang="0">
                  <a:pos x="173" y="14"/>
                </a:cxn>
                <a:cxn ang="0">
                  <a:pos x="160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60" y="25"/>
                </a:cxn>
                <a:cxn ang="0">
                  <a:pos x="147" y="14"/>
                </a:cxn>
                <a:cxn ang="0">
                  <a:pos x="173" y="14"/>
                </a:cxn>
                <a:cxn ang="0">
                  <a:pos x="173" y="0"/>
                </a:cxn>
                <a:cxn ang="0">
                  <a:pos x="160" y="0"/>
                </a:cxn>
                <a:cxn ang="0">
                  <a:pos x="173" y="14"/>
                </a:cxn>
              </a:cxnLst>
              <a:rect l="0" t="0" r="r" b="b"/>
              <a:pathLst>
                <a:path w="173" h="25">
                  <a:moveTo>
                    <a:pt x="173" y="14"/>
                  </a:moveTo>
                  <a:lnTo>
                    <a:pt x="160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60" y="25"/>
                  </a:lnTo>
                  <a:lnTo>
                    <a:pt x="147" y="14"/>
                  </a:lnTo>
                  <a:lnTo>
                    <a:pt x="173" y="14"/>
                  </a:lnTo>
                  <a:lnTo>
                    <a:pt x="173" y="0"/>
                  </a:lnTo>
                  <a:lnTo>
                    <a:pt x="160" y="0"/>
                  </a:lnTo>
                  <a:lnTo>
                    <a:pt x="17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145"/>
            <p:cNvSpPr>
              <a:spLocks/>
            </p:cNvSpPr>
            <p:nvPr/>
          </p:nvSpPr>
          <p:spPr bwMode="auto">
            <a:xfrm>
              <a:off x="3265" y="1003"/>
              <a:ext cx="26" cy="843"/>
            </a:xfrm>
            <a:custGeom>
              <a:avLst/>
              <a:gdLst/>
              <a:ahLst/>
              <a:cxnLst>
                <a:cxn ang="0">
                  <a:pos x="13" y="843"/>
                </a:cxn>
                <a:cxn ang="0">
                  <a:pos x="26" y="829"/>
                </a:cxn>
                <a:cxn ang="0">
                  <a:pos x="26" y="0"/>
                </a:cxn>
                <a:cxn ang="0">
                  <a:pos x="0" y="0"/>
                </a:cxn>
                <a:cxn ang="0">
                  <a:pos x="0" y="829"/>
                </a:cxn>
                <a:cxn ang="0">
                  <a:pos x="13" y="818"/>
                </a:cxn>
                <a:cxn ang="0">
                  <a:pos x="13" y="843"/>
                </a:cxn>
                <a:cxn ang="0">
                  <a:pos x="26" y="843"/>
                </a:cxn>
                <a:cxn ang="0">
                  <a:pos x="26" y="829"/>
                </a:cxn>
                <a:cxn ang="0">
                  <a:pos x="13" y="843"/>
                </a:cxn>
              </a:cxnLst>
              <a:rect l="0" t="0" r="r" b="b"/>
              <a:pathLst>
                <a:path w="26" h="843">
                  <a:moveTo>
                    <a:pt x="13" y="843"/>
                  </a:moveTo>
                  <a:lnTo>
                    <a:pt x="26" y="829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829"/>
                  </a:lnTo>
                  <a:lnTo>
                    <a:pt x="13" y="818"/>
                  </a:lnTo>
                  <a:lnTo>
                    <a:pt x="13" y="843"/>
                  </a:lnTo>
                  <a:lnTo>
                    <a:pt x="26" y="843"/>
                  </a:lnTo>
                  <a:lnTo>
                    <a:pt x="26" y="829"/>
                  </a:lnTo>
                  <a:lnTo>
                    <a:pt x="13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146"/>
            <p:cNvSpPr>
              <a:spLocks/>
            </p:cNvSpPr>
            <p:nvPr/>
          </p:nvSpPr>
          <p:spPr bwMode="auto">
            <a:xfrm>
              <a:off x="3105" y="1821"/>
              <a:ext cx="173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5"/>
                </a:cxn>
                <a:cxn ang="0">
                  <a:pos x="173" y="25"/>
                </a:cxn>
                <a:cxn ang="0">
                  <a:pos x="173" y="0"/>
                </a:cxn>
                <a:cxn ang="0">
                  <a:pos x="13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0" y="11"/>
                </a:cxn>
              </a:cxnLst>
              <a:rect l="0" t="0" r="r" b="b"/>
              <a:pathLst>
                <a:path w="173" h="25">
                  <a:moveTo>
                    <a:pt x="0" y="11"/>
                  </a:moveTo>
                  <a:lnTo>
                    <a:pt x="13" y="25"/>
                  </a:lnTo>
                  <a:lnTo>
                    <a:pt x="173" y="25"/>
                  </a:lnTo>
                  <a:lnTo>
                    <a:pt x="173" y="0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147"/>
            <p:cNvSpPr>
              <a:spLocks/>
            </p:cNvSpPr>
            <p:nvPr/>
          </p:nvSpPr>
          <p:spPr bwMode="auto">
            <a:xfrm>
              <a:off x="3105" y="989"/>
              <a:ext cx="24" cy="84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0" y="843"/>
                </a:cxn>
                <a:cxn ang="0">
                  <a:pos x="24" y="843"/>
                </a:cxn>
                <a:cxn ang="0">
                  <a:pos x="24" y="14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3" y="0"/>
                </a:cxn>
              </a:cxnLst>
              <a:rect l="0" t="0" r="r" b="b"/>
              <a:pathLst>
                <a:path w="24" h="843">
                  <a:moveTo>
                    <a:pt x="13" y="0"/>
                  </a:moveTo>
                  <a:lnTo>
                    <a:pt x="0" y="14"/>
                  </a:lnTo>
                  <a:lnTo>
                    <a:pt x="0" y="843"/>
                  </a:lnTo>
                  <a:lnTo>
                    <a:pt x="24" y="843"/>
                  </a:lnTo>
                  <a:lnTo>
                    <a:pt x="24" y="14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Rectangle 148"/>
            <p:cNvSpPr>
              <a:spLocks noChangeArrowheads="1"/>
            </p:cNvSpPr>
            <p:nvPr/>
          </p:nvSpPr>
          <p:spPr bwMode="auto">
            <a:xfrm>
              <a:off x="3618" y="1001"/>
              <a:ext cx="161" cy="830"/>
            </a:xfrm>
            <a:prstGeom prst="rect">
              <a:avLst/>
            </a:prstGeom>
            <a:solidFill>
              <a:srgbClr val="003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149"/>
            <p:cNvSpPr>
              <a:spLocks/>
            </p:cNvSpPr>
            <p:nvPr/>
          </p:nvSpPr>
          <p:spPr bwMode="auto">
            <a:xfrm>
              <a:off x="3618" y="988"/>
              <a:ext cx="173" cy="24"/>
            </a:xfrm>
            <a:custGeom>
              <a:avLst/>
              <a:gdLst/>
              <a:ahLst/>
              <a:cxnLst>
                <a:cxn ang="0">
                  <a:pos x="173" y="13"/>
                </a:cxn>
                <a:cxn ang="0">
                  <a:pos x="161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161" y="24"/>
                </a:cxn>
                <a:cxn ang="0">
                  <a:pos x="148" y="13"/>
                </a:cxn>
                <a:cxn ang="0">
                  <a:pos x="173" y="13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73" y="13"/>
                </a:cxn>
              </a:cxnLst>
              <a:rect l="0" t="0" r="r" b="b"/>
              <a:pathLst>
                <a:path w="173" h="24">
                  <a:moveTo>
                    <a:pt x="173" y="13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161" y="24"/>
                  </a:lnTo>
                  <a:lnTo>
                    <a:pt x="148" y="13"/>
                  </a:lnTo>
                  <a:lnTo>
                    <a:pt x="173" y="13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7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150"/>
            <p:cNvSpPr>
              <a:spLocks/>
            </p:cNvSpPr>
            <p:nvPr/>
          </p:nvSpPr>
          <p:spPr bwMode="auto">
            <a:xfrm>
              <a:off x="3766" y="1001"/>
              <a:ext cx="25" cy="843"/>
            </a:xfrm>
            <a:custGeom>
              <a:avLst/>
              <a:gdLst/>
              <a:ahLst/>
              <a:cxnLst>
                <a:cxn ang="0">
                  <a:pos x="13" y="843"/>
                </a:cxn>
                <a:cxn ang="0">
                  <a:pos x="25" y="830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830"/>
                </a:cxn>
                <a:cxn ang="0">
                  <a:pos x="13" y="818"/>
                </a:cxn>
                <a:cxn ang="0">
                  <a:pos x="13" y="843"/>
                </a:cxn>
                <a:cxn ang="0">
                  <a:pos x="25" y="843"/>
                </a:cxn>
                <a:cxn ang="0">
                  <a:pos x="25" y="830"/>
                </a:cxn>
                <a:cxn ang="0">
                  <a:pos x="13" y="843"/>
                </a:cxn>
              </a:cxnLst>
              <a:rect l="0" t="0" r="r" b="b"/>
              <a:pathLst>
                <a:path w="25" h="843">
                  <a:moveTo>
                    <a:pt x="13" y="843"/>
                  </a:moveTo>
                  <a:lnTo>
                    <a:pt x="25" y="83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30"/>
                  </a:lnTo>
                  <a:lnTo>
                    <a:pt x="13" y="818"/>
                  </a:lnTo>
                  <a:lnTo>
                    <a:pt x="13" y="843"/>
                  </a:lnTo>
                  <a:lnTo>
                    <a:pt x="25" y="843"/>
                  </a:lnTo>
                  <a:lnTo>
                    <a:pt x="25" y="830"/>
                  </a:lnTo>
                  <a:lnTo>
                    <a:pt x="13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151"/>
            <p:cNvSpPr>
              <a:spLocks/>
            </p:cNvSpPr>
            <p:nvPr/>
          </p:nvSpPr>
          <p:spPr bwMode="auto">
            <a:xfrm>
              <a:off x="3607" y="1819"/>
              <a:ext cx="172" cy="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25"/>
                </a:cxn>
                <a:cxn ang="0">
                  <a:pos x="172" y="25"/>
                </a:cxn>
                <a:cxn ang="0">
                  <a:pos x="172" y="0"/>
                </a:cxn>
                <a:cxn ang="0">
                  <a:pos x="11" y="0"/>
                </a:cxn>
                <a:cxn ang="0">
                  <a:pos x="24" y="12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2"/>
                </a:cxn>
              </a:cxnLst>
              <a:rect l="0" t="0" r="r" b="b"/>
              <a:pathLst>
                <a:path w="172" h="25">
                  <a:moveTo>
                    <a:pt x="0" y="12"/>
                  </a:moveTo>
                  <a:lnTo>
                    <a:pt x="11" y="25"/>
                  </a:lnTo>
                  <a:lnTo>
                    <a:pt x="172" y="25"/>
                  </a:lnTo>
                  <a:lnTo>
                    <a:pt x="172" y="0"/>
                  </a:lnTo>
                  <a:lnTo>
                    <a:pt x="11" y="0"/>
                  </a:lnTo>
                  <a:lnTo>
                    <a:pt x="24" y="12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152"/>
            <p:cNvSpPr>
              <a:spLocks/>
            </p:cNvSpPr>
            <p:nvPr/>
          </p:nvSpPr>
          <p:spPr bwMode="auto">
            <a:xfrm>
              <a:off x="3607" y="988"/>
              <a:ext cx="24" cy="84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843"/>
                </a:cxn>
                <a:cxn ang="0">
                  <a:pos x="24" y="843"/>
                </a:cxn>
                <a:cxn ang="0">
                  <a:pos x="24" y="13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4" h="843">
                  <a:moveTo>
                    <a:pt x="11" y="0"/>
                  </a:moveTo>
                  <a:lnTo>
                    <a:pt x="0" y="13"/>
                  </a:lnTo>
                  <a:lnTo>
                    <a:pt x="0" y="843"/>
                  </a:lnTo>
                  <a:lnTo>
                    <a:pt x="24" y="843"/>
                  </a:lnTo>
                  <a:lnTo>
                    <a:pt x="24" y="13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Rectangle 153"/>
            <p:cNvSpPr>
              <a:spLocks noChangeArrowheads="1"/>
            </p:cNvSpPr>
            <p:nvPr/>
          </p:nvSpPr>
          <p:spPr bwMode="auto">
            <a:xfrm>
              <a:off x="3302" y="1051"/>
              <a:ext cx="286" cy="320"/>
            </a:xfrm>
            <a:prstGeom prst="rect">
              <a:avLst/>
            </a:prstGeom>
            <a:solidFill>
              <a:srgbClr val="C6E0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154"/>
            <p:cNvSpPr>
              <a:spLocks/>
            </p:cNvSpPr>
            <p:nvPr/>
          </p:nvSpPr>
          <p:spPr bwMode="auto">
            <a:xfrm>
              <a:off x="3302" y="1040"/>
              <a:ext cx="299" cy="25"/>
            </a:xfrm>
            <a:custGeom>
              <a:avLst/>
              <a:gdLst/>
              <a:ahLst/>
              <a:cxnLst>
                <a:cxn ang="0">
                  <a:pos x="299" y="11"/>
                </a:cxn>
                <a:cxn ang="0">
                  <a:pos x="286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286" y="25"/>
                </a:cxn>
                <a:cxn ang="0">
                  <a:pos x="274" y="11"/>
                </a:cxn>
                <a:cxn ang="0">
                  <a:pos x="299" y="11"/>
                </a:cxn>
                <a:cxn ang="0">
                  <a:pos x="299" y="0"/>
                </a:cxn>
                <a:cxn ang="0">
                  <a:pos x="286" y="0"/>
                </a:cxn>
                <a:cxn ang="0">
                  <a:pos x="299" y="11"/>
                </a:cxn>
              </a:cxnLst>
              <a:rect l="0" t="0" r="r" b="b"/>
              <a:pathLst>
                <a:path w="299" h="25">
                  <a:moveTo>
                    <a:pt x="299" y="11"/>
                  </a:moveTo>
                  <a:lnTo>
                    <a:pt x="286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286" y="25"/>
                  </a:lnTo>
                  <a:lnTo>
                    <a:pt x="274" y="11"/>
                  </a:lnTo>
                  <a:lnTo>
                    <a:pt x="299" y="11"/>
                  </a:lnTo>
                  <a:lnTo>
                    <a:pt x="299" y="0"/>
                  </a:lnTo>
                  <a:lnTo>
                    <a:pt x="286" y="0"/>
                  </a:lnTo>
                  <a:lnTo>
                    <a:pt x="299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155"/>
            <p:cNvSpPr>
              <a:spLocks/>
            </p:cNvSpPr>
            <p:nvPr/>
          </p:nvSpPr>
          <p:spPr bwMode="auto">
            <a:xfrm>
              <a:off x="3576" y="1051"/>
              <a:ext cx="25" cy="333"/>
            </a:xfrm>
            <a:custGeom>
              <a:avLst/>
              <a:gdLst/>
              <a:ahLst/>
              <a:cxnLst>
                <a:cxn ang="0">
                  <a:pos x="12" y="333"/>
                </a:cxn>
                <a:cxn ang="0">
                  <a:pos x="25" y="320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320"/>
                </a:cxn>
                <a:cxn ang="0">
                  <a:pos x="12" y="308"/>
                </a:cxn>
                <a:cxn ang="0">
                  <a:pos x="12" y="333"/>
                </a:cxn>
                <a:cxn ang="0">
                  <a:pos x="25" y="333"/>
                </a:cxn>
                <a:cxn ang="0">
                  <a:pos x="25" y="320"/>
                </a:cxn>
                <a:cxn ang="0">
                  <a:pos x="12" y="333"/>
                </a:cxn>
              </a:cxnLst>
              <a:rect l="0" t="0" r="r" b="b"/>
              <a:pathLst>
                <a:path w="25" h="333">
                  <a:moveTo>
                    <a:pt x="12" y="333"/>
                  </a:moveTo>
                  <a:lnTo>
                    <a:pt x="25" y="32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320"/>
                  </a:lnTo>
                  <a:lnTo>
                    <a:pt x="12" y="308"/>
                  </a:lnTo>
                  <a:lnTo>
                    <a:pt x="12" y="333"/>
                  </a:lnTo>
                  <a:lnTo>
                    <a:pt x="25" y="333"/>
                  </a:lnTo>
                  <a:lnTo>
                    <a:pt x="25" y="320"/>
                  </a:lnTo>
                  <a:lnTo>
                    <a:pt x="12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156"/>
            <p:cNvSpPr>
              <a:spLocks/>
            </p:cNvSpPr>
            <p:nvPr/>
          </p:nvSpPr>
          <p:spPr bwMode="auto">
            <a:xfrm>
              <a:off x="3291" y="1359"/>
              <a:ext cx="297" cy="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25"/>
                </a:cxn>
                <a:cxn ang="0">
                  <a:pos x="297" y="25"/>
                </a:cxn>
                <a:cxn ang="0">
                  <a:pos x="297" y="0"/>
                </a:cxn>
                <a:cxn ang="0">
                  <a:pos x="11" y="0"/>
                </a:cxn>
                <a:cxn ang="0">
                  <a:pos x="24" y="12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2"/>
                </a:cxn>
              </a:cxnLst>
              <a:rect l="0" t="0" r="r" b="b"/>
              <a:pathLst>
                <a:path w="297" h="25">
                  <a:moveTo>
                    <a:pt x="0" y="12"/>
                  </a:moveTo>
                  <a:lnTo>
                    <a:pt x="11" y="25"/>
                  </a:lnTo>
                  <a:lnTo>
                    <a:pt x="297" y="25"/>
                  </a:lnTo>
                  <a:lnTo>
                    <a:pt x="297" y="0"/>
                  </a:lnTo>
                  <a:lnTo>
                    <a:pt x="11" y="0"/>
                  </a:lnTo>
                  <a:lnTo>
                    <a:pt x="24" y="12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157"/>
            <p:cNvSpPr>
              <a:spLocks/>
            </p:cNvSpPr>
            <p:nvPr/>
          </p:nvSpPr>
          <p:spPr bwMode="auto">
            <a:xfrm>
              <a:off x="3291" y="1040"/>
              <a:ext cx="24" cy="33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1"/>
                </a:cxn>
                <a:cxn ang="0">
                  <a:pos x="0" y="331"/>
                </a:cxn>
                <a:cxn ang="0">
                  <a:pos x="24" y="331"/>
                </a:cxn>
                <a:cxn ang="0">
                  <a:pos x="24" y="11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331">
                  <a:moveTo>
                    <a:pt x="11" y="0"/>
                  </a:moveTo>
                  <a:lnTo>
                    <a:pt x="0" y="11"/>
                  </a:lnTo>
                  <a:lnTo>
                    <a:pt x="0" y="331"/>
                  </a:lnTo>
                  <a:lnTo>
                    <a:pt x="24" y="331"/>
                  </a:lnTo>
                  <a:lnTo>
                    <a:pt x="24" y="11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Rectangle 158"/>
            <p:cNvSpPr>
              <a:spLocks noChangeArrowheads="1"/>
            </p:cNvSpPr>
            <p:nvPr/>
          </p:nvSpPr>
          <p:spPr bwMode="auto">
            <a:xfrm>
              <a:off x="3312" y="1401"/>
              <a:ext cx="272" cy="383"/>
            </a:xfrm>
            <a:prstGeom prst="rect">
              <a:avLst/>
            </a:prstGeom>
            <a:solidFill>
              <a:srgbClr val="C6E0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159"/>
            <p:cNvSpPr>
              <a:spLocks/>
            </p:cNvSpPr>
            <p:nvPr/>
          </p:nvSpPr>
          <p:spPr bwMode="auto">
            <a:xfrm>
              <a:off x="3312" y="1387"/>
              <a:ext cx="283" cy="27"/>
            </a:xfrm>
            <a:custGeom>
              <a:avLst/>
              <a:gdLst/>
              <a:ahLst/>
              <a:cxnLst>
                <a:cxn ang="0">
                  <a:pos x="283" y="14"/>
                </a:cxn>
                <a:cxn ang="0">
                  <a:pos x="272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272" y="27"/>
                </a:cxn>
                <a:cxn ang="0">
                  <a:pos x="259" y="14"/>
                </a:cxn>
                <a:cxn ang="0">
                  <a:pos x="283" y="14"/>
                </a:cxn>
                <a:cxn ang="0">
                  <a:pos x="283" y="0"/>
                </a:cxn>
                <a:cxn ang="0">
                  <a:pos x="272" y="0"/>
                </a:cxn>
                <a:cxn ang="0">
                  <a:pos x="283" y="14"/>
                </a:cxn>
              </a:cxnLst>
              <a:rect l="0" t="0" r="r" b="b"/>
              <a:pathLst>
                <a:path w="283" h="27">
                  <a:moveTo>
                    <a:pt x="283" y="14"/>
                  </a:moveTo>
                  <a:lnTo>
                    <a:pt x="272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272" y="27"/>
                  </a:lnTo>
                  <a:lnTo>
                    <a:pt x="259" y="14"/>
                  </a:lnTo>
                  <a:lnTo>
                    <a:pt x="283" y="14"/>
                  </a:lnTo>
                  <a:lnTo>
                    <a:pt x="283" y="0"/>
                  </a:lnTo>
                  <a:lnTo>
                    <a:pt x="272" y="0"/>
                  </a:lnTo>
                  <a:lnTo>
                    <a:pt x="28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160"/>
            <p:cNvSpPr>
              <a:spLocks/>
            </p:cNvSpPr>
            <p:nvPr/>
          </p:nvSpPr>
          <p:spPr bwMode="auto">
            <a:xfrm>
              <a:off x="3571" y="1401"/>
              <a:ext cx="24" cy="394"/>
            </a:xfrm>
            <a:custGeom>
              <a:avLst/>
              <a:gdLst/>
              <a:ahLst/>
              <a:cxnLst>
                <a:cxn ang="0">
                  <a:pos x="13" y="394"/>
                </a:cxn>
                <a:cxn ang="0">
                  <a:pos x="24" y="383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83"/>
                </a:cxn>
                <a:cxn ang="0">
                  <a:pos x="13" y="369"/>
                </a:cxn>
                <a:cxn ang="0">
                  <a:pos x="13" y="394"/>
                </a:cxn>
                <a:cxn ang="0">
                  <a:pos x="24" y="394"/>
                </a:cxn>
                <a:cxn ang="0">
                  <a:pos x="24" y="383"/>
                </a:cxn>
                <a:cxn ang="0">
                  <a:pos x="13" y="394"/>
                </a:cxn>
              </a:cxnLst>
              <a:rect l="0" t="0" r="r" b="b"/>
              <a:pathLst>
                <a:path w="24" h="394">
                  <a:moveTo>
                    <a:pt x="13" y="394"/>
                  </a:moveTo>
                  <a:lnTo>
                    <a:pt x="24" y="38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83"/>
                  </a:lnTo>
                  <a:lnTo>
                    <a:pt x="13" y="369"/>
                  </a:lnTo>
                  <a:lnTo>
                    <a:pt x="13" y="394"/>
                  </a:lnTo>
                  <a:lnTo>
                    <a:pt x="24" y="394"/>
                  </a:lnTo>
                  <a:lnTo>
                    <a:pt x="24" y="383"/>
                  </a:lnTo>
                  <a:lnTo>
                    <a:pt x="13" y="3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161"/>
            <p:cNvSpPr>
              <a:spLocks/>
            </p:cNvSpPr>
            <p:nvPr/>
          </p:nvSpPr>
          <p:spPr bwMode="auto">
            <a:xfrm>
              <a:off x="3298" y="1770"/>
              <a:ext cx="286" cy="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4" y="25"/>
                </a:cxn>
                <a:cxn ang="0">
                  <a:pos x="286" y="25"/>
                </a:cxn>
                <a:cxn ang="0">
                  <a:pos x="286" y="0"/>
                </a:cxn>
                <a:cxn ang="0">
                  <a:pos x="14" y="0"/>
                </a:cxn>
                <a:cxn ang="0">
                  <a:pos x="27" y="14"/>
                </a:cxn>
                <a:cxn ang="0">
                  <a:pos x="0" y="14"/>
                </a:cxn>
                <a:cxn ang="0">
                  <a:pos x="0" y="25"/>
                </a:cxn>
                <a:cxn ang="0">
                  <a:pos x="14" y="25"/>
                </a:cxn>
                <a:cxn ang="0">
                  <a:pos x="0" y="14"/>
                </a:cxn>
              </a:cxnLst>
              <a:rect l="0" t="0" r="r" b="b"/>
              <a:pathLst>
                <a:path w="286" h="25">
                  <a:moveTo>
                    <a:pt x="0" y="14"/>
                  </a:moveTo>
                  <a:lnTo>
                    <a:pt x="14" y="25"/>
                  </a:lnTo>
                  <a:lnTo>
                    <a:pt x="286" y="25"/>
                  </a:lnTo>
                  <a:lnTo>
                    <a:pt x="286" y="0"/>
                  </a:lnTo>
                  <a:lnTo>
                    <a:pt x="14" y="0"/>
                  </a:lnTo>
                  <a:lnTo>
                    <a:pt x="27" y="14"/>
                  </a:lnTo>
                  <a:lnTo>
                    <a:pt x="0" y="14"/>
                  </a:lnTo>
                  <a:lnTo>
                    <a:pt x="0" y="25"/>
                  </a:lnTo>
                  <a:lnTo>
                    <a:pt x="14" y="2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162"/>
            <p:cNvSpPr>
              <a:spLocks/>
            </p:cNvSpPr>
            <p:nvPr/>
          </p:nvSpPr>
          <p:spPr bwMode="auto">
            <a:xfrm>
              <a:off x="3298" y="1387"/>
              <a:ext cx="27" cy="39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0" y="397"/>
                </a:cxn>
                <a:cxn ang="0">
                  <a:pos x="27" y="397"/>
                </a:cxn>
                <a:cxn ang="0">
                  <a:pos x="27" y="14"/>
                </a:cxn>
                <a:cxn ang="0">
                  <a:pos x="14" y="27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4" y="0"/>
                </a:cxn>
              </a:cxnLst>
              <a:rect l="0" t="0" r="r" b="b"/>
              <a:pathLst>
                <a:path w="27" h="397">
                  <a:moveTo>
                    <a:pt x="14" y="0"/>
                  </a:moveTo>
                  <a:lnTo>
                    <a:pt x="0" y="14"/>
                  </a:lnTo>
                  <a:lnTo>
                    <a:pt x="0" y="397"/>
                  </a:lnTo>
                  <a:lnTo>
                    <a:pt x="27" y="397"/>
                  </a:lnTo>
                  <a:lnTo>
                    <a:pt x="27" y="14"/>
                  </a:lnTo>
                  <a:lnTo>
                    <a:pt x="14" y="27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Rectangle 163"/>
            <p:cNvSpPr>
              <a:spLocks noChangeArrowheads="1"/>
            </p:cNvSpPr>
            <p:nvPr/>
          </p:nvSpPr>
          <p:spPr bwMode="auto">
            <a:xfrm>
              <a:off x="2414" y="1004"/>
              <a:ext cx="357" cy="830"/>
            </a:xfrm>
            <a:prstGeom prst="rect">
              <a:avLst/>
            </a:prstGeom>
            <a:solidFill>
              <a:srgbClr val="007F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164"/>
            <p:cNvSpPr>
              <a:spLocks/>
            </p:cNvSpPr>
            <p:nvPr/>
          </p:nvSpPr>
          <p:spPr bwMode="auto">
            <a:xfrm>
              <a:off x="2414" y="991"/>
              <a:ext cx="368" cy="25"/>
            </a:xfrm>
            <a:custGeom>
              <a:avLst/>
              <a:gdLst/>
              <a:ahLst/>
              <a:cxnLst>
                <a:cxn ang="0">
                  <a:pos x="368" y="13"/>
                </a:cxn>
                <a:cxn ang="0">
                  <a:pos x="357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357" y="25"/>
                </a:cxn>
                <a:cxn ang="0">
                  <a:pos x="344" y="13"/>
                </a:cxn>
                <a:cxn ang="0">
                  <a:pos x="368" y="13"/>
                </a:cxn>
                <a:cxn ang="0">
                  <a:pos x="368" y="0"/>
                </a:cxn>
                <a:cxn ang="0">
                  <a:pos x="357" y="0"/>
                </a:cxn>
                <a:cxn ang="0">
                  <a:pos x="368" y="13"/>
                </a:cxn>
              </a:cxnLst>
              <a:rect l="0" t="0" r="r" b="b"/>
              <a:pathLst>
                <a:path w="368" h="25">
                  <a:moveTo>
                    <a:pt x="368" y="13"/>
                  </a:moveTo>
                  <a:lnTo>
                    <a:pt x="357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357" y="25"/>
                  </a:lnTo>
                  <a:lnTo>
                    <a:pt x="344" y="13"/>
                  </a:lnTo>
                  <a:lnTo>
                    <a:pt x="368" y="13"/>
                  </a:lnTo>
                  <a:lnTo>
                    <a:pt x="368" y="0"/>
                  </a:lnTo>
                  <a:lnTo>
                    <a:pt x="357" y="0"/>
                  </a:lnTo>
                  <a:lnTo>
                    <a:pt x="36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165"/>
            <p:cNvSpPr>
              <a:spLocks/>
            </p:cNvSpPr>
            <p:nvPr/>
          </p:nvSpPr>
          <p:spPr bwMode="auto">
            <a:xfrm>
              <a:off x="2758" y="1004"/>
              <a:ext cx="24" cy="843"/>
            </a:xfrm>
            <a:custGeom>
              <a:avLst/>
              <a:gdLst/>
              <a:ahLst/>
              <a:cxnLst>
                <a:cxn ang="0">
                  <a:pos x="13" y="843"/>
                </a:cxn>
                <a:cxn ang="0">
                  <a:pos x="24" y="8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30"/>
                </a:cxn>
                <a:cxn ang="0">
                  <a:pos x="13" y="819"/>
                </a:cxn>
                <a:cxn ang="0">
                  <a:pos x="13" y="843"/>
                </a:cxn>
                <a:cxn ang="0">
                  <a:pos x="24" y="843"/>
                </a:cxn>
                <a:cxn ang="0">
                  <a:pos x="24" y="830"/>
                </a:cxn>
                <a:cxn ang="0">
                  <a:pos x="13" y="843"/>
                </a:cxn>
              </a:cxnLst>
              <a:rect l="0" t="0" r="r" b="b"/>
              <a:pathLst>
                <a:path w="24" h="843">
                  <a:moveTo>
                    <a:pt x="13" y="843"/>
                  </a:moveTo>
                  <a:lnTo>
                    <a:pt x="24" y="8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30"/>
                  </a:lnTo>
                  <a:lnTo>
                    <a:pt x="13" y="819"/>
                  </a:lnTo>
                  <a:lnTo>
                    <a:pt x="13" y="843"/>
                  </a:lnTo>
                  <a:lnTo>
                    <a:pt x="24" y="843"/>
                  </a:lnTo>
                  <a:lnTo>
                    <a:pt x="24" y="830"/>
                  </a:lnTo>
                  <a:lnTo>
                    <a:pt x="13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166"/>
            <p:cNvSpPr>
              <a:spLocks/>
            </p:cNvSpPr>
            <p:nvPr/>
          </p:nvSpPr>
          <p:spPr bwMode="auto">
            <a:xfrm>
              <a:off x="2401" y="1823"/>
              <a:ext cx="370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370" y="24"/>
                </a:cxn>
                <a:cxn ang="0">
                  <a:pos x="370" y="0"/>
                </a:cxn>
                <a:cxn ang="0">
                  <a:pos x="13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370" h="24">
                  <a:moveTo>
                    <a:pt x="0" y="11"/>
                  </a:moveTo>
                  <a:lnTo>
                    <a:pt x="13" y="24"/>
                  </a:lnTo>
                  <a:lnTo>
                    <a:pt x="370" y="24"/>
                  </a:lnTo>
                  <a:lnTo>
                    <a:pt x="370" y="0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167"/>
            <p:cNvSpPr>
              <a:spLocks/>
            </p:cNvSpPr>
            <p:nvPr/>
          </p:nvSpPr>
          <p:spPr bwMode="auto">
            <a:xfrm>
              <a:off x="2401" y="991"/>
              <a:ext cx="24" cy="84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843"/>
                </a:cxn>
                <a:cxn ang="0">
                  <a:pos x="24" y="843"/>
                </a:cxn>
                <a:cxn ang="0">
                  <a:pos x="24" y="13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4" h="843">
                  <a:moveTo>
                    <a:pt x="13" y="0"/>
                  </a:moveTo>
                  <a:lnTo>
                    <a:pt x="0" y="13"/>
                  </a:lnTo>
                  <a:lnTo>
                    <a:pt x="0" y="843"/>
                  </a:lnTo>
                  <a:lnTo>
                    <a:pt x="24" y="843"/>
                  </a:lnTo>
                  <a:lnTo>
                    <a:pt x="24" y="13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Rectangle 168"/>
            <p:cNvSpPr>
              <a:spLocks noChangeArrowheads="1"/>
            </p:cNvSpPr>
            <p:nvPr/>
          </p:nvSpPr>
          <p:spPr bwMode="auto">
            <a:xfrm>
              <a:off x="2262" y="1004"/>
              <a:ext cx="159" cy="830"/>
            </a:xfrm>
            <a:prstGeom prst="rect">
              <a:avLst/>
            </a:prstGeom>
            <a:solidFill>
              <a:srgbClr val="003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169"/>
            <p:cNvSpPr>
              <a:spLocks/>
            </p:cNvSpPr>
            <p:nvPr/>
          </p:nvSpPr>
          <p:spPr bwMode="auto">
            <a:xfrm>
              <a:off x="2262" y="991"/>
              <a:ext cx="172" cy="25"/>
            </a:xfrm>
            <a:custGeom>
              <a:avLst/>
              <a:gdLst/>
              <a:ahLst/>
              <a:cxnLst>
                <a:cxn ang="0">
                  <a:pos x="172" y="13"/>
                </a:cxn>
                <a:cxn ang="0">
                  <a:pos x="159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59" y="25"/>
                </a:cxn>
                <a:cxn ang="0">
                  <a:pos x="148" y="13"/>
                </a:cxn>
                <a:cxn ang="0">
                  <a:pos x="172" y="13"/>
                </a:cxn>
                <a:cxn ang="0">
                  <a:pos x="172" y="0"/>
                </a:cxn>
                <a:cxn ang="0">
                  <a:pos x="159" y="0"/>
                </a:cxn>
                <a:cxn ang="0">
                  <a:pos x="172" y="13"/>
                </a:cxn>
              </a:cxnLst>
              <a:rect l="0" t="0" r="r" b="b"/>
              <a:pathLst>
                <a:path w="172" h="25">
                  <a:moveTo>
                    <a:pt x="172" y="13"/>
                  </a:moveTo>
                  <a:lnTo>
                    <a:pt x="159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59" y="25"/>
                  </a:lnTo>
                  <a:lnTo>
                    <a:pt x="148" y="13"/>
                  </a:lnTo>
                  <a:lnTo>
                    <a:pt x="172" y="13"/>
                  </a:lnTo>
                  <a:lnTo>
                    <a:pt x="172" y="0"/>
                  </a:lnTo>
                  <a:lnTo>
                    <a:pt x="159" y="0"/>
                  </a:lnTo>
                  <a:lnTo>
                    <a:pt x="17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170"/>
            <p:cNvSpPr>
              <a:spLocks/>
            </p:cNvSpPr>
            <p:nvPr/>
          </p:nvSpPr>
          <p:spPr bwMode="auto">
            <a:xfrm>
              <a:off x="2410" y="1004"/>
              <a:ext cx="24" cy="843"/>
            </a:xfrm>
            <a:custGeom>
              <a:avLst/>
              <a:gdLst/>
              <a:ahLst/>
              <a:cxnLst>
                <a:cxn ang="0">
                  <a:pos x="11" y="843"/>
                </a:cxn>
                <a:cxn ang="0">
                  <a:pos x="24" y="8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30"/>
                </a:cxn>
                <a:cxn ang="0">
                  <a:pos x="11" y="819"/>
                </a:cxn>
                <a:cxn ang="0">
                  <a:pos x="11" y="843"/>
                </a:cxn>
                <a:cxn ang="0">
                  <a:pos x="24" y="843"/>
                </a:cxn>
                <a:cxn ang="0">
                  <a:pos x="24" y="830"/>
                </a:cxn>
                <a:cxn ang="0">
                  <a:pos x="11" y="843"/>
                </a:cxn>
              </a:cxnLst>
              <a:rect l="0" t="0" r="r" b="b"/>
              <a:pathLst>
                <a:path w="24" h="843">
                  <a:moveTo>
                    <a:pt x="11" y="843"/>
                  </a:moveTo>
                  <a:lnTo>
                    <a:pt x="24" y="8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30"/>
                  </a:lnTo>
                  <a:lnTo>
                    <a:pt x="11" y="819"/>
                  </a:lnTo>
                  <a:lnTo>
                    <a:pt x="11" y="843"/>
                  </a:lnTo>
                  <a:lnTo>
                    <a:pt x="24" y="843"/>
                  </a:lnTo>
                  <a:lnTo>
                    <a:pt x="24" y="830"/>
                  </a:lnTo>
                  <a:lnTo>
                    <a:pt x="11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171"/>
            <p:cNvSpPr>
              <a:spLocks/>
            </p:cNvSpPr>
            <p:nvPr/>
          </p:nvSpPr>
          <p:spPr bwMode="auto">
            <a:xfrm>
              <a:off x="2249" y="1823"/>
              <a:ext cx="172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172" y="24"/>
                </a:cxn>
                <a:cxn ang="0">
                  <a:pos x="172" y="0"/>
                </a:cxn>
                <a:cxn ang="0">
                  <a:pos x="13" y="0"/>
                </a:cxn>
                <a:cxn ang="0">
                  <a:pos x="26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172" h="24">
                  <a:moveTo>
                    <a:pt x="0" y="11"/>
                  </a:moveTo>
                  <a:lnTo>
                    <a:pt x="13" y="24"/>
                  </a:lnTo>
                  <a:lnTo>
                    <a:pt x="172" y="24"/>
                  </a:lnTo>
                  <a:lnTo>
                    <a:pt x="172" y="0"/>
                  </a:lnTo>
                  <a:lnTo>
                    <a:pt x="13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172"/>
            <p:cNvSpPr>
              <a:spLocks/>
            </p:cNvSpPr>
            <p:nvPr/>
          </p:nvSpPr>
          <p:spPr bwMode="auto">
            <a:xfrm>
              <a:off x="2249" y="991"/>
              <a:ext cx="26" cy="84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843"/>
                </a:cxn>
                <a:cxn ang="0">
                  <a:pos x="26" y="843"/>
                </a:cxn>
                <a:cxn ang="0">
                  <a:pos x="26" y="13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6" h="843">
                  <a:moveTo>
                    <a:pt x="13" y="0"/>
                  </a:moveTo>
                  <a:lnTo>
                    <a:pt x="0" y="13"/>
                  </a:lnTo>
                  <a:lnTo>
                    <a:pt x="0" y="843"/>
                  </a:lnTo>
                  <a:lnTo>
                    <a:pt x="26" y="843"/>
                  </a:lnTo>
                  <a:lnTo>
                    <a:pt x="26" y="13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Rectangle 173"/>
            <p:cNvSpPr>
              <a:spLocks noChangeArrowheads="1"/>
            </p:cNvSpPr>
            <p:nvPr/>
          </p:nvSpPr>
          <p:spPr bwMode="auto">
            <a:xfrm>
              <a:off x="2765" y="1003"/>
              <a:ext cx="158" cy="829"/>
            </a:xfrm>
            <a:prstGeom prst="rect">
              <a:avLst/>
            </a:prstGeom>
            <a:solidFill>
              <a:srgbClr val="003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174"/>
            <p:cNvSpPr>
              <a:spLocks/>
            </p:cNvSpPr>
            <p:nvPr/>
          </p:nvSpPr>
          <p:spPr bwMode="auto">
            <a:xfrm>
              <a:off x="2765" y="989"/>
              <a:ext cx="171" cy="25"/>
            </a:xfrm>
            <a:custGeom>
              <a:avLst/>
              <a:gdLst/>
              <a:ahLst/>
              <a:cxnLst>
                <a:cxn ang="0">
                  <a:pos x="171" y="14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58" y="25"/>
                </a:cxn>
                <a:cxn ang="0">
                  <a:pos x="147" y="14"/>
                </a:cxn>
                <a:cxn ang="0">
                  <a:pos x="171" y="14"/>
                </a:cxn>
                <a:cxn ang="0">
                  <a:pos x="171" y="0"/>
                </a:cxn>
                <a:cxn ang="0">
                  <a:pos x="158" y="0"/>
                </a:cxn>
                <a:cxn ang="0">
                  <a:pos x="171" y="14"/>
                </a:cxn>
              </a:cxnLst>
              <a:rect l="0" t="0" r="r" b="b"/>
              <a:pathLst>
                <a:path w="171" h="25">
                  <a:moveTo>
                    <a:pt x="171" y="14"/>
                  </a:moveTo>
                  <a:lnTo>
                    <a:pt x="158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58" y="25"/>
                  </a:lnTo>
                  <a:lnTo>
                    <a:pt x="147" y="14"/>
                  </a:lnTo>
                  <a:lnTo>
                    <a:pt x="171" y="14"/>
                  </a:lnTo>
                  <a:lnTo>
                    <a:pt x="171" y="0"/>
                  </a:lnTo>
                  <a:lnTo>
                    <a:pt x="158" y="0"/>
                  </a:lnTo>
                  <a:lnTo>
                    <a:pt x="17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175"/>
            <p:cNvSpPr>
              <a:spLocks/>
            </p:cNvSpPr>
            <p:nvPr/>
          </p:nvSpPr>
          <p:spPr bwMode="auto">
            <a:xfrm>
              <a:off x="2912" y="1003"/>
              <a:ext cx="24" cy="843"/>
            </a:xfrm>
            <a:custGeom>
              <a:avLst/>
              <a:gdLst/>
              <a:ahLst/>
              <a:cxnLst>
                <a:cxn ang="0">
                  <a:pos x="11" y="843"/>
                </a:cxn>
                <a:cxn ang="0">
                  <a:pos x="24" y="829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29"/>
                </a:cxn>
                <a:cxn ang="0">
                  <a:pos x="11" y="818"/>
                </a:cxn>
                <a:cxn ang="0">
                  <a:pos x="11" y="843"/>
                </a:cxn>
                <a:cxn ang="0">
                  <a:pos x="24" y="843"/>
                </a:cxn>
                <a:cxn ang="0">
                  <a:pos x="24" y="829"/>
                </a:cxn>
                <a:cxn ang="0">
                  <a:pos x="11" y="843"/>
                </a:cxn>
              </a:cxnLst>
              <a:rect l="0" t="0" r="r" b="b"/>
              <a:pathLst>
                <a:path w="24" h="843">
                  <a:moveTo>
                    <a:pt x="11" y="843"/>
                  </a:moveTo>
                  <a:lnTo>
                    <a:pt x="24" y="829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29"/>
                  </a:lnTo>
                  <a:lnTo>
                    <a:pt x="11" y="818"/>
                  </a:lnTo>
                  <a:lnTo>
                    <a:pt x="11" y="843"/>
                  </a:lnTo>
                  <a:lnTo>
                    <a:pt x="24" y="843"/>
                  </a:lnTo>
                  <a:lnTo>
                    <a:pt x="24" y="829"/>
                  </a:lnTo>
                  <a:lnTo>
                    <a:pt x="11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176"/>
            <p:cNvSpPr>
              <a:spLocks/>
            </p:cNvSpPr>
            <p:nvPr/>
          </p:nvSpPr>
          <p:spPr bwMode="auto">
            <a:xfrm>
              <a:off x="2752" y="1821"/>
              <a:ext cx="171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5"/>
                </a:cxn>
                <a:cxn ang="0">
                  <a:pos x="171" y="25"/>
                </a:cxn>
                <a:cxn ang="0">
                  <a:pos x="171" y="0"/>
                </a:cxn>
                <a:cxn ang="0">
                  <a:pos x="13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0" y="11"/>
                </a:cxn>
              </a:cxnLst>
              <a:rect l="0" t="0" r="r" b="b"/>
              <a:pathLst>
                <a:path w="171" h="25">
                  <a:moveTo>
                    <a:pt x="0" y="11"/>
                  </a:moveTo>
                  <a:lnTo>
                    <a:pt x="13" y="25"/>
                  </a:lnTo>
                  <a:lnTo>
                    <a:pt x="171" y="25"/>
                  </a:lnTo>
                  <a:lnTo>
                    <a:pt x="171" y="0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177"/>
            <p:cNvSpPr>
              <a:spLocks/>
            </p:cNvSpPr>
            <p:nvPr/>
          </p:nvSpPr>
          <p:spPr bwMode="auto">
            <a:xfrm>
              <a:off x="2752" y="989"/>
              <a:ext cx="24" cy="84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0" y="843"/>
                </a:cxn>
                <a:cxn ang="0">
                  <a:pos x="24" y="843"/>
                </a:cxn>
                <a:cxn ang="0">
                  <a:pos x="24" y="14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3" y="0"/>
                </a:cxn>
              </a:cxnLst>
              <a:rect l="0" t="0" r="r" b="b"/>
              <a:pathLst>
                <a:path w="24" h="843">
                  <a:moveTo>
                    <a:pt x="13" y="0"/>
                  </a:moveTo>
                  <a:lnTo>
                    <a:pt x="0" y="14"/>
                  </a:lnTo>
                  <a:lnTo>
                    <a:pt x="0" y="843"/>
                  </a:lnTo>
                  <a:lnTo>
                    <a:pt x="24" y="843"/>
                  </a:lnTo>
                  <a:lnTo>
                    <a:pt x="24" y="14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Rectangle 178"/>
            <p:cNvSpPr>
              <a:spLocks noChangeArrowheads="1"/>
            </p:cNvSpPr>
            <p:nvPr/>
          </p:nvSpPr>
          <p:spPr bwMode="auto">
            <a:xfrm>
              <a:off x="2459" y="1046"/>
              <a:ext cx="268" cy="323"/>
            </a:xfrm>
            <a:prstGeom prst="rect">
              <a:avLst/>
            </a:prstGeom>
            <a:solidFill>
              <a:srgbClr val="C6E0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179"/>
            <p:cNvSpPr>
              <a:spLocks/>
            </p:cNvSpPr>
            <p:nvPr/>
          </p:nvSpPr>
          <p:spPr bwMode="auto">
            <a:xfrm>
              <a:off x="2459" y="1034"/>
              <a:ext cx="282" cy="25"/>
            </a:xfrm>
            <a:custGeom>
              <a:avLst/>
              <a:gdLst/>
              <a:ahLst/>
              <a:cxnLst>
                <a:cxn ang="0">
                  <a:pos x="282" y="12"/>
                </a:cxn>
                <a:cxn ang="0">
                  <a:pos x="268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268" y="25"/>
                </a:cxn>
                <a:cxn ang="0">
                  <a:pos x="255" y="12"/>
                </a:cxn>
                <a:cxn ang="0">
                  <a:pos x="282" y="12"/>
                </a:cxn>
                <a:cxn ang="0">
                  <a:pos x="282" y="0"/>
                </a:cxn>
                <a:cxn ang="0">
                  <a:pos x="268" y="0"/>
                </a:cxn>
                <a:cxn ang="0">
                  <a:pos x="282" y="12"/>
                </a:cxn>
              </a:cxnLst>
              <a:rect l="0" t="0" r="r" b="b"/>
              <a:pathLst>
                <a:path w="282" h="25">
                  <a:moveTo>
                    <a:pt x="282" y="12"/>
                  </a:moveTo>
                  <a:lnTo>
                    <a:pt x="268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268" y="25"/>
                  </a:lnTo>
                  <a:lnTo>
                    <a:pt x="255" y="12"/>
                  </a:lnTo>
                  <a:lnTo>
                    <a:pt x="282" y="12"/>
                  </a:lnTo>
                  <a:lnTo>
                    <a:pt x="282" y="0"/>
                  </a:lnTo>
                  <a:lnTo>
                    <a:pt x="268" y="0"/>
                  </a:lnTo>
                  <a:lnTo>
                    <a:pt x="28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180"/>
            <p:cNvSpPr>
              <a:spLocks/>
            </p:cNvSpPr>
            <p:nvPr/>
          </p:nvSpPr>
          <p:spPr bwMode="auto">
            <a:xfrm>
              <a:off x="2714" y="1046"/>
              <a:ext cx="27" cy="336"/>
            </a:xfrm>
            <a:custGeom>
              <a:avLst/>
              <a:gdLst/>
              <a:ahLst/>
              <a:cxnLst>
                <a:cxn ang="0">
                  <a:pos x="13" y="336"/>
                </a:cxn>
                <a:cxn ang="0">
                  <a:pos x="27" y="323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323"/>
                </a:cxn>
                <a:cxn ang="0">
                  <a:pos x="13" y="311"/>
                </a:cxn>
                <a:cxn ang="0">
                  <a:pos x="13" y="336"/>
                </a:cxn>
                <a:cxn ang="0">
                  <a:pos x="27" y="336"/>
                </a:cxn>
                <a:cxn ang="0">
                  <a:pos x="27" y="323"/>
                </a:cxn>
                <a:cxn ang="0">
                  <a:pos x="13" y="336"/>
                </a:cxn>
              </a:cxnLst>
              <a:rect l="0" t="0" r="r" b="b"/>
              <a:pathLst>
                <a:path w="27" h="336">
                  <a:moveTo>
                    <a:pt x="13" y="336"/>
                  </a:moveTo>
                  <a:lnTo>
                    <a:pt x="27" y="32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323"/>
                  </a:lnTo>
                  <a:lnTo>
                    <a:pt x="13" y="311"/>
                  </a:lnTo>
                  <a:lnTo>
                    <a:pt x="13" y="336"/>
                  </a:lnTo>
                  <a:lnTo>
                    <a:pt x="27" y="336"/>
                  </a:lnTo>
                  <a:lnTo>
                    <a:pt x="27" y="323"/>
                  </a:lnTo>
                  <a:lnTo>
                    <a:pt x="13" y="3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181"/>
            <p:cNvSpPr>
              <a:spLocks/>
            </p:cNvSpPr>
            <p:nvPr/>
          </p:nvSpPr>
          <p:spPr bwMode="auto">
            <a:xfrm>
              <a:off x="2448" y="1357"/>
              <a:ext cx="279" cy="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25"/>
                </a:cxn>
                <a:cxn ang="0">
                  <a:pos x="279" y="25"/>
                </a:cxn>
                <a:cxn ang="0">
                  <a:pos x="279" y="0"/>
                </a:cxn>
                <a:cxn ang="0">
                  <a:pos x="11" y="0"/>
                </a:cxn>
                <a:cxn ang="0">
                  <a:pos x="24" y="12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2"/>
                </a:cxn>
              </a:cxnLst>
              <a:rect l="0" t="0" r="r" b="b"/>
              <a:pathLst>
                <a:path w="279" h="25">
                  <a:moveTo>
                    <a:pt x="0" y="12"/>
                  </a:moveTo>
                  <a:lnTo>
                    <a:pt x="11" y="25"/>
                  </a:lnTo>
                  <a:lnTo>
                    <a:pt x="279" y="25"/>
                  </a:lnTo>
                  <a:lnTo>
                    <a:pt x="279" y="0"/>
                  </a:lnTo>
                  <a:lnTo>
                    <a:pt x="11" y="0"/>
                  </a:lnTo>
                  <a:lnTo>
                    <a:pt x="24" y="12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182"/>
            <p:cNvSpPr>
              <a:spLocks/>
            </p:cNvSpPr>
            <p:nvPr/>
          </p:nvSpPr>
          <p:spPr bwMode="auto">
            <a:xfrm>
              <a:off x="2448" y="1034"/>
              <a:ext cx="24" cy="33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2"/>
                </a:cxn>
                <a:cxn ang="0">
                  <a:pos x="0" y="335"/>
                </a:cxn>
                <a:cxn ang="0">
                  <a:pos x="24" y="335"/>
                </a:cxn>
                <a:cxn ang="0">
                  <a:pos x="24" y="12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1" y="0"/>
                </a:cxn>
              </a:cxnLst>
              <a:rect l="0" t="0" r="r" b="b"/>
              <a:pathLst>
                <a:path w="24" h="335">
                  <a:moveTo>
                    <a:pt x="11" y="0"/>
                  </a:moveTo>
                  <a:lnTo>
                    <a:pt x="0" y="12"/>
                  </a:lnTo>
                  <a:lnTo>
                    <a:pt x="0" y="335"/>
                  </a:lnTo>
                  <a:lnTo>
                    <a:pt x="24" y="335"/>
                  </a:lnTo>
                  <a:lnTo>
                    <a:pt x="24" y="12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Rectangle 183"/>
            <p:cNvSpPr>
              <a:spLocks noChangeArrowheads="1"/>
            </p:cNvSpPr>
            <p:nvPr/>
          </p:nvSpPr>
          <p:spPr bwMode="auto">
            <a:xfrm>
              <a:off x="2463" y="1395"/>
              <a:ext cx="264" cy="379"/>
            </a:xfrm>
            <a:prstGeom prst="rect">
              <a:avLst/>
            </a:prstGeom>
            <a:solidFill>
              <a:srgbClr val="C6E0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184"/>
            <p:cNvSpPr>
              <a:spLocks/>
            </p:cNvSpPr>
            <p:nvPr/>
          </p:nvSpPr>
          <p:spPr bwMode="auto">
            <a:xfrm>
              <a:off x="2463" y="1384"/>
              <a:ext cx="278" cy="24"/>
            </a:xfrm>
            <a:custGeom>
              <a:avLst/>
              <a:gdLst/>
              <a:ahLst/>
              <a:cxnLst>
                <a:cxn ang="0">
                  <a:pos x="278" y="11"/>
                </a:cxn>
                <a:cxn ang="0">
                  <a:pos x="264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64" y="24"/>
                </a:cxn>
                <a:cxn ang="0">
                  <a:pos x="251" y="11"/>
                </a:cxn>
                <a:cxn ang="0">
                  <a:pos x="278" y="11"/>
                </a:cxn>
                <a:cxn ang="0">
                  <a:pos x="278" y="0"/>
                </a:cxn>
                <a:cxn ang="0">
                  <a:pos x="264" y="0"/>
                </a:cxn>
                <a:cxn ang="0">
                  <a:pos x="278" y="11"/>
                </a:cxn>
              </a:cxnLst>
              <a:rect l="0" t="0" r="r" b="b"/>
              <a:pathLst>
                <a:path w="278" h="24">
                  <a:moveTo>
                    <a:pt x="278" y="11"/>
                  </a:moveTo>
                  <a:lnTo>
                    <a:pt x="26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64" y="24"/>
                  </a:lnTo>
                  <a:lnTo>
                    <a:pt x="251" y="11"/>
                  </a:lnTo>
                  <a:lnTo>
                    <a:pt x="278" y="11"/>
                  </a:lnTo>
                  <a:lnTo>
                    <a:pt x="278" y="0"/>
                  </a:lnTo>
                  <a:lnTo>
                    <a:pt x="264" y="0"/>
                  </a:lnTo>
                  <a:lnTo>
                    <a:pt x="27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185"/>
            <p:cNvSpPr>
              <a:spLocks/>
            </p:cNvSpPr>
            <p:nvPr/>
          </p:nvSpPr>
          <p:spPr bwMode="auto">
            <a:xfrm>
              <a:off x="2714" y="1395"/>
              <a:ext cx="27" cy="392"/>
            </a:xfrm>
            <a:custGeom>
              <a:avLst/>
              <a:gdLst/>
              <a:ahLst/>
              <a:cxnLst>
                <a:cxn ang="0">
                  <a:pos x="13" y="392"/>
                </a:cxn>
                <a:cxn ang="0">
                  <a:pos x="27" y="379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379"/>
                </a:cxn>
                <a:cxn ang="0">
                  <a:pos x="13" y="368"/>
                </a:cxn>
                <a:cxn ang="0">
                  <a:pos x="13" y="392"/>
                </a:cxn>
                <a:cxn ang="0">
                  <a:pos x="27" y="392"/>
                </a:cxn>
                <a:cxn ang="0">
                  <a:pos x="27" y="379"/>
                </a:cxn>
                <a:cxn ang="0">
                  <a:pos x="13" y="392"/>
                </a:cxn>
              </a:cxnLst>
              <a:rect l="0" t="0" r="r" b="b"/>
              <a:pathLst>
                <a:path w="27" h="392">
                  <a:moveTo>
                    <a:pt x="13" y="392"/>
                  </a:moveTo>
                  <a:lnTo>
                    <a:pt x="27" y="37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379"/>
                  </a:lnTo>
                  <a:lnTo>
                    <a:pt x="13" y="368"/>
                  </a:lnTo>
                  <a:lnTo>
                    <a:pt x="13" y="392"/>
                  </a:lnTo>
                  <a:lnTo>
                    <a:pt x="27" y="392"/>
                  </a:lnTo>
                  <a:lnTo>
                    <a:pt x="27" y="379"/>
                  </a:lnTo>
                  <a:lnTo>
                    <a:pt x="13" y="3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186"/>
            <p:cNvSpPr>
              <a:spLocks/>
            </p:cNvSpPr>
            <p:nvPr/>
          </p:nvSpPr>
          <p:spPr bwMode="auto">
            <a:xfrm>
              <a:off x="2449" y="1763"/>
              <a:ext cx="278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4" y="24"/>
                </a:cxn>
                <a:cxn ang="0">
                  <a:pos x="278" y="24"/>
                </a:cxn>
                <a:cxn ang="0">
                  <a:pos x="278" y="0"/>
                </a:cxn>
                <a:cxn ang="0">
                  <a:pos x="14" y="0"/>
                </a:cxn>
                <a:cxn ang="0">
                  <a:pos x="27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4" y="24"/>
                </a:cxn>
                <a:cxn ang="0">
                  <a:pos x="0" y="11"/>
                </a:cxn>
              </a:cxnLst>
              <a:rect l="0" t="0" r="r" b="b"/>
              <a:pathLst>
                <a:path w="278" h="24">
                  <a:moveTo>
                    <a:pt x="0" y="11"/>
                  </a:moveTo>
                  <a:lnTo>
                    <a:pt x="14" y="24"/>
                  </a:lnTo>
                  <a:lnTo>
                    <a:pt x="278" y="24"/>
                  </a:lnTo>
                  <a:lnTo>
                    <a:pt x="278" y="0"/>
                  </a:lnTo>
                  <a:lnTo>
                    <a:pt x="14" y="0"/>
                  </a:lnTo>
                  <a:lnTo>
                    <a:pt x="27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187"/>
            <p:cNvSpPr>
              <a:spLocks/>
            </p:cNvSpPr>
            <p:nvPr/>
          </p:nvSpPr>
          <p:spPr bwMode="auto">
            <a:xfrm>
              <a:off x="2449" y="1384"/>
              <a:ext cx="27" cy="39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1"/>
                </a:cxn>
                <a:cxn ang="0">
                  <a:pos x="0" y="390"/>
                </a:cxn>
                <a:cxn ang="0">
                  <a:pos x="27" y="390"/>
                </a:cxn>
                <a:cxn ang="0">
                  <a:pos x="27" y="11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4" y="0"/>
                </a:cxn>
              </a:cxnLst>
              <a:rect l="0" t="0" r="r" b="b"/>
              <a:pathLst>
                <a:path w="27" h="390">
                  <a:moveTo>
                    <a:pt x="14" y="0"/>
                  </a:moveTo>
                  <a:lnTo>
                    <a:pt x="0" y="11"/>
                  </a:lnTo>
                  <a:lnTo>
                    <a:pt x="0" y="390"/>
                  </a:lnTo>
                  <a:lnTo>
                    <a:pt x="27" y="390"/>
                  </a:lnTo>
                  <a:lnTo>
                    <a:pt x="27" y="11"/>
                  </a:lnTo>
                  <a:lnTo>
                    <a:pt x="14" y="2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Rectangle 188"/>
            <p:cNvSpPr>
              <a:spLocks noChangeArrowheads="1"/>
            </p:cNvSpPr>
            <p:nvPr/>
          </p:nvSpPr>
          <p:spPr bwMode="auto">
            <a:xfrm>
              <a:off x="2699" y="2589"/>
              <a:ext cx="620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Rectangle 189"/>
            <p:cNvSpPr>
              <a:spLocks noChangeArrowheads="1"/>
            </p:cNvSpPr>
            <p:nvPr/>
          </p:nvSpPr>
          <p:spPr bwMode="auto">
            <a:xfrm>
              <a:off x="4024" y="2581"/>
              <a:ext cx="43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Rectangle 190"/>
            <p:cNvSpPr>
              <a:spLocks noChangeArrowheads="1"/>
            </p:cNvSpPr>
            <p:nvPr/>
          </p:nvSpPr>
          <p:spPr bwMode="auto">
            <a:xfrm>
              <a:off x="4020" y="2651"/>
              <a:ext cx="4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Rectangle 191"/>
            <p:cNvSpPr>
              <a:spLocks noChangeArrowheads="1"/>
            </p:cNvSpPr>
            <p:nvPr/>
          </p:nvSpPr>
          <p:spPr bwMode="auto">
            <a:xfrm>
              <a:off x="4014" y="2720"/>
              <a:ext cx="41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Rectangle 192"/>
            <p:cNvSpPr>
              <a:spLocks noChangeArrowheads="1"/>
            </p:cNvSpPr>
            <p:nvPr/>
          </p:nvSpPr>
          <p:spPr bwMode="auto">
            <a:xfrm>
              <a:off x="4018" y="2790"/>
              <a:ext cx="4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Rectangle 193"/>
            <p:cNvSpPr>
              <a:spLocks noChangeArrowheads="1"/>
            </p:cNvSpPr>
            <p:nvPr/>
          </p:nvSpPr>
          <p:spPr bwMode="auto">
            <a:xfrm>
              <a:off x="4014" y="2857"/>
              <a:ext cx="41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Rectangle 194"/>
            <p:cNvSpPr>
              <a:spLocks noChangeArrowheads="1"/>
            </p:cNvSpPr>
            <p:nvPr/>
          </p:nvSpPr>
          <p:spPr bwMode="auto">
            <a:xfrm>
              <a:off x="4018" y="2927"/>
              <a:ext cx="4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Rectangle 195"/>
            <p:cNvSpPr>
              <a:spLocks noChangeArrowheads="1"/>
            </p:cNvSpPr>
            <p:nvPr/>
          </p:nvSpPr>
          <p:spPr bwMode="auto">
            <a:xfrm>
              <a:off x="4014" y="2995"/>
              <a:ext cx="4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Rectangle 196"/>
            <p:cNvSpPr>
              <a:spLocks noChangeArrowheads="1"/>
            </p:cNvSpPr>
            <p:nvPr/>
          </p:nvSpPr>
          <p:spPr bwMode="auto">
            <a:xfrm>
              <a:off x="4018" y="3062"/>
              <a:ext cx="41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" name="Rectangle 197"/>
            <p:cNvSpPr>
              <a:spLocks noChangeArrowheads="1"/>
            </p:cNvSpPr>
            <p:nvPr/>
          </p:nvSpPr>
          <p:spPr bwMode="auto">
            <a:xfrm>
              <a:off x="4018" y="3137"/>
              <a:ext cx="41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" name="Rectangle 198"/>
            <p:cNvSpPr>
              <a:spLocks noChangeArrowheads="1"/>
            </p:cNvSpPr>
            <p:nvPr/>
          </p:nvSpPr>
          <p:spPr bwMode="auto">
            <a:xfrm>
              <a:off x="3291" y="2591"/>
              <a:ext cx="43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Rectangle 199"/>
            <p:cNvSpPr>
              <a:spLocks noChangeArrowheads="1"/>
            </p:cNvSpPr>
            <p:nvPr/>
          </p:nvSpPr>
          <p:spPr bwMode="auto">
            <a:xfrm>
              <a:off x="3285" y="2662"/>
              <a:ext cx="44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2" name="Rectangle 200"/>
            <p:cNvSpPr>
              <a:spLocks noChangeArrowheads="1"/>
            </p:cNvSpPr>
            <p:nvPr/>
          </p:nvSpPr>
          <p:spPr bwMode="auto">
            <a:xfrm>
              <a:off x="3280" y="2730"/>
              <a:ext cx="45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3" name="Rectangle 201"/>
            <p:cNvSpPr>
              <a:spLocks noChangeArrowheads="1"/>
            </p:cNvSpPr>
            <p:nvPr/>
          </p:nvSpPr>
          <p:spPr bwMode="auto">
            <a:xfrm>
              <a:off x="3283" y="2799"/>
              <a:ext cx="44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" name="Rectangle 202"/>
            <p:cNvSpPr>
              <a:spLocks noChangeArrowheads="1"/>
            </p:cNvSpPr>
            <p:nvPr/>
          </p:nvSpPr>
          <p:spPr bwMode="auto">
            <a:xfrm>
              <a:off x="3280" y="2869"/>
              <a:ext cx="45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03"/>
            <p:cNvGrpSpPr>
              <a:grpSpLocks/>
            </p:cNvGrpSpPr>
            <p:nvPr/>
          </p:nvGrpSpPr>
          <p:grpSpPr bwMode="auto">
            <a:xfrm>
              <a:off x="1398" y="2510"/>
              <a:ext cx="3076" cy="1350"/>
              <a:chOff x="1398" y="2510"/>
              <a:chExt cx="3076" cy="1350"/>
            </a:xfrm>
          </p:grpSpPr>
          <p:sp>
            <p:nvSpPr>
              <p:cNvPr id="250" name="Rectangle 204"/>
              <p:cNvSpPr>
                <a:spLocks noChangeArrowheads="1"/>
              </p:cNvSpPr>
              <p:nvPr/>
            </p:nvSpPr>
            <p:spPr bwMode="auto">
              <a:xfrm>
                <a:off x="3283" y="2936"/>
                <a:ext cx="44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1" name="Rectangle 205"/>
              <p:cNvSpPr>
                <a:spLocks noChangeArrowheads="1"/>
              </p:cNvSpPr>
              <p:nvPr/>
            </p:nvSpPr>
            <p:spPr bwMode="auto">
              <a:xfrm>
                <a:off x="3280" y="3004"/>
                <a:ext cx="45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2" name="Rectangle 206"/>
              <p:cNvSpPr>
                <a:spLocks noChangeArrowheads="1"/>
              </p:cNvSpPr>
              <p:nvPr/>
            </p:nvSpPr>
            <p:spPr bwMode="auto">
              <a:xfrm>
                <a:off x="3283" y="3073"/>
                <a:ext cx="44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3" name="Rectangle 207"/>
              <p:cNvSpPr>
                <a:spLocks noChangeArrowheads="1"/>
              </p:cNvSpPr>
              <p:nvPr/>
            </p:nvSpPr>
            <p:spPr bwMode="auto">
              <a:xfrm>
                <a:off x="3283" y="3147"/>
                <a:ext cx="44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4" name="Rectangle 208"/>
              <p:cNvSpPr>
                <a:spLocks noChangeArrowheads="1"/>
              </p:cNvSpPr>
              <p:nvPr/>
            </p:nvSpPr>
            <p:spPr bwMode="auto">
              <a:xfrm>
                <a:off x="2712" y="2591"/>
                <a:ext cx="46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5" name="Rectangle 209"/>
              <p:cNvSpPr>
                <a:spLocks noChangeArrowheads="1"/>
              </p:cNvSpPr>
              <p:nvPr/>
            </p:nvSpPr>
            <p:spPr bwMode="auto">
              <a:xfrm>
                <a:off x="2711" y="2662"/>
                <a:ext cx="41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" name="Rectangle 210"/>
              <p:cNvSpPr>
                <a:spLocks noChangeArrowheads="1"/>
              </p:cNvSpPr>
              <p:nvPr/>
            </p:nvSpPr>
            <p:spPr bwMode="auto">
              <a:xfrm>
                <a:off x="2705" y="2730"/>
                <a:ext cx="41" cy="2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" name="Rectangle 211"/>
              <p:cNvSpPr>
                <a:spLocks noChangeArrowheads="1"/>
              </p:cNvSpPr>
              <p:nvPr/>
            </p:nvSpPr>
            <p:spPr bwMode="auto">
              <a:xfrm>
                <a:off x="2707" y="2799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8" name="Rectangle 212"/>
              <p:cNvSpPr>
                <a:spLocks noChangeArrowheads="1"/>
              </p:cNvSpPr>
              <p:nvPr/>
            </p:nvSpPr>
            <p:spPr bwMode="auto">
              <a:xfrm>
                <a:off x="2705" y="2869"/>
                <a:ext cx="41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9" name="Rectangle 213"/>
              <p:cNvSpPr>
                <a:spLocks noChangeArrowheads="1"/>
              </p:cNvSpPr>
              <p:nvPr/>
            </p:nvSpPr>
            <p:spPr bwMode="auto">
              <a:xfrm>
                <a:off x="2707" y="2936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0" name="Rectangle 214"/>
              <p:cNvSpPr>
                <a:spLocks noChangeArrowheads="1"/>
              </p:cNvSpPr>
              <p:nvPr/>
            </p:nvSpPr>
            <p:spPr bwMode="auto">
              <a:xfrm>
                <a:off x="2705" y="3004"/>
                <a:ext cx="41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1" name="Rectangle 215"/>
              <p:cNvSpPr>
                <a:spLocks noChangeArrowheads="1"/>
              </p:cNvSpPr>
              <p:nvPr/>
            </p:nvSpPr>
            <p:spPr bwMode="auto">
              <a:xfrm>
                <a:off x="2707" y="3073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2" name="Rectangle 216"/>
              <p:cNvSpPr>
                <a:spLocks noChangeArrowheads="1"/>
              </p:cNvSpPr>
              <p:nvPr/>
            </p:nvSpPr>
            <p:spPr bwMode="auto">
              <a:xfrm>
                <a:off x="2707" y="3147"/>
                <a:ext cx="43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3" name="Rectangle 217"/>
              <p:cNvSpPr>
                <a:spLocks noChangeArrowheads="1"/>
              </p:cNvSpPr>
              <p:nvPr/>
            </p:nvSpPr>
            <p:spPr bwMode="auto">
              <a:xfrm>
                <a:off x="1967" y="2591"/>
                <a:ext cx="43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4" name="Rectangle 218"/>
              <p:cNvSpPr>
                <a:spLocks noChangeArrowheads="1"/>
              </p:cNvSpPr>
              <p:nvPr/>
            </p:nvSpPr>
            <p:spPr bwMode="auto">
              <a:xfrm>
                <a:off x="1961" y="2662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" name="Rectangle 219"/>
              <p:cNvSpPr>
                <a:spLocks noChangeArrowheads="1"/>
              </p:cNvSpPr>
              <p:nvPr/>
            </p:nvSpPr>
            <p:spPr bwMode="auto">
              <a:xfrm>
                <a:off x="1955" y="2730"/>
                <a:ext cx="44" cy="2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" name="Rectangle 220"/>
              <p:cNvSpPr>
                <a:spLocks noChangeArrowheads="1"/>
              </p:cNvSpPr>
              <p:nvPr/>
            </p:nvSpPr>
            <p:spPr bwMode="auto">
              <a:xfrm>
                <a:off x="1959" y="2799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" name="Rectangle 221"/>
              <p:cNvSpPr>
                <a:spLocks noChangeArrowheads="1"/>
              </p:cNvSpPr>
              <p:nvPr/>
            </p:nvSpPr>
            <p:spPr bwMode="auto">
              <a:xfrm>
                <a:off x="1955" y="2869"/>
                <a:ext cx="44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" name="Rectangle 222"/>
              <p:cNvSpPr>
                <a:spLocks noChangeArrowheads="1"/>
              </p:cNvSpPr>
              <p:nvPr/>
            </p:nvSpPr>
            <p:spPr bwMode="auto">
              <a:xfrm>
                <a:off x="1959" y="2936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" name="Rectangle 223"/>
              <p:cNvSpPr>
                <a:spLocks noChangeArrowheads="1"/>
              </p:cNvSpPr>
              <p:nvPr/>
            </p:nvSpPr>
            <p:spPr bwMode="auto">
              <a:xfrm>
                <a:off x="1955" y="3004"/>
                <a:ext cx="44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" name="Rectangle 224"/>
              <p:cNvSpPr>
                <a:spLocks noChangeArrowheads="1"/>
              </p:cNvSpPr>
              <p:nvPr/>
            </p:nvSpPr>
            <p:spPr bwMode="auto">
              <a:xfrm>
                <a:off x="1959" y="3073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" name="Rectangle 225"/>
              <p:cNvSpPr>
                <a:spLocks noChangeArrowheads="1"/>
              </p:cNvSpPr>
              <p:nvPr/>
            </p:nvSpPr>
            <p:spPr bwMode="auto">
              <a:xfrm>
                <a:off x="1959" y="3147"/>
                <a:ext cx="43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" name="Rectangle 226"/>
              <p:cNvSpPr>
                <a:spLocks noChangeArrowheads="1"/>
              </p:cNvSpPr>
              <p:nvPr/>
            </p:nvSpPr>
            <p:spPr bwMode="auto">
              <a:xfrm>
                <a:off x="1914" y="2523"/>
                <a:ext cx="55" cy="6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" name="Freeform 227"/>
              <p:cNvSpPr>
                <a:spLocks/>
              </p:cNvSpPr>
              <p:nvPr/>
            </p:nvSpPr>
            <p:spPr bwMode="auto">
              <a:xfrm>
                <a:off x="1914" y="2510"/>
                <a:ext cx="68" cy="25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55" y="25"/>
                  </a:cxn>
                  <a:cxn ang="0">
                    <a:pos x="41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5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55" y="25"/>
                    </a:lnTo>
                    <a:lnTo>
                      <a:pt x="41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4" name="Freeform 228"/>
              <p:cNvSpPr>
                <a:spLocks/>
              </p:cNvSpPr>
              <p:nvPr/>
            </p:nvSpPr>
            <p:spPr bwMode="auto">
              <a:xfrm>
                <a:off x="1955" y="2523"/>
                <a:ext cx="27" cy="702"/>
              </a:xfrm>
              <a:custGeom>
                <a:avLst/>
                <a:gdLst/>
                <a:ahLst/>
                <a:cxnLst>
                  <a:cxn ang="0">
                    <a:pos x="14" y="702"/>
                  </a:cxn>
                  <a:cxn ang="0">
                    <a:pos x="27" y="691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691"/>
                  </a:cxn>
                  <a:cxn ang="0">
                    <a:pos x="14" y="678"/>
                  </a:cxn>
                  <a:cxn ang="0">
                    <a:pos x="14" y="702"/>
                  </a:cxn>
                  <a:cxn ang="0">
                    <a:pos x="27" y="702"/>
                  </a:cxn>
                  <a:cxn ang="0">
                    <a:pos x="27" y="691"/>
                  </a:cxn>
                  <a:cxn ang="0">
                    <a:pos x="14" y="702"/>
                  </a:cxn>
                </a:cxnLst>
                <a:rect l="0" t="0" r="r" b="b"/>
                <a:pathLst>
                  <a:path w="27" h="702">
                    <a:moveTo>
                      <a:pt x="14" y="702"/>
                    </a:moveTo>
                    <a:lnTo>
                      <a:pt x="27" y="691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691"/>
                    </a:lnTo>
                    <a:lnTo>
                      <a:pt x="14" y="678"/>
                    </a:lnTo>
                    <a:lnTo>
                      <a:pt x="14" y="702"/>
                    </a:lnTo>
                    <a:lnTo>
                      <a:pt x="27" y="702"/>
                    </a:lnTo>
                    <a:lnTo>
                      <a:pt x="27" y="691"/>
                    </a:lnTo>
                    <a:lnTo>
                      <a:pt x="14" y="7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5" name="Freeform 229"/>
              <p:cNvSpPr>
                <a:spLocks/>
              </p:cNvSpPr>
              <p:nvPr/>
            </p:nvSpPr>
            <p:spPr bwMode="auto">
              <a:xfrm>
                <a:off x="1901" y="3201"/>
                <a:ext cx="68" cy="2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6" y="13"/>
                  </a:cxn>
                  <a:cxn ang="0">
                    <a:pos x="0" y="13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3"/>
                  </a:cxn>
                </a:cxnLst>
                <a:rect l="0" t="0" r="r" b="b"/>
                <a:pathLst>
                  <a:path w="68" h="24">
                    <a:moveTo>
                      <a:pt x="0" y="13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6" y="13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" name="Freeform 230"/>
              <p:cNvSpPr>
                <a:spLocks/>
              </p:cNvSpPr>
              <p:nvPr/>
            </p:nvSpPr>
            <p:spPr bwMode="auto">
              <a:xfrm>
                <a:off x="1901" y="2510"/>
                <a:ext cx="26" cy="70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704"/>
                  </a:cxn>
                  <a:cxn ang="0">
                    <a:pos x="26" y="704"/>
                  </a:cxn>
                  <a:cxn ang="0">
                    <a:pos x="26" y="13"/>
                  </a:cxn>
                  <a:cxn ang="0">
                    <a:pos x="13" y="25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6" h="704">
                    <a:moveTo>
                      <a:pt x="13" y="0"/>
                    </a:moveTo>
                    <a:lnTo>
                      <a:pt x="0" y="13"/>
                    </a:lnTo>
                    <a:lnTo>
                      <a:pt x="0" y="704"/>
                    </a:lnTo>
                    <a:lnTo>
                      <a:pt x="26" y="704"/>
                    </a:lnTo>
                    <a:lnTo>
                      <a:pt x="26" y="13"/>
                    </a:lnTo>
                    <a:lnTo>
                      <a:pt x="13" y="25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" name="Rectangle 231"/>
              <p:cNvSpPr>
                <a:spLocks noChangeArrowheads="1"/>
              </p:cNvSpPr>
              <p:nvPr/>
            </p:nvSpPr>
            <p:spPr bwMode="auto">
              <a:xfrm>
                <a:off x="2712" y="3225"/>
                <a:ext cx="46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" name="Rectangle 232"/>
              <p:cNvSpPr>
                <a:spLocks noChangeArrowheads="1"/>
              </p:cNvSpPr>
              <p:nvPr/>
            </p:nvSpPr>
            <p:spPr bwMode="auto">
              <a:xfrm>
                <a:off x="2711" y="3295"/>
                <a:ext cx="41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" name="Rectangle 233"/>
              <p:cNvSpPr>
                <a:spLocks noChangeArrowheads="1"/>
              </p:cNvSpPr>
              <p:nvPr/>
            </p:nvSpPr>
            <p:spPr bwMode="auto">
              <a:xfrm>
                <a:off x="2705" y="3366"/>
                <a:ext cx="41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" name="Rectangle 234"/>
              <p:cNvSpPr>
                <a:spLocks noChangeArrowheads="1"/>
              </p:cNvSpPr>
              <p:nvPr/>
            </p:nvSpPr>
            <p:spPr bwMode="auto">
              <a:xfrm>
                <a:off x="2707" y="3434"/>
                <a:ext cx="43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" name="Rectangle 235"/>
              <p:cNvSpPr>
                <a:spLocks noChangeArrowheads="1"/>
              </p:cNvSpPr>
              <p:nvPr/>
            </p:nvSpPr>
            <p:spPr bwMode="auto">
              <a:xfrm>
                <a:off x="2705" y="3503"/>
                <a:ext cx="41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2" name="Rectangle 236"/>
              <p:cNvSpPr>
                <a:spLocks noChangeArrowheads="1"/>
              </p:cNvSpPr>
              <p:nvPr/>
            </p:nvSpPr>
            <p:spPr bwMode="auto">
              <a:xfrm>
                <a:off x="3295" y="3225"/>
                <a:ext cx="43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3" name="Rectangle 237"/>
              <p:cNvSpPr>
                <a:spLocks noChangeArrowheads="1"/>
              </p:cNvSpPr>
              <p:nvPr/>
            </p:nvSpPr>
            <p:spPr bwMode="auto">
              <a:xfrm>
                <a:off x="3291" y="3295"/>
                <a:ext cx="41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4" name="Rectangle 238"/>
              <p:cNvSpPr>
                <a:spLocks noChangeArrowheads="1"/>
              </p:cNvSpPr>
              <p:nvPr/>
            </p:nvSpPr>
            <p:spPr bwMode="auto">
              <a:xfrm>
                <a:off x="3285" y="3366"/>
                <a:ext cx="42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5" name="Rectangle 239"/>
              <p:cNvSpPr>
                <a:spLocks noChangeArrowheads="1"/>
              </p:cNvSpPr>
              <p:nvPr/>
            </p:nvSpPr>
            <p:spPr bwMode="auto">
              <a:xfrm>
                <a:off x="3289" y="3434"/>
                <a:ext cx="41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" name="Rectangle 240"/>
              <p:cNvSpPr>
                <a:spLocks noChangeArrowheads="1"/>
              </p:cNvSpPr>
              <p:nvPr/>
            </p:nvSpPr>
            <p:spPr bwMode="auto">
              <a:xfrm>
                <a:off x="3285" y="3503"/>
                <a:ext cx="42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" name="Rectangle 241"/>
              <p:cNvSpPr>
                <a:spLocks noChangeArrowheads="1"/>
              </p:cNvSpPr>
              <p:nvPr/>
            </p:nvSpPr>
            <p:spPr bwMode="auto">
              <a:xfrm>
                <a:off x="3552" y="2606"/>
                <a:ext cx="265" cy="379"/>
              </a:xfrm>
              <a:prstGeom prst="rect">
                <a:avLst/>
              </a:prstGeom>
              <a:solidFill>
                <a:srgbClr val="84C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" name="Freeform 242"/>
              <p:cNvSpPr>
                <a:spLocks/>
              </p:cNvSpPr>
              <p:nvPr/>
            </p:nvSpPr>
            <p:spPr bwMode="auto">
              <a:xfrm>
                <a:off x="3552" y="2593"/>
                <a:ext cx="276" cy="24"/>
              </a:xfrm>
              <a:custGeom>
                <a:avLst/>
                <a:gdLst/>
                <a:ahLst/>
                <a:cxnLst>
                  <a:cxn ang="0">
                    <a:pos x="276" y="13"/>
                  </a:cxn>
                  <a:cxn ang="0">
                    <a:pos x="26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65" y="24"/>
                  </a:cxn>
                  <a:cxn ang="0">
                    <a:pos x="252" y="13"/>
                  </a:cxn>
                  <a:cxn ang="0">
                    <a:pos x="276" y="13"/>
                  </a:cxn>
                  <a:cxn ang="0">
                    <a:pos x="276" y="0"/>
                  </a:cxn>
                  <a:cxn ang="0">
                    <a:pos x="265" y="0"/>
                  </a:cxn>
                  <a:cxn ang="0">
                    <a:pos x="276" y="13"/>
                  </a:cxn>
                </a:cxnLst>
                <a:rect l="0" t="0" r="r" b="b"/>
                <a:pathLst>
                  <a:path w="276" h="24">
                    <a:moveTo>
                      <a:pt x="276" y="13"/>
                    </a:moveTo>
                    <a:lnTo>
                      <a:pt x="26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65" y="24"/>
                    </a:lnTo>
                    <a:lnTo>
                      <a:pt x="252" y="13"/>
                    </a:lnTo>
                    <a:lnTo>
                      <a:pt x="276" y="13"/>
                    </a:lnTo>
                    <a:lnTo>
                      <a:pt x="276" y="0"/>
                    </a:lnTo>
                    <a:lnTo>
                      <a:pt x="265" y="0"/>
                    </a:lnTo>
                    <a:lnTo>
                      <a:pt x="27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" name="Freeform 243"/>
              <p:cNvSpPr>
                <a:spLocks/>
              </p:cNvSpPr>
              <p:nvPr/>
            </p:nvSpPr>
            <p:spPr bwMode="auto">
              <a:xfrm>
                <a:off x="3804" y="2606"/>
                <a:ext cx="24" cy="390"/>
              </a:xfrm>
              <a:custGeom>
                <a:avLst/>
                <a:gdLst/>
                <a:ahLst/>
                <a:cxnLst>
                  <a:cxn ang="0">
                    <a:pos x="13" y="390"/>
                  </a:cxn>
                  <a:cxn ang="0">
                    <a:pos x="24" y="379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79"/>
                  </a:cxn>
                  <a:cxn ang="0">
                    <a:pos x="13" y="366"/>
                  </a:cxn>
                  <a:cxn ang="0">
                    <a:pos x="13" y="390"/>
                  </a:cxn>
                  <a:cxn ang="0">
                    <a:pos x="24" y="390"/>
                  </a:cxn>
                  <a:cxn ang="0">
                    <a:pos x="24" y="379"/>
                  </a:cxn>
                  <a:cxn ang="0">
                    <a:pos x="13" y="390"/>
                  </a:cxn>
                </a:cxnLst>
                <a:rect l="0" t="0" r="r" b="b"/>
                <a:pathLst>
                  <a:path w="24" h="390">
                    <a:moveTo>
                      <a:pt x="13" y="390"/>
                    </a:moveTo>
                    <a:lnTo>
                      <a:pt x="24" y="379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79"/>
                    </a:lnTo>
                    <a:lnTo>
                      <a:pt x="13" y="366"/>
                    </a:lnTo>
                    <a:lnTo>
                      <a:pt x="13" y="390"/>
                    </a:lnTo>
                    <a:lnTo>
                      <a:pt x="24" y="390"/>
                    </a:lnTo>
                    <a:lnTo>
                      <a:pt x="24" y="379"/>
                    </a:lnTo>
                    <a:lnTo>
                      <a:pt x="13" y="3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0" name="Freeform 244"/>
              <p:cNvSpPr>
                <a:spLocks/>
              </p:cNvSpPr>
              <p:nvPr/>
            </p:nvSpPr>
            <p:spPr bwMode="auto">
              <a:xfrm>
                <a:off x="3539" y="2972"/>
                <a:ext cx="278" cy="2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4"/>
                  </a:cxn>
                  <a:cxn ang="0">
                    <a:pos x="278" y="24"/>
                  </a:cxn>
                  <a:cxn ang="0">
                    <a:pos x="278" y="0"/>
                  </a:cxn>
                  <a:cxn ang="0">
                    <a:pos x="13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3"/>
                  </a:cxn>
                </a:cxnLst>
                <a:rect l="0" t="0" r="r" b="b"/>
                <a:pathLst>
                  <a:path w="278" h="24">
                    <a:moveTo>
                      <a:pt x="0" y="13"/>
                    </a:moveTo>
                    <a:lnTo>
                      <a:pt x="13" y="24"/>
                    </a:lnTo>
                    <a:lnTo>
                      <a:pt x="278" y="24"/>
                    </a:lnTo>
                    <a:lnTo>
                      <a:pt x="278" y="0"/>
                    </a:lnTo>
                    <a:lnTo>
                      <a:pt x="13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1" name="Freeform 245"/>
              <p:cNvSpPr>
                <a:spLocks/>
              </p:cNvSpPr>
              <p:nvPr/>
            </p:nvSpPr>
            <p:spPr bwMode="auto">
              <a:xfrm>
                <a:off x="3539" y="2593"/>
                <a:ext cx="24" cy="39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92"/>
                  </a:cxn>
                  <a:cxn ang="0">
                    <a:pos x="24" y="392"/>
                  </a:cxn>
                  <a:cxn ang="0">
                    <a:pos x="24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4" h="392">
                    <a:moveTo>
                      <a:pt x="13" y="0"/>
                    </a:moveTo>
                    <a:lnTo>
                      <a:pt x="0" y="13"/>
                    </a:lnTo>
                    <a:lnTo>
                      <a:pt x="0" y="392"/>
                    </a:lnTo>
                    <a:lnTo>
                      <a:pt x="24" y="392"/>
                    </a:lnTo>
                    <a:lnTo>
                      <a:pt x="24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2" name="Rectangle 246"/>
              <p:cNvSpPr>
                <a:spLocks noChangeArrowheads="1"/>
              </p:cNvSpPr>
              <p:nvPr/>
            </p:nvSpPr>
            <p:spPr bwMode="auto">
              <a:xfrm>
                <a:off x="3552" y="3021"/>
                <a:ext cx="265" cy="345"/>
              </a:xfrm>
              <a:prstGeom prst="rect">
                <a:avLst/>
              </a:prstGeom>
              <a:solidFill>
                <a:srgbClr val="84C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3" name="Freeform 247"/>
              <p:cNvSpPr>
                <a:spLocks/>
              </p:cNvSpPr>
              <p:nvPr/>
            </p:nvSpPr>
            <p:spPr bwMode="auto">
              <a:xfrm>
                <a:off x="3552" y="3010"/>
                <a:ext cx="276" cy="24"/>
              </a:xfrm>
              <a:custGeom>
                <a:avLst/>
                <a:gdLst/>
                <a:ahLst/>
                <a:cxnLst>
                  <a:cxn ang="0">
                    <a:pos x="276" y="11"/>
                  </a:cxn>
                  <a:cxn ang="0">
                    <a:pos x="26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65" y="24"/>
                  </a:cxn>
                  <a:cxn ang="0">
                    <a:pos x="252" y="11"/>
                  </a:cxn>
                  <a:cxn ang="0">
                    <a:pos x="276" y="11"/>
                  </a:cxn>
                  <a:cxn ang="0">
                    <a:pos x="276" y="0"/>
                  </a:cxn>
                  <a:cxn ang="0">
                    <a:pos x="265" y="0"/>
                  </a:cxn>
                  <a:cxn ang="0">
                    <a:pos x="276" y="11"/>
                  </a:cxn>
                </a:cxnLst>
                <a:rect l="0" t="0" r="r" b="b"/>
                <a:pathLst>
                  <a:path w="276" h="24">
                    <a:moveTo>
                      <a:pt x="276" y="11"/>
                    </a:moveTo>
                    <a:lnTo>
                      <a:pt x="26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65" y="24"/>
                    </a:lnTo>
                    <a:lnTo>
                      <a:pt x="252" y="11"/>
                    </a:lnTo>
                    <a:lnTo>
                      <a:pt x="276" y="11"/>
                    </a:lnTo>
                    <a:lnTo>
                      <a:pt x="276" y="0"/>
                    </a:lnTo>
                    <a:lnTo>
                      <a:pt x="265" y="0"/>
                    </a:lnTo>
                    <a:lnTo>
                      <a:pt x="27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4" name="Freeform 248"/>
              <p:cNvSpPr>
                <a:spLocks/>
              </p:cNvSpPr>
              <p:nvPr/>
            </p:nvSpPr>
            <p:spPr bwMode="auto">
              <a:xfrm>
                <a:off x="3804" y="3021"/>
                <a:ext cx="24" cy="357"/>
              </a:xfrm>
              <a:custGeom>
                <a:avLst/>
                <a:gdLst/>
                <a:ahLst/>
                <a:cxnLst>
                  <a:cxn ang="0">
                    <a:pos x="13" y="357"/>
                  </a:cxn>
                  <a:cxn ang="0">
                    <a:pos x="24" y="345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45"/>
                  </a:cxn>
                  <a:cxn ang="0">
                    <a:pos x="13" y="332"/>
                  </a:cxn>
                  <a:cxn ang="0">
                    <a:pos x="13" y="357"/>
                  </a:cxn>
                  <a:cxn ang="0">
                    <a:pos x="24" y="357"/>
                  </a:cxn>
                  <a:cxn ang="0">
                    <a:pos x="24" y="345"/>
                  </a:cxn>
                  <a:cxn ang="0">
                    <a:pos x="13" y="357"/>
                  </a:cxn>
                </a:cxnLst>
                <a:rect l="0" t="0" r="r" b="b"/>
                <a:pathLst>
                  <a:path w="24" h="357">
                    <a:moveTo>
                      <a:pt x="13" y="357"/>
                    </a:moveTo>
                    <a:lnTo>
                      <a:pt x="24" y="345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45"/>
                    </a:lnTo>
                    <a:lnTo>
                      <a:pt x="13" y="332"/>
                    </a:lnTo>
                    <a:lnTo>
                      <a:pt x="13" y="357"/>
                    </a:lnTo>
                    <a:lnTo>
                      <a:pt x="24" y="357"/>
                    </a:lnTo>
                    <a:lnTo>
                      <a:pt x="24" y="345"/>
                    </a:lnTo>
                    <a:lnTo>
                      <a:pt x="13" y="3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5" name="Freeform 249"/>
              <p:cNvSpPr>
                <a:spLocks/>
              </p:cNvSpPr>
              <p:nvPr/>
            </p:nvSpPr>
            <p:spPr bwMode="auto">
              <a:xfrm>
                <a:off x="3539" y="3353"/>
                <a:ext cx="278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5"/>
                  </a:cxn>
                  <a:cxn ang="0">
                    <a:pos x="278" y="25"/>
                  </a:cxn>
                  <a:cxn ang="0">
                    <a:pos x="278" y="0"/>
                  </a:cxn>
                  <a:cxn ang="0">
                    <a:pos x="13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3"/>
                  </a:cxn>
                </a:cxnLst>
                <a:rect l="0" t="0" r="r" b="b"/>
                <a:pathLst>
                  <a:path w="278" h="25">
                    <a:moveTo>
                      <a:pt x="0" y="13"/>
                    </a:moveTo>
                    <a:lnTo>
                      <a:pt x="13" y="25"/>
                    </a:lnTo>
                    <a:lnTo>
                      <a:pt x="278" y="25"/>
                    </a:lnTo>
                    <a:lnTo>
                      <a:pt x="278" y="0"/>
                    </a:lnTo>
                    <a:lnTo>
                      <a:pt x="13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6" name="Freeform 250"/>
              <p:cNvSpPr>
                <a:spLocks/>
              </p:cNvSpPr>
              <p:nvPr/>
            </p:nvSpPr>
            <p:spPr bwMode="auto">
              <a:xfrm>
                <a:off x="3539" y="3010"/>
                <a:ext cx="24" cy="35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356"/>
                  </a:cxn>
                  <a:cxn ang="0">
                    <a:pos x="24" y="356"/>
                  </a:cxn>
                  <a:cxn ang="0">
                    <a:pos x="24" y="11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4" h="356">
                    <a:moveTo>
                      <a:pt x="13" y="0"/>
                    </a:moveTo>
                    <a:lnTo>
                      <a:pt x="0" y="11"/>
                    </a:lnTo>
                    <a:lnTo>
                      <a:pt x="0" y="356"/>
                    </a:lnTo>
                    <a:lnTo>
                      <a:pt x="24" y="356"/>
                    </a:lnTo>
                    <a:lnTo>
                      <a:pt x="24" y="11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" name="Rectangle 251"/>
              <p:cNvSpPr>
                <a:spLocks noChangeArrowheads="1"/>
              </p:cNvSpPr>
              <p:nvPr/>
            </p:nvSpPr>
            <p:spPr bwMode="auto">
              <a:xfrm>
                <a:off x="3347" y="3212"/>
                <a:ext cx="846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" name="Freeform 252"/>
              <p:cNvSpPr>
                <a:spLocks/>
              </p:cNvSpPr>
              <p:nvPr/>
            </p:nvSpPr>
            <p:spPr bwMode="auto">
              <a:xfrm>
                <a:off x="3347" y="3199"/>
                <a:ext cx="857" cy="25"/>
              </a:xfrm>
              <a:custGeom>
                <a:avLst/>
                <a:gdLst/>
                <a:ahLst/>
                <a:cxnLst>
                  <a:cxn ang="0">
                    <a:pos x="857" y="13"/>
                  </a:cxn>
                  <a:cxn ang="0">
                    <a:pos x="846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846" y="25"/>
                  </a:cxn>
                  <a:cxn ang="0">
                    <a:pos x="832" y="13"/>
                  </a:cxn>
                  <a:cxn ang="0">
                    <a:pos x="857" y="13"/>
                  </a:cxn>
                  <a:cxn ang="0">
                    <a:pos x="857" y="0"/>
                  </a:cxn>
                  <a:cxn ang="0">
                    <a:pos x="846" y="0"/>
                  </a:cxn>
                  <a:cxn ang="0">
                    <a:pos x="857" y="13"/>
                  </a:cxn>
                </a:cxnLst>
                <a:rect l="0" t="0" r="r" b="b"/>
                <a:pathLst>
                  <a:path w="857" h="25">
                    <a:moveTo>
                      <a:pt x="857" y="13"/>
                    </a:moveTo>
                    <a:lnTo>
                      <a:pt x="846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846" y="25"/>
                    </a:lnTo>
                    <a:lnTo>
                      <a:pt x="832" y="13"/>
                    </a:lnTo>
                    <a:lnTo>
                      <a:pt x="857" y="13"/>
                    </a:lnTo>
                    <a:lnTo>
                      <a:pt x="857" y="0"/>
                    </a:lnTo>
                    <a:lnTo>
                      <a:pt x="846" y="0"/>
                    </a:lnTo>
                    <a:lnTo>
                      <a:pt x="85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" name="Freeform 253"/>
              <p:cNvSpPr>
                <a:spLocks/>
              </p:cNvSpPr>
              <p:nvPr/>
            </p:nvSpPr>
            <p:spPr bwMode="auto">
              <a:xfrm>
                <a:off x="4179" y="3212"/>
                <a:ext cx="25" cy="55"/>
              </a:xfrm>
              <a:custGeom>
                <a:avLst/>
                <a:gdLst/>
                <a:ahLst/>
                <a:cxnLst>
                  <a:cxn ang="0">
                    <a:pos x="14" y="55"/>
                  </a:cxn>
                  <a:cxn ang="0">
                    <a:pos x="25" y="42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14" y="30"/>
                  </a:cxn>
                  <a:cxn ang="0">
                    <a:pos x="14" y="55"/>
                  </a:cxn>
                  <a:cxn ang="0">
                    <a:pos x="25" y="55"/>
                  </a:cxn>
                  <a:cxn ang="0">
                    <a:pos x="25" y="42"/>
                  </a:cxn>
                  <a:cxn ang="0">
                    <a:pos x="14" y="55"/>
                  </a:cxn>
                </a:cxnLst>
                <a:rect l="0" t="0" r="r" b="b"/>
                <a:pathLst>
                  <a:path w="25" h="55">
                    <a:moveTo>
                      <a:pt x="14" y="55"/>
                    </a:moveTo>
                    <a:lnTo>
                      <a:pt x="25" y="4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14" y="30"/>
                    </a:lnTo>
                    <a:lnTo>
                      <a:pt x="14" y="55"/>
                    </a:lnTo>
                    <a:lnTo>
                      <a:pt x="25" y="55"/>
                    </a:lnTo>
                    <a:lnTo>
                      <a:pt x="25" y="42"/>
                    </a:lnTo>
                    <a:lnTo>
                      <a:pt x="14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" name="Freeform 254"/>
              <p:cNvSpPr>
                <a:spLocks/>
              </p:cNvSpPr>
              <p:nvPr/>
            </p:nvSpPr>
            <p:spPr bwMode="auto">
              <a:xfrm>
                <a:off x="3334" y="3242"/>
                <a:ext cx="859" cy="2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3" y="25"/>
                  </a:cxn>
                  <a:cxn ang="0">
                    <a:pos x="859" y="25"/>
                  </a:cxn>
                  <a:cxn ang="0">
                    <a:pos x="859" y="0"/>
                  </a:cxn>
                  <a:cxn ang="0">
                    <a:pos x="13" y="0"/>
                  </a:cxn>
                  <a:cxn ang="0">
                    <a:pos x="25" y="12"/>
                  </a:cxn>
                  <a:cxn ang="0">
                    <a:pos x="0" y="12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2"/>
                  </a:cxn>
                </a:cxnLst>
                <a:rect l="0" t="0" r="r" b="b"/>
                <a:pathLst>
                  <a:path w="859" h="25">
                    <a:moveTo>
                      <a:pt x="0" y="12"/>
                    </a:moveTo>
                    <a:lnTo>
                      <a:pt x="13" y="25"/>
                    </a:lnTo>
                    <a:lnTo>
                      <a:pt x="859" y="25"/>
                    </a:lnTo>
                    <a:lnTo>
                      <a:pt x="859" y="0"/>
                    </a:lnTo>
                    <a:lnTo>
                      <a:pt x="13" y="0"/>
                    </a:lnTo>
                    <a:lnTo>
                      <a:pt x="25" y="12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1" name="Freeform 255"/>
              <p:cNvSpPr>
                <a:spLocks/>
              </p:cNvSpPr>
              <p:nvPr/>
            </p:nvSpPr>
            <p:spPr bwMode="auto">
              <a:xfrm>
                <a:off x="3334" y="3199"/>
                <a:ext cx="25" cy="5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55"/>
                  </a:cxn>
                  <a:cxn ang="0">
                    <a:pos x="25" y="55"/>
                  </a:cxn>
                  <a:cxn ang="0">
                    <a:pos x="25" y="13"/>
                  </a:cxn>
                  <a:cxn ang="0">
                    <a:pos x="13" y="25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5" h="55">
                    <a:moveTo>
                      <a:pt x="13" y="0"/>
                    </a:moveTo>
                    <a:lnTo>
                      <a:pt x="0" y="13"/>
                    </a:lnTo>
                    <a:lnTo>
                      <a:pt x="0" y="55"/>
                    </a:lnTo>
                    <a:lnTo>
                      <a:pt x="25" y="55"/>
                    </a:lnTo>
                    <a:lnTo>
                      <a:pt x="25" y="13"/>
                    </a:lnTo>
                    <a:lnTo>
                      <a:pt x="13" y="25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2" name="Rectangle 256"/>
              <p:cNvSpPr>
                <a:spLocks noChangeArrowheads="1"/>
              </p:cNvSpPr>
              <p:nvPr/>
            </p:nvSpPr>
            <p:spPr bwMode="auto">
              <a:xfrm>
                <a:off x="4014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3" name="Freeform 257"/>
              <p:cNvSpPr>
                <a:spLocks/>
              </p:cNvSpPr>
              <p:nvPr/>
            </p:nvSpPr>
            <p:spPr bwMode="auto">
              <a:xfrm>
                <a:off x="4014" y="3235"/>
                <a:ext cx="68" cy="24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1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4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1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4" name="Freeform 258"/>
              <p:cNvSpPr>
                <a:spLocks/>
              </p:cNvSpPr>
              <p:nvPr/>
            </p:nvSpPr>
            <p:spPr bwMode="auto">
              <a:xfrm>
                <a:off x="4055" y="3248"/>
                <a:ext cx="27" cy="315"/>
              </a:xfrm>
              <a:custGeom>
                <a:avLst/>
                <a:gdLst/>
                <a:ahLst/>
                <a:cxnLst>
                  <a:cxn ang="0">
                    <a:pos x="14" y="315"/>
                  </a:cxn>
                  <a:cxn ang="0">
                    <a:pos x="27" y="302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4" y="291"/>
                  </a:cxn>
                  <a:cxn ang="0">
                    <a:pos x="14" y="315"/>
                  </a:cxn>
                  <a:cxn ang="0">
                    <a:pos x="27" y="315"/>
                  </a:cxn>
                  <a:cxn ang="0">
                    <a:pos x="27" y="302"/>
                  </a:cxn>
                  <a:cxn ang="0">
                    <a:pos x="14" y="315"/>
                  </a:cxn>
                </a:cxnLst>
                <a:rect l="0" t="0" r="r" b="b"/>
                <a:pathLst>
                  <a:path w="27" h="315">
                    <a:moveTo>
                      <a:pt x="14" y="315"/>
                    </a:moveTo>
                    <a:lnTo>
                      <a:pt x="27" y="302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4" y="291"/>
                    </a:lnTo>
                    <a:lnTo>
                      <a:pt x="14" y="315"/>
                    </a:lnTo>
                    <a:lnTo>
                      <a:pt x="27" y="315"/>
                    </a:lnTo>
                    <a:lnTo>
                      <a:pt x="27" y="302"/>
                    </a:lnTo>
                    <a:lnTo>
                      <a:pt x="14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5" name="Freeform 259"/>
              <p:cNvSpPr>
                <a:spLocks/>
              </p:cNvSpPr>
              <p:nvPr/>
            </p:nvSpPr>
            <p:spPr bwMode="auto">
              <a:xfrm>
                <a:off x="4001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4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6" name="Freeform 260"/>
              <p:cNvSpPr>
                <a:spLocks/>
              </p:cNvSpPr>
              <p:nvPr/>
            </p:nvSpPr>
            <p:spPr bwMode="auto">
              <a:xfrm>
                <a:off x="4001" y="3235"/>
                <a:ext cx="24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4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" name="Rectangle 261"/>
              <p:cNvSpPr>
                <a:spLocks noChangeArrowheads="1"/>
              </p:cNvSpPr>
              <p:nvPr/>
            </p:nvSpPr>
            <p:spPr bwMode="auto">
              <a:xfrm>
                <a:off x="3920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" name="Freeform 262"/>
              <p:cNvSpPr>
                <a:spLocks/>
              </p:cNvSpPr>
              <p:nvPr/>
            </p:nvSpPr>
            <p:spPr bwMode="auto">
              <a:xfrm>
                <a:off x="3920" y="3235"/>
                <a:ext cx="68" cy="24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3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4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3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" name="Freeform 263"/>
              <p:cNvSpPr>
                <a:spLocks/>
              </p:cNvSpPr>
              <p:nvPr/>
            </p:nvSpPr>
            <p:spPr bwMode="auto">
              <a:xfrm>
                <a:off x="3963" y="3248"/>
                <a:ext cx="25" cy="315"/>
              </a:xfrm>
              <a:custGeom>
                <a:avLst/>
                <a:gdLst/>
                <a:ahLst/>
                <a:cxnLst>
                  <a:cxn ang="0">
                    <a:pos x="12" y="315"/>
                  </a:cxn>
                  <a:cxn ang="0">
                    <a:pos x="25" y="302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2" y="291"/>
                  </a:cxn>
                  <a:cxn ang="0">
                    <a:pos x="12" y="315"/>
                  </a:cxn>
                  <a:cxn ang="0">
                    <a:pos x="25" y="315"/>
                  </a:cxn>
                  <a:cxn ang="0">
                    <a:pos x="25" y="302"/>
                  </a:cxn>
                  <a:cxn ang="0">
                    <a:pos x="12" y="315"/>
                  </a:cxn>
                </a:cxnLst>
                <a:rect l="0" t="0" r="r" b="b"/>
                <a:pathLst>
                  <a:path w="25" h="315">
                    <a:moveTo>
                      <a:pt x="12" y="315"/>
                    </a:moveTo>
                    <a:lnTo>
                      <a:pt x="25" y="30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2" y="291"/>
                    </a:lnTo>
                    <a:lnTo>
                      <a:pt x="12" y="315"/>
                    </a:lnTo>
                    <a:lnTo>
                      <a:pt x="25" y="315"/>
                    </a:lnTo>
                    <a:lnTo>
                      <a:pt x="25" y="302"/>
                    </a:lnTo>
                    <a:lnTo>
                      <a:pt x="12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" name="Freeform 264"/>
              <p:cNvSpPr>
                <a:spLocks/>
              </p:cNvSpPr>
              <p:nvPr/>
            </p:nvSpPr>
            <p:spPr bwMode="auto">
              <a:xfrm>
                <a:off x="3907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6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6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" name="Freeform 265"/>
              <p:cNvSpPr>
                <a:spLocks/>
              </p:cNvSpPr>
              <p:nvPr/>
            </p:nvSpPr>
            <p:spPr bwMode="auto">
              <a:xfrm>
                <a:off x="3907" y="3235"/>
                <a:ext cx="26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6" y="315"/>
                  </a:cxn>
                  <a:cxn ang="0">
                    <a:pos x="26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6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6" y="315"/>
                    </a:lnTo>
                    <a:lnTo>
                      <a:pt x="26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" name="Rectangle 266"/>
              <p:cNvSpPr>
                <a:spLocks noChangeArrowheads="1"/>
              </p:cNvSpPr>
              <p:nvPr/>
            </p:nvSpPr>
            <p:spPr bwMode="auto">
              <a:xfrm>
                <a:off x="3826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" name="Freeform 267"/>
              <p:cNvSpPr>
                <a:spLocks/>
              </p:cNvSpPr>
              <p:nvPr/>
            </p:nvSpPr>
            <p:spPr bwMode="auto">
              <a:xfrm>
                <a:off x="3826" y="3235"/>
                <a:ext cx="68" cy="24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4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4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4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" name="Freeform 268"/>
              <p:cNvSpPr>
                <a:spLocks/>
              </p:cNvSpPr>
              <p:nvPr/>
            </p:nvSpPr>
            <p:spPr bwMode="auto">
              <a:xfrm>
                <a:off x="3870" y="3248"/>
                <a:ext cx="24" cy="315"/>
              </a:xfrm>
              <a:custGeom>
                <a:avLst/>
                <a:gdLst/>
                <a:ahLst/>
                <a:cxnLst>
                  <a:cxn ang="0">
                    <a:pos x="11" y="315"/>
                  </a:cxn>
                  <a:cxn ang="0">
                    <a:pos x="24" y="302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1" y="291"/>
                  </a:cxn>
                  <a:cxn ang="0">
                    <a:pos x="11" y="315"/>
                  </a:cxn>
                  <a:cxn ang="0">
                    <a:pos x="24" y="315"/>
                  </a:cxn>
                  <a:cxn ang="0">
                    <a:pos x="24" y="302"/>
                  </a:cxn>
                  <a:cxn ang="0">
                    <a:pos x="11" y="315"/>
                  </a:cxn>
                </a:cxnLst>
                <a:rect l="0" t="0" r="r" b="b"/>
                <a:pathLst>
                  <a:path w="24" h="315">
                    <a:moveTo>
                      <a:pt x="11" y="315"/>
                    </a:moveTo>
                    <a:lnTo>
                      <a:pt x="24" y="30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1" y="291"/>
                    </a:lnTo>
                    <a:lnTo>
                      <a:pt x="11" y="315"/>
                    </a:lnTo>
                    <a:lnTo>
                      <a:pt x="24" y="315"/>
                    </a:lnTo>
                    <a:lnTo>
                      <a:pt x="24" y="302"/>
                    </a:lnTo>
                    <a:lnTo>
                      <a:pt x="11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" name="Freeform 269"/>
              <p:cNvSpPr>
                <a:spLocks/>
              </p:cNvSpPr>
              <p:nvPr/>
            </p:nvSpPr>
            <p:spPr bwMode="auto">
              <a:xfrm>
                <a:off x="3815" y="3539"/>
                <a:ext cx="66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1" y="24"/>
                  </a:cxn>
                  <a:cxn ang="0">
                    <a:pos x="66" y="24"/>
                  </a:cxn>
                  <a:cxn ang="0">
                    <a:pos x="66" y="0"/>
                  </a:cxn>
                  <a:cxn ang="0">
                    <a:pos x="11" y="0"/>
                  </a:cxn>
                  <a:cxn ang="0">
                    <a:pos x="24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1" y="24"/>
                  </a:cxn>
                  <a:cxn ang="0">
                    <a:pos x="0" y="11"/>
                  </a:cxn>
                </a:cxnLst>
                <a:rect l="0" t="0" r="r" b="b"/>
                <a:pathLst>
                  <a:path w="66" h="24">
                    <a:moveTo>
                      <a:pt x="0" y="11"/>
                    </a:moveTo>
                    <a:lnTo>
                      <a:pt x="11" y="24"/>
                    </a:lnTo>
                    <a:lnTo>
                      <a:pt x="66" y="24"/>
                    </a:lnTo>
                    <a:lnTo>
                      <a:pt x="66" y="0"/>
                    </a:lnTo>
                    <a:lnTo>
                      <a:pt x="11" y="0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1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" name="Freeform 270"/>
              <p:cNvSpPr>
                <a:spLocks/>
              </p:cNvSpPr>
              <p:nvPr/>
            </p:nvSpPr>
            <p:spPr bwMode="auto">
              <a:xfrm>
                <a:off x="3815" y="3235"/>
                <a:ext cx="24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3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1" y="0"/>
                  </a:cxn>
                </a:cxnLst>
                <a:rect l="0" t="0" r="r" b="b"/>
                <a:pathLst>
                  <a:path w="24" h="315">
                    <a:moveTo>
                      <a:pt x="11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3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" name="Rectangle 271"/>
              <p:cNvSpPr>
                <a:spLocks noChangeArrowheads="1"/>
              </p:cNvSpPr>
              <p:nvPr/>
            </p:nvSpPr>
            <p:spPr bwMode="auto">
              <a:xfrm>
                <a:off x="3732" y="3248"/>
                <a:ext cx="59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" name="Freeform 272"/>
              <p:cNvSpPr>
                <a:spLocks/>
              </p:cNvSpPr>
              <p:nvPr/>
            </p:nvSpPr>
            <p:spPr bwMode="auto">
              <a:xfrm>
                <a:off x="3732" y="3235"/>
                <a:ext cx="70" cy="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9" y="24"/>
                  </a:cxn>
                  <a:cxn ang="0">
                    <a:pos x="45" y="13"/>
                  </a:cxn>
                  <a:cxn ang="0">
                    <a:pos x="70" y="13"/>
                  </a:cxn>
                  <a:cxn ang="0">
                    <a:pos x="70" y="0"/>
                  </a:cxn>
                  <a:cxn ang="0">
                    <a:pos x="59" y="0"/>
                  </a:cxn>
                  <a:cxn ang="0">
                    <a:pos x="70" y="13"/>
                  </a:cxn>
                </a:cxnLst>
                <a:rect l="0" t="0" r="r" b="b"/>
                <a:pathLst>
                  <a:path w="70" h="24">
                    <a:moveTo>
                      <a:pt x="70" y="13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9" y="24"/>
                    </a:lnTo>
                    <a:lnTo>
                      <a:pt x="45" y="13"/>
                    </a:lnTo>
                    <a:lnTo>
                      <a:pt x="70" y="13"/>
                    </a:lnTo>
                    <a:lnTo>
                      <a:pt x="70" y="0"/>
                    </a:lnTo>
                    <a:lnTo>
                      <a:pt x="59" y="0"/>
                    </a:lnTo>
                    <a:lnTo>
                      <a:pt x="7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" name="Freeform 273"/>
              <p:cNvSpPr>
                <a:spLocks/>
              </p:cNvSpPr>
              <p:nvPr/>
            </p:nvSpPr>
            <p:spPr bwMode="auto">
              <a:xfrm>
                <a:off x="3777" y="3248"/>
                <a:ext cx="25" cy="315"/>
              </a:xfrm>
              <a:custGeom>
                <a:avLst/>
                <a:gdLst/>
                <a:ahLst/>
                <a:cxnLst>
                  <a:cxn ang="0">
                    <a:pos x="14" y="315"/>
                  </a:cxn>
                  <a:cxn ang="0">
                    <a:pos x="25" y="302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4" y="291"/>
                  </a:cxn>
                  <a:cxn ang="0">
                    <a:pos x="14" y="315"/>
                  </a:cxn>
                  <a:cxn ang="0">
                    <a:pos x="25" y="315"/>
                  </a:cxn>
                  <a:cxn ang="0">
                    <a:pos x="25" y="302"/>
                  </a:cxn>
                  <a:cxn ang="0">
                    <a:pos x="14" y="315"/>
                  </a:cxn>
                </a:cxnLst>
                <a:rect l="0" t="0" r="r" b="b"/>
                <a:pathLst>
                  <a:path w="25" h="315">
                    <a:moveTo>
                      <a:pt x="14" y="315"/>
                    </a:moveTo>
                    <a:lnTo>
                      <a:pt x="25" y="30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4" y="291"/>
                    </a:lnTo>
                    <a:lnTo>
                      <a:pt x="14" y="315"/>
                    </a:lnTo>
                    <a:lnTo>
                      <a:pt x="25" y="315"/>
                    </a:lnTo>
                    <a:lnTo>
                      <a:pt x="25" y="302"/>
                    </a:lnTo>
                    <a:lnTo>
                      <a:pt x="14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" name="Freeform 274"/>
              <p:cNvSpPr>
                <a:spLocks/>
              </p:cNvSpPr>
              <p:nvPr/>
            </p:nvSpPr>
            <p:spPr bwMode="auto">
              <a:xfrm>
                <a:off x="3721" y="3539"/>
                <a:ext cx="70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1" y="24"/>
                  </a:cxn>
                  <a:cxn ang="0">
                    <a:pos x="70" y="24"/>
                  </a:cxn>
                  <a:cxn ang="0">
                    <a:pos x="70" y="0"/>
                  </a:cxn>
                  <a:cxn ang="0">
                    <a:pos x="11" y="0"/>
                  </a:cxn>
                  <a:cxn ang="0">
                    <a:pos x="25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1" y="24"/>
                  </a:cxn>
                  <a:cxn ang="0">
                    <a:pos x="0" y="11"/>
                  </a:cxn>
                </a:cxnLst>
                <a:rect l="0" t="0" r="r" b="b"/>
                <a:pathLst>
                  <a:path w="70" h="24">
                    <a:moveTo>
                      <a:pt x="0" y="11"/>
                    </a:moveTo>
                    <a:lnTo>
                      <a:pt x="11" y="24"/>
                    </a:lnTo>
                    <a:lnTo>
                      <a:pt x="70" y="24"/>
                    </a:lnTo>
                    <a:lnTo>
                      <a:pt x="70" y="0"/>
                    </a:lnTo>
                    <a:lnTo>
                      <a:pt x="11" y="0"/>
                    </a:lnTo>
                    <a:lnTo>
                      <a:pt x="25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1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" name="Freeform 275"/>
              <p:cNvSpPr>
                <a:spLocks/>
              </p:cNvSpPr>
              <p:nvPr/>
            </p:nvSpPr>
            <p:spPr bwMode="auto">
              <a:xfrm>
                <a:off x="3721" y="3235"/>
                <a:ext cx="25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5" y="315"/>
                  </a:cxn>
                  <a:cxn ang="0">
                    <a:pos x="25" y="13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1" y="0"/>
                  </a:cxn>
                </a:cxnLst>
                <a:rect l="0" t="0" r="r" b="b"/>
                <a:pathLst>
                  <a:path w="25" h="315">
                    <a:moveTo>
                      <a:pt x="11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5" y="315"/>
                    </a:lnTo>
                    <a:lnTo>
                      <a:pt x="25" y="13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" name="Rectangle 276"/>
              <p:cNvSpPr>
                <a:spLocks noChangeArrowheads="1"/>
              </p:cNvSpPr>
              <p:nvPr/>
            </p:nvSpPr>
            <p:spPr bwMode="auto">
              <a:xfrm>
                <a:off x="3642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" name="Freeform 277"/>
              <p:cNvSpPr>
                <a:spLocks/>
              </p:cNvSpPr>
              <p:nvPr/>
            </p:nvSpPr>
            <p:spPr bwMode="auto">
              <a:xfrm>
                <a:off x="3642" y="3235"/>
                <a:ext cx="66" cy="24"/>
              </a:xfrm>
              <a:custGeom>
                <a:avLst/>
                <a:gdLst/>
                <a:ahLst/>
                <a:cxnLst>
                  <a:cxn ang="0">
                    <a:pos x="66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2" y="13"/>
                  </a:cxn>
                  <a:cxn ang="0">
                    <a:pos x="66" y="13"/>
                  </a:cxn>
                  <a:cxn ang="0">
                    <a:pos x="66" y="0"/>
                  </a:cxn>
                  <a:cxn ang="0">
                    <a:pos x="55" y="0"/>
                  </a:cxn>
                  <a:cxn ang="0">
                    <a:pos x="66" y="13"/>
                  </a:cxn>
                </a:cxnLst>
                <a:rect l="0" t="0" r="r" b="b"/>
                <a:pathLst>
                  <a:path w="66" h="24">
                    <a:moveTo>
                      <a:pt x="66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2" y="13"/>
                    </a:lnTo>
                    <a:lnTo>
                      <a:pt x="66" y="13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6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" name="Freeform 278"/>
              <p:cNvSpPr>
                <a:spLocks/>
              </p:cNvSpPr>
              <p:nvPr/>
            </p:nvSpPr>
            <p:spPr bwMode="auto">
              <a:xfrm>
                <a:off x="3684" y="3248"/>
                <a:ext cx="24" cy="315"/>
              </a:xfrm>
              <a:custGeom>
                <a:avLst/>
                <a:gdLst/>
                <a:ahLst/>
                <a:cxnLst>
                  <a:cxn ang="0">
                    <a:pos x="13" y="315"/>
                  </a:cxn>
                  <a:cxn ang="0">
                    <a:pos x="24" y="302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3" y="291"/>
                  </a:cxn>
                  <a:cxn ang="0">
                    <a:pos x="13" y="315"/>
                  </a:cxn>
                  <a:cxn ang="0">
                    <a:pos x="24" y="315"/>
                  </a:cxn>
                  <a:cxn ang="0">
                    <a:pos x="24" y="302"/>
                  </a:cxn>
                  <a:cxn ang="0">
                    <a:pos x="13" y="315"/>
                  </a:cxn>
                </a:cxnLst>
                <a:rect l="0" t="0" r="r" b="b"/>
                <a:pathLst>
                  <a:path w="24" h="315">
                    <a:moveTo>
                      <a:pt x="13" y="315"/>
                    </a:moveTo>
                    <a:lnTo>
                      <a:pt x="24" y="30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3" y="291"/>
                    </a:lnTo>
                    <a:lnTo>
                      <a:pt x="13" y="315"/>
                    </a:lnTo>
                    <a:lnTo>
                      <a:pt x="24" y="315"/>
                    </a:lnTo>
                    <a:lnTo>
                      <a:pt x="24" y="302"/>
                    </a:lnTo>
                    <a:lnTo>
                      <a:pt x="13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5" name="Freeform 279"/>
              <p:cNvSpPr>
                <a:spLocks/>
              </p:cNvSpPr>
              <p:nvPr/>
            </p:nvSpPr>
            <p:spPr bwMode="auto">
              <a:xfrm>
                <a:off x="3629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5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5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6" name="Freeform 280"/>
              <p:cNvSpPr>
                <a:spLocks/>
              </p:cNvSpPr>
              <p:nvPr/>
            </p:nvSpPr>
            <p:spPr bwMode="auto">
              <a:xfrm>
                <a:off x="3629" y="3235"/>
                <a:ext cx="25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5" y="315"/>
                  </a:cxn>
                  <a:cxn ang="0">
                    <a:pos x="25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5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5" y="315"/>
                    </a:lnTo>
                    <a:lnTo>
                      <a:pt x="25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" name="Rectangle 281"/>
              <p:cNvSpPr>
                <a:spLocks noChangeArrowheads="1"/>
              </p:cNvSpPr>
              <p:nvPr/>
            </p:nvSpPr>
            <p:spPr bwMode="auto">
              <a:xfrm>
                <a:off x="3548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" name="Freeform 282"/>
              <p:cNvSpPr>
                <a:spLocks/>
              </p:cNvSpPr>
              <p:nvPr/>
            </p:nvSpPr>
            <p:spPr bwMode="auto">
              <a:xfrm>
                <a:off x="3548" y="3235"/>
                <a:ext cx="68" cy="24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2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4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2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" name="Freeform 283"/>
              <p:cNvSpPr>
                <a:spLocks/>
              </p:cNvSpPr>
              <p:nvPr/>
            </p:nvSpPr>
            <p:spPr bwMode="auto">
              <a:xfrm>
                <a:off x="3590" y="3248"/>
                <a:ext cx="26" cy="315"/>
              </a:xfrm>
              <a:custGeom>
                <a:avLst/>
                <a:gdLst/>
                <a:ahLst/>
                <a:cxnLst>
                  <a:cxn ang="0">
                    <a:pos x="13" y="315"/>
                  </a:cxn>
                  <a:cxn ang="0">
                    <a:pos x="26" y="302"/>
                  </a:cxn>
                  <a:cxn ang="0">
                    <a:pos x="26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3" y="291"/>
                  </a:cxn>
                  <a:cxn ang="0">
                    <a:pos x="13" y="315"/>
                  </a:cxn>
                  <a:cxn ang="0">
                    <a:pos x="26" y="315"/>
                  </a:cxn>
                  <a:cxn ang="0">
                    <a:pos x="26" y="302"/>
                  </a:cxn>
                  <a:cxn ang="0">
                    <a:pos x="13" y="315"/>
                  </a:cxn>
                </a:cxnLst>
                <a:rect l="0" t="0" r="r" b="b"/>
                <a:pathLst>
                  <a:path w="26" h="315">
                    <a:moveTo>
                      <a:pt x="13" y="315"/>
                    </a:moveTo>
                    <a:lnTo>
                      <a:pt x="26" y="302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3" y="291"/>
                    </a:lnTo>
                    <a:lnTo>
                      <a:pt x="13" y="315"/>
                    </a:lnTo>
                    <a:lnTo>
                      <a:pt x="26" y="315"/>
                    </a:lnTo>
                    <a:lnTo>
                      <a:pt x="26" y="302"/>
                    </a:lnTo>
                    <a:lnTo>
                      <a:pt x="13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" name="Freeform 284"/>
              <p:cNvSpPr>
                <a:spLocks/>
              </p:cNvSpPr>
              <p:nvPr/>
            </p:nvSpPr>
            <p:spPr bwMode="auto">
              <a:xfrm>
                <a:off x="3535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5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5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" name="Freeform 285"/>
              <p:cNvSpPr>
                <a:spLocks/>
              </p:cNvSpPr>
              <p:nvPr/>
            </p:nvSpPr>
            <p:spPr bwMode="auto">
              <a:xfrm>
                <a:off x="3535" y="3235"/>
                <a:ext cx="25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5" y="315"/>
                  </a:cxn>
                  <a:cxn ang="0">
                    <a:pos x="25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5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5" y="315"/>
                    </a:lnTo>
                    <a:lnTo>
                      <a:pt x="25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" name="Rectangle 286"/>
              <p:cNvSpPr>
                <a:spLocks noChangeArrowheads="1"/>
              </p:cNvSpPr>
              <p:nvPr/>
            </p:nvSpPr>
            <p:spPr bwMode="auto">
              <a:xfrm>
                <a:off x="3454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" name="Freeform 287"/>
              <p:cNvSpPr>
                <a:spLocks/>
              </p:cNvSpPr>
              <p:nvPr/>
            </p:nvSpPr>
            <p:spPr bwMode="auto">
              <a:xfrm>
                <a:off x="3454" y="3235"/>
                <a:ext cx="68" cy="24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4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4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4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" name="Freeform 288"/>
              <p:cNvSpPr>
                <a:spLocks/>
              </p:cNvSpPr>
              <p:nvPr/>
            </p:nvSpPr>
            <p:spPr bwMode="auto">
              <a:xfrm>
                <a:off x="3498" y="3248"/>
                <a:ext cx="24" cy="315"/>
              </a:xfrm>
              <a:custGeom>
                <a:avLst/>
                <a:gdLst/>
                <a:ahLst/>
                <a:cxnLst>
                  <a:cxn ang="0">
                    <a:pos x="11" y="315"/>
                  </a:cxn>
                  <a:cxn ang="0">
                    <a:pos x="24" y="302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1" y="291"/>
                  </a:cxn>
                  <a:cxn ang="0">
                    <a:pos x="11" y="315"/>
                  </a:cxn>
                  <a:cxn ang="0">
                    <a:pos x="24" y="315"/>
                  </a:cxn>
                  <a:cxn ang="0">
                    <a:pos x="24" y="302"/>
                  </a:cxn>
                  <a:cxn ang="0">
                    <a:pos x="11" y="315"/>
                  </a:cxn>
                </a:cxnLst>
                <a:rect l="0" t="0" r="r" b="b"/>
                <a:pathLst>
                  <a:path w="24" h="315">
                    <a:moveTo>
                      <a:pt x="11" y="315"/>
                    </a:moveTo>
                    <a:lnTo>
                      <a:pt x="24" y="30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1" y="291"/>
                    </a:lnTo>
                    <a:lnTo>
                      <a:pt x="11" y="315"/>
                    </a:lnTo>
                    <a:lnTo>
                      <a:pt x="24" y="315"/>
                    </a:lnTo>
                    <a:lnTo>
                      <a:pt x="24" y="302"/>
                    </a:lnTo>
                    <a:lnTo>
                      <a:pt x="11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" name="Freeform 289"/>
              <p:cNvSpPr>
                <a:spLocks/>
              </p:cNvSpPr>
              <p:nvPr/>
            </p:nvSpPr>
            <p:spPr bwMode="auto">
              <a:xfrm>
                <a:off x="3441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7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7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" name="Freeform 290"/>
              <p:cNvSpPr>
                <a:spLocks/>
              </p:cNvSpPr>
              <p:nvPr/>
            </p:nvSpPr>
            <p:spPr bwMode="auto">
              <a:xfrm>
                <a:off x="3441" y="3235"/>
                <a:ext cx="27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7" y="315"/>
                  </a:cxn>
                  <a:cxn ang="0">
                    <a:pos x="27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7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7" y="315"/>
                    </a:lnTo>
                    <a:lnTo>
                      <a:pt x="27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" name="Rectangle 291"/>
              <p:cNvSpPr>
                <a:spLocks noChangeArrowheads="1"/>
              </p:cNvSpPr>
              <p:nvPr/>
            </p:nvSpPr>
            <p:spPr bwMode="auto">
              <a:xfrm>
                <a:off x="3351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" name="Freeform 292"/>
              <p:cNvSpPr>
                <a:spLocks/>
              </p:cNvSpPr>
              <p:nvPr/>
            </p:nvSpPr>
            <p:spPr bwMode="auto">
              <a:xfrm>
                <a:off x="3351" y="3235"/>
                <a:ext cx="66" cy="24"/>
              </a:xfrm>
              <a:custGeom>
                <a:avLst/>
                <a:gdLst/>
                <a:ahLst/>
                <a:cxnLst>
                  <a:cxn ang="0">
                    <a:pos x="66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1" y="13"/>
                  </a:cxn>
                  <a:cxn ang="0">
                    <a:pos x="66" y="13"/>
                  </a:cxn>
                  <a:cxn ang="0">
                    <a:pos x="66" y="0"/>
                  </a:cxn>
                  <a:cxn ang="0">
                    <a:pos x="55" y="0"/>
                  </a:cxn>
                  <a:cxn ang="0">
                    <a:pos x="66" y="13"/>
                  </a:cxn>
                </a:cxnLst>
                <a:rect l="0" t="0" r="r" b="b"/>
                <a:pathLst>
                  <a:path w="66" h="24">
                    <a:moveTo>
                      <a:pt x="66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1" y="13"/>
                    </a:lnTo>
                    <a:lnTo>
                      <a:pt x="66" y="13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6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" name="Freeform 293"/>
              <p:cNvSpPr>
                <a:spLocks/>
              </p:cNvSpPr>
              <p:nvPr/>
            </p:nvSpPr>
            <p:spPr bwMode="auto">
              <a:xfrm>
                <a:off x="3392" y="3248"/>
                <a:ext cx="25" cy="315"/>
              </a:xfrm>
              <a:custGeom>
                <a:avLst/>
                <a:gdLst/>
                <a:ahLst/>
                <a:cxnLst>
                  <a:cxn ang="0">
                    <a:pos x="14" y="315"/>
                  </a:cxn>
                  <a:cxn ang="0">
                    <a:pos x="25" y="302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4" y="291"/>
                  </a:cxn>
                  <a:cxn ang="0">
                    <a:pos x="14" y="315"/>
                  </a:cxn>
                  <a:cxn ang="0">
                    <a:pos x="25" y="315"/>
                  </a:cxn>
                  <a:cxn ang="0">
                    <a:pos x="25" y="302"/>
                  </a:cxn>
                  <a:cxn ang="0">
                    <a:pos x="14" y="315"/>
                  </a:cxn>
                </a:cxnLst>
                <a:rect l="0" t="0" r="r" b="b"/>
                <a:pathLst>
                  <a:path w="25" h="315">
                    <a:moveTo>
                      <a:pt x="14" y="315"/>
                    </a:moveTo>
                    <a:lnTo>
                      <a:pt x="25" y="30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4" y="291"/>
                    </a:lnTo>
                    <a:lnTo>
                      <a:pt x="14" y="315"/>
                    </a:lnTo>
                    <a:lnTo>
                      <a:pt x="25" y="315"/>
                    </a:lnTo>
                    <a:lnTo>
                      <a:pt x="25" y="302"/>
                    </a:lnTo>
                    <a:lnTo>
                      <a:pt x="14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" name="Freeform 294"/>
              <p:cNvSpPr>
                <a:spLocks/>
              </p:cNvSpPr>
              <p:nvPr/>
            </p:nvSpPr>
            <p:spPr bwMode="auto">
              <a:xfrm>
                <a:off x="3338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4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" name="Freeform 295"/>
              <p:cNvSpPr>
                <a:spLocks/>
              </p:cNvSpPr>
              <p:nvPr/>
            </p:nvSpPr>
            <p:spPr bwMode="auto">
              <a:xfrm>
                <a:off x="3338" y="3235"/>
                <a:ext cx="24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4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" name="Rectangle 296"/>
              <p:cNvSpPr>
                <a:spLocks noChangeArrowheads="1"/>
              </p:cNvSpPr>
              <p:nvPr/>
            </p:nvSpPr>
            <p:spPr bwMode="auto">
              <a:xfrm>
                <a:off x="4069" y="2523"/>
                <a:ext cx="69" cy="6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" name="Freeform 297"/>
              <p:cNvSpPr>
                <a:spLocks/>
              </p:cNvSpPr>
              <p:nvPr/>
            </p:nvSpPr>
            <p:spPr bwMode="auto">
              <a:xfrm>
                <a:off x="4069" y="2510"/>
                <a:ext cx="80" cy="25"/>
              </a:xfrm>
              <a:custGeom>
                <a:avLst/>
                <a:gdLst/>
                <a:ahLst/>
                <a:cxnLst>
                  <a:cxn ang="0">
                    <a:pos x="80" y="13"/>
                  </a:cxn>
                  <a:cxn ang="0">
                    <a:pos x="69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69" y="25"/>
                  </a:cxn>
                  <a:cxn ang="0">
                    <a:pos x="56" y="13"/>
                  </a:cxn>
                  <a:cxn ang="0">
                    <a:pos x="80" y="13"/>
                  </a:cxn>
                  <a:cxn ang="0">
                    <a:pos x="80" y="0"/>
                  </a:cxn>
                  <a:cxn ang="0">
                    <a:pos x="69" y="0"/>
                  </a:cxn>
                  <a:cxn ang="0">
                    <a:pos x="80" y="13"/>
                  </a:cxn>
                </a:cxnLst>
                <a:rect l="0" t="0" r="r" b="b"/>
                <a:pathLst>
                  <a:path w="80" h="25">
                    <a:moveTo>
                      <a:pt x="80" y="13"/>
                    </a:moveTo>
                    <a:lnTo>
                      <a:pt x="69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69" y="25"/>
                    </a:lnTo>
                    <a:lnTo>
                      <a:pt x="56" y="13"/>
                    </a:lnTo>
                    <a:lnTo>
                      <a:pt x="80" y="13"/>
                    </a:lnTo>
                    <a:lnTo>
                      <a:pt x="80" y="0"/>
                    </a:lnTo>
                    <a:lnTo>
                      <a:pt x="69" y="0"/>
                    </a:lnTo>
                    <a:lnTo>
                      <a:pt x="8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" name="Freeform 298"/>
              <p:cNvSpPr>
                <a:spLocks/>
              </p:cNvSpPr>
              <p:nvPr/>
            </p:nvSpPr>
            <p:spPr bwMode="auto">
              <a:xfrm>
                <a:off x="4125" y="2523"/>
                <a:ext cx="24" cy="689"/>
              </a:xfrm>
              <a:custGeom>
                <a:avLst/>
                <a:gdLst/>
                <a:ahLst/>
                <a:cxnLst>
                  <a:cxn ang="0">
                    <a:pos x="13" y="689"/>
                  </a:cxn>
                  <a:cxn ang="0">
                    <a:pos x="24" y="676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676"/>
                  </a:cxn>
                  <a:cxn ang="0">
                    <a:pos x="13" y="665"/>
                  </a:cxn>
                  <a:cxn ang="0">
                    <a:pos x="13" y="689"/>
                  </a:cxn>
                  <a:cxn ang="0">
                    <a:pos x="24" y="689"/>
                  </a:cxn>
                  <a:cxn ang="0">
                    <a:pos x="24" y="676"/>
                  </a:cxn>
                  <a:cxn ang="0">
                    <a:pos x="13" y="689"/>
                  </a:cxn>
                </a:cxnLst>
                <a:rect l="0" t="0" r="r" b="b"/>
                <a:pathLst>
                  <a:path w="24" h="689">
                    <a:moveTo>
                      <a:pt x="13" y="689"/>
                    </a:moveTo>
                    <a:lnTo>
                      <a:pt x="24" y="676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676"/>
                    </a:lnTo>
                    <a:lnTo>
                      <a:pt x="13" y="665"/>
                    </a:lnTo>
                    <a:lnTo>
                      <a:pt x="13" y="689"/>
                    </a:lnTo>
                    <a:lnTo>
                      <a:pt x="24" y="689"/>
                    </a:lnTo>
                    <a:lnTo>
                      <a:pt x="24" y="676"/>
                    </a:lnTo>
                    <a:lnTo>
                      <a:pt x="13" y="6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" name="Freeform 299"/>
              <p:cNvSpPr>
                <a:spLocks/>
              </p:cNvSpPr>
              <p:nvPr/>
            </p:nvSpPr>
            <p:spPr bwMode="auto">
              <a:xfrm>
                <a:off x="4055" y="3188"/>
                <a:ext cx="83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4" y="24"/>
                  </a:cxn>
                  <a:cxn ang="0">
                    <a:pos x="83" y="24"/>
                  </a:cxn>
                  <a:cxn ang="0">
                    <a:pos x="83" y="0"/>
                  </a:cxn>
                  <a:cxn ang="0">
                    <a:pos x="14" y="0"/>
                  </a:cxn>
                  <a:cxn ang="0">
                    <a:pos x="27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4" y="24"/>
                  </a:cxn>
                  <a:cxn ang="0">
                    <a:pos x="0" y="11"/>
                  </a:cxn>
                </a:cxnLst>
                <a:rect l="0" t="0" r="r" b="b"/>
                <a:pathLst>
                  <a:path w="83" h="24">
                    <a:moveTo>
                      <a:pt x="0" y="11"/>
                    </a:moveTo>
                    <a:lnTo>
                      <a:pt x="14" y="24"/>
                    </a:lnTo>
                    <a:lnTo>
                      <a:pt x="83" y="24"/>
                    </a:lnTo>
                    <a:lnTo>
                      <a:pt x="83" y="0"/>
                    </a:lnTo>
                    <a:lnTo>
                      <a:pt x="14" y="0"/>
                    </a:lnTo>
                    <a:lnTo>
                      <a:pt x="27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4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" name="Freeform 300"/>
              <p:cNvSpPr>
                <a:spLocks/>
              </p:cNvSpPr>
              <p:nvPr/>
            </p:nvSpPr>
            <p:spPr bwMode="auto">
              <a:xfrm>
                <a:off x="4055" y="2510"/>
                <a:ext cx="27" cy="68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3"/>
                  </a:cxn>
                  <a:cxn ang="0">
                    <a:pos x="0" y="689"/>
                  </a:cxn>
                  <a:cxn ang="0">
                    <a:pos x="27" y="689"/>
                  </a:cxn>
                  <a:cxn ang="0">
                    <a:pos x="27" y="13"/>
                  </a:cxn>
                  <a:cxn ang="0">
                    <a:pos x="14" y="25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4" y="0"/>
                  </a:cxn>
                </a:cxnLst>
                <a:rect l="0" t="0" r="r" b="b"/>
                <a:pathLst>
                  <a:path w="27" h="689">
                    <a:moveTo>
                      <a:pt x="14" y="0"/>
                    </a:moveTo>
                    <a:lnTo>
                      <a:pt x="0" y="13"/>
                    </a:lnTo>
                    <a:lnTo>
                      <a:pt x="0" y="689"/>
                    </a:lnTo>
                    <a:lnTo>
                      <a:pt x="27" y="689"/>
                    </a:lnTo>
                    <a:lnTo>
                      <a:pt x="27" y="13"/>
                    </a:lnTo>
                    <a:lnTo>
                      <a:pt x="14" y="25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" name="Freeform 301"/>
              <p:cNvSpPr>
                <a:spLocks/>
              </p:cNvSpPr>
              <p:nvPr/>
            </p:nvSpPr>
            <p:spPr bwMode="auto">
              <a:xfrm>
                <a:off x="3777" y="3135"/>
                <a:ext cx="690" cy="712"/>
              </a:xfrm>
              <a:custGeom>
                <a:avLst/>
                <a:gdLst/>
                <a:ahLst/>
                <a:cxnLst>
                  <a:cxn ang="0">
                    <a:pos x="365" y="15"/>
                  </a:cxn>
                  <a:cxn ang="0">
                    <a:pos x="344" y="62"/>
                  </a:cxn>
                  <a:cxn ang="0">
                    <a:pos x="312" y="98"/>
                  </a:cxn>
                  <a:cxn ang="0">
                    <a:pos x="277" y="126"/>
                  </a:cxn>
                  <a:cxn ang="0">
                    <a:pos x="247" y="152"/>
                  </a:cxn>
                  <a:cxn ang="0">
                    <a:pos x="254" y="167"/>
                  </a:cxn>
                  <a:cxn ang="0">
                    <a:pos x="265" y="190"/>
                  </a:cxn>
                  <a:cxn ang="0">
                    <a:pos x="254" y="212"/>
                  </a:cxn>
                  <a:cxn ang="0">
                    <a:pos x="192" y="226"/>
                  </a:cxn>
                  <a:cxn ang="0">
                    <a:pos x="179" y="288"/>
                  </a:cxn>
                  <a:cxn ang="0">
                    <a:pos x="100" y="340"/>
                  </a:cxn>
                  <a:cxn ang="0">
                    <a:pos x="64" y="410"/>
                  </a:cxn>
                  <a:cxn ang="0">
                    <a:pos x="55" y="475"/>
                  </a:cxn>
                  <a:cxn ang="0">
                    <a:pos x="44" y="539"/>
                  </a:cxn>
                  <a:cxn ang="0">
                    <a:pos x="0" y="599"/>
                  </a:cxn>
                  <a:cxn ang="0">
                    <a:pos x="42" y="691"/>
                  </a:cxn>
                  <a:cxn ang="0">
                    <a:pos x="200" y="652"/>
                  </a:cxn>
                  <a:cxn ang="0">
                    <a:pos x="260" y="678"/>
                  </a:cxn>
                  <a:cxn ang="0">
                    <a:pos x="288" y="682"/>
                  </a:cxn>
                  <a:cxn ang="0">
                    <a:pos x="316" y="684"/>
                  </a:cxn>
                  <a:cxn ang="0">
                    <a:pos x="344" y="687"/>
                  </a:cxn>
                  <a:cxn ang="0">
                    <a:pos x="372" y="691"/>
                  </a:cxn>
                  <a:cxn ang="0">
                    <a:pos x="399" y="680"/>
                  </a:cxn>
                  <a:cxn ang="0">
                    <a:pos x="442" y="650"/>
                  </a:cxn>
                  <a:cxn ang="0">
                    <a:pos x="493" y="622"/>
                  </a:cxn>
                  <a:cxn ang="0">
                    <a:pos x="543" y="609"/>
                  </a:cxn>
                  <a:cxn ang="0">
                    <a:pos x="579" y="614"/>
                  </a:cxn>
                  <a:cxn ang="0">
                    <a:pos x="603" y="626"/>
                  </a:cxn>
                  <a:cxn ang="0">
                    <a:pos x="633" y="631"/>
                  </a:cxn>
                  <a:cxn ang="0">
                    <a:pos x="682" y="626"/>
                  </a:cxn>
                  <a:cxn ang="0">
                    <a:pos x="690" y="569"/>
                  </a:cxn>
                  <a:cxn ang="0">
                    <a:pos x="677" y="505"/>
                  </a:cxn>
                  <a:cxn ang="0">
                    <a:pos x="652" y="443"/>
                  </a:cxn>
                  <a:cxn ang="0">
                    <a:pos x="620" y="393"/>
                  </a:cxn>
                  <a:cxn ang="0">
                    <a:pos x="622" y="350"/>
                  </a:cxn>
                  <a:cxn ang="0">
                    <a:pos x="602" y="351"/>
                  </a:cxn>
                  <a:cxn ang="0">
                    <a:pos x="585" y="344"/>
                  </a:cxn>
                  <a:cxn ang="0">
                    <a:pos x="587" y="293"/>
                  </a:cxn>
                  <a:cxn ang="0">
                    <a:pos x="581" y="244"/>
                  </a:cxn>
                  <a:cxn ang="0">
                    <a:pos x="605" y="212"/>
                  </a:cxn>
                  <a:cxn ang="0">
                    <a:pos x="474" y="28"/>
                  </a:cxn>
                </a:cxnLst>
                <a:rect l="0" t="0" r="r" b="b"/>
                <a:pathLst>
                  <a:path w="690" h="712">
                    <a:moveTo>
                      <a:pt x="367" y="13"/>
                    </a:moveTo>
                    <a:lnTo>
                      <a:pt x="365" y="15"/>
                    </a:lnTo>
                    <a:lnTo>
                      <a:pt x="355" y="42"/>
                    </a:lnTo>
                    <a:lnTo>
                      <a:pt x="344" y="62"/>
                    </a:lnTo>
                    <a:lnTo>
                      <a:pt x="329" y="81"/>
                    </a:lnTo>
                    <a:lnTo>
                      <a:pt x="312" y="98"/>
                    </a:lnTo>
                    <a:lnTo>
                      <a:pt x="295" y="113"/>
                    </a:lnTo>
                    <a:lnTo>
                      <a:pt x="277" y="126"/>
                    </a:lnTo>
                    <a:lnTo>
                      <a:pt x="262" y="139"/>
                    </a:lnTo>
                    <a:lnTo>
                      <a:pt x="247" y="152"/>
                    </a:lnTo>
                    <a:lnTo>
                      <a:pt x="247" y="158"/>
                    </a:lnTo>
                    <a:lnTo>
                      <a:pt x="254" y="167"/>
                    </a:lnTo>
                    <a:lnTo>
                      <a:pt x="262" y="179"/>
                    </a:lnTo>
                    <a:lnTo>
                      <a:pt x="265" y="190"/>
                    </a:lnTo>
                    <a:lnTo>
                      <a:pt x="265" y="201"/>
                    </a:lnTo>
                    <a:lnTo>
                      <a:pt x="254" y="212"/>
                    </a:lnTo>
                    <a:lnTo>
                      <a:pt x="200" y="194"/>
                    </a:lnTo>
                    <a:lnTo>
                      <a:pt x="192" y="226"/>
                    </a:lnTo>
                    <a:lnTo>
                      <a:pt x="186" y="256"/>
                    </a:lnTo>
                    <a:lnTo>
                      <a:pt x="179" y="288"/>
                    </a:lnTo>
                    <a:lnTo>
                      <a:pt x="173" y="319"/>
                    </a:lnTo>
                    <a:lnTo>
                      <a:pt x="100" y="340"/>
                    </a:lnTo>
                    <a:lnTo>
                      <a:pt x="77" y="376"/>
                    </a:lnTo>
                    <a:lnTo>
                      <a:pt x="64" y="410"/>
                    </a:lnTo>
                    <a:lnTo>
                      <a:pt x="57" y="443"/>
                    </a:lnTo>
                    <a:lnTo>
                      <a:pt x="55" y="475"/>
                    </a:lnTo>
                    <a:lnTo>
                      <a:pt x="51" y="509"/>
                    </a:lnTo>
                    <a:lnTo>
                      <a:pt x="44" y="539"/>
                    </a:lnTo>
                    <a:lnTo>
                      <a:pt x="27" y="569"/>
                    </a:lnTo>
                    <a:lnTo>
                      <a:pt x="0" y="599"/>
                    </a:lnTo>
                    <a:lnTo>
                      <a:pt x="0" y="644"/>
                    </a:lnTo>
                    <a:lnTo>
                      <a:pt x="42" y="691"/>
                    </a:lnTo>
                    <a:lnTo>
                      <a:pt x="154" y="712"/>
                    </a:lnTo>
                    <a:lnTo>
                      <a:pt x="200" y="652"/>
                    </a:lnTo>
                    <a:lnTo>
                      <a:pt x="301" y="639"/>
                    </a:lnTo>
                    <a:lnTo>
                      <a:pt x="260" y="678"/>
                    </a:lnTo>
                    <a:lnTo>
                      <a:pt x="275" y="680"/>
                    </a:lnTo>
                    <a:lnTo>
                      <a:pt x="288" y="682"/>
                    </a:lnTo>
                    <a:lnTo>
                      <a:pt x="303" y="684"/>
                    </a:lnTo>
                    <a:lnTo>
                      <a:pt x="316" y="684"/>
                    </a:lnTo>
                    <a:lnTo>
                      <a:pt x="331" y="686"/>
                    </a:lnTo>
                    <a:lnTo>
                      <a:pt x="344" y="687"/>
                    </a:lnTo>
                    <a:lnTo>
                      <a:pt x="359" y="689"/>
                    </a:lnTo>
                    <a:lnTo>
                      <a:pt x="372" y="691"/>
                    </a:lnTo>
                    <a:lnTo>
                      <a:pt x="382" y="687"/>
                    </a:lnTo>
                    <a:lnTo>
                      <a:pt x="399" y="680"/>
                    </a:lnTo>
                    <a:lnTo>
                      <a:pt x="417" y="667"/>
                    </a:lnTo>
                    <a:lnTo>
                      <a:pt x="442" y="650"/>
                    </a:lnTo>
                    <a:lnTo>
                      <a:pt x="466" y="635"/>
                    </a:lnTo>
                    <a:lnTo>
                      <a:pt x="493" y="622"/>
                    </a:lnTo>
                    <a:lnTo>
                      <a:pt x="519" y="612"/>
                    </a:lnTo>
                    <a:lnTo>
                      <a:pt x="543" y="609"/>
                    </a:lnTo>
                    <a:lnTo>
                      <a:pt x="564" y="611"/>
                    </a:lnTo>
                    <a:lnTo>
                      <a:pt x="579" y="614"/>
                    </a:lnTo>
                    <a:lnTo>
                      <a:pt x="592" y="620"/>
                    </a:lnTo>
                    <a:lnTo>
                      <a:pt x="603" y="626"/>
                    </a:lnTo>
                    <a:lnTo>
                      <a:pt x="617" y="629"/>
                    </a:lnTo>
                    <a:lnTo>
                      <a:pt x="633" y="631"/>
                    </a:lnTo>
                    <a:lnTo>
                      <a:pt x="654" y="631"/>
                    </a:lnTo>
                    <a:lnTo>
                      <a:pt x="682" y="626"/>
                    </a:lnTo>
                    <a:lnTo>
                      <a:pt x="690" y="599"/>
                    </a:lnTo>
                    <a:lnTo>
                      <a:pt x="690" y="569"/>
                    </a:lnTo>
                    <a:lnTo>
                      <a:pt x="686" y="537"/>
                    </a:lnTo>
                    <a:lnTo>
                      <a:pt x="677" y="505"/>
                    </a:lnTo>
                    <a:lnTo>
                      <a:pt x="665" y="473"/>
                    </a:lnTo>
                    <a:lnTo>
                      <a:pt x="652" y="443"/>
                    </a:lnTo>
                    <a:lnTo>
                      <a:pt x="635" y="415"/>
                    </a:lnTo>
                    <a:lnTo>
                      <a:pt x="620" y="393"/>
                    </a:lnTo>
                    <a:lnTo>
                      <a:pt x="632" y="346"/>
                    </a:lnTo>
                    <a:lnTo>
                      <a:pt x="622" y="350"/>
                    </a:lnTo>
                    <a:lnTo>
                      <a:pt x="613" y="351"/>
                    </a:lnTo>
                    <a:lnTo>
                      <a:pt x="602" y="351"/>
                    </a:lnTo>
                    <a:lnTo>
                      <a:pt x="592" y="350"/>
                    </a:lnTo>
                    <a:lnTo>
                      <a:pt x="585" y="344"/>
                    </a:lnTo>
                    <a:lnTo>
                      <a:pt x="583" y="318"/>
                    </a:lnTo>
                    <a:lnTo>
                      <a:pt x="587" y="293"/>
                    </a:lnTo>
                    <a:lnTo>
                      <a:pt x="588" y="267"/>
                    </a:lnTo>
                    <a:lnTo>
                      <a:pt x="581" y="244"/>
                    </a:lnTo>
                    <a:lnTo>
                      <a:pt x="560" y="239"/>
                    </a:lnTo>
                    <a:lnTo>
                      <a:pt x="605" y="212"/>
                    </a:lnTo>
                    <a:lnTo>
                      <a:pt x="526" y="0"/>
                    </a:lnTo>
                    <a:lnTo>
                      <a:pt x="474" y="28"/>
                    </a:lnTo>
                    <a:lnTo>
                      <a:pt x="367" y="13"/>
                    </a:lnTo>
                    <a:close/>
                  </a:path>
                </a:pathLst>
              </a:custGeom>
              <a:solidFill>
                <a:srgbClr val="02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" name="Freeform 302"/>
              <p:cNvSpPr>
                <a:spLocks/>
              </p:cNvSpPr>
              <p:nvPr/>
            </p:nvSpPr>
            <p:spPr bwMode="auto">
              <a:xfrm>
                <a:off x="4082" y="3143"/>
                <a:ext cx="73" cy="99"/>
              </a:xfrm>
              <a:custGeom>
                <a:avLst/>
                <a:gdLst/>
                <a:ahLst/>
                <a:cxnLst>
                  <a:cxn ang="0">
                    <a:pos x="17" y="97"/>
                  </a:cxn>
                  <a:cxn ang="0">
                    <a:pos x="17" y="99"/>
                  </a:cxn>
                  <a:cxn ang="0">
                    <a:pos x="24" y="88"/>
                  </a:cxn>
                  <a:cxn ang="0">
                    <a:pos x="30" y="77"/>
                  </a:cxn>
                  <a:cxn ang="0">
                    <a:pos x="37" y="67"/>
                  </a:cxn>
                  <a:cxn ang="0">
                    <a:pos x="45" y="56"/>
                  </a:cxn>
                  <a:cxn ang="0">
                    <a:pos x="52" y="45"/>
                  </a:cxn>
                  <a:cxn ang="0">
                    <a:pos x="60" y="34"/>
                  </a:cxn>
                  <a:cxn ang="0">
                    <a:pos x="66" y="22"/>
                  </a:cxn>
                  <a:cxn ang="0">
                    <a:pos x="73" y="11"/>
                  </a:cxn>
                  <a:cxn ang="0">
                    <a:pos x="52" y="0"/>
                  </a:cxn>
                  <a:cxn ang="0">
                    <a:pos x="43" y="20"/>
                  </a:cxn>
                  <a:cxn ang="0">
                    <a:pos x="30" y="45"/>
                  </a:cxn>
                  <a:cxn ang="0">
                    <a:pos x="13" y="67"/>
                  </a:cxn>
                  <a:cxn ang="0">
                    <a:pos x="0" y="84"/>
                  </a:cxn>
                  <a:cxn ang="0">
                    <a:pos x="0" y="86"/>
                  </a:cxn>
                  <a:cxn ang="0">
                    <a:pos x="17" y="97"/>
                  </a:cxn>
                </a:cxnLst>
                <a:rect l="0" t="0" r="r" b="b"/>
                <a:pathLst>
                  <a:path w="73" h="99">
                    <a:moveTo>
                      <a:pt x="17" y="97"/>
                    </a:moveTo>
                    <a:lnTo>
                      <a:pt x="17" y="99"/>
                    </a:lnTo>
                    <a:lnTo>
                      <a:pt x="24" y="88"/>
                    </a:lnTo>
                    <a:lnTo>
                      <a:pt x="30" y="77"/>
                    </a:lnTo>
                    <a:lnTo>
                      <a:pt x="37" y="67"/>
                    </a:lnTo>
                    <a:lnTo>
                      <a:pt x="45" y="56"/>
                    </a:lnTo>
                    <a:lnTo>
                      <a:pt x="52" y="45"/>
                    </a:lnTo>
                    <a:lnTo>
                      <a:pt x="60" y="34"/>
                    </a:lnTo>
                    <a:lnTo>
                      <a:pt x="66" y="22"/>
                    </a:lnTo>
                    <a:lnTo>
                      <a:pt x="73" y="11"/>
                    </a:lnTo>
                    <a:lnTo>
                      <a:pt x="52" y="0"/>
                    </a:lnTo>
                    <a:lnTo>
                      <a:pt x="43" y="20"/>
                    </a:lnTo>
                    <a:lnTo>
                      <a:pt x="30" y="45"/>
                    </a:lnTo>
                    <a:lnTo>
                      <a:pt x="13" y="67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17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" name="Freeform 303"/>
              <p:cNvSpPr>
                <a:spLocks/>
              </p:cNvSpPr>
              <p:nvPr/>
            </p:nvSpPr>
            <p:spPr bwMode="auto">
              <a:xfrm>
                <a:off x="4014" y="3229"/>
                <a:ext cx="85" cy="81"/>
              </a:xfrm>
              <a:custGeom>
                <a:avLst/>
                <a:gdLst/>
                <a:ahLst/>
                <a:cxnLst>
                  <a:cxn ang="0">
                    <a:pos x="25" y="66"/>
                  </a:cxn>
                  <a:cxn ang="0">
                    <a:pos x="25" y="64"/>
                  </a:cxn>
                  <a:cxn ang="0">
                    <a:pos x="23" y="62"/>
                  </a:cxn>
                  <a:cxn ang="0">
                    <a:pos x="21" y="58"/>
                  </a:cxn>
                  <a:cxn ang="0">
                    <a:pos x="21" y="58"/>
                  </a:cxn>
                  <a:cxn ang="0">
                    <a:pos x="21" y="64"/>
                  </a:cxn>
                  <a:cxn ang="0">
                    <a:pos x="28" y="57"/>
                  </a:cxn>
                  <a:cxn ang="0">
                    <a:pos x="38" y="51"/>
                  </a:cxn>
                  <a:cxn ang="0">
                    <a:pos x="45" y="45"/>
                  </a:cxn>
                  <a:cxn ang="0">
                    <a:pos x="55" y="40"/>
                  </a:cxn>
                  <a:cxn ang="0">
                    <a:pos x="62" y="34"/>
                  </a:cxn>
                  <a:cxn ang="0">
                    <a:pos x="70" y="28"/>
                  </a:cxn>
                  <a:cxn ang="0">
                    <a:pos x="77" y="21"/>
                  </a:cxn>
                  <a:cxn ang="0">
                    <a:pos x="85" y="11"/>
                  </a:cxn>
                  <a:cxn ang="0">
                    <a:pos x="68" y="0"/>
                  </a:cxn>
                  <a:cxn ang="0">
                    <a:pos x="62" y="10"/>
                  </a:cxn>
                  <a:cxn ang="0">
                    <a:pos x="53" y="17"/>
                  </a:cxn>
                  <a:cxn ang="0">
                    <a:pos x="45" y="23"/>
                  </a:cxn>
                  <a:cxn ang="0">
                    <a:pos x="36" y="28"/>
                  </a:cxn>
                  <a:cxn ang="0">
                    <a:pos x="26" y="34"/>
                  </a:cxn>
                  <a:cxn ang="0">
                    <a:pos x="17" y="40"/>
                  </a:cxn>
                  <a:cxn ang="0">
                    <a:pos x="8" y="45"/>
                  </a:cxn>
                  <a:cxn ang="0">
                    <a:pos x="0" y="53"/>
                  </a:cxn>
                  <a:cxn ang="0">
                    <a:pos x="0" y="70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25" y="66"/>
                  </a:cxn>
                </a:cxnLst>
                <a:rect l="0" t="0" r="r" b="b"/>
                <a:pathLst>
                  <a:path w="85" h="81">
                    <a:moveTo>
                      <a:pt x="25" y="66"/>
                    </a:moveTo>
                    <a:lnTo>
                      <a:pt x="25" y="64"/>
                    </a:lnTo>
                    <a:lnTo>
                      <a:pt x="23" y="62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21" y="64"/>
                    </a:lnTo>
                    <a:lnTo>
                      <a:pt x="28" y="57"/>
                    </a:lnTo>
                    <a:lnTo>
                      <a:pt x="38" y="51"/>
                    </a:lnTo>
                    <a:lnTo>
                      <a:pt x="45" y="45"/>
                    </a:lnTo>
                    <a:lnTo>
                      <a:pt x="55" y="40"/>
                    </a:lnTo>
                    <a:lnTo>
                      <a:pt x="62" y="34"/>
                    </a:lnTo>
                    <a:lnTo>
                      <a:pt x="70" y="28"/>
                    </a:lnTo>
                    <a:lnTo>
                      <a:pt x="77" y="21"/>
                    </a:lnTo>
                    <a:lnTo>
                      <a:pt x="85" y="11"/>
                    </a:lnTo>
                    <a:lnTo>
                      <a:pt x="68" y="0"/>
                    </a:lnTo>
                    <a:lnTo>
                      <a:pt x="62" y="10"/>
                    </a:lnTo>
                    <a:lnTo>
                      <a:pt x="53" y="17"/>
                    </a:lnTo>
                    <a:lnTo>
                      <a:pt x="45" y="23"/>
                    </a:lnTo>
                    <a:lnTo>
                      <a:pt x="36" y="28"/>
                    </a:lnTo>
                    <a:lnTo>
                      <a:pt x="26" y="34"/>
                    </a:lnTo>
                    <a:lnTo>
                      <a:pt x="17" y="40"/>
                    </a:lnTo>
                    <a:lnTo>
                      <a:pt x="8" y="45"/>
                    </a:lnTo>
                    <a:lnTo>
                      <a:pt x="0" y="53"/>
                    </a:lnTo>
                    <a:lnTo>
                      <a:pt x="0" y="70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25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0" name="Freeform 304"/>
              <p:cNvSpPr>
                <a:spLocks/>
              </p:cNvSpPr>
              <p:nvPr/>
            </p:nvSpPr>
            <p:spPr bwMode="auto">
              <a:xfrm>
                <a:off x="4024" y="3295"/>
                <a:ext cx="28" cy="66"/>
              </a:xfrm>
              <a:custGeom>
                <a:avLst/>
                <a:gdLst/>
                <a:ahLst/>
                <a:cxnLst>
                  <a:cxn ang="0">
                    <a:pos x="3" y="64"/>
                  </a:cxn>
                  <a:cxn ang="0">
                    <a:pos x="15" y="62"/>
                  </a:cxn>
                  <a:cxn ang="0">
                    <a:pos x="28" y="43"/>
                  </a:cxn>
                  <a:cxn ang="0">
                    <a:pos x="28" y="21"/>
                  </a:cxn>
                  <a:cxn ang="0">
                    <a:pos x="15" y="0"/>
                  </a:cxn>
                  <a:cxn ang="0">
                    <a:pos x="0" y="15"/>
                  </a:cxn>
                  <a:cxn ang="0">
                    <a:pos x="3" y="21"/>
                  </a:cxn>
                  <a:cxn ang="0">
                    <a:pos x="7" y="26"/>
                  </a:cxn>
                  <a:cxn ang="0">
                    <a:pos x="7" y="34"/>
                  </a:cxn>
                  <a:cxn ang="0">
                    <a:pos x="7" y="39"/>
                  </a:cxn>
                  <a:cxn ang="0">
                    <a:pos x="0" y="45"/>
                  </a:cxn>
                  <a:cxn ang="0">
                    <a:pos x="11" y="43"/>
                  </a:cxn>
                  <a:cxn ang="0">
                    <a:pos x="3" y="64"/>
                  </a:cxn>
                  <a:cxn ang="0">
                    <a:pos x="7" y="66"/>
                  </a:cxn>
                  <a:cxn ang="0">
                    <a:pos x="9" y="66"/>
                  </a:cxn>
                  <a:cxn ang="0">
                    <a:pos x="13" y="64"/>
                  </a:cxn>
                  <a:cxn ang="0">
                    <a:pos x="15" y="62"/>
                  </a:cxn>
                  <a:cxn ang="0">
                    <a:pos x="3" y="64"/>
                  </a:cxn>
                </a:cxnLst>
                <a:rect l="0" t="0" r="r" b="b"/>
                <a:pathLst>
                  <a:path w="28" h="66">
                    <a:moveTo>
                      <a:pt x="3" y="64"/>
                    </a:moveTo>
                    <a:lnTo>
                      <a:pt x="15" y="62"/>
                    </a:lnTo>
                    <a:lnTo>
                      <a:pt x="28" y="43"/>
                    </a:lnTo>
                    <a:lnTo>
                      <a:pt x="28" y="21"/>
                    </a:lnTo>
                    <a:lnTo>
                      <a:pt x="15" y="0"/>
                    </a:lnTo>
                    <a:lnTo>
                      <a:pt x="0" y="15"/>
                    </a:lnTo>
                    <a:lnTo>
                      <a:pt x="3" y="21"/>
                    </a:lnTo>
                    <a:lnTo>
                      <a:pt x="7" y="26"/>
                    </a:lnTo>
                    <a:lnTo>
                      <a:pt x="7" y="34"/>
                    </a:lnTo>
                    <a:lnTo>
                      <a:pt x="7" y="39"/>
                    </a:lnTo>
                    <a:lnTo>
                      <a:pt x="0" y="45"/>
                    </a:lnTo>
                    <a:lnTo>
                      <a:pt x="11" y="43"/>
                    </a:lnTo>
                    <a:lnTo>
                      <a:pt x="3" y="64"/>
                    </a:lnTo>
                    <a:lnTo>
                      <a:pt x="7" y="66"/>
                    </a:lnTo>
                    <a:lnTo>
                      <a:pt x="9" y="66"/>
                    </a:lnTo>
                    <a:lnTo>
                      <a:pt x="13" y="64"/>
                    </a:lnTo>
                    <a:lnTo>
                      <a:pt x="15" y="62"/>
                    </a:lnTo>
                    <a:lnTo>
                      <a:pt x="3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1" name="Freeform 305"/>
              <p:cNvSpPr>
                <a:spLocks/>
              </p:cNvSpPr>
              <p:nvPr/>
            </p:nvSpPr>
            <p:spPr bwMode="auto">
              <a:xfrm>
                <a:off x="3965" y="3312"/>
                <a:ext cx="70" cy="47"/>
              </a:xfrm>
              <a:custGeom>
                <a:avLst/>
                <a:gdLst/>
                <a:ahLst/>
                <a:cxnLst>
                  <a:cxn ang="0">
                    <a:pos x="23" y="19"/>
                  </a:cxn>
                  <a:cxn ang="0">
                    <a:pos x="8" y="28"/>
                  </a:cxn>
                  <a:cxn ang="0">
                    <a:pos x="62" y="47"/>
                  </a:cxn>
                  <a:cxn ang="0">
                    <a:pos x="70" y="26"/>
                  </a:cxn>
                  <a:cxn ang="0">
                    <a:pos x="15" y="5"/>
                  </a:cxn>
                  <a:cxn ang="0">
                    <a:pos x="0" y="15"/>
                  </a:cxn>
                  <a:cxn ang="0">
                    <a:pos x="15" y="5"/>
                  </a:cxn>
                  <a:cxn ang="0">
                    <a:pos x="2" y="0"/>
                  </a:cxn>
                  <a:cxn ang="0">
                    <a:pos x="0" y="15"/>
                  </a:cxn>
                  <a:cxn ang="0">
                    <a:pos x="23" y="19"/>
                  </a:cxn>
                </a:cxnLst>
                <a:rect l="0" t="0" r="r" b="b"/>
                <a:pathLst>
                  <a:path w="70" h="47">
                    <a:moveTo>
                      <a:pt x="23" y="19"/>
                    </a:moveTo>
                    <a:lnTo>
                      <a:pt x="8" y="28"/>
                    </a:lnTo>
                    <a:lnTo>
                      <a:pt x="62" y="47"/>
                    </a:lnTo>
                    <a:lnTo>
                      <a:pt x="70" y="26"/>
                    </a:lnTo>
                    <a:lnTo>
                      <a:pt x="15" y="5"/>
                    </a:lnTo>
                    <a:lnTo>
                      <a:pt x="0" y="15"/>
                    </a:lnTo>
                    <a:lnTo>
                      <a:pt x="15" y="5"/>
                    </a:lnTo>
                    <a:lnTo>
                      <a:pt x="2" y="0"/>
                    </a:lnTo>
                    <a:lnTo>
                      <a:pt x="0" y="15"/>
                    </a:lnTo>
                    <a:lnTo>
                      <a:pt x="2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2" name="Freeform 306"/>
              <p:cNvSpPr>
                <a:spLocks/>
              </p:cNvSpPr>
              <p:nvPr/>
            </p:nvSpPr>
            <p:spPr bwMode="auto">
              <a:xfrm>
                <a:off x="3954" y="3327"/>
                <a:ext cx="34" cy="56"/>
              </a:xfrm>
              <a:custGeom>
                <a:avLst/>
                <a:gdLst/>
                <a:ahLst/>
                <a:cxnLst>
                  <a:cxn ang="0">
                    <a:pos x="21" y="56"/>
                  </a:cxn>
                  <a:cxn ang="0">
                    <a:pos x="34" y="4"/>
                  </a:cxn>
                  <a:cxn ang="0">
                    <a:pos x="11" y="0"/>
                  </a:cxn>
                  <a:cxn ang="0">
                    <a:pos x="0" y="52"/>
                  </a:cxn>
                  <a:cxn ang="0">
                    <a:pos x="21" y="56"/>
                  </a:cxn>
                </a:cxnLst>
                <a:rect l="0" t="0" r="r" b="b"/>
                <a:pathLst>
                  <a:path w="34" h="56">
                    <a:moveTo>
                      <a:pt x="21" y="56"/>
                    </a:moveTo>
                    <a:lnTo>
                      <a:pt x="34" y="4"/>
                    </a:lnTo>
                    <a:lnTo>
                      <a:pt x="11" y="0"/>
                    </a:lnTo>
                    <a:lnTo>
                      <a:pt x="0" y="52"/>
                    </a:lnTo>
                    <a:lnTo>
                      <a:pt x="21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" name="Freeform 307"/>
              <p:cNvSpPr>
                <a:spLocks/>
              </p:cNvSpPr>
              <p:nvPr/>
            </p:nvSpPr>
            <p:spPr bwMode="auto">
              <a:xfrm>
                <a:off x="3939" y="3379"/>
                <a:ext cx="36" cy="85"/>
              </a:xfrm>
              <a:custGeom>
                <a:avLst/>
                <a:gdLst/>
                <a:ahLst/>
                <a:cxnLst>
                  <a:cxn ang="0">
                    <a:pos x="13" y="85"/>
                  </a:cxn>
                  <a:cxn ang="0">
                    <a:pos x="23" y="77"/>
                  </a:cxn>
                  <a:cxn ang="0">
                    <a:pos x="36" y="4"/>
                  </a:cxn>
                  <a:cxn ang="0">
                    <a:pos x="15" y="0"/>
                  </a:cxn>
                  <a:cxn ang="0">
                    <a:pos x="0" y="74"/>
                  </a:cxn>
                  <a:cxn ang="0">
                    <a:pos x="9" y="64"/>
                  </a:cxn>
                  <a:cxn ang="0">
                    <a:pos x="13" y="85"/>
                  </a:cxn>
                  <a:cxn ang="0">
                    <a:pos x="23" y="83"/>
                  </a:cxn>
                  <a:cxn ang="0">
                    <a:pos x="23" y="77"/>
                  </a:cxn>
                  <a:cxn ang="0">
                    <a:pos x="13" y="85"/>
                  </a:cxn>
                </a:cxnLst>
                <a:rect l="0" t="0" r="r" b="b"/>
                <a:pathLst>
                  <a:path w="36" h="85">
                    <a:moveTo>
                      <a:pt x="13" y="85"/>
                    </a:moveTo>
                    <a:lnTo>
                      <a:pt x="23" y="77"/>
                    </a:lnTo>
                    <a:lnTo>
                      <a:pt x="36" y="4"/>
                    </a:lnTo>
                    <a:lnTo>
                      <a:pt x="15" y="0"/>
                    </a:lnTo>
                    <a:lnTo>
                      <a:pt x="0" y="74"/>
                    </a:lnTo>
                    <a:lnTo>
                      <a:pt x="9" y="64"/>
                    </a:lnTo>
                    <a:lnTo>
                      <a:pt x="13" y="85"/>
                    </a:lnTo>
                    <a:lnTo>
                      <a:pt x="23" y="83"/>
                    </a:lnTo>
                    <a:lnTo>
                      <a:pt x="23" y="77"/>
                    </a:lnTo>
                    <a:lnTo>
                      <a:pt x="13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" name="Freeform 308"/>
              <p:cNvSpPr>
                <a:spLocks/>
              </p:cNvSpPr>
              <p:nvPr/>
            </p:nvSpPr>
            <p:spPr bwMode="auto">
              <a:xfrm>
                <a:off x="3868" y="3443"/>
                <a:ext cx="84" cy="42"/>
              </a:xfrm>
              <a:custGeom>
                <a:avLst/>
                <a:gdLst/>
                <a:ahLst/>
                <a:cxnLst>
                  <a:cxn ang="0">
                    <a:pos x="20" y="38"/>
                  </a:cxn>
                  <a:cxn ang="0">
                    <a:pos x="11" y="42"/>
                  </a:cxn>
                  <a:cxn ang="0">
                    <a:pos x="84" y="21"/>
                  </a:cxn>
                  <a:cxn ang="0">
                    <a:pos x="80" y="0"/>
                  </a:cxn>
                  <a:cxn ang="0">
                    <a:pos x="73" y="2"/>
                  </a:cxn>
                  <a:cxn ang="0">
                    <a:pos x="62" y="4"/>
                  </a:cxn>
                  <a:cxn ang="0">
                    <a:pos x="50" y="8"/>
                  </a:cxn>
                  <a:cxn ang="0">
                    <a:pos x="37" y="11"/>
                  </a:cxn>
                  <a:cxn ang="0">
                    <a:pos x="24" y="15"/>
                  </a:cxn>
                  <a:cxn ang="0">
                    <a:pos x="15" y="19"/>
                  </a:cxn>
                  <a:cxn ang="0">
                    <a:pos x="5" y="23"/>
                  </a:cxn>
                  <a:cxn ang="0">
                    <a:pos x="0" y="27"/>
                  </a:cxn>
                  <a:cxn ang="0">
                    <a:pos x="9" y="21"/>
                  </a:cxn>
                  <a:cxn ang="0">
                    <a:pos x="7" y="21"/>
                  </a:cxn>
                  <a:cxn ang="0">
                    <a:pos x="3" y="23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20" y="38"/>
                  </a:cxn>
                </a:cxnLst>
                <a:rect l="0" t="0" r="r" b="b"/>
                <a:pathLst>
                  <a:path w="84" h="42">
                    <a:moveTo>
                      <a:pt x="20" y="38"/>
                    </a:moveTo>
                    <a:lnTo>
                      <a:pt x="11" y="42"/>
                    </a:lnTo>
                    <a:lnTo>
                      <a:pt x="84" y="21"/>
                    </a:lnTo>
                    <a:lnTo>
                      <a:pt x="80" y="0"/>
                    </a:lnTo>
                    <a:lnTo>
                      <a:pt x="73" y="2"/>
                    </a:lnTo>
                    <a:lnTo>
                      <a:pt x="62" y="4"/>
                    </a:lnTo>
                    <a:lnTo>
                      <a:pt x="50" y="8"/>
                    </a:lnTo>
                    <a:lnTo>
                      <a:pt x="37" y="11"/>
                    </a:lnTo>
                    <a:lnTo>
                      <a:pt x="24" y="15"/>
                    </a:lnTo>
                    <a:lnTo>
                      <a:pt x="15" y="19"/>
                    </a:lnTo>
                    <a:lnTo>
                      <a:pt x="5" y="23"/>
                    </a:lnTo>
                    <a:lnTo>
                      <a:pt x="0" y="27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3" y="23"/>
                    </a:lnTo>
                    <a:lnTo>
                      <a:pt x="2" y="25"/>
                    </a:lnTo>
                    <a:lnTo>
                      <a:pt x="0" y="27"/>
                    </a:lnTo>
                    <a:lnTo>
                      <a:pt x="2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" name="Freeform 309"/>
              <p:cNvSpPr>
                <a:spLocks/>
              </p:cNvSpPr>
              <p:nvPr/>
            </p:nvSpPr>
            <p:spPr bwMode="auto">
              <a:xfrm>
                <a:off x="3819" y="3470"/>
                <a:ext cx="69" cy="97"/>
              </a:xfrm>
              <a:custGeom>
                <a:avLst/>
                <a:gdLst/>
                <a:ahLst/>
                <a:cxnLst>
                  <a:cxn ang="0">
                    <a:pos x="26" y="92"/>
                  </a:cxn>
                  <a:cxn ang="0">
                    <a:pos x="24" y="97"/>
                  </a:cxn>
                  <a:cxn ang="0">
                    <a:pos x="69" y="11"/>
                  </a:cxn>
                  <a:cxn ang="0">
                    <a:pos x="49" y="0"/>
                  </a:cxn>
                  <a:cxn ang="0">
                    <a:pos x="37" y="18"/>
                  </a:cxn>
                  <a:cxn ang="0">
                    <a:pos x="22" y="48"/>
                  </a:cxn>
                  <a:cxn ang="0">
                    <a:pos x="7" y="76"/>
                  </a:cxn>
                  <a:cxn ang="0">
                    <a:pos x="0" y="92"/>
                  </a:cxn>
                  <a:cxn ang="0">
                    <a:pos x="2" y="86"/>
                  </a:cxn>
                  <a:cxn ang="0">
                    <a:pos x="2" y="88"/>
                  </a:cxn>
                  <a:cxn ang="0">
                    <a:pos x="2" y="88"/>
                  </a:cxn>
                  <a:cxn ang="0">
                    <a:pos x="0" y="90"/>
                  </a:cxn>
                  <a:cxn ang="0">
                    <a:pos x="0" y="92"/>
                  </a:cxn>
                  <a:cxn ang="0">
                    <a:pos x="26" y="92"/>
                  </a:cxn>
                </a:cxnLst>
                <a:rect l="0" t="0" r="r" b="b"/>
                <a:pathLst>
                  <a:path w="69" h="97">
                    <a:moveTo>
                      <a:pt x="26" y="92"/>
                    </a:moveTo>
                    <a:lnTo>
                      <a:pt x="24" y="97"/>
                    </a:lnTo>
                    <a:lnTo>
                      <a:pt x="69" y="11"/>
                    </a:lnTo>
                    <a:lnTo>
                      <a:pt x="49" y="0"/>
                    </a:lnTo>
                    <a:lnTo>
                      <a:pt x="37" y="18"/>
                    </a:lnTo>
                    <a:lnTo>
                      <a:pt x="22" y="48"/>
                    </a:lnTo>
                    <a:lnTo>
                      <a:pt x="7" y="76"/>
                    </a:lnTo>
                    <a:lnTo>
                      <a:pt x="0" y="92"/>
                    </a:lnTo>
                    <a:lnTo>
                      <a:pt x="2" y="86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26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6" name="Freeform 310"/>
              <p:cNvSpPr>
                <a:spLocks/>
              </p:cNvSpPr>
              <p:nvPr/>
            </p:nvSpPr>
            <p:spPr bwMode="auto">
              <a:xfrm>
                <a:off x="3819" y="3562"/>
                <a:ext cx="26" cy="82"/>
              </a:xfrm>
              <a:custGeom>
                <a:avLst/>
                <a:gdLst/>
                <a:ahLst/>
                <a:cxnLst>
                  <a:cxn ang="0">
                    <a:pos x="24" y="82"/>
                  </a:cxn>
                  <a:cxn ang="0">
                    <a:pos x="24" y="82"/>
                  </a:cxn>
                  <a:cxn ang="0">
                    <a:pos x="26" y="80"/>
                  </a:cxn>
                  <a:cxn ang="0">
                    <a:pos x="26" y="78"/>
                  </a:cxn>
                  <a:cxn ang="0">
                    <a:pos x="26" y="78"/>
                  </a:cxn>
                  <a:cxn ang="0">
                    <a:pos x="26" y="0"/>
                  </a:cxn>
                  <a:cxn ang="0">
                    <a:pos x="0" y="0"/>
                  </a:cxn>
                  <a:cxn ang="0">
                    <a:pos x="0" y="78"/>
                  </a:cxn>
                  <a:cxn ang="0">
                    <a:pos x="2" y="75"/>
                  </a:cxn>
                  <a:cxn ang="0">
                    <a:pos x="24" y="82"/>
                  </a:cxn>
                  <a:cxn ang="0">
                    <a:pos x="26" y="80"/>
                  </a:cxn>
                  <a:cxn ang="0">
                    <a:pos x="26" y="78"/>
                  </a:cxn>
                  <a:cxn ang="0">
                    <a:pos x="24" y="82"/>
                  </a:cxn>
                </a:cxnLst>
                <a:rect l="0" t="0" r="r" b="b"/>
                <a:pathLst>
                  <a:path w="26" h="82">
                    <a:moveTo>
                      <a:pt x="24" y="82"/>
                    </a:moveTo>
                    <a:lnTo>
                      <a:pt x="24" y="82"/>
                    </a:lnTo>
                    <a:lnTo>
                      <a:pt x="26" y="80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2" y="75"/>
                    </a:lnTo>
                    <a:lnTo>
                      <a:pt x="24" y="82"/>
                    </a:lnTo>
                    <a:lnTo>
                      <a:pt x="26" y="80"/>
                    </a:lnTo>
                    <a:lnTo>
                      <a:pt x="26" y="78"/>
                    </a:lnTo>
                    <a:lnTo>
                      <a:pt x="2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7" name="Freeform 311"/>
              <p:cNvSpPr>
                <a:spLocks/>
              </p:cNvSpPr>
              <p:nvPr/>
            </p:nvSpPr>
            <p:spPr bwMode="auto">
              <a:xfrm>
                <a:off x="3800" y="3637"/>
                <a:ext cx="43" cy="63"/>
              </a:xfrm>
              <a:custGeom>
                <a:avLst/>
                <a:gdLst/>
                <a:ahLst/>
                <a:cxnLst>
                  <a:cxn ang="0">
                    <a:pos x="19" y="63"/>
                  </a:cxn>
                  <a:cxn ang="0">
                    <a:pos x="26" y="50"/>
                  </a:cxn>
                  <a:cxn ang="0">
                    <a:pos x="32" y="35"/>
                  </a:cxn>
                  <a:cxn ang="0">
                    <a:pos x="38" y="22"/>
                  </a:cxn>
                  <a:cxn ang="0">
                    <a:pos x="43" y="7"/>
                  </a:cxn>
                  <a:cxn ang="0">
                    <a:pos x="21" y="0"/>
                  </a:cxn>
                  <a:cxn ang="0">
                    <a:pos x="0" y="52"/>
                  </a:cxn>
                  <a:cxn ang="0">
                    <a:pos x="2" y="50"/>
                  </a:cxn>
                  <a:cxn ang="0">
                    <a:pos x="19" y="63"/>
                  </a:cxn>
                </a:cxnLst>
                <a:rect l="0" t="0" r="r" b="b"/>
                <a:pathLst>
                  <a:path w="43" h="63">
                    <a:moveTo>
                      <a:pt x="19" y="63"/>
                    </a:moveTo>
                    <a:lnTo>
                      <a:pt x="26" y="50"/>
                    </a:lnTo>
                    <a:lnTo>
                      <a:pt x="32" y="35"/>
                    </a:lnTo>
                    <a:lnTo>
                      <a:pt x="38" y="22"/>
                    </a:lnTo>
                    <a:lnTo>
                      <a:pt x="43" y="7"/>
                    </a:lnTo>
                    <a:lnTo>
                      <a:pt x="21" y="0"/>
                    </a:lnTo>
                    <a:lnTo>
                      <a:pt x="0" y="52"/>
                    </a:lnTo>
                    <a:lnTo>
                      <a:pt x="2" y="50"/>
                    </a:lnTo>
                    <a:lnTo>
                      <a:pt x="19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" name="Freeform 312"/>
              <p:cNvSpPr>
                <a:spLocks/>
              </p:cNvSpPr>
              <p:nvPr/>
            </p:nvSpPr>
            <p:spPr bwMode="auto">
              <a:xfrm>
                <a:off x="3764" y="3687"/>
                <a:ext cx="55" cy="55"/>
              </a:xfrm>
              <a:custGeom>
                <a:avLst/>
                <a:gdLst/>
                <a:ahLst/>
                <a:cxnLst>
                  <a:cxn ang="0">
                    <a:pos x="27" y="47"/>
                  </a:cxn>
                  <a:cxn ang="0">
                    <a:pos x="23" y="55"/>
                  </a:cxn>
                  <a:cxn ang="0">
                    <a:pos x="55" y="13"/>
                  </a:cxn>
                  <a:cxn ang="0">
                    <a:pos x="38" y="0"/>
                  </a:cxn>
                  <a:cxn ang="0">
                    <a:pos x="0" y="47"/>
                  </a:cxn>
                  <a:cxn ang="0">
                    <a:pos x="4" y="40"/>
                  </a:cxn>
                  <a:cxn ang="0">
                    <a:pos x="2" y="42"/>
                  </a:cxn>
                  <a:cxn ang="0">
                    <a:pos x="2" y="43"/>
                  </a:cxn>
                  <a:cxn ang="0">
                    <a:pos x="0" y="45"/>
                  </a:cxn>
                  <a:cxn ang="0">
                    <a:pos x="0" y="47"/>
                  </a:cxn>
                  <a:cxn ang="0">
                    <a:pos x="27" y="47"/>
                  </a:cxn>
                </a:cxnLst>
                <a:rect l="0" t="0" r="r" b="b"/>
                <a:pathLst>
                  <a:path w="55" h="55">
                    <a:moveTo>
                      <a:pt x="27" y="47"/>
                    </a:moveTo>
                    <a:lnTo>
                      <a:pt x="23" y="55"/>
                    </a:lnTo>
                    <a:lnTo>
                      <a:pt x="55" y="13"/>
                    </a:lnTo>
                    <a:lnTo>
                      <a:pt x="38" y="0"/>
                    </a:lnTo>
                    <a:lnTo>
                      <a:pt x="0" y="47"/>
                    </a:lnTo>
                    <a:lnTo>
                      <a:pt x="4" y="40"/>
                    </a:lnTo>
                    <a:lnTo>
                      <a:pt x="2" y="42"/>
                    </a:lnTo>
                    <a:lnTo>
                      <a:pt x="2" y="43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27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" name="Freeform 313"/>
              <p:cNvSpPr>
                <a:spLocks/>
              </p:cNvSpPr>
              <p:nvPr/>
            </p:nvSpPr>
            <p:spPr bwMode="auto">
              <a:xfrm>
                <a:off x="3764" y="3734"/>
                <a:ext cx="27" cy="53"/>
              </a:xfrm>
              <a:custGeom>
                <a:avLst/>
                <a:gdLst/>
                <a:ahLst/>
                <a:cxnLst>
                  <a:cxn ang="0">
                    <a:pos x="23" y="40"/>
                  </a:cxn>
                  <a:cxn ang="0">
                    <a:pos x="27" y="45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28"/>
                  </a:cxn>
                  <a:cxn ang="0">
                    <a:pos x="0" y="43"/>
                  </a:cxn>
                  <a:cxn ang="0">
                    <a:pos x="4" y="53"/>
                  </a:cxn>
                  <a:cxn ang="0">
                    <a:pos x="0" y="45"/>
                  </a:cxn>
                  <a:cxn ang="0">
                    <a:pos x="0" y="47"/>
                  </a:cxn>
                  <a:cxn ang="0">
                    <a:pos x="2" y="51"/>
                  </a:cxn>
                  <a:cxn ang="0">
                    <a:pos x="2" y="53"/>
                  </a:cxn>
                  <a:cxn ang="0">
                    <a:pos x="4" y="53"/>
                  </a:cxn>
                  <a:cxn ang="0">
                    <a:pos x="23" y="40"/>
                  </a:cxn>
                </a:cxnLst>
                <a:rect l="0" t="0" r="r" b="b"/>
                <a:pathLst>
                  <a:path w="27" h="53">
                    <a:moveTo>
                      <a:pt x="23" y="40"/>
                    </a:moveTo>
                    <a:lnTo>
                      <a:pt x="27" y="45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8"/>
                    </a:lnTo>
                    <a:lnTo>
                      <a:pt x="0" y="43"/>
                    </a:lnTo>
                    <a:lnTo>
                      <a:pt x="4" y="53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2" y="51"/>
                    </a:lnTo>
                    <a:lnTo>
                      <a:pt x="2" y="53"/>
                    </a:lnTo>
                    <a:lnTo>
                      <a:pt x="4" y="53"/>
                    </a:lnTo>
                    <a:lnTo>
                      <a:pt x="23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" name="Freeform 314"/>
              <p:cNvSpPr>
                <a:spLocks/>
              </p:cNvSpPr>
              <p:nvPr/>
            </p:nvSpPr>
            <p:spPr bwMode="auto">
              <a:xfrm>
                <a:off x="3768" y="3774"/>
                <a:ext cx="58" cy="62"/>
              </a:xfrm>
              <a:custGeom>
                <a:avLst/>
                <a:gdLst/>
                <a:ahLst/>
                <a:cxnLst>
                  <a:cxn ang="0">
                    <a:pos x="51" y="41"/>
                  </a:cxn>
                  <a:cxn ang="0">
                    <a:pos x="58" y="45"/>
                  </a:cxn>
                  <a:cxn ang="0">
                    <a:pos x="19" y="0"/>
                  </a:cxn>
                  <a:cxn ang="0">
                    <a:pos x="0" y="13"/>
                  </a:cxn>
                  <a:cxn ang="0">
                    <a:pos x="9" y="24"/>
                  </a:cxn>
                  <a:cxn ang="0">
                    <a:pos x="25" y="39"/>
                  </a:cxn>
                  <a:cxn ang="0">
                    <a:pos x="38" y="54"/>
                  </a:cxn>
                  <a:cxn ang="0">
                    <a:pos x="49" y="62"/>
                  </a:cxn>
                  <a:cxn ang="0">
                    <a:pos x="41" y="60"/>
                  </a:cxn>
                  <a:cxn ang="0">
                    <a:pos x="41" y="62"/>
                  </a:cxn>
                  <a:cxn ang="0">
                    <a:pos x="43" y="62"/>
                  </a:cxn>
                  <a:cxn ang="0">
                    <a:pos x="47" y="62"/>
                  </a:cxn>
                  <a:cxn ang="0">
                    <a:pos x="49" y="62"/>
                  </a:cxn>
                  <a:cxn ang="0">
                    <a:pos x="51" y="41"/>
                  </a:cxn>
                </a:cxnLst>
                <a:rect l="0" t="0" r="r" b="b"/>
                <a:pathLst>
                  <a:path w="58" h="62">
                    <a:moveTo>
                      <a:pt x="51" y="41"/>
                    </a:moveTo>
                    <a:lnTo>
                      <a:pt x="58" y="45"/>
                    </a:lnTo>
                    <a:lnTo>
                      <a:pt x="19" y="0"/>
                    </a:lnTo>
                    <a:lnTo>
                      <a:pt x="0" y="13"/>
                    </a:lnTo>
                    <a:lnTo>
                      <a:pt x="9" y="24"/>
                    </a:lnTo>
                    <a:lnTo>
                      <a:pt x="25" y="39"/>
                    </a:lnTo>
                    <a:lnTo>
                      <a:pt x="38" y="54"/>
                    </a:lnTo>
                    <a:lnTo>
                      <a:pt x="49" y="62"/>
                    </a:lnTo>
                    <a:lnTo>
                      <a:pt x="41" y="60"/>
                    </a:lnTo>
                    <a:lnTo>
                      <a:pt x="41" y="62"/>
                    </a:lnTo>
                    <a:lnTo>
                      <a:pt x="43" y="62"/>
                    </a:lnTo>
                    <a:lnTo>
                      <a:pt x="47" y="62"/>
                    </a:lnTo>
                    <a:lnTo>
                      <a:pt x="49" y="62"/>
                    </a:lnTo>
                    <a:lnTo>
                      <a:pt x="51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" name="Freeform 315"/>
              <p:cNvSpPr>
                <a:spLocks/>
              </p:cNvSpPr>
              <p:nvPr/>
            </p:nvSpPr>
            <p:spPr bwMode="auto">
              <a:xfrm>
                <a:off x="3817" y="3815"/>
                <a:ext cx="122" cy="45"/>
              </a:xfrm>
              <a:custGeom>
                <a:avLst/>
                <a:gdLst/>
                <a:ahLst/>
                <a:cxnLst>
                  <a:cxn ang="0">
                    <a:pos x="105" y="24"/>
                  </a:cxn>
                  <a:cxn ang="0">
                    <a:pos x="116" y="21"/>
                  </a:cxn>
                  <a:cxn ang="0">
                    <a:pos x="2" y="0"/>
                  </a:cxn>
                  <a:cxn ang="0">
                    <a:pos x="0" y="21"/>
                  </a:cxn>
                  <a:cxn ang="0">
                    <a:pos x="9" y="22"/>
                  </a:cxn>
                  <a:cxn ang="0">
                    <a:pos x="24" y="26"/>
                  </a:cxn>
                  <a:cxn ang="0">
                    <a:pos x="43" y="30"/>
                  </a:cxn>
                  <a:cxn ang="0">
                    <a:pos x="64" y="34"/>
                  </a:cxn>
                  <a:cxn ang="0">
                    <a:pos x="84" y="38"/>
                  </a:cxn>
                  <a:cxn ang="0">
                    <a:pos x="101" y="39"/>
                  </a:cxn>
                  <a:cxn ang="0">
                    <a:pos x="114" y="41"/>
                  </a:cxn>
                  <a:cxn ang="0">
                    <a:pos x="122" y="39"/>
                  </a:cxn>
                  <a:cxn ang="0">
                    <a:pos x="113" y="43"/>
                  </a:cxn>
                  <a:cxn ang="0">
                    <a:pos x="118" y="45"/>
                  </a:cxn>
                  <a:cxn ang="0">
                    <a:pos x="122" y="39"/>
                  </a:cxn>
                  <a:cxn ang="0">
                    <a:pos x="105" y="24"/>
                  </a:cxn>
                </a:cxnLst>
                <a:rect l="0" t="0" r="r" b="b"/>
                <a:pathLst>
                  <a:path w="122" h="45">
                    <a:moveTo>
                      <a:pt x="105" y="24"/>
                    </a:moveTo>
                    <a:lnTo>
                      <a:pt x="116" y="21"/>
                    </a:lnTo>
                    <a:lnTo>
                      <a:pt x="2" y="0"/>
                    </a:lnTo>
                    <a:lnTo>
                      <a:pt x="0" y="21"/>
                    </a:lnTo>
                    <a:lnTo>
                      <a:pt x="9" y="22"/>
                    </a:lnTo>
                    <a:lnTo>
                      <a:pt x="24" y="26"/>
                    </a:lnTo>
                    <a:lnTo>
                      <a:pt x="43" y="30"/>
                    </a:lnTo>
                    <a:lnTo>
                      <a:pt x="64" y="34"/>
                    </a:lnTo>
                    <a:lnTo>
                      <a:pt x="84" y="38"/>
                    </a:lnTo>
                    <a:lnTo>
                      <a:pt x="101" y="39"/>
                    </a:lnTo>
                    <a:lnTo>
                      <a:pt x="114" y="41"/>
                    </a:lnTo>
                    <a:lnTo>
                      <a:pt x="122" y="39"/>
                    </a:lnTo>
                    <a:lnTo>
                      <a:pt x="113" y="43"/>
                    </a:lnTo>
                    <a:lnTo>
                      <a:pt x="118" y="45"/>
                    </a:lnTo>
                    <a:lnTo>
                      <a:pt x="122" y="39"/>
                    </a:lnTo>
                    <a:lnTo>
                      <a:pt x="105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" name="Freeform 316"/>
              <p:cNvSpPr>
                <a:spLocks/>
              </p:cNvSpPr>
              <p:nvPr/>
            </p:nvSpPr>
            <p:spPr bwMode="auto">
              <a:xfrm>
                <a:off x="3922" y="3776"/>
                <a:ext cx="64" cy="78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43" y="9"/>
                  </a:cxn>
                  <a:cxn ang="0">
                    <a:pos x="26" y="28"/>
                  </a:cxn>
                  <a:cxn ang="0">
                    <a:pos x="11" y="50"/>
                  </a:cxn>
                  <a:cxn ang="0">
                    <a:pos x="0" y="63"/>
                  </a:cxn>
                  <a:cxn ang="0">
                    <a:pos x="17" y="78"/>
                  </a:cxn>
                  <a:cxn ang="0">
                    <a:pos x="64" y="18"/>
                  </a:cxn>
                  <a:cxn ang="0">
                    <a:pos x="55" y="2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49" y="1"/>
                  </a:cxn>
                  <a:cxn ang="0">
                    <a:pos x="47" y="1"/>
                  </a:cxn>
                  <a:cxn ang="0">
                    <a:pos x="45" y="3"/>
                  </a:cxn>
                  <a:cxn ang="0">
                    <a:pos x="55" y="0"/>
                  </a:cxn>
                </a:cxnLst>
                <a:rect l="0" t="0" r="r" b="b"/>
                <a:pathLst>
                  <a:path w="64" h="78">
                    <a:moveTo>
                      <a:pt x="55" y="0"/>
                    </a:moveTo>
                    <a:lnTo>
                      <a:pt x="43" y="9"/>
                    </a:lnTo>
                    <a:lnTo>
                      <a:pt x="26" y="28"/>
                    </a:lnTo>
                    <a:lnTo>
                      <a:pt x="11" y="50"/>
                    </a:lnTo>
                    <a:lnTo>
                      <a:pt x="0" y="63"/>
                    </a:lnTo>
                    <a:lnTo>
                      <a:pt x="17" y="78"/>
                    </a:lnTo>
                    <a:lnTo>
                      <a:pt x="64" y="18"/>
                    </a:lnTo>
                    <a:lnTo>
                      <a:pt x="55" y="2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49" y="1"/>
                    </a:lnTo>
                    <a:lnTo>
                      <a:pt x="47" y="1"/>
                    </a:lnTo>
                    <a:lnTo>
                      <a:pt x="45" y="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" name="Freeform 317"/>
              <p:cNvSpPr>
                <a:spLocks/>
              </p:cNvSpPr>
              <p:nvPr/>
            </p:nvSpPr>
            <p:spPr bwMode="auto">
              <a:xfrm>
                <a:off x="3977" y="3757"/>
                <a:ext cx="133" cy="41"/>
              </a:xfrm>
              <a:custGeom>
                <a:avLst/>
                <a:gdLst/>
                <a:ahLst/>
                <a:cxnLst>
                  <a:cxn ang="0">
                    <a:pos x="107" y="22"/>
                  </a:cxn>
                  <a:cxn ang="0">
                    <a:pos x="101" y="5"/>
                  </a:cxn>
                  <a:cxn ang="0">
                    <a:pos x="0" y="19"/>
                  </a:cxn>
                  <a:cxn ang="0">
                    <a:pos x="0" y="41"/>
                  </a:cxn>
                  <a:cxn ang="0">
                    <a:pos x="101" y="26"/>
                  </a:cxn>
                  <a:cxn ang="0">
                    <a:pos x="93" y="9"/>
                  </a:cxn>
                  <a:cxn ang="0">
                    <a:pos x="107" y="22"/>
                  </a:cxn>
                  <a:cxn ang="0">
                    <a:pos x="133" y="0"/>
                  </a:cxn>
                  <a:cxn ang="0">
                    <a:pos x="101" y="5"/>
                  </a:cxn>
                  <a:cxn ang="0">
                    <a:pos x="107" y="22"/>
                  </a:cxn>
                </a:cxnLst>
                <a:rect l="0" t="0" r="r" b="b"/>
                <a:pathLst>
                  <a:path w="133" h="41">
                    <a:moveTo>
                      <a:pt x="107" y="22"/>
                    </a:moveTo>
                    <a:lnTo>
                      <a:pt x="101" y="5"/>
                    </a:lnTo>
                    <a:lnTo>
                      <a:pt x="0" y="19"/>
                    </a:lnTo>
                    <a:lnTo>
                      <a:pt x="0" y="41"/>
                    </a:lnTo>
                    <a:lnTo>
                      <a:pt x="101" y="26"/>
                    </a:lnTo>
                    <a:lnTo>
                      <a:pt x="93" y="9"/>
                    </a:lnTo>
                    <a:lnTo>
                      <a:pt x="107" y="22"/>
                    </a:lnTo>
                    <a:lnTo>
                      <a:pt x="133" y="0"/>
                    </a:lnTo>
                    <a:lnTo>
                      <a:pt x="101" y="5"/>
                    </a:lnTo>
                    <a:lnTo>
                      <a:pt x="10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" name="Freeform 318"/>
              <p:cNvSpPr>
                <a:spLocks/>
              </p:cNvSpPr>
              <p:nvPr/>
            </p:nvSpPr>
            <p:spPr bwMode="auto">
              <a:xfrm>
                <a:off x="4010" y="3766"/>
                <a:ext cx="74" cy="58"/>
              </a:xfrm>
              <a:custGeom>
                <a:avLst/>
                <a:gdLst/>
                <a:ahLst/>
                <a:cxnLst>
                  <a:cxn ang="0">
                    <a:pos x="27" y="38"/>
                  </a:cxn>
                  <a:cxn ang="0">
                    <a:pos x="34" y="55"/>
                  </a:cxn>
                  <a:cxn ang="0">
                    <a:pos x="74" y="13"/>
                  </a:cxn>
                  <a:cxn ang="0">
                    <a:pos x="60" y="0"/>
                  </a:cxn>
                  <a:cxn ang="0">
                    <a:pos x="19" y="40"/>
                  </a:cxn>
                  <a:cxn ang="0">
                    <a:pos x="27" y="58"/>
                  </a:cxn>
                  <a:cxn ang="0">
                    <a:pos x="19" y="40"/>
                  </a:cxn>
                  <a:cxn ang="0">
                    <a:pos x="0" y="56"/>
                  </a:cxn>
                  <a:cxn ang="0">
                    <a:pos x="27" y="58"/>
                  </a:cxn>
                  <a:cxn ang="0">
                    <a:pos x="27" y="38"/>
                  </a:cxn>
                </a:cxnLst>
                <a:rect l="0" t="0" r="r" b="b"/>
                <a:pathLst>
                  <a:path w="74" h="58">
                    <a:moveTo>
                      <a:pt x="27" y="38"/>
                    </a:moveTo>
                    <a:lnTo>
                      <a:pt x="34" y="55"/>
                    </a:lnTo>
                    <a:lnTo>
                      <a:pt x="74" y="13"/>
                    </a:lnTo>
                    <a:lnTo>
                      <a:pt x="60" y="0"/>
                    </a:lnTo>
                    <a:lnTo>
                      <a:pt x="19" y="40"/>
                    </a:lnTo>
                    <a:lnTo>
                      <a:pt x="27" y="58"/>
                    </a:lnTo>
                    <a:lnTo>
                      <a:pt x="19" y="40"/>
                    </a:lnTo>
                    <a:lnTo>
                      <a:pt x="0" y="56"/>
                    </a:lnTo>
                    <a:lnTo>
                      <a:pt x="27" y="58"/>
                    </a:lnTo>
                    <a:lnTo>
                      <a:pt x="27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" name="Freeform 319"/>
              <p:cNvSpPr>
                <a:spLocks/>
              </p:cNvSpPr>
              <p:nvPr/>
            </p:nvSpPr>
            <p:spPr bwMode="auto">
              <a:xfrm>
                <a:off x="4037" y="3804"/>
                <a:ext cx="118" cy="33"/>
              </a:xfrm>
              <a:custGeom>
                <a:avLst/>
                <a:gdLst/>
                <a:ahLst/>
                <a:cxnLst>
                  <a:cxn ang="0">
                    <a:pos x="107" y="13"/>
                  </a:cxn>
                  <a:cxn ang="0">
                    <a:pos x="112" y="11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112" y="32"/>
                  </a:cxn>
                  <a:cxn ang="0">
                    <a:pos x="112" y="32"/>
                  </a:cxn>
                  <a:cxn ang="0">
                    <a:pos x="114" y="32"/>
                  </a:cxn>
                  <a:cxn ang="0">
                    <a:pos x="116" y="32"/>
                  </a:cxn>
                  <a:cxn ang="0">
                    <a:pos x="118" y="30"/>
                  </a:cxn>
                  <a:cxn ang="0">
                    <a:pos x="112" y="32"/>
                  </a:cxn>
                  <a:cxn ang="0">
                    <a:pos x="114" y="33"/>
                  </a:cxn>
                  <a:cxn ang="0">
                    <a:pos x="118" y="30"/>
                  </a:cxn>
                  <a:cxn ang="0">
                    <a:pos x="107" y="13"/>
                  </a:cxn>
                </a:cxnLst>
                <a:rect l="0" t="0" r="r" b="b"/>
                <a:pathLst>
                  <a:path w="118" h="33">
                    <a:moveTo>
                      <a:pt x="107" y="13"/>
                    </a:moveTo>
                    <a:lnTo>
                      <a:pt x="112" y="11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112" y="32"/>
                    </a:lnTo>
                    <a:lnTo>
                      <a:pt x="112" y="32"/>
                    </a:lnTo>
                    <a:lnTo>
                      <a:pt x="114" y="32"/>
                    </a:lnTo>
                    <a:lnTo>
                      <a:pt x="116" y="32"/>
                    </a:lnTo>
                    <a:lnTo>
                      <a:pt x="118" y="30"/>
                    </a:lnTo>
                    <a:lnTo>
                      <a:pt x="112" y="32"/>
                    </a:lnTo>
                    <a:lnTo>
                      <a:pt x="114" y="33"/>
                    </a:lnTo>
                    <a:lnTo>
                      <a:pt x="118" y="30"/>
                    </a:lnTo>
                    <a:lnTo>
                      <a:pt x="10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" name="Freeform 320"/>
              <p:cNvSpPr>
                <a:spLocks/>
              </p:cNvSpPr>
              <p:nvPr/>
            </p:nvSpPr>
            <p:spPr bwMode="auto">
              <a:xfrm>
                <a:off x="4144" y="3734"/>
                <a:ext cx="201" cy="100"/>
              </a:xfrm>
              <a:custGeom>
                <a:avLst/>
                <a:gdLst/>
                <a:ahLst/>
                <a:cxnLst>
                  <a:cxn ang="0">
                    <a:pos x="201" y="2"/>
                  </a:cxn>
                  <a:cxn ang="0">
                    <a:pos x="171" y="0"/>
                  </a:cxn>
                  <a:cxn ang="0">
                    <a:pos x="144" y="4"/>
                  </a:cxn>
                  <a:cxn ang="0">
                    <a:pos x="118" y="13"/>
                  </a:cxn>
                  <a:cxn ang="0">
                    <a:pos x="96" y="27"/>
                  </a:cxn>
                  <a:cxn ang="0">
                    <a:pos x="71" y="42"/>
                  </a:cxn>
                  <a:cxn ang="0">
                    <a:pos x="49" y="57"/>
                  </a:cxn>
                  <a:cxn ang="0">
                    <a:pos x="24" y="72"/>
                  </a:cxn>
                  <a:cxn ang="0">
                    <a:pos x="0" y="83"/>
                  </a:cxn>
                  <a:cxn ang="0">
                    <a:pos x="11" y="100"/>
                  </a:cxn>
                  <a:cxn ang="0">
                    <a:pos x="32" y="90"/>
                  </a:cxn>
                  <a:cxn ang="0">
                    <a:pos x="54" y="77"/>
                  </a:cxn>
                  <a:cxn ang="0">
                    <a:pos x="77" y="64"/>
                  </a:cxn>
                  <a:cxn ang="0">
                    <a:pos x="99" y="49"/>
                  </a:cxn>
                  <a:cxn ang="0">
                    <a:pos x="124" y="36"/>
                  </a:cxn>
                  <a:cxn ang="0">
                    <a:pos x="146" y="27"/>
                  </a:cxn>
                  <a:cxn ang="0">
                    <a:pos x="171" y="21"/>
                  </a:cxn>
                  <a:cxn ang="0">
                    <a:pos x="195" y="23"/>
                  </a:cxn>
                  <a:cxn ang="0">
                    <a:pos x="201" y="2"/>
                  </a:cxn>
                </a:cxnLst>
                <a:rect l="0" t="0" r="r" b="b"/>
                <a:pathLst>
                  <a:path w="201" h="100">
                    <a:moveTo>
                      <a:pt x="201" y="2"/>
                    </a:moveTo>
                    <a:lnTo>
                      <a:pt x="171" y="0"/>
                    </a:lnTo>
                    <a:lnTo>
                      <a:pt x="144" y="4"/>
                    </a:lnTo>
                    <a:lnTo>
                      <a:pt x="118" y="13"/>
                    </a:lnTo>
                    <a:lnTo>
                      <a:pt x="96" y="27"/>
                    </a:lnTo>
                    <a:lnTo>
                      <a:pt x="71" y="42"/>
                    </a:lnTo>
                    <a:lnTo>
                      <a:pt x="49" y="57"/>
                    </a:lnTo>
                    <a:lnTo>
                      <a:pt x="24" y="72"/>
                    </a:lnTo>
                    <a:lnTo>
                      <a:pt x="0" y="83"/>
                    </a:lnTo>
                    <a:lnTo>
                      <a:pt x="11" y="100"/>
                    </a:lnTo>
                    <a:lnTo>
                      <a:pt x="32" y="90"/>
                    </a:lnTo>
                    <a:lnTo>
                      <a:pt x="54" y="77"/>
                    </a:lnTo>
                    <a:lnTo>
                      <a:pt x="77" y="64"/>
                    </a:lnTo>
                    <a:lnTo>
                      <a:pt x="99" y="49"/>
                    </a:lnTo>
                    <a:lnTo>
                      <a:pt x="124" y="36"/>
                    </a:lnTo>
                    <a:lnTo>
                      <a:pt x="146" y="27"/>
                    </a:lnTo>
                    <a:lnTo>
                      <a:pt x="171" y="21"/>
                    </a:lnTo>
                    <a:lnTo>
                      <a:pt x="195" y="23"/>
                    </a:lnTo>
                    <a:lnTo>
                      <a:pt x="20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" name="Freeform 321"/>
              <p:cNvSpPr>
                <a:spLocks/>
              </p:cNvSpPr>
              <p:nvPr/>
            </p:nvSpPr>
            <p:spPr bwMode="auto">
              <a:xfrm>
                <a:off x="4339" y="3522"/>
                <a:ext cx="135" cy="255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53" y="24"/>
                  </a:cxn>
                  <a:cxn ang="0">
                    <a:pos x="64" y="49"/>
                  </a:cxn>
                  <a:cxn ang="0">
                    <a:pos x="79" y="77"/>
                  </a:cxn>
                  <a:cxn ang="0">
                    <a:pos x="94" y="105"/>
                  </a:cxn>
                  <a:cxn ang="0">
                    <a:pos x="109" y="137"/>
                  </a:cxn>
                  <a:cxn ang="0">
                    <a:pos x="118" y="169"/>
                  </a:cxn>
                  <a:cxn ang="0">
                    <a:pos x="120" y="199"/>
                  </a:cxn>
                  <a:cxn ang="0">
                    <a:pos x="113" y="229"/>
                  </a:cxn>
                  <a:cxn ang="0">
                    <a:pos x="102" y="233"/>
                  </a:cxn>
                  <a:cxn ang="0">
                    <a:pos x="88" y="235"/>
                  </a:cxn>
                  <a:cxn ang="0">
                    <a:pos x="73" y="235"/>
                  </a:cxn>
                  <a:cxn ang="0">
                    <a:pos x="58" y="231"/>
                  </a:cxn>
                  <a:cxn ang="0">
                    <a:pos x="43" y="227"/>
                  </a:cxn>
                  <a:cxn ang="0">
                    <a:pos x="28" y="224"/>
                  </a:cxn>
                  <a:cxn ang="0">
                    <a:pos x="15" y="218"/>
                  </a:cxn>
                  <a:cxn ang="0">
                    <a:pos x="6" y="214"/>
                  </a:cxn>
                  <a:cxn ang="0">
                    <a:pos x="0" y="235"/>
                  </a:cxn>
                  <a:cxn ang="0">
                    <a:pos x="13" y="240"/>
                  </a:cxn>
                  <a:cxn ang="0">
                    <a:pos x="28" y="246"/>
                  </a:cxn>
                  <a:cxn ang="0">
                    <a:pos x="45" y="250"/>
                  </a:cxn>
                  <a:cxn ang="0">
                    <a:pos x="62" y="254"/>
                  </a:cxn>
                  <a:cxn ang="0">
                    <a:pos x="81" y="255"/>
                  </a:cxn>
                  <a:cxn ang="0">
                    <a:pos x="98" y="255"/>
                  </a:cxn>
                  <a:cxn ang="0">
                    <a:pos x="113" y="254"/>
                  </a:cxn>
                  <a:cxn ang="0">
                    <a:pos x="126" y="248"/>
                  </a:cxn>
                  <a:cxn ang="0">
                    <a:pos x="133" y="220"/>
                  </a:cxn>
                  <a:cxn ang="0">
                    <a:pos x="135" y="188"/>
                  </a:cxn>
                  <a:cxn ang="0">
                    <a:pos x="133" y="154"/>
                  </a:cxn>
                  <a:cxn ang="0">
                    <a:pos x="126" y="118"/>
                  </a:cxn>
                  <a:cxn ang="0">
                    <a:pos x="115" y="83"/>
                  </a:cxn>
                  <a:cxn ang="0">
                    <a:pos x="100" y="51"/>
                  </a:cxn>
                  <a:cxn ang="0">
                    <a:pos x="83" y="23"/>
                  </a:cxn>
                  <a:cxn ang="0">
                    <a:pos x="66" y="0"/>
                  </a:cxn>
                  <a:cxn ang="0">
                    <a:pos x="68" y="8"/>
                  </a:cxn>
                  <a:cxn ang="0">
                    <a:pos x="47" y="4"/>
                  </a:cxn>
                  <a:cxn ang="0">
                    <a:pos x="45" y="6"/>
                  </a:cxn>
                  <a:cxn ang="0">
                    <a:pos x="45" y="8"/>
                  </a:cxn>
                  <a:cxn ang="0">
                    <a:pos x="47" y="11"/>
                  </a:cxn>
                  <a:cxn ang="0">
                    <a:pos x="49" y="11"/>
                  </a:cxn>
                  <a:cxn ang="0">
                    <a:pos x="47" y="4"/>
                  </a:cxn>
                </a:cxnLst>
                <a:rect l="0" t="0" r="r" b="b"/>
                <a:pathLst>
                  <a:path w="135" h="255">
                    <a:moveTo>
                      <a:pt x="47" y="4"/>
                    </a:moveTo>
                    <a:lnTo>
                      <a:pt x="53" y="24"/>
                    </a:lnTo>
                    <a:lnTo>
                      <a:pt x="64" y="49"/>
                    </a:lnTo>
                    <a:lnTo>
                      <a:pt x="79" y="77"/>
                    </a:lnTo>
                    <a:lnTo>
                      <a:pt x="94" y="105"/>
                    </a:lnTo>
                    <a:lnTo>
                      <a:pt x="109" y="137"/>
                    </a:lnTo>
                    <a:lnTo>
                      <a:pt x="118" y="169"/>
                    </a:lnTo>
                    <a:lnTo>
                      <a:pt x="120" y="199"/>
                    </a:lnTo>
                    <a:lnTo>
                      <a:pt x="113" y="229"/>
                    </a:lnTo>
                    <a:lnTo>
                      <a:pt x="102" y="233"/>
                    </a:lnTo>
                    <a:lnTo>
                      <a:pt x="88" y="235"/>
                    </a:lnTo>
                    <a:lnTo>
                      <a:pt x="73" y="235"/>
                    </a:lnTo>
                    <a:lnTo>
                      <a:pt x="58" y="231"/>
                    </a:lnTo>
                    <a:lnTo>
                      <a:pt x="43" y="227"/>
                    </a:lnTo>
                    <a:lnTo>
                      <a:pt x="28" y="224"/>
                    </a:lnTo>
                    <a:lnTo>
                      <a:pt x="15" y="218"/>
                    </a:lnTo>
                    <a:lnTo>
                      <a:pt x="6" y="214"/>
                    </a:lnTo>
                    <a:lnTo>
                      <a:pt x="0" y="235"/>
                    </a:lnTo>
                    <a:lnTo>
                      <a:pt x="13" y="240"/>
                    </a:lnTo>
                    <a:lnTo>
                      <a:pt x="28" y="246"/>
                    </a:lnTo>
                    <a:lnTo>
                      <a:pt x="45" y="250"/>
                    </a:lnTo>
                    <a:lnTo>
                      <a:pt x="62" y="254"/>
                    </a:lnTo>
                    <a:lnTo>
                      <a:pt x="81" y="255"/>
                    </a:lnTo>
                    <a:lnTo>
                      <a:pt x="98" y="255"/>
                    </a:lnTo>
                    <a:lnTo>
                      <a:pt x="113" y="254"/>
                    </a:lnTo>
                    <a:lnTo>
                      <a:pt x="126" y="248"/>
                    </a:lnTo>
                    <a:lnTo>
                      <a:pt x="133" y="220"/>
                    </a:lnTo>
                    <a:lnTo>
                      <a:pt x="135" y="188"/>
                    </a:lnTo>
                    <a:lnTo>
                      <a:pt x="133" y="154"/>
                    </a:lnTo>
                    <a:lnTo>
                      <a:pt x="126" y="118"/>
                    </a:lnTo>
                    <a:lnTo>
                      <a:pt x="115" y="83"/>
                    </a:lnTo>
                    <a:lnTo>
                      <a:pt x="100" y="51"/>
                    </a:lnTo>
                    <a:lnTo>
                      <a:pt x="83" y="23"/>
                    </a:lnTo>
                    <a:lnTo>
                      <a:pt x="66" y="0"/>
                    </a:lnTo>
                    <a:lnTo>
                      <a:pt x="68" y="8"/>
                    </a:lnTo>
                    <a:lnTo>
                      <a:pt x="47" y="4"/>
                    </a:lnTo>
                    <a:lnTo>
                      <a:pt x="45" y="6"/>
                    </a:lnTo>
                    <a:lnTo>
                      <a:pt x="45" y="8"/>
                    </a:lnTo>
                    <a:lnTo>
                      <a:pt x="47" y="11"/>
                    </a:lnTo>
                    <a:lnTo>
                      <a:pt x="49" y="11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" name="Freeform 322"/>
              <p:cNvSpPr>
                <a:spLocks/>
              </p:cNvSpPr>
              <p:nvPr/>
            </p:nvSpPr>
            <p:spPr bwMode="auto">
              <a:xfrm>
                <a:off x="4386" y="3458"/>
                <a:ext cx="41" cy="72"/>
              </a:xfrm>
              <a:custGeom>
                <a:avLst/>
                <a:gdLst/>
                <a:ahLst/>
                <a:cxnLst>
                  <a:cxn ang="0">
                    <a:pos x="28" y="32"/>
                  </a:cxn>
                  <a:cxn ang="0">
                    <a:pos x="13" y="21"/>
                  </a:cxn>
                  <a:cxn ang="0">
                    <a:pos x="0" y="68"/>
                  </a:cxn>
                  <a:cxn ang="0">
                    <a:pos x="21" y="72"/>
                  </a:cxn>
                  <a:cxn ang="0">
                    <a:pos x="34" y="25"/>
                  </a:cxn>
                  <a:cxn ang="0">
                    <a:pos x="17" y="12"/>
                  </a:cxn>
                  <a:cxn ang="0">
                    <a:pos x="34" y="25"/>
                  </a:cxn>
                  <a:cxn ang="0">
                    <a:pos x="41" y="0"/>
                  </a:cxn>
                  <a:cxn ang="0">
                    <a:pos x="17" y="12"/>
                  </a:cxn>
                  <a:cxn ang="0">
                    <a:pos x="28" y="32"/>
                  </a:cxn>
                </a:cxnLst>
                <a:rect l="0" t="0" r="r" b="b"/>
                <a:pathLst>
                  <a:path w="41" h="72">
                    <a:moveTo>
                      <a:pt x="28" y="32"/>
                    </a:moveTo>
                    <a:lnTo>
                      <a:pt x="13" y="21"/>
                    </a:lnTo>
                    <a:lnTo>
                      <a:pt x="0" y="68"/>
                    </a:lnTo>
                    <a:lnTo>
                      <a:pt x="21" y="72"/>
                    </a:lnTo>
                    <a:lnTo>
                      <a:pt x="34" y="25"/>
                    </a:lnTo>
                    <a:lnTo>
                      <a:pt x="17" y="12"/>
                    </a:lnTo>
                    <a:lnTo>
                      <a:pt x="34" y="25"/>
                    </a:lnTo>
                    <a:lnTo>
                      <a:pt x="41" y="0"/>
                    </a:lnTo>
                    <a:lnTo>
                      <a:pt x="17" y="12"/>
                    </a:lnTo>
                    <a:lnTo>
                      <a:pt x="2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" name="Freeform 323"/>
              <p:cNvSpPr>
                <a:spLocks/>
              </p:cNvSpPr>
              <p:nvPr/>
            </p:nvSpPr>
            <p:spPr bwMode="auto">
              <a:xfrm>
                <a:off x="4348" y="3439"/>
                <a:ext cx="66" cy="5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5"/>
                  </a:cxn>
                  <a:cxn ang="0">
                    <a:pos x="0" y="31"/>
                  </a:cxn>
                  <a:cxn ang="0">
                    <a:pos x="6" y="46"/>
                  </a:cxn>
                  <a:cxn ang="0">
                    <a:pos x="16" y="57"/>
                  </a:cxn>
                  <a:cxn ang="0">
                    <a:pos x="31" y="59"/>
                  </a:cxn>
                  <a:cxn ang="0">
                    <a:pos x="42" y="59"/>
                  </a:cxn>
                  <a:cxn ang="0">
                    <a:pos x="53" y="55"/>
                  </a:cxn>
                  <a:cxn ang="0">
                    <a:pos x="66" y="51"/>
                  </a:cxn>
                  <a:cxn ang="0">
                    <a:pos x="55" y="31"/>
                  </a:cxn>
                  <a:cxn ang="0">
                    <a:pos x="47" y="34"/>
                  </a:cxn>
                  <a:cxn ang="0">
                    <a:pos x="40" y="36"/>
                  </a:cxn>
                  <a:cxn ang="0">
                    <a:pos x="34" y="38"/>
                  </a:cxn>
                  <a:cxn ang="0">
                    <a:pos x="25" y="36"/>
                  </a:cxn>
                  <a:cxn ang="0">
                    <a:pos x="25" y="29"/>
                  </a:cxn>
                  <a:cxn ang="0">
                    <a:pos x="25" y="19"/>
                  </a:cxn>
                  <a:cxn ang="0">
                    <a:pos x="25" y="12"/>
                  </a:cxn>
                  <a:cxn ang="0">
                    <a:pos x="25" y="4"/>
                  </a:cxn>
                  <a:cxn ang="0">
                    <a:pos x="4" y="0"/>
                  </a:cxn>
                </a:cxnLst>
                <a:rect l="0" t="0" r="r" b="b"/>
                <a:pathLst>
                  <a:path w="66" h="59">
                    <a:moveTo>
                      <a:pt x="4" y="0"/>
                    </a:moveTo>
                    <a:lnTo>
                      <a:pt x="0" y="15"/>
                    </a:lnTo>
                    <a:lnTo>
                      <a:pt x="0" y="31"/>
                    </a:lnTo>
                    <a:lnTo>
                      <a:pt x="6" y="46"/>
                    </a:lnTo>
                    <a:lnTo>
                      <a:pt x="16" y="57"/>
                    </a:lnTo>
                    <a:lnTo>
                      <a:pt x="31" y="59"/>
                    </a:lnTo>
                    <a:lnTo>
                      <a:pt x="42" y="59"/>
                    </a:lnTo>
                    <a:lnTo>
                      <a:pt x="53" y="55"/>
                    </a:lnTo>
                    <a:lnTo>
                      <a:pt x="66" y="51"/>
                    </a:lnTo>
                    <a:lnTo>
                      <a:pt x="55" y="31"/>
                    </a:lnTo>
                    <a:lnTo>
                      <a:pt x="47" y="34"/>
                    </a:lnTo>
                    <a:lnTo>
                      <a:pt x="40" y="36"/>
                    </a:lnTo>
                    <a:lnTo>
                      <a:pt x="34" y="38"/>
                    </a:lnTo>
                    <a:lnTo>
                      <a:pt x="25" y="36"/>
                    </a:lnTo>
                    <a:lnTo>
                      <a:pt x="25" y="29"/>
                    </a:lnTo>
                    <a:lnTo>
                      <a:pt x="25" y="19"/>
                    </a:lnTo>
                    <a:lnTo>
                      <a:pt x="25" y="12"/>
                    </a:lnTo>
                    <a:lnTo>
                      <a:pt x="25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" name="Freeform 324"/>
              <p:cNvSpPr>
                <a:spLocks/>
              </p:cNvSpPr>
              <p:nvPr/>
            </p:nvSpPr>
            <p:spPr bwMode="auto">
              <a:xfrm>
                <a:off x="4281" y="3363"/>
                <a:ext cx="96" cy="80"/>
              </a:xfrm>
              <a:custGeom>
                <a:avLst/>
                <a:gdLst/>
                <a:ahLst/>
                <a:cxnLst>
                  <a:cxn ang="0">
                    <a:pos x="51" y="1"/>
                  </a:cxn>
                  <a:cxn ang="0">
                    <a:pos x="58" y="22"/>
                  </a:cxn>
                  <a:cxn ang="0">
                    <a:pos x="67" y="24"/>
                  </a:cxn>
                  <a:cxn ang="0">
                    <a:pos x="75" y="35"/>
                  </a:cxn>
                  <a:cxn ang="0">
                    <a:pos x="71" y="76"/>
                  </a:cxn>
                  <a:cxn ang="0">
                    <a:pos x="92" y="80"/>
                  </a:cxn>
                  <a:cxn ang="0">
                    <a:pos x="96" y="60"/>
                  </a:cxn>
                  <a:cxn ang="0">
                    <a:pos x="96" y="45"/>
                  </a:cxn>
                  <a:cxn ang="0">
                    <a:pos x="94" y="30"/>
                  </a:cxn>
                  <a:cxn ang="0">
                    <a:pos x="86" y="9"/>
                  </a:cxn>
                  <a:cxn ang="0">
                    <a:pos x="79" y="5"/>
                  </a:cxn>
                  <a:cxn ang="0">
                    <a:pos x="71" y="1"/>
                  </a:cxn>
                  <a:cxn ang="0">
                    <a:pos x="62" y="0"/>
                  </a:cxn>
                  <a:cxn ang="0">
                    <a:pos x="54" y="1"/>
                  </a:cxn>
                  <a:cxn ang="0">
                    <a:pos x="62" y="22"/>
                  </a:cxn>
                  <a:cxn ang="0">
                    <a:pos x="51" y="1"/>
                  </a:cxn>
                  <a:cxn ang="0">
                    <a:pos x="0" y="31"/>
                  </a:cxn>
                  <a:cxn ang="0">
                    <a:pos x="58" y="22"/>
                  </a:cxn>
                  <a:cxn ang="0">
                    <a:pos x="51" y="1"/>
                  </a:cxn>
                </a:cxnLst>
                <a:rect l="0" t="0" r="r" b="b"/>
                <a:pathLst>
                  <a:path w="96" h="80">
                    <a:moveTo>
                      <a:pt x="51" y="1"/>
                    </a:moveTo>
                    <a:lnTo>
                      <a:pt x="58" y="22"/>
                    </a:lnTo>
                    <a:lnTo>
                      <a:pt x="67" y="24"/>
                    </a:lnTo>
                    <a:lnTo>
                      <a:pt x="75" y="35"/>
                    </a:lnTo>
                    <a:lnTo>
                      <a:pt x="71" y="76"/>
                    </a:lnTo>
                    <a:lnTo>
                      <a:pt x="92" y="80"/>
                    </a:lnTo>
                    <a:lnTo>
                      <a:pt x="96" y="60"/>
                    </a:lnTo>
                    <a:lnTo>
                      <a:pt x="96" y="45"/>
                    </a:lnTo>
                    <a:lnTo>
                      <a:pt x="94" y="30"/>
                    </a:lnTo>
                    <a:lnTo>
                      <a:pt x="86" y="9"/>
                    </a:lnTo>
                    <a:lnTo>
                      <a:pt x="79" y="5"/>
                    </a:lnTo>
                    <a:lnTo>
                      <a:pt x="71" y="1"/>
                    </a:lnTo>
                    <a:lnTo>
                      <a:pt x="62" y="0"/>
                    </a:lnTo>
                    <a:lnTo>
                      <a:pt x="54" y="1"/>
                    </a:lnTo>
                    <a:lnTo>
                      <a:pt x="62" y="22"/>
                    </a:lnTo>
                    <a:lnTo>
                      <a:pt x="51" y="1"/>
                    </a:lnTo>
                    <a:lnTo>
                      <a:pt x="0" y="31"/>
                    </a:lnTo>
                    <a:lnTo>
                      <a:pt x="58" y="2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" name="Freeform 325"/>
              <p:cNvSpPr>
                <a:spLocks/>
              </p:cNvSpPr>
              <p:nvPr/>
            </p:nvSpPr>
            <p:spPr bwMode="auto">
              <a:xfrm>
                <a:off x="4332" y="3338"/>
                <a:ext cx="65" cy="47"/>
              </a:xfrm>
              <a:custGeom>
                <a:avLst/>
                <a:gdLst/>
                <a:ahLst/>
                <a:cxnLst>
                  <a:cxn ang="0">
                    <a:pos x="41" y="13"/>
                  </a:cxn>
                  <a:cxn ang="0">
                    <a:pos x="45" y="0"/>
                  </a:cxn>
                  <a:cxn ang="0">
                    <a:pos x="0" y="26"/>
                  </a:cxn>
                  <a:cxn ang="0">
                    <a:pos x="11" y="47"/>
                  </a:cxn>
                  <a:cxn ang="0">
                    <a:pos x="56" y="21"/>
                  </a:cxn>
                  <a:cxn ang="0">
                    <a:pos x="62" y="6"/>
                  </a:cxn>
                  <a:cxn ang="0">
                    <a:pos x="56" y="21"/>
                  </a:cxn>
                  <a:cxn ang="0">
                    <a:pos x="65" y="15"/>
                  </a:cxn>
                  <a:cxn ang="0">
                    <a:pos x="62" y="6"/>
                  </a:cxn>
                  <a:cxn ang="0">
                    <a:pos x="41" y="13"/>
                  </a:cxn>
                </a:cxnLst>
                <a:rect l="0" t="0" r="r" b="b"/>
                <a:pathLst>
                  <a:path w="65" h="47">
                    <a:moveTo>
                      <a:pt x="41" y="13"/>
                    </a:moveTo>
                    <a:lnTo>
                      <a:pt x="45" y="0"/>
                    </a:lnTo>
                    <a:lnTo>
                      <a:pt x="0" y="26"/>
                    </a:lnTo>
                    <a:lnTo>
                      <a:pt x="11" y="47"/>
                    </a:lnTo>
                    <a:lnTo>
                      <a:pt x="56" y="21"/>
                    </a:lnTo>
                    <a:lnTo>
                      <a:pt x="62" y="6"/>
                    </a:lnTo>
                    <a:lnTo>
                      <a:pt x="56" y="21"/>
                    </a:lnTo>
                    <a:lnTo>
                      <a:pt x="65" y="15"/>
                    </a:lnTo>
                    <a:lnTo>
                      <a:pt x="62" y="6"/>
                    </a:lnTo>
                    <a:lnTo>
                      <a:pt x="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2" name="Freeform 326"/>
              <p:cNvSpPr>
                <a:spLocks/>
              </p:cNvSpPr>
              <p:nvPr/>
            </p:nvSpPr>
            <p:spPr bwMode="auto">
              <a:xfrm>
                <a:off x="4292" y="3120"/>
                <a:ext cx="102" cy="231"/>
              </a:xfrm>
              <a:custGeom>
                <a:avLst/>
                <a:gdLst/>
                <a:ahLst/>
                <a:cxnLst>
                  <a:cxn ang="0">
                    <a:pos x="17" y="27"/>
                  </a:cxn>
                  <a:cxn ang="0">
                    <a:pos x="0" y="19"/>
                  </a:cxn>
                  <a:cxn ang="0">
                    <a:pos x="81" y="231"/>
                  </a:cxn>
                  <a:cxn ang="0">
                    <a:pos x="102" y="224"/>
                  </a:cxn>
                  <a:cxn ang="0">
                    <a:pos x="23" y="13"/>
                  </a:cxn>
                  <a:cxn ang="0">
                    <a:pos x="6" y="6"/>
                  </a:cxn>
                  <a:cxn ang="0">
                    <a:pos x="23" y="13"/>
                  </a:cxn>
                  <a:cxn ang="0">
                    <a:pos x="17" y="0"/>
                  </a:cxn>
                  <a:cxn ang="0">
                    <a:pos x="6" y="6"/>
                  </a:cxn>
                  <a:cxn ang="0">
                    <a:pos x="17" y="27"/>
                  </a:cxn>
                </a:cxnLst>
                <a:rect l="0" t="0" r="r" b="b"/>
                <a:pathLst>
                  <a:path w="102" h="231">
                    <a:moveTo>
                      <a:pt x="17" y="27"/>
                    </a:moveTo>
                    <a:lnTo>
                      <a:pt x="0" y="19"/>
                    </a:lnTo>
                    <a:lnTo>
                      <a:pt x="81" y="231"/>
                    </a:lnTo>
                    <a:lnTo>
                      <a:pt x="102" y="224"/>
                    </a:lnTo>
                    <a:lnTo>
                      <a:pt x="23" y="13"/>
                    </a:lnTo>
                    <a:lnTo>
                      <a:pt x="6" y="6"/>
                    </a:lnTo>
                    <a:lnTo>
                      <a:pt x="23" y="13"/>
                    </a:lnTo>
                    <a:lnTo>
                      <a:pt x="17" y="0"/>
                    </a:lnTo>
                    <a:lnTo>
                      <a:pt x="6" y="6"/>
                    </a:lnTo>
                    <a:lnTo>
                      <a:pt x="1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" name="Freeform 327"/>
              <p:cNvSpPr>
                <a:spLocks/>
              </p:cNvSpPr>
              <p:nvPr/>
            </p:nvSpPr>
            <p:spPr bwMode="auto">
              <a:xfrm>
                <a:off x="4245" y="3126"/>
                <a:ext cx="64" cy="49"/>
              </a:xfrm>
              <a:custGeom>
                <a:avLst/>
                <a:gdLst/>
                <a:ahLst/>
                <a:cxnLst>
                  <a:cxn ang="0">
                    <a:pos x="6" y="47"/>
                  </a:cxn>
                  <a:cxn ang="0">
                    <a:pos x="11" y="47"/>
                  </a:cxn>
                  <a:cxn ang="0">
                    <a:pos x="64" y="21"/>
                  </a:cxn>
                  <a:cxn ang="0">
                    <a:pos x="53" y="0"/>
                  </a:cxn>
                  <a:cxn ang="0">
                    <a:pos x="0" y="26"/>
                  </a:cxn>
                  <a:cxn ang="0">
                    <a:pos x="6" y="26"/>
                  </a:cxn>
                  <a:cxn ang="0">
                    <a:pos x="6" y="47"/>
                  </a:cxn>
                  <a:cxn ang="0">
                    <a:pos x="8" y="49"/>
                  </a:cxn>
                  <a:cxn ang="0">
                    <a:pos x="11" y="47"/>
                  </a:cxn>
                  <a:cxn ang="0">
                    <a:pos x="6" y="47"/>
                  </a:cxn>
                </a:cxnLst>
                <a:rect l="0" t="0" r="r" b="b"/>
                <a:pathLst>
                  <a:path w="64" h="49">
                    <a:moveTo>
                      <a:pt x="6" y="47"/>
                    </a:moveTo>
                    <a:lnTo>
                      <a:pt x="11" y="47"/>
                    </a:lnTo>
                    <a:lnTo>
                      <a:pt x="64" y="21"/>
                    </a:lnTo>
                    <a:lnTo>
                      <a:pt x="53" y="0"/>
                    </a:lnTo>
                    <a:lnTo>
                      <a:pt x="0" y="26"/>
                    </a:lnTo>
                    <a:lnTo>
                      <a:pt x="6" y="26"/>
                    </a:lnTo>
                    <a:lnTo>
                      <a:pt x="6" y="47"/>
                    </a:lnTo>
                    <a:lnTo>
                      <a:pt x="8" y="49"/>
                    </a:lnTo>
                    <a:lnTo>
                      <a:pt x="11" y="47"/>
                    </a:lnTo>
                    <a:lnTo>
                      <a:pt x="6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" name="Freeform 328"/>
              <p:cNvSpPr>
                <a:spLocks/>
              </p:cNvSpPr>
              <p:nvPr/>
            </p:nvSpPr>
            <p:spPr bwMode="auto">
              <a:xfrm>
                <a:off x="4134" y="3135"/>
                <a:ext cx="117" cy="38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10" y="25"/>
                  </a:cxn>
                  <a:cxn ang="0">
                    <a:pos x="117" y="38"/>
                  </a:cxn>
                  <a:cxn ang="0">
                    <a:pos x="117" y="17"/>
                  </a:cxn>
                  <a:cxn ang="0">
                    <a:pos x="10" y="2"/>
                  </a:cxn>
                  <a:cxn ang="0">
                    <a:pos x="0" y="8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0" y="8"/>
                  </a:cxn>
                  <a:cxn ang="0">
                    <a:pos x="21" y="19"/>
                  </a:cxn>
                </a:cxnLst>
                <a:rect l="0" t="0" r="r" b="b"/>
                <a:pathLst>
                  <a:path w="117" h="38">
                    <a:moveTo>
                      <a:pt x="21" y="19"/>
                    </a:moveTo>
                    <a:lnTo>
                      <a:pt x="10" y="25"/>
                    </a:lnTo>
                    <a:lnTo>
                      <a:pt x="117" y="38"/>
                    </a:lnTo>
                    <a:lnTo>
                      <a:pt x="117" y="17"/>
                    </a:lnTo>
                    <a:lnTo>
                      <a:pt x="10" y="2"/>
                    </a:lnTo>
                    <a:lnTo>
                      <a:pt x="0" y="8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5" name="Rectangle 329"/>
              <p:cNvSpPr>
                <a:spLocks noChangeArrowheads="1"/>
              </p:cNvSpPr>
              <p:nvPr/>
            </p:nvSpPr>
            <p:spPr bwMode="auto">
              <a:xfrm>
                <a:off x="2217" y="2617"/>
                <a:ext cx="264" cy="381"/>
              </a:xfrm>
              <a:prstGeom prst="rect">
                <a:avLst/>
              </a:prstGeom>
              <a:solidFill>
                <a:srgbClr val="84C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6" name="Freeform 330"/>
              <p:cNvSpPr>
                <a:spLocks/>
              </p:cNvSpPr>
              <p:nvPr/>
            </p:nvSpPr>
            <p:spPr bwMode="auto">
              <a:xfrm>
                <a:off x="2217" y="2606"/>
                <a:ext cx="278" cy="24"/>
              </a:xfrm>
              <a:custGeom>
                <a:avLst/>
                <a:gdLst/>
                <a:ahLst/>
                <a:cxnLst>
                  <a:cxn ang="0">
                    <a:pos x="278" y="11"/>
                  </a:cxn>
                  <a:cxn ang="0">
                    <a:pos x="26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64" y="24"/>
                  </a:cxn>
                  <a:cxn ang="0">
                    <a:pos x="253" y="11"/>
                  </a:cxn>
                  <a:cxn ang="0">
                    <a:pos x="278" y="11"/>
                  </a:cxn>
                  <a:cxn ang="0">
                    <a:pos x="278" y="0"/>
                  </a:cxn>
                  <a:cxn ang="0">
                    <a:pos x="264" y="0"/>
                  </a:cxn>
                  <a:cxn ang="0">
                    <a:pos x="278" y="11"/>
                  </a:cxn>
                </a:cxnLst>
                <a:rect l="0" t="0" r="r" b="b"/>
                <a:pathLst>
                  <a:path w="278" h="24">
                    <a:moveTo>
                      <a:pt x="278" y="11"/>
                    </a:moveTo>
                    <a:lnTo>
                      <a:pt x="26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64" y="24"/>
                    </a:lnTo>
                    <a:lnTo>
                      <a:pt x="253" y="11"/>
                    </a:lnTo>
                    <a:lnTo>
                      <a:pt x="278" y="11"/>
                    </a:lnTo>
                    <a:lnTo>
                      <a:pt x="278" y="0"/>
                    </a:lnTo>
                    <a:lnTo>
                      <a:pt x="264" y="0"/>
                    </a:lnTo>
                    <a:lnTo>
                      <a:pt x="27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7" name="Freeform 331"/>
              <p:cNvSpPr>
                <a:spLocks/>
              </p:cNvSpPr>
              <p:nvPr/>
            </p:nvSpPr>
            <p:spPr bwMode="auto">
              <a:xfrm>
                <a:off x="2470" y="2617"/>
                <a:ext cx="25" cy="394"/>
              </a:xfrm>
              <a:custGeom>
                <a:avLst/>
                <a:gdLst/>
                <a:ahLst/>
                <a:cxnLst>
                  <a:cxn ang="0">
                    <a:pos x="11" y="394"/>
                  </a:cxn>
                  <a:cxn ang="0">
                    <a:pos x="25" y="381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81"/>
                  </a:cxn>
                  <a:cxn ang="0">
                    <a:pos x="11" y="370"/>
                  </a:cxn>
                  <a:cxn ang="0">
                    <a:pos x="11" y="394"/>
                  </a:cxn>
                  <a:cxn ang="0">
                    <a:pos x="25" y="394"/>
                  </a:cxn>
                  <a:cxn ang="0">
                    <a:pos x="25" y="381"/>
                  </a:cxn>
                  <a:cxn ang="0">
                    <a:pos x="11" y="394"/>
                  </a:cxn>
                </a:cxnLst>
                <a:rect l="0" t="0" r="r" b="b"/>
                <a:pathLst>
                  <a:path w="25" h="394">
                    <a:moveTo>
                      <a:pt x="11" y="394"/>
                    </a:moveTo>
                    <a:lnTo>
                      <a:pt x="25" y="381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81"/>
                    </a:lnTo>
                    <a:lnTo>
                      <a:pt x="11" y="370"/>
                    </a:lnTo>
                    <a:lnTo>
                      <a:pt x="11" y="394"/>
                    </a:lnTo>
                    <a:lnTo>
                      <a:pt x="25" y="394"/>
                    </a:lnTo>
                    <a:lnTo>
                      <a:pt x="25" y="381"/>
                    </a:lnTo>
                    <a:lnTo>
                      <a:pt x="11" y="3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" name="Freeform 332"/>
              <p:cNvSpPr>
                <a:spLocks/>
              </p:cNvSpPr>
              <p:nvPr/>
            </p:nvSpPr>
            <p:spPr bwMode="auto">
              <a:xfrm>
                <a:off x="2205" y="2987"/>
                <a:ext cx="276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2" y="24"/>
                  </a:cxn>
                  <a:cxn ang="0">
                    <a:pos x="276" y="24"/>
                  </a:cxn>
                  <a:cxn ang="0">
                    <a:pos x="276" y="0"/>
                  </a:cxn>
                  <a:cxn ang="0">
                    <a:pos x="12" y="0"/>
                  </a:cxn>
                  <a:cxn ang="0">
                    <a:pos x="25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0" y="11"/>
                  </a:cxn>
                </a:cxnLst>
                <a:rect l="0" t="0" r="r" b="b"/>
                <a:pathLst>
                  <a:path w="276" h="24">
                    <a:moveTo>
                      <a:pt x="0" y="11"/>
                    </a:moveTo>
                    <a:lnTo>
                      <a:pt x="12" y="24"/>
                    </a:lnTo>
                    <a:lnTo>
                      <a:pt x="276" y="24"/>
                    </a:lnTo>
                    <a:lnTo>
                      <a:pt x="276" y="0"/>
                    </a:lnTo>
                    <a:lnTo>
                      <a:pt x="12" y="0"/>
                    </a:lnTo>
                    <a:lnTo>
                      <a:pt x="25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" name="Freeform 333"/>
              <p:cNvSpPr>
                <a:spLocks/>
              </p:cNvSpPr>
              <p:nvPr/>
            </p:nvSpPr>
            <p:spPr bwMode="auto">
              <a:xfrm>
                <a:off x="2205" y="2606"/>
                <a:ext cx="25" cy="39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1"/>
                  </a:cxn>
                  <a:cxn ang="0">
                    <a:pos x="0" y="392"/>
                  </a:cxn>
                  <a:cxn ang="0">
                    <a:pos x="25" y="392"/>
                  </a:cxn>
                  <a:cxn ang="0">
                    <a:pos x="25" y="11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2" y="0"/>
                  </a:cxn>
                </a:cxnLst>
                <a:rect l="0" t="0" r="r" b="b"/>
                <a:pathLst>
                  <a:path w="25" h="392">
                    <a:moveTo>
                      <a:pt x="12" y="0"/>
                    </a:moveTo>
                    <a:lnTo>
                      <a:pt x="0" y="11"/>
                    </a:lnTo>
                    <a:lnTo>
                      <a:pt x="0" y="392"/>
                    </a:lnTo>
                    <a:lnTo>
                      <a:pt x="25" y="392"/>
                    </a:lnTo>
                    <a:lnTo>
                      <a:pt x="25" y="11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" name="Rectangle 334"/>
              <p:cNvSpPr>
                <a:spLocks noChangeArrowheads="1"/>
              </p:cNvSpPr>
              <p:nvPr/>
            </p:nvSpPr>
            <p:spPr bwMode="auto">
              <a:xfrm>
                <a:off x="2217" y="3034"/>
                <a:ext cx="264" cy="344"/>
              </a:xfrm>
              <a:prstGeom prst="rect">
                <a:avLst/>
              </a:prstGeom>
              <a:solidFill>
                <a:srgbClr val="84C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" name="Freeform 335"/>
              <p:cNvSpPr>
                <a:spLocks/>
              </p:cNvSpPr>
              <p:nvPr/>
            </p:nvSpPr>
            <p:spPr bwMode="auto">
              <a:xfrm>
                <a:off x="2217" y="3021"/>
                <a:ext cx="278" cy="26"/>
              </a:xfrm>
              <a:custGeom>
                <a:avLst/>
                <a:gdLst/>
                <a:ahLst/>
                <a:cxnLst>
                  <a:cxn ang="0">
                    <a:pos x="278" y="13"/>
                  </a:cxn>
                  <a:cxn ang="0">
                    <a:pos x="264" y="0"/>
                  </a:cxn>
                  <a:cxn ang="0">
                    <a:pos x="0" y="0"/>
                  </a:cxn>
                  <a:cxn ang="0">
                    <a:pos x="0" y="26"/>
                  </a:cxn>
                  <a:cxn ang="0">
                    <a:pos x="264" y="26"/>
                  </a:cxn>
                  <a:cxn ang="0">
                    <a:pos x="253" y="13"/>
                  </a:cxn>
                  <a:cxn ang="0">
                    <a:pos x="278" y="13"/>
                  </a:cxn>
                  <a:cxn ang="0">
                    <a:pos x="278" y="0"/>
                  </a:cxn>
                  <a:cxn ang="0">
                    <a:pos x="264" y="0"/>
                  </a:cxn>
                  <a:cxn ang="0">
                    <a:pos x="278" y="13"/>
                  </a:cxn>
                </a:cxnLst>
                <a:rect l="0" t="0" r="r" b="b"/>
                <a:pathLst>
                  <a:path w="278" h="26">
                    <a:moveTo>
                      <a:pt x="278" y="13"/>
                    </a:moveTo>
                    <a:lnTo>
                      <a:pt x="264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264" y="26"/>
                    </a:lnTo>
                    <a:lnTo>
                      <a:pt x="253" y="13"/>
                    </a:lnTo>
                    <a:lnTo>
                      <a:pt x="278" y="13"/>
                    </a:lnTo>
                    <a:lnTo>
                      <a:pt x="278" y="0"/>
                    </a:lnTo>
                    <a:lnTo>
                      <a:pt x="264" y="0"/>
                    </a:lnTo>
                    <a:lnTo>
                      <a:pt x="27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" name="Freeform 336"/>
              <p:cNvSpPr>
                <a:spLocks/>
              </p:cNvSpPr>
              <p:nvPr/>
            </p:nvSpPr>
            <p:spPr bwMode="auto">
              <a:xfrm>
                <a:off x="2470" y="3034"/>
                <a:ext cx="25" cy="357"/>
              </a:xfrm>
              <a:custGeom>
                <a:avLst/>
                <a:gdLst/>
                <a:ahLst/>
                <a:cxnLst>
                  <a:cxn ang="0">
                    <a:pos x="11" y="357"/>
                  </a:cxn>
                  <a:cxn ang="0">
                    <a:pos x="25" y="34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44"/>
                  </a:cxn>
                  <a:cxn ang="0">
                    <a:pos x="11" y="332"/>
                  </a:cxn>
                  <a:cxn ang="0">
                    <a:pos x="11" y="357"/>
                  </a:cxn>
                  <a:cxn ang="0">
                    <a:pos x="25" y="357"/>
                  </a:cxn>
                  <a:cxn ang="0">
                    <a:pos x="25" y="344"/>
                  </a:cxn>
                  <a:cxn ang="0">
                    <a:pos x="11" y="357"/>
                  </a:cxn>
                </a:cxnLst>
                <a:rect l="0" t="0" r="r" b="b"/>
                <a:pathLst>
                  <a:path w="25" h="357">
                    <a:moveTo>
                      <a:pt x="11" y="357"/>
                    </a:moveTo>
                    <a:lnTo>
                      <a:pt x="25" y="34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44"/>
                    </a:lnTo>
                    <a:lnTo>
                      <a:pt x="11" y="332"/>
                    </a:lnTo>
                    <a:lnTo>
                      <a:pt x="11" y="357"/>
                    </a:lnTo>
                    <a:lnTo>
                      <a:pt x="25" y="357"/>
                    </a:lnTo>
                    <a:lnTo>
                      <a:pt x="25" y="344"/>
                    </a:lnTo>
                    <a:lnTo>
                      <a:pt x="11" y="3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3" name="Freeform 337"/>
              <p:cNvSpPr>
                <a:spLocks/>
              </p:cNvSpPr>
              <p:nvPr/>
            </p:nvSpPr>
            <p:spPr bwMode="auto">
              <a:xfrm>
                <a:off x="2205" y="3366"/>
                <a:ext cx="276" cy="2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2" y="25"/>
                  </a:cxn>
                  <a:cxn ang="0">
                    <a:pos x="276" y="25"/>
                  </a:cxn>
                  <a:cxn ang="0">
                    <a:pos x="276" y="0"/>
                  </a:cxn>
                  <a:cxn ang="0">
                    <a:pos x="12" y="0"/>
                  </a:cxn>
                  <a:cxn ang="0">
                    <a:pos x="25" y="12"/>
                  </a:cxn>
                  <a:cxn ang="0">
                    <a:pos x="0" y="12"/>
                  </a:cxn>
                  <a:cxn ang="0">
                    <a:pos x="0" y="25"/>
                  </a:cxn>
                  <a:cxn ang="0">
                    <a:pos x="12" y="25"/>
                  </a:cxn>
                  <a:cxn ang="0">
                    <a:pos x="0" y="12"/>
                  </a:cxn>
                </a:cxnLst>
                <a:rect l="0" t="0" r="r" b="b"/>
                <a:pathLst>
                  <a:path w="276" h="25">
                    <a:moveTo>
                      <a:pt x="0" y="12"/>
                    </a:moveTo>
                    <a:lnTo>
                      <a:pt x="12" y="25"/>
                    </a:lnTo>
                    <a:lnTo>
                      <a:pt x="276" y="25"/>
                    </a:lnTo>
                    <a:lnTo>
                      <a:pt x="276" y="0"/>
                    </a:lnTo>
                    <a:lnTo>
                      <a:pt x="12" y="0"/>
                    </a:lnTo>
                    <a:lnTo>
                      <a:pt x="25" y="12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" name="Freeform 338"/>
              <p:cNvSpPr>
                <a:spLocks/>
              </p:cNvSpPr>
              <p:nvPr/>
            </p:nvSpPr>
            <p:spPr bwMode="auto">
              <a:xfrm>
                <a:off x="2205" y="3021"/>
                <a:ext cx="25" cy="35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3"/>
                  </a:cxn>
                  <a:cxn ang="0">
                    <a:pos x="0" y="357"/>
                  </a:cxn>
                  <a:cxn ang="0">
                    <a:pos x="25" y="357"/>
                  </a:cxn>
                  <a:cxn ang="0">
                    <a:pos x="25" y="13"/>
                  </a:cxn>
                  <a:cxn ang="0">
                    <a:pos x="12" y="2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2" y="0"/>
                  </a:cxn>
                </a:cxnLst>
                <a:rect l="0" t="0" r="r" b="b"/>
                <a:pathLst>
                  <a:path w="25" h="357">
                    <a:moveTo>
                      <a:pt x="12" y="0"/>
                    </a:moveTo>
                    <a:lnTo>
                      <a:pt x="0" y="13"/>
                    </a:lnTo>
                    <a:lnTo>
                      <a:pt x="0" y="357"/>
                    </a:lnTo>
                    <a:lnTo>
                      <a:pt x="25" y="357"/>
                    </a:lnTo>
                    <a:lnTo>
                      <a:pt x="25" y="13"/>
                    </a:lnTo>
                    <a:lnTo>
                      <a:pt x="12" y="2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5" name="Rectangle 339"/>
              <p:cNvSpPr>
                <a:spLocks noChangeArrowheads="1"/>
              </p:cNvSpPr>
              <p:nvPr/>
            </p:nvSpPr>
            <p:spPr bwMode="auto">
              <a:xfrm>
                <a:off x="1867" y="3225"/>
                <a:ext cx="845" cy="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6" name="Freeform 340"/>
              <p:cNvSpPr>
                <a:spLocks/>
              </p:cNvSpPr>
              <p:nvPr/>
            </p:nvSpPr>
            <p:spPr bwMode="auto">
              <a:xfrm>
                <a:off x="1867" y="3214"/>
                <a:ext cx="857" cy="25"/>
              </a:xfrm>
              <a:custGeom>
                <a:avLst/>
                <a:gdLst/>
                <a:ahLst/>
                <a:cxnLst>
                  <a:cxn ang="0">
                    <a:pos x="857" y="11"/>
                  </a:cxn>
                  <a:cxn ang="0">
                    <a:pos x="845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845" y="25"/>
                  </a:cxn>
                  <a:cxn ang="0">
                    <a:pos x="832" y="11"/>
                  </a:cxn>
                  <a:cxn ang="0">
                    <a:pos x="857" y="11"/>
                  </a:cxn>
                  <a:cxn ang="0">
                    <a:pos x="857" y="0"/>
                  </a:cxn>
                  <a:cxn ang="0">
                    <a:pos x="845" y="0"/>
                  </a:cxn>
                  <a:cxn ang="0">
                    <a:pos x="857" y="11"/>
                  </a:cxn>
                </a:cxnLst>
                <a:rect l="0" t="0" r="r" b="b"/>
                <a:pathLst>
                  <a:path w="857" h="25">
                    <a:moveTo>
                      <a:pt x="857" y="11"/>
                    </a:moveTo>
                    <a:lnTo>
                      <a:pt x="845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845" y="25"/>
                    </a:lnTo>
                    <a:lnTo>
                      <a:pt x="832" y="11"/>
                    </a:lnTo>
                    <a:lnTo>
                      <a:pt x="857" y="11"/>
                    </a:lnTo>
                    <a:lnTo>
                      <a:pt x="857" y="0"/>
                    </a:lnTo>
                    <a:lnTo>
                      <a:pt x="845" y="0"/>
                    </a:lnTo>
                    <a:lnTo>
                      <a:pt x="85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7" name="Freeform 341"/>
              <p:cNvSpPr>
                <a:spLocks/>
              </p:cNvSpPr>
              <p:nvPr/>
            </p:nvSpPr>
            <p:spPr bwMode="auto">
              <a:xfrm>
                <a:off x="2699" y="3225"/>
                <a:ext cx="25" cy="55"/>
              </a:xfrm>
              <a:custGeom>
                <a:avLst/>
                <a:gdLst/>
                <a:ahLst/>
                <a:cxnLst>
                  <a:cxn ang="0">
                    <a:pos x="13" y="55"/>
                  </a:cxn>
                  <a:cxn ang="0">
                    <a:pos x="25" y="4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13" y="30"/>
                  </a:cxn>
                  <a:cxn ang="0">
                    <a:pos x="13" y="55"/>
                  </a:cxn>
                  <a:cxn ang="0">
                    <a:pos x="25" y="55"/>
                  </a:cxn>
                  <a:cxn ang="0">
                    <a:pos x="25" y="44"/>
                  </a:cxn>
                  <a:cxn ang="0">
                    <a:pos x="13" y="55"/>
                  </a:cxn>
                </a:cxnLst>
                <a:rect l="0" t="0" r="r" b="b"/>
                <a:pathLst>
                  <a:path w="25" h="55">
                    <a:moveTo>
                      <a:pt x="13" y="55"/>
                    </a:moveTo>
                    <a:lnTo>
                      <a:pt x="25" y="4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13" y="30"/>
                    </a:lnTo>
                    <a:lnTo>
                      <a:pt x="13" y="55"/>
                    </a:lnTo>
                    <a:lnTo>
                      <a:pt x="25" y="55"/>
                    </a:lnTo>
                    <a:lnTo>
                      <a:pt x="25" y="44"/>
                    </a:lnTo>
                    <a:lnTo>
                      <a:pt x="13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8" name="Freeform 342"/>
              <p:cNvSpPr>
                <a:spLocks/>
              </p:cNvSpPr>
              <p:nvPr/>
            </p:nvSpPr>
            <p:spPr bwMode="auto">
              <a:xfrm>
                <a:off x="1854" y="3255"/>
                <a:ext cx="858" cy="2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3" y="25"/>
                  </a:cxn>
                  <a:cxn ang="0">
                    <a:pos x="858" y="25"/>
                  </a:cxn>
                  <a:cxn ang="0">
                    <a:pos x="858" y="0"/>
                  </a:cxn>
                  <a:cxn ang="0">
                    <a:pos x="13" y="0"/>
                  </a:cxn>
                  <a:cxn ang="0">
                    <a:pos x="24" y="14"/>
                  </a:cxn>
                  <a:cxn ang="0">
                    <a:pos x="0" y="14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4"/>
                  </a:cxn>
                </a:cxnLst>
                <a:rect l="0" t="0" r="r" b="b"/>
                <a:pathLst>
                  <a:path w="858" h="25">
                    <a:moveTo>
                      <a:pt x="0" y="14"/>
                    </a:moveTo>
                    <a:lnTo>
                      <a:pt x="13" y="25"/>
                    </a:lnTo>
                    <a:lnTo>
                      <a:pt x="858" y="25"/>
                    </a:lnTo>
                    <a:lnTo>
                      <a:pt x="858" y="0"/>
                    </a:lnTo>
                    <a:lnTo>
                      <a:pt x="13" y="0"/>
                    </a:lnTo>
                    <a:lnTo>
                      <a:pt x="24" y="14"/>
                    </a:lnTo>
                    <a:lnTo>
                      <a:pt x="0" y="14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" name="Freeform 343"/>
              <p:cNvSpPr>
                <a:spLocks/>
              </p:cNvSpPr>
              <p:nvPr/>
            </p:nvSpPr>
            <p:spPr bwMode="auto">
              <a:xfrm>
                <a:off x="1854" y="3214"/>
                <a:ext cx="24" cy="5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55"/>
                  </a:cxn>
                  <a:cxn ang="0">
                    <a:pos x="24" y="55"/>
                  </a:cxn>
                  <a:cxn ang="0">
                    <a:pos x="24" y="11"/>
                  </a:cxn>
                  <a:cxn ang="0">
                    <a:pos x="13" y="25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4" h="55">
                    <a:moveTo>
                      <a:pt x="13" y="0"/>
                    </a:moveTo>
                    <a:lnTo>
                      <a:pt x="0" y="11"/>
                    </a:lnTo>
                    <a:lnTo>
                      <a:pt x="0" y="55"/>
                    </a:lnTo>
                    <a:lnTo>
                      <a:pt x="24" y="55"/>
                    </a:lnTo>
                    <a:lnTo>
                      <a:pt x="24" y="11"/>
                    </a:lnTo>
                    <a:lnTo>
                      <a:pt x="13" y="25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" name="Rectangle 344"/>
              <p:cNvSpPr>
                <a:spLocks noChangeArrowheads="1"/>
              </p:cNvSpPr>
              <p:nvPr/>
            </p:nvSpPr>
            <p:spPr bwMode="auto">
              <a:xfrm>
                <a:off x="2620" y="3255"/>
                <a:ext cx="57" cy="3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" name="Freeform 345"/>
              <p:cNvSpPr>
                <a:spLocks/>
              </p:cNvSpPr>
              <p:nvPr/>
            </p:nvSpPr>
            <p:spPr bwMode="auto">
              <a:xfrm>
                <a:off x="2620" y="3244"/>
                <a:ext cx="68" cy="25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57" y="25"/>
                  </a:cxn>
                  <a:cxn ang="0">
                    <a:pos x="44" y="11"/>
                  </a:cxn>
                  <a:cxn ang="0">
                    <a:pos x="68" y="11"/>
                  </a:cxn>
                  <a:cxn ang="0">
                    <a:pos x="68" y="0"/>
                  </a:cxn>
                  <a:cxn ang="0">
                    <a:pos x="57" y="0"/>
                  </a:cxn>
                  <a:cxn ang="0">
                    <a:pos x="68" y="11"/>
                  </a:cxn>
                </a:cxnLst>
                <a:rect l="0" t="0" r="r" b="b"/>
                <a:pathLst>
                  <a:path w="68" h="25">
                    <a:moveTo>
                      <a:pt x="68" y="11"/>
                    </a:moveTo>
                    <a:lnTo>
                      <a:pt x="57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57" y="25"/>
                    </a:lnTo>
                    <a:lnTo>
                      <a:pt x="44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6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2" name="Freeform 346"/>
              <p:cNvSpPr>
                <a:spLocks/>
              </p:cNvSpPr>
              <p:nvPr/>
            </p:nvSpPr>
            <p:spPr bwMode="auto">
              <a:xfrm>
                <a:off x="2664" y="3255"/>
                <a:ext cx="24" cy="323"/>
              </a:xfrm>
              <a:custGeom>
                <a:avLst/>
                <a:gdLst/>
                <a:ahLst/>
                <a:cxnLst>
                  <a:cxn ang="0">
                    <a:pos x="13" y="323"/>
                  </a:cxn>
                  <a:cxn ang="0">
                    <a:pos x="24" y="312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12"/>
                  </a:cxn>
                  <a:cxn ang="0">
                    <a:pos x="13" y="299"/>
                  </a:cxn>
                  <a:cxn ang="0">
                    <a:pos x="13" y="323"/>
                  </a:cxn>
                  <a:cxn ang="0">
                    <a:pos x="24" y="323"/>
                  </a:cxn>
                  <a:cxn ang="0">
                    <a:pos x="24" y="312"/>
                  </a:cxn>
                  <a:cxn ang="0">
                    <a:pos x="13" y="323"/>
                  </a:cxn>
                </a:cxnLst>
                <a:rect l="0" t="0" r="r" b="b"/>
                <a:pathLst>
                  <a:path w="24" h="323">
                    <a:moveTo>
                      <a:pt x="13" y="323"/>
                    </a:moveTo>
                    <a:lnTo>
                      <a:pt x="24" y="3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12"/>
                    </a:lnTo>
                    <a:lnTo>
                      <a:pt x="13" y="299"/>
                    </a:lnTo>
                    <a:lnTo>
                      <a:pt x="13" y="323"/>
                    </a:lnTo>
                    <a:lnTo>
                      <a:pt x="24" y="323"/>
                    </a:lnTo>
                    <a:lnTo>
                      <a:pt x="24" y="312"/>
                    </a:lnTo>
                    <a:lnTo>
                      <a:pt x="13" y="3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3" name="Freeform 347"/>
              <p:cNvSpPr>
                <a:spLocks/>
              </p:cNvSpPr>
              <p:nvPr/>
            </p:nvSpPr>
            <p:spPr bwMode="auto">
              <a:xfrm>
                <a:off x="2607" y="3554"/>
                <a:ext cx="70" cy="2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4"/>
                  </a:cxn>
                  <a:cxn ang="0">
                    <a:pos x="70" y="24"/>
                  </a:cxn>
                  <a:cxn ang="0">
                    <a:pos x="70" y="0"/>
                  </a:cxn>
                  <a:cxn ang="0">
                    <a:pos x="13" y="0"/>
                  </a:cxn>
                  <a:cxn ang="0">
                    <a:pos x="25" y="13"/>
                  </a:cxn>
                  <a:cxn ang="0">
                    <a:pos x="0" y="13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3"/>
                  </a:cxn>
                </a:cxnLst>
                <a:rect l="0" t="0" r="r" b="b"/>
                <a:pathLst>
                  <a:path w="70" h="24">
                    <a:moveTo>
                      <a:pt x="0" y="13"/>
                    </a:moveTo>
                    <a:lnTo>
                      <a:pt x="13" y="24"/>
                    </a:lnTo>
                    <a:lnTo>
                      <a:pt x="70" y="24"/>
                    </a:lnTo>
                    <a:lnTo>
                      <a:pt x="70" y="0"/>
                    </a:lnTo>
                    <a:lnTo>
                      <a:pt x="13" y="0"/>
                    </a:lnTo>
                    <a:lnTo>
                      <a:pt x="25" y="13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4" name="Freeform 348"/>
              <p:cNvSpPr>
                <a:spLocks/>
              </p:cNvSpPr>
              <p:nvPr/>
            </p:nvSpPr>
            <p:spPr bwMode="auto">
              <a:xfrm>
                <a:off x="2607" y="3244"/>
                <a:ext cx="25" cy="32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323"/>
                  </a:cxn>
                  <a:cxn ang="0">
                    <a:pos x="25" y="323"/>
                  </a:cxn>
                  <a:cxn ang="0">
                    <a:pos x="25" y="11"/>
                  </a:cxn>
                  <a:cxn ang="0">
                    <a:pos x="13" y="25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5" h="323">
                    <a:moveTo>
                      <a:pt x="13" y="0"/>
                    </a:moveTo>
                    <a:lnTo>
                      <a:pt x="0" y="11"/>
                    </a:lnTo>
                    <a:lnTo>
                      <a:pt x="0" y="323"/>
                    </a:lnTo>
                    <a:lnTo>
                      <a:pt x="25" y="323"/>
                    </a:lnTo>
                    <a:lnTo>
                      <a:pt x="25" y="11"/>
                    </a:lnTo>
                    <a:lnTo>
                      <a:pt x="13" y="25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5" name="Rectangle 349"/>
              <p:cNvSpPr>
                <a:spLocks noChangeArrowheads="1"/>
              </p:cNvSpPr>
              <p:nvPr/>
            </p:nvSpPr>
            <p:spPr bwMode="auto">
              <a:xfrm>
                <a:off x="2519" y="3261"/>
                <a:ext cx="54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6" name="Freeform 350"/>
              <p:cNvSpPr>
                <a:spLocks/>
              </p:cNvSpPr>
              <p:nvPr/>
            </p:nvSpPr>
            <p:spPr bwMode="auto">
              <a:xfrm>
                <a:off x="2519" y="3250"/>
                <a:ext cx="68" cy="24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4" y="24"/>
                  </a:cxn>
                  <a:cxn ang="0">
                    <a:pos x="43" y="11"/>
                  </a:cxn>
                  <a:cxn ang="0">
                    <a:pos x="68" y="11"/>
                  </a:cxn>
                  <a:cxn ang="0">
                    <a:pos x="68" y="0"/>
                  </a:cxn>
                  <a:cxn ang="0">
                    <a:pos x="54" y="0"/>
                  </a:cxn>
                  <a:cxn ang="0">
                    <a:pos x="68" y="11"/>
                  </a:cxn>
                </a:cxnLst>
                <a:rect l="0" t="0" r="r" b="b"/>
                <a:pathLst>
                  <a:path w="68" h="24">
                    <a:moveTo>
                      <a:pt x="68" y="11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4" y="24"/>
                    </a:lnTo>
                    <a:lnTo>
                      <a:pt x="43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54" y="0"/>
                    </a:lnTo>
                    <a:lnTo>
                      <a:pt x="6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7" name="Freeform 351"/>
              <p:cNvSpPr>
                <a:spLocks/>
              </p:cNvSpPr>
              <p:nvPr/>
            </p:nvSpPr>
            <p:spPr bwMode="auto">
              <a:xfrm>
                <a:off x="2562" y="3261"/>
                <a:ext cx="25" cy="316"/>
              </a:xfrm>
              <a:custGeom>
                <a:avLst/>
                <a:gdLst/>
                <a:ahLst/>
                <a:cxnLst>
                  <a:cxn ang="0">
                    <a:pos x="11" y="316"/>
                  </a:cxn>
                  <a:cxn ang="0">
                    <a:pos x="25" y="30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1" y="291"/>
                  </a:cxn>
                  <a:cxn ang="0">
                    <a:pos x="11" y="316"/>
                  </a:cxn>
                  <a:cxn ang="0">
                    <a:pos x="25" y="316"/>
                  </a:cxn>
                  <a:cxn ang="0">
                    <a:pos x="25" y="304"/>
                  </a:cxn>
                  <a:cxn ang="0">
                    <a:pos x="11" y="316"/>
                  </a:cxn>
                </a:cxnLst>
                <a:rect l="0" t="0" r="r" b="b"/>
                <a:pathLst>
                  <a:path w="25" h="316">
                    <a:moveTo>
                      <a:pt x="11" y="316"/>
                    </a:moveTo>
                    <a:lnTo>
                      <a:pt x="25" y="3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1" y="291"/>
                    </a:lnTo>
                    <a:lnTo>
                      <a:pt x="11" y="316"/>
                    </a:lnTo>
                    <a:lnTo>
                      <a:pt x="25" y="316"/>
                    </a:lnTo>
                    <a:lnTo>
                      <a:pt x="25" y="304"/>
                    </a:lnTo>
                    <a:lnTo>
                      <a:pt x="11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8" name="Freeform 352"/>
              <p:cNvSpPr>
                <a:spLocks/>
              </p:cNvSpPr>
              <p:nvPr/>
            </p:nvSpPr>
            <p:spPr bwMode="auto">
              <a:xfrm>
                <a:off x="2508" y="3552"/>
                <a:ext cx="65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1" y="25"/>
                  </a:cxn>
                  <a:cxn ang="0">
                    <a:pos x="65" y="25"/>
                  </a:cxn>
                  <a:cxn ang="0">
                    <a:pos x="65" y="0"/>
                  </a:cxn>
                  <a:cxn ang="0">
                    <a:pos x="11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1" y="25"/>
                  </a:cxn>
                  <a:cxn ang="0">
                    <a:pos x="0" y="13"/>
                  </a:cxn>
                </a:cxnLst>
                <a:rect l="0" t="0" r="r" b="b"/>
                <a:pathLst>
                  <a:path w="65" h="25">
                    <a:moveTo>
                      <a:pt x="0" y="13"/>
                    </a:moveTo>
                    <a:lnTo>
                      <a:pt x="11" y="25"/>
                    </a:lnTo>
                    <a:lnTo>
                      <a:pt x="65" y="25"/>
                    </a:lnTo>
                    <a:lnTo>
                      <a:pt x="65" y="0"/>
                    </a:lnTo>
                    <a:lnTo>
                      <a:pt x="11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" name="Freeform 353"/>
              <p:cNvSpPr>
                <a:spLocks/>
              </p:cNvSpPr>
              <p:nvPr/>
            </p:nvSpPr>
            <p:spPr bwMode="auto">
              <a:xfrm>
                <a:off x="2508" y="3250"/>
                <a:ext cx="24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1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1" y="0"/>
                  </a:cxn>
                </a:cxnLst>
                <a:rect l="0" t="0" r="r" b="b"/>
                <a:pathLst>
                  <a:path w="24" h="315">
                    <a:moveTo>
                      <a:pt x="11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1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" name="Rectangle 354"/>
              <p:cNvSpPr>
                <a:spLocks noChangeArrowheads="1"/>
              </p:cNvSpPr>
              <p:nvPr/>
            </p:nvSpPr>
            <p:spPr bwMode="auto">
              <a:xfrm>
                <a:off x="2425" y="3261"/>
                <a:ext cx="55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" name="Freeform 355"/>
              <p:cNvSpPr>
                <a:spLocks/>
              </p:cNvSpPr>
              <p:nvPr/>
            </p:nvSpPr>
            <p:spPr bwMode="auto">
              <a:xfrm>
                <a:off x="2425" y="3250"/>
                <a:ext cx="68" cy="24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3" y="11"/>
                  </a:cxn>
                  <a:cxn ang="0">
                    <a:pos x="68" y="11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1"/>
                  </a:cxn>
                </a:cxnLst>
                <a:rect l="0" t="0" r="r" b="b"/>
                <a:pathLst>
                  <a:path w="68" h="24">
                    <a:moveTo>
                      <a:pt x="68" y="11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3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2" name="Freeform 356"/>
              <p:cNvSpPr>
                <a:spLocks/>
              </p:cNvSpPr>
              <p:nvPr/>
            </p:nvSpPr>
            <p:spPr bwMode="auto">
              <a:xfrm>
                <a:off x="2468" y="3261"/>
                <a:ext cx="25" cy="316"/>
              </a:xfrm>
              <a:custGeom>
                <a:avLst/>
                <a:gdLst/>
                <a:ahLst/>
                <a:cxnLst>
                  <a:cxn ang="0">
                    <a:pos x="12" y="316"/>
                  </a:cxn>
                  <a:cxn ang="0">
                    <a:pos x="25" y="30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2" y="291"/>
                  </a:cxn>
                  <a:cxn ang="0">
                    <a:pos x="12" y="316"/>
                  </a:cxn>
                  <a:cxn ang="0">
                    <a:pos x="25" y="316"/>
                  </a:cxn>
                  <a:cxn ang="0">
                    <a:pos x="25" y="304"/>
                  </a:cxn>
                  <a:cxn ang="0">
                    <a:pos x="12" y="316"/>
                  </a:cxn>
                </a:cxnLst>
                <a:rect l="0" t="0" r="r" b="b"/>
                <a:pathLst>
                  <a:path w="25" h="316">
                    <a:moveTo>
                      <a:pt x="12" y="316"/>
                    </a:moveTo>
                    <a:lnTo>
                      <a:pt x="25" y="3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2" y="291"/>
                    </a:lnTo>
                    <a:lnTo>
                      <a:pt x="12" y="316"/>
                    </a:lnTo>
                    <a:lnTo>
                      <a:pt x="25" y="316"/>
                    </a:lnTo>
                    <a:lnTo>
                      <a:pt x="25" y="304"/>
                    </a:lnTo>
                    <a:lnTo>
                      <a:pt x="12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" name="Freeform 357"/>
              <p:cNvSpPr>
                <a:spLocks/>
              </p:cNvSpPr>
              <p:nvPr/>
            </p:nvSpPr>
            <p:spPr bwMode="auto">
              <a:xfrm>
                <a:off x="2414" y="3552"/>
                <a:ext cx="66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1" y="25"/>
                  </a:cxn>
                  <a:cxn ang="0">
                    <a:pos x="66" y="25"/>
                  </a:cxn>
                  <a:cxn ang="0">
                    <a:pos x="66" y="0"/>
                  </a:cxn>
                  <a:cxn ang="0">
                    <a:pos x="11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1" y="25"/>
                  </a:cxn>
                  <a:cxn ang="0">
                    <a:pos x="0" y="13"/>
                  </a:cxn>
                </a:cxnLst>
                <a:rect l="0" t="0" r="r" b="b"/>
                <a:pathLst>
                  <a:path w="66" h="25">
                    <a:moveTo>
                      <a:pt x="0" y="13"/>
                    </a:moveTo>
                    <a:lnTo>
                      <a:pt x="11" y="25"/>
                    </a:lnTo>
                    <a:lnTo>
                      <a:pt x="66" y="25"/>
                    </a:lnTo>
                    <a:lnTo>
                      <a:pt x="66" y="0"/>
                    </a:lnTo>
                    <a:lnTo>
                      <a:pt x="11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4" name="Freeform 358"/>
              <p:cNvSpPr>
                <a:spLocks/>
              </p:cNvSpPr>
              <p:nvPr/>
            </p:nvSpPr>
            <p:spPr bwMode="auto">
              <a:xfrm>
                <a:off x="2414" y="3250"/>
                <a:ext cx="24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1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1" y="0"/>
                  </a:cxn>
                </a:cxnLst>
                <a:rect l="0" t="0" r="r" b="b"/>
                <a:pathLst>
                  <a:path w="24" h="315">
                    <a:moveTo>
                      <a:pt x="11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1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5" name="Rectangle 359"/>
              <p:cNvSpPr>
                <a:spLocks noChangeArrowheads="1"/>
              </p:cNvSpPr>
              <p:nvPr/>
            </p:nvSpPr>
            <p:spPr bwMode="auto">
              <a:xfrm>
                <a:off x="2320" y="3261"/>
                <a:ext cx="54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6" name="Freeform 360"/>
              <p:cNvSpPr>
                <a:spLocks/>
              </p:cNvSpPr>
              <p:nvPr/>
            </p:nvSpPr>
            <p:spPr bwMode="auto">
              <a:xfrm>
                <a:off x="2320" y="3250"/>
                <a:ext cx="68" cy="24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4" y="24"/>
                  </a:cxn>
                  <a:cxn ang="0">
                    <a:pos x="43" y="11"/>
                  </a:cxn>
                  <a:cxn ang="0">
                    <a:pos x="68" y="11"/>
                  </a:cxn>
                  <a:cxn ang="0">
                    <a:pos x="68" y="0"/>
                  </a:cxn>
                  <a:cxn ang="0">
                    <a:pos x="54" y="0"/>
                  </a:cxn>
                  <a:cxn ang="0">
                    <a:pos x="68" y="11"/>
                  </a:cxn>
                </a:cxnLst>
                <a:rect l="0" t="0" r="r" b="b"/>
                <a:pathLst>
                  <a:path w="68" h="24">
                    <a:moveTo>
                      <a:pt x="68" y="11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4" y="24"/>
                    </a:lnTo>
                    <a:lnTo>
                      <a:pt x="43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54" y="0"/>
                    </a:lnTo>
                    <a:lnTo>
                      <a:pt x="6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7" name="Freeform 361"/>
              <p:cNvSpPr>
                <a:spLocks/>
              </p:cNvSpPr>
              <p:nvPr/>
            </p:nvSpPr>
            <p:spPr bwMode="auto">
              <a:xfrm>
                <a:off x="2363" y="3261"/>
                <a:ext cx="25" cy="316"/>
              </a:xfrm>
              <a:custGeom>
                <a:avLst/>
                <a:gdLst/>
                <a:ahLst/>
                <a:cxnLst>
                  <a:cxn ang="0">
                    <a:pos x="11" y="316"/>
                  </a:cxn>
                  <a:cxn ang="0">
                    <a:pos x="25" y="30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1" y="291"/>
                  </a:cxn>
                  <a:cxn ang="0">
                    <a:pos x="11" y="316"/>
                  </a:cxn>
                  <a:cxn ang="0">
                    <a:pos x="25" y="316"/>
                  </a:cxn>
                  <a:cxn ang="0">
                    <a:pos x="25" y="304"/>
                  </a:cxn>
                  <a:cxn ang="0">
                    <a:pos x="11" y="316"/>
                  </a:cxn>
                </a:cxnLst>
                <a:rect l="0" t="0" r="r" b="b"/>
                <a:pathLst>
                  <a:path w="25" h="316">
                    <a:moveTo>
                      <a:pt x="11" y="316"/>
                    </a:moveTo>
                    <a:lnTo>
                      <a:pt x="25" y="3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1" y="291"/>
                    </a:lnTo>
                    <a:lnTo>
                      <a:pt x="11" y="316"/>
                    </a:lnTo>
                    <a:lnTo>
                      <a:pt x="25" y="316"/>
                    </a:lnTo>
                    <a:lnTo>
                      <a:pt x="25" y="304"/>
                    </a:lnTo>
                    <a:lnTo>
                      <a:pt x="11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8" name="Freeform 362"/>
              <p:cNvSpPr>
                <a:spLocks/>
              </p:cNvSpPr>
              <p:nvPr/>
            </p:nvSpPr>
            <p:spPr bwMode="auto">
              <a:xfrm>
                <a:off x="2307" y="3552"/>
                <a:ext cx="67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5"/>
                  </a:cxn>
                  <a:cxn ang="0">
                    <a:pos x="67" y="25"/>
                  </a:cxn>
                  <a:cxn ang="0">
                    <a:pos x="67" y="0"/>
                  </a:cxn>
                  <a:cxn ang="0">
                    <a:pos x="13" y="0"/>
                  </a:cxn>
                  <a:cxn ang="0">
                    <a:pos x="26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3"/>
                  </a:cxn>
                </a:cxnLst>
                <a:rect l="0" t="0" r="r" b="b"/>
                <a:pathLst>
                  <a:path w="67" h="25">
                    <a:moveTo>
                      <a:pt x="0" y="13"/>
                    </a:moveTo>
                    <a:lnTo>
                      <a:pt x="13" y="25"/>
                    </a:lnTo>
                    <a:lnTo>
                      <a:pt x="67" y="25"/>
                    </a:lnTo>
                    <a:lnTo>
                      <a:pt x="67" y="0"/>
                    </a:lnTo>
                    <a:lnTo>
                      <a:pt x="13" y="0"/>
                    </a:lnTo>
                    <a:lnTo>
                      <a:pt x="26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" name="Freeform 363"/>
              <p:cNvSpPr>
                <a:spLocks/>
              </p:cNvSpPr>
              <p:nvPr/>
            </p:nvSpPr>
            <p:spPr bwMode="auto">
              <a:xfrm>
                <a:off x="2307" y="3250"/>
                <a:ext cx="26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6" y="315"/>
                  </a:cxn>
                  <a:cxn ang="0">
                    <a:pos x="26" y="11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6" h="315">
                    <a:moveTo>
                      <a:pt x="13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6" y="315"/>
                    </a:lnTo>
                    <a:lnTo>
                      <a:pt x="26" y="11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" name="Rectangle 364"/>
              <p:cNvSpPr>
                <a:spLocks noChangeArrowheads="1"/>
              </p:cNvSpPr>
              <p:nvPr/>
            </p:nvSpPr>
            <p:spPr bwMode="auto">
              <a:xfrm>
                <a:off x="2228" y="3261"/>
                <a:ext cx="54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" name="Freeform 365"/>
              <p:cNvSpPr>
                <a:spLocks/>
              </p:cNvSpPr>
              <p:nvPr/>
            </p:nvSpPr>
            <p:spPr bwMode="auto">
              <a:xfrm>
                <a:off x="2228" y="3250"/>
                <a:ext cx="67" cy="24"/>
              </a:xfrm>
              <a:custGeom>
                <a:avLst/>
                <a:gdLst/>
                <a:ahLst/>
                <a:cxnLst>
                  <a:cxn ang="0">
                    <a:pos x="67" y="11"/>
                  </a:cxn>
                  <a:cxn ang="0">
                    <a:pos x="5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4" y="24"/>
                  </a:cxn>
                  <a:cxn ang="0">
                    <a:pos x="43" y="11"/>
                  </a:cxn>
                  <a:cxn ang="0">
                    <a:pos x="67" y="11"/>
                  </a:cxn>
                  <a:cxn ang="0">
                    <a:pos x="67" y="0"/>
                  </a:cxn>
                  <a:cxn ang="0">
                    <a:pos x="54" y="0"/>
                  </a:cxn>
                  <a:cxn ang="0">
                    <a:pos x="67" y="11"/>
                  </a:cxn>
                </a:cxnLst>
                <a:rect l="0" t="0" r="r" b="b"/>
                <a:pathLst>
                  <a:path w="67" h="24">
                    <a:moveTo>
                      <a:pt x="67" y="11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4" y="24"/>
                    </a:lnTo>
                    <a:lnTo>
                      <a:pt x="43" y="11"/>
                    </a:lnTo>
                    <a:lnTo>
                      <a:pt x="67" y="11"/>
                    </a:lnTo>
                    <a:lnTo>
                      <a:pt x="67" y="0"/>
                    </a:lnTo>
                    <a:lnTo>
                      <a:pt x="54" y="0"/>
                    </a:lnTo>
                    <a:lnTo>
                      <a:pt x="6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" name="Freeform 366"/>
              <p:cNvSpPr>
                <a:spLocks/>
              </p:cNvSpPr>
              <p:nvPr/>
            </p:nvSpPr>
            <p:spPr bwMode="auto">
              <a:xfrm>
                <a:off x="2271" y="3261"/>
                <a:ext cx="24" cy="316"/>
              </a:xfrm>
              <a:custGeom>
                <a:avLst/>
                <a:gdLst/>
                <a:ahLst/>
                <a:cxnLst>
                  <a:cxn ang="0">
                    <a:pos x="11" y="316"/>
                  </a:cxn>
                  <a:cxn ang="0">
                    <a:pos x="24" y="304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1" y="291"/>
                  </a:cxn>
                  <a:cxn ang="0">
                    <a:pos x="11" y="316"/>
                  </a:cxn>
                  <a:cxn ang="0">
                    <a:pos x="24" y="316"/>
                  </a:cxn>
                  <a:cxn ang="0">
                    <a:pos x="24" y="304"/>
                  </a:cxn>
                  <a:cxn ang="0">
                    <a:pos x="11" y="316"/>
                  </a:cxn>
                </a:cxnLst>
                <a:rect l="0" t="0" r="r" b="b"/>
                <a:pathLst>
                  <a:path w="24" h="316">
                    <a:moveTo>
                      <a:pt x="11" y="316"/>
                    </a:moveTo>
                    <a:lnTo>
                      <a:pt x="24" y="30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1" y="291"/>
                    </a:lnTo>
                    <a:lnTo>
                      <a:pt x="11" y="316"/>
                    </a:lnTo>
                    <a:lnTo>
                      <a:pt x="24" y="316"/>
                    </a:lnTo>
                    <a:lnTo>
                      <a:pt x="24" y="304"/>
                    </a:lnTo>
                    <a:lnTo>
                      <a:pt x="11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" name="Freeform 367"/>
              <p:cNvSpPr>
                <a:spLocks/>
              </p:cNvSpPr>
              <p:nvPr/>
            </p:nvSpPr>
            <p:spPr bwMode="auto">
              <a:xfrm>
                <a:off x="2217" y="3552"/>
                <a:ext cx="65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1" y="25"/>
                  </a:cxn>
                  <a:cxn ang="0">
                    <a:pos x="65" y="25"/>
                  </a:cxn>
                  <a:cxn ang="0">
                    <a:pos x="65" y="0"/>
                  </a:cxn>
                  <a:cxn ang="0">
                    <a:pos x="11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1" y="25"/>
                  </a:cxn>
                  <a:cxn ang="0">
                    <a:pos x="0" y="13"/>
                  </a:cxn>
                </a:cxnLst>
                <a:rect l="0" t="0" r="r" b="b"/>
                <a:pathLst>
                  <a:path w="65" h="25">
                    <a:moveTo>
                      <a:pt x="0" y="13"/>
                    </a:moveTo>
                    <a:lnTo>
                      <a:pt x="11" y="25"/>
                    </a:lnTo>
                    <a:lnTo>
                      <a:pt x="65" y="25"/>
                    </a:lnTo>
                    <a:lnTo>
                      <a:pt x="65" y="0"/>
                    </a:lnTo>
                    <a:lnTo>
                      <a:pt x="11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" name="Freeform 368"/>
              <p:cNvSpPr>
                <a:spLocks/>
              </p:cNvSpPr>
              <p:nvPr/>
            </p:nvSpPr>
            <p:spPr bwMode="auto">
              <a:xfrm>
                <a:off x="2217" y="3250"/>
                <a:ext cx="24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1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1" y="0"/>
                  </a:cxn>
                </a:cxnLst>
                <a:rect l="0" t="0" r="r" b="b"/>
                <a:pathLst>
                  <a:path w="24" h="315">
                    <a:moveTo>
                      <a:pt x="11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1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" name="Rectangle 369"/>
              <p:cNvSpPr>
                <a:spLocks noChangeArrowheads="1"/>
              </p:cNvSpPr>
              <p:nvPr/>
            </p:nvSpPr>
            <p:spPr bwMode="auto">
              <a:xfrm>
                <a:off x="2134" y="3261"/>
                <a:ext cx="54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" name="Freeform 370"/>
              <p:cNvSpPr>
                <a:spLocks/>
              </p:cNvSpPr>
              <p:nvPr/>
            </p:nvSpPr>
            <p:spPr bwMode="auto">
              <a:xfrm>
                <a:off x="2134" y="3250"/>
                <a:ext cx="68" cy="24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4" y="24"/>
                  </a:cxn>
                  <a:cxn ang="0">
                    <a:pos x="43" y="11"/>
                  </a:cxn>
                  <a:cxn ang="0">
                    <a:pos x="68" y="11"/>
                  </a:cxn>
                  <a:cxn ang="0">
                    <a:pos x="68" y="0"/>
                  </a:cxn>
                  <a:cxn ang="0">
                    <a:pos x="54" y="0"/>
                  </a:cxn>
                  <a:cxn ang="0">
                    <a:pos x="68" y="11"/>
                  </a:cxn>
                </a:cxnLst>
                <a:rect l="0" t="0" r="r" b="b"/>
                <a:pathLst>
                  <a:path w="68" h="24">
                    <a:moveTo>
                      <a:pt x="68" y="11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4" y="24"/>
                    </a:lnTo>
                    <a:lnTo>
                      <a:pt x="43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54" y="0"/>
                    </a:lnTo>
                    <a:lnTo>
                      <a:pt x="6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" name="Freeform 371"/>
              <p:cNvSpPr>
                <a:spLocks/>
              </p:cNvSpPr>
              <p:nvPr/>
            </p:nvSpPr>
            <p:spPr bwMode="auto">
              <a:xfrm>
                <a:off x="2177" y="3261"/>
                <a:ext cx="25" cy="316"/>
              </a:xfrm>
              <a:custGeom>
                <a:avLst/>
                <a:gdLst/>
                <a:ahLst/>
                <a:cxnLst>
                  <a:cxn ang="0">
                    <a:pos x="11" y="316"/>
                  </a:cxn>
                  <a:cxn ang="0">
                    <a:pos x="25" y="30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1" y="291"/>
                  </a:cxn>
                  <a:cxn ang="0">
                    <a:pos x="11" y="316"/>
                  </a:cxn>
                  <a:cxn ang="0">
                    <a:pos x="25" y="316"/>
                  </a:cxn>
                  <a:cxn ang="0">
                    <a:pos x="25" y="304"/>
                  </a:cxn>
                  <a:cxn ang="0">
                    <a:pos x="11" y="316"/>
                  </a:cxn>
                </a:cxnLst>
                <a:rect l="0" t="0" r="r" b="b"/>
                <a:pathLst>
                  <a:path w="25" h="316">
                    <a:moveTo>
                      <a:pt x="11" y="316"/>
                    </a:moveTo>
                    <a:lnTo>
                      <a:pt x="25" y="3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1" y="291"/>
                    </a:lnTo>
                    <a:lnTo>
                      <a:pt x="11" y="316"/>
                    </a:lnTo>
                    <a:lnTo>
                      <a:pt x="25" y="316"/>
                    </a:lnTo>
                    <a:lnTo>
                      <a:pt x="25" y="304"/>
                    </a:lnTo>
                    <a:lnTo>
                      <a:pt x="11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" name="Freeform 372"/>
              <p:cNvSpPr>
                <a:spLocks/>
              </p:cNvSpPr>
              <p:nvPr/>
            </p:nvSpPr>
            <p:spPr bwMode="auto">
              <a:xfrm>
                <a:off x="2123" y="3552"/>
                <a:ext cx="65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1" y="25"/>
                  </a:cxn>
                  <a:cxn ang="0">
                    <a:pos x="65" y="25"/>
                  </a:cxn>
                  <a:cxn ang="0">
                    <a:pos x="65" y="0"/>
                  </a:cxn>
                  <a:cxn ang="0">
                    <a:pos x="11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1" y="25"/>
                  </a:cxn>
                  <a:cxn ang="0">
                    <a:pos x="0" y="13"/>
                  </a:cxn>
                </a:cxnLst>
                <a:rect l="0" t="0" r="r" b="b"/>
                <a:pathLst>
                  <a:path w="65" h="25">
                    <a:moveTo>
                      <a:pt x="0" y="13"/>
                    </a:moveTo>
                    <a:lnTo>
                      <a:pt x="11" y="25"/>
                    </a:lnTo>
                    <a:lnTo>
                      <a:pt x="65" y="25"/>
                    </a:lnTo>
                    <a:lnTo>
                      <a:pt x="65" y="0"/>
                    </a:lnTo>
                    <a:lnTo>
                      <a:pt x="11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" name="Freeform 373"/>
              <p:cNvSpPr>
                <a:spLocks/>
              </p:cNvSpPr>
              <p:nvPr/>
            </p:nvSpPr>
            <p:spPr bwMode="auto">
              <a:xfrm>
                <a:off x="2123" y="3250"/>
                <a:ext cx="24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1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1" y="0"/>
                  </a:cxn>
                </a:cxnLst>
                <a:rect l="0" t="0" r="r" b="b"/>
                <a:pathLst>
                  <a:path w="24" h="315">
                    <a:moveTo>
                      <a:pt x="11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1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" name="Rectangle 374"/>
              <p:cNvSpPr>
                <a:spLocks noChangeArrowheads="1"/>
              </p:cNvSpPr>
              <p:nvPr/>
            </p:nvSpPr>
            <p:spPr bwMode="auto">
              <a:xfrm>
                <a:off x="2042" y="3261"/>
                <a:ext cx="54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" name="Freeform 375"/>
              <p:cNvSpPr>
                <a:spLocks/>
              </p:cNvSpPr>
              <p:nvPr/>
            </p:nvSpPr>
            <p:spPr bwMode="auto">
              <a:xfrm>
                <a:off x="2042" y="3250"/>
                <a:ext cx="66" cy="2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4" y="24"/>
                  </a:cxn>
                  <a:cxn ang="0">
                    <a:pos x="41" y="11"/>
                  </a:cxn>
                  <a:cxn ang="0">
                    <a:pos x="66" y="11"/>
                  </a:cxn>
                  <a:cxn ang="0">
                    <a:pos x="66" y="0"/>
                  </a:cxn>
                  <a:cxn ang="0">
                    <a:pos x="54" y="0"/>
                  </a:cxn>
                  <a:cxn ang="0">
                    <a:pos x="66" y="11"/>
                  </a:cxn>
                </a:cxnLst>
                <a:rect l="0" t="0" r="r" b="b"/>
                <a:pathLst>
                  <a:path w="66" h="24">
                    <a:moveTo>
                      <a:pt x="66" y="11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4" y="24"/>
                    </a:lnTo>
                    <a:lnTo>
                      <a:pt x="41" y="11"/>
                    </a:lnTo>
                    <a:lnTo>
                      <a:pt x="66" y="11"/>
                    </a:lnTo>
                    <a:lnTo>
                      <a:pt x="66" y="0"/>
                    </a:lnTo>
                    <a:lnTo>
                      <a:pt x="54" y="0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" name="Freeform 376"/>
              <p:cNvSpPr>
                <a:spLocks/>
              </p:cNvSpPr>
              <p:nvPr/>
            </p:nvSpPr>
            <p:spPr bwMode="auto">
              <a:xfrm>
                <a:off x="2083" y="3261"/>
                <a:ext cx="25" cy="316"/>
              </a:xfrm>
              <a:custGeom>
                <a:avLst/>
                <a:gdLst/>
                <a:ahLst/>
                <a:cxnLst>
                  <a:cxn ang="0">
                    <a:pos x="13" y="316"/>
                  </a:cxn>
                  <a:cxn ang="0">
                    <a:pos x="25" y="30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3" y="291"/>
                  </a:cxn>
                  <a:cxn ang="0">
                    <a:pos x="13" y="316"/>
                  </a:cxn>
                  <a:cxn ang="0">
                    <a:pos x="25" y="316"/>
                  </a:cxn>
                  <a:cxn ang="0">
                    <a:pos x="25" y="304"/>
                  </a:cxn>
                  <a:cxn ang="0">
                    <a:pos x="13" y="316"/>
                  </a:cxn>
                </a:cxnLst>
                <a:rect l="0" t="0" r="r" b="b"/>
                <a:pathLst>
                  <a:path w="25" h="316">
                    <a:moveTo>
                      <a:pt x="13" y="316"/>
                    </a:moveTo>
                    <a:lnTo>
                      <a:pt x="25" y="3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3" y="291"/>
                    </a:lnTo>
                    <a:lnTo>
                      <a:pt x="13" y="316"/>
                    </a:lnTo>
                    <a:lnTo>
                      <a:pt x="25" y="316"/>
                    </a:lnTo>
                    <a:lnTo>
                      <a:pt x="25" y="304"/>
                    </a:lnTo>
                    <a:lnTo>
                      <a:pt x="13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3" name="Freeform 377"/>
              <p:cNvSpPr>
                <a:spLocks/>
              </p:cNvSpPr>
              <p:nvPr/>
            </p:nvSpPr>
            <p:spPr bwMode="auto">
              <a:xfrm>
                <a:off x="2029" y="3552"/>
                <a:ext cx="67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5"/>
                  </a:cxn>
                  <a:cxn ang="0">
                    <a:pos x="67" y="25"/>
                  </a:cxn>
                  <a:cxn ang="0">
                    <a:pos x="67" y="0"/>
                  </a:cxn>
                  <a:cxn ang="0">
                    <a:pos x="13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3"/>
                  </a:cxn>
                </a:cxnLst>
                <a:rect l="0" t="0" r="r" b="b"/>
                <a:pathLst>
                  <a:path w="67" h="25">
                    <a:moveTo>
                      <a:pt x="0" y="13"/>
                    </a:moveTo>
                    <a:lnTo>
                      <a:pt x="13" y="25"/>
                    </a:lnTo>
                    <a:lnTo>
                      <a:pt x="67" y="25"/>
                    </a:lnTo>
                    <a:lnTo>
                      <a:pt x="67" y="0"/>
                    </a:lnTo>
                    <a:lnTo>
                      <a:pt x="13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" name="Freeform 378"/>
              <p:cNvSpPr>
                <a:spLocks/>
              </p:cNvSpPr>
              <p:nvPr/>
            </p:nvSpPr>
            <p:spPr bwMode="auto">
              <a:xfrm>
                <a:off x="2029" y="3250"/>
                <a:ext cx="24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1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4" h="315">
                    <a:moveTo>
                      <a:pt x="13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1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5" name="Rectangle 379"/>
              <p:cNvSpPr>
                <a:spLocks noChangeArrowheads="1"/>
              </p:cNvSpPr>
              <p:nvPr/>
            </p:nvSpPr>
            <p:spPr bwMode="auto">
              <a:xfrm>
                <a:off x="1927" y="3261"/>
                <a:ext cx="53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6" name="Freeform 380"/>
              <p:cNvSpPr>
                <a:spLocks/>
              </p:cNvSpPr>
              <p:nvPr/>
            </p:nvSpPr>
            <p:spPr bwMode="auto">
              <a:xfrm>
                <a:off x="1927" y="3250"/>
                <a:ext cx="64" cy="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3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3" y="24"/>
                  </a:cxn>
                  <a:cxn ang="0">
                    <a:pos x="40" y="11"/>
                  </a:cxn>
                  <a:cxn ang="0">
                    <a:pos x="64" y="11"/>
                  </a:cxn>
                  <a:cxn ang="0">
                    <a:pos x="64" y="0"/>
                  </a:cxn>
                  <a:cxn ang="0">
                    <a:pos x="53" y="0"/>
                  </a:cxn>
                  <a:cxn ang="0">
                    <a:pos x="64" y="11"/>
                  </a:cxn>
                </a:cxnLst>
                <a:rect l="0" t="0" r="r" b="b"/>
                <a:pathLst>
                  <a:path w="64" h="24">
                    <a:moveTo>
                      <a:pt x="64" y="11"/>
                    </a:moveTo>
                    <a:lnTo>
                      <a:pt x="53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3" y="24"/>
                    </a:lnTo>
                    <a:lnTo>
                      <a:pt x="40" y="11"/>
                    </a:lnTo>
                    <a:lnTo>
                      <a:pt x="64" y="11"/>
                    </a:lnTo>
                    <a:lnTo>
                      <a:pt x="64" y="0"/>
                    </a:lnTo>
                    <a:lnTo>
                      <a:pt x="53" y="0"/>
                    </a:lnTo>
                    <a:lnTo>
                      <a:pt x="6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7" name="Freeform 381"/>
              <p:cNvSpPr>
                <a:spLocks/>
              </p:cNvSpPr>
              <p:nvPr/>
            </p:nvSpPr>
            <p:spPr bwMode="auto">
              <a:xfrm>
                <a:off x="1967" y="3261"/>
                <a:ext cx="24" cy="316"/>
              </a:xfrm>
              <a:custGeom>
                <a:avLst/>
                <a:gdLst/>
                <a:ahLst/>
                <a:cxnLst>
                  <a:cxn ang="0">
                    <a:pos x="13" y="316"/>
                  </a:cxn>
                  <a:cxn ang="0">
                    <a:pos x="24" y="304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3" y="291"/>
                  </a:cxn>
                  <a:cxn ang="0">
                    <a:pos x="13" y="316"/>
                  </a:cxn>
                  <a:cxn ang="0">
                    <a:pos x="24" y="316"/>
                  </a:cxn>
                  <a:cxn ang="0">
                    <a:pos x="24" y="304"/>
                  </a:cxn>
                  <a:cxn ang="0">
                    <a:pos x="13" y="316"/>
                  </a:cxn>
                </a:cxnLst>
                <a:rect l="0" t="0" r="r" b="b"/>
                <a:pathLst>
                  <a:path w="24" h="316">
                    <a:moveTo>
                      <a:pt x="13" y="316"/>
                    </a:moveTo>
                    <a:lnTo>
                      <a:pt x="24" y="30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3" y="291"/>
                    </a:lnTo>
                    <a:lnTo>
                      <a:pt x="13" y="316"/>
                    </a:lnTo>
                    <a:lnTo>
                      <a:pt x="24" y="316"/>
                    </a:lnTo>
                    <a:lnTo>
                      <a:pt x="24" y="304"/>
                    </a:lnTo>
                    <a:lnTo>
                      <a:pt x="13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8" name="Freeform 382"/>
              <p:cNvSpPr>
                <a:spLocks/>
              </p:cNvSpPr>
              <p:nvPr/>
            </p:nvSpPr>
            <p:spPr bwMode="auto">
              <a:xfrm>
                <a:off x="1914" y="3552"/>
                <a:ext cx="66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5"/>
                  </a:cxn>
                  <a:cxn ang="0">
                    <a:pos x="66" y="25"/>
                  </a:cxn>
                  <a:cxn ang="0">
                    <a:pos x="66" y="0"/>
                  </a:cxn>
                  <a:cxn ang="0">
                    <a:pos x="13" y="0"/>
                  </a:cxn>
                  <a:cxn ang="0">
                    <a:pos x="25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3"/>
                  </a:cxn>
                </a:cxnLst>
                <a:rect l="0" t="0" r="r" b="b"/>
                <a:pathLst>
                  <a:path w="66" h="25">
                    <a:moveTo>
                      <a:pt x="0" y="13"/>
                    </a:moveTo>
                    <a:lnTo>
                      <a:pt x="13" y="25"/>
                    </a:lnTo>
                    <a:lnTo>
                      <a:pt x="66" y="25"/>
                    </a:lnTo>
                    <a:lnTo>
                      <a:pt x="66" y="0"/>
                    </a:lnTo>
                    <a:lnTo>
                      <a:pt x="13" y="0"/>
                    </a:lnTo>
                    <a:lnTo>
                      <a:pt x="25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9" name="Freeform 383"/>
              <p:cNvSpPr>
                <a:spLocks/>
              </p:cNvSpPr>
              <p:nvPr/>
            </p:nvSpPr>
            <p:spPr bwMode="auto">
              <a:xfrm>
                <a:off x="1914" y="3250"/>
                <a:ext cx="25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5" y="315"/>
                  </a:cxn>
                  <a:cxn ang="0">
                    <a:pos x="25" y="11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5" h="315">
                    <a:moveTo>
                      <a:pt x="13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5" y="315"/>
                    </a:lnTo>
                    <a:lnTo>
                      <a:pt x="25" y="11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" name="Freeform 384"/>
              <p:cNvSpPr>
                <a:spLocks/>
              </p:cNvSpPr>
              <p:nvPr/>
            </p:nvSpPr>
            <p:spPr bwMode="auto">
              <a:xfrm>
                <a:off x="1398" y="3133"/>
                <a:ext cx="685" cy="710"/>
              </a:xfrm>
              <a:custGeom>
                <a:avLst/>
                <a:gdLst/>
                <a:ahLst/>
                <a:cxnLst>
                  <a:cxn ang="0">
                    <a:pos x="334" y="27"/>
                  </a:cxn>
                  <a:cxn ang="0">
                    <a:pos x="353" y="64"/>
                  </a:cxn>
                  <a:cxn ang="0">
                    <a:pos x="372" y="92"/>
                  </a:cxn>
                  <a:cxn ang="0">
                    <a:pos x="390" y="109"/>
                  </a:cxn>
                  <a:cxn ang="0">
                    <a:pos x="411" y="126"/>
                  </a:cxn>
                  <a:cxn ang="0">
                    <a:pos x="432" y="141"/>
                  </a:cxn>
                  <a:cxn ang="0">
                    <a:pos x="441" y="156"/>
                  </a:cxn>
                  <a:cxn ang="0">
                    <a:pos x="428" y="175"/>
                  </a:cxn>
                  <a:cxn ang="0">
                    <a:pos x="424" y="199"/>
                  </a:cxn>
                  <a:cxn ang="0">
                    <a:pos x="488" y="192"/>
                  </a:cxn>
                  <a:cxn ang="0">
                    <a:pos x="501" y="256"/>
                  </a:cxn>
                  <a:cxn ang="0">
                    <a:pos x="514" y="320"/>
                  </a:cxn>
                  <a:cxn ang="0">
                    <a:pos x="610" y="372"/>
                  </a:cxn>
                  <a:cxn ang="0">
                    <a:pos x="629" y="442"/>
                  </a:cxn>
                  <a:cxn ang="0">
                    <a:pos x="636" y="507"/>
                  </a:cxn>
                  <a:cxn ang="0">
                    <a:pos x="659" y="569"/>
                  </a:cxn>
                  <a:cxn ang="0">
                    <a:pos x="685" y="643"/>
                  </a:cxn>
                  <a:cxn ang="0">
                    <a:pos x="533" y="710"/>
                  </a:cxn>
                  <a:cxn ang="0">
                    <a:pos x="387" y="637"/>
                  </a:cxn>
                  <a:cxn ang="0">
                    <a:pos x="415" y="678"/>
                  </a:cxn>
                  <a:cxn ang="0">
                    <a:pos x="387" y="682"/>
                  </a:cxn>
                  <a:cxn ang="0">
                    <a:pos x="358" y="686"/>
                  </a:cxn>
                  <a:cxn ang="0">
                    <a:pos x="330" y="688"/>
                  </a:cxn>
                  <a:cxn ang="0">
                    <a:pos x="304" y="686"/>
                  </a:cxn>
                  <a:cxn ang="0">
                    <a:pos x="268" y="665"/>
                  </a:cxn>
                  <a:cxn ang="0">
                    <a:pos x="218" y="633"/>
                  </a:cxn>
                  <a:cxn ang="0">
                    <a:pos x="167" y="611"/>
                  </a:cxn>
                  <a:cxn ang="0">
                    <a:pos x="124" y="609"/>
                  </a:cxn>
                  <a:cxn ang="0">
                    <a:pos x="95" y="618"/>
                  </a:cxn>
                  <a:cxn ang="0">
                    <a:pos x="71" y="628"/>
                  </a:cxn>
                  <a:cxn ang="0">
                    <a:pos x="35" y="629"/>
                  </a:cxn>
                  <a:cxn ang="0">
                    <a:pos x="0" y="597"/>
                  </a:cxn>
                  <a:cxn ang="0">
                    <a:pos x="3" y="536"/>
                  </a:cxn>
                  <a:cxn ang="0">
                    <a:pos x="24" y="472"/>
                  </a:cxn>
                  <a:cxn ang="0">
                    <a:pos x="54" y="413"/>
                  </a:cxn>
                  <a:cxn ang="0">
                    <a:pos x="56" y="346"/>
                  </a:cxn>
                  <a:cxn ang="0">
                    <a:pos x="71" y="352"/>
                  </a:cxn>
                  <a:cxn ang="0">
                    <a:pos x="88" y="352"/>
                  </a:cxn>
                  <a:cxn ang="0">
                    <a:pos x="105" y="318"/>
                  </a:cxn>
                  <a:cxn ang="0">
                    <a:pos x="99" y="269"/>
                  </a:cxn>
                  <a:cxn ang="0">
                    <a:pos x="127" y="237"/>
                  </a:cxn>
                  <a:cxn ang="0">
                    <a:pos x="161" y="0"/>
                  </a:cxn>
                  <a:cxn ang="0">
                    <a:pos x="323" y="12"/>
                  </a:cxn>
                </a:cxnLst>
                <a:rect l="0" t="0" r="r" b="b"/>
                <a:pathLst>
                  <a:path w="685" h="710">
                    <a:moveTo>
                      <a:pt x="323" y="12"/>
                    </a:moveTo>
                    <a:lnTo>
                      <a:pt x="334" y="27"/>
                    </a:lnTo>
                    <a:lnTo>
                      <a:pt x="343" y="46"/>
                    </a:lnTo>
                    <a:lnTo>
                      <a:pt x="353" y="64"/>
                    </a:lnTo>
                    <a:lnTo>
                      <a:pt x="362" y="81"/>
                    </a:lnTo>
                    <a:lnTo>
                      <a:pt x="372" y="92"/>
                    </a:lnTo>
                    <a:lnTo>
                      <a:pt x="381" y="102"/>
                    </a:lnTo>
                    <a:lnTo>
                      <a:pt x="390" y="109"/>
                    </a:lnTo>
                    <a:lnTo>
                      <a:pt x="402" y="119"/>
                    </a:lnTo>
                    <a:lnTo>
                      <a:pt x="411" y="126"/>
                    </a:lnTo>
                    <a:lnTo>
                      <a:pt x="422" y="134"/>
                    </a:lnTo>
                    <a:lnTo>
                      <a:pt x="432" y="141"/>
                    </a:lnTo>
                    <a:lnTo>
                      <a:pt x="441" y="151"/>
                    </a:lnTo>
                    <a:lnTo>
                      <a:pt x="441" y="156"/>
                    </a:lnTo>
                    <a:lnTo>
                      <a:pt x="434" y="166"/>
                    </a:lnTo>
                    <a:lnTo>
                      <a:pt x="428" y="175"/>
                    </a:lnTo>
                    <a:lnTo>
                      <a:pt x="424" y="186"/>
                    </a:lnTo>
                    <a:lnTo>
                      <a:pt x="424" y="199"/>
                    </a:lnTo>
                    <a:lnTo>
                      <a:pt x="435" y="211"/>
                    </a:lnTo>
                    <a:lnTo>
                      <a:pt x="488" y="192"/>
                    </a:lnTo>
                    <a:lnTo>
                      <a:pt x="496" y="224"/>
                    </a:lnTo>
                    <a:lnTo>
                      <a:pt x="501" y="256"/>
                    </a:lnTo>
                    <a:lnTo>
                      <a:pt x="509" y="288"/>
                    </a:lnTo>
                    <a:lnTo>
                      <a:pt x="514" y="320"/>
                    </a:lnTo>
                    <a:lnTo>
                      <a:pt x="586" y="338"/>
                    </a:lnTo>
                    <a:lnTo>
                      <a:pt x="610" y="372"/>
                    </a:lnTo>
                    <a:lnTo>
                      <a:pt x="623" y="408"/>
                    </a:lnTo>
                    <a:lnTo>
                      <a:pt x="629" y="442"/>
                    </a:lnTo>
                    <a:lnTo>
                      <a:pt x="633" y="474"/>
                    </a:lnTo>
                    <a:lnTo>
                      <a:pt x="636" y="507"/>
                    </a:lnTo>
                    <a:lnTo>
                      <a:pt x="644" y="537"/>
                    </a:lnTo>
                    <a:lnTo>
                      <a:pt x="659" y="569"/>
                    </a:lnTo>
                    <a:lnTo>
                      <a:pt x="685" y="597"/>
                    </a:lnTo>
                    <a:lnTo>
                      <a:pt x="685" y="643"/>
                    </a:lnTo>
                    <a:lnTo>
                      <a:pt x="644" y="689"/>
                    </a:lnTo>
                    <a:lnTo>
                      <a:pt x="533" y="710"/>
                    </a:lnTo>
                    <a:lnTo>
                      <a:pt x="488" y="650"/>
                    </a:lnTo>
                    <a:lnTo>
                      <a:pt x="387" y="637"/>
                    </a:lnTo>
                    <a:lnTo>
                      <a:pt x="428" y="676"/>
                    </a:lnTo>
                    <a:lnTo>
                      <a:pt x="415" y="678"/>
                    </a:lnTo>
                    <a:lnTo>
                      <a:pt x="400" y="680"/>
                    </a:lnTo>
                    <a:lnTo>
                      <a:pt x="387" y="682"/>
                    </a:lnTo>
                    <a:lnTo>
                      <a:pt x="372" y="684"/>
                    </a:lnTo>
                    <a:lnTo>
                      <a:pt x="358" y="686"/>
                    </a:lnTo>
                    <a:lnTo>
                      <a:pt x="343" y="686"/>
                    </a:lnTo>
                    <a:lnTo>
                      <a:pt x="330" y="688"/>
                    </a:lnTo>
                    <a:lnTo>
                      <a:pt x="315" y="689"/>
                    </a:lnTo>
                    <a:lnTo>
                      <a:pt x="304" y="686"/>
                    </a:lnTo>
                    <a:lnTo>
                      <a:pt x="289" y="678"/>
                    </a:lnTo>
                    <a:lnTo>
                      <a:pt x="268" y="665"/>
                    </a:lnTo>
                    <a:lnTo>
                      <a:pt x="244" y="648"/>
                    </a:lnTo>
                    <a:lnTo>
                      <a:pt x="218" y="633"/>
                    </a:lnTo>
                    <a:lnTo>
                      <a:pt x="191" y="620"/>
                    </a:lnTo>
                    <a:lnTo>
                      <a:pt x="167" y="611"/>
                    </a:lnTo>
                    <a:lnTo>
                      <a:pt x="144" y="607"/>
                    </a:lnTo>
                    <a:lnTo>
                      <a:pt x="124" y="609"/>
                    </a:lnTo>
                    <a:lnTo>
                      <a:pt x="109" y="613"/>
                    </a:lnTo>
                    <a:lnTo>
                      <a:pt x="95" y="618"/>
                    </a:lnTo>
                    <a:lnTo>
                      <a:pt x="84" y="624"/>
                    </a:lnTo>
                    <a:lnTo>
                      <a:pt x="71" y="628"/>
                    </a:lnTo>
                    <a:lnTo>
                      <a:pt x="56" y="631"/>
                    </a:lnTo>
                    <a:lnTo>
                      <a:pt x="35" y="629"/>
                    </a:lnTo>
                    <a:lnTo>
                      <a:pt x="7" y="624"/>
                    </a:lnTo>
                    <a:lnTo>
                      <a:pt x="0" y="597"/>
                    </a:lnTo>
                    <a:lnTo>
                      <a:pt x="0" y="567"/>
                    </a:lnTo>
                    <a:lnTo>
                      <a:pt x="3" y="536"/>
                    </a:lnTo>
                    <a:lnTo>
                      <a:pt x="13" y="504"/>
                    </a:lnTo>
                    <a:lnTo>
                      <a:pt x="24" y="472"/>
                    </a:lnTo>
                    <a:lnTo>
                      <a:pt x="37" y="442"/>
                    </a:lnTo>
                    <a:lnTo>
                      <a:pt x="54" y="413"/>
                    </a:lnTo>
                    <a:lnTo>
                      <a:pt x="69" y="391"/>
                    </a:lnTo>
                    <a:lnTo>
                      <a:pt x="56" y="346"/>
                    </a:lnTo>
                    <a:lnTo>
                      <a:pt x="63" y="350"/>
                    </a:lnTo>
                    <a:lnTo>
                      <a:pt x="71" y="352"/>
                    </a:lnTo>
                    <a:lnTo>
                      <a:pt x="80" y="352"/>
                    </a:lnTo>
                    <a:lnTo>
                      <a:pt x="88" y="352"/>
                    </a:lnTo>
                    <a:lnTo>
                      <a:pt x="103" y="342"/>
                    </a:lnTo>
                    <a:lnTo>
                      <a:pt x="105" y="318"/>
                    </a:lnTo>
                    <a:lnTo>
                      <a:pt x="101" y="293"/>
                    </a:lnTo>
                    <a:lnTo>
                      <a:pt x="99" y="269"/>
                    </a:lnTo>
                    <a:lnTo>
                      <a:pt x="107" y="245"/>
                    </a:lnTo>
                    <a:lnTo>
                      <a:pt x="127" y="237"/>
                    </a:lnTo>
                    <a:lnTo>
                      <a:pt x="82" y="211"/>
                    </a:lnTo>
                    <a:lnTo>
                      <a:pt x="161" y="0"/>
                    </a:lnTo>
                    <a:lnTo>
                      <a:pt x="214" y="27"/>
                    </a:lnTo>
                    <a:lnTo>
                      <a:pt x="323" y="12"/>
                    </a:lnTo>
                    <a:close/>
                  </a:path>
                </a:pathLst>
              </a:custGeom>
              <a:solidFill>
                <a:srgbClr val="02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" name="Freeform 385"/>
              <p:cNvSpPr>
                <a:spLocks/>
              </p:cNvSpPr>
              <p:nvPr/>
            </p:nvSpPr>
            <p:spPr bwMode="auto">
              <a:xfrm>
                <a:off x="1709" y="3139"/>
                <a:ext cx="72" cy="100"/>
              </a:xfrm>
              <a:custGeom>
                <a:avLst/>
                <a:gdLst/>
                <a:ahLst/>
                <a:cxnLst>
                  <a:cxn ang="0">
                    <a:pos x="72" y="85"/>
                  </a:cxn>
                  <a:cxn ang="0">
                    <a:pos x="57" y="66"/>
                  </a:cxn>
                  <a:cxn ang="0">
                    <a:pos x="44" y="45"/>
                  </a:cxn>
                  <a:cxn ang="0">
                    <a:pos x="32" y="23"/>
                  </a:cxn>
                  <a:cxn ang="0">
                    <a:pos x="21" y="0"/>
                  </a:cxn>
                  <a:cxn ang="0">
                    <a:pos x="0" y="11"/>
                  </a:cxn>
                  <a:cxn ang="0">
                    <a:pos x="10" y="30"/>
                  </a:cxn>
                  <a:cxn ang="0">
                    <a:pos x="25" y="55"/>
                  </a:cxn>
                  <a:cxn ang="0">
                    <a:pos x="42" y="81"/>
                  </a:cxn>
                  <a:cxn ang="0">
                    <a:pos x="55" y="100"/>
                  </a:cxn>
                  <a:cxn ang="0">
                    <a:pos x="72" y="85"/>
                  </a:cxn>
                </a:cxnLst>
                <a:rect l="0" t="0" r="r" b="b"/>
                <a:pathLst>
                  <a:path w="72" h="100">
                    <a:moveTo>
                      <a:pt x="72" y="85"/>
                    </a:moveTo>
                    <a:lnTo>
                      <a:pt x="57" y="66"/>
                    </a:lnTo>
                    <a:lnTo>
                      <a:pt x="44" y="45"/>
                    </a:lnTo>
                    <a:lnTo>
                      <a:pt x="32" y="23"/>
                    </a:lnTo>
                    <a:lnTo>
                      <a:pt x="21" y="0"/>
                    </a:lnTo>
                    <a:lnTo>
                      <a:pt x="0" y="11"/>
                    </a:lnTo>
                    <a:lnTo>
                      <a:pt x="10" y="30"/>
                    </a:lnTo>
                    <a:lnTo>
                      <a:pt x="25" y="55"/>
                    </a:lnTo>
                    <a:lnTo>
                      <a:pt x="42" y="81"/>
                    </a:lnTo>
                    <a:lnTo>
                      <a:pt x="55" y="100"/>
                    </a:lnTo>
                    <a:lnTo>
                      <a:pt x="72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" name="Freeform 386"/>
              <p:cNvSpPr>
                <a:spLocks/>
              </p:cNvSpPr>
              <p:nvPr/>
            </p:nvSpPr>
            <p:spPr bwMode="auto">
              <a:xfrm>
                <a:off x="1764" y="3224"/>
                <a:ext cx="86" cy="82"/>
              </a:xfrm>
              <a:custGeom>
                <a:avLst/>
                <a:gdLst/>
                <a:ahLst/>
                <a:cxnLst>
                  <a:cxn ang="0">
                    <a:pos x="75" y="82"/>
                  </a:cxn>
                  <a:cxn ang="0">
                    <a:pos x="86" y="71"/>
                  </a:cxn>
                  <a:cxn ang="0">
                    <a:pos x="86" y="56"/>
                  </a:cxn>
                  <a:cxn ang="0">
                    <a:pos x="79" y="48"/>
                  </a:cxn>
                  <a:cxn ang="0">
                    <a:pos x="69" y="41"/>
                  </a:cxn>
                  <a:cxn ang="0">
                    <a:pos x="60" y="35"/>
                  </a:cxn>
                  <a:cxn ang="0">
                    <a:pos x="51" y="30"/>
                  </a:cxn>
                  <a:cxn ang="0">
                    <a:pos x="41" y="24"/>
                  </a:cxn>
                  <a:cxn ang="0">
                    <a:pos x="32" y="16"/>
                  </a:cxn>
                  <a:cxn ang="0">
                    <a:pos x="24" y="9"/>
                  </a:cxn>
                  <a:cxn ang="0">
                    <a:pos x="17" y="0"/>
                  </a:cxn>
                  <a:cxn ang="0">
                    <a:pos x="0" y="15"/>
                  </a:cxn>
                  <a:cxn ang="0">
                    <a:pos x="7" y="22"/>
                  </a:cxn>
                  <a:cxn ang="0">
                    <a:pos x="17" y="30"/>
                  </a:cxn>
                  <a:cxn ang="0">
                    <a:pos x="24" y="35"/>
                  </a:cxn>
                  <a:cxn ang="0">
                    <a:pos x="34" y="41"/>
                  </a:cxn>
                  <a:cxn ang="0">
                    <a:pos x="41" y="47"/>
                  </a:cxn>
                  <a:cxn ang="0">
                    <a:pos x="49" y="52"/>
                  </a:cxn>
                  <a:cxn ang="0">
                    <a:pos x="58" y="58"/>
                  </a:cxn>
                  <a:cxn ang="0">
                    <a:pos x="66" y="65"/>
                  </a:cxn>
                  <a:cxn ang="0">
                    <a:pos x="66" y="60"/>
                  </a:cxn>
                  <a:cxn ang="0">
                    <a:pos x="62" y="67"/>
                  </a:cxn>
                  <a:cxn ang="0">
                    <a:pos x="75" y="82"/>
                  </a:cxn>
                </a:cxnLst>
                <a:rect l="0" t="0" r="r" b="b"/>
                <a:pathLst>
                  <a:path w="86" h="82">
                    <a:moveTo>
                      <a:pt x="75" y="82"/>
                    </a:moveTo>
                    <a:lnTo>
                      <a:pt x="86" y="71"/>
                    </a:lnTo>
                    <a:lnTo>
                      <a:pt x="86" y="56"/>
                    </a:lnTo>
                    <a:lnTo>
                      <a:pt x="79" y="48"/>
                    </a:lnTo>
                    <a:lnTo>
                      <a:pt x="69" y="41"/>
                    </a:lnTo>
                    <a:lnTo>
                      <a:pt x="60" y="35"/>
                    </a:lnTo>
                    <a:lnTo>
                      <a:pt x="51" y="30"/>
                    </a:lnTo>
                    <a:lnTo>
                      <a:pt x="41" y="24"/>
                    </a:lnTo>
                    <a:lnTo>
                      <a:pt x="32" y="16"/>
                    </a:lnTo>
                    <a:lnTo>
                      <a:pt x="24" y="9"/>
                    </a:lnTo>
                    <a:lnTo>
                      <a:pt x="17" y="0"/>
                    </a:lnTo>
                    <a:lnTo>
                      <a:pt x="0" y="15"/>
                    </a:lnTo>
                    <a:lnTo>
                      <a:pt x="7" y="22"/>
                    </a:lnTo>
                    <a:lnTo>
                      <a:pt x="17" y="30"/>
                    </a:lnTo>
                    <a:lnTo>
                      <a:pt x="24" y="35"/>
                    </a:lnTo>
                    <a:lnTo>
                      <a:pt x="34" y="41"/>
                    </a:lnTo>
                    <a:lnTo>
                      <a:pt x="41" y="47"/>
                    </a:lnTo>
                    <a:lnTo>
                      <a:pt x="49" y="52"/>
                    </a:lnTo>
                    <a:lnTo>
                      <a:pt x="58" y="58"/>
                    </a:lnTo>
                    <a:lnTo>
                      <a:pt x="66" y="65"/>
                    </a:lnTo>
                    <a:lnTo>
                      <a:pt x="66" y="60"/>
                    </a:lnTo>
                    <a:lnTo>
                      <a:pt x="62" y="67"/>
                    </a:lnTo>
                    <a:lnTo>
                      <a:pt x="75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3" name="Freeform 387"/>
              <p:cNvSpPr>
                <a:spLocks/>
              </p:cNvSpPr>
              <p:nvPr/>
            </p:nvSpPr>
            <p:spPr bwMode="auto">
              <a:xfrm>
                <a:off x="1811" y="3291"/>
                <a:ext cx="28" cy="66"/>
              </a:xfrm>
              <a:custGeom>
                <a:avLst/>
                <a:gdLst/>
                <a:ahLst/>
                <a:cxnLst>
                  <a:cxn ang="0">
                    <a:pos x="19" y="43"/>
                  </a:cxn>
                  <a:cxn ang="0">
                    <a:pos x="28" y="45"/>
                  </a:cxn>
                  <a:cxn ang="0">
                    <a:pos x="22" y="40"/>
                  </a:cxn>
                  <a:cxn ang="0">
                    <a:pos x="21" y="34"/>
                  </a:cxn>
                  <a:cxn ang="0">
                    <a:pos x="22" y="26"/>
                  </a:cxn>
                  <a:cxn ang="0">
                    <a:pos x="24" y="21"/>
                  </a:cxn>
                  <a:cxn ang="0">
                    <a:pos x="28" y="15"/>
                  </a:cxn>
                  <a:cxn ang="0">
                    <a:pos x="15" y="0"/>
                  </a:cxn>
                  <a:cxn ang="0">
                    <a:pos x="0" y="21"/>
                  </a:cxn>
                  <a:cxn ang="0">
                    <a:pos x="0" y="43"/>
                  </a:cxn>
                  <a:cxn ang="0">
                    <a:pos x="15" y="62"/>
                  </a:cxn>
                  <a:cxn ang="0">
                    <a:pos x="26" y="64"/>
                  </a:cxn>
                  <a:cxn ang="0">
                    <a:pos x="15" y="62"/>
                  </a:cxn>
                  <a:cxn ang="0">
                    <a:pos x="21" y="66"/>
                  </a:cxn>
                  <a:cxn ang="0">
                    <a:pos x="26" y="64"/>
                  </a:cxn>
                  <a:cxn ang="0">
                    <a:pos x="19" y="43"/>
                  </a:cxn>
                </a:cxnLst>
                <a:rect l="0" t="0" r="r" b="b"/>
                <a:pathLst>
                  <a:path w="28" h="66">
                    <a:moveTo>
                      <a:pt x="19" y="43"/>
                    </a:moveTo>
                    <a:lnTo>
                      <a:pt x="28" y="45"/>
                    </a:lnTo>
                    <a:lnTo>
                      <a:pt x="22" y="40"/>
                    </a:lnTo>
                    <a:lnTo>
                      <a:pt x="21" y="34"/>
                    </a:lnTo>
                    <a:lnTo>
                      <a:pt x="22" y="26"/>
                    </a:lnTo>
                    <a:lnTo>
                      <a:pt x="24" y="21"/>
                    </a:lnTo>
                    <a:lnTo>
                      <a:pt x="28" y="15"/>
                    </a:lnTo>
                    <a:lnTo>
                      <a:pt x="15" y="0"/>
                    </a:lnTo>
                    <a:lnTo>
                      <a:pt x="0" y="21"/>
                    </a:lnTo>
                    <a:lnTo>
                      <a:pt x="0" y="43"/>
                    </a:lnTo>
                    <a:lnTo>
                      <a:pt x="15" y="62"/>
                    </a:lnTo>
                    <a:lnTo>
                      <a:pt x="26" y="64"/>
                    </a:lnTo>
                    <a:lnTo>
                      <a:pt x="15" y="62"/>
                    </a:lnTo>
                    <a:lnTo>
                      <a:pt x="21" y="66"/>
                    </a:lnTo>
                    <a:lnTo>
                      <a:pt x="26" y="64"/>
                    </a:lnTo>
                    <a:lnTo>
                      <a:pt x="19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4" name="Freeform 388"/>
              <p:cNvSpPr>
                <a:spLocks/>
              </p:cNvSpPr>
              <p:nvPr/>
            </p:nvSpPr>
            <p:spPr bwMode="auto">
              <a:xfrm>
                <a:off x="1830" y="3310"/>
                <a:ext cx="67" cy="45"/>
              </a:xfrm>
              <a:custGeom>
                <a:avLst/>
                <a:gdLst/>
                <a:ahLst/>
                <a:cxnLst>
                  <a:cxn ang="0">
                    <a:pos x="67" y="13"/>
                  </a:cxn>
                  <a:cxn ang="0">
                    <a:pos x="52" y="4"/>
                  </a:cxn>
                  <a:cxn ang="0">
                    <a:pos x="0" y="24"/>
                  </a:cxn>
                  <a:cxn ang="0">
                    <a:pos x="7" y="45"/>
                  </a:cxn>
                  <a:cxn ang="0">
                    <a:pos x="60" y="26"/>
                  </a:cxn>
                  <a:cxn ang="0">
                    <a:pos x="45" y="17"/>
                  </a:cxn>
                  <a:cxn ang="0">
                    <a:pos x="67" y="13"/>
                  </a:cxn>
                  <a:cxn ang="0">
                    <a:pos x="65" y="0"/>
                  </a:cxn>
                  <a:cxn ang="0">
                    <a:pos x="52" y="4"/>
                  </a:cxn>
                  <a:cxn ang="0">
                    <a:pos x="67" y="13"/>
                  </a:cxn>
                </a:cxnLst>
                <a:rect l="0" t="0" r="r" b="b"/>
                <a:pathLst>
                  <a:path w="67" h="45">
                    <a:moveTo>
                      <a:pt x="67" y="13"/>
                    </a:moveTo>
                    <a:lnTo>
                      <a:pt x="52" y="4"/>
                    </a:lnTo>
                    <a:lnTo>
                      <a:pt x="0" y="24"/>
                    </a:lnTo>
                    <a:lnTo>
                      <a:pt x="7" y="45"/>
                    </a:lnTo>
                    <a:lnTo>
                      <a:pt x="60" y="26"/>
                    </a:lnTo>
                    <a:lnTo>
                      <a:pt x="45" y="17"/>
                    </a:lnTo>
                    <a:lnTo>
                      <a:pt x="67" y="13"/>
                    </a:lnTo>
                    <a:lnTo>
                      <a:pt x="65" y="0"/>
                    </a:lnTo>
                    <a:lnTo>
                      <a:pt x="52" y="4"/>
                    </a:lnTo>
                    <a:lnTo>
                      <a:pt x="6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5" name="Freeform 389"/>
              <p:cNvSpPr>
                <a:spLocks/>
              </p:cNvSpPr>
              <p:nvPr/>
            </p:nvSpPr>
            <p:spPr bwMode="auto">
              <a:xfrm>
                <a:off x="1875" y="3323"/>
                <a:ext cx="34" cy="56"/>
              </a:xfrm>
              <a:custGeom>
                <a:avLst/>
                <a:gdLst/>
                <a:ahLst/>
                <a:cxnLst>
                  <a:cxn ang="0">
                    <a:pos x="34" y="53"/>
                  </a:cxn>
                  <a:cxn ang="0">
                    <a:pos x="22" y="0"/>
                  </a:cxn>
                  <a:cxn ang="0">
                    <a:pos x="0" y="4"/>
                  </a:cxn>
                  <a:cxn ang="0">
                    <a:pos x="13" y="56"/>
                  </a:cxn>
                  <a:cxn ang="0">
                    <a:pos x="34" y="53"/>
                  </a:cxn>
                </a:cxnLst>
                <a:rect l="0" t="0" r="r" b="b"/>
                <a:pathLst>
                  <a:path w="34" h="56">
                    <a:moveTo>
                      <a:pt x="34" y="53"/>
                    </a:moveTo>
                    <a:lnTo>
                      <a:pt x="22" y="0"/>
                    </a:lnTo>
                    <a:lnTo>
                      <a:pt x="0" y="4"/>
                    </a:lnTo>
                    <a:lnTo>
                      <a:pt x="13" y="56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6" name="Freeform 390"/>
              <p:cNvSpPr>
                <a:spLocks/>
              </p:cNvSpPr>
              <p:nvPr/>
            </p:nvSpPr>
            <p:spPr bwMode="auto">
              <a:xfrm>
                <a:off x="1888" y="3376"/>
                <a:ext cx="36" cy="86"/>
              </a:xfrm>
              <a:custGeom>
                <a:avLst/>
                <a:gdLst/>
                <a:ahLst/>
                <a:cxnLst>
                  <a:cxn ang="0">
                    <a:pos x="26" y="65"/>
                  </a:cxn>
                  <a:cxn ang="0">
                    <a:pos x="36" y="75"/>
                  </a:cxn>
                  <a:cxn ang="0">
                    <a:pos x="21" y="0"/>
                  </a:cxn>
                  <a:cxn ang="0">
                    <a:pos x="0" y="3"/>
                  </a:cxn>
                  <a:cxn ang="0">
                    <a:pos x="13" y="78"/>
                  </a:cxn>
                  <a:cxn ang="0">
                    <a:pos x="22" y="86"/>
                  </a:cxn>
                  <a:cxn ang="0">
                    <a:pos x="13" y="78"/>
                  </a:cxn>
                  <a:cxn ang="0">
                    <a:pos x="13" y="84"/>
                  </a:cxn>
                  <a:cxn ang="0">
                    <a:pos x="22" y="86"/>
                  </a:cxn>
                  <a:cxn ang="0">
                    <a:pos x="26" y="65"/>
                  </a:cxn>
                </a:cxnLst>
                <a:rect l="0" t="0" r="r" b="b"/>
                <a:pathLst>
                  <a:path w="36" h="86">
                    <a:moveTo>
                      <a:pt x="26" y="65"/>
                    </a:moveTo>
                    <a:lnTo>
                      <a:pt x="36" y="75"/>
                    </a:lnTo>
                    <a:lnTo>
                      <a:pt x="21" y="0"/>
                    </a:lnTo>
                    <a:lnTo>
                      <a:pt x="0" y="3"/>
                    </a:lnTo>
                    <a:lnTo>
                      <a:pt x="13" y="78"/>
                    </a:lnTo>
                    <a:lnTo>
                      <a:pt x="22" y="86"/>
                    </a:lnTo>
                    <a:lnTo>
                      <a:pt x="13" y="78"/>
                    </a:lnTo>
                    <a:lnTo>
                      <a:pt x="13" y="84"/>
                    </a:lnTo>
                    <a:lnTo>
                      <a:pt x="22" y="86"/>
                    </a:lnTo>
                    <a:lnTo>
                      <a:pt x="26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7" name="Freeform 391"/>
              <p:cNvSpPr>
                <a:spLocks/>
              </p:cNvSpPr>
              <p:nvPr/>
            </p:nvSpPr>
            <p:spPr bwMode="auto">
              <a:xfrm>
                <a:off x="1910" y="3441"/>
                <a:ext cx="83" cy="42"/>
              </a:xfrm>
              <a:custGeom>
                <a:avLst/>
                <a:gdLst/>
                <a:ahLst/>
                <a:cxnLst>
                  <a:cxn ang="0">
                    <a:pos x="83" y="25"/>
                  </a:cxn>
                  <a:cxn ang="0">
                    <a:pos x="77" y="21"/>
                  </a:cxn>
                  <a:cxn ang="0">
                    <a:pos x="70" y="19"/>
                  </a:cxn>
                  <a:cxn ang="0">
                    <a:pos x="59" y="15"/>
                  </a:cxn>
                  <a:cxn ang="0">
                    <a:pos x="45" y="12"/>
                  </a:cxn>
                  <a:cxn ang="0">
                    <a:pos x="32" y="8"/>
                  </a:cxn>
                  <a:cxn ang="0">
                    <a:pos x="21" y="4"/>
                  </a:cxn>
                  <a:cxn ang="0">
                    <a:pos x="12" y="2"/>
                  </a:cxn>
                  <a:cxn ang="0">
                    <a:pos x="4" y="0"/>
                  </a:cxn>
                  <a:cxn ang="0">
                    <a:pos x="0" y="21"/>
                  </a:cxn>
                  <a:cxn ang="0">
                    <a:pos x="72" y="42"/>
                  </a:cxn>
                  <a:cxn ang="0">
                    <a:pos x="62" y="36"/>
                  </a:cxn>
                  <a:cxn ang="0">
                    <a:pos x="83" y="25"/>
                  </a:cxn>
                  <a:cxn ang="0">
                    <a:pos x="81" y="23"/>
                  </a:cxn>
                  <a:cxn ang="0">
                    <a:pos x="79" y="21"/>
                  </a:cxn>
                  <a:cxn ang="0">
                    <a:pos x="76" y="21"/>
                  </a:cxn>
                  <a:cxn ang="0">
                    <a:pos x="74" y="19"/>
                  </a:cxn>
                  <a:cxn ang="0">
                    <a:pos x="83" y="25"/>
                  </a:cxn>
                </a:cxnLst>
                <a:rect l="0" t="0" r="r" b="b"/>
                <a:pathLst>
                  <a:path w="83" h="42">
                    <a:moveTo>
                      <a:pt x="83" y="25"/>
                    </a:moveTo>
                    <a:lnTo>
                      <a:pt x="77" y="21"/>
                    </a:lnTo>
                    <a:lnTo>
                      <a:pt x="70" y="19"/>
                    </a:lnTo>
                    <a:lnTo>
                      <a:pt x="59" y="15"/>
                    </a:lnTo>
                    <a:lnTo>
                      <a:pt x="45" y="12"/>
                    </a:lnTo>
                    <a:lnTo>
                      <a:pt x="32" y="8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4" y="0"/>
                    </a:lnTo>
                    <a:lnTo>
                      <a:pt x="0" y="21"/>
                    </a:lnTo>
                    <a:lnTo>
                      <a:pt x="72" y="42"/>
                    </a:lnTo>
                    <a:lnTo>
                      <a:pt x="62" y="36"/>
                    </a:lnTo>
                    <a:lnTo>
                      <a:pt x="83" y="25"/>
                    </a:lnTo>
                    <a:lnTo>
                      <a:pt x="81" y="23"/>
                    </a:lnTo>
                    <a:lnTo>
                      <a:pt x="79" y="21"/>
                    </a:lnTo>
                    <a:lnTo>
                      <a:pt x="76" y="21"/>
                    </a:lnTo>
                    <a:lnTo>
                      <a:pt x="74" y="19"/>
                    </a:lnTo>
                    <a:lnTo>
                      <a:pt x="83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8" name="Freeform 392"/>
              <p:cNvSpPr>
                <a:spLocks/>
              </p:cNvSpPr>
              <p:nvPr/>
            </p:nvSpPr>
            <p:spPr bwMode="auto">
              <a:xfrm>
                <a:off x="1972" y="3466"/>
                <a:ext cx="70" cy="97"/>
              </a:xfrm>
              <a:custGeom>
                <a:avLst/>
                <a:gdLst/>
                <a:ahLst/>
                <a:cxnLst>
                  <a:cxn ang="0">
                    <a:pos x="70" y="92"/>
                  </a:cxn>
                  <a:cxn ang="0">
                    <a:pos x="21" y="0"/>
                  </a:cxn>
                  <a:cxn ang="0">
                    <a:pos x="0" y="11"/>
                  </a:cxn>
                  <a:cxn ang="0">
                    <a:pos x="47" y="97"/>
                  </a:cxn>
                  <a:cxn ang="0">
                    <a:pos x="45" y="92"/>
                  </a:cxn>
                  <a:cxn ang="0">
                    <a:pos x="70" y="92"/>
                  </a:cxn>
                  <a:cxn ang="0">
                    <a:pos x="70" y="90"/>
                  </a:cxn>
                  <a:cxn ang="0">
                    <a:pos x="70" y="88"/>
                  </a:cxn>
                  <a:cxn ang="0">
                    <a:pos x="70" y="86"/>
                  </a:cxn>
                  <a:cxn ang="0">
                    <a:pos x="70" y="86"/>
                  </a:cxn>
                  <a:cxn ang="0">
                    <a:pos x="70" y="92"/>
                  </a:cxn>
                </a:cxnLst>
                <a:rect l="0" t="0" r="r" b="b"/>
                <a:pathLst>
                  <a:path w="70" h="97">
                    <a:moveTo>
                      <a:pt x="70" y="92"/>
                    </a:moveTo>
                    <a:lnTo>
                      <a:pt x="21" y="0"/>
                    </a:lnTo>
                    <a:lnTo>
                      <a:pt x="0" y="11"/>
                    </a:lnTo>
                    <a:lnTo>
                      <a:pt x="47" y="97"/>
                    </a:lnTo>
                    <a:lnTo>
                      <a:pt x="45" y="92"/>
                    </a:lnTo>
                    <a:lnTo>
                      <a:pt x="70" y="92"/>
                    </a:lnTo>
                    <a:lnTo>
                      <a:pt x="70" y="90"/>
                    </a:lnTo>
                    <a:lnTo>
                      <a:pt x="70" y="88"/>
                    </a:lnTo>
                    <a:lnTo>
                      <a:pt x="70" y="86"/>
                    </a:lnTo>
                    <a:lnTo>
                      <a:pt x="70" y="86"/>
                    </a:lnTo>
                    <a:lnTo>
                      <a:pt x="7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9" name="Freeform 393"/>
              <p:cNvSpPr>
                <a:spLocks/>
              </p:cNvSpPr>
              <p:nvPr/>
            </p:nvSpPr>
            <p:spPr bwMode="auto">
              <a:xfrm>
                <a:off x="2017" y="3558"/>
                <a:ext cx="25" cy="82"/>
              </a:xfrm>
              <a:custGeom>
                <a:avLst/>
                <a:gdLst/>
                <a:ahLst/>
                <a:cxnLst>
                  <a:cxn ang="0">
                    <a:pos x="25" y="75"/>
                  </a:cxn>
                  <a:cxn ang="0">
                    <a:pos x="25" y="79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79"/>
                  </a:cxn>
                  <a:cxn ang="0">
                    <a:pos x="2" y="82"/>
                  </a:cxn>
                  <a:cxn ang="0">
                    <a:pos x="0" y="79"/>
                  </a:cxn>
                  <a:cxn ang="0">
                    <a:pos x="0" y="80"/>
                  </a:cxn>
                  <a:cxn ang="0">
                    <a:pos x="2" y="82"/>
                  </a:cxn>
                  <a:cxn ang="0">
                    <a:pos x="25" y="75"/>
                  </a:cxn>
                </a:cxnLst>
                <a:rect l="0" t="0" r="r" b="b"/>
                <a:pathLst>
                  <a:path w="25" h="82">
                    <a:moveTo>
                      <a:pt x="25" y="75"/>
                    </a:moveTo>
                    <a:lnTo>
                      <a:pt x="25" y="79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" y="82"/>
                    </a:lnTo>
                    <a:lnTo>
                      <a:pt x="0" y="79"/>
                    </a:lnTo>
                    <a:lnTo>
                      <a:pt x="0" y="80"/>
                    </a:lnTo>
                    <a:lnTo>
                      <a:pt x="2" y="82"/>
                    </a:lnTo>
                    <a:lnTo>
                      <a:pt x="25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" name="Freeform 394"/>
              <p:cNvSpPr>
                <a:spLocks/>
              </p:cNvSpPr>
              <p:nvPr/>
            </p:nvSpPr>
            <p:spPr bwMode="auto">
              <a:xfrm>
                <a:off x="2019" y="3633"/>
                <a:ext cx="42" cy="64"/>
              </a:xfrm>
              <a:custGeom>
                <a:avLst/>
                <a:gdLst/>
                <a:ahLst/>
                <a:cxnLst>
                  <a:cxn ang="0">
                    <a:pos x="40" y="51"/>
                  </a:cxn>
                  <a:cxn ang="0">
                    <a:pos x="42" y="54"/>
                  </a:cxn>
                  <a:cxn ang="0">
                    <a:pos x="23" y="0"/>
                  </a:cxn>
                  <a:cxn ang="0">
                    <a:pos x="0" y="7"/>
                  </a:cxn>
                  <a:cxn ang="0">
                    <a:pos x="23" y="64"/>
                  </a:cxn>
                  <a:cxn ang="0">
                    <a:pos x="21" y="64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64"/>
                  </a:cxn>
                  <a:cxn ang="0">
                    <a:pos x="23" y="64"/>
                  </a:cxn>
                  <a:cxn ang="0">
                    <a:pos x="40" y="51"/>
                  </a:cxn>
                </a:cxnLst>
                <a:rect l="0" t="0" r="r" b="b"/>
                <a:pathLst>
                  <a:path w="42" h="64">
                    <a:moveTo>
                      <a:pt x="40" y="51"/>
                    </a:moveTo>
                    <a:lnTo>
                      <a:pt x="42" y="54"/>
                    </a:lnTo>
                    <a:lnTo>
                      <a:pt x="23" y="0"/>
                    </a:lnTo>
                    <a:lnTo>
                      <a:pt x="0" y="7"/>
                    </a:lnTo>
                    <a:lnTo>
                      <a:pt x="23" y="64"/>
                    </a:lnTo>
                    <a:lnTo>
                      <a:pt x="21" y="64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64"/>
                    </a:lnTo>
                    <a:lnTo>
                      <a:pt x="23" y="64"/>
                    </a:ln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" name="Freeform 395"/>
              <p:cNvSpPr>
                <a:spLocks/>
              </p:cNvSpPr>
              <p:nvPr/>
            </p:nvSpPr>
            <p:spPr bwMode="auto">
              <a:xfrm>
                <a:off x="2042" y="3684"/>
                <a:ext cx="54" cy="54"/>
              </a:xfrm>
              <a:custGeom>
                <a:avLst/>
                <a:gdLst/>
                <a:ahLst/>
                <a:cxnLst>
                  <a:cxn ang="0">
                    <a:pos x="54" y="46"/>
                  </a:cxn>
                  <a:cxn ang="0">
                    <a:pos x="17" y="0"/>
                  </a:cxn>
                  <a:cxn ang="0">
                    <a:pos x="0" y="13"/>
                  </a:cxn>
                  <a:cxn ang="0">
                    <a:pos x="32" y="54"/>
                  </a:cxn>
                  <a:cxn ang="0">
                    <a:pos x="30" y="46"/>
                  </a:cxn>
                  <a:cxn ang="0">
                    <a:pos x="54" y="46"/>
                  </a:cxn>
                  <a:cxn ang="0">
                    <a:pos x="54" y="45"/>
                  </a:cxn>
                  <a:cxn ang="0">
                    <a:pos x="52" y="43"/>
                  </a:cxn>
                  <a:cxn ang="0">
                    <a:pos x="52" y="41"/>
                  </a:cxn>
                  <a:cxn ang="0">
                    <a:pos x="51" y="39"/>
                  </a:cxn>
                  <a:cxn ang="0">
                    <a:pos x="54" y="46"/>
                  </a:cxn>
                </a:cxnLst>
                <a:rect l="0" t="0" r="r" b="b"/>
                <a:pathLst>
                  <a:path w="54" h="54">
                    <a:moveTo>
                      <a:pt x="54" y="46"/>
                    </a:moveTo>
                    <a:lnTo>
                      <a:pt x="17" y="0"/>
                    </a:lnTo>
                    <a:lnTo>
                      <a:pt x="0" y="13"/>
                    </a:lnTo>
                    <a:lnTo>
                      <a:pt x="32" y="54"/>
                    </a:lnTo>
                    <a:lnTo>
                      <a:pt x="30" y="46"/>
                    </a:lnTo>
                    <a:lnTo>
                      <a:pt x="54" y="46"/>
                    </a:lnTo>
                    <a:lnTo>
                      <a:pt x="54" y="45"/>
                    </a:lnTo>
                    <a:lnTo>
                      <a:pt x="52" y="43"/>
                    </a:lnTo>
                    <a:lnTo>
                      <a:pt x="52" y="41"/>
                    </a:lnTo>
                    <a:lnTo>
                      <a:pt x="51" y="39"/>
                    </a:lnTo>
                    <a:lnTo>
                      <a:pt x="5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2" name="Freeform 396"/>
              <p:cNvSpPr>
                <a:spLocks/>
              </p:cNvSpPr>
              <p:nvPr/>
            </p:nvSpPr>
            <p:spPr bwMode="auto">
              <a:xfrm>
                <a:off x="2072" y="3730"/>
                <a:ext cx="24" cy="53"/>
              </a:xfrm>
              <a:custGeom>
                <a:avLst/>
                <a:gdLst/>
                <a:ahLst/>
                <a:cxnLst>
                  <a:cxn ang="0">
                    <a:pos x="21" y="53"/>
                  </a:cxn>
                  <a:cxn ang="0">
                    <a:pos x="24" y="44"/>
                  </a:cxn>
                  <a:cxn ang="0">
                    <a:pos x="24" y="29"/>
                  </a:cxn>
                  <a:cxn ang="0">
                    <a:pos x="24" y="12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46"/>
                  </a:cxn>
                  <a:cxn ang="0">
                    <a:pos x="2" y="40"/>
                  </a:cxn>
                  <a:cxn ang="0">
                    <a:pos x="21" y="53"/>
                  </a:cxn>
                  <a:cxn ang="0">
                    <a:pos x="22" y="53"/>
                  </a:cxn>
                  <a:cxn ang="0">
                    <a:pos x="22" y="51"/>
                  </a:cxn>
                  <a:cxn ang="0">
                    <a:pos x="24" y="47"/>
                  </a:cxn>
                  <a:cxn ang="0">
                    <a:pos x="24" y="46"/>
                  </a:cxn>
                  <a:cxn ang="0">
                    <a:pos x="21" y="53"/>
                  </a:cxn>
                </a:cxnLst>
                <a:rect l="0" t="0" r="r" b="b"/>
                <a:pathLst>
                  <a:path w="24" h="53">
                    <a:moveTo>
                      <a:pt x="21" y="53"/>
                    </a:moveTo>
                    <a:lnTo>
                      <a:pt x="24" y="44"/>
                    </a:lnTo>
                    <a:lnTo>
                      <a:pt x="24" y="29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2" y="40"/>
                    </a:lnTo>
                    <a:lnTo>
                      <a:pt x="21" y="53"/>
                    </a:lnTo>
                    <a:lnTo>
                      <a:pt x="22" y="53"/>
                    </a:lnTo>
                    <a:lnTo>
                      <a:pt x="22" y="51"/>
                    </a:lnTo>
                    <a:lnTo>
                      <a:pt x="24" y="47"/>
                    </a:lnTo>
                    <a:lnTo>
                      <a:pt x="24" y="46"/>
                    </a:lnTo>
                    <a:lnTo>
                      <a:pt x="21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3" name="Freeform 397"/>
              <p:cNvSpPr>
                <a:spLocks/>
              </p:cNvSpPr>
              <p:nvPr/>
            </p:nvSpPr>
            <p:spPr bwMode="auto">
              <a:xfrm>
                <a:off x="2034" y="3770"/>
                <a:ext cx="59" cy="64"/>
              </a:xfrm>
              <a:custGeom>
                <a:avLst/>
                <a:gdLst/>
                <a:ahLst/>
                <a:cxnLst>
                  <a:cxn ang="0">
                    <a:pos x="10" y="64"/>
                  </a:cxn>
                  <a:cxn ang="0">
                    <a:pos x="21" y="56"/>
                  </a:cxn>
                  <a:cxn ang="0">
                    <a:pos x="34" y="41"/>
                  </a:cxn>
                  <a:cxn ang="0">
                    <a:pos x="49" y="24"/>
                  </a:cxn>
                  <a:cxn ang="0">
                    <a:pos x="59" y="13"/>
                  </a:cxn>
                  <a:cxn ang="0">
                    <a:pos x="40" y="0"/>
                  </a:cxn>
                  <a:cxn ang="0">
                    <a:pos x="0" y="45"/>
                  </a:cxn>
                  <a:cxn ang="0">
                    <a:pos x="8" y="41"/>
                  </a:cxn>
                  <a:cxn ang="0">
                    <a:pos x="10" y="64"/>
                  </a:cxn>
                  <a:cxn ang="0">
                    <a:pos x="12" y="64"/>
                  </a:cxn>
                  <a:cxn ang="0">
                    <a:pos x="15" y="62"/>
                  </a:cxn>
                  <a:cxn ang="0">
                    <a:pos x="17" y="62"/>
                  </a:cxn>
                  <a:cxn ang="0">
                    <a:pos x="17" y="60"/>
                  </a:cxn>
                  <a:cxn ang="0">
                    <a:pos x="10" y="64"/>
                  </a:cxn>
                </a:cxnLst>
                <a:rect l="0" t="0" r="r" b="b"/>
                <a:pathLst>
                  <a:path w="59" h="64">
                    <a:moveTo>
                      <a:pt x="10" y="64"/>
                    </a:moveTo>
                    <a:lnTo>
                      <a:pt x="21" y="56"/>
                    </a:lnTo>
                    <a:lnTo>
                      <a:pt x="34" y="41"/>
                    </a:lnTo>
                    <a:lnTo>
                      <a:pt x="49" y="24"/>
                    </a:lnTo>
                    <a:lnTo>
                      <a:pt x="59" y="13"/>
                    </a:lnTo>
                    <a:lnTo>
                      <a:pt x="40" y="0"/>
                    </a:lnTo>
                    <a:lnTo>
                      <a:pt x="0" y="45"/>
                    </a:lnTo>
                    <a:lnTo>
                      <a:pt x="8" y="41"/>
                    </a:lnTo>
                    <a:lnTo>
                      <a:pt x="10" y="64"/>
                    </a:lnTo>
                    <a:lnTo>
                      <a:pt x="12" y="64"/>
                    </a:lnTo>
                    <a:lnTo>
                      <a:pt x="15" y="62"/>
                    </a:lnTo>
                    <a:lnTo>
                      <a:pt x="17" y="62"/>
                    </a:lnTo>
                    <a:lnTo>
                      <a:pt x="17" y="60"/>
                    </a:lnTo>
                    <a:lnTo>
                      <a:pt x="1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4" name="Freeform 398"/>
              <p:cNvSpPr>
                <a:spLocks/>
              </p:cNvSpPr>
              <p:nvPr/>
            </p:nvSpPr>
            <p:spPr bwMode="auto">
              <a:xfrm>
                <a:off x="1924" y="3811"/>
                <a:ext cx="120" cy="45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7" y="42"/>
                  </a:cxn>
                  <a:cxn ang="0">
                    <a:pos x="20" y="42"/>
                  </a:cxn>
                  <a:cxn ang="0">
                    <a:pos x="37" y="40"/>
                  </a:cxn>
                  <a:cxn ang="0">
                    <a:pos x="58" y="36"/>
                  </a:cxn>
                  <a:cxn ang="0">
                    <a:pos x="77" y="32"/>
                  </a:cxn>
                  <a:cxn ang="0">
                    <a:pos x="95" y="28"/>
                  </a:cxn>
                  <a:cxn ang="0">
                    <a:pos x="110" y="25"/>
                  </a:cxn>
                  <a:cxn ang="0">
                    <a:pos x="120" y="23"/>
                  </a:cxn>
                  <a:cxn ang="0">
                    <a:pos x="118" y="0"/>
                  </a:cxn>
                  <a:cxn ang="0">
                    <a:pos x="5" y="23"/>
                  </a:cxn>
                  <a:cxn ang="0">
                    <a:pos x="16" y="25"/>
                  </a:cxn>
                  <a:cxn ang="0">
                    <a:pos x="0" y="40"/>
                  </a:cxn>
                  <a:cxn ang="0">
                    <a:pos x="3" y="45"/>
                  </a:cxn>
                  <a:cxn ang="0">
                    <a:pos x="9" y="43"/>
                  </a:cxn>
                  <a:cxn ang="0">
                    <a:pos x="0" y="40"/>
                  </a:cxn>
                </a:cxnLst>
                <a:rect l="0" t="0" r="r" b="b"/>
                <a:pathLst>
                  <a:path w="120" h="45">
                    <a:moveTo>
                      <a:pt x="0" y="40"/>
                    </a:moveTo>
                    <a:lnTo>
                      <a:pt x="7" y="42"/>
                    </a:lnTo>
                    <a:lnTo>
                      <a:pt x="20" y="42"/>
                    </a:lnTo>
                    <a:lnTo>
                      <a:pt x="37" y="40"/>
                    </a:lnTo>
                    <a:lnTo>
                      <a:pt x="58" y="36"/>
                    </a:lnTo>
                    <a:lnTo>
                      <a:pt x="77" y="32"/>
                    </a:lnTo>
                    <a:lnTo>
                      <a:pt x="95" y="28"/>
                    </a:lnTo>
                    <a:lnTo>
                      <a:pt x="110" y="25"/>
                    </a:lnTo>
                    <a:lnTo>
                      <a:pt x="120" y="23"/>
                    </a:lnTo>
                    <a:lnTo>
                      <a:pt x="118" y="0"/>
                    </a:lnTo>
                    <a:lnTo>
                      <a:pt x="5" y="23"/>
                    </a:lnTo>
                    <a:lnTo>
                      <a:pt x="16" y="25"/>
                    </a:lnTo>
                    <a:lnTo>
                      <a:pt x="0" y="40"/>
                    </a:lnTo>
                    <a:lnTo>
                      <a:pt x="3" y="45"/>
                    </a:lnTo>
                    <a:lnTo>
                      <a:pt x="9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" name="Freeform 399"/>
              <p:cNvSpPr>
                <a:spLocks/>
              </p:cNvSpPr>
              <p:nvPr/>
            </p:nvSpPr>
            <p:spPr bwMode="auto">
              <a:xfrm>
                <a:off x="1877" y="3774"/>
                <a:ext cx="63" cy="77"/>
              </a:xfrm>
              <a:custGeom>
                <a:avLst/>
                <a:gdLst/>
                <a:ahLst/>
                <a:cxnLst>
                  <a:cxn ang="0">
                    <a:pos x="9" y="20"/>
                  </a:cxn>
                  <a:cxn ang="0">
                    <a:pos x="0" y="17"/>
                  </a:cxn>
                  <a:cxn ang="0">
                    <a:pos x="47" y="77"/>
                  </a:cxn>
                  <a:cxn ang="0">
                    <a:pos x="63" y="62"/>
                  </a:cxn>
                  <a:cxn ang="0">
                    <a:pos x="18" y="2"/>
                  </a:cxn>
                  <a:cxn ang="0">
                    <a:pos x="9" y="0"/>
                  </a:cxn>
                  <a:cxn ang="0">
                    <a:pos x="18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9" y="20"/>
                  </a:cxn>
                </a:cxnLst>
                <a:rect l="0" t="0" r="r" b="b"/>
                <a:pathLst>
                  <a:path w="63" h="77">
                    <a:moveTo>
                      <a:pt x="9" y="20"/>
                    </a:moveTo>
                    <a:lnTo>
                      <a:pt x="0" y="17"/>
                    </a:lnTo>
                    <a:lnTo>
                      <a:pt x="47" y="77"/>
                    </a:lnTo>
                    <a:lnTo>
                      <a:pt x="63" y="62"/>
                    </a:lnTo>
                    <a:lnTo>
                      <a:pt x="18" y="2"/>
                    </a:lnTo>
                    <a:lnTo>
                      <a:pt x="9" y="0"/>
                    </a:lnTo>
                    <a:lnTo>
                      <a:pt x="18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" name="Freeform 400"/>
              <p:cNvSpPr>
                <a:spLocks/>
              </p:cNvSpPr>
              <p:nvPr/>
            </p:nvSpPr>
            <p:spPr bwMode="auto">
              <a:xfrm>
                <a:off x="1753" y="3753"/>
                <a:ext cx="133" cy="41"/>
              </a:xfrm>
              <a:custGeom>
                <a:avLst/>
                <a:gdLst/>
                <a:ahLst/>
                <a:cxnLst>
                  <a:cxn ang="0">
                    <a:pos x="39" y="9"/>
                  </a:cxn>
                  <a:cxn ang="0">
                    <a:pos x="32" y="26"/>
                  </a:cxn>
                  <a:cxn ang="0">
                    <a:pos x="133" y="41"/>
                  </a:cxn>
                  <a:cxn ang="0">
                    <a:pos x="133" y="21"/>
                  </a:cxn>
                  <a:cxn ang="0">
                    <a:pos x="32" y="6"/>
                  </a:cxn>
                  <a:cxn ang="0">
                    <a:pos x="26" y="23"/>
                  </a:cxn>
                  <a:cxn ang="0">
                    <a:pos x="32" y="6"/>
                  </a:cxn>
                  <a:cxn ang="0">
                    <a:pos x="0" y="0"/>
                  </a:cxn>
                  <a:cxn ang="0">
                    <a:pos x="26" y="23"/>
                  </a:cxn>
                  <a:cxn ang="0">
                    <a:pos x="39" y="9"/>
                  </a:cxn>
                </a:cxnLst>
                <a:rect l="0" t="0" r="r" b="b"/>
                <a:pathLst>
                  <a:path w="133" h="41">
                    <a:moveTo>
                      <a:pt x="39" y="9"/>
                    </a:moveTo>
                    <a:lnTo>
                      <a:pt x="32" y="26"/>
                    </a:lnTo>
                    <a:lnTo>
                      <a:pt x="133" y="41"/>
                    </a:lnTo>
                    <a:lnTo>
                      <a:pt x="133" y="21"/>
                    </a:lnTo>
                    <a:lnTo>
                      <a:pt x="32" y="6"/>
                    </a:lnTo>
                    <a:lnTo>
                      <a:pt x="26" y="23"/>
                    </a:lnTo>
                    <a:lnTo>
                      <a:pt x="32" y="6"/>
                    </a:lnTo>
                    <a:lnTo>
                      <a:pt x="0" y="0"/>
                    </a:lnTo>
                    <a:lnTo>
                      <a:pt x="26" y="23"/>
                    </a:lnTo>
                    <a:lnTo>
                      <a:pt x="39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7" name="Freeform 401"/>
              <p:cNvSpPr>
                <a:spLocks/>
              </p:cNvSpPr>
              <p:nvPr/>
            </p:nvSpPr>
            <p:spPr bwMode="auto">
              <a:xfrm>
                <a:off x="1779" y="3762"/>
                <a:ext cx="73" cy="59"/>
              </a:xfrm>
              <a:custGeom>
                <a:avLst/>
                <a:gdLst/>
                <a:ahLst/>
                <a:cxnLst>
                  <a:cxn ang="0">
                    <a:pos x="47" y="59"/>
                  </a:cxn>
                  <a:cxn ang="0">
                    <a:pos x="54" y="42"/>
                  </a:cxn>
                  <a:cxn ang="0">
                    <a:pos x="13" y="0"/>
                  </a:cxn>
                  <a:cxn ang="0">
                    <a:pos x="0" y="14"/>
                  </a:cxn>
                  <a:cxn ang="0">
                    <a:pos x="39" y="55"/>
                  </a:cxn>
                  <a:cxn ang="0">
                    <a:pos x="47" y="38"/>
                  </a:cxn>
                  <a:cxn ang="0">
                    <a:pos x="47" y="59"/>
                  </a:cxn>
                  <a:cxn ang="0">
                    <a:pos x="73" y="57"/>
                  </a:cxn>
                  <a:cxn ang="0">
                    <a:pos x="54" y="42"/>
                  </a:cxn>
                  <a:cxn ang="0">
                    <a:pos x="47" y="59"/>
                  </a:cxn>
                </a:cxnLst>
                <a:rect l="0" t="0" r="r" b="b"/>
                <a:pathLst>
                  <a:path w="73" h="59">
                    <a:moveTo>
                      <a:pt x="47" y="59"/>
                    </a:moveTo>
                    <a:lnTo>
                      <a:pt x="54" y="42"/>
                    </a:lnTo>
                    <a:lnTo>
                      <a:pt x="13" y="0"/>
                    </a:lnTo>
                    <a:lnTo>
                      <a:pt x="0" y="14"/>
                    </a:lnTo>
                    <a:lnTo>
                      <a:pt x="39" y="55"/>
                    </a:lnTo>
                    <a:lnTo>
                      <a:pt x="47" y="38"/>
                    </a:lnTo>
                    <a:lnTo>
                      <a:pt x="47" y="59"/>
                    </a:lnTo>
                    <a:lnTo>
                      <a:pt x="73" y="57"/>
                    </a:lnTo>
                    <a:lnTo>
                      <a:pt x="54" y="42"/>
                    </a:lnTo>
                    <a:lnTo>
                      <a:pt x="47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8" name="Freeform 402"/>
              <p:cNvSpPr>
                <a:spLocks/>
              </p:cNvSpPr>
              <p:nvPr/>
            </p:nvSpPr>
            <p:spPr bwMode="auto">
              <a:xfrm>
                <a:off x="1708" y="3800"/>
                <a:ext cx="118" cy="34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32"/>
                  </a:cxn>
                  <a:cxn ang="0">
                    <a:pos x="3" y="32"/>
                  </a:cxn>
                  <a:cxn ang="0">
                    <a:pos x="5" y="34"/>
                  </a:cxn>
                  <a:cxn ang="0">
                    <a:pos x="5" y="34"/>
                  </a:cxn>
                  <a:cxn ang="0">
                    <a:pos x="118" y="21"/>
                  </a:cxn>
                  <a:cxn ang="0">
                    <a:pos x="118" y="0"/>
                  </a:cxn>
                  <a:cxn ang="0">
                    <a:pos x="5" y="11"/>
                  </a:cxn>
                  <a:cxn ang="0">
                    <a:pos x="11" y="13"/>
                  </a:cxn>
                  <a:cxn ang="0">
                    <a:pos x="0" y="32"/>
                  </a:cxn>
                  <a:cxn ang="0">
                    <a:pos x="3" y="34"/>
                  </a:cxn>
                  <a:cxn ang="0">
                    <a:pos x="5" y="34"/>
                  </a:cxn>
                  <a:cxn ang="0">
                    <a:pos x="0" y="32"/>
                  </a:cxn>
                </a:cxnLst>
                <a:rect l="0" t="0" r="r" b="b"/>
                <a:pathLst>
                  <a:path w="118" h="34">
                    <a:moveTo>
                      <a:pt x="0" y="32"/>
                    </a:moveTo>
                    <a:lnTo>
                      <a:pt x="0" y="32"/>
                    </a:lnTo>
                    <a:lnTo>
                      <a:pt x="3" y="32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118" y="21"/>
                    </a:lnTo>
                    <a:lnTo>
                      <a:pt x="118" y="0"/>
                    </a:lnTo>
                    <a:lnTo>
                      <a:pt x="5" y="11"/>
                    </a:lnTo>
                    <a:lnTo>
                      <a:pt x="11" y="13"/>
                    </a:lnTo>
                    <a:lnTo>
                      <a:pt x="0" y="32"/>
                    </a:lnTo>
                    <a:lnTo>
                      <a:pt x="3" y="34"/>
                    </a:lnTo>
                    <a:lnTo>
                      <a:pt x="5" y="3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9" name="Freeform 403"/>
              <p:cNvSpPr>
                <a:spLocks/>
              </p:cNvSpPr>
              <p:nvPr/>
            </p:nvSpPr>
            <p:spPr bwMode="auto">
              <a:xfrm>
                <a:off x="1518" y="3730"/>
                <a:ext cx="201" cy="102"/>
              </a:xfrm>
              <a:custGeom>
                <a:avLst/>
                <a:gdLst/>
                <a:ahLst/>
                <a:cxnLst>
                  <a:cxn ang="0">
                    <a:pos x="5" y="23"/>
                  </a:cxn>
                  <a:cxn ang="0">
                    <a:pos x="28" y="21"/>
                  </a:cxn>
                  <a:cxn ang="0">
                    <a:pos x="52" y="25"/>
                  </a:cxn>
                  <a:cxn ang="0">
                    <a:pos x="77" y="36"/>
                  </a:cxn>
                  <a:cxn ang="0">
                    <a:pos x="101" y="47"/>
                  </a:cxn>
                  <a:cxn ang="0">
                    <a:pos x="126" y="62"/>
                  </a:cxn>
                  <a:cxn ang="0">
                    <a:pos x="148" y="77"/>
                  </a:cxn>
                  <a:cxn ang="0">
                    <a:pos x="169" y="91"/>
                  </a:cxn>
                  <a:cxn ang="0">
                    <a:pos x="190" y="102"/>
                  </a:cxn>
                  <a:cxn ang="0">
                    <a:pos x="201" y="83"/>
                  </a:cxn>
                  <a:cxn ang="0">
                    <a:pos x="175" y="72"/>
                  </a:cxn>
                  <a:cxn ang="0">
                    <a:pos x="152" y="59"/>
                  </a:cxn>
                  <a:cxn ang="0">
                    <a:pos x="129" y="44"/>
                  </a:cxn>
                  <a:cxn ang="0">
                    <a:pos x="107" y="29"/>
                  </a:cxn>
                  <a:cxn ang="0">
                    <a:pos x="84" y="16"/>
                  </a:cxn>
                  <a:cxn ang="0">
                    <a:pos x="60" y="6"/>
                  </a:cxn>
                  <a:cxn ang="0">
                    <a:pos x="32" y="0"/>
                  </a:cxn>
                  <a:cxn ang="0">
                    <a:pos x="0" y="2"/>
                  </a:cxn>
                  <a:cxn ang="0">
                    <a:pos x="5" y="23"/>
                  </a:cxn>
                </a:cxnLst>
                <a:rect l="0" t="0" r="r" b="b"/>
                <a:pathLst>
                  <a:path w="201" h="102">
                    <a:moveTo>
                      <a:pt x="5" y="23"/>
                    </a:moveTo>
                    <a:lnTo>
                      <a:pt x="28" y="21"/>
                    </a:lnTo>
                    <a:lnTo>
                      <a:pt x="52" y="25"/>
                    </a:lnTo>
                    <a:lnTo>
                      <a:pt x="77" y="36"/>
                    </a:lnTo>
                    <a:lnTo>
                      <a:pt x="101" y="47"/>
                    </a:lnTo>
                    <a:lnTo>
                      <a:pt x="126" y="62"/>
                    </a:lnTo>
                    <a:lnTo>
                      <a:pt x="148" y="77"/>
                    </a:lnTo>
                    <a:lnTo>
                      <a:pt x="169" y="91"/>
                    </a:lnTo>
                    <a:lnTo>
                      <a:pt x="190" y="102"/>
                    </a:lnTo>
                    <a:lnTo>
                      <a:pt x="201" y="83"/>
                    </a:lnTo>
                    <a:lnTo>
                      <a:pt x="175" y="72"/>
                    </a:lnTo>
                    <a:lnTo>
                      <a:pt x="152" y="59"/>
                    </a:lnTo>
                    <a:lnTo>
                      <a:pt x="129" y="44"/>
                    </a:lnTo>
                    <a:lnTo>
                      <a:pt x="107" y="29"/>
                    </a:lnTo>
                    <a:lnTo>
                      <a:pt x="84" y="16"/>
                    </a:lnTo>
                    <a:lnTo>
                      <a:pt x="60" y="6"/>
                    </a:lnTo>
                    <a:lnTo>
                      <a:pt x="32" y="0"/>
                    </a:lnTo>
                    <a:lnTo>
                      <a:pt x="0" y="2"/>
                    </a:lnTo>
                    <a:lnTo>
                      <a:pt x="5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6" name="Freeform 404"/>
            <p:cNvSpPr>
              <a:spLocks/>
            </p:cNvSpPr>
            <p:nvPr/>
          </p:nvSpPr>
          <p:spPr bwMode="auto">
            <a:xfrm>
              <a:off x="1388" y="3518"/>
              <a:ext cx="135" cy="256"/>
            </a:xfrm>
            <a:custGeom>
              <a:avLst/>
              <a:gdLst/>
              <a:ahLst/>
              <a:cxnLst>
                <a:cxn ang="0">
                  <a:pos x="70" y="10"/>
                </a:cxn>
                <a:cxn ang="0">
                  <a:pos x="72" y="0"/>
                </a:cxn>
                <a:cxn ang="0">
                  <a:pos x="53" y="23"/>
                </a:cxn>
                <a:cxn ang="0">
                  <a:pos x="36" y="53"/>
                </a:cxn>
                <a:cxn ang="0">
                  <a:pos x="23" y="85"/>
                </a:cxn>
                <a:cxn ang="0">
                  <a:pos x="12" y="119"/>
                </a:cxn>
                <a:cxn ang="0">
                  <a:pos x="4" y="154"/>
                </a:cxn>
                <a:cxn ang="0">
                  <a:pos x="0" y="190"/>
                </a:cxn>
                <a:cxn ang="0">
                  <a:pos x="4" y="220"/>
                </a:cxn>
                <a:cxn ang="0">
                  <a:pos x="12" y="248"/>
                </a:cxn>
                <a:cxn ang="0">
                  <a:pos x="25" y="254"/>
                </a:cxn>
                <a:cxn ang="0">
                  <a:pos x="40" y="256"/>
                </a:cxn>
                <a:cxn ang="0">
                  <a:pos x="57" y="256"/>
                </a:cxn>
                <a:cxn ang="0">
                  <a:pos x="73" y="254"/>
                </a:cxn>
                <a:cxn ang="0">
                  <a:pos x="92" y="250"/>
                </a:cxn>
                <a:cxn ang="0">
                  <a:pos x="109" y="246"/>
                </a:cxn>
                <a:cxn ang="0">
                  <a:pos x="124" y="241"/>
                </a:cxn>
                <a:cxn ang="0">
                  <a:pos x="135" y="235"/>
                </a:cxn>
                <a:cxn ang="0">
                  <a:pos x="130" y="214"/>
                </a:cxn>
                <a:cxn ang="0">
                  <a:pos x="120" y="218"/>
                </a:cxn>
                <a:cxn ang="0">
                  <a:pos x="107" y="224"/>
                </a:cxn>
                <a:cxn ang="0">
                  <a:pos x="92" y="228"/>
                </a:cxn>
                <a:cxn ang="0">
                  <a:pos x="77" y="231"/>
                </a:cxn>
                <a:cxn ang="0">
                  <a:pos x="62" y="235"/>
                </a:cxn>
                <a:cxn ang="0">
                  <a:pos x="49" y="235"/>
                </a:cxn>
                <a:cxn ang="0">
                  <a:pos x="36" y="233"/>
                </a:cxn>
                <a:cxn ang="0">
                  <a:pos x="25" y="229"/>
                </a:cxn>
                <a:cxn ang="0">
                  <a:pos x="15" y="199"/>
                </a:cxn>
                <a:cxn ang="0">
                  <a:pos x="17" y="171"/>
                </a:cxn>
                <a:cxn ang="0">
                  <a:pos x="27" y="141"/>
                </a:cxn>
                <a:cxn ang="0">
                  <a:pos x="42" y="113"/>
                </a:cxn>
                <a:cxn ang="0">
                  <a:pos x="57" y="83"/>
                </a:cxn>
                <a:cxn ang="0">
                  <a:pos x="72" y="57"/>
                </a:cxn>
                <a:cxn ang="0">
                  <a:pos x="85" y="28"/>
                </a:cxn>
                <a:cxn ang="0">
                  <a:pos x="90" y="2"/>
                </a:cxn>
                <a:cxn ang="0">
                  <a:pos x="89" y="12"/>
                </a:cxn>
                <a:cxn ang="0">
                  <a:pos x="90" y="10"/>
                </a:cxn>
                <a:cxn ang="0">
                  <a:pos x="92" y="6"/>
                </a:cxn>
                <a:cxn ang="0">
                  <a:pos x="92" y="4"/>
                </a:cxn>
                <a:cxn ang="0">
                  <a:pos x="90" y="2"/>
                </a:cxn>
                <a:cxn ang="0">
                  <a:pos x="70" y="10"/>
                </a:cxn>
              </a:cxnLst>
              <a:rect l="0" t="0" r="r" b="b"/>
              <a:pathLst>
                <a:path w="135" h="256">
                  <a:moveTo>
                    <a:pt x="70" y="10"/>
                  </a:moveTo>
                  <a:lnTo>
                    <a:pt x="72" y="0"/>
                  </a:lnTo>
                  <a:lnTo>
                    <a:pt x="53" y="23"/>
                  </a:lnTo>
                  <a:lnTo>
                    <a:pt x="36" y="53"/>
                  </a:lnTo>
                  <a:lnTo>
                    <a:pt x="23" y="85"/>
                  </a:lnTo>
                  <a:lnTo>
                    <a:pt x="12" y="119"/>
                  </a:lnTo>
                  <a:lnTo>
                    <a:pt x="4" y="154"/>
                  </a:lnTo>
                  <a:lnTo>
                    <a:pt x="0" y="190"/>
                  </a:lnTo>
                  <a:lnTo>
                    <a:pt x="4" y="220"/>
                  </a:lnTo>
                  <a:lnTo>
                    <a:pt x="12" y="248"/>
                  </a:lnTo>
                  <a:lnTo>
                    <a:pt x="25" y="254"/>
                  </a:lnTo>
                  <a:lnTo>
                    <a:pt x="40" y="256"/>
                  </a:lnTo>
                  <a:lnTo>
                    <a:pt x="57" y="256"/>
                  </a:lnTo>
                  <a:lnTo>
                    <a:pt x="73" y="254"/>
                  </a:lnTo>
                  <a:lnTo>
                    <a:pt x="92" y="250"/>
                  </a:lnTo>
                  <a:lnTo>
                    <a:pt x="109" y="246"/>
                  </a:lnTo>
                  <a:lnTo>
                    <a:pt x="124" y="241"/>
                  </a:lnTo>
                  <a:lnTo>
                    <a:pt x="135" y="235"/>
                  </a:lnTo>
                  <a:lnTo>
                    <a:pt x="130" y="214"/>
                  </a:lnTo>
                  <a:lnTo>
                    <a:pt x="120" y="218"/>
                  </a:lnTo>
                  <a:lnTo>
                    <a:pt x="107" y="224"/>
                  </a:lnTo>
                  <a:lnTo>
                    <a:pt x="92" y="228"/>
                  </a:lnTo>
                  <a:lnTo>
                    <a:pt x="77" y="231"/>
                  </a:lnTo>
                  <a:lnTo>
                    <a:pt x="62" y="235"/>
                  </a:lnTo>
                  <a:lnTo>
                    <a:pt x="49" y="235"/>
                  </a:lnTo>
                  <a:lnTo>
                    <a:pt x="36" y="233"/>
                  </a:lnTo>
                  <a:lnTo>
                    <a:pt x="25" y="229"/>
                  </a:lnTo>
                  <a:lnTo>
                    <a:pt x="15" y="199"/>
                  </a:lnTo>
                  <a:lnTo>
                    <a:pt x="17" y="171"/>
                  </a:lnTo>
                  <a:lnTo>
                    <a:pt x="27" y="141"/>
                  </a:lnTo>
                  <a:lnTo>
                    <a:pt x="42" y="113"/>
                  </a:lnTo>
                  <a:lnTo>
                    <a:pt x="57" y="83"/>
                  </a:lnTo>
                  <a:lnTo>
                    <a:pt x="72" y="57"/>
                  </a:lnTo>
                  <a:lnTo>
                    <a:pt x="85" y="28"/>
                  </a:lnTo>
                  <a:lnTo>
                    <a:pt x="90" y="2"/>
                  </a:lnTo>
                  <a:lnTo>
                    <a:pt x="89" y="12"/>
                  </a:lnTo>
                  <a:lnTo>
                    <a:pt x="90" y="10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0" y="2"/>
                  </a:lnTo>
                  <a:lnTo>
                    <a:pt x="7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" name="Freeform 405"/>
            <p:cNvSpPr>
              <a:spLocks/>
            </p:cNvSpPr>
            <p:nvPr/>
          </p:nvSpPr>
          <p:spPr bwMode="auto">
            <a:xfrm>
              <a:off x="1433" y="3456"/>
              <a:ext cx="45" cy="72"/>
            </a:xfrm>
            <a:custGeom>
              <a:avLst/>
              <a:gdLst/>
              <a:ahLst/>
              <a:cxnLst>
                <a:cxn ang="0">
                  <a:pos x="25" y="12"/>
                </a:cxn>
                <a:cxn ang="0">
                  <a:pos x="10" y="27"/>
                </a:cxn>
                <a:cxn ang="0">
                  <a:pos x="25" y="72"/>
                </a:cxn>
                <a:cxn ang="0">
                  <a:pos x="45" y="64"/>
                </a:cxn>
                <a:cxn ang="0">
                  <a:pos x="30" y="19"/>
                </a:cxn>
                <a:cxn ang="0">
                  <a:pos x="17" y="32"/>
                </a:cxn>
                <a:cxn ang="0">
                  <a:pos x="25" y="12"/>
                </a:cxn>
                <a:cxn ang="0">
                  <a:pos x="0" y="0"/>
                </a:cxn>
                <a:cxn ang="0">
                  <a:pos x="10" y="27"/>
                </a:cxn>
                <a:cxn ang="0">
                  <a:pos x="25" y="12"/>
                </a:cxn>
              </a:cxnLst>
              <a:rect l="0" t="0" r="r" b="b"/>
              <a:pathLst>
                <a:path w="45" h="72">
                  <a:moveTo>
                    <a:pt x="25" y="12"/>
                  </a:moveTo>
                  <a:lnTo>
                    <a:pt x="10" y="27"/>
                  </a:lnTo>
                  <a:lnTo>
                    <a:pt x="25" y="72"/>
                  </a:lnTo>
                  <a:lnTo>
                    <a:pt x="45" y="64"/>
                  </a:lnTo>
                  <a:lnTo>
                    <a:pt x="30" y="19"/>
                  </a:lnTo>
                  <a:lnTo>
                    <a:pt x="17" y="32"/>
                  </a:lnTo>
                  <a:lnTo>
                    <a:pt x="25" y="12"/>
                  </a:lnTo>
                  <a:lnTo>
                    <a:pt x="0" y="0"/>
                  </a:lnTo>
                  <a:lnTo>
                    <a:pt x="10" y="27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" name="Freeform 406"/>
            <p:cNvSpPr>
              <a:spLocks/>
            </p:cNvSpPr>
            <p:nvPr/>
          </p:nvSpPr>
          <p:spPr bwMode="auto">
            <a:xfrm>
              <a:off x="1450" y="3436"/>
              <a:ext cx="64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40" y="11"/>
                </a:cxn>
                <a:cxn ang="0">
                  <a:pos x="40" y="18"/>
                </a:cxn>
                <a:cxn ang="0">
                  <a:pos x="40" y="28"/>
                </a:cxn>
                <a:cxn ang="0">
                  <a:pos x="40" y="35"/>
                </a:cxn>
                <a:cxn ang="0">
                  <a:pos x="34" y="39"/>
                </a:cxn>
                <a:cxn ang="0">
                  <a:pos x="25" y="37"/>
                </a:cxn>
                <a:cxn ang="0">
                  <a:pos x="13" y="34"/>
                </a:cxn>
                <a:cxn ang="0">
                  <a:pos x="8" y="32"/>
                </a:cxn>
                <a:cxn ang="0">
                  <a:pos x="0" y="52"/>
                </a:cxn>
                <a:cxn ang="0">
                  <a:pos x="11" y="56"/>
                </a:cxn>
                <a:cxn ang="0">
                  <a:pos x="19" y="58"/>
                </a:cxn>
                <a:cxn ang="0">
                  <a:pos x="27" y="60"/>
                </a:cxn>
                <a:cxn ang="0">
                  <a:pos x="38" y="60"/>
                </a:cxn>
                <a:cxn ang="0">
                  <a:pos x="62" y="43"/>
                </a:cxn>
                <a:cxn ang="0">
                  <a:pos x="64" y="34"/>
                </a:cxn>
                <a:cxn ang="0">
                  <a:pos x="64" y="20"/>
                </a:cxn>
                <a:cxn ang="0">
                  <a:pos x="62" y="9"/>
                </a:cxn>
                <a:cxn ang="0">
                  <a:pos x="60" y="0"/>
                </a:cxn>
                <a:cxn ang="0">
                  <a:pos x="40" y="3"/>
                </a:cxn>
              </a:cxnLst>
              <a:rect l="0" t="0" r="r" b="b"/>
              <a:pathLst>
                <a:path w="64" h="60">
                  <a:moveTo>
                    <a:pt x="40" y="3"/>
                  </a:moveTo>
                  <a:lnTo>
                    <a:pt x="40" y="11"/>
                  </a:lnTo>
                  <a:lnTo>
                    <a:pt x="40" y="18"/>
                  </a:lnTo>
                  <a:lnTo>
                    <a:pt x="40" y="28"/>
                  </a:lnTo>
                  <a:lnTo>
                    <a:pt x="40" y="35"/>
                  </a:lnTo>
                  <a:lnTo>
                    <a:pt x="34" y="39"/>
                  </a:lnTo>
                  <a:lnTo>
                    <a:pt x="25" y="37"/>
                  </a:lnTo>
                  <a:lnTo>
                    <a:pt x="13" y="34"/>
                  </a:lnTo>
                  <a:lnTo>
                    <a:pt x="8" y="32"/>
                  </a:lnTo>
                  <a:lnTo>
                    <a:pt x="0" y="52"/>
                  </a:lnTo>
                  <a:lnTo>
                    <a:pt x="11" y="56"/>
                  </a:lnTo>
                  <a:lnTo>
                    <a:pt x="19" y="58"/>
                  </a:lnTo>
                  <a:lnTo>
                    <a:pt x="27" y="60"/>
                  </a:lnTo>
                  <a:lnTo>
                    <a:pt x="38" y="60"/>
                  </a:lnTo>
                  <a:lnTo>
                    <a:pt x="62" y="43"/>
                  </a:lnTo>
                  <a:lnTo>
                    <a:pt x="64" y="34"/>
                  </a:lnTo>
                  <a:lnTo>
                    <a:pt x="64" y="20"/>
                  </a:lnTo>
                  <a:lnTo>
                    <a:pt x="62" y="9"/>
                  </a:lnTo>
                  <a:lnTo>
                    <a:pt x="60" y="0"/>
                  </a:lnTo>
                  <a:lnTo>
                    <a:pt x="4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" name="Freeform 407"/>
            <p:cNvSpPr>
              <a:spLocks/>
            </p:cNvSpPr>
            <p:nvPr/>
          </p:nvSpPr>
          <p:spPr bwMode="auto">
            <a:xfrm>
              <a:off x="1486" y="3361"/>
              <a:ext cx="94" cy="78"/>
            </a:xfrm>
            <a:custGeom>
              <a:avLst/>
              <a:gdLst/>
              <a:ahLst/>
              <a:cxnLst>
                <a:cxn ang="0">
                  <a:pos x="34" y="20"/>
                </a:cxn>
                <a:cxn ang="0">
                  <a:pos x="39" y="0"/>
                </a:cxn>
                <a:cxn ang="0">
                  <a:pos x="32" y="0"/>
                </a:cxn>
                <a:cxn ang="0">
                  <a:pos x="24" y="2"/>
                </a:cxn>
                <a:cxn ang="0">
                  <a:pos x="15" y="5"/>
                </a:cxn>
                <a:cxn ang="0">
                  <a:pos x="9" y="9"/>
                </a:cxn>
                <a:cxn ang="0">
                  <a:pos x="2" y="30"/>
                </a:cxn>
                <a:cxn ang="0">
                  <a:pos x="0" y="45"/>
                </a:cxn>
                <a:cxn ang="0">
                  <a:pos x="2" y="58"/>
                </a:cxn>
                <a:cxn ang="0">
                  <a:pos x="4" y="78"/>
                </a:cxn>
                <a:cxn ang="0">
                  <a:pos x="24" y="75"/>
                </a:cxn>
                <a:cxn ang="0">
                  <a:pos x="21" y="37"/>
                </a:cxn>
                <a:cxn ang="0">
                  <a:pos x="28" y="24"/>
                </a:cxn>
                <a:cxn ang="0">
                  <a:pos x="39" y="20"/>
                </a:cxn>
                <a:cxn ang="0">
                  <a:pos x="45" y="0"/>
                </a:cxn>
                <a:cxn ang="0">
                  <a:pos x="39" y="20"/>
                </a:cxn>
                <a:cxn ang="0">
                  <a:pos x="94" y="28"/>
                </a:cxn>
                <a:cxn ang="0">
                  <a:pos x="45" y="0"/>
                </a:cxn>
                <a:cxn ang="0">
                  <a:pos x="34" y="20"/>
                </a:cxn>
              </a:cxnLst>
              <a:rect l="0" t="0" r="r" b="b"/>
              <a:pathLst>
                <a:path w="94" h="78">
                  <a:moveTo>
                    <a:pt x="34" y="20"/>
                  </a:moveTo>
                  <a:lnTo>
                    <a:pt x="39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5" y="5"/>
                  </a:lnTo>
                  <a:lnTo>
                    <a:pt x="9" y="9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2" y="58"/>
                  </a:lnTo>
                  <a:lnTo>
                    <a:pt x="4" y="78"/>
                  </a:lnTo>
                  <a:lnTo>
                    <a:pt x="24" y="75"/>
                  </a:lnTo>
                  <a:lnTo>
                    <a:pt x="21" y="37"/>
                  </a:lnTo>
                  <a:lnTo>
                    <a:pt x="28" y="24"/>
                  </a:lnTo>
                  <a:lnTo>
                    <a:pt x="39" y="20"/>
                  </a:lnTo>
                  <a:lnTo>
                    <a:pt x="45" y="0"/>
                  </a:lnTo>
                  <a:lnTo>
                    <a:pt x="39" y="20"/>
                  </a:lnTo>
                  <a:lnTo>
                    <a:pt x="94" y="28"/>
                  </a:lnTo>
                  <a:lnTo>
                    <a:pt x="45" y="0"/>
                  </a:lnTo>
                  <a:lnTo>
                    <a:pt x="34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" name="Freeform 408"/>
            <p:cNvSpPr>
              <a:spLocks/>
            </p:cNvSpPr>
            <p:nvPr/>
          </p:nvSpPr>
          <p:spPr bwMode="auto">
            <a:xfrm>
              <a:off x="1465" y="3334"/>
              <a:ext cx="66" cy="47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10" y="21"/>
                </a:cxn>
                <a:cxn ang="0">
                  <a:pos x="55" y="47"/>
                </a:cxn>
                <a:cxn ang="0">
                  <a:pos x="66" y="27"/>
                </a:cxn>
                <a:cxn ang="0">
                  <a:pos x="21" y="0"/>
                </a:cxn>
                <a:cxn ang="0">
                  <a:pos x="25" y="13"/>
                </a:cxn>
                <a:cxn ang="0">
                  <a:pos x="4" y="6"/>
                </a:cxn>
                <a:cxn ang="0">
                  <a:pos x="0" y="15"/>
                </a:cxn>
                <a:cxn ang="0">
                  <a:pos x="10" y="21"/>
                </a:cxn>
                <a:cxn ang="0">
                  <a:pos x="4" y="6"/>
                </a:cxn>
              </a:cxnLst>
              <a:rect l="0" t="0" r="r" b="b"/>
              <a:pathLst>
                <a:path w="66" h="47">
                  <a:moveTo>
                    <a:pt x="4" y="6"/>
                  </a:moveTo>
                  <a:lnTo>
                    <a:pt x="10" y="21"/>
                  </a:lnTo>
                  <a:lnTo>
                    <a:pt x="55" y="47"/>
                  </a:lnTo>
                  <a:lnTo>
                    <a:pt x="66" y="27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4" y="6"/>
                  </a:lnTo>
                  <a:lnTo>
                    <a:pt x="0" y="15"/>
                  </a:lnTo>
                  <a:lnTo>
                    <a:pt x="10" y="21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" name="Freeform 409"/>
            <p:cNvSpPr>
              <a:spLocks/>
            </p:cNvSpPr>
            <p:nvPr/>
          </p:nvSpPr>
          <p:spPr bwMode="auto">
            <a:xfrm>
              <a:off x="1469" y="3117"/>
              <a:ext cx="101" cy="230"/>
            </a:xfrm>
            <a:custGeom>
              <a:avLst/>
              <a:gdLst/>
              <a:ahLst/>
              <a:cxnLst>
                <a:cxn ang="0">
                  <a:pos x="96" y="5"/>
                </a:cxn>
                <a:cxn ang="0">
                  <a:pos x="79" y="13"/>
                </a:cxn>
                <a:cxn ang="0">
                  <a:pos x="0" y="223"/>
                </a:cxn>
                <a:cxn ang="0">
                  <a:pos x="21" y="230"/>
                </a:cxn>
                <a:cxn ang="0">
                  <a:pos x="101" y="18"/>
                </a:cxn>
                <a:cxn ang="0">
                  <a:pos x="85" y="26"/>
                </a:cxn>
                <a:cxn ang="0">
                  <a:pos x="96" y="5"/>
                </a:cxn>
                <a:cxn ang="0">
                  <a:pos x="85" y="0"/>
                </a:cxn>
                <a:cxn ang="0">
                  <a:pos x="79" y="13"/>
                </a:cxn>
                <a:cxn ang="0">
                  <a:pos x="96" y="5"/>
                </a:cxn>
              </a:cxnLst>
              <a:rect l="0" t="0" r="r" b="b"/>
              <a:pathLst>
                <a:path w="101" h="230">
                  <a:moveTo>
                    <a:pt x="96" y="5"/>
                  </a:moveTo>
                  <a:lnTo>
                    <a:pt x="79" y="13"/>
                  </a:lnTo>
                  <a:lnTo>
                    <a:pt x="0" y="223"/>
                  </a:lnTo>
                  <a:lnTo>
                    <a:pt x="21" y="230"/>
                  </a:lnTo>
                  <a:lnTo>
                    <a:pt x="101" y="18"/>
                  </a:lnTo>
                  <a:lnTo>
                    <a:pt x="85" y="26"/>
                  </a:lnTo>
                  <a:lnTo>
                    <a:pt x="96" y="5"/>
                  </a:lnTo>
                  <a:lnTo>
                    <a:pt x="85" y="0"/>
                  </a:lnTo>
                  <a:lnTo>
                    <a:pt x="79" y="13"/>
                  </a:lnTo>
                  <a:lnTo>
                    <a:pt x="9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" name="Freeform 410"/>
            <p:cNvSpPr>
              <a:spLocks/>
            </p:cNvSpPr>
            <p:nvPr/>
          </p:nvSpPr>
          <p:spPr bwMode="auto">
            <a:xfrm>
              <a:off x="1554" y="3122"/>
              <a:ext cx="63" cy="4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63" y="26"/>
                </a:cxn>
                <a:cxn ang="0">
                  <a:pos x="11" y="0"/>
                </a:cxn>
                <a:cxn ang="0">
                  <a:pos x="0" y="21"/>
                </a:cxn>
                <a:cxn ang="0">
                  <a:pos x="52" y="47"/>
                </a:cxn>
                <a:cxn ang="0">
                  <a:pos x="58" y="47"/>
                </a:cxn>
                <a:cxn ang="0">
                  <a:pos x="52" y="47"/>
                </a:cxn>
                <a:cxn ang="0">
                  <a:pos x="56" y="49"/>
                </a:cxn>
                <a:cxn ang="0">
                  <a:pos x="58" y="47"/>
                </a:cxn>
                <a:cxn ang="0">
                  <a:pos x="58" y="26"/>
                </a:cxn>
              </a:cxnLst>
              <a:rect l="0" t="0" r="r" b="b"/>
              <a:pathLst>
                <a:path w="63" h="49">
                  <a:moveTo>
                    <a:pt x="58" y="26"/>
                  </a:moveTo>
                  <a:lnTo>
                    <a:pt x="63" y="26"/>
                  </a:lnTo>
                  <a:lnTo>
                    <a:pt x="11" y="0"/>
                  </a:lnTo>
                  <a:lnTo>
                    <a:pt x="0" y="21"/>
                  </a:lnTo>
                  <a:lnTo>
                    <a:pt x="52" y="47"/>
                  </a:lnTo>
                  <a:lnTo>
                    <a:pt x="58" y="47"/>
                  </a:lnTo>
                  <a:lnTo>
                    <a:pt x="52" y="47"/>
                  </a:lnTo>
                  <a:lnTo>
                    <a:pt x="56" y="49"/>
                  </a:lnTo>
                  <a:lnTo>
                    <a:pt x="58" y="47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" name="Freeform 411"/>
            <p:cNvSpPr>
              <a:spLocks/>
            </p:cNvSpPr>
            <p:nvPr/>
          </p:nvSpPr>
          <p:spPr bwMode="auto">
            <a:xfrm>
              <a:off x="1612" y="3133"/>
              <a:ext cx="118" cy="36"/>
            </a:xfrm>
            <a:custGeom>
              <a:avLst/>
              <a:gdLst/>
              <a:ahLst/>
              <a:cxnLst>
                <a:cxn ang="0">
                  <a:pos x="118" y="6"/>
                </a:cxn>
                <a:cxn ang="0">
                  <a:pos x="109" y="2"/>
                </a:cxn>
                <a:cxn ang="0">
                  <a:pos x="0" y="15"/>
                </a:cxn>
                <a:cxn ang="0">
                  <a:pos x="0" y="36"/>
                </a:cxn>
                <a:cxn ang="0">
                  <a:pos x="109" y="23"/>
                </a:cxn>
                <a:cxn ang="0">
                  <a:pos x="97" y="17"/>
                </a:cxn>
                <a:cxn ang="0">
                  <a:pos x="118" y="6"/>
                </a:cxn>
                <a:cxn ang="0">
                  <a:pos x="114" y="0"/>
                </a:cxn>
                <a:cxn ang="0">
                  <a:pos x="109" y="2"/>
                </a:cxn>
                <a:cxn ang="0">
                  <a:pos x="118" y="6"/>
                </a:cxn>
              </a:cxnLst>
              <a:rect l="0" t="0" r="r" b="b"/>
              <a:pathLst>
                <a:path w="118" h="36">
                  <a:moveTo>
                    <a:pt x="118" y="6"/>
                  </a:moveTo>
                  <a:lnTo>
                    <a:pt x="109" y="2"/>
                  </a:lnTo>
                  <a:lnTo>
                    <a:pt x="0" y="15"/>
                  </a:lnTo>
                  <a:lnTo>
                    <a:pt x="0" y="36"/>
                  </a:lnTo>
                  <a:lnTo>
                    <a:pt x="109" y="23"/>
                  </a:lnTo>
                  <a:lnTo>
                    <a:pt x="97" y="17"/>
                  </a:lnTo>
                  <a:lnTo>
                    <a:pt x="118" y="6"/>
                  </a:lnTo>
                  <a:lnTo>
                    <a:pt x="114" y="0"/>
                  </a:lnTo>
                  <a:lnTo>
                    <a:pt x="109" y="2"/>
                  </a:lnTo>
                  <a:lnTo>
                    <a:pt x="11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Rectangle 412"/>
            <p:cNvSpPr>
              <a:spLocks noChangeArrowheads="1"/>
            </p:cNvSpPr>
            <p:nvPr/>
          </p:nvSpPr>
          <p:spPr bwMode="auto">
            <a:xfrm>
              <a:off x="2682" y="3567"/>
              <a:ext cx="694" cy="361"/>
            </a:xfrm>
            <a:prstGeom prst="rect">
              <a:avLst/>
            </a:prstGeom>
            <a:solidFill>
              <a:srgbClr val="FFFF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Freeform 413"/>
            <p:cNvSpPr>
              <a:spLocks/>
            </p:cNvSpPr>
            <p:nvPr/>
          </p:nvSpPr>
          <p:spPr bwMode="auto">
            <a:xfrm>
              <a:off x="2682" y="3554"/>
              <a:ext cx="705" cy="24"/>
            </a:xfrm>
            <a:custGeom>
              <a:avLst/>
              <a:gdLst/>
              <a:ahLst/>
              <a:cxnLst>
                <a:cxn ang="0">
                  <a:pos x="705" y="13"/>
                </a:cxn>
                <a:cxn ang="0">
                  <a:pos x="694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694" y="24"/>
                </a:cxn>
                <a:cxn ang="0">
                  <a:pos x="680" y="13"/>
                </a:cxn>
                <a:cxn ang="0">
                  <a:pos x="705" y="13"/>
                </a:cxn>
                <a:cxn ang="0">
                  <a:pos x="705" y="0"/>
                </a:cxn>
                <a:cxn ang="0">
                  <a:pos x="694" y="0"/>
                </a:cxn>
                <a:cxn ang="0">
                  <a:pos x="705" y="13"/>
                </a:cxn>
              </a:cxnLst>
              <a:rect l="0" t="0" r="r" b="b"/>
              <a:pathLst>
                <a:path w="705" h="24">
                  <a:moveTo>
                    <a:pt x="705" y="13"/>
                  </a:moveTo>
                  <a:lnTo>
                    <a:pt x="69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694" y="24"/>
                  </a:lnTo>
                  <a:lnTo>
                    <a:pt x="680" y="13"/>
                  </a:lnTo>
                  <a:lnTo>
                    <a:pt x="705" y="13"/>
                  </a:lnTo>
                  <a:lnTo>
                    <a:pt x="705" y="0"/>
                  </a:lnTo>
                  <a:lnTo>
                    <a:pt x="694" y="0"/>
                  </a:lnTo>
                  <a:lnTo>
                    <a:pt x="70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" name="Freeform 414"/>
            <p:cNvSpPr>
              <a:spLocks/>
            </p:cNvSpPr>
            <p:nvPr/>
          </p:nvSpPr>
          <p:spPr bwMode="auto">
            <a:xfrm>
              <a:off x="3362" y="3567"/>
              <a:ext cx="25" cy="374"/>
            </a:xfrm>
            <a:custGeom>
              <a:avLst/>
              <a:gdLst/>
              <a:ahLst/>
              <a:cxnLst>
                <a:cxn ang="0">
                  <a:pos x="14" y="374"/>
                </a:cxn>
                <a:cxn ang="0">
                  <a:pos x="25" y="361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361"/>
                </a:cxn>
                <a:cxn ang="0">
                  <a:pos x="14" y="349"/>
                </a:cxn>
                <a:cxn ang="0">
                  <a:pos x="14" y="374"/>
                </a:cxn>
                <a:cxn ang="0">
                  <a:pos x="25" y="374"/>
                </a:cxn>
                <a:cxn ang="0">
                  <a:pos x="25" y="361"/>
                </a:cxn>
                <a:cxn ang="0">
                  <a:pos x="14" y="374"/>
                </a:cxn>
              </a:cxnLst>
              <a:rect l="0" t="0" r="r" b="b"/>
              <a:pathLst>
                <a:path w="25" h="374">
                  <a:moveTo>
                    <a:pt x="14" y="374"/>
                  </a:moveTo>
                  <a:lnTo>
                    <a:pt x="25" y="361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361"/>
                  </a:lnTo>
                  <a:lnTo>
                    <a:pt x="14" y="349"/>
                  </a:lnTo>
                  <a:lnTo>
                    <a:pt x="14" y="374"/>
                  </a:lnTo>
                  <a:lnTo>
                    <a:pt x="25" y="374"/>
                  </a:lnTo>
                  <a:lnTo>
                    <a:pt x="25" y="361"/>
                  </a:lnTo>
                  <a:lnTo>
                    <a:pt x="14" y="3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" name="Freeform 415"/>
            <p:cNvSpPr>
              <a:spLocks/>
            </p:cNvSpPr>
            <p:nvPr/>
          </p:nvSpPr>
          <p:spPr bwMode="auto">
            <a:xfrm>
              <a:off x="2671" y="3916"/>
              <a:ext cx="705" cy="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25"/>
                </a:cxn>
                <a:cxn ang="0">
                  <a:pos x="705" y="25"/>
                </a:cxn>
                <a:cxn ang="0">
                  <a:pos x="705" y="0"/>
                </a:cxn>
                <a:cxn ang="0">
                  <a:pos x="11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2"/>
                </a:cxn>
              </a:cxnLst>
              <a:rect l="0" t="0" r="r" b="b"/>
              <a:pathLst>
                <a:path w="705" h="25">
                  <a:moveTo>
                    <a:pt x="0" y="12"/>
                  </a:moveTo>
                  <a:lnTo>
                    <a:pt x="11" y="25"/>
                  </a:lnTo>
                  <a:lnTo>
                    <a:pt x="705" y="25"/>
                  </a:lnTo>
                  <a:lnTo>
                    <a:pt x="705" y="0"/>
                  </a:lnTo>
                  <a:lnTo>
                    <a:pt x="11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" name="Freeform 416"/>
            <p:cNvSpPr>
              <a:spLocks/>
            </p:cNvSpPr>
            <p:nvPr/>
          </p:nvSpPr>
          <p:spPr bwMode="auto">
            <a:xfrm>
              <a:off x="2671" y="3554"/>
              <a:ext cx="25" cy="37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374"/>
                </a:cxn>
                <a:cxn ang="0">
                  <a:pos x="25" y="374"/>
                </a:cxn>
                <a:cxn ang="0">
                  <a:pos x="25" y="13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5" h="374">
                  <a:moveTo>
                    <a:pt x="11" y="0"/>
                  </a:moveTo>
                  <a:lnTo>
                    <a:pt x="0" y="13"/>
                  </a:lnTo>
                  <a:lnTo>
                    <a:pt x="0" y="374"/>
                  </a:lnTo>
                  <a:lnTo>
                    <a:pt x="25" y="374"/>
                  </a:lnTo>
                  <a:lnTo>
                    <a:pt x="25" y="13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" name="Rectangle 417"/>
            <p:cNvSpPr>
              <a:spLocks noChangeArrowheads="1"/>
            </p:cNvSpPr>
            <p:nvPr/>
          </p:nvSpPr>
          <p:spPr bwMode="auto">
            <a:xfrm>
              <a:off x="2658" y="3640"/>
              <a:ext cx="729" cy="30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" name="Freeform 418"/>
            <p:cNvSpPr>
              <a:spLocks/>
            </p:cNvSpPr>
            <p:nvPr/>
          </p:nvSpPr>
          <p:spPr bwMode="auto">
            <a:xfrm>
              <a:off x="2658" y="3629"/>
              <a:ext cx="742" cy="25"/>
            </a:xfrm>
            <a:custGeom>
              <a:avLst/>
              <a:gdLst/>
              <a:ahLst/>
              <a:cxnLst>
                <a:cxn ang="0">
                  <a:pos x="742" y="11"/>
                </a:cxn>
                <a:cxn ang="0">
                  <a:pos x="729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729" y="25"/>
                </a:cxn>
                <a:cxn ang="0">
                  <a:pos x="718" y="11"/>
                </a:cxn>
                <a:cxn ang="0">
                  <a:pos x="742" y="11"/>
                </a:cxn>
                <a:cxn ang="0">
                  <a:pos x="742" y="0"/>
                </a:cxn>
                <a:cxn ang="0">
                  <a:pos x="729" y="0"/>
                </a:cxn>
                <a:cxn ang="0">
                  <a:pos x="742" y="11"/>
                </a:cxn>
              </a:cxnLst>
              <a:rect l="0" t="0" r="r" b="b"/>
              <a:pathLst>
                <a:path w="742" h="25">
                  <a:moveTo>
                    <a:pt x="742" y="11"/>
                  </a:moveTo>
                  <a:lnTo>
                    <a:pt x="729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729" y="25"/>
                  </a:lnTo>
                  <a:lnTo>
                    <a:pt x="718" y="11"/>
                  </a:lnTo>
                  <a:lnTo>
                    <a:pt x="742" y="11"/>
                  </a:lnTo>
                  <a:lnTo>
                    <a:pt x="742" y="0"/>
                  </a:lnTo>
                  <a:lnTo>
                    <a:pt x="729" y="0"/>
                  </a:lnTo>
                  <a:lnTo>
                    <a:pt x="74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" name="Freeform 419"/>
            <p:cNvSpPr>
              <a:spLocks/>
            </p:cNvSpPr>
            <p:nvPr/>
          </p:nvSpPr>
          <p:spPr bwMode="auto">
            <a:xfrm>
              <a:off x="3376" y="3640"/>
              <a:ext cx="24" cy="44"/>
            </a:xfrm>
            <a:custGeom>
              <a:avLst/>
              <a:gdLst/>
              <a:ahLst/>
              <a:cxnLst>
                <a:cxn ang="0">
                  <a:pos x="11" y="44"/>
                </a:cxn>
                <a:cxn ang="0">
                  <a:pos x="24" y="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11" y="19"/>
                </a:cxn>
                <a:cxn ang="0">
                  <a:pos x="11" y="44"/>
                </a:cxn>
                <a:cxn ang="0">
                  <a:pos x="24" y="44"/>
                </a:cxn>
                <a:cxn ang="0">
                  <a:pos x="24" y="30"/>
                </a:cxn>
                <a:cxn ang="0">
                  <a:pos x="11" y="44"/>
                </a:cxn>
              </a:cxnLst>
              <a:rect l="0" t="0" r="r" b="b"/>
              <a:pathLst>
                <a:path w="24" h="44">
                  <a:moveTo>
                    <a:pt x="11" y="44"/>
                  </a:moveTo>
                  <a:lnTo>
                    <a:pt x="24" y="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11" y="44"/>
                  </a:lnTo>
                  <a:lnTo>
                    <a:pt x="24" y="44"/>
                  </a:lnTo>
                  <a:lnTo>
                    <a:pt x="24" y="30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" name="Freeform 420"/>
            <p:cNvSpPr>
              <a:spLocks/>
            </p:cNvSpPr>
            <p:nvPr/>
          </p:nvSpPr>
          <p:spPr bwMode="auto">
            <a:xfrm>
              <a:off x="2647" y="3659"/>
              <a:ext cx="740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25"/>
                </a:cxn>
                <a:cxn ang="0">
                  <a:pos x="740" y="25"/>
                </a:cxn>
                <a:cxn ang="0">
                  <a:pos x="740" y="0"/>
                </a:cxn>
                <a:cxn ang="0">
                  <a:pos x="11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1"/>
                </a:cxn>
              </a:cxnLst>
              <a:rect l="0" t="0" r="r" b="b"/>
              <a:pathLst>
                <a:path w="740" h="25">
                  <a:moveTo>
                    <a:pt x="0" y="11"/>
                  </a:moveTo>
                  <a:lnTo>
                    <a:pt x="11" y="25"/>
                  </a:lnTo>
                  <a:lnTo>
                    <a:pt x="740" y="25"/>
                  </a:lnTo>
                  <a:lnTo>
                    <a:pt x="740" y="0"/>
                  </a:lnTo>
                  <a:lnTo>
                    <a:pt x="11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" name="Freeform 421"/>
            <p:cNvSpPr>
              <a:spLocks/>
            </p:cNvSpPr>
            <p:nvPr/>
          </p:nvSpPr>
          <p:spPr bwMode="auto">
            <a:xfrm>
              <a:off x="2647" y="3629"/>
              <a:ext cx="24" cy="4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1"/>
                </a:cxn>
                <a:cxn ang="0">
                  <a:pos x="0" y="41"/>
                </a:cxn>
                <a:cxn ang="0">
                  <a:pos x="24" y="41"/>
                </a:cxn>
                <a:cxn ang="0">
                  <a:pos x="24" y="11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41">
                  <a:moveTo>
                    <a:pt x="11" y="0"/>
                  </a:moveTo>
                  <a:lnTo>
                    <a:pt x="0" y="11"/>
                  </a:lnTo>
                  <a:lnTo>
                    <a:pt x="0" y="41"/>
                  </a:lnTo>
                  <a:lnTo>
                    <a:pt x="24" y="41"/>
                  </a:lnTo>
                  <a:lnTo>
                    <a:pt x="24" y="11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" name="Rectangle 422"/>
            <p:cNvSpPr>
              <a:spLocks noChangeArrowheads="1"/>
            </p:cNvSpPr>
            <p:nvPr/>
          </p:nvSpPr>
          <p:spPr bwMode="auto">
            <a:xfrm>
              <a:off x="2666" y="3725"/>
              <a:ext cx="726" cy="32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" name="Freeform 423"/>
            <p:cNvSpPr>
              <a:spLocks/>
            </p:cNvSpPr>
            <p:nvPr/>
          </p:nvSpPr>
          <p:spPr bwMode="auto">
            <a:xfrm>
              <a:off x="2666" y="3714"/>
              <a:ext cx="740" cy="24"/>
            </a:xfrm>
            <a:custGeom>
              <a:avLst/>
              <a:gdLst/>
              <a:ahLst/>
              <a:cxnLst>
                <a:cxn ang="0">
                  <a:pos x="740" y="11"/>
                </a:cxn>
                <a:cxn ang="0">
                  <a:pos x="726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726" y="24"/>
                </a:cxn>
                <a:cxn ang="0">
                  <a:pos x="715" y="11"/>
                </a:cxn>
                <a:cxn ang="0">
                  <a:pos x="740" y="11"/>
                </a:cxn>
                <a:cxn ang="0">
                  <a:pos x="740" y="0"/>
                </a:cxn>
                <a:cxn ang="0">
                  <a:pos x="726" y="0"/>
                </a:cxn>
                <a:cxn ang="0">
                  <a:pos x="740" y="11"/>
                </a:cxn>
              </a:cxnLst>
              <a:rect l="0" t="0" r="r" b="b"/>
              <a:pathLst>
                <a:path w="740" h="24">
                  <a:moveTo>
                    <a:pt x="740" y="11"/>
                  </a:moveTo>
                  <a:lnTo>
                    <a:pt x="726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726" y="24"/>
                  </a:lnTo>
                  <a:lnTo>
                    <a:pt x="715" y="11"/>
                  </a:lnTo>
                  <a:lnTo>
                    <a:pt x="740" y="11"/>
                  </a:lnTo>
                  <a:lnTo>
                    <a:pt x="740" y="0"/>
                  </a:lnTo>
                  <a:lnTo>
                    <a:pt x="726" y="0"/>
                  </a:lnTo>
                  <a:lnTo>
                    <a:pt x="74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" name="Freeform 424"/>
            <p:cNvSpPr>
              <a:spLocks/>
            </p:cNvSpPr>
            <p:nvPr/>
          </p:nvSpPr>
          <p:spPr bwMode="auto">
            <a:xfrm>
              <a:off x="3381" y="3725"/>
              <a:ext cx="25" cy="45"/>
            </a:xfrm>
            <a:custGeom>
              <a:avLst/>
              <a:gdLst/>
              <a:ahLst/>
              <a:cxnLst>
                <a:cxn ang="0">
                  <a:pos x="11" y="45"/>
                </a:cxn>
                <a:cxn ang="0">
                  <a:pos x="25" y="32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11" y="21"/>
                </a:cxn>
                <a:cxn ang="0">
                  <a:pos x="11" y="45"/>
                </a:cxn>
                <a:cxn ang="0">
                  <a:pos x="25" y="45"/>
                </a:cxn>
                <a:cxn ang="0">
                  <a:pos x="25" y="32"/>
                </a:cxn>
                <a:cxn ang="0">
                  <a:pos x="11" y="45"/>
                </a:cxn>
              </a:cxnLst>
              <a:rect l="0" t="0" r="r" b="b"/>
              <a:pathLst>
                <a:path w="25" h="45">
                  <a:moveTo>
                    <a:pt x="11" y="45"/>
                  </a:moveTo>
                  <a:lnTo>
                    <a:pt x="25" y="3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1" y="21"/>
                  </a:lnTo>
                  <a:lnTo>
                    <a:pt x="11" y="45"/>
                  </a:lnTo>
                  <a:lnTo>
                    <a:pt x="25" y="45"/>
                  </a:lnTo>
                  <a:lnTo>
                    <a:pt x="25" y="32"/>
                  </a:lnTo>
                  <a:lnTo>
                    <a:pt x="11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" name="Freeform 425"/>
            <p:cNvSpPr>
              <a:spLocks/>
            </p:cNvSpPr>
            <p:nvPr/>
          </p:nvSpPr>
          <p:spPr bwMode="auto">
            <a:xfrm>
              <a:off x="2654" y="3746"/>
              <a:ext cx="738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2" y="24"/>
                </a:cxn>
                <a:cxn ang="0">
                  <a:pos x="738" y="24"/>
                </a:cxn>
                <a:cxn ang="0">
                  <a:pos x="738" y="0"/>
                </a:cxn>
                <a:cxn ang="0">
                  <a:pos x="12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0" y="11"/>
                </a:cxn>
              </a:cxnLst>
              <a:rect l="0" t="0" r="r" b="b"/>
              <a:pathLst>
                <a:path w="738" h="24">
                  <a:moveTo>
                    <a:pt x="0" y="11"/>
                  </a:moveTo>
                  <a:lnTo>
                    <a:pt x="12" y="24"/>
                  </a:lnTo>
                  <a:lnTo>
                    <a:pt x="738" y="24"/>
                  </a:lnTo>
                  <a:lnTo>
                    <a:pt x="738" y="0"/>
                  </a:lnTo>
                  <a:lnTo>
                    <a:pt x="12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" name="Freeform 426"/>
            <p:cNvSpPr>
              <a:spLocks/>
            </p:cNvSpPr>
            <p:nvPr/>
          </p:nvSpPr>
          <p:spPr bwMode="auto">
            <a:xfrm>
              <a:off x="2654" y="3714"/>
              <a:ext cx="25" cy="4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1"/>
                </a:cxn>
                <a:cxn ang="0">
                  <a:pos x="0" y="43"/>
                </a:cxn>
                <a:cxn ang="0">
                  <a:pos x="25" y="43"/>
                </a:cxn>
                <a:cxn ang="0">
                  <a:pos x="25" y="11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25" h="43">
                  <a:moveTo>
                    <a:pt x="12" y="0"/>
                  </a:moveTo>
                  <a:lnTo>
                    <a:pt x="0" y="11"/>
                  </a:lnTo>
                  <a:lnTo>
                    <a:pt x="0" y="43"/>
                  </a:lnTo>
                  <a:lnTo>
                    <a:pt x="25" y="43"/>
                  </a:lnTo>
                  <a:lnTo>
                    <a:pt x="25" y="11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" name="Rectangle 427"/>
            <p:cNvSpPr>
              <a:spLocks noChangeArrowheads="1"/>
            </p:cNvSpPr>
            <p:nvPr/>
          </p:nvSpPr>
          <p:spPr bwMode="auto">
            <a:xfrm>
              <a:off x="2658" y="3811"/>
              <a:ext cx="729" cy="30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" name="Freeform 428"/>
            <p:cNvSpPr>
              <a:spLocks/>
            </p:cNvSpPr>
            <p:nvPr/>
          </p:nvSpPr>
          <p:spPr bwMode="auto">
            <a:xfrm>
              <a:off x="2658" y="3800"/>
              <a:ext cx="742" cy="24"/>
            </a:xfrm>
            <a:custGeom>
              <a:avLst/>
              <a:gdLst/>
              <a:ahLst/>
              <a:cxnLst>
                <a:cxn ang="0">
                  <a:pos x="742" y="11"/>
                </a:cxn>
                <a:cxn ang="0">
                  <a:pos x="729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729" y="24"/>
                </a:cxn>
                <a:cxn ang="0">
                  <a:pos x="718" y="11"/>
                </a:cxn>
                <a:cxn ang="0">
                  <a:pos x="742" y="11"/>
                </a:cxn>
                <a:cxn ang="0">
                  <a:pos x="742" y="0"/>
                </a:cxn>
                <a:cxn ang="0">
                  <a:pos x="729" y="0"/>
                </a:cxn>
                <a:cxn ang="0">
                  <a:pos x="742" y="11"/>
                </a:cxn>
              </a:cxnLst>
              <a:rect l="0" t="0" r="r" b="b"/>
              <a:pathLst>
                <a:path w="742" h="24">
                  <a:moveTo>
                    <a:pt x="742" y="11"/>
                  </a:moveTo>
                  <a:lnTo>
                    <a:pt x="729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729" y="24"/>
                  </a:lnTo>
                  <a:lnTo>
                    <a:pt x="718" y="11"/>
                  </a:lnTo>
                  <a:lnTo>
                    <a:pt x="742" y="11"/>
                  </a:lnTo>
                  <a:lnTo>
                    <a:pt x="742" y="0"/>
                  </a:lnTo>
                  <a:lnTo>
                    <a:pt x="729" y="0"/>
                  </a:lnTo>
                  <a:lnTo>
                    <a:pt x="74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" name="Freeform 429"/>
            <p:cNvSpPr>
              <a:spLocks/>
            </p:cNvSpPr>
            <p:nvPr/>
          </p:nvSpPr>
          <p:spPr bwMode="auto">
            <a:xfrm>
              <a:off x="3376" y="3811"/>
              <a:ext cx="24" cy="43"/>
            </a:xfrm>
            <a:custGeom>
              <a:avLst/>
              <a:gdLst/>
              <a:ahLst/>
              <a:cxnLst>
                <a:cxn ang="0">
                  <a:pos x="11" y="43"/>
                </a:cxn>
                <a:cxn ang="0">
                  <a:pos x="24" y="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11" y="19"/>
                </a:cxn>
                <a:cxn ang="0">
                  <a:pos x="11" y="43"/>
                </a:cxn>
                <a:cxn ang="0">
                  <a:pos x="24" y="43"/>
                </a:cxn>
                <a:cxn ang="0">
                  <a:pos x="24" y="30"/>
                </a:cxn>
                <a:cxn ang="0">
                  <a:pos x="11" y="43"/>
                </a:cxn>
              </a:cxnLst>
              <a:rect l="0" t="0" r="r" b="b"/>
              <a:pathLst>
                <a:path w="24" h="43">
                  <a:moveTo>
                    <a:pt x="11" y="43"/>
                  </a:moveTo>
                  <a:lnTo>
                    <a:pt x="24" y="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11" y="43"/>
                  </a:lnTo>
                  <a:lnTo>
                    <a:pt x="24" y="43"/>
                  </a:lnTo>
                  <a:lnTo>
                    <a:pt x="24" y="30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" name="Freeform 430"/>
            <p:cNvSpPr>
              <a:spLocks/>
            </p:cNvSpPr>
            <p:nvPr/>
          </p:nvSpPr>
          <p:spPr bwMode="auto">
            <a:xfrm>
              <a:off x="2647" y="3830"/>
              <a:ext cx="740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24"/>
                </a:cxn>
                <a:cxn ang="0">
                  <a:pos x="740" y="24"/>
                </a:cxn>
                <a:cxn ang="0">
                  <a:pos x="740" y="0"/>
                </a:cxn>
                <a:cxn ang="0">
                  <a:pos x="11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1" y="24"/>
                </a:cxn>
                <a:cxn ang="0">
                  <a:pos x="0" y="11"/>
                </a:cxn>
              </a:cxnLst>
              <a:rect l="0" t="0" r="r" b="b"/>
              <a:pathLst>
                <a:path w="740" h="24">
                  <a:moveTo>
                    <a:pt x="0" y="11"/>
                  </a:moveTo>
                  <a:lnTo>
                    <a:pt x="11" y="24"/>
                  </a:lnTo>
                  <a:lnTo>
                    <a:pt x="740" y="24"/>
                  </a:lnTo>
                  <a:lnTo>
                    <a:pt x="740" y="0"/>
                  </a:lnTo>
                  <a:lnTo>
                    <a:pt x="11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" name="Freeform 431"/>
            <p:cNvSpPr>
              <a:spLocks/>
            </p:cNvSpPr>
            <p:nvPr/>
          </p:nvSpPr>
          <p:spPr bwMode="auto">
            <a:xfrm>
              <a:off x="2647" y="3800"/>
              <a:ext cx="24" cy="4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1"/>
                </a:cxn>
                <a:cxn ang="0">
                  <a:pos x="0" y="41"/>
                </a:cxn>
                <a:cxn ang="0">
                  <a:pos x="24" y="41"/>
                </a:cxn>
                <a:cxn ang="0">
                  <a:pos x="24" y="11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41">
                  <a:moveTo>
                    <a:pt x="11" y="0"/>
                  </a:moveTo>
                  <a:lnTo>
                    <a:pt x="0" y="11"/>
                  </a:lnTo>
                  <a:lnTo>
                    <a:pt x="0" y="41"/>
                  </a:lnTo>
                  <a:lnTo>
                    <a:pt x="24" y="41"/>
                  </a:lnTo>
                  <a:lnTo>
                    <a:pt x="24" y="11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" name="Rectangle 432"/>
            <p:cNvSpPr>
              <a:spLocks noChangeArrowheads="1"/>
            </p:cNvSpPr>
            <p:nvPr/>
          </p:nvSpPr>
          <p:spPr bwMode="auto">
            <a:xfrm>
              <a:off x="2654" y="3562"/>
              <a:ext cx="727" cy="30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" name="Freeform 433"/>
            <p:cNvSpPr>
              <a:spLocks/>
            </p:cNvSpPr>
            <p:nvPr/>
          </p:nvSpPr>
          <p:spPr bwMode="auto">
            <a:xfrm>
              <a:off x="2654" y="3548"/>
              <a:ext cx="738" cy="25"/>
            </a:xfrm>
            <a:custGeom>
              <a:avLst/>
              <a:gdLst/>
              <a:ahLst/>
              <a:cxnLst>
                <a:cxn ang="0">
                  <a:pos x="738" y="14"/>
                </a:cxn>
                <a:cxn ang="0">
                  <a:pos x="727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727" y="25"/>
                </a:cxn>
                <a:cxn ang="0">
                  <a:pos x="714" y="14"/>
                </a:cxn>
                <a:cxn ang="0">
                  <a:pos x="738" y="14"/>
                </a:cxn>
                <a:cxn ang="0">
                  <a:pos x="738" y="0"/>
                </a:cxn>
                <a:cxn ang="0">
                  <a:pos x="727" y="0"/>
                </a:cxn>
                <a:cxn ang="0">
                  <a:pos x="738" y="14"/>
                </a:cxn>
              </a:cxnLst>
              <a:rect l="0" t="0" r="r" b="b"/>
              <a:pathLst>
                <a:path w="738" h="25">
                  <a:moveTo>
                    <a:pt x="738" y="14"/>
                  </a:moveTo>
                  <a:lnTo>
                    <a:pt x="727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727" y="25"/>
                  </a:lnTo>
                  <a:lnTo>
                    <a:pt x="714" y="14"/>
                  </a:lnTo>
                  <a:lnTo>
                    <a:pt x="738" y="14"/>
                  </a:lnTo>
                  <a:lnTo>
                    <a:pt x="738" y="0"/>
                  </a:lnTo>
                  <a:lnTo>
                    <a:pt x="727" y="0"/>
                  </a:lnTo>
                  <a:lnTo>
                    <a:pt x="73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" name="Freeform 434"/>
            <p:cNvSpPr>
              <a:spLocks/>
            </p:cNvSpPr>
            <p:nvPr/>
          </p:nvSpPr>
          <p:spPr bwMode="auto">
            <a:xfrm>
              <a:off x="3368" y="3562"/>
              <a:ext cx="24" cy="41"/>
            </a:xfrm>
            <a:custGeom>
              <a:avLst/>
              <a:gdLst/>
              <a:ahLst/>
              <a:cxnLst>
                <a:cxn ang="0">
                  <a:pos x="13" y="41"/>
                </a:cxn>
                <a:cxn ang="0">
                  <a:pos x="24" y="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13" y="16"/>
                </a:cxn>
                <a:cxn ang="0">
                  <a:pos x="13" y="41"/>
                </a:cxn>
                <a:cxn ang="0">
                  <a:pos x="24" y="41"/>
                </a:cxn>
                <a:cxn ang="0">
                  <a:pos x="24" y="30"/>
                </a:cxn>
                <a:cxn ang="0">
                  <a:pos x="13" y="41"/>
                </a:cxn>
              </a:cxnLst>
              <a:rect l="0" t="0" r="r" b="b"/>
              <a:pathLst>
                <a:path w="24" h="41">
                  <a:moveTo>
                    <a:pt x="13" y="41"/>
                  </a:moveTo>
                  <a:lnTo>
                    <a:pt x="24" y="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13" y="16"/>
                  </a:lnTo>
                  <a:lnTo>
                    <a:pt x="13" y="41"/>
                  </a:lnTo>
                  <a:lnTo>
                    <a:pt x="24" y="41"/>
                  </a:lnTo>
                  <a:lnTo>
                    <a:pt x="24" y="30"/>
                  </a:lnTo>
                  <a:lnTo>
                    <a:pt x="1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" name="Freeform 435"/>
            <p:cNvSpPr>
              <a:spLocks/>
            </p:cNvSpPr>
            <p:nvPr/>
          </p:nvSpPr>
          <p:spPr bwMode="auto">
            <a:xfrm>
              <a:off x="2641" y="3578"/>
              <a:ext cx="740" cy="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3" y="25"/>
                </a:cxn>
                <a:cxn ang="0">
                  <a:pos x="740" y="25"/>
                </a:cxn>
                <a:cxn ang="0">
                  <a:pos x="740" y="0"/>
                </a:cxn>
                <a:cxn ang="0">
                  <a:pos x="13" y="0"/>
                </a:cxn>
                <a:cxn ang="0">
                  <a:pos x="25" y="14"/>
                </a:cxn>
                <a:cxn ang="0">
                  <a:pos x="0" y="14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0" y="14"/>
                </a:cxn>
              </a:cxnLst>
              <a:rect l="0" t="0" r="r" b="b"/>
              <a:pathLst>
                <a:path w="740" h="25">
                  <a:moveTo>
                    <a:pt x="0" y="14"/>
                  </a:moveTo>
                  <a:lnTo>
                    <a:pt x="13" y="25"/>
                  </a:lnTo>
                  <a:lnTo>
                    <a:pt x="740" y="25"/>
                  </a:lnTo>
                  <a:lnTo>
                    <a:pt x="740" y="0"/>
                  </a:lnTo>
                  <a:lnTo>
                    <a:pt x="13" y="0"/>
                  </a:lnTo>
                  <a:lnTo>
                    <a:pt x="25" y="14"/>
                  </a:lnTo>
                  <a:lnTo>
                    <a:pt x="0" y="14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" name="Freeform 436"/>
            <p:cNvSpPr>
              <a:spLocks/>
            </p:cNvSpPr>
            <p:nvPr/>
          </p:nvSpPr>
          <p:spPr bwMode="auto">
            <a:xfrm>
              <a:off x="2641" y="3548"/>
              <a:ext cx="25" cy="4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0" y="44"/>
                </a:cxn>
                <a:cxn ang="0">
                  <a:pos x="25" y="44"/>
                </a:cxn>
                <a:cxn ang="0">
                  <a:pos x="25" y="14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3" y="0"/>
                </a:cxn>
              </a:cxnLst>
              <a:rect l="0" t="0" r="r" b="b"/>
              <a:pathLst>
                <a:path w="25" h="44">
                  <a:moveTo>
                    <a:pt x="13" y="0"/>
                  </a:moveTo>
                  <a:lnTo>
                    <a:pt x="0" y="14"/>
                  </a:lnTo>
                  <a:lnTo>
                    <a:pt x="0" y="44"/>
                  </a:lnTo>
                  <a:lnTo>
                    <a:pt x="25" y="44"/>
                  </a:lnTo>
                  <a:lnTo>
                    <a:pt x="25" y="14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" name="Freeform 437"/>
            <p:cNvSpPr>
              <a:spLocks/>
            </p:cNvSpPr>
            <p:nvPr/>
          </p:nvSpPr>
          <p:spPr bwMode="auto">
            <a:xfrm>
              <a:off x="2635" y="3928"/>
              <a:ext cx="795" cy="246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746" y="0"/>
                </a:cxn>
                <a:cxn ang="0">
                  <a:pos x="795" y="246"/>
                </a:cxn>
                <a:cxn ang="0">
                  <a:pos x="0" y="246"/>
                </a:cxn>
                <a:cxn ang="0">
                  <a:pos x="47" y="0"/>
                </a:cxn>
              </a:cxnLst>
              <a:rect l="0" t="0" r="r" b="b"/>
              <a:pathLst>
                <a:path w="795" h="246">
                  <a:moveTo>
                    <a:pt x="47" y="0"/>
                  </a:moveTo>
                  <a:lnTo>
                    <a:pt x="746" y="0"/>
                  </a:lnTo>
                  <a:lnTo>
                    <a:pt x="795" y="246"/>
                  </a:lnTo>
                  <a:lnTo>
                    <a:pt x="0" y="24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D1A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" name="Freeform 438"/>
            <p:cNvSpPr>
              <a:spLocks/>
            </p:cNvSpPr>
            <p:nvPr/>
          </p:nvSpPr>
          <p:spPr bwMode="auto">
            <a:xfrm>
              <a:off x="2682" y="3916"/>
              <a:ext cx="709" cy="25"/>
            </a:xfrm>
            <a:custGeom>
              <a:avLst/>
              <a:gdLst/>
              <a:ahLst/>
              <a:cxnLst>
                <a:cxn ang="0">
                  <a:pos x="709" y="10"/>
                </a:cxn>
                <a:cxn ang="0">
                  <a:pos x="699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699" y="25"/>
                </a:cxn>
                <a:cxn ang="0">
                  <a:pos x="688" y="13"/>
                </a:cxn>
                <a:cxn ang="0">
                  <a:pos x="709" y="10"/>
                </a:cxn>
                <a:cxn ang="0">
                  <a:pos x="707" y="0"/>
                </a:cxn>
                <a:cxn ang="0">
                  <a:pos x="699" y="0"/>
                </a:cxn>
                <a:cxn ang="0">
                  <a:pos x="709" y="10"/>
                </a:cxn>
              </a:cxnLst>
              <a:rect l="0" t="0" r="r" b="b"/>
              <a:pathLst>
                <a:path w="709" h="25">
                  <a:moveTo>
                    <a:pt x="709" y="10"/>
                  </a:moveTo>
                  <a:lnTo>
                    <a:pt x="699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699" y="25"/>
                  </a:lnTo>
                  <a:lnTo>
                    <a:pt x="688" y="13"/>
                  </a:lnTo>
                  <a:lnTo>
                    <a:pt x="709" y="10"/>
                  </a:lnTo>
                  <a:lnTo>
                    <a:pt x="707" y="0"/>
                  </a:lnTo>
                  <a:lnTo>
                    <a:pt x="699" y="0"/>
                  </a:lnTo>
                  <a:lnTo>
                    <a:pt x="709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" name="Freeform 439"/>
            <p:cNvSpPr>
              <a:spLocks/>
            </p:cNvSpPr>
            <p:nvPr/>
          </p:nvSpPr>
          <p:spPr bwMode="auto">
            <a:xfrm>
              <a:off x="3370" y="3926"/>
              <a:ext cx="73" cy="259"/>
            </a:xfrm>
            <a:custGeom>
              <a:avLst/>
              <a:gdLst/>
              <a:ahLst/>
              <a:cxnLst>
                <a:cxn ang="0">
                  <a:pos x="60" y="259"/>
                </a:cxn>
                <a:cxn ang="0">
                  <a:pos x="71" y="246"/>
                </a:cxn>
                <a:cxn ang="0">
                  <a:pos x="21" y="0"/>
                </a:cxn>
                <a:cxn ang="0">
                  <a:pos x="0" y="3"/>
                </a:cxn>
                <a:cxn ang="0">
                  <a:pos x="49" y="249"/>
                </a:cxn>
                <a:cxn ang="0">
                  <a:pos x="60" y="234"/>
                </a:cxn>
                <a:cxn ang="0">
                  <a:pos x="60" y="259"/>
                </a:cxn>
                <a:cxn ang="0">
                  <a:pos x="73" y="259"/>
                </a:cxn>
                <a:cxn ang="0">
                  <a:pos x="71" y="246"/>
                </a:cxn>
                <a:cxn ang="0">
                  <a:pos x="60" y="259"/>
                </a:cxn>
              </a:cxnLst>
              <a:rect l="0" t="0" r="r" b="b"/>
              <a:pathLst>
                <a:path w="73" h="259">
                  <a:moveTo>
                    <a:pt x="60" y="259"/>
                  </a:moveTo>
                  <a:lnTo>
                    <a:pt x="71" y="246"/>
                  </a:lnTo>
                  <a:lnTo>
                    <a:pt x="21" y="0"/>
                  </a:lnTo>
                  <a:lnTo>
                    <a:pt x="0" y="3"/>
                  </a:lnTo>
                  <a:lnTo>
                    <a:pt x="49" y="249"/>
                  </a:lnTo>
                  <a:lnTo>
                    <a:pt x="60" y="234"/>
                  </a:lnTo>
                  <a:lnTo>
                    <a:pt x="60" y="259"/>
                  </a:lnTo>
                  <a:lnTo>
                    <a:pt x="73" y="259"/>
                  </a:lnTo>
                  <a:lnTo>
                    <a:pt x="71" y="246"/>
                  </a:lnTo>
                  <a:lnTo>
                    <a:pt x="60" y="2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" name="Freeform 440"/>
            <p:cNvSpPr>
              <a:spLocks/>
            </p:cNvSpPr>
            <p:nvPr/>
          </p:nvSpPr>
          <p:spPr bwMode="auto">
            <a:xfrm>
              <a:off x="2622" y="4160"/>
              <a:ext cx="808" cy="2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13" y="25"/>
                </a:cxn>
                <a:cxn ang="0">
                  <a:pos x="808" y="25"/>
                </a:cxn>
                <a:cxn ang="0">
                  <a:pos x="808" y="0"/>
                </a:cxn>
                <a:cxn ang="0">
                  <a:pos x="13" y="0"/>
                </a:cxn>
                <a:cxn ang="0">
                  <a:pos x="25" y="15"/>
                </a:cxn>
                <a:cxn ang="0">
                  <a:pos x="2" y="12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2" y="12"/>
                </a:cxn>
              </a:cxnLst>
              <a:rect l="0" t="0" r="r" b="b"/>
              <a:pathLst>
                <a:path w="808" h="25">
                  <a:moveTo>
                    <a:pt x="2" y="12"/>
                  </a:moveTo>
                  <a:lnTo>
                    <a:pt x="13" y="25"/>
                  </a:lnTo>
                  <a:lnTo>
                    <a:pt x="808" y="25"/>
                  </a:lnTo>
                  <a:lnTo>
                    <a:pt x="808" y="0"/>
                  </a:lnTo>
                  <a:lnTo>
                    <a:pt x="13" y="0"/>
                  </a:lnTo>
                  <a:lnTo>
                    <a:pt x="25" y="15"/>
                  </a:lnTo>
                  <a:lnTo>
                    <a:pt x="2" y="12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" name="Freeform 441"/>
            <p:cNvSpPr>
              <a:spLocks/>
            </p:cNvSpPr>
            <p:nvPr/>
          </p:nvSpPr>
          <p:spPr bwMode="auto">
            <a:xfrm>
              <a:off x="2624" y="3916"/>
              <a:ext cx="70" cy="259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9" y="10"/>
                </a:cxn>
                <a:cxn ang="0">
                  <a:pos x="0" y="256"/>
                </a:cxn>
                <a:cxn ang="0">
                  <a:pos x="23" y="259"/>
                </a:cxn>
                <a:cxn ang="0">
                  <a:pos x="70" y="13"/>
                </a:cxn>
                <a:cxn ang="0">
                  <a:pos x="58" y="25"/>
                </a:cxn>
                <a:cxn ang="0">
                  <a:pos x="58" y="0"/>
                </a:cxn>
                <a:cxn ang="0">
                  <a:pos x="51" y="0"/>
                </a:cxn>
                <a:cxn ang="0">
                  <a:pos x="49" y="10"/>
                </a:cxn>
                <a:cxn ang="0">
                  <a:pos x="58" y="0"/>
                </a:cxn>
              </a:cxnLst>
              <a:rect l="0" t="0" r="r" b="b"/>
              <a:pathLst>
                <a:path w="70" h="259">
                  <a:moveTo>
                    <a:pt x="58" y="0"/>
                  </a:moveTo>
                  <a:lnTo>
                    <a:pt x="49" y="10"/>
                  </a:lnTo>
                  <a:lnTo>
                    <a:pt x="0" y="256"/>
                  </a:lnTo>
                  <a:lnTo>
                    <a:pt x="23" y="259"/>
                  </a:lnTo>
                  <a:lnTo>
                    <a:pt x="70" y="13"/>
                  </a:lnTo>
                  <a:lnTo>
                    <a:pt x="58" y="25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49" y="1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" name="Freeform 442"/>
            <p:cNvSpPr>
              <a:spLocks/>
            </p:cNvSpPr>
            <p:nvPr/>
          </p:nvSpPr>
          <p:spPr bwMode="auto">
            <a:xfrm>
              <a:off x="2799" y="3103"/>
              <a:ext cx="67" cy="6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4" y="17"/>
                </a:cxn>
                <a:cxn ang="0">
                  <a:pos x="11" y="8"/>
                </a:cxn>
                <a:cxn ang="0">
                  <a:pos x="22" y="2"/>
                </a:cxn>
                <a:cxn ang="0">
                  <a:pos x="36" y="0"/>
                </a:cxn>
                <a:cxn ang="0">
                  <a:pos x="49" y="2"/>
                </a:cxn>
                <a:cxn ang="0">
                  <a:pos x="58" y="8"/>
                </a:cxn>
                <a:cxn ang="0">
                  <a:pos x="66" y="17"/>
                </a:cxn>
                <a:cxn ang="0">
                  <a:pos x="67" y="32"/>
                </a:cxn>
                <a:cxn ang="0">
                  <a:pos x="64" y="49"/>
                </a:cxn>
                <a:cxn ang="0">
                  <a:pos x="54" y="59"/>
                </a:cxn>
                <a:cxn ang="0">
                  <a:pos x="43" y="64"/>
                </a:cxn>
                <a:cxn ang="0">
                  <a:pos x="32" y="66"/>
                </a:cxn>
                <a:cxn ang="0">
                  <a:pos x="21" y="62"/>
                </a:cxn>
                <a:cxn ang="0">
                  <a:pos x="9" y="55"/>
                </a:cxn>
                <a:cxn ang="0">
                  <a:pos x="2" y="45"/>
                </a:cxn>
                <a:cxn ang="0">
                  <a:pos x="0" y="32"/>
                </a:cxn>
              </a:cxnLst>
              <a:rect l="0" t="0" r="r" b="b"/>
              <a:pathLst>
                <a:path w="67" h="66">
                  <a:moveTo>
                    <a:pt x="0" y="32"/>
                  </a:moveTo>
                  <a:lnTo>
                    <a:pt x="4" y="17"/>
                  </a:lnTo>
                  <a:lnTo>
                    <a:pt x="11" y="8"/>
                  </a:lnTo>
                  <a:lnTo>
                    <a:pt x="22" y="2"/>
                  </a:lnTo>
                  <a:lnTo>
                    <a:pt x="36" y="0"/>
                  </a:lnTo>
                  <a:lnTo>
                    <a:pt x="49" y="2"/>
                  </a:lnTo>
                  <a:lnTo>
                    <a:pt x="58" y="8"/>
                  </a:lnTo>
                  <a:lnTo>
                    <a:pt x="66" y="17"/>
                  </a:lnTo>
                  <a:lnTo>
                    <a:pt x="67" y="32"/>
                  </a:lnTo>
                  <a:lnTo>
                    <a:pt x="64" y="49"/>
                  </a:lnTo>
                  <a:lnTo>
                    <a:pt x="54" y="59"/>
                  </a:lnTo>
                  <a:lnTo>
                    <a:pt x="43" y="64"/>
                  </a:lnTo>
                  <a:lnTo>
                    <a:pt x="32" y="66"/>
                  </a:lnTo>
                  <a:lnTo>
                    <a:pt x="21" y="62"/>
                  </a:lnTo>
                  <a:lnTo>
                    <a:pt x="9" y="55"/>
                  </a:lnTo>
                  <a:lnTo>
                    <a:pt x="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" name="Freeform 443"/>
            <p:cNvSpPr>
              <a:spLocks/>
            </p:cNvSpPr>
            <p:nvPr/>
          </p:nvSpPr>
          <p:spPr bwMode="auto">
            <a:xfrm>
              <a:off x="2788" y="3088"/>
              <a:ext cx="45" cy="4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28" y="8"/>
                </a:cxn>
                <a:cxn ang="0">
                  <a:pos x="15" y="17"/>
                </a:cxn>
                <a:cxn ang="0">
                  <a:pos x="5" y="29"/>
                </a:cxn>
                <a:cxn ang="0">
                  <a:pos x="0" y="47"/>
                </a:cxn>
                <a:cxn ang="0">
                  <a:pos x="24" y="47"/>
                </a:cxn>
                <a:cxn ang="0">
                  <a:pos x="30" y="30"/>
                </a:cxn>
                <a:cxn ang="0">
                  <a:pos x="45" y="25"/>
                </a:cxn>
                <a:cxn ang="0">
                  <a:pos x="45" y="0"/>
                </a:cxn>
              </a:cxnLst>
              <a:rect l="0" t="0" r="r" b="b"/>
              <a:pathLst>
                <a:path w="45" h="47">
                  <a:moveTo>
                    <a:pt x="45" y="0"/>
                  </a:moveTo>
                  <a:lnTo>
                    <a:pt x="28" y="8"/>
                  </a:lnTo>
                  <a:lnTo>
                    <a:pt x="15" y="17"/>
                  </a:lnTo>
                  <a:lnTo>
                    <a:pt x="5" y="29"/>
                  </a:lnTo>
                  <a:lnTo>
                    <a:pt x="0" y="47"/>
                  </a:lnTo>
                  <a:lnTo>
                    <a:pt x="24" y="47"/>
                  </a:lnTo>
                  <a:lnTo>
                    <a:pt x="30" y="30"/>
                  </a:lnTo>
                  <a:lnTo>
                    <a:pt x="45" y="2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" name="Freeform 444"/>
            <p:cNvSpPr>
              <a:spLocks/>
            </p:cNvSpPr>
            <p:nvPr/>
          </p:nvSpPr>
          <p:spPr bwMode="auto">
            <a:xfrm>
              <a:off x="2833" y="3088"/>
              <a:ext cx="47" cy="47"/>
            </a:xfrm>
            <a:custGeom>
              <a:avLst/>
              <a:gdLst/>
              <a:ahLst/>
              <a:cxnLst>
                <a:cxn ang="0">
                  <a:pos x="47" y="47"/>
                </a:cxn>
                <a:cxn ang="0">
                  <a:pos x="41" y="30"/>
                </a:cxn>
                <a:cxn ang="0">
                  <a:pos x="32" y="15"/>
                </a:cxn>
                <a:cxn ang="0">
                  <a:pos x="17" y="6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8" y="30"/>
                </a:cxn>
                <a:cxn ang="0">
                  <a:pos x="22" y="47"/>
                </a:cxn>
                <a:cxn ang="0">
                  <a:pos x="47" y="47"/>
                </a:cxn>
              </a:cxnLst>
              <a:rect l="0" t="0" r="r" b="b"/>
              <a:pathLst>
                <a:path w="47" h="47">
                  <a:moveTo>
                    <a:pt x="47" y="47"/>
                  </a:moveTo>
                  <a:lnTo>
                    <a:pt x="41" y="30"/>
                  </a:lnTo>
                  <a:lnTo>
                    <a:pt x="32" y="15"/>
                  </a:lnTo>
                  <a:lnTo>
                    <a:pt x="17" y="6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8" y="30"/>
                  </a:lnTo>
                  <a:lnTo>
                    <a:pt x="22" y="47"/>
                  </a:lnTo>
                  <a:lnTo>
                    <a:pt x="47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" name="Freeform 445"/>
            <p:cNvSpPr>
              <a:spLocks/>
            </p:cNvSpPr>
            <p:nvPr/>
          </p:nvSpPr>
          <p:spPr bwMode="auto">
            <a:xfrm>
              <a:off x="2833" y="3135"/>
              <a:ext cx="47" cy="47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17" y="42"/>
                </a:cxn>
                <a:cxn ang="0">
                  <a:pos x="32" y="30"/>
                </a:cxn>
                <a:cxn ang="0">
                  <a:pos x="41" y="17"/>
                </a:cxn>
                <a:cxn ang="0">
                  <a:pos x="47" y="0"/>
                </a:cxn>
                <a:cxn ang="0">
                  <a:pos x="22" y="0"/>
                </a:cxn>
                <a:cxn ang="0">
                  <a:pos x="18" y="17"/>
                </a:cxn>
                <a:cxn ang="0">
                  <a:pos x="0" y="23"/>
                </a:cxn>
                <a:cxn ang="0">
                  <a:pos x="0" y="47"/>
                </a:cxn>
              </a:cxnLst>
              <a:rect l="0" t="0" r="r" b="b"/>
              <a:pathLst>
                <a:path w="47" h="47">
                  <a:moveTo>
                    <a:pt x="0" y="47"/>
                  </a:moveTo>
                  <a:lnTo>
                    <a:pt x="17" y="42"/>
                  </a:lnTo>
                  <a:lnTo>
                    <a:pt x="32" y="30"/>
                  </a:lnTo>
                  <a:lnTo>
                    <a:pt x="41" y="17"/>
                  </a:lnTo>
                  <a:lnTo>
                    <a:pt x="47" y="0"/>
                  </a:lnTo>
                  <a:lnTo>
                    <a:pt x="22" y="0"/>
                  </a:lnTo>
                  <a:lnTo>
                    <a:pt x="18" y="17"/>
                  </a:lnTo>
                  <a:lnTo>
                    <a:pt x="0" y="2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" name="Freeform 446"/>
            <p:cNvSpPr>
              <a:spLocks/>
            </p:cNvSpPr>
            <p:nvPr/>
          </p:nvSpPr>
          <p:spPr bwMode="auto">
            <a:xfrm>
              <a:off x="2788" y="3135"/>
              <a:ext cx="45" cy="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9"/>
                </a:cxn>
                <a:cxn ang="0">
                  <a:pos x="15" y="30"/>
                </a:cxn>
                <a:cxn ang="0">
                  <a:pos x="26" y="40"/>
                </a:cxn>
                <a:cxn ang="0">
                  <a:pos x="45" y="47"/>
                </a:cxn>
                <a:cxn ang="0">
                  <a:pos x="45" y="23"/>
                </a:cxn>
                <a:cxn ang="0">
                  <a:pos x="30" y="17"/>
                </a:cxn>
                <a:cxn ang="0">
                  <a:pos x="24" y="0"/>
                </a:cxn>
                <a:cxn ang="0">
                  <a:pos x="0" y="0"/>
                </a:cxn>
              </a:cxnLst>
              <a:rect l="0" t="0" r="r" b="b"/>
              <a:pathLst>
                <a:path w="45" h="47">
                  <a:moveTo>
                    <a:pt x="0" y="0"/>
                  </a:moveTo>
                  <a:lnTo>
                    <a:pt x="5" y="19"/>
                  </a:lnTo>
                  <a:lnTo>
                    <a:pt x="15" y="30"/>
                  </a:lnTo>
                  <a:lnTo>
                    <a:pt x="26" y="40"/>
                  </a:lnTo>
                  <a:lnTo>
                    <a:pt x="45" y="47"/>
                  </a:lnTo>
                  <a:lnTo>
                    <a:pt x="45" y="23"/>
                  </a:lnTo>
                  <a:lnTo>
                    <a:pt x="30" y="17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" name="WordArt 447"/>
            <p:cNvSpPr>
              <a:spLocks noChangeArrowheads="1" noChangeShapeType="1" noTextEdit="1"/>
            </p:cNvSpPr>
            <p:nvPr/>
          </p:nvSpPr>
          <p:spPr bwMode="auto">
            <a:xfrm>
              <a:off x="1973" y="2069"/>
              <a:ext cx="2106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Comic Sans MS"/>
                </a:rPr>
                <a:t>МАТЕМАТИКА</a:t>
              </a:r>
            </a:p>
          </p:txBody>
        </p:sp>
      </p:grpSp>
      <p:pic>
        <p:nvPicPr>
          <p:cNvPr id="450" name="Picture 3" descr="C:\Documents and Settings\мама\Мои документы\казибошки-2\солнышки\su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62" cy="892189"/>
          </a:xfrm>
          <a:prstGeom prst="rect">
            <a:avLst/>
          </a:prstGeom>
          <a:noFill/>
        </p:spPr>
      </p:pic>
      <p:pic>
        <p:nvPicPr>
          <p:cNvPr id="454" name="Picture 4"/>
          <p:cNvPicPr>
            <a:picLocks noChangeAspect="1" noChangeArrowheads="1"/>
          </p:cNvPicPr>
          <p:nvPr/>
        </p:nvPicPr>
        <p:blipFill>
          <a:blip r:embed="rId4" cstate="print"/>
          <a:srcRect r="3448"/>
          <a:stretch>
            <a:fillRect/>
          </a:stretch>
        </p:blipFill>
        <p:spPr bwMode="auto">
          <a:xfrm flipH="1">
            <a:off x="4643438" y="0"/>
            <a:ext cx="4789308" cy="6858000"/>
          </a:xfrm>
          <a:prstGeom prst="rect">
            <a:avLst/>
          </a:prstGeom>
          <a:noFill/>
          <a:ln w="9525">
            <a:solidFill>
              <a:srgbClr val="89F6FB"/>
            </a:solidFill>
            <a:miter lim="800000"/>
            <a:headEnd/>
            <a:tailEnd/>
          </a:ln>
          <a:effectLst/>
        </p:spPr>
      </p:pic>
      <p:sp>
        <p:nvSpPr>
          <p:cNvPr id="451" name="Выноска-облако 450"/>
          <p:cNvSpPr/>
          <p:nvPr/>
        </p:nvSpPr>
        <p:spPr>
          <a:xfrm>
            <a:off x="285720" y="357166"/>
            <a:ext cx="5000628" cy="2500306"/>
          </a:xfrm>
          <a:prstGeom prst="cloudCallout">
            <a:avLst>
              <a:gd name="adj1" fmla="val 76153"/>
              <a:gd name="adj2" fmla="val 8228"/>
            </a:avLst>
          </a:prstGeom>
          <a:solidFill>
            <a:schemeClr val="bg1"/>
          </a:solidFill>
          <a:ln>
            <a:solidFill>
              <a:srgbClr val="89F6FB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Bottom">
              <a:avLst/>
            </a:prstTxWarp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/>
                <a:solidFill>
                  <a:srgbClr val="FF0000"/>
                </a:solidFill>
                <a:latin typeface="+mj-lt"/>
              </a:rPr>
              <a:t> </a:t>
            </a:r>
            <a:r>
              <a:rPr lang="ru-RU" sz="4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Молодцы</a:t>
            </a:r>
            <a:r>
              <a:rPr lang="ru-RU" sz="4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!</a:t>
            </a:r>
          </a:p>
          <a:p>
            <a:pPr algn="ctr"/>
            <a:r>
              <a:rPr lang="ru-RU" sz="4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Спасибо </a:t>
            </a:r>
          </a:p>
          <a:p>
            <a:pPr algn="ctr"/>
            <a:r>
              <a:rPr lang="ru-RU" sz="4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 за урок!</a:t>
            </a:r>
            <a:endParaRPr lang="ru-RU" sz="48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D60093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</a:endParaRPr>
          </a:p>
        </p:txBody>
      </p:sp>
      <p:sp>
        <p:nvSpPr>
          <p:cNvPr id="453" name="Горизонтальный свиток 452"/>
          <p:cNvSpPr/>
          <p:nvPr/>
        </p:nvSpPr>
        <p:spPr>
          <a:xfrm>
            <a:off x="1000100" y="4143380"/>
            <a:ext cx="3571900" cy="250033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4400" b="1" i="1" dirty="0" smtClean="0">
                <a:solidFill>
                  <a:schemeClr val="tx1"/>
                </a:solidFill>
              </a:rPr>
              <a:t>Д/З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№ 90,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</a:rPr>
              <a:t>с. 20</a:t>
            </a:r>
          </a:p>
          <a:p>
            <a:pPr algn="ctr"/>
            <a:endParaRPr lang="ru-RU" sz="44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" grpId="0" animBg="1"/>
      <p:bldP spid="4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214290"/>
            <a:ext cx="3421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Рефлексия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98" y="1214422"/>
            <a:ext cx="66437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ВО ВРЕМЯ ПУТЕШЕСТВИЯ БЫЛО ИНТЕРЕСНО И ЛЕГКО, ПОТОМУ ЧТО УМЕЮ БЫСТРО И ПРАВИЛЬНО ВЫЧИСЛЯТЬ, РЕШАТЬ ЗАДАЧИ</a:t>
            </a:r>
          </a:p>
          <a:p>
            <a:endParaRPr lang="ru-RU" sz="2400" b="1" dirty="0" smtClean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3143248"/>
            <a:ext cx="69204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ПУТЕШЕСТВИЕ БЫЛО ИНТЕРЕСНОЕ, </a:t>
            </a:r>
          </a:p>
          <a:p>
            <a:r>
              <a:rPr lang="ru-RU" sz="2400" b="1" dirty="0" smtClean="0">
                <a:latin typeface="Bookman Old Style" pitchFamily="18" charset="0"/>
              </a:rPr>
              <a:t>НО НЕКОТОРЫЕ ЗАДАНИЯ ВЫЗЫВАЛИ </a:t>
            </a:r>
          </a:p>
          <a:p>
            <a:r>
              <a:rPr lang="ru-RU" sz="2400" b="1" dirty="0" smtClean="0">
                <a:latin typeface="Bookman Old Style" pitchFamily="18" charset="0"/>
              </a:rPr>
              <a:t>ЗАТРУДНЕНИЯ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7620" y="500063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00298" y="5000636"/>
            <a:ext cx="6524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МНЕ  БЫЛО  СКУЧНО!  Я МЕДЛЕННО </a:t>
            </a:r>
          </a:p>
          <a:p>
            <a:r>
              <a:rPr lang="ru-RU" sz="2400" b="1" dirty="0" smtClean="0">
                <a:latin typeface="Bookman Old Style" pitchFamily="18" charset="0"/>
              </a:rPr>
              <a:t>СЧИТАЮ, МНЕ ТРУДНО БЫЛО </a:t>
            </a:r>
          </a:p>
          <a:p>
            <a:r>
              <a:rPr lang="ru-RU" sz="2400" b="1" dirty="0" smtClean="0">
                <a:latin typeface="Bookman Old Style" pitchFamily="18" charset="0"/>
              </a:rPr>
              <a:t>ВЫПОЛНИТЬ ЗАДАНИЯ.</a:t>
            </a: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12" name="Рисунок 11" descr="37r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1571636" cy="1500198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357158" y="2643182"/>
            <a:ext cx="2071702" cy="1785950"/>
            <a:chOff x="285720" y="3000372"/>
            <a:chExt cx="2071702" cy="1571636"/>
          </a:xfrm>
        </p:grpSpPr>
        <p:pic>
          <p:nvPicPr>
            <p:cNvPr id="11" name="Рисунок 10" descr="37r5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472" y="3000372"/>
              <a:ext cx="1643074" cy="1428760"/>
            </a:xfrm>
            <a:prstGeom prst="rect">
              <a:avLst/>
            </a:prstGeom>
            <a:noFill/>
          </p:spPr>
        </p:pic>
        <p:pic>
          <p:nvPicPr>
            <p:cNvPr id="3074" name="Picture 2" descr="C:\Documents and Settings\мама\Мои документы\казибошки-2\погода\Копия j0440406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20" y="3429000"/>
              <a:ext cx="2071702" cy="1143008"/>
            </a:xfrm>
            <a:prstGeom prst="rect">
              <a:avLst/>
            </a:prstGeom>
            <a:noFill/>
          </p:spPr>
        </p:pic>
      </p:grpSp>
      <p:pic>
        <p:nvPicPr>
          <p:cNvPr id="3075" name="Picture 3" descr="C:\Documents and Settings\мама\Мои документы\казибошки-2\погода\SmThhfs4k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3F3"/>
              </a:clrFrom>
              <a:clrTo>
                <a:srgbClr val="F9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214346" y="4793066"/>
            <a:ext cx="3214710" cy="2064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ама\Мои документы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595"/>
            <a:ext cx="9144000" cy="6865595"/>
          </a:xfrm>
          <a:prstGeom prst="rect">
            <a:avLst/>
          </a:prstGeom>
          <a:noFill/>
        </p:spPr>
      </p:pic>
      <p:grpSp>
        <p:nvGrpSpPr>
          <p:cNvPr id="2" name="Group 453"/>
          <p:cNvGrpSpPr>
            <a:grpSpLocks/>
          </p:cNvGrpSpPr>
          <p:nvPr/>
        </p:nvGrpSpPr>
        <p:grpSpPr bwMode="auto">
          <a:xfrm>
            <a:off x="428596" y="0"/>
            <a:ext cx="8358246" cy="7072338"/>
            <a:chOff x="975" y="0"/>
            <a:chExt cx="4014" cy="4320"/>
          </a:xfrm>
        </p:grpSpPr>
        <p:sp>
          <p:nvSpPr>
            <p:cNvPr id="2053" name="AutoShape 5"/>
            <p:cNvSpPr>
              <a:spLocks noChangeAspect="1" noChangeArrowheads="1" noTextEdit="1"/>
            </p:cNvSpPr>
            <p:nvPr/>
          </p:nvSpPr>
          <p:spPr bwMode="auto">
            <a:xfrm>
              <a:off x="975" y="0"/>
              <a:ext cx="401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1270" y="3276"/>
              <a:ext cx="3447" cy="903"/>
            </a:xfrm>
            <a:custGeom>
              <a:avLst/>
              <a:gdLst/>
              <a:ahLst/>
              <a:cxnLst>
                <a:cxn ang="0">
                  <a:pos x="19" y="903"/>
                </a:cxn>
                <a:cxn ang="0">
                  <a:pos x="3445" y="903"/>
                </a:cxn>
                <a:cxn ang="0">
                  <a:pos x="3447" y="227"/>
                </a:cxn>
                <a:cxn ang="0">
                  <a:pos x="3370" y="214"/>
                </a:cxn>
                <a:cxn ang="0">
                  <a:pos x="3362" y="203"/>
                </a:cxn>
                <a:cxn ang="0">
                  <a:pos x="3353" y="190"/>
                </a:cxn>
                <a:cxn ang="0">
                  <a:pos x="3341" y="178"/>
                </a:cxn>
                <a:cxn ang="0">
                  <a:pos x="3330" y="169"/>
                </a:cxn>
                <a:cxn ang="0">
                  <a:pos x="3276" y="210"/>
                </a:cxn>
                <a:cxn ang="0">
                  <a:pos x="3287" y="156"/>
                </a:cxn>
                <a:cxn ang="0">
                  <a:pos x="3255" y="150"/>
                </a:cxn>
                <a:cxn ang="0">
                  <a:pos x="3219" y="240"/>
                </a:cxn>
                <a:cxn ang="0">
                  <a:pos x="3214" y="180"/>
                </a:cxn>
                <a:cxn ang="0">
                  <a:pos x="3184" y="169"/>
                </a:cxn>
                <a:cxn ang="0">
                  <a:pos x="3195" y="267"/>
                </a:cxn>
                <a:cxn ang="0">
                  <a:pos x="3171" y="239"/>
                </a:cxn>
                <a:cxn ang="0">
                  <a:pos x="3133" y="304"/>
                </a:cxn>
                <a:cxn ang="0">
                  <a:pos x="483" y="150"/>
                </a:cxn>
                <a:cxn ang="0">
                  <a:pos x="216" y="0"/>
                </a:cxn>
                <a:cxn ang="0">
                  <a:pos x="180" y="13"/>
                </a:cxn>
                <a:cxn ang="0">
                  <a:pos x="154" y="4"/>
                </a:cxn>
                <a:cxn ang="0">
                  <a:pos x="135" y="98"/>
                </a:cxn>
                <a:cxn ang="0">
                  <a:pos x="113" y="43"/>
                </a:cxn>
                <a:cxn ang="0">
                  <a:pos x="88" y="55"/>
                </a:cxn>
                <a:cxn ang="0">
                  <a:pos x="86" y="150"/>
                </a:cxn>
                <a:cxn ang="0">
                  <a:pos x="68" y="73"/>
                </a:cxn>
                <a:cxn ang="0">
                  <a:pos x="49" y="83"/>
                </a:cxn>
                <a:cxn ang="0">
                  <a:pos x="49" y="233"/>
                </a:cxn>
                <a:cxn ang="0">
                  <a:pos x="24" y="190"/>
                </a:cxn>
                <a:cxn ang="0">
                  <a:pos x="0" y="207"/>
                </a:cxn>
                <a:cxn ang="0">
                  <a:pos x="17" y="329"/>
                </a:cxn>
                <a:cxn ang="0">
                  <a:pos x="21" y="541"/>
                </a:cxn>
                <a:cxn ang="0">
                  <a:pos x="21" y="759"/>
                </a:cxn>
                <a:cxn ang="0">
                  <a:pos x="19" y="903"/>
                </a:cxn>
              </a:cxnLst>
              <a:rect l="0" t="0" r="r" b="b"/>
              <a:pathLst>
                <a:path w="3447" h="903">
                  <a:moveTo>
                    <a:pt x="19" y="903"/>
                  </a:moveTo>
                  <a:lnTo>
                    <a:pt x="3445" y="903"/>
                  </a:lnTo>
                  <a:lnTo>
                    <a:pt x="3447" y="227"/>
                  </a:lnTo>
                  <a:lnTo>
                    <a:pt x="3370" y="214"/>
                  </a:lnTo>
                  <a:lnTo>
                    <a:pt x="3362" y="203"/>
                  </a:lnTo>
                  <a:lnTo>
                    <a:pt x="3353" y="190"/>
                  </a:lnTo>
                  <a:lnTo>
                    <a:pt x="3341" y="178"/>
                  </a:lnTo>
                  <a:lnTo>
                    <a:pt x="3330" y="169"/>
                  </a:lnTo>
                  <a:lnTo>
                    <a:pt x="3276" y="210"/>
                  </a:lnTo>
                  <a:lnTo>
                    <a:pt x="3287" y="156"/>
                  </a:lnTo>
                  <a:lnTo>
                    <a:pt x="3255" y="150"/>
                  </a:lnTo>
                  <a:lnTo>
                    <a:pt x="3219" y="240"/>
                  </a:lnTo>
                  <a:lnTo>
                    <a:pt x="3214" y="180"/>
                  </a:lnTo>
                  <a:lnTo>
                    <a:pt x="3184" y="169"/>
                  </a:lnTo>
                  <a:lnTo>
                    <a:pt x="3195" y="267"/>
                  </a:lnTo>
                  <a:lnTo>
                    <a:pt x="3171" y="239"/>
                  </a:lnTo>
                  <a:lnTo>
                    <a:pt x="3133" y="304"/>
                  </a:lnTo>
                  <a:lnTo>
                    <a:pt x="483" y="150"/>
                  </a:lnTo>
                  <a:lnTo>
                    <a:pt x="216" y="0"/>
                  </a:lnTo>
                  <a:lnTo>
                    <a:pt x="180" y="13"/>
                  </a:lnTo>
                  <a:lnTo>
                    <a:pt x="154" y="4"/>
                  </a:lnTo>
                  <a:lnTo>
                    <a:pt x="135" y="98"/>
                  </a:lnTo>
                  <a:lnTo>
                    <a:pt x="113" y="43"/>
                  </a:lnTo>
                  <a:lnTo>
                    <a:pt x="88" y="55"/>
                  </a:lnTo>
                  <a:lnTo>
                    <a:pt x="86" y="150"/>
                  </a:lnTo>
                  <a:lnTo>
                    <a:pt x="68" y="73"/>
                  </a:lnTo>
                  <a:lnTo>
                    <a:pt x="49" y="83"/>
                  </a:lnTo>
                  <a:lnTo>
                    <a:pt x="49" y="233"/>
                  </a:lnTo>
                  <a:lnTo>
                    <a:pt x="24" y="190"/>
                  </a:lnTo>
                  <a:lnTo>
                    <a:pt x="0" y="207"/>
                  </a:lnTo>
                  <a:lnTo>
                    <a:pt x="17" y="329"/>
                  </a:lnTo>
                  <a:lnTo>
                    <a:pt x="21" y="541"/>
                  </a:lnTo>
                  <a:lnTo>
                    <a:pt x="21" y="759"/>
                  </a:lnTo>
                  <a:lnTo>
                    <a:pt x="19" y="903"/>
                  </a:lnTo>
                  <a:close/>
                </a:path>
              </a:pathLst>
            </a:custGeom>
            <a:solidFill>
              <a:srgbClr val="02C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1289" y="4166"/>
              <a:ext cx="3437" cy="24"/>
            </a:xfrm>
            <a:custGeom>
              <a:avLst/>
              <a:gdLst/>
              <a:ahLst/>
              <a:cxnLst>
                <a:cxn ang="0">
                  <a:pos x="3413" y="13"/>
                </a:cxn>
                <a:cxn ang="0">
                  <a:pos x="3426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3426" y="24"/>
                </a:cxn>
                <a:cxn ang="0">
                  <a:pos x="3437" y="13"/>
                </a:cxn>
                <a:cxn ang="0">
                  <a:pos x="3426" y="24"/>
                </a:cxn>
                <a:cxn ang="0">
                  <a:pos x="3437" y="24"/>
                </a:cxn>
                <a:cxn ang="0">
                  <a:pos x="3437" y="13"/>
                </a:cxn>
                <a:cxn ang="0">
                  <a:pos x="3413" y="13"/>
                </a:cxn>
              </a:cxnLst>
              <a:rect l="0" t="0" r="r" b="b"/>
              <a:pathLst>
                <a:path w="3437" h="24">
                  <a:moveTo>
                    <a:pt x="3413" y="13"/>
                  </a:moveTo>
                  <a:lnTo>
                    <a:pt x="3426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3426" y="24"/>
                  </a:lnTo>
                  <a:lnTo>
                    <a:pt x="3437" y="13"/>
                  </a:lnTo>
                  <a:lnTo>
                    <a:pt x="3426" y="24"/>
                  </a:lnTo>
                  <a:lnTo>
                    <a:pt x="3437" y="24"/>
                  </a:lnTo>
                  <a:lnTo>
                    <a:pt x="3437" y="13"/>
                  </a:lnTo>
                  <a:lnTo>
                    <a:pt x="341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4702" y="3492"/>
              <a:ext cx="26" cy="687"/>
            </a:xfrm>
            <a:custGeom>
              <a:avLst/>
              <a:gdLst/>
              <a:ahLst/>
              <a:cxnLst>
                <a:cxn ang="0">
                  <a:pos x="13" y="23"/>
                </a:cxn>
                <a:cxn ang="0">
                  <a:pos x="1" y="11"/>
                </a:cxn>
                <a:cxn ang="0">
                  <a:pos x="0" y="687"/>
                </a:cxn>
                <a:cxn ang="0">
                  <a:pos x="24" y="687"/>
                </a:cxn>
                <a:cxn ang="0">
                  <a:pos x="26" y="11"/>
                </a:cxn>
                <a:cxn ang="0">
                  <a:pos x="17" y="0"/>
                </a:cxn>
                <a:cxn ang="0">
                  <a:pos x="26" y="11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13" y="23"/>
                </a:cxn>
              </a:cxnLst>
              <a:rect l="0" t="0" r="r" b="b"/>
              <a:pathLst>
                <a:path w="26" h="687">
                  <a:moveTo>
                    <a:pt x="13" y="23"/>
                  </a:moveTo>
                  <a:lnTo>
                    <a:pt x="1" y="11"/>
                  </a:lnTo>
                  <a:lnTo>
                    <a:pt x="0" y="687"/>
                  </a:lnTo>
                  <a:lnTo>
                    <a:pt x="24" y="687"/>
                  </a:lnTo>
                  <a:lnTo>
                    <a:pt x="26" y="11"/>
                  </a:lnTo>
                  <a:lnTo>
                    <a:pt x="17" y="0"/>
                  </a:lnTo>
                  <a:lnTo>
                    <a:pt x="26" y="11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4632" y="3481"/>
              <a:ext cx="87" cy="3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83" y="34"/>
                </a:cxn>
                <a:cxn ang="0">
                  <a:pos x="87" y="11"/>
                </a:cxn>
                <a:cxn ang="0">
                  <a:pos x="10" y="0"/>
                </a:cxn>
                <a:cxn ang="0">
                  <a:pos x="17" y="4"/>
                </a:cxn>
                <a:cxn ang="0">
                  <a:pos x="0" y="17"/>
                </a:cxn>
                <a:cxn ang="0">
                  <a:pos x="0" y="19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6" y="20"/>
                </a:cxn>
                <a:cxn ang="0">
                  <a:pos x="0" y="17"/>
                </a:cxn>
              </a:cxnLst>
              <a:rect l="0" t="0" r="r" b="b"/>
              <a:pathLst>
                <a:path w="87" h="34">
                  <a:moveTo>
                    <a:pt x="0" y="17"/>
                  </a:moveTo>
                  <a:lnTo>
                    <a:pt x="83" y="34"/>
                  </a:lnTo>
                  <a:lnTo>
                    <a:pt x="87" y="11"/>
                  </a:lnTo>
                  <a:lnTo>
                    <a:pt x="10" y="0"/>
                  </a:lnTo>
                  <a:lnTo>
                    <a:pt x="17" y="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4610" y="3454"/>
              <a:ext cx="39" cy="44"/>
            </a:xfrm>
            <a:custGeom>
              <a:avLst/>
              <a:gdLst/>
              <a:ahLst/>
              <a:cxnLst>
                <a:cxn ang="0">
                  <a:pos x="1" y="17"/>
                </a:cxn>
                <a:cxn ang="0">
                  <a:pos x="0" y="16"/>
                </a:cxn>
                <a:cxn ang="0">
                  <a:pos x="22" y="44"/>
                </a:cxn>
                <a:cxn ang="0">
                  <a:pos x="39" y="31"/>
                </a:cxn>
                <a:cxn ang="0">
                  <a:pos x="33" y="23"/>
                </a:cxn>
                <a:cxn ang="0">
                  <a:pos x="28" y="16"/>
                </a:cxn>
                <a:cxn ang="0">
                  <a:pos x="22" y="8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6" y="0"/>
                </a:cxn>
                <a:cxn ang="0">
                  <a:pos x="1" y="17"/>
                </a:cxn>
              </a:cxnLst>
              <a:rect l="0" t="0" r="r" b="b"/>
              <a:pathLst>
                <a:path w="39" h="44">
                  <a:moveTo>
                    <a:pt x="1" y="17"/>
                  </a:moveTo>
                  <a:lnTo>
                    <a:pt x="0" y="16"/>
                  </a:lnTo>
                  <a:lnTo>
                    <a:pt x="22" y="44"/>
                  </a:lnTo>
                  <a:lnTo>
                    <a:pt x="39" y="31"/>
                  </a:lnTo>
                  <a:lnTo>
                    <a:pt x="33" y="23"/>
                  </a:lnTo>
                  <a:lnTo>
                    <a:pt x="28" y="16"/>
                  </a:lnTo>
                  <a:lnTo>
                    <a:pt x="22" y="8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4593" y="3428"/>
              <a:ext cx="33" cy="43"/>
            </a:xfrm>
            <a:custGeom>
              <a:avLst/>
              <a:gdLst/>
              <a:ahLst/>
              <a:cxnLst>
                <a:cxn ang="0">
                  <a:pos x="13" y="26"/>
                </a:cxn>
                <a:cxn ang="0">
                  <a:pos x="0" y="26"/>
                </a:cxn>
                <a:cxn ang="0">
                  <a:pos x="18" y="43"/>
                </a:cxn>
                <a:cxn ang="0">
                  <a:pos x="33" y="26"/>
                </a:cxn>
                <a:cxn ang="0">
                  <a:pos x="13" y="8"/>
                </a:cxn>
                <a:cxn ang="0">
                  <a:pos x="0" y="8"/>
                </a:cxn>
                <a:cxn ang="0">
                  <a:pos x="13" y="8"/>
                </a:cxn>
                <a:cxn ang="0">
                  <a:pos x="7" y="0"/>
                </a:cxn>
                <a:cxn ang="0">
                  <a:pos x="0" y="8"/>
                </a:cxn>
                <a:cxn ang="0">
                  <a:pos x="13" y="26"/>
                </a:cxn>
              </a:cxnLst>
              <a:rect l="0" t="0" r="r" b="b"/>
              <a:pathLst>
                <a:path w="33" h="43">
                  <a:moveTo>
                    <a:pt x="13" y="26"/>
                  </a:moveTo>
                  <a:lnTo>
                    <a:pt x="0" y="26"/>
                  </a:lnTo>
                  <a:lnTo>
                    <a:pt x="18" y="43"/>
                  </a:lnTo>
                  <a:lnTo>
                    <a:pt x="33" y="26"/>
                  </a:lnTo>
                  <a:lnTo>
                    <a:pt x="13" y="8"/>
                  </a:lnTo>
                  <a:lnTo>
                    <a:pt x="0" y="8"/>
                  </a:lnTo>
                  <a:lnTo>
                    <a:pt x="13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4527" y="3436"/>
              <a:ext cx="79" cy="80"/>
            </a:xfrm>
            <a:custGeom>
              <a:avLst/>
              <a:gdLst/>
              <a:ahLst/>
              <a:cxnLst>
                <a:cxn ang="0">
                  <a:pos x="7" y="49"/>
                </a:cxn>
                <a:cxn ang="0">
                  <a:pos x="24" y="60"/>
                </a:cxn>
                <a:cxn ang="0">
                  <a:pos x="79" y="18"/>
                </a:cxn>
                <a:cxn ang="0">
                  <a:pos x="66" y="0"/>
                </a:cxn>
                <a:cxn ang="0">
                  <a:pos x="11" y="43"/>
                </a:cxn>
                <a:cxn ang="0">
                  <a:pos x="28" y="52"/>
                </a:cxn>
                <a:cxn ang="0">
                  <a:pos x="7" y="49"/>
                </a:cxn>
                <a:cxn ang="0">
                  <a:pos x="0" y="80"/>
                </a:cxn>
                <a:cxn ang="0">
                  <a:pos x="24" y="60"/>
                </a:cxn>
                <a:cxn ang="0">
                  <a:pos x="7" y="49"/>
                </a:cxn>
              </a:cxnLst>
              <a:rect l="0" t="0" r="r" b="b"/>
              <a:pathLst>
                <a:path w="79" h="80">
                  <a:moveTo>
                    <a:pt x="7" y="49"/>
                  </a:moveTo>
                  <a:lnTo>
                    <a:pt x="24" y="60"/>
                  </a:lnTo>
                  <a:lnTo>
                    <a:pt x="79" y="18"/>
                  </a:lnTo>
                  <a:lnTo>
                    <a:pt x="66" y="0"/>
                  </a:lnTo>
                  <a:lnTo>
                    <a:pt x="11" y="43"/>
                  </a:lnTo>
                  <a:lnTo>
                    <a:pt x="28" y="52"/>
                  </a:lnTo>
                  <a:lnTo>
                    <a:pt x="7" y="49"/>
                  </a:lnTo>
                  <a:lnTo>
                    <a:pt x="0" y="80"/>
                  </a:lnTo>
                  <a:lnTo>
                    <a:pt x="24" y="60"/>
                  </a:lnTo>
                  <a:lnTo>
                    <a:pt x="7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4534" y="3423"/>
              <a:ext cx="38" cy="65"/>
            </a:xfrm>
            <a:custGeom>
              <a:avLst/>
              <a:gdLst/>
              <a:ahLst/>
              <a:cxnLst>
                <a:cxn ang="0">
                  <a:pos x="21" y="20"/>
                </a:cxn>
                <a:cxn ang="0">
                  <a:pos x="14" y="7"/>
                </a:cxn>
                <a:cxn ang="0">
                  <a:pos x="0" y="62"/>
                </a:cxn>
                <a:cxn ang="0">
                  <a:pos x="21" y="65"/>
                </a:cxn>
                <a:cxn ang="0">
                  <a:pos x="34" y="11"/>
                </a:cxn>
                <a:cxn ang="0">
                  <a:pos x="25" y="0"/>
                </a:cxn>
                <a:cxn ang="0">
                  <a:pos x="34" y="11"/>
                </a:cxn>
                <a:cxn ang="0">
                  <a:pos x="38" y="1"/>
                </a:cxn>
                <a:cxn ang="0">
                  <a:pos x="25" y="0"/>
                </a:cxn>
                <a:cxn ang="0">
                  <a:pos x="21" y="20"/>
                </a:cxn>
              </a:cxnLst>
              <a:rect l="0" t="0" r="r" b="b"/>
              <a:pathLst>
                <a:path w="38" h="65">
                  <a:moveTo>
                    <a:pt x="21" y="20"/>
                  </a:moveTo>
                  <a:lnTo>
                    <a:pt x="14" y="7"/>
                  </a:lnTo>
                  <a:lnTo>
                    <a:pt x="0" y="62"/>
                  </a:lnTo>
                  <a:lnTo>
                    <a:pt x="21" y="65"/>
                  </a:lnTo>
                  <a:lnTo>
                    <a:pt x="34" y="11"/>
                  </a:lnTo>
                  <a:lnTo>
                    <a:pt x="25" y="0"/>
                  </a:lnTo>
                  <a:lnTo>
                    <a:pt x="34" y="11"/>
                  </a:lnTo>
                  <a:lnTo>
                    <a:pt x="38" y="1"/>
                  </a:lnTo>
                  <a:lnTo>
                    <a:pt x="25" y="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4516" y="3411"/>
              <a:ext cx="43" cy="32"/>
            </a:xfrm>
            <a:custGeom>
              <a:avLst/>
              <a:gdLst/>
              <a:ahLst/>
              <a:cxnLst>
                <a:cxn ang="0">
                  <a:pos x="20" y="17"/>
                </a:cxn>
                <a:cxn ang="0">
                  <a:pos x="7" y="25"/>
                </a:cxn>
                <a:cxn ang="0">
                  <a:pos x="39" y="32"/>
                </a:cxn>
                <a:cxn ang="0">
                  <a:pos x="43" y="12"/>
                </a:cxn>
                <a:cxn ang="0">
                  <a:pos x="11" y="4"/>
                </a:cxn>
                <a:cxn ang="0">
                  <a:pos x="0" y="12"/>
                </a:cxn>
                <a:cxn ang="0">
                  <a:pos x="11" y="4"/>
                </a:cxn>
                <a:cxn ang="0">
                  <a:pos x="2" y="0"/>
                </a:cxn>
                <a:cxn ang="0">
                  <a:pos x="0" y="12"/>
                </a:cxn>
                <a:cxn ang="0">
                  <a:pos x="20" y="17"/>
                </a:cxn>
              </a:cxnLst>
              <a:rect l="0" t="0" r="r" b="b"/>
              <a:pathLst>
                <a:path w="43" h="32">
                  <a:moveTo>
                    <a:pt x="20" y="17"/>
                  </a:moveTo>
                  <a:lnTo>
                    <a:pt x="7" y="25"/>
                  </a:lnTo>
                  <a:lnTo>
                    <a:pt x="39" y="32"/>
                  </a:lnTo>
                  <a:lnTo>
                    <a:pt x="43" y="12"/>
                  </a:lnTo>
                  <a:lnTo>
                    <a:pt x="11" y="4"/>
                  </a:lnTo>
                  <a:lnTo>
                    <a:pt x="0" y="12"/>
                  </a:lnTo>
                  <a:lnTo>
                    <a:pt x="11" y="4"/>
                  </a:lnTo>
                  <a:lnTo>
                    <a:pt x="2" y="0"/>
                  </a:lnTo>
                  <a:lnTo>
                    <a:pt x="0" y="12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4480" y="3423"/>
              <a:ext cx="56" cy="144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21" y="97"/>
                </a:cxn>
                <a:cxn ang="0">
                  <a:pos x="56" y="5"/>
                </a:cxn>
                <a:cxn ang="0">
                  <a:pos x="36" y="0"/>
                </a:cxn>
                <a:cxn ang="0">
                  <a:pos x="0" y="92"/>
                </a:cxn>
                <a:cxn ang="0">
                  <a:pos x="21" y="93"/>
                </a:cxn>
                <a:cxn ang="0">
                  <a:pos x="0" y="93"/>
                </a:cxn>
                <a:cxn ang="0">
                  <a:pos x="6" y="144"/>
                </a:cxn>
                <a:cxn ang="0">
                  <a:pos x="21" y="97"/>
                </a:cxn>
                <a:cxn ang="0">
                  <a:pos x="0" y="93"/>
                </a:cxn>
              </a:cxnLst>
              <a:rect l="0" t="0" r="r" b="b"/>
              <a:pathLst>
                <a:path w="56" h="144">
                  <a:moveTo>
                    <a:pt x="0" y="93"/>
                  </a:moveTo>
                  <a:lnTo>
                    <a:pt x="21" y="97"/>
                  </a:lnTo>
                  <a:lnTo>
                    <a:pt x="56" y="5"/>
                  </a:lnTo>
                  <a:lnTo>
                    <a:pt x="36" y="0"/>
                  </a:lnTo>
                  <a:lnTo>
                    <a:pt x="0" y="92"/>
                  </a:lnTo>
                  <a:lnTo>
                    <a:pt x="21" y="93"/>
                  </a:lnTo>
                  <a:lnTo>
                    <a:pt x="0" y="93"/>
                  </a:lnTo>
                  <a:lnTo>
                    <a:pt x="6" y="144"/>
                  </a:lnTo>
                  <a:lnTo>
                    <a:pt x="21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4472" y="3447"/>
              <a:ext cx="29" cy="69"/>
            </a:xfrm>
            <a:custGeom>
              <a:avLst/>
              <a:gdLst/>
              <a:ahLst/>
              <a:cxnLst>
                <a:cxn ang="0">
                  <a:pos x="8" y="21"/>
                </a:cxn>
                <a:cxn ang="0">
                  <a:pos x="0" y="9"/>
                </a:cxn>
                <a:cxn ang="0">
                  <a:pos x="8" y="69"/>
                </a:cxn>
                <a:cxn ang="0">
                  <a:pos x="29" y="69"/>
                </a:cxn>
                <a:cxn ang="0">
                  <a:pos x="27" y="54"/>
                </a:cxn>
                <a:cxn ang="0">
                  <a:pos x="25" y="32"/>
                </a:cxn>
                <a:cxn ang="0">
                  <a:pos x="21" y="11"/>
                </a:cxn>
                <a:cxn ang="0">
                  <a:pos x="15" y="0"/>
                </a:cxn>
                <a:cxn ang="0">
                  <a:pos x="21" y="9"/>
                </a:cxn>
                <a:cxn ang="0">
                  <a:pos x="21" y="4"/>
                </a:cxn>
                <a:cxn ang="0">
                  <a:pos x="15" y="0"/>
                </a:cxn>
                <a:cxn ang="0">
                  <a:pos x="8" y="21"/>
                </a:cxn>
              </a:cxnLst>
              <a:rect l="0" t="0" r="r" b="b"/>
              <a:pathLst>
                <a:path w="29" h="69">
                  <a:moveTo>
                    <a:pt x="8" y="21"/>
                  </a:moveTo>
                  <a:lnTo>
                    <a:pt x="0" y="9"/>
                  </a:lnTo>
                  <a:lnTo>
                    <a:pt x="8" y="69"/>
                  </a:lnTo>
                  <a:lnTo>
                    <a:pt x="29" y="69"/>
                  </a:lnTo>
                  <a:lnTo>
                    <a:pt x="27" y="54"/>
                  </a:lnTo>
                  <a:lnTo>
                    <a:pt x="25" y="32"/>
                  </a:lnTo>
                  <a:lnTo>
                    <a:pt x="21" y="11"/>
                  </a:lnTo>
                  <a:lnTo>
                    <a:pt x="15" y="0"/>
                  </a:lnTo>
                  <a:lnTo>
                    <a:pt x="21" y="9"/>
                  </a:lnTo>
                  <a:lnTo>
                    <a:pt x="21" y="4"/>
                  </a:lnTo>
                  <a:lnTo>
                    <a:pt x="15" y="0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4439" y="3426"/>
              <a:ext cx="48" cy="4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11" y="30"/>
                </a:cxn>
                <a:cxn ang="0">
                  <a:pos x="41" y="42"/>
                </a:cxn>
                <a:cxn ang="0">
                  <a:pos x="48" y="21"/>
                </a:cxn>
                <a:cxn ang="0">
                  <a:pos x="18" y="8"/>
                </a:cxn>
                <a:cxn ang="0">
                  <a:pos x="3" y="19"/>
                </a:cxn>
                <a:cxn ang="0">
                  <a:pos x="18" y="8"/>
                </a:cxn>
                <a:cxn ang="0">
                  <a:pos x="0" y="0"/>
                </a:cxn>
                <a:cxn ang="0">
                  <a:pos x="3" y="19"/>
                </a:cxn>
                <a:cxn ang="0">
                  <a:pos x="24" y="19"/>
                </a:cxn>
              </a:cxnLst>
              <a:rect l="0" t="0" r="r" b="b"/>
              <a:pathLst>
                <a:path w="48" h="42">
                  <a:moveTo>
                    <a:pt x="24" y="19"/>
                  </a:moveTo>
                  <a:lnTo>
                    <a:pt x="11" y="30"/>
                  </a:lnTo>
                  <a:lnTo>
                    <a:pt x="41" y="42"/>
                  </a:lnTo>
                  <a:lnTo>
                    <a:pt x="48" y="21"/>
                  </a:lnTo>
                  <a:lnTo>
                    <a:pt x="18" y="8"/>
                  </a:lnTo>
                  <a:lnTo>
                    <a:pt x="3" y="19"/>
                  </a:lnTo>
                  <a:lnTo>
                    <a:pt x="18" y="8"/>
                  </a:lnTo>
                  <a:lnTo>
                    <a:pt x="0" y="0"/>
                  </a:lnTo>
                  <a:lnTo>
                    <a:pt x="3" y="19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4442" y="3445"/>
              <a:ext cx="40" cy="132"/>
            </a:xfrm>
            <a:custGeom>
              <a:avLst/>
              <a:gdLst/>
              <a:ahLst/>
              <a:cxnLst>
                <a:cxn ang="0">
                  <a:pos x="15" y="103"/>
                </a:cxn>
                <a:cxn ang="0">
                  <a:pos x="34" y="98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14" y="98"/>
                </a:cxn>
                <a:cxn ang="0">
                  <a:pos x="32" y="90"/>
                </a:cxn>
                <a:cxn ang="0">
                  <a:pos x="15" y="103"/>
                </a:cxn>
                <a:cxn ang="0">
                  <a:pos x="40" y="132"/>
                </a:cxn>
                <a:cxn ang="0">
                  <a:pos x="34" y="98"/>
                </a:cxn>
                <a:cxn ang="0">
                  <a:pos x="15" y="103"/>
                </a:cxn>
              </a:cxnLst>
              <a:rect l="0" t="0" r="r" b="b"/>
              <a:pathLst>
                <a:path w="40" h="132">
                  <a:moveTo>
                    <a:pt x="15" y="103"/>
                  </a:moveTo>
                  <a:lnTo>
                    <a:pt x="34" y="98"/>
                  </a:lnTo>
                  <a:lnTo>
                    <a:pt x="21" y="0"/>
                  </a:lnTo>
                  <a:lnTo>
                    <a:pt x="0" y="0"/>
                  </a:lnTo>
                  <a:lnTo>
                    <a:pt x="14" y="98"/>
                  </a:lnTo>
                  <a:lnTo>
                    <a:pt x="32" y="90"/>
                  </a:lnTo>
                  <a:lnTo>
                    <a:pt x="15" y="103"/>
                  </a:lnTo>
                  <a:lnTo>
                    <a:pt x="40" y="132"/>
                  </a:lnTo>
                  <a:lnTo>
                    <a:pt x="34" y="98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4431" y="3496"/>
              <a:ext cx="43" cy="52"/>
            </a:xfrm>
            <a:custGeom>
              <a:avLst/>
              <a:gdLst/>
              <a:ahLst/>
              <a:cxnLst>
                <a:cxn ang="0">
                  <a:pos x="21" y="24"/>
                </a:cxn>
                <a:cxn ang="0">
                  <a:pos x="0" y="26"/>
                </a:cxn>
                <a:cxn ang="0">
                  <a:pos x="26" y="52"/>
                </a:cxn>
                <a:cxn ang="0">
                  <a:pos x="43" y="39"/>
                </a:cxn>
                <a:cxn ang="0">
                  <a:pos x="19" y="13"/>
                </a:cxn>
                <a:cxn ang="0">
                  <a:pos x="0" y="15"/>
                </a:cxn>
                <a:cxn ang="0">
                  <a:pos x="19" y="13"/>
                </a:cxn>
                <a:cxn ang="0">
                  <a:pos x="8" y="0"/>
                </a:cxn>
                <a:cxn ang="0">
                  <a:pos x="0" y="15"/>
                </a:cxn>
                <a:cxn ang="0">
                  <a:pos x="21" y="24"/>
                </a:cxn>
              </a:cxnLst>
              <a:rect l="0" t="0" r="r" b="b"/>
              <a:pathLst>
                <a:path w="43" h="52">
                  <a:moveTo>
                    <a:pt x="21" y="24"/>
                  </a:moveTo>
                  <a:lnTo>
                    <a:pt x="0" y="26"/>
                  </a:lnTo>
                  <a:lnTo>
                    <a:pt x="26" y="52"/>
                  </a:lnTo>
                  <a:lnTo>
                    <a:pt x="43" y="39"/>
                  </a:lnTo>
                  <a:lnTo>
                    <a:pt x="19" y="13"/>
                  </a:lnTo>
                  <a:lnTo>
                    <a:pt x="0" y="15"/>
                  </a:lnTo>
                  <a:lnTo>
                    <a:pt x="19" y="13"/>
                  </a:lnTo>
                  <a:lnTo>
                    <a:pt x="8" y="0"/>
                  </a:lnTo>
                  <a:lnTo>
                    <a:pt x="0" y="15"/>
                  </a:lnTo>
                  <a:lnTo>
                    <a:pt x="2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4394" y="3511"/>
              <a:ext cx="58" cy="82"/>
            </a:xfrm>
            <a:custGeom>
              <a:avLst/>
              <a:gdLst/>
              <a:ahLst/>
              <a:cxnLst>
                <a:cxn ang="0">
                  <a:pos x="9" y="81"/>
                </a:cxn>
                <a:cxn ang="0">
                  <a:pos x="20" y="75"/>
                </a:cxn>
                <a:cxn ang="0">
                  <a:pos x="58" y="9"/>
                </a:cxn>
                <a:cxn ang="0">
                  <a:pos x="37" y="0"/>
                </a:cxn>
                <a:cxn ang="0">
                  <a:pos x="0" y="64"/>
                </a:cxn>
                <a:cxn ang="0">
                  <a:pos x="9" y="60"/>
                </a:cxn>
                <a:cxn ang="0">
                  <a:pos x="9" y="81"/>
                </a:cxn>
                <a:cxn ang="0">
                  <a:pos x="15" y="82"/>
                </a:cxn>
                <a:cxn ang="0">
                  <a:pos x="20" y="75"/>
                </a:cxn>
                <a:cxn ang="0">
                  <a:pos x="9" y="81"/>
                </a:cxn>
              </a:cxnLst>
              <a:rect l="0" t="0" r="r" b="b"/>
              <a:pathLst>
                <a:path w="58" h="82">
                  <a:moveTo>
                    <a:pt x="9" y="81"/>
                  </a:moveTo>
                  <a:lnTo>
                    <a:pt x="20" y="75"/>
                  </a:lnTo>
                  <a:lnTo>
                    <a:pt x="58" y="9"/>
                  </a:lnTo>
                  <a:lnTo>
                    <a:pt x="37" y="0"/>
                  </a:lnTo>
                  <a:lnTo>
                    <a:pt x="0" y="64"/>
                  </a:lnTo>
                  <a:lnTo>
                    <a:pt x="9" y="60"/>
                  </a:lnTo>
                  <a:lnTo>
                    <a:pt x="9" y="81"/>
                  </a:lnTo>
                  <a:lnTo>
                    <a:pt x="15" y="82"/>
                  </a:lnTo>
                  <a:lnTo>
                    <a:pt x="20" y="75"/>
                  </a:lnTo>
                  <a:lnTo>
                    <a:pt x="9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>
              <a:off x="1749" y="3415"/>
              <a:ext cx="2654" cy="17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" y="21"/>
                </a:cxn>
                <a:cxn ang="0">
                  <a:pos x="2654" y="177"/>
                </a:cxn>
                <a:cxn ang="0">
                  <a:pos x="2654" y="156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0" y="21"/>
                </a:cxn>
                <a:cxn ang="0">
                  <a:pos x="4" y="21"/>
                </a:cxn>
                <a:cxn ang="0">
                  <a:pos x="0" y="21"/>
                </a:cxn>
              </a:cxnLst>
              <a:rect l="0" t="0" r="r" b="b"/>
              <a:pathLst>
                <a:path w="2654" h="177">
                  <a:moveTo>
                    <a:pt x="0" y="21"/>
                  </a:moveTo>
                  <a:lnTo>
                    <a:pt x="4" y="21"/>
                  </a:lnTo>
                  <a:lnTo>
                    <a:pt x="2654" y="177"/>
                  </a:lnTo>
                  <a:lnTo>
                    <a:pt x="2654" y="156"/>
                  </a:lnTo>
                  <a:lnTo>
                    <a:pt x="4" y="0"/>
                  </a:lnTo>
                  <a:lnTo>
                    <a:pt x="9" y="0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1480" y="3263"/>
              <a:ext cx="278" cy="173"/>
            </a:xfrm>
            <a:custGeom>
              <a:avLst/>
              <a:gdLst/>
              <a:ahLst/>
              <a:cxnLst>
                <a:cxn ang="0">
                  <a:pos x="10" y="23"/>
                </a:cxn>
                <a:cxn ang="0">
                  <a:pos x="0" y="23"/>
                </a:cxn>
                <a:cxn ang="0">
                  <a:pos x="269" y="173"/>
                </a:cxn>
                <a:cxn ang="0">
                  <a:pos x="278" y="152"/>
                </a:cxn>
                <a:cxn ang="0">
                  <a:pos x="258" y="139"/>
                </a:cxn>
                <a:cxn ang="0">
                  <a:pos x="222" y="120"/>
                </a:cxn>
                <a:cxn ang="0">
                  <a:pos x="181" y="96"/>
                </a:cxn>
                <a:cxn ang="0">
                  <a:pos x="134" y="69"/>
                </a:cxn>
                <a:cxn ang="0">
                  <a:pos x="89" y="43"/>
                </a:cxn>
                <a:cxn ang="0">
                  <a:pos x="49" y="23"/>
                </a:cxn>
                <a:cxn ang="0">
                  <a:pos x="17" y="8"/>
                </a:cxn>
                <a:cxn ang="0">
                  <a:pos x="2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10" y="23"/>
                </a:cxn>
              </a:cxnLst>
              <a:rect l="0" t="0" r="r" b="b"/>
              <a:pathLst>
                <a:path w="278" h="173">
                  <a:moveTo>
                    <a:pt x="10" y="23"/>
                  </a:moveTo>
                  <a:lnTo>
                    <a:pt x="0" y="23"/>
                  </a:lnTo>
                  <a:lnTo>
                    <a:pt x="269" y="173"/>
                  </a:lnTo>
                  <a:lnTo>
                    <a:pt x="278" y="152"/>
                  </a:lnTo>
                  <a:lnTo>
                    <a:pt x="258" y="139"/>
                  </a:lnTo>
                  <a:lnTo>
                    <a:pt x="222" y="120"/>
                  </a:lnTo>
                  <a:lnTo>
                    <a:pt x="181" y="96"/>
                  </a:lnTo>
                  <a:lnTo>
                    <a:pt x="134" y="69"/>
                  </a:lnTo>
                  <a:lnTo>
                    <a:pt x="89" y="43"/>
                  </a:lnTo>
                  <a:lnTo>
                    <a:pt x="49" y="23"/>
                  </a:lnTo>
                  <a:lnTo>
                    <a:pt x="17" y="8"/>
                  </a:lnTo>
                  <a:lnTo>
                    <a:pt x="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1446" y="3265"/>
              <a:ext cx="44" cy="3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8" y="34"/>
                </a:cxn>
                <a:cxn ang="0">
                  <a:pos x="21" y="30"/>
                </a:cxn>
                <a:cxn ang="0">
                  <a:pos x="34" y="24"/>
                </a:cxn>
                <a:cxn ang="0">
                  <a:pos x="44" y="21"/>
                </a:cxn>
                <a:cxn ang="0">
                  <a:pos x="36" y="0"/>
                </a:cxn>
                <a:cxn ang="0">
                  <a:pos x="0" y="15"/>
                </a:cxn>
                <a:cxn ang="0">
                  <a:pos x="8" y="15"/>
                </a:cxn>
                <a:cxn ang="0">
                  <a:pos x="0" y="36"/>
                </a:cxn>
                <a:cxn ang="0">
                  <a:pos x="2" y="37"/>
                </a:cxn>
                <a:cxn ang="0">
                  <a:pos x="4" y="37"/>
                </a:cxn>
                <a:cxn ang="0">
                  <a:pos x="6" y="37"/>
                </a:cxn>
                <a:cxn ang="0">
                  <a:pos x="8" y="36"/>
                </a:cxn>
                <a:cxn ang="0">
                  <a:pos x="0" y="36"/>
                </a:cxn>
              </a:cxnLst>
              <a:rect l="0" t="0" r="r" b="b"/>
              <a:pathLst>
                <a:path w="44" h="37">
                  <a:moveTo>
                    <a:pt x="0" y="36"/>
                  </a:moveTo>
                  <a:lnTo>
                    <a:pt x="8" y="34"/>
                  </a:lnTo>
                  <a:lnTo>
                    <a:pt x="21" y="30"/>
                  </a:lnTo>
                  <a:lnTo>
                    <a:pt x="34" y="24"/>
                  </a:lnTo>
                  <a:lnTo>
                    <a:pt x="44" y="21"/>
                  </a:lnTo>
                  <a:lnTo>
                    <a:pt x="36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0" y="36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8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1413" y="3263"/>
              <a:ext cx="41" cy="38"/>
            </a:xfrm>
            <a:custGeom>
              <a:avLst/>
              <a:gdLst/>
              <a:ahLst/>
              <a:cxnLst>
                <a:cxn ang="0">
                  <a:pos x="20" y="17"/>
                </a:cxn>
                <a:cxn ang="0">
                  <a:pos x="7" y="26"/>
                </a:cxn>
                <a:cxn ang="0">
                  <a:pos x="33" y="38"/>
                </a:cxn>
                <a:cxn ang="0">
                  <a:pos x="41" y="17"/>
                </a:cxn>
                <a:cxn ang="0">
                  <a:pos x="15" y="6"/>
                </a:cxn>
                <a:cxn ang="0">
                  <a:pos x="0" y="15"/>
                </a:cxn>
                <a:cxn ang="0">
                  <a:pos x="15" y="6"/>
                </a:cxn>
                <a:cxn ang="0">
                  <a:pos x="2" y="0"/>
                </a:cxn>
                <a:cxn ang="0">
                  <a:pos x="0" y="15"/>
                </a:cxn>
                <a:cxn ang="0">
                  <a:pos x="20" y="17"/>
                </a:cxn>
              </a:cxnLst>
              <a:rect l="0" t="0" r="r" b="b"/>
              <a:pathLst>
                <a:path w="41" h="38">
                  <a:moveTo>
                    <a:pt x="20" y="17"/>
                  </a:moveTo>
                  <a:lnTo>
                    <a:pt x="7" y="26"/>
                  </a:lnTo>
                  <a:lnTo>
                    <a:pt x="33" y="38"/>
                  </a:lnTo>
                  <a:lnTo>
                    <a:pt x="41" y="17"/>
                  </a:lnTo>
                  <a:lnTo>
                    <a:pt x="15" y="6"/>
                  </a:lnTo>
                  <a:lnTo>
                    <a:pt x="0" y="15"/>
                  </a:lnTo>
                  <a:lnTo>
                    <a:pt x="15" y="6"/>
                  </a:lnTo>
                  <a:lnTo>
                    <a:pt x="2" y="0"/>
                  </a:lnTo>
                  <a:lnTo>
                    <a:pt x="0" y="15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auto">
            <a:xfrm>
              <a:off x="1396" y="3278"/>
              <a:ext cx="37" cy="137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20" y="98"/>
                </a:cxn>
                <a:cxn ang="0">
                  <a:pos x="37" y="2"/>
                </a:cxn>
                <a:cxn ang="0">
                  <a:pos x="17" y="0"/>
                </a:cxn>
                <a:cxn ang="0">
                  <a:pos x="0" y="94"/>
                </a:cxn>
                <a:cxn ang="0">
                  <a:pos x="20" y="92"/>
                </a:cxn>
                <a:cxn ang="0">
                  <a:pos x="0" y="100"/>
                </a:cxn>
                <a:cxn ang="0">
                  <a:pos x="13" y="137"/>
                </a:cxn>
                <a:cxn ang="0">
                  <a:pos x="20" y="98"/>
                </a:cxn>
                <a:cxn ang="0">
                  <a:pos x="0" y="100"/>
                </a:cxn>
              </a:cxnLst>
              <a:rect l="0" t="0" r="r" b="b"/>
              <a:pathLst>
                <a:path w="37" h="137">
                  <a:moveTo>
                    <a:pt x="0" y="100"/>
                  </a:moveTo>
                  <a:lnTo>
                    <a:pt x="20" y="98"/>
                  </a:lnTo>
                  <a:lnTo>
                    <a:pt x="37" y="2"/>
                  </a:lnTo>
                  <a:lnTo>
                    <a:pt x="17" y="0"/>
                  </a:lnTo>
                  <a:lnTo>
                    <a:pt x="0" y="94"/>
                  </a:lnTo>
                  <a:lnTo>
                    <a:pt x="20" y="92"/>
                  </a:lnTo>
                  <a:lnTo>
                    <a:pt x="0" y="100"/>
                  </a:lnTo>
                  <a:lnTo>
                    <a:pt x="13" y="137"/>
                  </a:lnTo>
                  <a:lnTo>
                    <a:pt x="20" y="9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auto">
            <a:xfrm>
              <a:off x="1373" y="3304"/>
              <a:ext cx="43" cy="74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0" y="19"/>
                </a:cxn>
                <a:cxn ang="0">
                  <a:pos x="23" y="74"/>
                </a:cxn>
                <a:cxn ang="0">
                  <a:pos x="43" y="66"/>
                </a:cxn>
                <a:cxn ang="0">
                  <a:pos x="21" y="12"/>
                </a:cxn>
                <a:cxn ang="0">
                  <a:pos x="6" y="6"/>
                </a:cxn>
                <a:cxn ang="0">
                  <a:pos x="21" y="12"/>
                </a:cxn>
                <a:cxn ang="0">
                  <a:pos x="15" y="0"/>
                </a:cxn>
                <a:cxn ang="0">
                  <a:pos x="6" y="6"/>
                </a:cxn>
                <a:cxn ang="0">
                  <a:pos x="13" y="27"/>
                </a:cxn>
              </a:cxnLst>
              <a:rect l="0" t="0" r="r" b="b"/>
              <a:pathLst>
                <a:path w="43" h="74">
                  <a:moveTo>
                    <a:pt x="13" y="27"/>
                  </a:moveTo>
                  <a:lnTo>
                    <a:pt x="0" y="19"/>
                  </a:lnTo>
                  <a:lnTo>
                    <a:pt x="23" y="74"/>
                  </a:lnTo>
                  <a:lnTo>
                    <a:pt x="43" y="66"/>
                  </a:lnTo>
                  <a:lnTo>
                    <a:pt x="21" y="12"/>
                  </a:lnTo>
                  <a:lnTo>
                    <a:pt x="6" y="6"/>
                  </a:lnTo>
                  <a:lnTo>
                    <a:pt x="21" y="12"/>
                  </a:lnTo>
                  <a:lnTo>
                    <a:pt x="15" y="0"/>
                  </a:lnTo>
                  <a:lnTo>
                    <a:pt x="6" y="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auto">
            <a:xfrm>
              <a:off x="1345" y="3310"/>
              <a:ext cx="41" cy="30"/>
            </a:xfrm>
            <a:custGeom>
              <a:avLst/>
              <a:gdLst/>
              <a:ahLst/>
              <a:cxnLst>
                <a:cxn ang="0">
                  <a:pos x="24" y="21"/>
                </a:cxn>
                <a:cxn ang="0">
                  <a:pos x="17" y="30"/>
                </a:cxn>
                <a:cxn ang="0">
                  <a:pos x="41" y="21"/>
                </a:cxn>
                <a:cxn ang="0">
                  <a:pos x="34" y="0"/>
                </a:cxn>
                <a:cxn ang="0">
                  <a:pos x="9" y="9"/>
                </a:cxn>
                <a:cxn ang="0">
                  <a:pos x="2" y="21"/>
                </a:cxn>
                <a:cxn ang="0">
                  <a:pos x="9" y="9"/>
                </a:cxn>
                <a:cxn ang="0">
                  <a:pos x="2" y="13"/>
                </a:cxn>
                <a:cxn ang="0">
                  <a:pos x="0" y="21"/>
                </a:cxn>
                <a:cxn ang="0">
                  <a:pos x="24" y="21"/>
                </a:cxn>
              </a:cxnLst>
              <a:rect l="0" t="0" r="r" b="b"/>
              <a:pathLst>
                <a:path w="41" h="30">
                  <a:moveTo>
                    <a:pt x="24" y="21"/>
                  </a:moveTo>
                  <a:lnTo>
                    <a:pt x="17" y="30"/>
                  </a:lnTo>
                  <a:lnTo>
                    <a:pt x="41" y="21"/>
                  </a:lnTo>
                  <a:lnTo>
                    <a:pt x="34" y="0"/>
                  </a:lnTo>
                  <a:lnTo>
                    <a:pt x="9" y="9"/>
                  </a:lnTo>
                  <a:lnTo>
                    <a:pt x="2" y="21"/>
                  </a:lnTo>
                  <a:lnTo>
                    <a:pt x="9" y="9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auto">
            <a:xfrm>
              <a:off x="1345" y="3331"/>
              <a:ext cx="24" cy="18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23" y="95"/>
                </a:cxn>
                <a:cxn ang="0">
                  <a:pos x="24" y="0"/>
                </a:cxn>
                <a:cxn ang="0">
                  <a:pos x="2" y="0"/>
                </a:cxn>
                <a:cxn ang="0">
                  <a:pos x="0" y="95"/>
                </a:cxn>
                <a:cxn ang="0">
                  <a:pos x="23" y="93"/>
                </a:cxn>
                <a:cxn ang="0">
                  <a:pos x="0" y="95"/>
                </a:cxn>
                <a:cxn ang="0">
                  <a:pos x="23" y="185"/>
                </a:cxn>
                <a:cxn ang="0">
                  <a:pos x="24" y="95"/>
                </a:cxn>
                <a:cxn ang="0">
                  <a:pos x="0" y="95"/>
                </a:cxn>
              </a:cxnLst>
              <a:rect l="0" t="0" r="r" b="b"/>
              <a:pathLst>
                <a:path w="24" h="185">
                  <a:moveTo>
                    <a:pt x="0" y="95"/>
                  </a:moveTo>
                  <a:lnTo>
                    <a:pt x="23" y="95"/>
                  </a:lnTo>
                  <a:lnTo>
                    <a:pt x="24" y="0"/>
                  </a:lnTo>
                  <a:lnTo>
                    <a:pt x="2" y="0"/>
                  </a:lnTo>
                  <a:lnTo>
                    <a:pt x="0" y="95"/>
                  </a:lnTo>
                  <a:lnTo>
                    <a:pt x="23" y="93"/>
                  </a:lnTo>
                  <a:lnTo>
                    <a:pt x="0" y="95"/>
                  </a:lnTo>
                  <a:lnTo>
                    <a:pt x="23" y="185"/>
                  </a:lnTo>
                  <a:lnTo>
                    <a:pt x="24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auto">
            <a:xfrm>
              <a:off x="1326" y="3332"/>
              <a:ext cx="42" cy="94"/>
            </a:xfrm>
            <a:custGeom>
              <a:avLst/>
              <a:gdLst/>
              <a:ahLst/>
              <a:cxnLst>
                <a:cxn ang="0">
                  <a:pos x="17" y="29"/>
                </a:cxn>
                <a:cxn ang="0">
                  <a:pos x="0" y="19"/>
                </a:cxn>
                <a:cxn ang="0">
                  <a:pos x="19" y="94"/>
                </a:cxn>
                <a:cxn ang="0">
                  <a:pos x="42" y="92"/>
                </a:cxn>
                <a:cxn ang="0">
                  <a:pos x="21" y="15"/>
                </a:cxn>
                <a:cxn ang="0">
                  <a:pos x="6" y="8"/>
                </a:cxn>
                <a:cxn ang="0">
                  <a:pos x="21" y="15"/>
                </a:cxn>
                <a:cxn ang="0">
                  <a:pos x="19" y="0"/>
                </a:cxn>
                <a:cxn ang="0">
                  <a:pos x="6" y="8"/>
                </a:cxn>
                <a:cxn ang="0">
                  <a:pos x="17" y="29"/>
                </a:cxn>
              </a:cxnLst>
              <a:rect l="0" t="0" r="r" b="b"/>
              <a:pathLst>
                <a:path w="42" h="94">
                  <a:moveTo>
                    <a:pt x="17" y="29"/>
                  </a:moveTo>
                  <a:lnTo>
                    <a:pt x="0" y="19"/>
                  </a:lnTo>
                  <a:lnTo>
                    <a:pt x="19" y="94"/>
                  </a:lnTo>
                  <a:lnTo>
                    <a:pt x="42" y="92"/>
                  </a:lnTo>
                  <a:lnTo>
                    <a:pt x="21" y="15"/>
                  </a:lnTo>
                  <a:lnTo>
                    <a:pt x="6" y="8"/>
                  </a:lnTo>
                  <a:lnTo>
                    <a:pt x="21" y="15"/>
                  </a:lnTo>
                  <a:lnTo>
                    <a:pt x="19" y="0"/>
                  </a:lnTo>
                  <a:lnTo>
                    <a:pt x="6" y="8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auto">
            <a:xfrm>
              <a:off x="1307" y="3340"/>
              <a:ext cx="36" cy="28"/>
            </a:xfrm>
            <a:custGeom>
              <a:avLst/>
              <a:gdLst/>
              <a:ahLst/>
              <a:cxnLst>
                <a:cxn ang="0">
                  <a:pos x="25" y="19"/>
                </a:cxn>
                <a:cxn ang="0">
                  <a:pos x="17" y="28"/>
                </a:cxn>
                <a:cxn ang="0">
                  <a:pos x="36" y="21"/>
                </a:cxn>
                <a:cxn ang="0">
                  <a:pos x="25" y="0"/>
                </a:cxn>
                <a:cxn ang="0">
                  <a:pos x="8" y="7"/>
                </a:cxn>
                <a:cxn ang="0">
                  <a:pos x="0" y="19"/>
                </a:cxn>
                <a:cxn ang="0">
                  <a:pos x="8" y="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25" y="19"/>
                </a:cxn>
              </a:cxnLst>
              <a:rect l="0" t="0" r="r" b="b"/>
              <a:pathLst>
                <a:path w="36" h="28">
                  <a:moveTo>
                    <a:pt x="25" y="19"/>
                  </a:moveTo>
                  <a:lnTo>
                    <a:pt x="17" y="28"/>
                  </a:lnTo>
                  <a:lnTo>
                    <a:pt x="36" y="21"/>
                  </a:lnTo>
                  <a:lnTo>
                    <a:pt x="25" y="0"/>
                  </a:lnTo>
                  <a:lnTo>
                    <a:pt x="8" y="7"/>
                  </a:lnTo>
                  <a:lnTo>
                    <a:pt x="0" y="19"/>
                  </a:lnTo>
                  <a:lnTo>
                    <a:pt x="8" y="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auto">
            <a:xfrm>
              <a:off x="1307" y="3359"/>
              <a:ext cx="25" cy="191"/>
            </a:xfrm>
            <a:custGeom>
              <a:avLst/>
              <a:gdLst/>
              <a:ahLst/>
              <a:cxnLst>
                <a:cxn ang="0">
                  <a:pos x="2" y="156"/>
                </a:cxn>
                <a:cxn ang="0">
                  <a:pos x="25" y="150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150"/>
                </a:cxn>
                <a:cxn ang="0">
                  <a:pos x="23" y="144"/>
                </a:cxn>
                <a:cxn ang="0">
                  <a:pos x="2" y="156"/>
                </a:cxn>
                <a:cxn ang="0">
                  <a:pos x="25" y="191"/>
                </a:cxn>
                <a:cxn ang="0">
                  <a:pos x="25" y="150"/>
                </a:cxn>
                <a:cxn ang="0">
                  <a:pos x="2" y="156"/>
                </a:cxn>
              </a:cxnLst>
              <a:rect l="0" t="0" r="r" b="b"/>
              <a:pathLst>
                <a:path w="25" h="191">
                  <a:moveTo>
                    <a:pt x="2" y="156"/>
                  </a:moveTo>
                  <a:lnTo>
                    <a:pt x="25" y="15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23" y="144"/>
                  </a:lnTo>
                  <a:lnTo>
                    <a:pt x="2" y="156"/>
                  </a:lnTo>
                  <a:lnTo>
                    <a:pt x="25" y="191"/>
                  </a:lnTo>
                  <a:lnTo>
                    <a:pt x="25" y="150"/>
                  </a:lnTo>
                  <a:lnTo>
                    <a:pt x="2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auto">
            <a:xfrm>
              <a:off x="1285" y="3451"/>
              <a:ext cx="45" cy="64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0" y="20"/>
                </a:cxn>
                <a:cxn ang="0">
                  <a:pos x="24" y="64"/>
                </a:cxn>
                <a:cxn ang="0">
                  <a:pos x="45" y="52"/>
                </a:cxn>
                <a:cxn ang="0">
                  <a:pos x="21" y="9"/>
                </a:cxn>
                <a:cxn ang="0">
                  <a:pos x="4" y="5"/>
                </a:cxn>
                <a:cxn ang="0">
                  <a:pos x="21" y="9"/>
                </a:cxn>
                <a:cxn ang="0">
                  <a:pos x="13" y="0"/>
                </a:cxn>
                <a:cxn ang="0">
                  <a:pos x="4" y="5"/>
                </a:cxn>
                <a:cxn ang="0">
                  <a:pos x="15" y="24"/>
                </a:cxn>
              </a:cxnLst>
              <a:rect l="0" t="0" r="r" b="b"/>
              <a:pathLst>
                <a:path w="45" h="64">
                  <a:moveTo>
                    <a:pt x="15" y="24"/>
                  </a:moveTo>
                  <a:lnTo>
                    <a:pt x="0" y="20"/>
                  </a:lnTo>
                  <a:lnTo>
                    <a:pt x="24" y="64"/>
                  </a:lnTo>
                  <a:lnTo>
                    <a:pt x="45" y="52"/>
                  </a:lnTo>
                  <a:lnTo>
                    <a:pt x="21" y="9"/>
                  </a:lnTo>
                  <a:lnTo>
                    <a:pt x="4" y="5"/>
                  </a:lnTo>
                  <a:lnTo>
                    <a:pt x="21" y="9"/>
                  </a:lnTo>
                  <a:lnTo>
                    <a:pt x="13" y="0"/>
                  </a:lnTo>
                  <a:lnTo>
                    <a:pt x="4" y="5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auto">
            <a:xfrm>
              <a:off x="1257" y="3456"/>
              <a:ext cx="43" cy="34"/>
            </a:xfrm>
            <a:custGeom>
              <a:avLst/>
              <a:gdLst/>
              <a:ahLst/>
              <a:cxnLst>
                <a:cxn ang="0">
                  <a:pos x="24" y="25"/>
                </a:cxn>
                <a:cxn ang="0">
                  <a:pos x="19" y="34"/>
                </a:cxn>
                <a:cxn ang="0">
                  <a:pos x="43" y="19"/>
                </a:cxn>
                <a:cxn ang="0">
                  <a:pos x="32" y="0"/>
                </a:cxn>
                <a:cxn ang="0">
                  <a:pos x="7" y="17"/>
                </a:cxn>
                <a:cxn ang="0">
                  <a:pos x="2" y="29"/>
                </a:cxn>
                <a:cxn ang="0">
                  <a:pos x="7" y="17"/>
                </a:cxn>
                <a:cxn ang="0">
                  <a:pos x="0" y="21"/>
                </a:cxn>
                <a:cxn ang="0">
                  <a:pos x="2" y="29"/>
                </a:cxn>
                <a:cxn ang="0">
                  <a:pos x="24" y="25"/>
                </a:cxn>
              </a:cxnLst>
              <a:rect l="0" t="0" r="r" b="b"/>
              <a:pathLst>
                <a:path w="43" h="34">
                  <a:moveTo>
                    <a:pt x="24" y="25"/>
                  </a:moveTo>
                  <a:lnTo>
                    <a:pt x="19" y="34"/>
                  </a:lnTo>
                  <a:lnTo>
                    <a:pt x="43" y="19"/>
                  </a:lnTo>
                  <a:lnTo>
                    <a:pt x="32" y="0"/>
                  </a:lnTo>
                  <a:lnTo>
                    <a:pt x="7" y="17"/>
                  </a:lnTo>
                  <a:lnTo>
                    <a:pt x="2" y="29"/>
                  </a:lnTo>
                  <a:lnTo>
                    <a:pt x="7" y="17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auto">
            <a:xfrm>
              <a:off x="1259" y="3481"/>
              <a:ext cx="39" cy="75"/>
            </a:xfrm>
            <a:custGeom>
              <a:avLst/>
              <a:gdLst/>
              <a:ahLst/>
              <a:cxnLst>
                <a:cxn ang="0">
                  <a:pos x="37" y="71"/>
                </a:cxn>
                <a:cxn ang="0">
                  <a:pos x="22" y="0"/>
                </a:cxn>
                <a:cxn ang="0">
                  <a:pos x="0" y="4"/>
                </a:cxn>
                <a:cxn ang="0">
                  <a:pos x="17" y="75"/>
                </a:cxn>
                <a:cxn ang="0">
                  <a:pos x="15" y="73"/>
                </a:cxn>
                <a:cxn ang="0">
                  <a:pos x="39" y="73"/>
                </a:cxn>
                <a:cxn ang="0">
                  <a:pos x="37" y="73"/>
                </a:cxn>
                <a:cxn ang="0">
                  <a:pos x="37" y="73"/>
                </a:cxn>
                <a:cxn ang="0">
                  <a:pos x="37" y="71"/>
                </a:cxn>
                <a:cxn ang="0">
                  <a:pos x="37" y="71"/>
                </a:cxn>
              </a:cxnLst>
              <a:rect l="0" t="0" r="r" b="b"/>
              <a:pathLst>
                <a:path w="39" h="75">
                  <a:moveTo>
                    <a:pt x="37" y="71"/>
                  </a:moveTo>
                  <a:lnTo>
                    <a:pt x="22" y="0"/>
                  </a:lnTo>
                  <a:lnTo>
                    <a:pt x="0" y="4"/>
                  </a:lnTo>
                  <a:lnTo>
                    <a:pt x="17" y="75"/>
                  </a:lnTo>
                  <a:lnTo>
                    <a:pt x="15" y="73"/>
                  </a:lnTo>
                  <a:lnTo>
                    <a:pt x="39" y="73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37" y="71"/>
                  </a:lnTo>
                  <a:lnTo>
                    <a:pt x="37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9" name="Freeform 41"/>
            <p:cNvSpPr>
              <a:spLocks/>
            </p:cNvSpPr>
            <p:nvPr/>
          </p:nvSpPr>
          <p:spPr bwMode="auto">
            <a:xfrm>
              <a:off x="1274" y="3554"/>
              <a:ext cx="28" cy="636"/>
            </a:xfrm>
            <a:custGeom>
              <a:avLst/>
              <a:gdLst/>
              <a:ahLst/>
              <a:cxnLst>
                <a:cxn ang="0">
                  <a:pos x="15" y="612"/>
                </a:cxn>
                <a:cxn ang="0">
                  <a:pos x="28" y="625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3" y="625"/>
                </a:cxn>
                <a:cxn ang="0">
                  <a:pos x="15" y="636"/>
                </a:cxn>
                <a:cxn ang="0">
                  <a:pos x="3" y="625"/>
                </a:cxn>
                <a:cxn ang="0">
                  <a:pos x="5" y="635"/>
                </a:cxn>
                <a:cxn ang="0">
                  <a:pos x="15" y="636"/>
                </a:cxn>
                <a:cxn ang="0">
                  <a:pos x="15" y="612"/>
                </a:cxn>
              </a:cxnLst>
              <a:rect l="0" t="0" r="r" b="b"/>
              <a:pathLst>
                <a:path w="28" h="636">
                  <a:moveTo>
                    <a:pt x="15" y="612"/>
                  </a:moveTo>
                  <a:lnTo>
                    <a:pt x="28" y="625"/>
                  </a:lnTo>
                  <a:lnTo>
                    <a:pt x="24" y="0"/>
                  </a:lnTo>
                  <a:lnTo>
                    <a:pt x="0" y="0"/>
                  </a:lnTo>
                  <a:lnTo>
                    <a:pt x="3" y="625"/>
                  </a:lnTo>
                  <a:lnTo>
                    <a:pt x="15" y="636"/>
                  </a:lnTo>
                  <a:lnTo>
                    <a:pt x="3" y="625"/>
                  </a:lnTo>
                  <a:lnTo>
                    <a:pt x="5" y="635"/>
                  </a:lnTo>
                  <a:lnTo>
                    <a:pt x="15" y="636"/>
                  </a:lnTo>
                  <a:lnTo>
                    <a:pt x="15" y="6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0" name="Rectangle 42"/>
            <p:cNvSpPr>
              <a:spLocks noChangeArrowheads="1"/>
            </p:cNvSpPr>
            <p:nvPr/>
          </p:nvSpPr>
          <p:spPr bwMode="auto">
            <a:xfrm>
              <a:off x="3332" y="101"/>
              <a:ext cx="353" cy="691"/>
            </a:xfrm>
            <a:prstGeom prst="rect">
              <a:avLst/>
            </a:prstGeom>
            <a:solidFill>
              <a:srgbClr val="BF3F3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auto">
            <a:xfrm>
              <a:off x="3332" y="88"/>
              <a:ext cx="367" cy="25"/>
            </a:xfrm>
            <a:custGeom>
              <a:avLst/>
              <a:gdLst/>
              <a:ahLst/>
              <a:cxnLst>
                <a:cxn ang="0">
                  <a:pos x="367" y="13"/>
                </a:cxn>
                <a:cxn ang="0">
                  <a:pos x="353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353" y="25"/>
                </a:cxn>
                <a:cxn ang="0">
                  <a:pos x="342" y="13"/>
                </a:cxn>
                <a:cxn ang="0">
                  <a:pos x="367" y="13"/>
                </a:cxn>
                <a:cxn ang="0">
                  <a:pos x="367" y="0"/>
                </a:cxn>
                <a:cxn ang="0">
                  <a:pos x="353" y="0"/>
                </a:cxn>
                <a:cxn ang="0">
                  <a:pos x="367" y="13"/>
                </a:cxn>
              </a:cxnLst>
              <a:rect l="0" t="0" r="r" b="b"/>
              <a:pathLst>
                <a:path w="367" h="25">
                  <a:moveTo>
                    <a:pt x="367" y="13"/>
                  </a:moveTo>
                  <a:lnTo>
                    <a:pt x="35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353" y="25"/>
                  </a:lnTo>
                  <a:lnTo>
                    <a:pt x="342" y="13"/>
                  </a:lnTo>
                  <a:lnTo>
                    <a:pt x="367" y="13"/>
                  </a:lnTo>
                  <a:lnTo>
                    <a:pt x="367" y="0"/>
                  </a:lnTo>
                  <a:lnTo>
                    <a:pt x="353" y="0"/>
                  </a:lnTo>
                  <a:lnTo>
                    <a:pt x="36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2" name="Freeform 44"/>
            <p:cNvSpPr>
              <a:spLocks/>
            </p:cNvSpPr>
            <p:nvPr/>
          </p:nvSpPr>
          <p:spPr bwMode="auto">
            <a:xfrm>
              <a:off x="3674" y="101"/>
              <a:ext cx="25" cy="704"/>
            </a:xfrm>
            <a:custGeom>
              <a:avLst/>
              <a:gdLst/>
              <a:ahLst/>
              <a:cxnLst>
                <a:cxn ang="0">
                  <a:pos x="11" y="704"/>
                </a:cxn>
                <a:cxn ang="0">
                  <a:pos x="25" y="691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691"/>
                </a:cxn>
                <a:cxn ang="0">
                  <a:pos x="11" y="678"/>
                </a:cxn>
                <a:cxn ang="0">
                  <a:pos x="11" y="704"/>
                </a:cxn>
                <a:cxn ang="0">
                  <a:pos x="25" y="704"/>
                </a:cxn>
                <a:cxn ang="0">
                  <a:pos x="25" y="691"/>
                </a:cxn>
                <a:cxn ang="0">
                  <a:pos x="11" y="704"/>
                </a:cxn>
              </a:cxnLst>
              <a:rect l="0" t="0" r="r" b="b"/>
              <a:pathLst>
                <a:path w="25" h="704">
                  <a:moveTo>
                    <a:pt x="11" y="704"/>
                  </a:moveTo>
                  <a:lnTo>
                    <a:pt x="25" y="691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691"/>
                  </a:lnTo>
                  <a:lnTo>
                    <a:pt x="11" y="678"/>
                  </a:lnTo>
                  <a:lnTo>
                    <a:pt x="11" y="704"/>
                  </a:lnTo>
                  <a:lnTo>
                    <a:pt x="25" y="704"/>
                  </a:lnTo>
                  <a:lnTo>
                    <a:pt x="25" y="691"/>
                  </a:lnTo>
                  <a:lnTo>
                    <a:pt x="11" y="7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auto">
            <a:xfrm>
              <a:off x="3321" y="779"/>
              <a:ext cx="364" cy="2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6"/>
                </a:cxn>
                <a:cxn ang="0">
                  <a:pos x="364" y="26"/>
                </a:cxn>
                <a:cxn ang="0">
                  <a:pos x="364" y="0"/>
                </a:cxn>
                <a:cxn ang="0">
                  <a:pos x="11" y="0"/>
                </a:cxn>
                <a:cxn ang="0">
                  <a:pos x="24" y="13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11" y="26"/>
                </a:cxn>
                <a:cxn ang="0">
                  <a:pos x="0" y="13"/>
                </a:cxn>
              </a:cxnLst>
              <a:rect l="0" t="0" r="r" b="b"/>
              <a:pathLst>
                <a:path w="364" h="26">
                  <a:moveTo>
                    <a:pt x="0" y="13"/>
                  </a:moveTo>
                  <a:lnTo>
                    <a:pt x="11" y="26"/>
                  </a:lnTo>
                  <a:lnTo>
                    <a:pt x="364" y="26"/>
                  </a:lnTo>
                  <a:lnTo>
                    <a:pt x="364" y="0"/>
                  </a:lnTo>
                  <a:lnTo>
                    <a:pt x="11" y="0"/>
                  </a:lnTo>
                  <a:lnTo>
                    <a:pt x="24" y="13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11" y="2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auto">
            <a:xfrm>
              <a:off x="3321" y="88"/>
              <a:ext cx="24" cy="70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704"/>
                </a:cxn>
                <a:cxn ang="0">
                  <a:pos x="24" y="704"/>
                </a:cxn>
                <a:cxn ang="0">
                  <a:pos x="24" y="13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4" h="704">
                  <a:moveTo>
                    <a:pt x="11" y="0"/>
                  </a:moveTo>
                  <a:lnTo>
                    <a:pt x="0" y="13"/>
                  </a:lnTo>
                  <a:lnTo>
                    <a:pt x="0" y="704"/>
                  </a:lnTo>
                  <a:lnTo>
                    <a:pt x="24" y="704"/>
                  </a:lnTo>
                  <a:lnTo>
                    <a:pt x="24" y="13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5" name="Freeform 47"/>
            <p:cNvSpPr>
              <a:spLocks/>
            </p:cNvSpPr>
            <p:nvPr/>
          </p:nvSpPr>
          <p:spPr bwMode="auto">
            <a:xfrm>
              <a:off x="1839" y="17"/>
              <a:ext cx="2367" cy="1183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367" y="1183"/>
                </a:cxn>
                <a:cxn ang="0">
                  <a:pos x="0" y="1183"/>
                </a:cxn>
                <a:cxn ang="0">
                  <a:pos x="1183" y="0"/>
                </a:cxn>
              </a:cxnLst>
              <a:rect l="0" t="0" r="r" b="b"/>
              <a:pathLst>
                <a:path w="2367" h="1183">
                  <a:moveTo>
                    <a:pt x="1183" y="0"/>
                  </a:moveTo>
                  <a:lnTo>
                    <a:pt x="2367" y="1183"/>
                  </a:lnTo>
                  <a:lnTo>
                    <a:pt x="0" y="1183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D1A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6" name="Freeform 48"/>
            <p:cNvSpPr>
              <a:spLocks/>
            </p:cNvSpPr>
            <p:nvPr/>
          </p:nvSpPr>
          <p:spPr bwMode="auto">
            <a:xfrm>
              <a:off x="3015" y="9"/>
              <a:ext cx="1219" cy="1204"/>
            </a:xfrm>
            <a:custGeom>
              <a:avLst/>
              <a:gdLst/>
              <a:ahLst/>
              <a:cxnLst>
                <a:cxn ang="0">
                  <a:pos x="1191" y="1204"/>
                </a:cxn>
                <a:cxn ang="0">
                  <a:pos x="1198" y="1183"/>
                </a:cxn>
                <a:cxn ang="0">
                  <a:pos x="15" y="0"/>
                </a:cxn>
                <a:cxn ang="0">
                  <a:pos x="0" y="14"/>
                </a:cxn>
                <a:cxn ang="0">
                  <a:pos x="1183" y="1198"/>
                </a:cxn>
                <a:cxn ang="0">
                  <a:pos x="1191" y="1178"/>
                </a:cxn>
                <a:cxn ang="0">
                  <a:pos x="1191" y="1204"/>
                </a:cxn>
                <a:cxn ang="0">
                  <a:pos x="1219" y="1204"/>
                </a:cxn>
                <a:cxn ang="0">
                  <a:pos x="1198" y="1183"/>
                </a:cxn>
                <a:cxn ang="0">
                  <a:pos x="1191" y="1204"/>
                </a:cxn>
              </a:cxnLst>
              <a:rect l="0" t="0" r="r" b="b"/>
              <a:pathLst>
                <a:path w="1219" h="1204">
                  <a:moveTo>
                    <a:pt x="1191" y="1204"/>
                  </a:moveTo>
                  <a:lnTo>
                    <a:pt x="1198" y="1183"/>
                  </a:lnTo>
                  <a:lnTo>
                    <a:pt x="15" y="0"/>
                  </a:lnTo>
                  <a:lnTo>
                    <a:pt x="0" y="14"/>
                  </a:lnTo>
                  <a:lnTo>
                    <a:pt x="1183" y="1198"/>
                  </a:lnTo>
                  <a:lnTo>
                    <a:pt x="1191" y="1178"/>
                  </a:lnTo>
                  <a:lnTo>
                    <a:pt x="1191" y="1204"/>
                  </a:lnTo>
                  <a:lnTo>
                    <a:pt x="1219" y="1204"/>
                  </a:lnTo>
                  <a:lnTo>
                    <a:pt x="1198" y="1183"/>
                  </a:lnTo>
                  <a:lnTo>
                    <a:pt x="1191" y="12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7" name="Freeform 49"/>
            <p:cNvSpPr>
              <a:spLocks/>
            </p:cNvSpPr>
            <p:nvPr/>
          </p:nvSpPr>
          <p:spPr bwMode="auto">
            <a:xfrm>
              <a:off x="1811" y="1187"/>
              <a:ext cx="2395" cy="26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28" y="26"/>
                </a:cxn>
                <a:cxn ang="0">
                  <a:pos x="2395" y="26"/>
                </a:cxn>
                <a:cxn ang="0">
                  <a:pos x="2395" y="0"/>
                </a:cxn>
                <a:cxn ang="0">
                  <a:pos x="28" y="0"/>
                </a:cxn>
                <a:cxn ang="0">
                  <a:pos x="36" y="20"/>
                </a:cxn>
                <a:cxn ang="0">
                  <a:pos x="22" y="5"/>
                </a:cxn>
                <a:cxn ang="0">
                  <a:pos x="0" y="26"/>
                </a:cxn>
                <a:cxn ang="0">
                  <a:pos x="28" y="26"/>
                </a:cxn>
                <a:cxn ang="0">
                  <a:pos x="22" y="5"/>
                </a:cxn>
              </a:cxnLst>
              <a:rect l="0" t="0" r="r" b="b"/>
              <a:pathLst>
                <a:path w="2395" h="26">
                  <a:moveTo>
                    <a:pt x="22" y="5"/>
                  </a:moveTo>
                  <a:lnTo>
                    <a:pt x="28" y="26"/>
                  </a:lnTo>
                  <a:lnTo>
                    <a:pt x="2395" y="26"/>
                  </a:lnTo>
                  <a:lnTo>
                    <a:pt x="2395" y="0"/>
                  </a:lnTo>
                  <a:lnTo>
                    <a:pt x="28" y="0"/>
                  </a:lnTo>
                  <a:lnTo>
                    <a:pt x="36" y="20"/>
                  </a:lnTo>
                  <a:lnTo>
                    <a:pt x="22" y="5"/>
                  </a:lnTo>
                  <a:lnTo>
                    <a:pt x="0" y="26"/>
                  </a:lnTo>
                  <a:lnTo>
                    <a:pt x="28" y="26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8" name="Freeform 50"/>
            <p:cNvSpPr>
              <a:spLocks/>
            </p:cNvSpPr>
            <p:nvPr/>
          </p:nvSpPr>
          <p:spPr bwMode="auto">
            <a:xfrm>
              <a:off x="1833" y="0"/>
              <a:ext cx="1197" cy="1207"/>
            </a:xfrm>
            <a:custGeom>
              <a:avLst/>
              <a:gdLst/>
              <a:ahLst/>
              <a:cxnLst>
                <a:cxn ang="0">
                  <a:pos x="1197" y="9"/>
                </a:cxn>
                <a:cxn ang="0">
                  <a:pos x="1182" y="9"/>
                </a:cxn>
                <a:cxn ang="0">
                  <a:pos x="0" y="1192"/>
                </a:cxn>
                <a:cxn ang="0">
                  <a:pos x="14" y="1207"/>
                </a:cxn>
                <a:cxn ang="0">
                  <a:pos x="1197" y="23"/>
                </a:cxn>
                <a:cxn ang="0">
                  <a:pos x="1182" y="23"/>
                </a:cxn>
                <a:cxn ang="0">
                  <a:pos x="1197" y="9"/>
                </a:cxn>
                <a:cxn ang="0">
                  <a:pos x="1189" y="0"/>
                </a:cxn>
                <a:cxn ang="0">
                  <a:pos x="1182" y="9"/>
                </a:cxn>
                <a:cxn ang="0">
                  <a:pos x="1197" y="9"/>
                </a:cxn>
              </a:cxnLst>
              <a:rect l="0" t="0" r="r" b="b"/>
              <a:pathLst>
                <a:path w="1197" h="1207">
                  <a:moveTo>
                    <a:pt x="1197" y="9"/>
                  </a:moveTo>
                  <a:lnTo>
                    <a:pt x="1182" y="9"/>
                  </a:lnTo>
                  <a:lnTo>
                    <a:pt x="0" y="1192"/>
                  </a:lnTo>
                  <a:lnTo>
                    <a:pt x="14" y="1207"/>
                  </a:lnTo>
                  <a:lnTo>
                    <a:pt x="1197" y="23"/>
                  </a:lnTo>
                  <a:lnTo>
                    <a:pt x="1182" y="23"/>
                  </a:lnTo>
                  <a:lnTo>
                    <a:pt x="1197" y="9"/>
                  </a:lnTo>
                  <a:lnTo>
                    <a:pt x="1189" y="0"/>
                  </a:lnTo>
                  <a:lnTo>
                    <a:pt x="1182" y="9"/>
                  </a:lnTo>
                  <a:lnTo>
                    <a:pt x="119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9" name="Freeform 51"/>
            <p:cNvSpPr>
              <a:spLocks/>
            </p:cNvSpPr>
            <p:nvPr/>
          </p:nvSpPr>
          <p:spPr bwMode="auto">
            <a:xfrm>
              <a:off x="1929" y="107"/>
              <a:ext cx="2192" cy="3625"/>
            </a:xfrm>
            <a:custGeom>
              <a:avLst/>
              <a:gdLst/>
              <a:ahLst/>
              <a:cxnLst>
                <a:cxn ang="0">
                  <a:pos x="0" y="1095"/>
                </a:cxn>
                <a:cxn ang="0">
                  <a:pos x="1095" y="0"/>
                </a:cxn>
                <a:cxn ang="0">
                  <a:pos x="2192" y="1095"/>
                </a:cxn>
                <a:cxn ang="0">
                  <a:pos x="2192" y="3625"/>
                </a:cxn>
                <a:cxn ang="0">
                  <a:pos x="0" y="3625"/>
                </a:cxn>
                <a:cxn ang="0">
                  <a:pos x="0" y="1095"/>
                </a:cxn>
              </a:cxnLst>
              <a:rect l="0" t="0" r="r" b="b"/>
              <a:pathLst>
                <a:path w="2192" h="3625">
                  <a:moveTo>
                    <a:pt x="0" y="1095"/>
                  </a:moveTo>
                  <a:lnTo>
                    <a:pt x="1095" y="0"/>
                  </a:lnTo>
                  <a:lnTo>
                    <a:pt x="2192" y="1095"/>
                  </a:lnTo>
                  <a:lnTo>
                    <a:pt x="2192" y="3625"/>
                  </a:lnTo>
                  <a:lnTo>
                    <a:pt x="0" y="3625"/>
                  </a:lnTo>
                  <a:lnTo>
                    <a:pt x="0" y="1095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auto">
            <a:xfrm>
              <a:off x="1924" y="90"/>
              <a:ext cx="1108" cy="1119"/>
            </a:xfrm>
            <a:custGeom>
              <a:avLst/>
              <a:gdLst/>
              <a:ahLst/>
              <a:cxnLst>
                <a:cxn ang="0">
                  <a:pos x="1108" y="10"/>
                </a:cxn>
                <a:cxn ang="0">
                  <a:pos x="1093" y="10"/>
                </a:cxn>
                <a:cxn ang="0">
                  <a:pos x="0" y="1104"/>
                </a:cxn>
                <a:cxn ang="0">
                  <a:pos x="13" y="1119"/>
                </a:cxn>
                <a:cxn ang="0">
                  <a:pos x="1108" y="23"/>
                </a:cxn>
                <a:cxn ang="0">
                  <a:pos x="1093" y="23"/>
                </a:cxn>
                <a:cxn ang="0">
                  <a:pos x="1108" y="10"/>
                </a:cxn>
                <a:cxn ang="0">
                  <a:pos x="1100" y="0"/>
                </a:cxn>
                <a:cxn ang="0">
                  <a:pos x="1093" y="10"/>
                </a:cxn>
                <a:cxn ang="0">
                  <a:pos x="1108" y="10"/>
                </a:cxn>
              </a:cxnLst>
              <a:rect l="0" t="0" r="r" b="b"/>
              <a:pathLst>
                <a:path w="1108" h="1119">
                  <a:moveTo>
                    <a:pt x="1108" y="10"/>
                  </a:moveTo>
                  <a:lnTo>
                    <a:pt x="1093" y="10"/>
                  </a:lnTo>
                  <a:lnTo>
                    <a:pt x="0" y="1104"/>
                  </a:lnTo>
                  <a:lnTo>
                    <a:pt x="13" y="1119"/>
                  </a:lnTo>
                  <a:lnTo>
                    <a:pt x="1108" y="23"/>
                  </a:lnTo>
                  <a:lnTo>
                    <a:pt x="1093" y="23"/>
                  </a:lnTo>
                  <a:lnTo>
                    <a:pt x="1108" y="10"/>
                  </a:lnTo>
                  <a:lnTo>
                    <a:pt x="1100" y="0"/>
                  </a:lnTo>
                  <a:lnTo>
                    <a:pt x="1093" y="10"/>
                  </a:lnTo>
                  <a:lnTo>
                    <a:pt x="110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auto">
            <a:xfrm>
              <a:off x="3017" y="100"/>
              <a:ext cx="1117" cy="1109"/>
            </a:xfrm>
            <a:custGeom>
              <a:avLst/>
              <a:gdLst/>
              <a:ahLst/>
              <a:cxnLst>
                <a:cxn ang="0">
                  <a:pos x="1117" y="1102"/>
                </a:cxn>
                <a:cxn ang="0">
                  <a:pos x="1104" y="1088"/>
                </a:cxn>
                <a:cxn ang="0">
                  <a:pos x="1070" y="1055"/>
                </a:cxn>
                <a:cxn ang="0">
                  <a:pos x="1020" y="1002"/>
                </a:cxn>
                <a:cxn ang="0">
                  <a:pos x="954" y="936"/>
                </a:cxn>
                <a:cxn ang="0">
                  <a:pos x="875" y="857"/>
                </a:cxn>
                <a:cxn ang="0">
                  <a:pos x="787" y="769"/>
                </a:cxn>
                <a:cxn ang="0">
                  <a:pos x="691" y="674"/>
                </a:cxn>
                <a:cxn ang="0">
                  <a:pos x="593" y="576"/>
                </a:cxn>
                <a:cxn ang="0">
                  <a:pos x="494" y="476"/>
                </a:cxn>
                <a:cxn ang="0">
                  <a:pos x="396" y="381"/>
                </a:cxn>
                <a:cxn ang="0">
                  <a:pos x="304" y="289"/>
                </a:cxn>
                <a:cxn ang="0">
                  <a:pos x="220" y="204"/>
                </a:cxn>
                <a:cxn ang="0">
                  <a:pos x="144" y="129"/>
                </a:cxn>
                <a:cxn ang="0">
                  <a:pos x="84" y="69"/>
                </a:cxn>
                <a:cxn ang="0">
                  <a:pos x="39" y="24"/>
                </a:cxn>
                <a:cxn ang="0">
                  <a:pos x="15" y="0"/>
                </a:cxn>
                <a:cxn ang="0">
                  <a:pos x="0" y="13"/>
                </a:cxn>
                <a:cxn ang="0">
                  <a:pos x="1097" y="1109"/>
                </a:cxn>
                <a:cxn ang="0">
                  <a:pos x="1093" y="1102"/>
                </a:cxn>
                <a:cxn ang="0">
                  <a:pos x="1117" y="1102"/>
                </a:cxn>
                <a:cxn ang="0">
                  <a:pos x="1117" y="1098"/>
                </a:cxn>
                <a:cxn ang="0">
                  <a:pos x="1112" y="1094"/>
                </a:cxn>
                <a:cxn ang="0">
                  <a:pos x="1117" y="1102"/>
                </a:cxn>
              </a:cxnLst>
              <a:rect l="0" t="0" r="r" b="b"/>
              <a:pathLst>
                <a:path w="1117" h="1109">
                  <a:moveTo>
                    <a:pt x="1117" y="1102"/>
                  </a:moveTo>
                  <a:lnTo>
                    <a:pt x="1104" y="1088"/>
                  </a:lnTo>
                  <a:lnTo>
                    <a:pt x="1070" y="1055"/>
                  </a:lnTo>
                  <a:lnTo>
                    <a:pt x="1020" y="1002"/>
                  </a:lnTo>
                  <a:lnTo>
                    <a:pt x="954" y="936"/>
                  </a:lnTo>
                  <a:lnTo>
                    <a:pt x="875" y="857"/>
                  </a:lnTo>
                  <a:lnTo>
                    <a:pt x="787" y="769"/>
                  </a:lnTo>
                  <a:lnTo>
                    <a:pt x="691" y="674"/>
                  </a:lnTo>
                  <a:lnTo>
                    <a:pt x="593" y="576"/>
                  </a:lnTo>
                  <a:lnTo>
                    <a:pt x="494" y="476"/>
                  </a:lnTo>
                  <a:lnTo>
                    <a:pt x="396" y="381"/>
                  </a:lnTo>
                  <a:lnTo>
                    <a:pt x="304" y="289"/>
                  </a:lnTo>
                  <a:lnTo>
                    <a:pt x="220" y="204"/>
                  </a:lnTo>
                  <a:lnTo>
                    <a:pt x="144" y="129"/>
                  </a:lnTo>
                  <a:lnTo>
                    <a:pt x="84" y="69"/>
                  </a:lnTo>
                  <a:lnTo>
                    <a:pt x="39" y="24"/>
                  </a:lnTo>
                  <a:lnTo>
                    <a:pt x="15" y="0"/>
                  </a:lnTo>
                  <a:lnTo>
                    <a:pt x="0" y="13"/>
                  </a:lnTo>
                  <a:lnTo>
                    <a:pt x="1097" y="1109"/>
                  </a:lnTo>
                  <a:lnTo>
                    <a:pt x="1093" y="1102"/>
                  </a:lnTo>
                  <a:lnTo>
                    <a:pt x="1117" y="1102"/>
                  </a:lnTo>
                  <a:lnTo>
                    <a:pt x="1117" y="1098"/>
                  </a:lnTo>
                  <a:lnTo>
                    <a:pt x="1112" y="1094"/>
                  </a:lnTo>
                  <a:lnTo>
                    <a:pt x="1117" y="1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auto">
            <a:xfrm>
              <a:off x="4110" y="1202"/>
              <a:ext cx="24" cy="2544"/>
            </a:xfrm>
            <a:custGeom>
              <a:avLst/>
              <a:gdLst/>
              <a:ahLst/>
              <a:cxnLst>
                <a:cxn ang="0">
                  <a:pos x="11" y="2544"/>
                </a:cxn>
                <a:cxn ang="0">
                  <a:pos x="24" y="25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2530"/>
                </a:cxn>
                <a:cxn ang="0">
                  <a:pos x="11" y="2517"/>
                </a:cxn>
                <a:cxn ang="0">
                  <a:pos x="11" y="2544"/>
                </a:cxn>
                <a:cxn ang="0">
                  <a:pos x="24" y="2544"/>
                </a:cxn>
                <a:cxn ang="0">
                  <a:pos x="24" y="2530"/>
                </a:cxn>
                <a:cxn ang="0">
                  <a:pos x="11" y="2544"/>
                </a:cxn>
              </a:cxnLst>
              <a:rect l="0" t="0" r="r" b="b"/>
              <a:pathLst>
                <a:path w="24" h="2544">
                  <a:moveTo>
                    <a:pt x="11" y="2544"/>
                  </a:moveTo>
                  <a:lnTo>
                    <a:pt x="24" y="25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530"/>
                  </a:lnTo>
                  <a:lnTo>
                    <a:pt x="11" y="2517"/>
                  </a:lnTo>
                  <a:lnTo>
                    <a:pt x="11" y="2544"/>
                  </a:lnTo>
                  <a:lnTo>
                    <a:pt x="24" y="2544"/>
                  </a:lnTo>
                  <a:lnTo>
                    <a:pt x="24" y="2530"/>
                  </a:lnTo>
                  <a:lnTo>
                    <a:pt x="11" y="25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auto">
            <a:xfrm>
              <a:off x="1918" y="3719"/>
              <a:ext cx="2203" cy="2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7"/>
                </a:cxn>
                <a:cxn ang="0">
                  <a:pos x="2203" y="27"/>
                </a:cxn>
                <a:cxn ang="0">
                  <a:pos x="2203" y="0"/>
                </a:cxn>
                <a:cxn ang="0">
                  <a:pos x="11" y="0"/>
                </a:cxn>
                <a:cxn ang="0">
                  <a:pos x="24" y="13"/>
                </a:cxn>
                <a:cxn ang="0">
                  <a:pos x="0" y="13"/>
                </a:cxn>
                <a:cxn ang="0">
                  <a:pos x="0" y="27"/>
                </a:cxn>
                <a:cxn ang="0">
                  <a:pos x="11" y="27"/>
                </a:cxn>
                <a:cxn ang="0">
                  <a:pos x="0" y="13"/>
                </a:cxn>
              </a:cxnLst>
              <a:rect l="0" t="0" r="r" b="b"/>
              <a:pathLst>
                <a:path w="2203" h="27">
                  <a:moveTo>
                    <a:pt x="0" y="13"/>
                  </a:moveTo>
                  <a:lnTo>
                    <a:pt x="11" y="27"/>
                  </a:lnTo>
                  <a:lnTo>
                    <a:pt x="2203" y="27"/>
                  </a:lnTo>
                  <a:lnTo>
                    <a:pt x="2203" y="0"/>
                  </a:lnTo>
                  <a:lnTo>
                    <a:pt x="11" y="0"/>
                  </a:lnTo>
                  <a:lnTo>
                    <a:pt x="24" y="13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11" y="2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auto">
            <a:xfrm>
              <a:off x="1918" y="1194"/>
              <a:ext cx="24" cy="25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8"/>
                </a:cxn>
                <a:cxn ang="0">
                  <a:pos x="0" y="2538"/>
                </a:cxn>
                <a:cxn ang="0">
                  <a:pos x="24" y="2538"/>
                </a:cxn>
                <a:cxn ang="0">
                  <a:pos x="24" y="8"/>
                </a:cxn>
                <a:cxn ang="0">
                  <a:pos x="19" y="15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24" h="2538">
                  <a:moveTo>
                    <a:pt x="6" y="0"/>
                  </a:moveTo>
                  <a:lnTo>
                    <a:pt x="0" y="8"/>
                  </a:lnTo>
                  <a:lnTo>
                    <a:pt x="0" y="2538"/>
                  </a:lnTo>
                  <a:lnTo>
                    <a:pt x="24" y="2538"/>
                  </a:lnTo>
                  <a:lnTo>
                    <a:pt x="24" y="8"/>
                  </a:lnTo>
                  <a:lnTo>
                    <a:pt x="19" y="15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5" name="Rectangle 57"/>
            <p:cNvSpPr>
              <a:spLocks noChangeArrowheads="1"/>
            </p:cNvSpPr>
            <p:nvPr/>
          </p:nvSpPr>
          <p:spPr bwMode="auto">
            <a:xfrm>
              <a:off x="2170" y="2580"/>
              <a:ext cx="357" cy="831"/>
            </a:xfrm>
            <a:prstGeom prst="rect">
              <a:avLst/>
            </a:prstGeom>
            <a:solidFill>
              <a:srgbClr val="007F3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auto">
            <a:xfrm>
              <a:off x="2170" y="2566"/>
              <a:ext cx="368" cy="25"/>
            </a:xfrm>
            <a:custGeom>
              <a:avLst/>
              <a:gdLst/>
              <a:ahLst/>
              <a:cxnLst>
                <a:cxn ang="0">
                  <a:pos x="368" y="14"/>
                </a:cxn>
                <a:cxn ang="0">
                  <a:pos x="357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357" y="25"/>
                </a:cxn>
                <a:cxn ang="0">
                  <a:pos x="343" y="14"/>
                </a:cxn>
                <a:cxn ang="0">
                  <a:pos x="368" y="14"/>
                </a:cxn>
                <a:cxn ang="0">
                  <a:pos x="368" y="0"/>
                </a:cxn>
                <a:cxn ang="0">
                  <a:pos x="357" y="0"/>
                </a:cxn>
                <a:cxn ang="0">
                  <a:pos x="368" y="14"/>
                </a:cxn>
              </a:cxnLst>
              <a:rect l="0" t="0" r="r" b="b"/>
              <a:pathLst>
                <a:path w="368" h="25">
                  <a:moveTo>
                    <a:pt x="368" y="14"/>
                  </a:moveTo>
                  <a:lnTo>
                    <a:pt x="357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357" y="25"/>
                  </a:lnTo>
                  <a:lnTo>
                    <a:pt x="343" y="14"/>
                  </a:lnTo>
                  <a:lnTo>
                    <a:pt x="368" y="14"/>
                  </a:lnTo>
                  <a:lnTo>
                    <a:pt x="368" y="0"/>
                  </a:lnTo>
                  <a:lnTo>
                    <a:pt x="357" y="0"/>
                  </a:lnTo>
                  <a:lnTo>
                    <a:pt x="3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auto">
            <a:xfrm>
              <a:off x="2513" y="2580"/>
              <a:ext cx="25" cy="844"/>
            </a:xfrm>
            <a:custGeom>
              <a:avLst/>
              <a:gdLst/>
              <a:ahLst/>
              <a:cxnLst>
                <a:cxn ang="0">
                  <a:pos x="14" y="844"/>
                </a:cxn>
                <a:cxn ang="0">
                  <a:pos x="25" y="831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831"/>
                </a:cxn>
                <a:cxn ang="0">
                  <a:pos x="14" y="818"/>
                </a:cxn>
                <a:cxn ang="0">
                  <a:pos x="14" y="844"/>
                </a:cxn>
                <a:cxn ang="0">
                  <a:pos x="25" y="844"/>
                </a:cxn>
                <a:cxn ang="0">
                  <a:pos x="25" y="831"/>
                </a:cxn>
                <a:cxn ang="0">
                  <a:pos x="14" y="844"/>
                </a:cxn>
              </a:cxnLst>
              <a:rect l="0" t="0" r="r" b="b"/>
              <a:pathLst>
                <a:path w="25" h="844">
                  <a:moveTo>
                    <a:pt x="14" y="844"/>
                  </a:moveTo>
                  <a:lnTo>
                    <a:pt x="25" y="831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31"/>
                  </a:lnTo>
                  <a:lnTo>
                    <a:pt x="14" y="818"/>
                  </a:lnTo>
                  <a:lnTo>
                    <a:pt x="14" y="844"/>
                  </a:lnTo>
                  <a:lnTo>
                    <a:pt x="25" y="844"/>
                  </a:lnTo>
                  <a:lnTo>
                    <a:pt x="25" y="831"/>
                  </a:lnTo>
                  <a:lnTo>
                    <a:pt x="14" y="8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auto">
            <a:xfrm>
              <a:off x="2158" y="3398"/>
              <a:ext cx="369" cy="2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2" y="26"/>
                </a:cxn>
                <a:cxn ang="0">
                  <a:pos x="369" y="26"/>
                </a:cxn>
                <a:cxn ang="0">
                  <a:pos x="369" y="0"/>
                </a:cxn>
                <a:cxn ang="0">
                  <a:pos x="12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12" y="26"/>
                </a:cxn>
                <a:cxn ang="0">
                  <a:pos x="0" y="13"/>
                </a:cxn>
              </a:cxnLst>
              <a:rect l="0" t="0" r="r" b="b"/>
              <a:pathLst>
                <a:path w="369" h="26">
                  <a:moveTo>
                    <a:pt x="0" y="13"/>
                  </a:moveTo>
                  <a:lnTo>
                    <a:pt x="12" y="26"/>
                  </a:lnTo>
                  <a:lnTo>
                    <a:pt x="369" y="26"/>
                  </a:lnTo>
                  <a:lnTo>
                    <a:pt x="369" y="0"/>
                  </a:lnTo>
                  <a:lnTo>
                    <a:pt x="12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12" y="2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auto">
            <a:xfrm>
              <a:off x="2158" y="2566"/>
              <a:ext cx="25" cy="84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4"/>
                </a:cxn>
                <a:cxn ang="0">
                  <a:pos x="0" y="845"/>
                </a:cxn>
                <a:cxn ang="0">
                  <a:pos x="25" y="845"/>
                </a:cxn>
                <a:cxn ang="0">
                  <a:pos x="25" y="14"/>
                </a:cxn>
                <a:cxn ang="0">
                  <a:pos x="12" y="25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2" y="0"/>
                </a:cxn>
              </a:cxnLst>
              <a:rect l="0" t="0" r="r" b="b"/>
              <a:pathLst>
                <a:path w="25" h="845">
                  <a:moveTo>
                    <a:pt x="12" y="0"/>
                  </a:moveTo>
                  <a:lnTo>
                    <a:pt x="0" y="14"/>
                  </a:lnTo>
                  <a:lnTo>
                    <a:pt x="0" y="845"/>
                  </a:lnTo>
                  <a:lnTo>
                    <a:pt x="25" y="845"/>
                  </a:lnTo>
                  <a:lnTo>
                    <a:pt x="25" y="14"/>
                  </a:lnTo>
                  <a:lnTo>
                    <a:pt x="12" y="2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0" name="Rectangle 62"/>
            <p:cNvSpPr>
              <a:spLocks noChangeArrowheads="1"/>
            </p:cNvSpPr>
            <p:nvPr/>
          </p:nvSpPr>
          <p:spPr bwMode="auto">
            <a:xfrm>
              <a:off x="2017" y="2580"/>
              <a:ext cx="160" cy="831"/>
            </a:xfrm>
            <a:prstGeom prst="rect">
              <a:avLst/>
            </a:prstGeom>
            <a:solidFill>
              <a:srgbClr val="003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auto">
            <a:xfrm>
              <a:off x="2017" y="2566"/>
              <a:ext cx="171" cy="25"/>
            </a:xfrm>
            <a:custGeom>
              <a:avLst/>
              <a:gdLst/>
              <a:ahLst/>
              <a:cxnLst>
                <a:cxn ang="0">
                  <a:pos x="171" y="14"/>
                </a:cxn>
                <a:cxn ang="0">
                  <a:pos x="160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60" y="25"/>
                </a:cxn>
                <a:cxn ang="0">
                  <a:pos x="147" y="14"/>
                </a:cxn>
                <a:cxn ang="0">
                  <a:pos x="171" y="14"/>
                </a:cxn>
                <a:cxn ang="0">
                  <a:pos x="171" y="0"/>
                </a:cxn>
                <a:cxn ang="0">
                  <a:pos x="160" y="0"/>
                </a:cxn>
                <a:cxn ang="0">
                  <a:pos x="171" y="14"/>
                </a:cxn>
              </a:cxnLst>
              <a:rect l="0" t="0" r="r" b="b"/>
              <a:pathLst>
                <a:path w="171" h="25">
                  <a:moveTo>
                    <a:pt x="171" y="14"/>
                  </a:moveTo>
                  <a:lnTo>
                    <a:pt x="160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60" y="25"/>
                  </a:lnTo>
                  <a:lnTo>
                    <a:pt x="147" y="14"/>
                  </a:lnTo>
                  <a:lnTo>
                    <a:pt x="171" y="14"/>
                  </a:lnTo>
                  <a:lnTo>
                    <a:pt x="171" y="0"/>
                  </a:lnTo>
                  <a:lnTo>
                    <a:pt x="160" y="0"/>
                  </a:lnTo>
                  <a:lnTo>
                    <a:pt x="17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auto">
            <a:xfrm>
              <a:off x="2164" y="2580"/>
              <a:ext cx="24" cy="844"/>
            </a:xfrm>
            <a:custGeom>
              <a:avLst/>
              <a:gdLst/>
              <a:ahLst/>
              <a:cxnLst>
                <a:cxn ang="0">
                  <a:pos x="13" y="844"/>
                </a:cxn>
                <a:cxn ang="0">
                  <a:pos x="24" y="831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31"/>
                </a:cxn>
                <a:cxn ang="0">
                  <a:pos x="13" y="818"/>
                </a:cxn>
                <a:cxn ang="0">
                  <a:pos x="13" y="844"/>
                </a:cxn>
                <a:cxn ang="0">
                  <a:pos x="24" y="844"/>
                </a:cxn>
                <a:cxn ang="0">
                  <a:pos x="24" y="831"/>
                </a:cxn>
                <a:cxn ang="0">
                  <a:pos x="13" y="844"/>
                </a:cxn>
              </a:cxnLst>
              <a:rect l="0" t="0" r="r" b="b"/>
              <a:pathLst>
                <a:path w="24" h="844">
                  <a:moveTo>
                    <a:pt x="13" y="844"/>
                  </a:moveTo>
                  <a:lnTo>
                    <a:pt x="24" y="831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31"/>
                  </a:lnTo>
                  <a:lnTo>
                    <a:pt x="13" y="818"/>
                  </a:lnTo>
                  <a:lnTo>
                    <a:pt x="13" y="844"/>
                  </a:lnTo>
                  <a:lnTo>
                    <a:pt x="24" y="844"/>
                  </a:lnTo>
                  <a:lnTo>
                    <a:pt x="24" y="831"/>
                  </a:lnTo>
                  <a:lnTo>
                    <a:pt x="13" y="8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2006" y="3398"/>
              <a:ext cx="171" cy="2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6"/>
                </a:cxn>
                <a:cxn ang="0">
                  <a:pos x="171" y="26"/>
                </a:cxn>
                <a:cxn ang="0">
                  <a:pos x="171" y="0"/>
                </a:cxn>
                <a:cxn ang="0">
                  <a:pos x="11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11" y="26"/>
                </a:cxn>
                <a:cxn ang="0">
                  <a:pos x="0" y="13"/>
                </a:cxn>
              </a:cxnLst>
              <a:rect l="0" t="0" r="r" b="b"/>
              <a:pathLst>
                <a:path w="171" h="26">
                  <a:moveTo>
                    <a:pt x="0" y="13"/>
                  </a:moveTo>
                  <a:lnTo>
                    <a:pt x="11" y="26"/>
                  </a:lnTo>
                  <a:lnTo>
                    <a:pt x="171" y="26"/>
                  </a:lnTo>
                  <a:lnTo>
                    <a:pt x="171" y="0"/>
                  </a:lnTo>
                  <a:lnTo>
                    <a:pt x="11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11" y="2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auto">
            <a:xfrm>
              <a:off x="2006" y="2566"/>
              <a:ext cx="25" cy="84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4"/>
                </a:cxn>
                <a:cxn ang="0">
                  <a:pos x="0" y="845"/>
                </a:cxn>
                <a:cxn ang="0">
                  <a:pos x="25" y="845"/>
                </a:cxn>
                <a:cxn ang="0">
                  <a:pos x="25" y="14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1" y="0"/>
                </a:cxn>
              </a:cxnLst>
              <a:rect l="0" t="0" r="r" b="b"/>
              <a:pathLst>
                <a:path w="25" h="845">
                  <a:moveTo>
                    <a:pt x="11" y="0"/>
                  </a:moveTo>
                  <a:lnTo>
                    <a:pt x="0" y="14"/>
                  </a:lnTo>
                  <a:lnTo>
                    <a:pt x="0" y="845"/>
                  </a:lnTo>
                  <a:lnTo>
                    <a:pt x="25" y="845"/>
                  </a:lnTo>
                  <a:lnTo>
                    <a:pt x="25" y="14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5" name="Rectangle 67"/>
            <p:cNvSpPr>
              <a:spLocks noChangeArrowheads="1"/>
            </p:cNvSpPr>
            <p:nvPr/>
          </p:nvSpPr>
          <p:spPr bwMode="auto">
            <a:xfrm>
              <a:off x="2519" y="2580"/>
              <a:ext cx="162" cy="829"/>
            </a:xfrm>
            <a:prstGeom prst="rect">
              <a:avLst/>
            </a:prstGeom>
            <a:solidFill>
              <a:srgbClr val="003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auto">
            <a:xfrm>
              <a:off x="2519" y="2566"/>
              <a:ext cx="173" cy="25"/>
            </a:xfrm>
            <a:custGeom>
              <a:avLst/>
              <a:gdLst/>
              <a:ahLst/>
              <a:cxnLst>
                <a:cxn ang="0">
                  <a:pos x="173" y="14"/>
                </a:cxn>
                <a:cxn ang="0">
                  <a:pos x="162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62" y="25"/>
                </a:cxn>
                <a:cxn ang="0">
                  <a:pos x="148" y="14"/>
                </a:cxn>
                <a:cxn ang="0">
                  <a:pos x="173" y="14"/>
                </a:cxn>
                <a:cxn ang="0">
                  <a:pos x="173" y="0"/>
                </a:cxn>
                <a:cxn ang="0">
                  <a:pos x="162" y="0"/>
                </a:cxn>
                <a:cxn ang="0">
                  <a:pos x="173" y="14"/>
                </a:cxn>
              </a:cxnLst>
              <a:rect l="0" t="0" r="r" b="b"/>
              <a:pathLst>
                <a:path w="173" h="25">
                  <a:moveTo>
                    <a:pt x="173" y="14"/>
                  </a:moveTo>
                  <a:lnTo>
                    <a:pt x="16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62" y="25"/>
                  </a:lnTo>
                  <a:lnTo>
                    <a:pt x="148" y="14"/>
                  </a:lnTo>
                  <a:lnTo>
                    <a:pt x="173" y="14"/>
                  </a:lnTo>
                  <a:lnTo>
                    <a:pt x="173" y="0"/>
                  </a:lnTo>
                  <a:lnTo>
                    <a:pt x="162" y="0"/>
                  </a:lnTo>
                  <a:lnTo>
                    <a:pt x="17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auto">
            <a:xfrm>
              <a:off x="2667" y="2580"/>
              <a:ext cx="25" cy="843"/>
            </a:xfrm>
            <a:custGeom>
              <a:avLst/>
              <a:gdLst/>
              <a:ahLst/>
              <a:cxnLst>
                <a:cxn ang="0">
                  <a:pos x="14" y="843"/>
                </a:cxn>
                <a:cxn ang="0">
                  <a:pos x="25" y="829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829"/>
                </a:cxn>
                <a:cxn ang="0">
                  <a:pos x="14" y="818"/>
                </a:cxn>
                <a:cxn ang="0">
                  <a:pos x="14" y="843"/>
                </a:cxn>
                <a:cxn ang="0">
                  <a:pos x="25" y="843"/>
                </a:cxn>
                <a:cxn ang="0">
                  <a:pos x="25" y="829"/>
                </a:cxn>
                <a:cxn ang="0">
                  <a:pos x="14" y="843"/>
                </a:cxn>
              </a:cxnLst>
              <a:rect l="0" t="0" r="r" b="b"/>
              <a:pathLst>
                <a:path w="25" h="843">
                  <a:moveTo>
                    <a:pt x="14" y="843"/>
                  </a:moveTo>
                  <a:lnTo>
                    <a:pt x="25" y="82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29"/>
                  </a:lnTo>
                  <a:lnTo>
                    <a:pt x="14" y="818"/>
                  </a:lnTo>
                  <a:lnTo>
                    <a:pt x="14" y="843"/>
                  </a:lnTo>
                  <a:lnTo>
                    <a:pt x="25" y="843"/>
                  </a:lnTo>
                  <a:lnTo>
                    <a:pt x="25" y="829"/>
                  </a:lnTo>
                  <a:lnTo>
                    <a:pt x="14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8" name="Freeform 70"/>
            <p:cNvSpPr>
              <a:spLocks/>
            </p:cNvSpPr>
            <p:nvPr/>
          </p:nvSpPr>
          <p:spPr bwMode="auto">
            <a:xfrm>
              <a:off x="2508" y="3398"/>
              <a:ext cx="173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25"/>
                </a:cxn>
                <a:cxn ang="0">
                  <a:pos x="173" y="25"/>
                </a:cxn>
                <a:cxn ang="0">
                  <a:pos x="173" y="0"/>
                </a:cxn>
                <a:cxn ang="0">
                  <a:pos x="11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1"/>
                </a:cxn>
              </a:cxnLst>
              <a:rect l="0" t="0" r="r" b="b"/>
              <a:pathLst>
                <a:path w="173" h="25">
                  <a:moveTo>
                    <a:pt x="0" y="11"/>
                  </a:moveTo>
                  <a:lnTo>
                    <a:pt x="11" y="25"/>
                  </a:lnTo>
                  <a:lnTo>
                    <a:pt x="173" y="25"/>
                  </a:lnTo>
                  <a:lnTo>
                    <a:pt x="173" y="0"/>
                  </a:lnTo>
                  <a:lnTo>
                    <a:pt x="11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auto">
            <a:xfrm>
              <a:off x="2508" y="2566"/>
              <a:ext cx="24" cy="84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4"/>
                </a:cxn>
                <a:cxn ang="0">
                  <a:pos x="0" y="843"/>
                </a:cxn>
                <a:cxn ang="0">
                  <a:pos x="24" y="843"/>
                </a:cxn>
                <a:cxn ang="0">
                  <a:pos x="24" y="14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1" y="0"/>
                </a:cxn>
              </a:cxnLst>
              <a:rect l="0" t="0" r="r" b="b"/>
              <a:pathLst>
                <a:path w="24" h="843">
                  <a:moveTo>
                    <a:pt x="11" y="0"/>
                  </a:moveTo>
                  <a:lnTo>
                    <a:pt x="0" y="14"/>
                  </a:lnTo>
                  <a:lnTo>
                    <a:pt x="0" y="843"/>
                  </a:lnTo>
                  <a:lnTo>
                    <a:pt x="24" y="843"/>
                  </a:lnTo>
                  <a:lnTo>
                    <a:pt x="24" y="14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auto">
            <a:xfrm>
              <a:off x="1839" y="2030"/>
              <a:ext cx="2355" cy="49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2267" y="0"/>
                </a:cxn>
                <a:cxn ang="0">
                  <a:pos x="2355" y="493"/>
                </a:cxn>
                <a:cxn ang="0">
                  <a:pos x="0" y="490"/>
                </a:cxn>
                <a:cxn ang="0">
                  <a:pos x="86" y="0"/>
                </a:cxn>
              </a:cxnLst>
              <a:rect l="0" t="0" r="r" b="b"/>
              <a:pathLst>
                <a:path w="2355" h="493">
                  <a:moveTo>
                    <a:pt x="86" y="0"/>
                  </a:moveTo>
                  <a:lnTo>
                    <a:pt x="2267" y="0"/>
                  </a:lnTo>
                  <a:lnTo>
                    <a:pt x="2355" y="493"/>
                  </a:lnTo>
                  <a:lnTo>
                    <a:pt x="0" y="49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1A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auto">
            <a:xfrm>
              <a:off x="1925" y="2016"/>
              <a:ext cx="2191" cy="25"/>
            </a:xfrm>
            <a:custGeom>
              <a:avLst/>
              <a:gdLst/>
              <a:ahLst/>
              <a:cxnLst>
                <a:cxn ang="0">
                  <a:pos x="2191" y="12"/>
                </a:cxn>
                <a:cxn ang="0">
                  <a:pos x="2181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2181" y="25"/>
                </a:cxn>
                <a:cxn ang="0">
                  <a:pos x="2170" y="14"/>
                </a:cxn>
                <a:cxn ang="0">
                  <a:pos x="2191" y="12"/>
                </a:cxn>
                <a:cxn ang="0">
                  <a:pos x="2189" y="2"/>
                </a:cxn>
                <a:cxn ang="0">
                  <a:pos x="2181" y="0"/>
                </a:cxn>
                <a:cxn ang="0">
                  <a:pos x="2191" y="12"/>
                </a:cxn>
              </a:cxnLst>
              <a:rect l="0" t="0" r="r" b="b"/>
              <a:pathLst>
                <a:path w="2191" h="25">
                  <a:moveTo>
                    <a:pt x="2191" y="12"/>
                  </a:moveTo>
                  <a:lnTo>
                    <a:pt x="2181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2181" y="25"/>
                  </a:lnTo>
                  <a:lnTo>
                    <a:pt x="2170" y="14"/>
                  </a:lnTo>
                  <a:lnTo>
                    <a:pt x="2191" y="12"/>
                  </a:lnTo>
                  <a:lnTo>
                    <a:pt x="2189" y="2"/>
                  </a:lnTo>
                  <a:lnTo>
                    <a:pt x="2181" y="0"/>
                  </a:lnTo>
                  <a:lnTo>
                    <a:pt x="2191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2" name="Freeform 74"/>
            <p:cNvSpPr>
              <a:spLocks/>
            </p:cNvSpPr>
            <p:nvPr/>
          </p:nvSpPr>
          <p:spPr bwMode="auto">
            <a:xfrm>
              <a:off x="4095" y="2028"/>
              <a:ext cx="113" cy="507"/>
            </a:xfrm>
            <a:custGeom>
              <a:avLst/>
              <a:gdLst/>
              <a:ahLst/>
              <a:cxnLst>
                <a:cxn ang="0">
                  <a:pos x="99" y="507"/>
                </a:cxn>
                <a:cxn ang="0">
                  <a:pos x="109" y="493"/>
                </a:cxn>
                <a:cxn ang="0">
                  <a:pos x="21" y="0"/>
                </a:cxn>
                <a:cxn ang="0">
                  <a:pos x="0" y="2"/>
                </a:cxn>
                <a:cxn ang="0">
                  <a:pos x="88" y="495"/>
                </a:cxn>
                <a:cxn ang="0">
                  <a:pos x="99" y="482"/>
                </a:cxn>
                <a:cxn ang="0">
                  <a:pos x="99" y="507"/>
                </a:cxn>
                <a:cxn ang="0">
                  <a:pos x="113" y="507"/>
                </a:cxn>
                <a:cxn ang="0">
                  <a:pos x="109" y="493"/>
                </a:cxn>
                <a:cxn ang="0">
                  <a:pos x="99" y="507"/>
                </a:cxn>
              </a:cxnLst>
              <a:rect l="0" t="0" r="r" b="b"/>
              <a:pathLst>
                <a:path w="113" h="507">
                  <a:moveTo>
                    <a:pt x="99" y="507"/>
                  </a:moveTo>
                  <a:lnTo>
                    <a:pt x="109" y="493"/>
                  </a:lnTo>
                  <a:lnTo>
                    <a:pt x="21" y="0"/>
                  </a:lnTo>
                  <a:lnTo>
                    <a:pt x="0" y="2"/>
                  </a:lnTo>
                  <a:lnTo>
                    <a:pt x="88" y="495"/>
                  </a:lnTo>
                  <a:lnTo>
                    <a:pt x="99" y="482"/>
                  </a:lnTo>
                  <a:lnTo>
                    <a:pt x="99" y="507"/>
                  </a:lnTo>
                  <a:lnTo>
                    <a:pt x="113" y="507"/>
                  </a:lnTo>
                  <a:lnTo>
                    <a:pt x="109" y="493"/>
                  </a:lnTo>
                  <a:lnTo>
                    <a:pt x="99" y="5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auto">
            <a:xfrm>
              <a:off x="1826" y="2506"/>
              <a:ext cx="2368" cy="29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13" y="25"/>
                </a:cxn>
                <a:cxn ang="0">
                  <a:pos x="2368" y="29"/>
                </a:cxn>
                <a:cxn ang="0">
                  <a:pos x="2368" y="4"/>
                </a:cxn>
                <a:cxn ang="0">
                  <a:pos x="13" y="0"/>
                </a:cxn>
                <a:cxn ang="0">
                  <a:pos x="24" y="15"/>
                </a:cxn>
                <a:cxn ang="0">
                  <a:pos x="4" y="12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4" y="12"/>
                </a:cxn>
              </a:cxnLst>
              <a:rect l="0" t="0" r="r" b="b"/>
              <a:pathLst>
                <a:path w="2368" h="29">
                  <a:moveTo>
                    <a:pt x="4" y="12"/>
                  </a:moveTo>
                  <a:lnTo>
                    <a:pt x="13" y="25"/>
                  </a:lnTo>
                  <a:lnTo>
                    <a:pt x="2368" y="29"/>
                  </a:lnTo>
                  <a:lnTo>
                    <a:pt x="2368" y="4"/>
                  </a:lnTo>
                  <a:lnTo>
                    <a:pt x="13" y="0"/>
                  </a:lnTo>
                  <a:lnTo>
                    <a:pt x="24" y="15"/>
                  </a:lnTo>
                  <a:lnTo>
                    <a:pt x="4" y="12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auto">
            <a:xfrm>
              <a:off x="1830" y="2016"/>
              <a:ext cx="105" cy="505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84" y="12"/>
                </a:cxn>
                <a:cxn ang="0">
                  <a:pos x="0" y="502"/>
                </a:cxn>
                <a:cxn ang="0">
                  <a:pos x="20" y="505"/>
                </a:cxn>
                <a:cxn ang="0">
                  <a:pos x="105" y="14"/>
                </a:cxn>
                <a:cxn ang="0">
                  <a:pos x="95" y="25"/>
                </a:cxn>
                <a:cxn ang="0">
                  <a:pos x="95" y="0"/>
                </a:cxn>
                <a:cxn ang="0">
                  <a:pos x="86" y="2"/>
                </a:cxn>
                <a:cxn ang="0">
                  <a:pos x="84" y="12"/>
                </a:cxn>
                <a:cxn ang="0">
                  <a:pos x="95" y="0"/>
                </a:cxn>
              </a:cxnLst>
              <a:rect l="0" t="0" r="r" b="b"/>
              <a:pathLst>
                <a:path w="105" h="505">
                  <a:moveTo>
                    <a:pt x="95" y="0"/>
                  </a:moveTo>
                  <a:lnTo>
                    <a:pt x="84" y="12"/>
                  </a:lnTo>
                  <a:lnTo>
                    <a:pt x="0" y="502"/>
                  </a:lnTo>
                  <a:lnTo>
                    <a:pt x="20" y="505"/>
                  </a:lnTo>
                  <a:lnTo>
                    <a:pt x="105" y="14"/>
                  </a:lnTo>
                  <a:lnTo>
                    <a:pt x="95" y="25"/>
                  </a:lnTo>
                  <a:lnTo>
                    <a:pt x="95" y="0"/>
                  </a:lnTo>
                  <a:lnTo>
                    <a:pt x="86" y="2"/>
                  </a:lnTo>
                  <a:lnTo>
                    <a:pt x="84" y="1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5" name="Rectangle 77"/>
            <p:cNvSpPr>
              <a:spLocks noChangeArrowheads="1"/>
            </p:cNvSpPr>
            <p:nvPr/>
          </p:nvSpPr>
          <p:spPr bwMode="auto">
            <a:xfrm>
              <a:off x="3501" y="2566"/>
              <a:ext cx="359" cy="832"/>
            </a:xfrm>
            <a:prstGeom prst="rect">
              <a:avLst/>
            </a:prstGeom>
            <a:solidFill>
              <a:srgbClr val="007F3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6" name="Freeform 78"/>
            <p:cNvSpPr>
              <a:spLocks/>
            </p:cNvSpPr>
            <p:nvPr/>
          </p:nvSpPr>
          <p:spPr bwMode="auto">
            <a:xfrm>
              <a:off x="3501" y="2553"/>
              <a:ext cx="372" cy="27"/>
            </a:xfrm>
            <a:custGeom>
              <a:avLst/>
              <a:gdLst/>
              <a:ahLst/>
              <a:cxnLst>
                <a:cxn ang="0">
                  <a:pos x="372" y="13"/>
                </a:cxn>
                <a:cxn ang="0">
                  <a:pos x="359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359" y="27"/>
                </a:cxn>
                <a:cxn ang="0">
                  <a:pos x="348" y="13"/>
                </a:cxn>
                <a:cxn ang="0">
                  <a:pos x="372" y="13"/>
                </a:cxn>
                <a:cxn ang="0">
                  <a:pos x="372" y="0"/>
                </a:cxn>
                <a:cxn ang="0">
                  <a:pos x="359" y="0"/>
                </a:cxn>
                <a:cxn ang="0">
                  <a:pos x="372" y="13"/>
                </a:cxn>
              </a:cxnLst>
              <a:rect l="0" t="0" r="r" b="b"/>
              <a:pathLst>
                <a:path w="372" h="27">
                  <a:moveTo>
                    <a:pt x="372" y="13"/>
                  </a:moveTo>
                  <a:lnTo>
                    <a:pt x="359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359" y="27"/>
                  </a:lnTo>
                  <a:lnTo>
                    <a:pt x="348" y="13"/>
                  </a:lnTo>
                  <a:lnTo>
                    <a:pt x="372" y="13"/>
                  </a:lnTo>
                  <a:lnTo>
                    <a:pt x="372" y="0"/>
                  </a:lnTo>
                  <a:lnTo>
                    <a:pt x="359" y="0"/>
                  </a:lnTo>
                  <a:lnTo>
                    <a:pt x="37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auto">
            <a:xfrm>
              <a:off x="3849" y="2566"/>
              <a:ext cx="24" cy="845"/>
            </a:xfrm>
            <a:custGeom>
              <a:avLst/>
              <a:gdLst/>
              <a:ahLst/>
              <a:cxnLst>
                <a:cxn ang="0">
                  <a:pos x="11" y="845"/>
                </a:cxn>
                <a:cxn ang="0">
                  <a:pos x="24" y="832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32"/>
                </a:cxn>
                <a:cxn ang="0">
                  <a:pos x="11" y="821"/>
                </a:cxn>
                <a:cxn ang="0">
                  <a:pos x="11" y="845"/>
                </a:cxn>
                <a:cxn ang="0">
                  <a:pos x="24" y="845"/>
                </a:cxn>
                <a:cxn ang="0">
                  <a:pos x="24" y="832"/>
                </a:cxn>
                <a:cxn ang="0">
                  <a:pos x="11" y="845"/>
                </a:cxn>
              </a:cxnLst>
              <a:rect l="0" t="0" r="r" b="b"/>
              <a:pathLst>
                <a:path w="24" h="845">
                  <a:moveTo>
                    <a:pt x="11" y="845"/>
                  </a:moveTo>
                  <a:lnTo>
                    <a:pt x="24" y="83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32"/>
                  </a:lnTo>
                  <a:lnTo>
                    <a:pt x="11" y="821"/>
                  </a:lnTo>
                  <a:lnTo>
                    <a:pt x="11" y="845"/>
                  </a:lnTo>
                  <a:lnTo>
                    <a:pt x="24" y="845"/>
                  </a:lnTo>
                  <a:lnTo>
                    <a:pt x="24" y="832"/>
                  </a:lnTo>
                  <a:lnTo>
                    <a:pt x="11" y="8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8" name="Freeform 80"/>
            <p:cNvSpPr>
              <a:spLocks/>
            </p:cNvSpPr>
            <p:nvPr/>
          </p:nvSpPr>
          <p:spPr bwMode="auto">
            <a:xfrm>
              <a:off x="3490" y="3387"/>
              <a:ext cx="370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24"/>
                </a:cxn>
                <a:cxn ang="0">
                  <a:pos x="370" y="24"/>
                </a:cxn>
                <a:cxn ang="0">
                  <a:pos x="370" y="0"/>
                </a:cxn>
                <a:cxn ang="0">
                  <a:pos x="11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1" y="24"/>
                </a:cxn>
                <a:cxn ang="0">
                  <a:pos x="0" y="11"/>
                </a:cxn>
              </a:cxnLst>
              <a:rect l="0" t="0" r="r" b="b"/>
              <a:pathLst>
                <a:path w="370" h="24">
                  <a:moveTo>
                    <a:pt x="0" y="11"/>
                  </a:moveTo>
                  <a:lnTo>
                    <a:pt x="11" y="24"/>
                  </a:lnTo>
                  <a:lnTo>
                    <a:pt x="370" y="24"/>
                  </a:lnTo>
                  <a:lnTo>
                    <a:pt x="370" y="0"/>
                  </a:lnTo>
                  <a:lnTo>
                    <a:pt x="11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9" name="Freeform 81"/>
            <p:cNvSpPr>
              <a:spLocks/>
            </p:cNvSpPr>
            <p:nvPr/>
          </p:nvSpPr>
          <p:spPr bwMode="auto">
            <a:xfrm>
              <a:off x="3490" y="2553"/>
              <a:ext cx="25" cy="84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845"/>
                </a:cxn>
                <a:cxn ang="0">
                  <a:pos x="25" y="845"/>
                </a:cxn>
                <a:cxn ang="0">
                  <a:pos x="25" y="13"/>
                </a:cxn>
                <a:cxn ang="0">
                  <a:pos x="11" y="2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5" h="845">
                  <a:moveTo>
                    <a:pt x="11" y="0"/>
                  </a:moveTo>
                  <a:lnTo>
                    <a:pt x="0" y="13"/>
                  </a:lnTo>
                  <a:lnTo>
                    <a:pt x="0" y="845"/>
                  </a:lnTo>
                  <a:lnTo>
                    <a:pt x="25" y="845"/>
                  </a:lnTo>
                  <a:lnTo>
                    <a:pt x="25" y="13"/>
                  </a:lnTo>
                  <a:lnTo>
                    <a:pt x="11" y="2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0" name="Rectangle 82"/>
            <p:cNvSpPr>
              <a:spLocks noChangeArrowheads="1"/>
            </p:cNvSpPr>
            <p:nvPr/>
          </p:nvSpPr>
          <p:spPr bwMode="auto">
            <a:xfrm>
              <a:off x="3353" y="2566"/>
              <a:ext cx="158" cy="832"/>
            </a:xfrm>
            <a:prstGeom prst="rect">
              <a:avLst/>
            </a:prstGeom>
            <a:solidFill>
              <a:srgbClr val="003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auto">
            <a:xfrm>
              <a:off x="3353" y="2553"/>
              <a:ext cx="171" cy="27"/>
            </a:xfrm>
            <a:custGeom>
              <a:avLst/>
              <a:gdLst/>
              <a:ahLst/>
              <a:cxnLst>
                <a:cxn ang="0">
                  <a:pos x="171" y="13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158" y="27"/>
                </a:cxn>
                <a:cxn ang="0">
                  <a:pos x="146" y="13"/>
                </a:cxn>
                <a:cxn ang="0">
                  <a:pos x="171" y="13"/>
                </a:cxn>
                <a:cxn ang="0">
                  <a:pos x="171" y="0"/>
                </a:cxn>
                <a:cxn ang="0">
                  <a:pos x="158" y="0"/>
                </a:cxn>
                <a:cxn ang="0">
                  <a:pos x="171" y="13"/>
                </a:cxn>
              </a:cxnLst>
              <a:rect l="0" t="0" r="r" b="b"/>
              <a:pathLst>
                <a:path w="171" h="27">
                  <a:moveTo>
                    <a:pt x="171" y="13"/>
                  </a:moveTo>
                  <a:lnTo>
                    <a:pt x="158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158" y="27"/>
                  </a:lnTo>
                  <a:lnTo>
                    <a:pt x="146" y="13"/>
                  </a:lnTo>
                  <a:lnTo>
                    <a:pt x="171" y="13"/>
                  </a:lnTo>
                  <a:lnTo>
                    <a:pt x="171" y="0"/>
                  </a:lnTo>
                  <a:lnTo>
                    <a:pt x="158" y="0"/>
                  </a:lnTo>
                  <a:lnTo>
                    <a:pt x="171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2" name="Freeform 84"/>
            <p:cNvSpPr>
              <a:spLocks/>
            </p:cNvSpPr>
            <p:nvPr/>
          </p:nvSpPr>
          <p:spPr bwMode="auto">
            <a:xfrm>
              <a:off x="3499" y="2566"/>
              <a:ext cx="25" cy="845"/>
            </a:xfrm>
            <a:custGeom>
              <a:avLst/>
              <a:gdLst/>
              <a:ahLst/>
              <a:cxnLst>
                <a:cxn ang="0">
                  <a:pos x="12" y="845"/>
                </a:cxn>
                <a:cxn ang="0">
                  <a:pos x="25" y="832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832"/>
                </a:cxn>
                <a:cxn ang="0">
                  <a:pos x="12" y="821"/>
                </a:cxn>
                <a:cxn ang="0">
                  <a:pos x="12" y="845"/>
                </a:cxn>
                <a:cxn ang="0">
                  <a:pos x="25" y="845"/>
                </a:cxn>
                <a:cxn ang="0">
                  <a:pos x="25" y="832"/>
                </a:cxn>
                <a:cxn ang="0">
                  <a:pos x="12" y="845"/>
                </a:cxn>
              </a:cxnLst>
              <a:rect l="0" t="0" r="r" b="b"/>
              <a:pathLst>
                <a:path w="25" h="845">
                  <a:moveTo>
                    <a:pt x="12" y="845"/>
                  </a:moveTo>
                  <a:lnTo>
                    <a:pt x="25" y="83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32"/>
                  </a:lnTo>
                  <a:lnTo>
                    <a:pt x="12" y="821"/>
                  </a:lnTo>
                  <a:lnTo>
                    <a:pt x="12" y="845"/>
                  </a:lnTo>
                  <a:lnTo>
                    <a:pt x="25" y="845"/>
                  </a:lnTo>
                  <a:lnTo>
                    <a:pt x="25" y="832"/>
                  </a:lnTo>
                  <a:lnTo>
                    <a:pt x="12" y="8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3" name="Freeform 85"/>
            <p:cNvSpPr>
              <a:spLocks/>
            </p:cNvSpPr>
            <p:nvPr/>
          </p:nvSpPr>
          <p:spPr bwMode="auto">
            <a:xfrm>
              <a:off x="3340" y="3387"/>
              <a:ext cx="171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171" y="24"/>
                </a:cxn>
                <a:cxn ang="0">
                  <a:pos x="171" y="0"/>
                </a:cxn>
                <a:cxn ang="0">
                  <a:pos x="13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171" h="24">
                  <a:moveTo>
                    <a:pt x="0" y="11"/>
                  </a:moveTo>
                  <a:lnTo>
                    <a:pt x="13" y="24"/>
                  </a:lnTo>
                  <a:lnTo>
                    <a:pt x="171" y="24"/>
                  </a:lnTo>
                  <a:lnTo>
                    <a:pt x="171" y="0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4" name="Freeform 86"/>
            <p:cNvSpPr>
              <a:spLocks/>
            </p:cNvSpPr>
            <p:nvPr/>
          </p:nvSpPr>
          <p:spPr bwMode="auto">
            <a:xfrm>
              <a:off x="3340" y="2553"/>
              <a:ext cx="24" cy="84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845"/>
                </a:cxn>
                <a:cxn ang="0">
                  <a:pos x="24" y="845"/>
                </a:cxn>
                <a:cxn ang="0">
                  <a:pos x="24" y="13"/>
                </a:cxn>
                <a:cxn ang="0">
                  <a:pos x="13" y="27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4" h="845">
                  <a:moveTo>
                    <a:pt x="13" y="0"/>
                  </a:moveTo>
                  <a:lnTo>
                    <a:pt x="0" y="13"/>
                  </a:lnTo>
                  <a:lnTo>
                    <a:pt x="0" y="845"/>
                  </a:lnTo>
                  <a:lnTo>
                    <a:pt x="24" y="845"/>
                  </a:lnTo>
                  <a:lnTo>
                    <a:pt x="24" y="13"/>
                  </a:lnTo>
                  <a:lnTo>
                    <a:pt x="13" y="27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5" name="Rectangle 87"/>
            <p:cNvSpPr>
              <a:spLocks noChangeArrowheads="1"/>
            </p:cNvSpPr>
            <p:nvPr/>
          </p:nvSpPr>
          <p:spPr bwMode="auto">
            <a:xfrm>
              <a:off x="3853" y="2565"/>
              <a:ext cx="159" cy="833"/>
            </a:xfrm>
            <a:prstGeom prst="rect">
              <a:avLst/>
            </a:prstGeom>
            <a:solidFill>
              <a:srgbClr val="003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6" name="Freeform 88"/>
            <p:cNvSpPr>
              <a:spLocks/>
            </p:cNvSpPr>
            <p:nvPr/>
          </p:nvSpPr>
          <p:spPr bwMode="auto">
            <a:xfrm>
              <a:off x="3853" y="2553"/>
              <a:ext cx="171" cy="25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59" y="25"/>
                </a:cxn>
                <a:cxn ang="0">
                  <a:pos x="146" y="12"/>
                </a:cxn>
                <a:cxn ang="0">
                  <a:pos x="171" y="12"/>
                </a:cxn>
                <a:cxn ang="0">
                  <a:pos x="171" y="0"/>
                </a:cxn>
                <a:cxn ang="0">
                  <a:pos x="159" y="0"/>
                </a:cxn>
                <a:cxn ang="0">
                  <a:pos x="171" y="12"/>
                </a:cxn>
              </a:cxnLst>
              <a:rect l="0" t="0" r="r" b="b"/>
              <a:pathLst>
                <a:path w="171" h="25">
                  <a:moveTo>
                    <a:pt x="171" y="12"/>
                  </a:moveTo>
                  <a:lnTo>
                    <a:pt x="159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59" y="25"/>
                  </a:lnTo>
                  <a:lnTo>
                    <a:pt x="146" y="12"/>
                  </a:lnTo>
                  <a:lnTo>
                    <a:pt x="171" y="12"/>
                  </a:lnTo>
                  <a:lnTo>
                    <a:pt x="171" y="0"/>
                  </a:lnTo>
                  <a:lnTo>
                    <a:pt x="159" y="0"/>
                  </a:lnTo>
                  <a:lnTo>
                    <a:pt x="171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7" name="Freeform 89"/>
            <p:cNvSpPr>
              <a:spLocks/>
            </p:cNvSpPr>
            <p:nvPr/>
          </p:nvSpPr>
          <p:spPr bwMode="auto">
            <a:xfrm>
              <a:off x="3999" y="2565"/>
              <a:ext cx="25" cy="844"/>
            </a:xfrm>
            <a:custGeom>
              <a:avLst/>
              <a:gdLst/>
              <a:ahLst/>
              <a:cxnLst>
                <a:cxn ang="0">
                  <a:pos x="13" y="844"/>
                </a:cxn>
                <a:cxn ang="0">
                  <a:pos x="25" y="833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833"/>
                </a:cxn>
                <a:cxn ang="0">
                  <a:pos x="13" y="820"/>
                </a:cxn>
                <a:cxn ang="0">
                  <a:pos x="13" y="844"/>
                </a:cxn>
                <a:cxn ang="0">
                  <a:pos x="25" y="844"/>
                </a:cxn>
                <a:cxn ang="0">
                  <a:pos x="25" y="833"/>
                </a:cxn>
                <a:cxn ang="0">
                  <a:pos x="13" y="844"/>
                </a:cxn>
              </a:cxnLst>
              <a:rect l="0" t="0" r="r" b="b"/>
              <a:pathLst>
                <a:path w="25" h="844">
                  <a:moveTo>
                    <a:pt x="13" y="844"/>
                  </a:moveTo>
                  <a:lnTo>
                    <a:pt x="25" y="833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33"/>
                  </a:lnTo>
                  <a:lnTo>
                    <a:pt x="13" y="820"/>
                  </a:lnTo>
                  <a:lnTo>
                    <a:pt x="13" y="844"/>
                  </a:lnTo>
                  <a:lnTo>
                    <a:pt x="25" y="844"/>
                  </a:lnTo>
                  <a:lnTo>
                    <a:pt x="25" y="833"/>
                  </a:lnTo>
                  <a:lnTo>
                    <a:pt x="13" y="8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auto">
            <a:xfrm>
              <a:off x="3841" y="3385"/>
              <a:ext cx="171" cy="2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2" y="24"/>
                </a:cxn>
                <a:cxn ang="0">
                  <a:pos x="171" y="24"/>
                </a:cxn>
                <a:cxn ang="0">
                  <a:pos x="171" y="0"/>
                </a:cxn>
                <a:cxn ang="0">
                  <a:pos x="12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0" y="13"/>
                </a:cxn>
              </a:cxnLst>
              <a:rect l="0" t="0" r="r" b="b"/>
              <a:pathLst>
                <a:path w="171" h="24">
                  <a:moveTo>
                    <a:pt x="0" y="13"/>
                  </a:moveTo>
                  <a:lnTo>
                    <a:pt x="12" y="24"/>
                  </a:lnTo>
                  <a:lnTo>
                    <a:pt x="171" y="24"/>
                  </a:lnTo>
                  <a:lnTo>
                    <a:pt x="171" y="0"/>
                  </a:lnTo>
                  <a:lnTo>
                    <a:pt x="12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auto">
            <a:xfrm>
              <a:off x="3841" y="2553"/>
              <a:ext cx="25" cy="84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2"/>
                </a:cxn>
                <a:cxn ang="0">
                  <a:pos x="0" y="845"/>
                </a:cxn>
                <a:cxn ang="0">
                  <a:pos x="25" y="845"/>
                </a:cxn>
                <a:cxn ang="0">
                  <a:pos x="25" y="12"/>
                </a:cxn>
                <a:cxn ang="0">
                  <a:pos x="12" y="25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5" h="845">
                  <a:moveTo>
                    <a:pt x="12" y="0"/>
                  </a:moveTo>
                  <a:lnTo>
                    <a:pt x="0" y="12"/>
                  </a:lnTo>
                  <a:lnTo>
                    <a:pt x="0" y="845"/>
                  </a:lnTo>
                  <a:lnTo>
                    <a:pt x="25" y="845"/>
                  </a:lnTo>
                  <a:lnTo>
                    <a:pt x="25" y="12"/>
                  </a:lnTo>
                  <a:lnTo>
                    <a:pt x="12" y="2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auto">
            <a:xfrm>
              <a:off x="2786" y="2664"/>
              <a:ext cx="490" cy="916"/>
            </a:xfrm>
            <a:prstGeom prst="rect">
              <a:avLst/>
            </a:prstGeom>
            <a:solidFill>
              <a:srgbClr val="7F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1" name="Freeform 93"/>
            <p:cNvSpPr>
              <a:spLocks/>
            </p:cNvSpPr>
            <p:nvPr/>
          </p:nvSpPr>
          <p:spPr bwMode="auto">
            <a:xfrm>
              <a:off x="2786" y="2651"/>
              <a:ext cx="503" cy="24"/>
            </a:xfrm>
            <a:custGeom>
              <a:avLst/>
              <a:gdLst/>
              <a:ahLst/>
              <a:cxnLst>
                <a:cxn ang="0">
                  <a:pos x="503" y="13"/>
                </a:cxn>
                <a:cxn ang="0">
                  <a:pos x="49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490" y="24"/>
                </a:cxn>
                <a:cxn ang="0">
                  <a:pos x="479" y="13"/>
                </a:cxn>
                <a:cxn ang="0">
                  <a:pos x="503" y="13"/>
                </a:cxn>
                <a:cxn ang="0">
                  <a:pos x="503" y="0"/>
                </a:cxn>
                <a:cxn ang="0">
                  <a:pos x="490" y="0"/>
                </a:cxn>
                <a:cxn ang="0">
                  <a:pos x="503" y="13"/>
                </a:cxn>
              </a:cxnLst>
              <a:rect l="0" t="0" r="r" b="b"/>
              <a:pathLst>
                <a:path w="503" h="24">
                  <a:moveTo>
                    <a:pt x="503" y="13"/>
                  </a:moveTo>
                  <a:lnTo>
                    <a:pt x="49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490" y="24"/>
                  </a:lnTo>
                  <a:lnTo>
                    <a:pt x="479" y="13"/>
                  </a:lnTo>
                  <a:lnTo>
                    <a:pt x="503" y="13"/>
                  </a:lnTo>
                  <a:lnTo>
                    <a:pt x="503" y="0"/>
                  </a:lnTo>
                  <a:lnTo>
                    <a:pt x="490" y="0"/>
                  </a:lnTo>
                  <a:lnTo>
                    <a:pt x="50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auto">
            <a:xfrm>
              <a:off x="3265" y="2664"/>
              <a:ext cx="24" cy="929"/>
            </a:xfrm>
            <a:custGeom>
              <a:avLst/>
              <a:gdLst/>
              <a:ahLst/>
              <a:cxnLst>
                <a:cxn ang="0">
                  <a:pos x="11" y="929"/>
                </a:cxn>
                <a:cxn ang="0">
                  <a:pos x="24" y="916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916"/>
                </a:cxn>
                <a:cxn ang="0">
                  <a:pos x="11" y="905"/>
                </a:cxn>
                <a:cxn ang="0">
                  <a:pos x="11" y="929"/>
                </a:cxn>
                <a:cxn ang="0">
                  <a:pos x="24" y="929"/>
                </a:cxn>
                <a:cxn ang="0">
                  <a:pos x="24" y="916"/>
                </a:cxn>
                <a:cxn ang="0">
                  <a:pos x="11" y="929"/>
                </a:cxn>
              </a:cxnLst>
              <a:rect l="0" t="0" r="r" b="b"/>
              <a:pathLst>
                <a:path w="24" h="929">
                  <a:moveTo>
                    <a:pt x="11" y="929"/>
                  </a:moveTo>
                  <a:lnTo>
                    <a:pt x="24" y="9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916"/>
                  </a:lnTo>
                  <a:lnTo>
                    <a:pt x="11" y="905"/>
                  </a:lnTo>
                  <a:lnTo>
                    <a:pt x="11" y="929"/>
                  </a:lnTo>
                  <a:lnTo>
                    <a:pt x="24" y="929"/>
                  </a:lnTo>
                  <a:lnTo>
                    <a:pt x="24" y="916"/>
                  </a:lnTo>
                  <a:lnTo>
                    <a:pt x="11" y="9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auto">
            <a:xfrm>
              <a:off x="2773" y="3569"/>
              <a:ext cx="503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503" y="24"/>
                </a:cxn>
                <a:cxn ang="0">
                  <a:pos x="503" y="0"/>
                </a:cxn>
                <a:cxn ang="0">
                  <a:pos x="13" y="0"/>
                </a:cxn>
                <a:cxn ang="0">
                  <a:pos x="26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503" h="24">
                  <a:moveTo>
                    <a:pt x="0" y="11"/>
                  </a:moveTo>
                  <a:lnTo>
                    <a:pt x="13" y="24"/>
                  </a:lnTo>
                  <a:lnTo>
                    <a:pt x="503" y="24"/>
                  </a:lnTo>
                  <a:lnTo>
                    <a:pt x="503" y="0"/>
                  </a:lnTo>
                  <a:lnTo>
                    <a:pt x="13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auto">
            <a:xfrm>
              <a:off x="2773" y="2651"/>
              <a:ext cx="26" cy="92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929"/>
                </a:cxn>
                <a:cxn ang="0">
                  <a:pos x="26" y="929"/>
                </a:cxn>
                <a:cxn ang="0">
                  <a:pos x="26" y="13"/>
                </a:cxn>
                <a:cxn ang="0">
                  <a:pos x="13" y="2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6" h="929">
                  <a:moveTo>
                    <a:pt x="13" y="0"/>
                  </a:moveTo>
                  <a:lnTo>
                    <a:pt x="0" y="13"/>
                  </a:lnTo>
                  <a:lnTo>
                    <a:pt x="0" y="929"/>
                  </a:lnTo>
                  <a:lnTo>
                    <a:pt x="26" y="929"/>
                  </a:lnTo>
                  <a:lnTo>
                    <a:pt x="26" y="13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5" name="Rectangle 97"/>
            <p:cNvSpPr>
              <a:spLocks noChangeArrowheads="1"/>
            </p:cNvSpPr>
            <p:nvPr/>
          </p:nvSpPr>
          <p:spPr bwMode="auto">
            <a:xfrm>
              <a:off x="1811" y="3567"/>
              <a:ext cx="873" cy="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6" name="Freeform 98"/>
            <p:cNvSpPr>
              <a:spLocks/>
            </p:cNvSpPr>
            <p:nvPr/>
          </p:nvSpPr>
          <p:spPr bwMode="auto">
            <a:xfrm>
              <a:off x="1811" y="3554"/>
              <a:ext cx="886" cy="24"/>
            </a:xfrm>
            <a:custGeom>
              <a:avLst/>
              <a:gdLst/>
              <a:ahLst/>
              <a:cxnLst>
                <a:cxn ang="0">
                  <a:pos x="886" y="13"/>
                </a:cxn>
                <a:cxn ang="0">
                  <a:pos x="873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873" y="24"/>
                </a:cxn>
                <a:cxn ang="0">
                  <a:pos x="862" y="13"/>
                </a:cxn>
                <a:cxn ang="0">
                  <a:pos x="886" y="13"/>
                </a:cxn>
                <a:cxn ang="0">
                  <a:pos x="886" y="0"/>
                </a:cxn>
                <a:cxn ang="0">
                  <a:pos x="873" y="0"/>
                </a:cxn>
                <a:cxn ang="0">
                  <a:pos x="886" y="13"/>
                </a:cxn>
              </a:cxnLst>
              <a:rect l="0" t="0" r="r" b="b"/>
              <a:pathLst>
                <a:path w="886" h="24">
                  <a:moveTo>
                    <a:pt x="886" y="13"/>
                  </a:moveTo>
                  <a:lnTo>
                    <a:pt x="873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873" y="24"/>
                  </a:lnTo>
                  <a:lnTo>
                    <a:pt x="862" y="13"/>
                  </a:lnTo>
                  <a:lnTo>
                    <a:pt x="886" y="13"/>
                  </a:lnTo>
                  <a:lnTo>
                    <a:pt x="886" y="0"/>
                  </a:lnTo>
                  <a:lnTo>
                    <a:pt x="873" y="0"/>
                  </a:lnTo>
                  <a:lnTo>
                    <a:pt x="88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7" name="Freeform 99"/>
            <p:cNvSpPr>
              <a:spLocks/>
            </p:cNvSpPr>
            <p:nvPr/>
          </p:nvSpPr>
          <p:spPr bwMode="auto">
            <a:xfrm>
              <a:off x="2673" y="3567"/>
              <a:ext cx="24" cy="40"/>
            </a:xfrm>
            <a:custGeom>
              <a:avLst/>
              <a:gdLst/>
              <a:ahLst/>
              <a:cxnLst>
                <a:cxn ang="0">
                  <a:pos x="11" y="40"/>
                </a:cxn>
                <a:cxn ang="0">
                  <a:pos x="24" y="28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11" y="15"/>
                </a:cxn>
                <a:cxn ang="0">
                  <a:pos x="11" y="40"/>
                </a:cxn>
                <a:cxn ang="0">
                  <a:pos x="24" y="40"/>
                </a:cxn>
                <a:cxn ang="0">
                  <a:pos x="24" y="28"/>
                </a:cxn>
                <a:cxn ang="0">
                  <a:pos x="11" y="40"/>
                </a:cxn>
              </a:cxnLst>
              <a:rect l="0" t="0" r="r" b="b"/>
              <a:pathLst>
                <a:path w="24" h="40">
                  <a:moveTo>
                    <a:pt x="11" y="40"/>
                  </a:moveTo>
                  <a:lnTo>
                    <a:pt x="24" y="2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1" y="15"/>
                  </a:lnTo>
                  <a:lnTo>
                    <a:pt x="11" y="40"/>
                  </a:lnTo>
                  <a:lnTo>
                    <a:pt x="24" y="40"/>
                  </a:lnTo>
                  <a:lnTo>
                    <a:pt x="24" y="28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8" name="Freeform 100"/>
            <p:cNvSpPr>
              <a:spLocks/>
            </p:cNvSpPr>
            <p:nvPr/>
          </p:nvSpPr>
          <p:spPr bwMode="auto">
            <a:xfrm>
              <a:off x="1800" y="3582"/>
              <a:ext cx="884" cy="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5"/>
                </a:cxn>
                <a:cxn ang="0">
                  <a:pos x="884" y="25"/>
                </a:cxn>
                <a:cxn ang="0">
                  <a:pos x="884" y="0"/>
                </a:cxn>
                <a:cxn ang="0">
                  <a:pos x="11" y="0"/>
                </a:cxn>
                <a:cxn ang="0">
                  <a:pos x="24" y="13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3"/>
                </a:cxn>
              </a:cxnLst>
              <a:rect l="0" t="0" r="r" b="b"/>
              <a:pathLst>
                <a:path w="884" h="25">
                  <a:moveTo>
                    <a:pt x="0" y="13"/>
                  </a:moveTo>
                  <a:lnTo>
                    <a:pt x="11" y="25"/>
                  </a:lnTo>
                  <a:lnTo>
                    <a:pt x="884" y="25"/>
                  </a:lnTo>
                  <a:lnTo>
                    <a:pt x="884" y="0"/>
                  </a:lnTo>
                  <a:lnTo>
                    <a:pt x="11" y="0"/>
                  </a:lnTo>
                  <a:lnTo>
                    <a:pt x="24" y="13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9" name="Freeform 101"/>
            <p:cNvSpPr>
              <a:spLocks/>
            </p:cNvSpPr>
            <p:nvPr/>
          </p:nvSpPr>
          <p:spPr bwMode="auto">
            <a:xfrm>
              <a:off x="1800" y="3554"/>
              <a:ext cx="24" cy="4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41"/>
                </a:cxn>
                <a:cxn ang="0">
                  <a:pos x="24" y="41"/>
                </a:cxn>
                <a:cxn ang="0">
                  <a:pos x="24" y="13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4" h="41">
                  <a:moveTo>
                    <a:pt x="11" y="0"/>
                  </a:moveTo>
                  <a:lnTo>
                    <a:pt x="0" y="13"/>
                  </a:lnTo>
                  <a:lnTo>
                    <a:pt x="0" y="41"/>
                  </a:lnTo>
                  <a:lnTo>
                    <a:pt x="24" y="41"/>
                  </a:lnTo>
                  <a:lnTo>
                    <a:pt x="24" y="13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" name="Rectangle 102"/>
            <p:cNvSpPr>
              <a:spLocks noChangeArrowheads="1"/>
            </p:cNvSpPr>
            <p:nvPr/>
          </p:nvSpPr>
          <p:spPr bwMode="auto">
            <a:xfrm>
              <a:off x="1869" y="3597"/>
              <a:ext cx="815" cy="152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" name="Freeform 103"/>
            <p:cNvSpPr>
              <a:spLocks/>
            </p:cNvSpPr>
            <p:nvPr/>
          </p:nvSpPr>
          <p:spPr bwMode="auto">
            <a:xfrm>
              <a:off x="1869" y="3584"/>
              <a:ext cx="828" cy="24"/>
            </a:xfrm>
            <a:custGeom>
              <a:avLst/>
              <a:gdLst/>
              <a:ahLst/>
              <a:cxnLst>
                <a:cxn ang="0">
                  <a:pos x="828" y="13"/>
                </a:cxn>
                <a:cxn ang="0">
                  <a:pos x="815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815" y="24"/>
                </a:cxn>
                <a:cxn ang="0">
                  <a:pos x="804" y="13"/>
                </a:cxn>
                <a:cxn ang="0">
                  <a:pos x="828" y="13"/>
                </a:cxn>
                <a:cxn ang="0">
                  <a:pos x="828" y="0"/>
                </a:cxn>
                <a:cxn ang="0">
                  <a:pos x="815" y="0"/>
                </a:cxn>
                <a:cxn ang="0">
                  <a:pos x="828" y="13"/>
                </a:cxn>
              </a:cxnLst>
              <a:rect l="0" t="0" r="r" b="b"/>
              <a:pathLst>
                <a:path w="828" h="24">
                  <a:moveTo>
                    <a:pt x="828" y="13"/>
                  </a:moveTo>
                  <a:lnTo>
                    <a:pt x="815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815" y="24"/>
                  </a:lnTo>
                  <a:lnTo>
                    <a:pt x="804" y="13"/>
                  </a:lnTo>
                  <a:lnTo>
                    <a:pt x="828" y="13"/>
                  </a:lnTo>
                  <a:lnTo>
                    <a:pt x="828" y="0"/>
                  </a:lnTo>
                  <a:lnTo>
                    <a:pt x="815" y="0"/>
                  </a:lnTo>
                  <a:lnTo>
                    <a:pt x="82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" name="Freeform 104"/>
            <p:cNvSpPr>
              <a:spLocks/>
            </p:cNvSpPr>
            <p:nvPr/>
          </p:nvSpPr>
          <p:spPr bwMode="auto">
            <a:xfrm>
              <a:off x="2673" y="3597"/>
              <a:ext cx="24" cy="165"/>
            </a:xfrm>
            <a:custGeom>
              <a:avLst/>
              <a:gdLst/>
              <a:ahLst/>
              <a:cxnLst>
                <a:cxn ang="0">
                  <a:pos x="11" y="165"/>
                </a:cxn>
                <a:cxn ang="0">
                  <a:pos x="24" y="152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152"/>
                </a:cxn>
                <a:cxn ang="0">
                  <a:pos x="11" y="141"/>
                </a:cxn>
                <a:cxn ang="0">
                  <a:pos x="11" y="165"/>
                </a:cxn>
                <a:cxn ang="0">
                  <a:pos x="24" y="165"/>
                </a:cxn>
                <a:cxn ang="0">
                  <a:pos x="24" y="152"/>
                </a:cxn>
                <a:cxn ang="0">
                  <a:pos x="11" y="165"/>
                </a:cxn>
              </a:cxnLst>
              <a:rect l="0" t="0" r="r" b="b"/>
              <a:pathLst>
                <a:path w="24" h="165">
                  <a:moveTo>
                    <a:pt x="11" y="165"/>
                  </a:moveTo>
                  <a:lnTo>
                    <a:pt x="24" y="15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11" y="141"/>
                  </a:lnTo>
                  <a:lnTo>
                    <a:pt x="11" y="165"/>
                  </a:lnTo>
                  <a:lnTo>
                    <a:pt x="24" y="165"/>
                  </a:lnTo>
                  <a:lnTo>
                    <a:pt x="24" y="152"/>
                  </a:lnTo>
                  <a:lnTo>
                    <a:pt x="11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" name="Freeform 105"/>
            <p:cNvSpPr>
              <a:spLocks/>
            </p:cNvSpPr>
            <p:nvPr/>
          </p:nvSpPr>
          <p:spPr bwMode="auto">
            <a:xfrm>
              <a:off x="1856" y="3738"/>
              <a:ext cx="828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828" y="24"/>
                </a:cxn>
                <a:cxn ang="0">
                  <a:pos x="828" y="0"/>
                </a:cxn>
                <a:cxn ang="0">
                  <a:pos x="13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828" h="24">
                  <a:moveTo>
                    <a:pt x="0" y="11"/>
                  </a:moveTo>
                  <a:lnTo>
                    <a:pt x="13" y="24"/>
                  </a:lnTo>
                  <a:lnTo>
                    <a:pt x="828" y="24"/>
                  </a:lnTo>
                  <a:lnTo>
                    <a:pt x="828" y="0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" name="Freeform 106"/>
            <p:cNvSpPr>
              <a:spLocks/>
            </p:cNvSpPr>
            <p:nvPr/>
          </p:nvSpPr>
          <p:spPr bwMode="auto">
            <a:xfrm>
              <a:off x="1856" y="3584"/>
              <a:ext cx="24" cy="16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165"/>
                </a:cxn>
                <a:cxn ang="0">
                  <a:pos x="24" y="165"/>
                </a:cxn>
                <a:cxn ang="0">
                  <a:pos x="24" y="13"/>
                </a:cxn>
                <a:cxn ang="0">
                  <a:pos x="13" y="2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4" h="165">
                  <a:moveTo>
                    <a:pt x="13" y="0"/>
                  </a:moveTo>
                  <a:lnTo>
                    <a:pt x="0" y="13"/>
                  </a:lnTo>
                  <a:lnTo>
                    <a:pt x="0" y="165"/>
                  </a:lnTo>
                  <a:lnTo>
                    <a:pt x="24" y="165"/>
                  </a:lnTo>
                  <a:lnTo>
                    <a:pt x="24" y="13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" name="Rectangle 107"/>
            <p:cNvSpPr>
              <a:spLocks noChangeArrowheads="1"/>
            </p:cNvSpPr>
            <p:nvPr/>
          </p:nvSpPr>
          <p:spPr bwMode="auto">
            <a:xfrm>
              <a:off x="3317" y="3554"/>
              <a:ext cx="876" cy="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" name="Freeform 108"/>
            <p:cNvSpPr>
              <a:spLocks/>
            </p:cNvSpPr>
            <p:nvPr/>
          </p:nvSpPr>
          <p:spPr bwMode="auto">
            <a:xfrm>
              <a:off x="3317" y="3543"/>
              <a:ext cx="887" cy="24"/>
            </a:xfrm>
            <a:custGeom>
              <a:avLst/>
              <a:gdLst/>
              <a:ahLst/>
              <a:cxnLst>
                <a:cxn ang="0">
                  <a:pos x="887" y="11"/>
                </a:cxn>
                <a:cxn ang="0">
                  <a:pos x="876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876" y="24"/>
                </a:cxn>
                <a:cxn ang="0">
                  <a:pos x="862" y="11"/>
                </a:cxn>
                <a:cxn ang="0">
                  <a:pos x="887" y="11"/>
                </a:cxn>
                <a:cxn ang="0">
                  <a:pos x="887" y="0"/>
                </a:cxn>
                <a:cxn ang="0">
                  <a:pos x="876" y="0"/>
                </a:cxn>
                <a:cxn ang="0">
                  <a:pos x="887" y="11"/>
                </a:cxn>
              </a:cxnLst>
              <a:rect l="0" t="0" r="r" b="b"/>
              <a:pathLst>
                <a:path w="887" h="24">
                  <a:moveTo>
                    <a:pt x="887" y="11"/>
                  </a:moveTo>
                  <a:lnTo>
                    <a:pt x="876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876" y="24"/>
                  </a:lnTo>
                  <a:lnTo>
                    <a:pt x="862" y="11"/>
                  </a:lnTo>
                  <a:lnTo>
                    <a:pt x="887" y="11"/>
                  </a:lnTo>
                  <a:lnTo>
                    <a:pt x="887" y="0"/>
                  </a:lnTo>
                  <a:lnTo>
                    <a:pt x="876" y="0"/>
                  </a:lnTo>
                  <a:lnTo>
                    <a:pt x="88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" name="Freeform 109"/>
            <p:cNvSpPr>
              <a:spLocks/>
            </p:cNvSpPr>
            <p:nvPr/>
          </p:nvSpPr>
          <p:spPr bwMode="auto">
            <a:xfrm>
              <a:off x="4179" y="3554"/>
              <a:ext cx="25" cy="41"/>
            </a:xfrm>
            <a:custGeom>
              <a:avLst/>
              <a:gdLst/>
              <a:ahLst/>
              <a:cxnLst>
                <a:cxn ang="0">
                  <a:pos x="14" y="41"/>
                </a:cxn>
                <a:cxn ang="0">
                  <a:pos x="25" y="28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14" y="17"/>
                </a:cxn>
                <a:cxn ang="0">
                  <a:pos x="14" y="41"/>
                </a:cxn>
                <a:cxn ang="0">
                  <a:pos x="25" y="41"/>
                </a:cxn>
                <a:cxn ang="0">
                  <a:pos x="25" y="28"/>
                </a:cxn>
                <a:cxn ang="0">
                  <a:pos x="14" y="41"/>
                </a:cxn>
              </a:cxnLst>
              <a:rect l="0" t="0" r="r" b="b"/>
              <a:pathLst>
                <a:path w="25" h="41">
                  <a:moveTo>
                    <a:pt x="14" y="41"/>
                  </a:moveTo>
                  <a:lnTo>
                    <a:pt x="25" y="2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4" y="17"/>
                  </a:lnTo>
                  <a:lnTo>
                    <a:pt x="14" y="41"/>
                  </a:lnTo>
                  <a:lnTo>
                    <a:pt x="25" y="41"/>
                  </a:lnTo>
                  <a:lnTo>
                    <a:pt x="25" y="28"/>
                  </a:lnTo>
                  <a:lnTo>
                    <a:pt x="14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" name="Freeform 110"/>
            <p:cNvSpPr>
              <a:spLocks/>
            </p:cNvSpPr>
            <p:nvPr/>
          </p:nvSpPr>
          <p:spPr bwMode="auto">
            <a:xfrm>
              <a:off x="3304" y="3571"/>
              <a:ext cx="889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889" y="24"/>
                </a:cxn>
                <a:cxn ang="0">
                  <a:pos x="889" y="0"/>
                </a:cxn>
                <a:cxn ang="0">
                  <a:pos x="13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889" h="24">
                  <a:moveTo>
                    <a:pt x="0" y="11"/>
                  </a:moveTo>
                  <a:lnTo>
                    <a:pt x="13" y="24"/>
                  </a:lnTo>
                  <a:lnTo>
                    <a:pt x="889" y="24"/>
                  </a:lnTo>
                  <a:lnTo>
                    <a:pt x="889" y="0"/>
                  </a:lnTo>
                  <a:lnTo>
                    <a:pt x="13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" name="Freeform 111"/>
            <p:cNvSpPr>
              <a:spLocks/>
            </p:cNvSpPr>
            <p:nvPr/>
          </p:nvSpPr>
          <p:spPr bwMode="auto">
            <a:xfrm>
              <a:off x="3304" y="3543"/>
              <a:ext cx="25" cy="3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1"/>
                </a:cxn>
                <a:cxn ang="0">
                  <a:pos x="0" y="39"/>
                </a:cxn>
                <a:cxn ang="0">
                  <a:pos x="25" y="39"/>
                </a:cxn>
                <a:cxn ang="0">
                  <a:pos x="25" y="11"/>
                </a:cxn>
                <a:cxn ang="0">
                  <a:pos x="13" y="2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3" y="0"/>
                </a:cxn>
              </a:cxnLst>
              <a:rect l="0" t="0" r="r" b="b"/>
              <a:pathLst>
                <a:path w="25" h="39">
                  <a:moveTo>
                    <a:pt x="13" y="0"/>
                  </a:moveTo>
                  <a:lnTo>
                    <a:pt x="0" y="11"/>
                  </a:lnTo>
                  <a:lnTo>
                    <a:pt x="0" y="39"/>
                  </a:lnTo>
                  <a:lnTo>
                    <a:pt x="25" y="39"/>
                  </a:lnTo>
                  <a:lnTo>
                    <a:pt x="25" y="11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" name="Rectangle 112"/>
            <p:cNvSpPr>
              <a:spLocks noChangeArrowheads="1"/>
            </p:cNvSpPr>
            <p:nvPr/>
          </p:nvSpPr>
          <p:spPr bwMode="auto">
            <a:xfrm>
              <a:off x="3374" y="3582"/>
              <a:ext cx="817" cy="154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1" name="Freeform 113"/>
            <p:cNvSpPr>
              <a:spLocks/>
            </p:cNvSpPr>
            <p:nvPr/>
          </p:nvSpPr>
          <p:spPr bwMode="auto">
            <a:xfrm>
              <a:off x="3374" y="3571"/>
              <a:ext cx="828" cy="24"/>
            </a:xfrm>
            <a:custGeom>
              <a:avLst/>
              <a:gdLst/>
              <a:ahLst/>
              <a:cxnLst>
                <a:cxn ang="0">
                  <a:pos x="828" y="11"/>
                </a:cxn>
                <a:cxn ang="0">
                  <a:pos x="817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817" y="24"/>
                </a:cxn>
                <a:cxn ang="0">
                  <a:pos x="804" y="11"/>
                </a:cxn>
                <a:cxn ang="0">
                  <a:pos x="828" y="11"/>
                </a:cxn>
                <a:cxn ang="0">
                  <a:pos x="828" y="0"/>
                </a:cxn>
                <a:cxn ang="0">
                  <a:pos x="817" y="0"/>
                </a:cxn>
                <a:cxn ang="0">
                  <a:pos x="828" y="11"/>
                </a:cxn>
              </a:cxnLst>
              <a:rect l="0" t="0" r="r" b="b"/>
              <a:pathLst>
                <a:path w="828" h="24">
                  <a:moveTo>
                    <a:pt x="828" y="11"/>
                  </a:moveTo>
                  <a:lnTo>
                    <a:pt x="8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817" y="24"/>
                  </a:lnTo>
                  <a:lnTo>
                    <a:pt x="804" y="11"/>
                  </a:lnTo>
                  <a:lnTo>
                    <a:pt x="828" y="11"/>
                  </a:lnTo>
                  <a:lnTo>
                    <a:pt x="828" y="0"/>
                  </a:lnTo>
                  <a:lnTo>
                    <a:pt x="817" y="0"/>
                  </a:lnTo>
                  <a:lnTo>
                    <a:pt x="82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2" name="Freeform 114"/>
            <p:cNvSpPr>
              <a:spLocks/>
            </p:cNvSpPr>
            <p:nvPr/>
          </p:nvSpPr>
          <p:spPr bwMode="auto">
            <a:xfrm>
              <a:off x="4178" y="3582"/>
              <a:ext cx="24" cy="165"/>
            </a:xfrm>
            <a:custGeom>
              <a:avLst/>
              <a:gdLst/>
              <a:ahLst/>
              <a:cxnLst>
                <a:cxn ang="0">
                  <a:pos x="13" y="165"/>
                </a:cxn>
                <a:cxn ang="0">
                  <a:pos x="24" y="154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154"/>
                </a:cxn>
                <a:cxn ang="0">
                  <a:pos x="13" y="141"/>
                </a:cxn>
                <a:cxn ang="0">
                  <a:pos x="13" y="165"/>
                </a:cxn>
                <a:cxn ang="0">
                  <a:pos x="24" y="165"/>
                </a:cxn>
                <a:cxn ang="0">
                  <a:pos x="24" y="154"/>
                </a:cxn>
                <a:cxn ang="0">
                  <a:pos x="13" y="165"/>
                </a:cxn>
              </a:cxnLst>
              <a:rect l="0" t="0" r="r" b="b"/>
              <a:pathLst>
                <a:path w="24" h="165">
                  <a:moveTo>
                    <a:pt x="13" y="165"/>
                  </a:moveTo>
                  <a:lnTo>
                    <a:pt x="24" y="15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54"/>
                  </a:lnTo>
                  <a:lnTo>
                    <a:pt x="13" y="141"/>
                  </a:lnTo>
                  <a:lnTo>
                    <a:pt x="13" y="165"/>
                  </a:lnTo>
                  <a:lnTo>
                    <a:pt x="24" y="165"/>
                  </a:lnTo>
                  <a:lnTo>
                    <a:pt x="24" y="154"/>
                  </a:lnTo>
                  <a:lnTo>
                    <a:pt x="13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3" name="Freeform 115"/>
            <p:cNvSpPr>
              <a:spLocks/>
            </p:cNvSpPr>
            <p:nvPr/>
          </p:nvSpPr>
          <p:spPr bwMode="auto">
            <a:xfrm>
              <a:off x="3360" y="3723"/>
              <a:ext cx="831" cy="2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24"/>
                </a:cxn>
                <a:cxn ang="0">
                  <a:pos x="831" y="24"/>
                </a:cxn>
                <a:cxn ang="0">
                  <a:pos x="831" y="0"/>
                </a:cxn>
                <a:cxn ang="0">
                  <a:pos x="14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0" y="24"/>
                </a:cxn>
                <a:cxn ang="0">
                  <a:pos x="14" y="24"/>
                </a:cxn>
                <a:cxn ang="0">
                  <a:pos x="0" y="13"/>
                </a:cxn>
              </a:cxnLst>
              <a:rect l="0" t="0" r="r" b="b"/>
              <a:pathLst>
                <a:path w="831" h="24">
                  <a:moveTo>
                    <a:pt x="0" y="13"/>
                  </a:moveTo>
                  <a:lnTo>
                    <a:pt x="14" y="24"/>
                  </a:lnTo>
                  <a:lnTo>
                    <a:pt x="831" y="24"/>
                  </a:lnTo>
                  <a:lnTo>
                    <a:pt x="831" y="0"/>
                  </a:lnTo>
                  <a:lnTo>
                    <a:pt x="14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4" name="Freeform 116"/>
            <p:cNvSpPr>
              <a:spLocks/>
            </p:cNvSpPr>
            <p:nvPr/>
          </p:nvSpPr>
          <p:spPr bwMode="auto">
            <a:xfrm>
              <a:off x="3360" y="3571"/>
              <a:ext cx="25" cy="16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1"/>
                </a:cxn>
                <a:cxn ang="0">
                  <a:pos x="0" y="165"/>
                </a:cxn>
                <a:cxn ang="0">
                  <a:pos x="25" y="165"/>
                </a:cxn>
                <a:cxn ang="0">
                  <a:pos x="25" y="11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4" y="0"/>
                </a:cxn>
              </a:cxnLst>
              <a:rect l="0" t="0" r="r" b="b"/>
              <a:pathLst>
                <a:path w="25" h="165">
                  <a:moveTo>
                    <a:pt x="14" y="0"/>
                  </a:moveTo>
                  <a:lnTo>
                    <a:pt x="0" y="11"/>
                  </a:lnTo>
                  <a:lnTo>
                    <a:pt x="0" y="165"/>
                  </a:lnTo>
                  <a:lnTo>
                    <a:pt x="25" y="165"/>
                  </a:lnTo>
                  <a:lnTo>
                    <a:pt x="25" y="11"/>
                  </a:lnTo>
                  <a:lnTo>
                    <a:pt x="14" y="2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5" name="Rectangle 117"/>
            <p:cNvSpPr>
              <a:spLocks noChangeArrowheads="1"/>
            </p:cNvSpPr>
            <p:nvPr/>
          </p:nvSpPr>
          <p:spPr bwMode="auto">
            <a:xfrm>
              <a:off x="4114" y="3242"/>
              <a:ext cx="56" cy="3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6" name="Freeform 118"/>
            <p:cNvSpPr>
              <a:spLocks/>
            </p:cNvSpPr>
            <p:nvPr/>
          </p:nvSpPr>
          <p:spPr bwMode="auto">
            <a:xfrm>
              <a:off x="4114" y="3229"/>
              <a:ext cx="69" cy="25"/>
            </a:xfrm>
            <a:custGeom>
              <a:avLst/>
              <a:gdLst/>
              <a:ahLst/>
              <a:cxnLst>
                <a:cxn ang="0">
                  <a:pos x="69" y="13"/>
                </a:cxn>
                <a:cxn ang="0">
                  <a:pos x="56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56" y="25"/>
                </a:cxn>
                <a:cxn ang="0">
                  <a:pos x="45" y="13"/>
                </a:cxn>
                <a:cxn ang="0">
                  <a:pos x="69" y="13"/>
                </a:cxn>
                <a:cxn ang="0">
                  <a:pos x="69" y="0"/>
                </a:cxn>
                <a:cxn ang="0">
                  <a:pos x="56" y="0"/>
                </a:cxn>
                <a:cxn ang="0">
                  <a:pos x="69" y="13"/>
                </a:cxn>
              </a:cxnLst>
              <a:rect l="0" t="0" r="r" b="b"/>
              <a:pathLst>
                <a:path w="69" h="25">
                  <a:moveTo>
                    <a:pt x="69" y="13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6" y="25"/>
                  </a:lnTo>
                  <a:lnTo>
                    <a:pt x="45" y="13"/>
                  </a:lnTo>
                  <a:lnTo>
                    <a:pt x="69" y="13"/>
                  </a:lnTo>
                  <a:lnTo>
                    <a:pt x="69" y="0"/>
                  </a:lnTo>
                  <a:lnTo>
                    <a:pt x="56" y="0"/>
                  </a:lnTo>
                  <a:lnTo>
                    <a:pt x="69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7" name="Freeform 119"/>
            <p:cNvSpPr>
              <a:spLocks/>
            </p:cNvSpPr>
            <p:nvPr/>
          </p:nvSpPr>
          <p:spPr bwMode="auto">
            <a:xfrm>
              <a:off x="4159" y="3242"/>
              <a:ext cx="24" cy="323"/>
            </a:xfrm>
            <a:custGeom>
              <a:avLst/>
              <a:gdLst/>
              <a:ahLst/>
              <a:cxnLst>
                <a:cxn ang="0">
                  <a:pos x="11" y="323"/>
                </a:cxn>
                <a:cxn ang="0">
                  <a:pos x="24" y="31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10"/>
                </a:cxn>
                <a:cxn ang="0">
                  <a:pos x="11" y="299"/>
                </a:cxn>
                <a:cxn ang="0">
                  <a:pos x="11" y="323"/>
                </a:cxn>
                <a:cxn ang="0">
                  <a:pos x="24" y="323"/>
                </a:cxn>
                <a:cxn ang="0">
                  <a:pos x="24" y="310"/>
                </a:cxn>
                <a:cxn ang="0">
                  <a:pos x="11" y="323"/>
                </a:cxn>
              </a:cxnLst>
              <a:rect l="0" t="0" r="r" b="b"/>
              <a:pathLst>
                <a:path w="24" h="323">
                  <a:moveTo>
                    <a:pt x="11" y="323"/>
                  </a:moveTo>
                  <a:lnTo>
                    <a:pt x="24" y="31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10"/>
                  </a:lnTo>
                  <a:lnTo>
                    <a:pt x="11" y="299"/>
                  </a:lnTo>
                  <a:lnTo>
                    <a:pt x="11" y="323"/>
                  </a:lnTo>
                  <a:lnTo>
                    <a:pt x="24" y="323"/>
                  </a:lnTo>
                  <a:lnTo>
                    <a:pt x="24" y="310"/>
                  </a:lnTo>
                  <a:lnTo>
                    <a:pt x="11" y="3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8" name="Freeform 120"/>
            <p:cNvSpPr>
              <a:spLocks/>
            </p:cNvSpPr>
            <p:nvPr/>
          </p:nvSpPr>
          <p:spPr bwMode="auto">
            <a:xfrm>
              <a:off x="4102" y="3541"/>
              <a:ext cx="68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2" y="24"/>
                </a:cxn>
                <a:cxn ang="0">
                  <a:pos x="68" y="24"/>
                </a:cxn>
                <a:cxn ang="0">
                  <a:pos x="68" y="0"/>
                </a:cxn>
                <a:cxn ang="0">
                  <a:pos x="12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0" y="11"/>
                </a:cxn>
              </a:cxnLst>
              <a:rect l="0" t="0" r="r" b="b"/>
              <a:pathLst>
                <a:path w="68" h="24">
                  <a:moveTo>
                    <a:pt x="0" y="11"/>
                  </a:moveTo>
                  <a:lnTo>
                    <a:pt x="12" y="24"/>
                  </a:lnTo>
                  <a:lnTo>
                    <a:pt x="68" y="24"/>
                  </a:lnTo>
                  <a:lnTo>
                    <a:pt x="68" y="0"/>
                  </a:lnTo>
                  <a:lnTo>
                    <a:pt x="12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9" name="Freeform 121"/>
            <p:cNvSpPr>
              <a:spLocks/>
            </p:cNvSpPr>
            <p:nvPr/>
          </p:nvSpPr>
          <p:spPr bwMode="auto">
            <a:xfrm>
              <a:off x="4102" y="3229"/>
              <a:ext cx="25" cy="32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3"/>
                </a:cxn>
                <a:cxn ang="0">
                  <a:pos x="0" y="323"/>
                </a:cxn>
                <a:cxn ang="0">
                  <a:pos x="25" y="323"/>
                </a:cxn>
                <a:cxn ang="0">
                  <a:pos x="25" y="13"/>
                </a:cxn>
                <a:cxn ang="0">
                  <a:pos x="12" y="25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2" y="0"/>
                </a:cxn>
              </a:cxnLst>
              <a:rect l="0" t="0" r="r" b="b"/>
              <a:pathLst>
                <a:path w="25" h="323">
                  <a:moveTo>
                    <a:pt x="12" y="0"/>
                  </a:moveTo>
                  <a:lnTo>
                    <a:pt x="0" y="13"/>
                  </a:lnTo>
                  <a:lnTo>
                    <a:pt x="0" y="323"/>
                  </a:lnTo>
                  <a:lnTo>
                    <a:pt x="25" y="323"/>
                  </a:lnTo>
                  <a:lnTo>
                    <a:pt x="25" y="13"/>
                  </a:lnTo>
                  <a:lnTo>
                    <a:pt x="12" y="2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0" name="Rectangle 122"/>
            <p:cNvSpPr>
              <a:spLocks noChangeArrowheads="1"/>
            </p:cNvSpPr>
            <p:nvPr/>
          </p:nvSpPr>
          <p:spPr bwMode="auto">
            <a:xfrm>
              <a:off x="3302" y="45"/>
              <a:ext cx="438" cy="14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" name="Freeform 123"/>
            <p:cNvSpPr>
              <a:spLocks/>
            </p:cNvSpPr>
            <p:nvPr/>
          </p:nvSpPr>
          <p:spPr bwMode="auto">
            <a:xfrm>
              <a:off x="3302" y="32"/>
              <a:ext cx="451" cy="24"/>
            </a:xfrm>
            <a:custGeom>
              <a:avLst/>
              <a:gdLst/>
              <a:ahLst/>
              <a:cxnLst>
                <a:cxn ang="0">
                  <a:pos x="451" y="13"/>
                </a:cxn>
                <a:cxn ang="0">
                  <a:pos x="438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438" y="24"/>
                </a:cxn>
                <a:cxn ang="0">
                  <a:pos x="427" y="13"/>
                </a:cxn>
                <a:cxn ang="0">
                  <a:pos x="451" y="13"/>
                </a:cxn>
                <a:cxn ang="0">
                  <a:pos x="451" y="0"/>
                </a:cxn>
                <a:cxn ang="0">
                  <a:pos x="438" y="0"/>
                </a:cxn>
                <a:cxn ang="0">
                  <a:pos x="451" y="13"/>
                </a:cxn>
              </a:cxnLst>
              <a:rect l="0" t="0" r="r" b="b"/>
              <a:pathLst>
                <a:path w="451" h="24">
                  <a:moveTo>
                    <a:pt x="451" y="13"/>
                  </a:moveTo>
                  <a:lnTo>
                    <a:pt x="438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438" y="24"/>
                  </a:lnTo>
                  <a:lnTo>
                    <a:pt x="427" y="13"/>
                  </a:lnTo>
                  <a:lnTo>
                    <a:pt x="451" y="13"/>
                  </a:lnTo>
                  <a:lnTo>
                    <a:pt x="451" y="0"/>
                  </a:lnTo>
                  <a:lnTo>
                    <a:pt x="438" y="0"/>
                  </a:lnTo>
                  <a:lnTo>
                    <a:pt x="451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2" name="Freeform 124"/>
            <p:cNvSpPr>
              <a:spLocks/>
            </p:cNvSpPr>
            <p:nvPr/>
          </p:nvSpPr>
          <p:spPr bwMode="auto">
            <a:xfrm>
              <a:off x="3729" y="45"/>
              <a:ext cx="24" cy="152"/>
            </a:xfrm>
            <a:custGeom>
              <a:avLst/>
              <a:gdLst/>
              <a:ahLst/>
              <a:cxnLst>
                <a:cxn ang="0">
                  <a:pos x="11" y="152"/>
                </a:cxn>
                <a:cxn ang="0">
                  <a:pos x="24" y="141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1" y="128"/>
                </a:cxn>
                <a:cxn ang="0">
                  <a:pos x="11" y="152"/>
                </a:cxn>
                <a:cxn ang="0">
                  <a:pos x="24" y="152"/>
                </a:cxn>
                <a:cxn ang="0">
                  <a:pos x="24" y="141"/>
                </a:cxn>
                <a:cxn ang="0">
                  <a:pos x="11" y="152"/>
                </a:cxn>
              </a:cxnLst>
              <a:rect l="0" t="0" r="r" b="b"/>
              <a:pathLst>
                <a:path w="24" h="152">
                  <a:moveTo>
                    <a:pt x="11" y="152"/>
                  </a:moveTo>
                  <a:lnTo>
                    <a:pt x="24" y="141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1" y="128"/>
                  </a:lnTo>
                  <a:lnTo>
                    <a:pt x="11" y="152"/>
                  </a:lnTo>
                  <a:lnTo>
                    <a:pt x="24" y="152"/>
                  </a:lnTo>
                  <a:lnTo>
                    <a:pt x="24" y="141"/>
                  </a:lnTo>
                  <a:lnTo>
                    <a:pt x="11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3" name="Freeform 125"/>
            <p:cNvSpPr>
              <a:spLocks/>
            </p:cNvSpPr>
            <p:nvPr/>
          </p:nvSpPr>
          <p:spPr bwMode="auto">
            <a:xfrm>
              <a:off x="3291" y="173"/>
              <a:ext cx="449" cy="2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4"/>
                </a:cxn>
                <a:cxn ang="0">
                  <a:pos x="449" y="24"/>
                </a:cxn>
                <a:cxn ang="0">
                  <a:pos x="449" y="0"/>
                </a:cxn>
                <a:cxn ang="0">
                  <a:pos x="11" y="0"/>
                </a:cxn>
                <a:cxn ang="0">
                  <a:pos x="24" y="13"/>
                </a:cxn>
                <a:cxn ang="0">
                  <a:pos x="0" y="13"/>
                </a:cxn>
                <a:cxn ang="0">
                  <a:pos x="0" y="24"/>
                </a:cxn>
                <a:cxn ang="0">
                  <a:pos x="11" y="24"/>
                </a:cxn>
                <a:cxn ang="0">
                  <a:pos x="0" y="13"/>
                </a:cxn>
              </a:cxnLst>
              <a:rect l="0" t="0" r="r" b="b"/>
              <a:pathLst>
                <a:path w="449" h="24">
                  <a:moveTo>
                    <a:pt x="0" y="13"/>
                  </a:moveTo>
                  <a:lnTo>
                    <a:pt x="11" y="24"/>
                  </a:lnTo>
                  <a:lnTo>
                    <a:pt x="449" y="24"/>
                  </a:lnTo>
                  <a:lnTo>
                    <a:pt x="449" y="0"/>
                  </a:lnTo>
                  <a:lnTo>
                    <a:pt x="11" y="0"/>
                  </a:lnTo>
                  <a:lnTo>
                    <a:pt x="24" y="13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4" name="Freeform 126"/>
            <p:cNvSpPr>
              <a:spLocks/>
            </p:cNvSpPr>
            <p:nvPr/>
          </p:nvSpPr>
          <p:spPr bwMode="auto">
            <a:xfrm>
              <a:off x="3291" y="32"/>
              <a:ext cx="24" cy="15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154"/>
                </a:cxn>
                <a:cxn ang="0">
                  <a:pos x="24" y="154"/>
                </a:cxn>
                <a:cxn ang="0">
                  <a:pos x="24" y="13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4" h="154">
                  <a:moveTo>
                    <a:pt x="11" y="0"/>
                  </a:moveTo>
                  <a:lnTo>
                    <a:pt x="0" y="13"/>
                  </a:lnTo>
                  <a:lnTo>
                    <a:pt x="0" y="154"/>
                  </a:lnTo>
                  <a:lnTo>
                    <a:pt x="24" y="154"/>
                  </a:lnTo>
                  <a:lnTo>
                    <a:pt x="24" y="13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5" name="Rectangle 127"/>
            <p:cNvSpPr>
              <a:spLocks noChangeArrowheads="1"/>
            </p:cNvSpPr>
            <p:nvPr/>
          </p:nvSpPr>
          <p:spPr bwMode="auto">
            <a:xfrm>
              <a:off x="2897" y="244"/>
              <a:ext cx="266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6" name="Rectangle 128"/>
            <p:cNvSpPr>
              <a:spLocks noChangeArrowheads="1"/>
            </p:cNvSpPr>
            <p:nvPr/>
          </p:nvSpPr>
          <p:spPr bwMode="auto">
            <a:xfrm>
              <a:off x="2799" y="342"/>
              <a:ext cx="464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7" name="Freeform 129"/>
            <p:cNvSpPr>
              <a:spLocks/>
            </p:cNvSpPr>
            <p:nvPr/>
          </p:nvSpPr>
          <p:spPr bwMode="auto">
            <a:xfrm>
              <a:off x="2671" y="456"/>
              <a:ext cx="718" cy="27"/>
            </a:xfrm>
            <a:custGeom>
              <a:avLst/>
              <a:gdLst/>
              <a:ahLst/>
              <a:cxnLst>
                <a:cxn ang="0">
                  <a:pos x="718" y="0"/>
                </a:cxn>
                <a:cxn ang="0">
                  <a:pos x="0" y="2"/>
                </a:cxn>
                <a:cxn ang="0">
                  <a:pos x="0" y="27"/>
                </a:cxn>
                <a:cxn ang="0">
                  <a:pos x="718" y="25"/>
                </a:cxn>
                <a:cxn ang="0">
                  <a:pos x="718" y="0"/>
                </a:cxn>
              </a:cxnLst>
              <a:rect l="0" t="0" r="r" b="b"/>
              <a:pathLst>
                <a:path w="718" h="27">
                  <a:moveTo>
                    <a:pt x="718" y="0"/>
                  </a:moveTo>
                  <a:lnTo>
                    <a:pt x="0" y="2"/>
                  </a:lnTo>
                  <a:lnTo>
                    <a:pt x="0" y="27"/>
                  </a:lnTo>
                  <a:lnTo>
                    <a:pt x="718" y="25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8" name="Freeform 130"/>
            <p:cNvSpPr>
              <a:spLocks/>
            </p:cNvSpPr>
            <p:nvPr/>
          </p:nvSpPr>
          <p:spPr bwMode="auto">
            <a:xfrm>
              <a:off x="2572" y="569"/>
              <a:ext cx="929" cy="26"/>
            </a:xfrm>
            <a:custGeom>
              <a:avLst/>
              <a:gdLst/>
              <a:ahLst/>
              <a:cxnLst>
                <a:cxn ang="0">
                  <a:pos x="929" y="0"/>
                </a:cxn>
                <a:cxn ang="0">
                  <a:pos x="0" y="2"/>
                </a:cxn>
                <a:cxn ang="0">
                  <a:pos x="0" y="26"/>
                </a:cxn>
                <a:cxn ang="0">
                  <a:pos x="929" y="24"/>
                </a:cxn>
                <a:cxn ang="0">
                  <a:pos x="929" y="0"/>
                </a:cxn>
              </a:cxnLst>
              <a:rect l="0" t="0" r="r" b="b"/>
              <a:pathLst>
                <a:path w="929" h="26">
                  <a:moveTo>
                    <a:pt x="929" y="0"/>
                  </a:moveTo>
                  <a:lnTo>
                    <a:pt x="0" y="2"/>
                  </a:lnTo>
                  <a:lnTo>
                    <a:pt x="0" y="26"/>
                  </a:lnTo>
                  <a:lnTo>
                    <a:pt x="929" y="24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9" name="Rectangle 131"/>
            <p:cNvSpPr>
              <a:spLocks noChangeArrowheads="1"/>
            </p:cNvSpPr>
            <p:nvPr/>
          </p:nvSpPr>
          <p:spPr bwMode="auto">
            <a:xfrm>
              <a:off x="2431" y="695"/>
              <a:ext cx="1185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0" name="Freeform 132"/>
            <p:cNvSpPr>
              <a:spLocks/>
            </p:cNvSpPr>
            <p:nvPr/>
          </p:nvSpPr>
          <p:spPr bwMode="auto">
            <a:xfrm>
              <a:off x="2307" y="830"/>
              <a:ext cx="1429" cy="28"/>
            </a:xfrm>
            <a:custGeom>
              <a:avLst/>
              <a:gdLst/>
              <a:ahLst/>
              <a:cxnLst>
                <a:cxn ang="0">
                  <a:pos x="1429" y="4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1429" y="28"/>
                </a:cxn>
                <a:cxn ang="0">
                  <a:pos x="1429" y="4"/>
                </a:cxn>
              </a:cxnLst>
              <a:rect l="0" t="0" r="r" b="b"/>
              <a:pathLst>
                <a:path w="1429" h="28">
                  <a:moveTo>
                    <a:pt x="1429" y="4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429" y="28"/>
                  </a:lnTo>
                  <a:lnTo>
                    <a:pt x="142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1" name="Freeform 133"/>
            <p:cNvSpPr>
              <a:spLocks/>
            </p:cNvSpPr>
            <p:nvPr/>
          </p:nvSpPr>
          <p:spPr bwMode="auto">
            <a:xfrm>
              <a:off x="2175" y="944"/>
              <a:ext cx="1695" cy="30"/>
            </a:xfrm>
            <a:custGeom>
              <a:avLst/>
              <a:gdLst/>
              <a:ahLst/>
              <a:cxnLst>
                <a:cxn ang="0">
                  <a:pos x="1695" y="6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695" y="30"/>
                </a:cxn>
                <a:cxn ang="0">
                  <a:pos x="1695" y="6"/>
                </a:cxn>
              </a:cxnLst>
              <a:rect l="0" t="0" r="r" b="b"/>
              <a:pathLst>
                <a:path w="1695" h="30">
                  <a:moveTo>
                    <a:pt x="1695" y="6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1695" y="30"/>
                  </a:lnTo>
                  <a:lnTo>
                    <a:pt x="169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2" name="Freeform 134"/>
            <p:cNvSpPr>
              <a:spLocks/>
            </p:cNvSpPr>
            <p:nvPr/>
          </p:nvSpPr>
          <p:spPr bwMode="auto">
            <a:xfrm>
              <a:off x="2063" y="1066"/>
              <a:ext cx="1895" cy="30"/>
            </a:xfrm>
            <a:custGeom>
              <a:avLst/>
              <a:gdLst/>
              <a:ahLst/>
              <a:cxnLst>
                <a:cxn ang="0">
                  <a:pos x="1895" y="0"/>
                </a:cxn>
                <a:cxn ang="0">
                  <a:pos x="0" y="4"/>
                </a:cxn>
                <a:cxn ang="0">
                  <a:pos x="0" y="30"/>
                </a:cxn>
                <a:cxn ang="0">
                  <a:pos x="1895" y="25"/>
                </a:cxn>
                <a:cxn ang="0">
                  <a:pos x="1895" y="0"/>
                </a:cxn>
              </a:cxnLst>
              <a:rect l="0" t="0" r="r" b="b"/>
              <a:pathLst>
                <a:path w="1895" h="30">
                  <a:moveTo>
                    <a:pt x="1895" y="0"/>
                  </a:moveTo>
                  <a:lnTo>
                    <a:pt x="0" y="4"/>
                  </a:lnTo>
                  <a:lnTo>
                    <a:pt x="0" y="30"/>
                  </a:lnTo>
                  <a:lnTo>
                    <a:pt x="1895" y="25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3" name="Rectangle 135"/>
            <p:cNvSpPr>
              <a:spLocks noChangeArrowheads="1"/>
            </p:cNvSpPr>
            <p:nvPr/>
          </p:nvSpPr>
          <p:spPr bwMode="auto">
            <a:xfrm>
              <a:off x="1910" y="1187"/>
              <a:ext cx="2200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4" name="Rectangle 136"/>
            <p:cNvSpPr>
              <a:spLocks noChangeArrowheads="1"/>
            </p:cNvSpPr>
            <p:nvPr/>
          </p:nvSpPr>
          <p:spPr bwMode="auto">
            <a:xfrm>
              <a:off x="1925" y="1314"/>
              <a:ext cx="2198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5" name="Rectangle 137"/>
            <p:cNvSpPr>
              <a:spLocks noChangeArrowheads="1"/>
            </p:cNvSpPr>
            <p:nvPr/>
          </p:nvSpPr>
          <p:spPr bwMode="auto">
            <a:xfrm>
              <a:off x="1939" y="1442"/>
              <a:ext cx="2184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6" name="Rectangle 138"/>
            <p:cNvSpPr>
              <a:spLocks noChangeArrowheads="1"/>
            </p:cNvSpPr>
            <p:nvPr/>
          </p:nvSpPr>
          <p:spPr bwMode="auto">
            <a:xfrm>
              <a:off x="1952" y="1568"/>
              <a:ext cx="217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7" name="Rectangle 139"/>
            <p:cNvSpPr>
              <a:spLocks noChangeArrowheads="1"/>
            </p:cNvSpPr>
            <p:nvPr/>
          </p:nvSpPr>
          <p:spPr bwMode="auto">
            <a:xfrm>
              <a:off x="1925" y="1695"/>
              <a:ext cx="2198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8" name="Rectangle 140"/>
            <p:cNvSpPr>
              <a:spLocks noChangeArrowheads="1"/>
            </p:cNvSpPr>
            <p:nvPr/>
          </p:nvSpPr>
          <p:spPr bwMode="auto">
            <a:xfrm>
              <a:off x="1925" y="1808"/>
              <a:ext cx="2198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9" name="Rectangle 141"/>
            <p:cNvSpPr>
              <a:spLocks noChangeArrowheads="1"/>
            </p:cNvSpPr>
            <p:nvPr/>
          </p:nvSpPr>
          <p:spPr bwMode="auto">
            <a:xfrm>
              <a:off x="1939" y="1936"/>
              <a:ext cx="2199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0" name="Rectangle 142"/>
            <p:cNvSpPr>
              <a:spLocks noChangeArrowheads="1"/>
            </p:cNvSpPr>
            <p:nvPr/>
          </p:nvSpPr>
          <p:spPr bwMode="auto">
            <a:xfrm>
              <a:off x="3268" y="1003"/>
              <a:ext cx="357" cy="829"/>
            </a:xfrm>
            <a:prstGeom prst="rect">
              <a:avLst/>
            </a:prstGeom>
            <a:solidFill>
              <a:srgbClr val="007F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1" name="Freeform 143"/>
            <p:cNvSpPr>
              <a:spLocks/>
            </p:cNvSpPr>
            <p:nvPr/>
          </p:nvSpPr>
          <p:spPr bwMode="auto">
            <a:xfrm>
              <a:off x="3268" y="989"/>
              <a:ext cx="370" cy="25"/>
            </a:xfrm>
            <a:custGeom>
              <a:avLst/>
              <a:gdLst/>
              <a:ahLst/>
              <a:cxnLst>
                <a:cxn ang="0">
                  <a:pos x="370" y="14"/>
                </a:cxn>
                <a:cxn ang="0">
                  <a:pos x="357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357" y="25"/>
                </a:cxn>
                <a:cxn ang="0">
                  <a:pos x="346" y="14"/>
                </a:cxn>
                <a:cxn ang="0">
                  <a:pos x="370" y="14"/>
                </a:cxn>
                <a:cxn ang="0">
                  <a:pos x="370" y="0"/>
                </a:cxn>
                <a:cxn ang="0">
                  <a:pos x="357" y="0"/>
                </a:cxn>
                <a:cxn ang="0">
                  <a:pos x="370" y="14"/>
                </a:cxn>
              </a:cxnLst>
              <a:rect l="0" t="0" r="r" b="b"/>
              <a:pathLst>
                <a:path w="370" h="25">
                  <a:moveTo>
                    <a:pt x="370" y="14"/>
                  </a:moveTo>
                  <a:lnTo>
                    <a:pt x="357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357" y="25"/>
                  </a:lnTo>
                  <a:lnTo>
                    <a:pt x="346" y="14"/>
                  </a:lnTo>
                  <a:lnTo>
                    <a:pt x="370" y="14"/>
                  </a:lnTo>
                  <a:lnTo>
                    <a:pt x="370" y="0"/>
                  </a:lnTo>
                  <a:lnTo>
                    <a:pt x="357" y="0"/>
                  </a:lnTo>
                  <a:lnTo>
                    <a:pt x="37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2" name="Freeform 144"/>
            <p:cNvSpPr>
              <a:spLocks/>
            </p:cNvSpPr>
            <p:nvPr/>
          </p:nvSpPr>
          <p:spPr bwMode="auto">
            <a:xfrm>
              <a:off x="3614" y="1003"/>
              <a:ext cx="24" cy="843"/>
            </a:xfrm>
            <a:custGeom>
              <a:avLst/>
              <a:gdLst/>
              <a:ahLst/>
              <a:cxnLst>
                <a:cxn ang="0">
                  <a:pos x="11" y="843"/>
                </a:cxn>
                <a:cxn ang="0">
                  <a:pos x="24" y="829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29"/>
                </a:cxn>
                <a:cxn ang="0">
                  <a:pos x="11" y="818"/>
                </a:cxn>
                <a:cxn ang="0">
                  <a:pos x="11" y="843"/>
                </a:cxn>
                <a:cxn ang="0">
                  <a:pos x="24" y="843"/>
                </a:cxn>
                <a:cxn ang="0">
                  <a:pos x="24" y="829"/>
                </a:cxn>
                <a:cxn ang="0">
                  <a:pos x="11" y="843"/>
                </a:cxn>
              </a:cxnLst>
              <a:rect l="0" t="0" r="r" b="b"/>
              <a:pathLst>
                <a:path w="24" h="843">
                  <a:moveTo>
                    <a:pt x="11" y="843"/>
                  </a:moveTo>
                  <a:lnTo>
                    <a:pt x="24" y="829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29"/>
                  </a:lnTo>
                  <a:lnTo>
                    <a:pt x="11" y="818"/>
                  </a:lnTo>
                  <a:lnTo>
                    <a:pt x="11" y="843"/>
                  </a:lnTo>
                  <a:lnTo>
                    <a:pt x="24" y="843"/>
                  </a:lnTo>
                  <a:lnTo>
                    <a:pt x="24" y="829"/>
                  </a:lnTo>
                  <a:lnTo>
                    <a:pt x="11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3" name="Freeform 145"/>
            <p:cNvSpPr>
              <a:spLocks/>
            </p:cNvSpPr>
            <p:nvPr/>
          </p:nvSpPr>
          <p:spPr bwMode="auto">
            <a:xfrm>
              <a:off x="3257" y="1821"/>
              <a:ext cx="368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25"/>
                </a:cxn>
                <a:cxn ang="0">
                  <a:pos x="368" y="25"/>
                </a:cxn>
                <a:cxn ang="0">
                  <a:pos x="368" y="0"/>
                </a:cxn>
                <a:cxn ang="0">
                  <a:pos x="11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1"/>
                </a:cxn>
              </a:cxnLst>
              <a:rect l="0" t="0" r="r" b="b"/>
              <a:pathLst>
                <a:path w="368" h="25">
                  <a:moveTo>
                    <a:pt x="0" y="11"/>
                  </a:moveTo>
                  <a:lnTo>
                    <a:pt x="11" y="25"/>
                  </a:lnTo>
                  <a:lnTo>
                    <a:pt x="368" y="25"/>
                  </a:lnTo>
                  <a:lnTo>
                    <a:pt x="368" y="0"/>
                  </a:lnTo>
                  <a:lnTo>
                    <a:pt x="11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4" name="Freeform 146"/>
            <p:cNvSpPr>
              <a:spLocks/>
            </p:cNvSpPr>
            <p:nvPr/>
          </p:nvSpPr>
          <p:spPr bwMode="auto">
            <a:xfrm>
              <a:off x="3257" y="989"/>
              <a:ext cx="25" cy="84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4"/>
                </a:cxn>
                <a:cxn ang="0">
                  <a:pos x="0" y="843"/>
                </a:cxn>
                <a:cxn ang="0">
                  <a:pos x="25" y="843"/>
                </a:cxn>
                <a:cxn ang="0">
                  <a:pos x="25" y="14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1" y="0"/>
                </a:cxn>
              </a:cxnLst>
              <a:rect l="0" t="0" r="r" b="b"/>
              <a:pathLst>
                <a:path w="25" h="843">
                  <a:moveTo>
                    <a:pt x="11" y="0"/>
                  </a:moveTo>
                  <a:lnTo>
                    <a:pt x="0" y="14"/>
                  </a:lnTo>
                  <a:lnTo>
                    <a:pt x="0" y="843"/>
                  </a:lnTo>
                  <a:lnTo>
                    <a:pt x="25" y="843"/>
                  </a:lnTo>
                  <a:lnTo>
                    <a:pt x="25" y="14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5" name="Rectangle 147"/>
            <p:cNvSpPr>
              <a:spLocks noChangeArrowheads="1"/>
            </p:cNvSpPr>
            <p:nvPr/>
          </p:nvSpPr>
          <p:spPr bwMode="auto">
            <a:xfrm>
              <a:off x="3118" y="1003"/>
              <a:ext cx="160" cy="829"/>
            </a:xfrm>
            <a:prstGeom prst="rect">
              <a:avLst/>
            </a:prstGeom>
            <a:solidFill>
              <a:srgbClr val="003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6" name="Freeform 148"/>
            <p:cNvSpPr>
              <a:spLocks/>
            </p:cNvSpPr>
            <p:nvPr/>
          </p:nvSpPr>
          <p:spPr bwMode="auto">
            <a:xfrm>
              <a:off x="3118" y="989"/>
              <a:ext cx="173" cy="25"/>
            </a:xfrm>
            <a:custGeom>
              <a:avLst/>
              <a:gdLst/>
              <a:ahLst/>
              <a:cxnLst>
                <a:cxn ang="0">
                  <a:pos x="173" y="14"/>
                </a:cxn>
                <a:cxn ang="0">
                  <a:pos x="160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60" y="25"/>
                </a:cxn>
                <a:cxn ang="0">
                  <a:pos x="147" y="14"/>
                </a:cxn>
                <a:cxn ang="0">
                  <a:pos x="173" y="14"/>
                </a:cxn>
                <a:cxn ang="0">
                  <a:pos x="173" y="0"/>
                </a:cxn>
                <a:cxn ang="0">
                  <a:pos x="160" y="0"/>
                </a:cxn>
                <a:cxn ang="0">
                  <a:pos x="173" y="14"/>
                </a:cxn>
              </a:cxnLst>
              <a:rect l="0" t="0" r="r" b="b"/>
              <a:pathLst>
                <a:path w="173" h="25">
                  <a:moveTo>
                    <a:pt x="173" y="14"/>
                  </a:moveTo>
                  <a:lnTo>
                    <a:pt x="160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60" y="25"/>
                  </a:lnTo>
                  <a:lnTo>
                    <a:pt x="147" y="14"/>
                  </a:lnTo>
                  <a:lnTo>
                    <a:pt x="173" y="14"/>
                  </a:lnTo>
                  <a:lnTo>
                    <a:pt x="173" y="0"/>
                  </a:lnTo>
                  <a:lnTo>
                    <a:pt x="160" y="0"/>
                  </a:lnTo>
                  <a:lnTo>
                    <a:pt x="17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7" name="Freeform 149"/>
            <p:cNvSpPr>
              <a:spLocks/>
            </p:cNvSpPr>
            <p:nvPr/>
          </p:nvSpPr>
          <p:spPr bwMode="auto">
            <a:xfrm>
              <a:off x="3265" y="1003"/>
              <a:ext cx="26" cy="843"/>
            </a:xfrm>
            <a:custGeom>
              <a:avLst/>
              <a:gdLst/>
              <a:ahLst/>
              <a:cxnLst>
                <a:cxn ang="0">
                  <a:pos x="13" y="843"/>
                </a:cxn>
                <a:cxn ang="0">
                  <a:pos x="26" y="829"/>
                </a:cxn>
                <a:cxn ang="0">
                  <a:pos x="26" y="0"/>
                </a:cxn>
                <a:cxn ang="0">
                  <a:pos x="0" y="0"/>
                </a:cxn>
                <a:cxn ang="0">
                  <a:pos x="0" y="829"/>
                </a:cxn>
                <a:cxn ang="0">
                  <a:pos x="13" y="818"/>
                </a:cxn>
                <a:cxn ang="0">
                  <a:pos x="13" y="843"/>
                </a:cxn>
                <a:cxn ang="0">
                  <a:pos x="26" y="843"/>
                </a:cxn>
                <a:cxn ang="0">
                  <a:pos x="26" y="829"/>
                </a:cxn>
                <a:cxn ang="0">
                  <a:pos x="13" y="843"/>
                </a:cxn>
              </a:cxnLst>
              <a:rect l="0" t="0" r="r" b="b"/>
              <a:pathLst>
                <a:path w="26" h="843">
                  <a:moveTo>
                    <a:pt x="13" y="843"/>
                  </a:moveTo>
                  <a:lnTo>
                    <a:pt x="26" y="829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829"/>
                  </a:lnTo>
                  <a:lnTo>
                    <a:pt x="13" y="818"/>
                  </a:lnTo>
                  <a:lnTo>
                    <a:pt x="13" y="843"/>
                  </a:lnTo>
                  <a:lnTo>
                    <a:pt x="26" y="843"/>
                  </a:lnTo>
                  <a:lnTo>
                    <a:pt x="26" y="829"/>
                  </a:lnTo>
                  <a:lnTo>
                    <a:pt x="13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8" name="Freeform 150"/>
            <p:cNvSpPr>
              <a:spLocks/>
            </p:cNvSpPr>
            <p:nvPr/>
          </p:nvSpPr>
          <p:spPr bwMode="auto">
            <a:xfrm>
              <a:off x="3105" y="1821"/>
              <a:ext cx="173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5"/>
                </a:cxn>
                <a:cxn ang="0">
                  <a:pos x="173" y="25"/>
                </a:cxn>
                <a:cxn ang="0">
                  <a:pos x="173" y="0"/>
                </a:cxn>
                <a:cxn ang="0">
                  <a:pos x="13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0" y="11"/>
                </a:cxn>
              </a:cxnLst>
              <a:rect l="0" t="0" r="r" b="b"/>
              <a:pathLst>
                <a:path w="173" h="25">
                  <a:moveTo>
                    <a:pt x="0" y="11"/>
                  </a:moveTo>
                  <a:lnTo>
                    <a:pt x="13" y="25"/>
                  </a:lnTo>
                  <a:lnTo>
                    <a:pt x="173" y="25"/>
                  </a:lnTo>
                  <a:lnTo>
                    <a:pt x="173" y="0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9" name="Freeform 151"/>
            <p:cNvSpPr>
              <a:spLocks/>
            </p:cNvSpPr>
            <p:nvPr/>
          </p:nvSpPr>
          <p:spPr bwMode="auto">
            <a:xfrm>
              <a:off x="3105" y="989"/>
              <a:ext cx="24" cy="84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0" y="843"/>
                </a:cxn>
                <a:cxn ang="0">
                  <a:pos x="24" y="843"/>
                </a:cxn>
                <a:cxn ang="0">
                  <a:pos x="24" y="14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3" y="0"/>
                </a:cxn>
              </a:cxnLst>
              <a:rect l="0" t="0" r="r" b="b"/>
              <a:pathLst>
                <a:path w="24" h="843">
                  <a:moveTo>
                    <a:pt x="13" y="0"/>
                  </a:moveTo>
                  <a:lnTo>
                    <a:pt x="0" y="14"/>
                  </a:lnTo>
                  <a:lnTo>
                    <a:pt x="0" y="843"/>
                  </a:lnTo>
                  <a:lnTo>
                    <a:pt x="24" y="843"/>
                  </a:lnTo>
                  <a:lnTo>
                    <a:pt x="24" y="14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0" name="Rectangle 152"/>
            <p:cNvSpPr>
              <a:spLocks noChangeArrowheads="1"/>
            </p:cNvSpPr>
            <p:nvPr/>
          </p:nvSpPr>
          <p:spPr bwMode="auto">
            <a:xfrm>
              <a:off x="3618" y="1001"/>
              <a:ext cx="161" cy="830"/>
            </a:xfrm>
            <a:prstGeom prst="rect">
              <a:avLst/>
            </a:prstGeom>
            <a:solidFill>
              <a:srgbClr val="003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1" name="Freeform 153"/>
            <p:cNvSpPr>
              <a:spLocks/>
            </p:cNvSpPr>
            <p:nvPr/>
          </p:nvSpPr>
          <p:spPr bwMode="auto">
            <a:xfrm>
              <a:off x="3618" y="988"/>
              <a:ext cx="173" cy="24"/>
            </a:xfrm>
            <a:custGeom>
              <a:avLst/>
              <a:gdLst/>
              <a:ahLst/>
              <a:cxnLst>
                <a:cxn ang="0">
                  <a:pos x="173" y="13"/>
                </a:cxn>
                <a:cxn ang="0">
                  <a:pos x="161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161" y="24"/>
                </a:cxn>
                <a:cxn ang="0">
                  <a:pos x="148" y="13"/>
                </a:cxn>
                <a:cxn ang="0">
                  <a:pos x="173" y="13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73" y="13"/>
                </a:cxn>
              </a:cxnLst>
              <a:rect l="0" t="0" r="r" b="b"/>
              <a:pathLst>
                <a:path w="173" h="24">
                  <a:moveTo>
                    <a:pt x="173" y="13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161" y="24"/>
                  </a:lnTo>
                  <a:lnTo>
                    <a:pt x="148" y="13"/>
                  </a:lnTo>
                  <a:lnTo>
                    <a:pt x="173" y="13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7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2" name="Freeform 154"/>
            <p:cNvSpPr>
              <a:spLocks/>
            </p:cNvSpPr>
            <p:nvPr/>
          </p:nvSpPr>
          <p:spPr bwMode="auto">
            <a:xfrm>
              <a:off x="3766" y="1001"/>
              <a:ext cx="25" cy="843"/>
            </a:xfrm>
            <a:custGeom>
              <a:avLst/>
              <a:gdLst/>
              <a:ahLst/>
              <a:cxnLst>
                <a:cxn ang="0">
                  <a:pos x="13" y="843"/>
                </a:cxn>
                <a:cxn ang="0">
                  <a:pos x="25" y="830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830"/>
                </a:cxn>
                <a:cxn ang="0">
                  <a:pos x="13" y="818"/>
                </a:cxn>
                <a:cxn ang="0">
                  <a:pos x="13" y="843"/>
                </a:cxn>
                <a:cxn ang="0">
                  <a:pos x="25" y="843"/>
                </a:cxn>
                <a:cxn ang="0">
                  <a:pos x="25" y="830"/>
                </a:cxn>
                <a:cxn ang="0">
                  <a:pos x="13" y="843"/>
                </a:cxn>
              </a:cxnLst>
              <a:rect l="0" t="0" r="r" b="b"/>
              <a:pathLst>
                <a:path w="25" h="843">
                  <a:moveTo>
                    <a:pt x="13" y="843"/>
                  </a:moveTo>
                  <a:lnTo>
                    <a:pt x="25" y="83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30"/>
                  </a:lnTo>
                  <a:lnTo>
                    <a:pt x="13" y="818"/>
                  </a:lnTo>
                  <a:lnTo>
                    <a:pt x="13" y="843"/>
                  </a:lnTo>
                  <a:lnTo>
                    <a:pt x="25" y="843"/>
                  </a:lnTo>
                  <a:lnTo>
                    <a:pt x="25" y="830"/>
                  </a:lnTo>
                  <a:lnTo>
                    <a:pt x="13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3" name="Freeform 155"/>
            <p:cNvSpPr>
              <a:spLocks/>
            </p:cNvSpPr>
            <p:nvPr/>
          </p:nvSpPr>
          <p:spPr bwMode="auto">
            <a:xfrm>
              <a:off x="3607" y="1819"/>
              <a:ext cx="172" cy="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25"/>
                </a:cxn>
                <a:cxn ang="0">
                  <a:pos x="172" y="25"/>
                </a:cxn>
                <a:cxn ang="0">
                  <a:pos x="172" y="0"/>
                </a:cxn>
                <a:cxn ang="0">
                  <a:pos x="11" y="0"/>
                </a:cxn>
                <a:cxn ang="0">
                  <a:pos x="24" y="12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2"/>
                </a:cxn>
              </a:cxnLst>
              <a:rect l="0" t="0" r="r" b="b"/>
              <a:pathLst>
                <a:path w="172" h="25">
                  <a:moveTo>
                    <a:pt x="0" y="12"/>
                  </a:moveTo>
                  <a:lnTo>
                    <a:pt x="11" y="25"/>
                  </a:lnTo>
                  <a:lnTo>
                    <a:pt x="172" y="25"/>
                  </a:lnTo>
                  <a:lnTo>
                    <a:pt x="172" y="0"/>
                  </a:lnTo>
                  <a:lnTo>
                    <a:pt x="11" y="0"/>
                  </a:lnTo>
                  <a:lnTo>
                    <a:pt x="24" y="12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4" name="Freeform 156"/>
            <p:cNvSpPr>
              <a:spLocks/>
            </p:cNvSpPr>
            <p:nvPr/>
          </p:nvSpPr>
          <p:spPr bwMode="auto">
            <a:xfrm>
              <a:off x="3607" y="988"/>
              <a:ext cx="24" cy="84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843"/>
                </a:cxn>
                <a:cxn ang="0">
                  <a:pos x="24" y="843"/>
                </a:cxn>
                <a:cxn ang="0">
                  <a:pos x="24" y="13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4" h="843">
                  <a:moveTo>
                    <a:pt x="11" y="0"/>
                  </a:moveTo>
                  <a:lnTo>
                    <a:pt x="0" y="13"/>
                  </a:lnTo>
                  <a:lnTo>
                    <a:pt x="0" y="843"/>
                  </a:lnTo>
                  <a:lnTo>
                    <a:pt x="24" y="843"/>
                  </a:lnTo>
                  <a:lnTo>
                    <a:pt x="24" y="13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5" name="Rectangle 157"/>
            <p:cNvSpPr>
              <a:spLocks noChangeArrowheads="1"/>
            </p:cNvSpPr>
            <p:nvPr/>
          </p:nvSpPr>
          <p:spPr bwMode="auto">
            <a:xfrm>
              <a:off x="3302" y="1051"/>
              <a:ext cx="286" cy="320"/>
            </a:xfrm>
            <a:prstGeom prst="rect">
              <a:avLst/>
            </a:prstGeom>
            <a:solidFill>
              <a:srgbClr val="C6E0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6" name="Freeform 158"/>
            <p:cNvSpPr>
              <a:spLocks/>
            </p:cNvSpPr>
            <p:nvPr/>
          </p:nvSpPr>
          <p:spPr bwMode="auto">
            <a:xfrm>
              <a:off x="3302" y="1040"/>
              <a:ext cx="299" cy="25"/>
            </a:xfrm>
            <a:custGeom>
              <a:avLst/>
              <a:gdLst/>
              <a:ahLst/>
              <a:cxnLst>
                <a:cxn ang="0">
                  <a:pos x="299" y="11"/>
                </a:cxn>
                <a:cxn ang="0">
                  <a:pos x="286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286" y="25"/>
                </a:cxn>
                <a:cxn ang="0">
                  <a:pos x="274" y="11"/>
                </a:cxn>
                <a:cxn ang="0">
                  <a:pos x="299" y="11"/>
                </a:cxn>
                <a:cxn ang="0">
                  <a:pos x="299" y="0"/>
                </a:cxn>
                <a:cxn ang="0">
                  <a:pos x="286" y="0"/>
                </a:cxn>
                <a:cxn ang="0">
                  <a:pos x="299" y="11"/>
                </a:cxn>
              </a:cxnLst>
              <a:rect l="0" t="0" r="r" b="b"/>
              <a:pathLst>
                <a:path w="299" h="25">
                  <a:moveTo>
                    <a:pt x="299" y="11"/>
                  </a:moveTo>
                  <a:lnTo>
                    <a:pt x="286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286" y="25"/>
                  </a:lnTo>
                  <a:lnTo>
                    <a:pt x="274" y="11"/>
                  </a:lnTo>
                  <a:lnTo>
                    <a:pt x="299" y="11"/>
                  </a:lnTo>
                  <a:lnTo>
                    <a:pt x="299" y="0"/>
                  </a:lnTo>
                  <a:lnTo>
                    <a:pt x="286" y="0"/>
                  </a:lnTo>
                  <a:lnTo>
                    <a:pt x="299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7" name="Freeform 159"/>
            <p:cNvSpPr>
              <a:spLocks/>
            </p:cNvSpPr>
            <p:nvPr/>
          </p:nvSpPr>
          <p:spPr bwMode="auto">
            <a:xfrm>
              <a:off x="3576" y="1051"/>
              <a:ext cx="25" cy="333"/>
            </a:xfrm>
            <a:custGeom>
              <a:avLst/>
              <a:gdLst/>
              <a:ahLst/>
              <a:cxnLst>
                <a:cxn ang="0">
                  <a:pos x="12" y="333"/>
                </a:cxn>
                <a:cxn ang="0">
                  <a:pos x="25" y="320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320"/>
                </a:cxn>
                <a:cxn ang="0">
                  <a:pos x="12" y="308"/>
                </a:cxn>
                <a:cxn ang="0">
                  <a:pos x="12" y="333"/>
                </a:cxn>
                <a:cxn ang="0">
                  <a:pos x="25" y="333"/>
                </a:cxn>
                <a:cxn ang="0">
                  <a:pos x="25" y="320"/>
                </a:cxn>
                <a:cxn ang="0">
                  <a:pos x="12" y="333"/>
                </a:cxn>
              </a:cxnLst>
              <a:rect l="0" t="0" r="r" b="b"/>
              <a:pathLst>
                <a:path w="25" h="333">
                  <a:moveTo>
                    <a:pt x="12" y="333"/>
                  </a:moveTo>
                  <a:lnTo>
                    <a:pt x="25" y="32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320"/>
                  </a:lnTo>
                  <a:lnTo>
                    <a:pt x="12" y="308"/>
                  </a:lnTo>
                  <a:lnTo>
                    <a:pt x="12" y="333"/>
                  </a:lnTo>
                  <a:lnTo>
                    <a:pt x="25" y="333"/>
                  </a:lnTo>
                  <a:lnTo>
                    <a:pt x="25" y="320"/>
                  </a:lnTo>
                  <a:lnTo>
                    <a:pt x="12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8" name="Freeform 160"/>
            <p:cNvSpPr>
              <a:spLocks/>
            </p:cNvSpPr>
            <p:nvPr/>
          </p:nvSpPr>
          <p:spPr bwMode="auto">
            <a:xfrm>
              <a:off x="3291" y="1359"/>
              <a:ext cx="297" cy="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25"/>
                </a:cxn>
                <a:cxn ang="0">
                  <a:pos x="297" y="25"/>
                </a:cxn>
                <a:cxn ang="0">
                  <a:pos x="297" y="0"/>
                </a:cxn>
                <a:cxn ang="0">
                  <a:pos x="11" y="0"/>
                </a:cxn>
                <a:cxn ang="0">
                  <a:pos x="24" y="12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2"/>
                </a:cxn>
              </a:cxnLst>
              <a:rect l="0" t="0" r="r" b="b"/>
              <a:pathLst>
                <a:path w="297" h="25">
                  <a:moveTo>
                    <a:pt x="0" y="12"/>
                  </a:moveTo>
                  <a:lnTo>
                    <a:pt x="11" y="25"/>
                  </a:lnTo>
                  <a:lnTo>
                    <a:pt x="297" y="25"/>
                  </a:lnTo>
                  <a:lnTo>
                    <a:pt x="297" y="0"/>
                  </a:lnTo>
                  <a:lnTo>
                    <a:pt x="11" y="0"/>
                  </a:lnTo>
                  <a:lnTo>
                    <a:pt x="24" y="12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9" name="Freeform 161"/>
            <p:cNvSpPr>
              <a:spLocks/>
            </p:cNvSpPr>
            <p:nvPr/>
          </p:nvSpPr>
          <p:spPr bwMode="auto">
            <a:xfrm>
              <a:off x="3291" y="1040"/>
              <a:ext cx="24" cy="33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1"/>
                </a:cxn>
                <a:cxn ang="0">
                  <a:pos x="0" y="331"/>
                </a:cxn>
                <a:cxn ang="0">
                  <a:pos x="24" y="331"/>
                </a:cxn>
                <a:cxn ang="0">
                  <a:pos x="24" y="11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331">
                  <a:moveTo>
                    <a:pt x="11" y="0"/>
                  </a:moveTo>
                  <a:lnTo>
                    <a:pt x="0" y="11"/>
                  </a:lnTo>
                  <a:lnTo>
                    <a:pt x="0" y="331"/>
                  </a:lnTo>
                  <a:lnTo>
                    <a:pt x="24" y="331"/>
                  </a:lnTo>
                  <a:lnTo>
                    <a:pt x="24" y="11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0" name="Rectangle 162"/>
            <p:cNvSpPr>
              <a:spLocks noChangeArrowheads="1"/>
            </p:cNvSpPr>
            <p:nvPr/>
          </p:nvSpPr>
          <p:spPr bwMode="auto">
            <a:xfrm>
              <a:off x="3312" y="1401"/>
              <a:ext cx="272" cy="383"/>
            </a:xfrm>
            <a:prstGeom prst="rect">
              <a:avLst/>
            </a:prstGeom>
            <a:solidFill>
              <a:srgbClr val="C6E0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1" name="Freeform 163"/>
            <p:cNvSpPr>
              <a:spLocks/>
            </p:cNvSpPr>
            <p:nvPr/>
          </p:nvSpPr>
          <p:spPr bwMode="auto">
            <a:xfrm>
              <a:off x="3312" y="1387"/>
              <a:ext cx="283" cy="27"/>
            </a:xfrm>
            <a:custGeom>
              <a:avLst/>
              <a:gdLst/>
              <a:ahLst/>
              <a:cxnLst>
                <a:cxn ang="0">
                  <a:pos x="283" y="14"/>
                </a:cxn>
                <a:cxn ang="0">
                  <a:pos x="272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272" y="27"/>
                </a:cxn>
                <a:cxn ang="0">
                  <a:pos x="259" y="14"/>
                </a:cxn>
                <a:cxn ang="0">
                  <a:pos x="283" y="14"/>
                </a:cxn>
                <a:cxn ang="0">
                  <a:pos x="283" y="0"/>
                </a:cxn>
                <a:cxn ang="0">
                  <a:pos x="272" y="0"/>
                </a:cxn>
                <a:cxn ang="0">
                  <a:pos x="283" y="14"/>
                </a:cxn>
              </a:cxnLst>
              <a:rect l="0" t="0" r="r" b="b"/>
              <a:pathLst>
                <a:path w="283" h="27">
                  <a:moveTo>
                    <a:pt x="283" y="14"/>
                  </a:moveTo>
                  <a:lnTo>
                    <a:pt x="272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272" y="27"/>
                  </a:lnTo>
                  <a:lnTo>
                    <a:pt x="259" y="14"/>
                  </a:lnTo>
                  <a:lnTo>
                    <a:pt x="283" y="14"/>
                  </a:lnTo>
                  <a:lnTo>
                    <a:pt x="283" y="0"/>
                  </a:lnTo>
                  <a:lnTo>
                    <a:pt x="272" y="0"/>
                  </a:lnTo>
                  <a:lnTo>
                    <a:pt x="28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" name="Freeform 164"/>
            <p:cNvSpPr>
              <a:spLocks/>
            </p:cNvSpPr>
            <p:nvPr/>
          </p:nvSpPr>
          <p:spPr bwMode="auto">
            <a:xfrm>
              <a:off x="3571" y="1401"/>
              <a:ext cx="24" cy="394"/>
            </a:xfrm>
            <a:custGeom>
              <a:avLst/>
              <a:gdLst/>
              <a:ahLst/>
              <a:cxnLst>
                <a:cxn ang="0">
                  <a:pos x="13" y="394"/>
                </a:cxn>
                <a:cxn ang="0">
                  <a:pos x="24" y="383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83"/>
                </a:cxn>
                <a:cxn ang="0">
                  <a:pos x="13" y="369"/>
                </a:cxn>
                <a:cxn ang="0">
                  <a:pos x="13" y="394"/>
                </a:cxn>
                <a:cxn ang="0">
                  <a:pos x="24" y="394"/>
                </a:cxn>
                <a:cxn ang="0">
                  <a:pos x="24" y="383"/>
                </a:cxn>
                <a:cxn ang="0">
                  <a:pos x="13" y="394"/>
                </a:cxn>
              </a:cxnLst>
              <a:rect l="0" t="0" r="r" b="b"/>
              <a:pathLst>
                <a:path w="24" h="394">
                  <a:moveTo>
                    <a:pt x="13" y="394"/>
                  </a:moveTo>
                  <a:lnTo>
                    <a:pt x="24" y="38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83"/>
                  </a:lnTo>
                  <a:lnTo>
                    <a:pt x="13" y="369"/>
                  </a:lnTo>
                  <a:lnTo>
                    <a:pt x="13" y="394"/>
                  </a:lnTo>
                  <a:lnTo>
                    <a:pt x="24" y="394"/>
                  </a:lnTo>
                  <a:lnTo>
                    <a:pt x="24" y="383"/>
                  </a:lnTo>
                  <a:lnTo>
                    <a:pt x="13" y="3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" name="Freeform 165"/>
            <p:cNvSpPr>
              <a:spLocks/>
            </p:cNvSpPr>
            <p:nvPr/>
          </p:nvSpPr>
          <p:spPr bwMode="auto">
            <a:xfrm>
              <a:off x="3298" y="1770"/>
              <a:ext cx="286" cy="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4" y="25"/>
                </a:cxn>
                <a:cxn ang="0">
                  <a:pos x="286" y="25"/>
                </a:cxn>
                <a:cxn ang="0">
                  <a:pos x="286" y="0"/>
                </a:cxn>
                <a:cxn ang="0">
                  <a:pos x="14" y="0"/>
                </a:cxn>
                <a:cxn ang="0">
                  <a:pos x="27" y="14"/>
                </a:cxn>
                <a:cxn ang="0">
                  <a:pos x="0" y="14"/>
                </a:cxn>
                <a:cxn ang="0">
                  <a:pos x="0" y="25"/>
                </a:cxn>
                <a:cxn ang="0">
                  <a:pos x="14" y="25"/>
                </a:cxn>
                <a:cxn ang="0">
                  <a:pos x="0" y="14"/>
                </a:cxn>
              </a:cxnLst>
              <a:rect l="0" t="0" r="r" b="b"/>
              <a:pathLst>
                <a:path w="286" h="25">
                  <a:moveTo>
                    <a:pt x="0" y="14"/>
                  </a:moveTo>
                  <a:lnTo>
                    <a:pt x="14" y="25"/>
                  </a:lnTo>
                  <a:lnTo>
                    <a:pt x="286" y="25"/>
                  </a:lnTo>
                  <a:lnTo>
                    <a:pt x="286" y="0"/>
                  </a:lnTo>
                  <a:lnTo>
                    <a:pt x="14" y="0"/>
                  </a:lnTo>
                  <a:lnTo>
                    <a:pt x="27" y="14"/>
                  </a:lnTo>
                  <a:lnTo>
                    <a:pt x="0" y="14"/>
                  </a:lnTo>
                  <a:lnTo>
                    <a:pt x="0" y="25"/>
                  </a:lnTo>
                  <a:lnTo>
                    <a:pt x="14" y="2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4" name="Freeform 166"/>
            <p:cNvSpPr>
              <a:spLocks/>
            </p:cNvSpPr>
            <p:nvPr/>
          </p:nvSpPr>
          <p:spPr bwMode="auto">
            <a:xfrm>
              <a:off x="3298" y="1387"/>
              <a:ext cx="27" cy="39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0" y="397"/>
                </a:cxn>
                <a:cxn ang="0">
                  <a:pos x="27" y="397"/>
                </a:cxn>
                <a:cxn ang="0">
                  <a:pos x="27" y="14"/>
                </a:cxn>
                <a:cxn ang="0">
                  <a:pos x="14" y="27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4" y="0"/>
                </a:cxn>
              </a:cxnLst>
              <a:rect l="0" t="0" r="r" b="b"/>
              <a:pathLst>
                <a:path w="27" h="397">
                  <a:moveTo>
                    <a:pt x="14" y="0"/>
                  </a:moveTo>
                  <a:lnTo>
                    <a:pt x="0" y="14"/>
                  </a:lnTo>
                  <a:lnTo>
                    <a:pt x="0" y="397"/>
                  </a:lnTo>
                  <a:lnTo>
                    <a:pt x="27" y="397"/>
                  </a:lnTo>
                  <a:lnTo>
                    <a:pt x="27" y="14"/>
                  </a:lnTo>
                  <a:lnTo>
                    <a:pt x="14" y="27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5" name="Rectangle 167"/>
            <p:cNvSpPr>
              <a:spLocks noChangeArrowheads="1"/>
            </p:cNvSpPr>
            <p:nvPr/>
          </p:nvSpPr>
          <p:spPr bwMode="auto">
            <a:xfrm>
              <a:off x="2414" y="1004"/>
              <a:ext cx="357" cy="830"/>
            </a:xfrm>
            <a:prstGeom prst="rect">
              <a:avLst/>
            </a:prstGeom>
            <a:solidFill>
              <a:srgbClr val="007F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6" name="Freeform 168"/>
            <p:cNvSpPr>
              <a:spLocks/>
            </p:cNvSpPr>
            <p:nvPr/>
          </p:nvSpPr>
          <p:spPr bwMode="auto">
            <a:xfrm>
              <a:off x="2414" y="991"/>
              <a:ext cx="368" cy="25"/>
            </a:xfrm>
            <a:custGeom>
              <a:avLst/>
              <a:gdLst/>
              <a:ahLst/>
              <a:cxnLst>
                <a:cxn ang="0">
                  <a:pos x="368" y="13"/>
                </a:cxn>
                <a:cxn ang="0">
                  <a:pos x="357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357" y="25"/>
                </a:cxn>
                <a:cxn ang="0">
                  <a:pos x="344" y="13"/>
                </a:cxn>
                <a:cxn ang="0">
                  <a:pos x="368" y="13"/>
                </a:cxn>
                <a:cxn ang="0">
                  <a:pos x="368" y="0"/>
                </a:cxn>
                <a:cxn ang="0">
                  <a:pos x="357" y="0"/>
                </a:cxn>
                <a:cxn ang="0">
                  <a:pos x="368" y="13"/>
                </a:cxn>
              </a:cxnLst>
              <a:rect l="0" t="0" r="r" b="b"/>
              <a:pathLst>
                <a:path w="368" h="25">
                  <a:moveTo>
                    <a:pt x="368" y="13"/>
                  </a:moveTo>
                  <a:lnTo>
                    <a:pt x="357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357" y="25"/>
                  </a:lnTo>
                  <a:lnTo>
                    <a:pt x="344" y="13"/>
                  </a:lnTo>
                  <a:lnTo>
                    <a:pt x="368" y="13"/>
                  </a:lnTo>
                  <a:lnTo>
                    <a:pt x="368" y="0"/>
                  </a:lnTo>
                  <a:lnTo>
                    <a:pt x="357" y="0"/>
                  </a:lnTo>
                  <a:lnTo>
                    <a:pt x="36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7" name="Freeform 169"/>
            <p:cNvSpPr>
              <a:spLocks/>
            </p:cNvSpPr>
            <p:nvPr/>
          </p:nvSpPr>
          <p:spPr bwMode="auto">
            <a:xfrm>
              <a:off x="2758" y="1004"/>
              <a:ext cx="24" cy="843"/>
            </a:xfrm>
            <a:custGeom>
              <a:avLst/>
              <a:gdLst/>
              <a:ahLst/>
              <a:cxnLst>
                <a:cxn ang="0">
                  <a:pos x="13" y="843"/>
                </a:cxn>
                <a:cxn ang="0">
                  <a:pos x="24" y="8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30"/>
                </a:cxn>
                <a:cxn ang="0">
                  <a:pos x="13" y="819"/>
                </a:cxn>
                <a:cxn ang="0">
                  <a:pos x="13" y="843"/>
                </a:cxn>
                <a:cxn ang="0">
                  <a:pos x="24" y="843"/>
                </a:cxn>
                <a:cxn ang="0">
                  <a:pos x="24" y="830"/>
                </a:cxn>
                <a:cxn ang="0">
                  <a:pos x="13" y="843"/>
                </a:cxn>
              </a:cxnLst>
              <a:rect l="0" t="0" r="r" b="b"/>
              <a:pathLst>
                <a:path w="24" h="843">
                  <a:moveTo>
                    <a:pt x="13" y="843"/>
                  </a:moveTo>
                  <a:lnTo>
                    <a:pt x="24" y="8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30"/>
                  </a:lnTo>
                  <a:lnTo>
                    <a:pt x="13" y="819"/>
                  </a:lnTo>
                  <a:lnTo>
                    <a:pt x="13" y="843"/>
                  </a:lnTo>
                  <a:lnTo>
                    <a:pt x="24" y="843"/>
                  </a:lnTo>
                  <a:lnTo>
                    <a:pt x="24" y="830"/>
                  </a:lnTo>
                  <a:lnTo>
                    <a:pt x="13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8" name="Freeform 170"/>
            <p:cNvSpPr>
              <a:spLocks/>
            </p:cNvSpPr>
            <p:nvPr/>
          </p:nvSpPr>
          <p:spPr bwMode="auto">
            <a:xfrm>
              <a:off x="2401" y="1823"/>
              <a:ext cx="370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370" y="24"/>
                </a:cxn>
                <a:cxn ang="0">
                  <a:pos x="370" y="0"/>
                </a:cxn>
                <a:cxn ang="0">
                  <a:pos x="13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370" h="24">
                  <a:moveTo>
                    <a:pt x="0" y="11"/>
                  </a:moveTo>
                  <a:lnTo>
                    <a:pt x="13" y="24"/>
                  </a:lnTo>
                  <a:lnTo>
                    <a:pt x="370" y="24"/>
                  </a:lnTo>
                  <a:lnTo>
                    <a:pt x="370" y="0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9" name="Freeform 171"/>
            <p:cNvSpPr>
              <a:spLocks/>
            </p:cNvSpPr>
            <p:nvPr/>
          </p:nvSpPr>
          <p:spPr bwMode="auto">
            <a:xfrm>
              <a:off x="2401" y="991"/>
              <a:ext cx="24" cy="84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843"/>
                </a:cxn>
                <a:cxn ang="0">
                  <a:pos x="24" y="843"/>
                </a:cxn>
                <a:cxn ang="0">
                  <a:pos x="24" y="13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4" h="843">
                  <a:moveTo>
                    <a:pt x="13" y="0"/>
                  </a:moveTo>
                  <a:lnTo>
                    <a:pt x="0" y="13"/>
                  </a:lnTo>
                  <a:lnTo>
                    <a:pt x="0" y="843"/>
                  </a:lnTo>
                  <a:lnTo>
                    <a:pt x="24" y="843"/>
                  </a:lnTo>
                  <a:lnTo>
                    <a:pt x="24" y="13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0" name="Rectangle 172"/>
            <p:cNvSpPr>
              <a:spLocks noChangeArrowheads="1"/>
            </p:cNvSpPr>
            <p:nvPr/>
          </p:nvSpPr>
          <p:spPr bwMode="auto">
            <a:xfrm>
              <a:off x="2262" y="1004"/>
              <a:ext cx="159" cy="830"/>
            </a:xfrm>
            <a:prstGeom prst="rect">
              <a:avLst/>
            </a:prstGeom>
            <a:solidFill>
              <a:srgbClr val="003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1" name="Freeform 173"/>
            <p:cNvSpPr>
              <a:spLocks/>
            </p:cNvSpPr>
            <p:nvPr/>
          </p:nvSpPr>
          <p:spPr bwMode="auto">
            <a:xfrm>
              <a:off x="2262" y="991"/>
              <a:ext cx="172" cy="25"/>
            </a:xfrm>
            <a:custGeom>
              <a:avLst/>
              <a:gdLst/>
              <a:ahLst/>
              <a:cxnLst>
                <a:cxn ang="0">
                  <a:pos x="172" y="13"/>
                </a:cxn>
                <a:cxn ang="0">
                  <a:pos x="159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59" y="25"/>
                </a:cxn>
                <a:cxn ang="0">
                  <a:pos x="148" y="13"/>
                </a:cxn>
                <a:cxn ang="0">
                  <a:pos x="172" y="13"/>
                </a:cxn>
                <a:cxn ang="0">
                  <a:pos x="172" y="0"/>
                </a:cxn>
                <a:cxn ang="0">
                  <a:pos x="159" y="0"/>
                </a:cxn>
                <a:cxn ang="0">
                  <a:pos x="172" y="13"/>
                </a:cxn>
              </a:cxnLst>
              <a:rect l="0" t="0" r="r" b="b"/>
              <a:pathLst>
                <a:path w="172" h="25">
                  <a:moveTo>
                    <a:pt x="172" y="13"/>
                  </a:moveTo>
                  <a:lnTo>
                    <a:pt x="159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59" y="25"/>
                  </a:lnTo>
                  <a:lnTo>
                    <a:pt x="148" y="13"/>
                  </a:lnTo>
                  <a:lnTo>
                    <a:pt x="172" y="13"/>
                  </a:lnTo>
                  <a:lnTo>
                    <a:pt x="172" y="0"/>
                  </a:lnTo>
                  <a:lnTo>
                    <a:pt x="159" y="0"/>
                  </a:lnTo>
                  <a:lnTo>
                    <a:pt x="17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2" name="Freeform 174"/>
            <p:cNvSpPr>
              <a:spLocks/>
            </p:cNvSpPr>
            <p:nvPr/>
          </p:nvSpPr>
          <p:spPr bwMode="auto">
            <a:xfrm>
              <a:off x="2410" y="1004"/>
              <a:ext cx="24" cy="843"/>
            </a:xfrm>
            <a:custGeom>
              <a:avLst/>
              <a:gdLst/>
              <a:ahLst/>
              <a:cxnLst>
                <a:cxn ang="0">
                  <a:pos x="11" y="843"/>
                </a:cxn>
                <a:cxn ang="0">
                  <a:pos x="24" y="8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30"/>
                </a:cxn>
                <a:cxn ang="0">
                  <a:pos x="11" y="819"/>
                </a:cxn>
                <a:cxn ang="0">
                  <a:pos x="11" y="843"/>
                </a:cxn>
                <a:cxn ang="0">
                  <a:pos x="24" y="843"/>
                </a:cxn>
                <a:cxn ang="0">
                  <a:pos x="24" y="830"/>
                </a:cxn>
                <a:cxn ang="0">
                  <a:pos x="11" y="843"/>
                </a:cxn>
              </a:cxnLst>
              <a:rect l="0" t="0" r="r" b="b"/>
              <a:pathLst>
                <a:path w="24" h="843">
                  <a:moveTo>
                    <a:pt x="11" y="843"/>
                  </a:moveTo>
                  <a:lnTo>
                    <a:pt x="24" y="8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30"/>
                  </a:lnTo>
                  <a:lnTo>
                    <a:pt x="11" y="819"/>
                  </a:lnTo>
                  <a:lnTo>
                    <a:pt x="11" y="843"/>
                  </a:lnTo>
                  <a:lnTo>
                    <a:pt x="24" y="843"/>
                  </a:lnTo>
                  <a:lnTo>
                    <a:pt x="24" y="830"/>
                  </a:lnTo>
                  <a:lnTo>
                    <a:pt x="11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3" name="Freeform 175"/>
            <p:cNvSpPr>
              <a:spLocks/>
            </p:cNvSpPr>
            <p:nvPr/>
          </p:nvSpPr>
          <p:spPr bwMode="auto">
            <a:xfrm>
              <a:off x="2249" y="1823"/>
              <a:ext cx="172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172" y="24"/>
                </a:cxn>
                <a:cxn ang="0">
                  <a:pos x="172" y="0"/>
                </a:cxn>
                <a:cxn ang="0">
                  <a:pos x="13" y="0"/>
                </a:cxn>
                <a:cxn ang="0">
                  <a:pos x="26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172" h="24">
                  <a:moveTo>
                    <a:pt x="0" y="11"/>
                  </a:moveTo>
                  <a:lnTo>
                    <a:pt x="13" y="24"/>
                  </a:lnTo>
                  <a:lnTo>
                    <a:pt x="172" y="24"/>
                  </a:lnTo>
                  <a:lnTo>
                    <a:pt x="172" y="0"/>
                  </a:lnTo>
                  <a:lnTo>
                    <a:pt x="13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4" name="Freeform 176"/>
            <p:cNvSpPr>
              <a:spLocks/>
            </p:cNvSpPr>
            <p:nvPr/>
          </p:nvSpPr>
          <p:spPr bwMode="auto">
            <a:xfrm>
              <a:off x="2249" y="991"/>
              <a:ext cx="26" cy="84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843"/>
                </a:cxn>
                <a:cxn ang="0">
                  <a:pos x="26" y="843"/>
                </a:cxn>
                <a:cxn ang="0">
                  <a:pos x="26" y="13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6" h="843">
                  <a:moveTo>
                    <a:pt x="13" y="0"/>
                  </a:moveTo>
                  <a:lnTo>
                    <a:pt x="0" y="13"/>
                  </a:lnTo>
                  <a:lnTo>
                    <a:pt x="0" y="843"/>
                  </a:lnTo>
                  <a:lnTo>
                    <a:pt x="26" y="843"/>
                  </a:lnTo>
                  <a:lnTo>
                    <a:pt x="26" y="13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5" name="Rectangle 177"/>
            <p:cNvSpPr>
              <a:spLocks noChangeArrowheads="1"/>
            </p:cNvSpPr>
            <p:nvPr/>
          </p:nvSpPr>
          <p:spPr bwMode="auto">
            <a:xfrm>
              <a:off x="2765" y="1003"/>
              <a:ext cx="158" cy="829"/>
            </a:xfrm>
            <a:prstGeom prst="rect">
              <a:avLst/>
            </a:prstGeom>
            <a:solidFill>
              <a:srgbClr val="003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6" name="Freeform 178"/>
            <p:cNvSpPr>
              <a:spLocks/>
            </p:cNvSpPr>
            <p:nvPr/>
          </p:nvSpPr>
          <p:spPr bwMode="auto">
            <a:xfrm>
              <a:off x="2765" y="989"/>
              <a:ext cx="171" cy="25"/>
            </a:xfrm>
            <a:custGeom>
              <a:avLst/>
              <a:gdLst/>
              <a:ahLst/>
              <a:cxnLst>
                <a:cxn ang="0">
                  <a:pos x="171" y="14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58" y="25"/>
                </a:cxn>
                <a:cxn ang="0">
                  <a:pos x="147" y="14"/>
                </a:cxn>
                <a:cxn ang="0">
                  <a:pos x="171" y="14"/>
                </a:cxn>
                <a:cxn ang="0">
                  <a:pos x="171" y="0"/>
                </a:cxn>
                <a:cxn ang="0">
                  <a:pos x="158" y="0"/>
                </a:cxn>
                <a:cxn ang="0">
                  <a:pos x="171" y="14"/>
                </a:cxn>
              </a:cxnLst>
              <a:rect l="0" t="0" r="r" b="b"/>
              <a:pathLst>
                <a:path w="171" h="25">
                  <a:moveTo>
                    <a:pt x="171" y="14"/>
                  </a:moveTo>
                  <a:lnTo>
                    <a:pt x="158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58" y="25"/>
                  </a:lnTo>
                  <a:lnTo>
                    <a:pt x="147" y="14"/>
                  </a:lnTo>
                  <a:lnTo>
                    <a:pt x="171" y="14"/>
                  </a:lnTo>
                  <a:lnTo>
                    <a:pt x="171" y="0"/>
                  </a:lnTo>
                  <a:lnTo>
                    <a:pt x="158" y="0"/>
                  </a:lnTo>
                  <a:lnTo>
                    <a:pt x="17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7" name="Freeform 179"/>
            <p:cNvSpPr>
              <a:spLocks/>
            </p:cNvSpPr>
            <p:nvPr/>
          </p:nvSpPr>
          <p:spPr bwMode="auto">
            <a:xfrm>
              <a:off x="2912" y="1003"/>
              <a:ext cx="24" cy="843"/>
            </a:xfrm>
            <a:custGeom>
              <a:avLst/>
              <a:gdLst/>
              <a:ahLst/>
              <a:cxnLst>
                <a:cxn ang="0">
                  <a:pos x="11" y="843"/>
                </a:cxn>
                <a:cxn ang="0">
                  <a:pos x="24" y="829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29"/>
                </a:cxn>
                <a:cxn ang="0">
                  <a:pos x="11" y="818"/>
                </a:cxn>
                <a:cxn ang="0">
                  <a:pos x="11" y="843"/>
                </a:cxn>
                <a:cxn ang="0">
                  <a:pos x="24" y="843"/>
                </a:cxn>
                <a:cxn ang="0">
                  <a:pos x="24" y="829"/>
                </a:cxn>
                <a:cxn ang="0">
                  <a:pos x="11" y="843"/>
                </a:cxn>
              </a:cxnLst>
              <a:rect l="0" t="0" r="r" b="b"/>
              <a:pathLst>
                <a:path w="24" h="843">
                  <a:moveTo>
                    <a:pt x="11" y="843"/>
                  </a:moveTo>
                  <a:lnTo>
                    <a:pt x="24" y="829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29"/>
                  </a:lnTo>
                  <a:lnTo>
                    <a:pt x="11" y="818"/>
                  </a:lnTo>
                  <a:lnTo>
                    <a:pt x="11" y="843"/>
                  </a:lnTo>
                  <a:lnTo>
                    <a:pt x="24" y="843"/>
                  </a:lnTo>
                  <a:lnTo>
                    <a:pt x="24" y="829"/>
                  </a:lnTo>
                  <a:lnTo>
                    <a:pt x="11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8" name="Freeform 180"/>
            <p:cNvSpPr>
              <a:spLocks/>
            </p:cNvSpPr>
            <p:nvPr/>
          </p:nvSpPr>
          <p:spPr bwMode="auto">
            <a:xfrm>
              <a:off x="2752" y="1821"/>
              <a:ext cx="171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5"/>
                </a:cxn>
                <a:cxn ang="0">
                  <a:pos x="171" y="25"/>
                </a:cxn>
                <a:cxn ang="0">
                  <a:pos x="171" y="0"/>
                </a:cxn>
                <a:cxn ang="0">
                  <a:pos x="13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0" y="11"/>
                </a:cxn>
              </a:cxnLst>
              <a:rect l="0" t="0" r="r" b="b"/>
              <a:pathLst>
                <a:path w="171" h="25">
                  <a:moveTo>
                    <a:pt x="0" y="11"/>
                  </a:moveTo>
                  <a:lnTo>
                    <a:pt x="13" y="25"/>
                  </a:lnTo>
                  <a:lnTo>
                    <a:pt x="171" y="25"/>
                  </a:lnTo>
                  <a:lnTo>
                    <a:pt x="171" y="0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9" name="Freeform 181"/>
            <p:cNvSpPr>
              <a:spLocks/>
            </p:cNvSpPr>
            <p:nvPr/>
          </p:nvSpPr>
          <p:spPr bwMode="auto">
            <a:xfrm>
              <a:off x="2752" y="989"/>
              <a:ext cx="24" cy="84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0" y="843"/>
                </a:cxn>
                <a:cxn ang="0">
                  <a:pos x="24" y="843"/>
                </a:cxn>
                <a:cxn ang="0">
                  <a:pos x="24" y="14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3" y="0"/>
                </a:cxn>
              </a:cxnLst>
              <a:rect l="0" t="0" r="r" b="b"/>
              <a:pathLst>
                <a:path w="24" h="843">
                  <a:moveTo>
                    <a:pt x="13" y="0"/>
                  </a:moveTo>
                  <a:lnTo>
                    <a:pt x="0" y="14"/>
                  </a:lnTo>
                  <a:lnTo>
                    <a:pt x="0" y="843"/>
                  </a:lnTo>
                  <a:lnTo>
                    <a:pt x="24" y="843"/>
                  </a:lnTo>
                  <a:lnTo>
                    <a:pt x="24" y="14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0" name="Rectangle 182"/>
            <p:cNvSpPr>
              <a:spLocks noChangeArrowheads="1"/>
            </p:cNvSpPr>
            <p:nvPr/>
          </p:nvSpPr>
          <p:spPr bwMode="auto">
            <a:xfrm>
              <a:off x="2459" y="1046"/>
              <a:ext cx="268" cy="323"/>
            </a:xfrm>
            <a:prstGeom prst="rect">
              <a:avLst/>
            </a:prstGeom>
            <a:solidFill>
              <a:srgbClr val="C6E0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1" name="Freeform 183"/>
            <p:cNvSpPr>
              <a:spLocks/>
            </p:cNvSpPr>
            <p:nvPr/>
          </p:nvSpPr>
          <p:spPr bwMode="auto">
            <a:xfrm>
              <a:off x="2459" y="1034"/>
              <a:ext cx="282" cy="25"/>
            </a:xfrm>
            <a:custGeom>
              <a:avLst/>
              <a:gdLst/>
              <a:ahLst/>
              <a:cxnLst>
                <a:cxn ang="0">
                  <a:pos x="282" y="12"/>
                </a:cxn>
                <a:cxn ang="0">
                  <a:pos x="268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268" y="25"/>
                </a:cxn>
                <a:cxn ang="0">
                  <a:pos x="255" y="12"/>
                </a:cxn>
                <a:cxn ang="0">
                  <a:pos x="282" y="12"/>
                </a:cxn>
                <a:cxn ang="0">
                  <a:pos x="282" y="0"/>
                </a:cxn>
                <a:cxn ang="0">
                  <a:pos x="268" y="0"/>
                </a:cxn>
                <a:cxn ang="0">
                  <a:pos x="282" y="12"/>
                </a:cxn>
              </a:cxnLst>
              <a:rect l="0" t="0" r="r" b="b"/>
              <a:pathLst>
                <a:path w="282" h="25">
                  <a:moveTo>
                    <a:pt x="282" y="12"/>
                  </a:moveTo>
                  <a:lnTo>
                    <a:pt x="268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268" y="25"/>
                  </a:lnTo>
                  <a:lnTo>
                    <a:pt x="255" y="12"/>
                  </a:lnTo>
                  <a:lnTo>
                    <a:pt x="282" y="12"/>
                  </a:lnTo>
                  <a:lnTo>
                    <a:pt x="282" y="0"/>
                  </a:lnTo>
                  <a:lnTo>
                    <a:pt x="268" y="0"/>
                  </a:lnTo>
                  <a:lnTo>
                    <a:pt x="28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2" name="Freeform 184"/>
            <p:cNvSpPr>
              <a:spLocks/>
            </p:cNvSpPr>
            <p:nvPr/>
          </p:nvSpPr>
          <p:spPr bwMode="auto">
            <a:xfrm>
              <a:off x="2714" y="1046"/>
              <a:ext cx="27" cy="336"/>
            </a:xfrm>
            <a:custGeom>
              <a:avLst/>
              <a:gdLst/>
              <a:ahLst/>
              <a:cxnLst>
                <a:cxn ang="0">
                  <a:pos x="13" y="336"/>
                </a:cxn>
                <a:cxn ang="0">
                  <a:pos x="27" y="323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323"/>
                </a:cxn>
                <a:cxn ang="0">
                  <a:pos x="13" y="311"/>
                </a:cxn>
                <a:cxn ang="0">
                  <a:pos x="13" y="336"/>
                </a:cxn>
                <a:cxn ang="0">
                  <a:pos x="27" y="336"/>
                </a:cxn>
                <a:cxn ang="0">
                  <a:pos x="27" y="323"/>
                </a:cxn>
                <a:cxn ang="0">
                  <a:pos x="13" y="336"/>
                </a:cxn>
              </a:cxnLst>
              <a:rect l="0" t="0" r="r" b="b"/>
              <a:pathLst>
                <a:path w="27" h="336">
                  <a:moveTo>
                    <a:pt x="13" y="336"/>
                  </a:moveTo>
                  <a:lnTo>
                    <a:pt x="27" y="32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323"/>
                  </a:lnTo>
                  <a:lnTo>
                    <a:pt x="13" y="311"/>
                  </a:lnTo>
                  <a:lnTo>
                    <a:pt x="13" y="336"/>
                  </a:lnTo>
                  <a:lnTo>
                    <a:pt x="27" y="336"/>
                  </a:lnTo>
                  <a:lnTo>
                    <a:pt x="27" y="323"/>
                  </a:lnTo>
                  <a:lnTo>
                    <a:pt x="13" y="3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3" name="Freeform 185"/>
            <p:cNvSpPr>
              <a:spLocks/>
            </p:cNvSpPr>
            <p:nvPr/>
          </p:nvSpPr>
          <p:spPr bwMode="auto">
            <a:xfrm>
              <a:off x="2448" y="1357"/>
              <a:ext cx="279" cy="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25"/>
                </a:cxn>
                <a:cxn ang="0">
                  <a:pos x="279" y="25"/>
                </a:cxn>
                <a:cxn ang="0">
                  <a:pos x="279" y="0"/>
                </a:cxn>
                <a:cxn ang="0">
                  <a:pos x="11" y="0"/>
                </a:cxn>
                <a:cxn ang="0">
                  <a:pos x="24" y="12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2"/>
                </a:cxn>
              </a:cxnLst>
              <a:rect l="0" t="0" r="r" b="b"/>
              <a:pathLst>
                <a:path w="279" h="25">
                  <a:moveTo>
                    <a:pt x="0" y="12"/>
                  </a:moveTo>
                  <a:lnTo>
                    <a:pt x="11" y="25"/>
                  </a:lnTo>
                  <a:lnTo>
                    <a:pt x="279" y="25"/>
                  </a:lnTo>
                  <a:lnTo>
                    <a:pt x="279" y="0"/>
                  </a:lnTo>
                  <a:lnTo>
                    <a:pt x="11" y="0"/>
                  </a:lnTo>
                  <a:lnTo>
                    <a:pt x="24" y="12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4" name="Freeform 186"/>
            <p:cNvSpPr>
              <a:spLocks/>
            </p:cNvSpPr>
            <p:nvPr/>
          </p:nvSpPr>
          <p:spPr bwMode="auto">
            <a:xfrm>
              <a:off x="2448" y="1034"/>
              <a:ext cx="24" cy="33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2"/>
                </a:cxn>
                <a:cxn ang="0">
                  <a:pos x="0" y="335"/>
                </a:cxn>
                <a:cxn ang="0">
                  <a:pos x="24" y="335"/>
                </a:cxn>
                <a:cxn ang="0">
                  <a:pos x="24" y="12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1" y="0"/>
                </a:cxn>
              </a:cxnLst>
              <a:rect l="0" t="0" r="r" b="b"/>
              <a:pathLst>
                <a:path w="24" h="335">
                  <a:moveTo>
                    <a:pt x="11" y="0"/>
                  </a:moveTo>
                  <a:lnTo>
                    <a:pt x="0" y="12"/>
                  </a:lnTo>
                  <a:lnTo>
                    <a:pt x="0" y="335"/>
                  </a:lnTo>
                  <a:lnTo>
                    <a:pt x="24" y="335"/>
                  </a:lnTo>
                  <a:lnTo>
                    <a:pt x="24" y="12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5" name="Rectangle 187"/>
            <p:cNvSpPr>
              <a:spLocks noChangeArrowheads="1"/>
            </p:cNvSpPr>
            <p:nvPr/>
          </p:nvSpPr>
          <p:spPr bwMode="auto">
            <a:xfrm>
              <a:off x="2463" y="1395"/>
              <a:ext cx="264" cy="379"/>
            </a:xfrm>
            <a:prstGeom prst="rect">
              <a:avLst/>
            </a:prstGeom>
            <a:solidFill>
              <a:srgbClr val="C6E0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6" name="Freeform 188"/>
            <p:cNvSpPr>
              <a:spLocks/>
            </p:cNvSpPr>
            <p:nvPr/>
          </p:nvSpPr>
          <p:spPr bwMode="auto">
            <a:xfrm>
              <a:off x="2463" y="1384"/>
              <a:ext cx="278" cy="24"/>
            </a:xfrm>
            <a:custGeom>
              <a:avLst/>
              <a:gdLst/>
              <a:ahLst/>
              <a:cxnLst>
                <a:cxn ang="0">
                  <a:pos x="278" y="11"/>
                </a:cxn>
                <a:cxn ang="0">
                  <a:pos x="264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64" y="24"/>
                </a:cxn>
                <a:cxn ang="0">
                  <a:pos x="251" y="11"/>
                </a:cxn>
                <a:cxn ang="0">
                  <a:pos x="278" y="11"/>
                </a:cxn>
                <a:cxn ang="0">
                  <a:pos x="278" y="0"/>
                </a:cxn>
                <a:cxn ang="0">
                  <a:pos x="264" y="0"/>
                </a:cxn>
                <a:cxn ang="0">
                  <a:pos x="278" y="11"/>
                </a:cxn>
              </a:cxnLst>
              <a:rect l="0" t="0" r="r" b="b"/>
              <a:pathLst>
                <a:path w="278" h="24">
                  <a:moveTo>
                    <a:pt x="278" y="11"/>
                  </a:moveTo>
                  <a:lnTo>
                    <a:pt x="26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64" y="24"/>
                  </a:lnTo>
                  <a:lnTo>
                    <a:pt x="251" y="11"/>
                  </a:lnTo>
                  <a:lnTo>
                    <a:pt x="278" y="11"/>
                  </a:lnTo>
                  <a:lnTo>
                    <a:pt x="278" y="0"/>
                  </a:lnTo>
                  <a:lnTo>
                    <a:pt x="264" y="0"/>
                  </a:lnTo>
                  <a:lnTo>
                    <a:pt x="27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7" name="Freeform 189"/>
            <p:cNvSpPr>
              <a:spLocks/>
            </p:cNvSpPr>
            <p:nvPr/>
          </p:nvSpPr>
          <p:spPr bwMode="auto">
            <a:xfrm>
              <a:off x="2714" y="1395"/>
              <a:ext cx="27" cy="392"/>
            </a:xfrm>
            <a:custGeom>
              <a:avLst/>
              <a:gdLst/>
              <a:ahLst/>
              <a:cxnLst>
                <a:cxn ang="0">
                  <a:pos x="13" y="392"/>
                </a:cxn>
                <a:cxn ang="0">
                  <a:pos x="27" y="379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379"/>
                </a:cxn>
                <a:cxn ang="0">
                  <a:pos x="13" y="368"/>
                </a:cxn>
                <a:cxn ang="0">
                  <a:pos x="13" y="392"/>
                </a:cxn>
                <a:cxn ang="0">
                  <a:pos x="27" y="392"/>
                </a:cxn>
                <a:cxn ang="0">
                  <a:pos x="27" y="379"/>
                </a:cxn>
                <a:cxn ang="0">
                  <a:pos x="13" y="392"/>
                </a:cxn>
              </a:cxnLst>
              <a:rect l="0" t="0" r="r" b="b"/>
              <a:pathLst>
                <a:path w="27" h="392">
                  <a:moveTo>
                    <a:pt x="13" y="392"/>
                  </a:moveTo>
                  <a:lnTo>
                    <a:pt x="27" y="37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379"/>
                  </a:lnTo>
                  <a:lnTo>
                    <a:pt x="13" y="368"/>
                  </a:lnTo>
                  <a:lnTo>
                    <a:pt x="13" y="392"/>
                  </a:lnTo>
                  <a:lnTo>
                    <a:pt x="27" y="392"/>
                  </a:lnTo>
                  <a:lnTo>
                    <a:pt x="27" y="379"/>
                  </a:lnTo>
                  <a:lnTo>
                    <a:pt x="13" y="3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8" name="Freeform 190"/>
            <p:cNvSpPr>
              <a:spLocks/>
            </p:cNvSpPr>
            <p:nvPr/>
          </p:nvSpPr>
          <p:spPr bwMode="auto">
            <a:xfrm>
              <a:off x="2449" y="1763"/>
              <a:ext cx="278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4" y="24"/>
                </a:cxn>
                <a:cxn ang="0">
                  <a:pos x="278" y="24"/>
                </a:cxn>
                <a:cxn ang="0">
                  <a:pos x="278" y="0"/>
                </a:cxn>
                <a:cxn ang="0">
                  <a:pos x="14" y="0"/>
                </a:cxn>
                <a:cxn ang="0">
                  <a:pos x="27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4" y="24"/>
                </a:cxn>
                <a:cxn ang="0">
                  <a:pos x="0" y="11"/>
                </a:cxn>
              </a:cxnLst>
              <a:rect l="0" t="0" r="r" b="b"/>
              <a:pathLst>
                <a:path w="278" h="24">
                  <a:moveTo>
                    <a:pt x="0" y="11"/>
                  </a:moveTo>
                  <a:lnTo>
                    <a:pt x="14" y="24"/>
                  </a:lnTo>
                  <a:lnTo>
                    <a:pt x="278" y="24"/>
                  </a:lnTo>
                  <a:lnTo>
                    <a:pt x="278" y="0"/>
                  </a:lnTo>
                  <a:lnTo>
                    <a:pt x="14" y="0"/>
                  </a:lnTo>
                  <a:lnTo>
                    <a:pt x="27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9" name="Freeform 191"/>
            <p:cNvSpPr>
              <a:spLocks/>
            </p:cNvSpPr>
            <p:nvPr/>
          </p:nvSpPr>
          <p:spPr bwMode="auto">
            <a:xfrm>
              <a:off x="2449" y="1384"/>
              <a:ext cx="27" cy="39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1"/>
                </a:cxn>
                <a:cxn ang="0">
                  <a:pos x="0" y="390"/>
                </a:cxn>
                <a:cxn ang="0">
                  <a:pos x="27" y="390"/>
                </a:cxn>
                <a:cxn ang="0">
                  <a:pos x="27" y="11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4" y="0"/>
                </a:cxn>
              </a:cxnLst>
              <a:rect l="0" t="0" r="r" b="b"/>
              <a:pathLst>
                <a:path w="27" h="390">
                  <a:moveTo>
                    <a:pt x="14" y="0"/>
                  </a:moveTo>
                  <a:lnTo>
                    <a:pt x="0" y="11"/>
                  </a:lnTo>
                  <a:lnTo>
                    <a:pt x="0" y="390"/>
                  </a:lnTo>
                  <a:lnTo>
                    <a:pt x="27" y="390"/>
                  </a:lnTo>
                  <a:lnTo>
                    <a:pt x="27" y="11"/>
                  </a:lnTo>
                  <a:lnTo>
                    <a:pt x="14" y="2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0" name="Rectangle 192"/>
            <p:cNvSpPr>
              <a:spLocks noChangeArrowheads="1"/>
            </p:cNvSpPr>
            <p:nvPr/>
          </p:nvSpPr>
          <p:spPr bwMode="auto">
            <a:xfrm>
              <a:off x="2699" y="2589"/>
              <a:ext cx="620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1" name="Rectangle 193"/>
            <p:cNvSpPr>
              <a:spLocks noChangeArrowheads="1"/>
            </p:cNvSpPr>
            <p:nvPr/>
          </p:nvSpPr>
          <p:spPr bwMode="auto">
            <a:xfrm>
              <a:off x="4024" y="2581"/>
              <a:ext cx="43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2" name="Rectangle 194"/>
            <p:cNvSpPr>
              <a:spLocks noChangeArrowheads="1"/>
            </p:cNvSpPr>
            <p:nvPr/>
          </p:nvSpPr>
          <p:spPr bwMode="auto">
            <a:xfrm>
              <a:off x="4020" y="2651"/>
              <a:ext cx="4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3" name="Rectangle 195"/>
            <p:cNvSpPr>
              <a:spLocks noChangeArrowheads="1"/>
            </p:cNvSpPr>
            <p:nvPr/>
          </p:nvSpPr>
          <p:spPr bwMode="auto">
            <a:xfrm>
              <a:off x="4014" y="2720"/>
              <a:ext cx="41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4" name="Rectangle 196"/>
            <p:cNvSpPr>
              <a:spLocks noChangeArrowheads="1"/>
            </p:cNvSpPr>
            <p:nvPr/>
          </p:nvSpPr>
          <p:spPr bwMode="auto">
            <a:xfrm>
              <a:off x="4018" y="2790"/>
              <a:ext cx="4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5" name="Rectangle 197"/>
            <p:cNvSpPr>
              <a:spLocks noChangeArrowheads="1"/>
            </p:cNvSpPr>
            <p:nvPr/>
          </p:nvSpPr>
          <p:spPr bwMode="auto">
            <a:xfrm>
              <a:off x="4014" y="2857"/>
              <a:ext cx="41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6" name="Rectangle 198"/>
            <p:cNvSpPr>
              <a:spLocks noChangeArrowheads="1"/>
            </p:cNvSpPr>
            <p:nvPr/>
          </p:nvSpPr>
          <p:spPr bwMode="auto">
            <a:xfrm>
              <a:off x="4018" y="2927"/>
              <a:ext cx="4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7" name="Rectangle 199"/>
            <p:cNvSpPr>
              <a:spLocks noChangeArrowheads="1"/>
            </p:cNvSpPr>
            <p:nvPr/>
          </p:nvSpPr>
          <p:spPr bwMode="auto">
            <a:xfrm>
              <a:off x="4014" y="2995"/>
              <a:ext cx="4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8" name="Rectangle 200"/>
            <p:cNvSpPr>
              <a:spLocks noChangeArrowheads="1"/>
            </p:cNvSpPr>
            <p:nvPr/>
          </p:nvSpPr>
          <p:spPr bwMode="auto">
            <a:xfrm>
              <a:off x="4018" y="3062"/>
              <a:ext cx="41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9" name="Rectangle 201"/>
            <p:cNvSpPr>
              <a:spLocks noChangeArrowheads="1"/>
            </p:cNvSpPr>
            <p:nvPr/>
          </p:nvSpPr>
          <p:spPr bwMode="auto">
            <a:xfrm>
              <a:off x="4018" y="3137"/>
              <a:ext cx="41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0" name="Rectangle 202"/>
            <p:cNvSpPr>
              <a:spLocks noChangeArrowheads="1"/>
            </p:cNvSpPr>
            <p:nvPr/>
          </p:nvSpPr>
          <p:spPr bwMode="auto">
            <a:xfrm>
              <a:off x="3291" y="2591"/>
              <a:ext cx="43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1" name="Rectangle 203"/>
            <p:cNvSpPr>
              <a:spLocks noChangeArrowheads="1"/>
            </p:cNvSpPr>
            <p:nvPr/>
          </p:nvSpPr>
          <p:spPr bwMode="auto">
            <a:xfrm>
              <a:off x="3285" y="2662"/>
              <a:ext cx="44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2" name="Rectangle 204"/>
            <p:cNvSpPr>
              <a:spLocks noChangeArrowheads="1"/>
            </p:cNvSpPr>
            <p:nvPr/>
          </p:nvSpPr>
          <p:spPr bwMode="auto">
            <a:xfrm>
              <a:off x="3280" y="2730"/>
              <a:ext cx="45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" name="Rectangle 205"/>
            <p:cNvSpPr>
              <a:spLocks noChangeArrowheads="1"/>
            </p:cNvSpPr>
            <p:nvPr/>
          </p:nvSpPr>
          <p:spPr bwMode="auto">
            <a:xfrm>
              <a:off x="3283" y="2799"/>
              <a:ext cx="44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" name="Rectangle 206"/>
            <p:cNvSpPr>
              <a:spLocks noChangeArrowheads="1"/>
            </p:cNvSpPr>
            <p:nvPr/>
          </p:nvSpPr>
          <p:spPr bwMode="auto">
            <a:xfrm>
              <a:off x="3280" y="2869"/>
              <a:ext cx="45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08"/>
            <p:cNvGrpSpPr>
              <a:grpSpLocks/>
            </p:cNvGrpSpPr>
            <p:nvPr/>
          </p:nvGrpSpPr>
          <p:grpSpPr bwMode="auto">
            <a:xfrm>
              <a:off x="1398" y="2510"/>
              <a:ext cx="3076" cy="1350"/>
              <a:chOff x="1398" y="2510"/>
              <a:chExt cx="3076" cy="1350"/>
            </a:xfrm>
          </p:grpSpPr>
          <p:sp>
            <p:nvSpPr>
              <p:cNvPr id="2256" name="Rectangle 208"/>
              <p:cNvSpPr>
                <a:spLocks noChangeArrowheads="1"/>
              </p:cNvSpPr>
              <p:nvPr/>
            </p:nvSpPr>
            <p:spPr bwMode="auto">
              <a:xfrm>
                <a:off x="3283" y="2936"/>
                <a:ext cx="44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" name="Rectangle 209"/>
              <p:cNvSpPr>
                <a:spLocks noChangeArrowheads="1"/>
              </p:cNvSpPr>
              <p:nvPr/>
            </p:nvSpPr>
            <p:spPr bwMode="auto">
              <a:xfrm>
                <a:off x="3280" y="3004"/>
                <a:ext cx="45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" name="Rectangle 210"/>
              <p:cNvSpPr>
                <a:spLocks noChangeArrowheads="1"/>
              </p:cNvSpPr>
              <p:nvPr/>
            </p:nvSpPr>
            <p:spPr bwMode="auto">
              <a:xfrm>
                <a:off x="3283" y="3073"/>
                <a:ext cx="44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9" name="Rectangle 211"/>
              <p:cNvSpPr>
                <a:spLocks noChangeArrowheads="1"/>
              </p:cNvSpPr>
              <p:nvPr/>
            </p:nvSpPr>
            <p:spPr bwMode="auto">
              <a:xfrm>
                <a:off x="3283" y="3147"/>
                <a:ext cx="44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0" name="Rectangle 212"/>
              <p:cNvSpPr>
                <a:spLocks noChangeArrowheads="1"/>
              </p:cNvSpPr>
              <p:nvPr/>
            </p:nvSpPr>
            <p:spPr bwMode="auto">
              <a:xfrm>
                <a:off x="2712" y="2591"/>
                <a:ext cx="46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1" name="Rectangle 213"/>
              <p:cNvSpPr>
                <a:spLocks noChangeArrowheads="1"/>
              </p:cNvSpPr>
              <p:nvPr/>
            </p:nvSpPr>
            <p:spPr bwMode="auto">
              <a:xfrm>
                <a:off x="2711" y="2662"/>
                <a:ext cx="41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2" name="Rectangle 214"/>
              <p:cNvSpPr>
                <a:spLocks noChangeArrowheads="1"/>
              </p:cNvSpPr>
              <p:nvPr/>
            </p:nvSpPr>
            <p:spPr bwMode="auto">
              <a:xfrm>
                <a:off x="2705" y="2730"/>
                <a:ext cx="41" cy="2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" name="Rectangle 215"/>
              <p:cNvSpPr>
                <a:spLocks noChangeArrowheads="1"/>
              </p:cNvSpPr>
              <p:nvPr/>
            </p:nvSpPr>
            <p:spPr bwMode="auto">
              <a:xfrm>
                <a:off x="2707" y="2799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4" name="Rectangle 216"/>
              <p:cNvSpPr>
                <a:spLocks noChangeArrowheads="1"/>
              </p:cNvSpPr>
              <p:nvPr/>
            </p:nvSpPr>
            <p:spPr bwMode="auto">
              <a:xfrm>
                <a:off x="2705" y="2869"/>
                <a:ext cx="41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5" name="Rectangle 217"/>
              <p:cNvSpPr>
                <a:spLocks noChangeArrowheads="1"/>
              </p:cNvSpPr>
              <p:nvPr/>
            </p:nvSpPr>
            <p:spPr bwMode="auto">
              <a:xfrm>
                <a:off x="2707" y="2936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6" name="Rectangle 218"/>
              <p:cNvSpPr>
                <a:spLocks noChangeArrowheads="1"/>
              </p:cNvSpPr>
              <p:nvPr/>
            </p:nvSpPr>
            <p:spPr bwMode="auto">
              <a:xfrm>
                <a:off x="2705" y="3004"/>
                <a:ext cx="41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7" name="Rectangle 219"/>
              <p:cNvSpPr>
                <a:spLocks noChangeArrowheads="1"/>
              </p:cNvSpPr>
              <p:nvPr/>
            </p:nvSpPr>
            <p:spPr bwMode="auto">
              <a:xfrm>
                <a:off x="2707" y="3073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8" name="Rectangle 220"/>
              <p:cNvSpPr>
                <a:spLocks noChangeArrowheads="1"/>
              </p:cNvSpPr>
              <p:nvPr/>
            </p:nvSpPr>
            <p:spPr bwMode="auto">
              <a:xfrm>
                <a:off x="2707" y="3147"/>
                <a:ext cx="43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9" name="Rectangle 221"/>
              <p:cNvSpPr>
                <a:spLocks noChangeArrowheads="1"/>
              </p:cNvSpPr>
              <p:nvPr/>
            </p:nvSpPr>
            <p:spPr bwMode="auto">
              <a:xfrm>
                <a:off x="1967" y="2591"/>
                <a:ext cx="43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0" name="Rectangle 222"/>
              <p:cNvSpPr>
                <a:spLocks noChangeArrowheads="1"/>
              </p:cNvSpPr>
              <p:nvPr/>
            </p:nvSpPr>
            <p:spPr bwMode="auto">
              <a:xfrm>
                <a:off x="1961" y="2662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1" name="Rectangle 223"/>
              <p:cNvSpPr>
                <a:spLocks noChangeArrowheads="1"/>
              </p:cNvSpPr>
              <p:nvPr/>
            </p:nvSpPr>
            <p:spPr bwMode="auto">
              <a:xfrm>
                <a:off x="1955" y="2730"/>
                <a:ext cx="44" cy="2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2" name="Rectangle 224"/>
              <p:cNvSpPr>
                <a:spLocks noChangeArrowheads="1"/>
              </p:cNvSpPr>
              <p:nvPr/>
            </p:nvSpPr>
            <p:spPr bwMode="auto">
              <a:xfrm>
                <a:off x="1959" y="2799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3" name="Rectangle 225"/>
              <p:cNvSpPr>
                <a:spLocks noChangeArrowheads="1"/>
              </p:cNvSpPr>
              <p:nvPr/>
            </p:nvSpPr>
            <p:spPr bwMode="auto">
              <a:xfrm>
                <a:off x="1955" y="2869"/>
                <a:ext cx="44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4" name="Rectangle 226"/>
              <p:cNvSpPr>
                <a:spLocks noChangeArrowheads="1"/>
              </p:cNvSpPr>
              <p:nvPr/>
            </p:nvSpPr>
            <p:spPr bwMode="auto">
              <a:xfrm>
                <a:off x="1959" y="2936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5" name="Rectangle 227"/>
              <p:cNvSpPr>
                <a:spLocks noChangeArrowheads="1"/>
              </p:cNvSpPr>
              <p:nvPr/>
            </p:nvSpPr>
            <p:spPr bwMode="auto">
              <a:xfrm>
                <a:off x="1955" y="3004"/>
                <a:ext cx="44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6" name="Rectangle 228"/>
              <p:cNvSpPr>
                <a:spLocks noChangeArrowheads="1"/>
              </p:cNvSpPr>
              <p:nvPr/>
            </p:nvSpPr>
            <p:spPr bwMode="auto">
              <a:xfrm>
                <a:off x="1959" y="3073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7" name="Rectangle 229"/>
              <p:cNvSpPr>
                <a:spLocks noChangeArrowheads="1"/>
              </p:cNvSpPr>
              <p:nvPr/>
            </p:nvSpPr>
            <p:spPr bwMode="auto">
              <a:xfrm>
                <a:off x="1959" y="3147"/>
                <a:ext cx="43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8" name="Rectangle 230"/>
              <p:cNvSpPr>
                <a:spLocks noChangeArrowheads="1"/>
              </p:cNvSpPr>
              <p:nvPr/>
            </p:nvSpPr>
            <p:spPr bwMode="auto">
              <a:xfrm>
                <a:off x="1914" y="2523"/>
                <a:ext cx="55" cy="6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9" name="Freeform 231"/>
              <p:cNvSpPr>
                <a:spLocks/>
              </p:cNvSpPr>
              <p:nvPr/>
            </p:nvSpPr>
            <p:spPr bwMode="auto">
              <a:xfrm>
                <a:off x="1914" y="2510"/>
                <a:ext cx="68" cy="25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55" y="25"/>
                  </a:cxn>
                  <a:cxn ang="0">
                    <a:pos x="41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5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55" y="25"/>
                    </a:lnTo>
                    <a:lnTo>
                      <a:pt x="41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0" name="Freeform 232"/>
              <p:cNvSpPr>
                <a:spLocks/>
              </p:cNvSpPr>
              <p:nvPr/>
            </p:nvSpPr>
            <p:spPr bwMode="auto">
              <a:xfrm>
                <a:off x="1955" y="2523"/>
                <a:ext cx="27" cy="702"/>
              </a:xfrm>
              <a:custGeom>
                <a:avLst/>
                <a:gdLst/>
                <a:ahLst/>
                <a:cxnLst>
                  <a:cxn ang="0">
                    <a:pos x="14" y="702"/>
                  </a:cxn>
                  <a:cxn ang="0">
                    <a:pos x="27" y="691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691"/>
                  </a:cxn>
                  <a:cxn ang="0">
                    <a:pos x="14" y="678"/>
                  </a:cxn>
                  <a:cxn ang="0">
                    <a:pos x="14" y="702"/>
                  </a:cxn>
                  <a:cxn ang="0">
                    <a:pos x="27" y="702"/>
                  </a:cxn>
                  <a:cxn ang="0">
                    <a:pos x="27" y="691"/>
                  </a:cxn>
                  <a:cxn ang="0">
                    <a:pos x="14" y="702"/>
                  </a:cxn>
                </a:cxnLst>
                <a:rect l="0" t="0" r="r" b="b"/>
                <a:pathLst>
                  <a:path w="27" h="702">
                    <a:moveTo>
                      <a:pt x="14" y="702"/>
                    </a:moveTo>
                    <a:lnTo>
                      <a:pt x="27" y="691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691"/>
                    </a:lnTo>
                    <a:lnTo>
                      <a:pt x="14" y="678"/>
                    </a:lnTo>
                    <a:lnTo>
                      <a:pt x="14" y="702"/>
                    </a:lnTo>
                    <a:lnTo>
                      <a:pt x="27" y="702"/>
                    </a:lnTo>
                    <a:lnTo>
                      <a:pt x="27" y="691"/>
                    </a:lnTo>
                    <a:lnTo>
                      <a:pt x="14" y="7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1" name="Freeform 233"/>
              <p:cNvSpPr>
                <a:spLocks/>
              </p:cNvSpPr>
              <p:nvPr/>
            </p:nvSpPr>
            <p:spPr bwMode="auto">
              <a:xfrm>
                <a:off x="1901" y="3201"/>
                <a:ext cx="68" cy="2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6" y="13"/>
                  </a:cxn>
                  <a:cxn ang="0">
                    <a:pos x="0" y="13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3"/>
                  </a:cxn>
                </a:cxnLst>
                <a:rect l="0" t="0" r="r" b="b"/>
                <a:pathLst>
                  <a:path w="68" h="24">
                    <a:moveTo>
                      <a:pt x="0" y="13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6" y="13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2" name="Freeform 234"/>
              <p:cNvSpPr>
                <a:spLocks/>
              </p:cNvSpPr>
              <p:nvPr/>
            </p:nvSpPr>
            <p:spPr bwMode="auto">
              <a:xfrm>
                <a:off x="1901" y="2510"/>
                <a:ext cx="26" cy="70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704"/>
                  </a:cxn>
                  <a:cxn ang="0">
                    <a:pos x="26" y="704"/>
                  </a:cxn>
                  <a:cxn ang="0">
                    <a:pos x="26" y="13"/>
                  </a:cxn>
                  <a:cxn ang="0">
                    <a:pos x="13" y="25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6" h="704">
                    <a:moveTo>
                      <a:pt x="13" y="0"/>
                    </a:moveTo>
                    <a:lnTo>
                      <a:pt x="0" y="13"/>
                    </a:lnTo>
                    <a:lnTo>
                      <a:pt x="0" y="704"/>
                    </a:lnTo>
                    <a:lnTo>
                      <a:pt x="26" y="704"/>
                    </a:lnTo>
                    <a:lnTo>
                      <a:pt x="26" y="13"/>
                    </a:lnTo>
                    <a:lnTo>
                      <a:pt x="13" y="25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3" name="Rectangle 235"/>
              <p:cNvSpPr>
                <a:spLocks noChangeArrowheads="1"/>
              </p:cNvSpPr>
              <p:nvPr/>
            </p:nvSpPr>
            <p:spPr bwMode="auto">
              <a:xfrm>
                <a:off x="2712" y="3225"/>
                <a:ext cx="46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4" name="Rectangle 236"/>
              <p:cNvSpPr>
                <a:spLocks noChangeArrowheads="1"/>
              </p:cNvSpPr>
              <p:nvPr/>
            </p:nvSpPr>
            <p:spPr bwMode="auto">
              <a:xfrm>
                <a:off x="2711" y="3295"/>
                <a:ext cx="41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" name="Rectangle 237"/>
              <p:cNvSpPr>
                <a:spLocks noChangeArrowheads="1"/>
              </p:cNvSpPr>
              <p:nvPr/>
            </p:nvSpPr>
            <p:spPr bwMode="auto">
              <a:xfrm>
                <a:off x="2705" y="3366"/>
                <a:ext cx="41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6" name="Rectangle 238"/>
              <p:cNvSpPr>
                <a:spLocks noChangeArrowheads="1"/>
              </p:cNvSpPr>
              <p:nvPr/>
            </p:nvSpPr>
            <p:spPr bwMode="auto">
              <a:xfrm>
                <a:off x="2707" y="3434"/>
                <a:ext cx="43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7" name="Rectangle 239"/>
              <p:cNvSpPr>
                <a:spLocks noChangeArrowheads="1"/>
              </p:cNvSpPr>
              <p:nvPr/>
            </p:nvSpPr>
            <p:spPr bwMode="auto">
              <a:xfrm>
                <a:off x="2705" y="3503"/>
                <a:ext cx="41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8" name="Rectangle 240"/>
              <p:cNvSpPr>
                <a:spLocks noChangeArrowheads="1"/>
              </p:cNvSpPr>
              <p:nvPr/>
            </p:nvSpPr>
            <p:spPr bwMode="auto">
              <a:xfrm>
                <a:off x="3295" y="3225"/>
                <a:ext cx="43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9" name="Rectangle 241"/>
              <p:cNvSpPr>
                <a:spLocks noChangeArrowheads="1"/>
              </p:cNvSpPr>
              <p:nvPr/>
            </p:nvSpPr>
            <p:spPr bwMode="auto">
              <a:xfrm>
                <a:off x="3291" y="3295"/>
                <a:ext cx="41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0" name="Rectangle 242"/>
              <p:cNvSpPr>
                <a:spLocks noChangeArrowheads="1"/>
              </p:cNvSpPr>
              <p:nvPr/>
            </p:nvSpPr>
            <p:spPr bwMode="auto">
              <a:xfrm>
                <a:off x="3285" y="3366"/>
                <a:ext cx="42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1" name="Rectangle 243"/>
              <p:cNvSpPr>
                <a:spLocks noChangeArrowheads="1"/>
              </p:cNvSpPr>
              <p:nvPr/>
            </p:nvSpPr>
            <p:spPr bwMode="auto">
              <a:xfrm>
                <a:off x="3289" y="3434"/>
                <a:ext cx="41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2" name="Rectangle 244"/>
              <p:cNvSpPr>
                <a:spLocks noChangeArrowheads="1"/>
              </p:cNvSpPr>
              <p:nvPr/>
            </p:nvSpPr>
            <p:spPr bwMode="auto">
              <a:xfrm>
                <a:off x="3285" y="3503"/>
                <a:ext cx="42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3" name="Rectangle 245"/>
              <p:cNvSpPr>
                <a:spLocks noChangeArrowheads="1"/>
              </p:cNvSpPr>
              <p:nvPr/>
            </p:nvSpPr>
            <p:spPr bwMode="auto">
              <a:xfrm>
                <a:off x="3552" y="2606"/>
                <a:ext cx="265" cy="379"/>
              </a:xfrm>
              <a:prstGeom prst="rect">
                <a:avLst/>
              </a:prstGeom>
              <a:solidFill>
                <a:srgbClr val="84C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4" name="Freeform 246"/>
              <p:cNvSpPr>
                <a:spLocks/>
              </p:cNvSpPr>
              <p:nvPr/>
            </p:nvSpPr>
            <p:spPr bwMode="auto">
              <a:xfrm>
                <a:off x="3552" y="2593"/>
                <a:ext cx="276" cy="24"/>
              </a:xfrm>
              <a:custGeom>
                <a:avLst/>
                <a:gdLst/>
                <a:ahLst/>
                <a:cxnLst>
                  <a:cxn ang="0">
                    <a:pos x="276" y="13"/>
                  </a:cxn>
                  <a:cxn ang="0">
                    <a:pos x="26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65" y="24"/>
                  </a:cxn>
                  <a:cxn ang="0">
                    <a:pos x="252" y="13"/>
                  </a:cxn>
                  <a:cxn ang="0">
                    <a:pos x="276" y="13"/>
                  </a:cxn>
                  <a:cxn ang="0">
                    <a:pos x="276" y="0"/>
                  </a:cxn>
                  <a:cxn ang="0">
                    <a:pos x="265" y="0"/>
                  </a:cxn>
                  <a:cxn ang="0">
                    <a:pos x="276" y="13"/>
                  </a:cxn>
                </a:cxnLst>
                <a:rect l="0" t="0" r="r" b="b"/>
                <a:pathLst>
                  <a:path w="276" h="24">
                    <a:moveTo>
                      <a:pt x="276" y="13"/>
                    </a:moveTo>
                    <a:lnTo>
                      <a:pt x="26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65" y="24"/>
                    </a:lnTo>
                    <a:lnTo>
                      <a:pt x="252" y="13"/>
                    </a:lnTo>
                    <a:lnTo>
                      <a:pt x="276" y="13"/>
                    </a:lnTo>
                    <a:lnTo>
                      <a:pt x="276" y="0"/>
                    </a:lnTo>
                    <a:lnTo>
                      <a:pt x="265" y="0"/>
                    </a:lnTo>
                    <a:lnTo>
                      <a:pt x="27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5" name="Freeform 247"/>
              <p:cNvSpPr>
                <a:spLocks/>
              </p:cNvSpPr>
              <p:nvPr/>
            </p:nvSpPr>
            <p:spPr bwMode="auto">
              <a:xfrm>
                <a:off x="3804" y="2606"/>
                <a:ext cx="24" cy="390"/>
              </a:xfrm>
              <a:custGeom>
                <a:avLst/>
                <a:gdLst/>
                <a:ahLst/>
                <a:cxnLst>
                  <a:cxn ang="0">
                    <a:pos x="13" y="390"/>
                  </a:cxn>
                  <a:cxn ang="0">
                    <a:pos x="24" y="379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79"/>
                  </a:cxn>
                  <a:cxn ang="0">
                    <a:pos x="13" y="366"/>
                  </a:cxn>
                  <a:cxn ang="0">
                    <a:pos x="13" y="390"/>
                  </a:cxn>
                  <a:cxn ang="0">
                    <a:pos x="24" y="390"/>
                  </a:cxn>
                  <a:cxn ang="0">
                    <a:pos x="24" y="379"/>
                  </a:cxn>
                  <a:cxn ang="0">
                    <a:pos x="13" y="390"/>
                  </a:cxn>
                </a:cxnLst>
                <a:rect l="0" t="0" r="r" b="b"/>
                <a:pathLst>
                  <a:path w="24" h="390">
                    <a:moveTo>
                      <a:pt x="13" y="390"/>
                    </a:moveTo>
                    <a:lnTo>
                      <a:pt x="24" y="379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79"/>
                    </a:lnTo>
                    <a:lnTo>
                      <a:pt x="13" y="366"/>
                    </a:lnTo>
                    <a:lnTo>
                      <a:pt x="13" y="390"/>
                    </a:lnTo>
                    <a:lnTo>
                      <a:pt x="24" y="390"/>
                    </a:lnTo>
                    <a:lnTo>
                      <a:pt x="24" y="379"/>
                    </a:lnTo>
                    <a:lnTo>
                      <a:pt x="13" y="3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6" name="Freeform 248"/>
              <p:cNvSpPr>
                <a:spLocks/>
              </p:cNvSpPr>
              <p:nvPr/>
            </p:nvSpPr>
            <p:spPr bwMode="auto">
              <a:xfrm>
                <a:off x="3539" y="2972"/>
                <a:ext cx="278" cy="2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4"/>
                  </a:cxn>
                  <a:cxn ang="0">
                    <a:pos x="278" y="24"/>
                  </a:cxn>
                  <a:cxn ang="0">
                    <a:pos x="278" y="0"/>
                  </a:cxn>
                  <a:cxn ang="0">
                    <a:pos x="13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3"/>
                  </a:cxn>
                </a:cxnLst>
                <a:rect l="0" t="0" r="r" b="b"/>
                <a:pathLst>
                  <a:path w="278" h="24">
                    <a:moveTo>
                      <a:pt x="0" y="13"/>
                    </a:moveTo>
                    <a:lnTo>
                      <a:pt x="13" y="24"/>
                    </a:lnTo>
                    <a:lnTo>
                      <a:pt x="278" y="24"/>
                    </a:lnTo>
                    <a:lnTo>
                      <a:pt x="278" y="0"/>
                    </a:lnTo>
                    <a:lnTo>
                      <a:pt x="13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7" name="Freeform 249"/>
              <p:cNvSpPr>
                <a:spLocks/>
              </p:cNvSpPr>
              <p:nvPr/>
            </p:nvSpPr>
            <p:spPr bwMode="auto">
              <a:xfrm>
                <a:off x="3539" y="2593"/>
                <a:ext cx="24" cy="39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92"/>
                  </a:cxn>
                  <a:cxn ang="0">
                    <a:pos x="24" y="392"/>
                  </a:cxn>
                  <a:cxn ang="0">
                    <a:pos x="24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4" h="392">
                    <a:moveTo>
                      <a:pt x="13" y="0"/>
                    </a:moveTo>
                    <a:lnTo>
                      <a:pt x="0" y="13"/>
                    </a:lnTo>
                    <a:lnTo>
                      <a:pt x="0" y="392"/>
                    </a:lnTo>
                    <a:lnTo>
                      <a:pt x="24" y="392"/>
                    </a:lnTo>
                    <a:lnTo>
                      <a:pt x="24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8" name="Rectangle 250"/>
              <p:cNvSpPr>
                <a:spLocks noChangeArrowheads="1"/>
              </p:cNvSpPr>
              <p:nvPr/>
            </p:nvSpPr>
            <p:spPr bwMode="auto">
              <a:xfrm>
                <a:off x="3552" y="3021"/>
                <a:ext cx="265" cy="345"/>
              </a:xfrm>
              <a:prstGeom prst="rect">
                <a:avLst/>
              </a:prstGeom>
              <a:solidFill>
                <a:srgbClr val="84C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9" name="Freeform 251"/>
              <p:cNvSpPr>
                <a:spLocks/>
              </p:cNvSpPr>
              <p:nvPr/>
            </p:nvSpPr>
            <p:spPr bwMode="auto">
              <a:xfrm>
                <a:off x="3552" y="3010"/>
                <a:ext cx="276" cy="24"/>
              </a:xfrm>
              <a:custGeom>
                <a:avLst/>
                <a:gdLst/>
                <a:ahLst/>
                <a:cxnLst>
                  <a:cxn ang="0">
                    <a:pos x="276" y="11"/>
                  </a:cxn>
                  <a:cxn ang="0">
                    <a:pos x="26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65" y="24"/>
                  </a:cxn>
                  <a:cxn ang="0">
                    <a:pos x="252" y="11"/>
                  </a:cxn>
                  <a:cxn ang="0">
                    <a:pos x="276" y="11"/>
                  </a:cxn>
                  <a:cxn ang="0">
                    <a:pos x="276" y="0"/>
                  </a:cxn>
                  <a:cxn ang="0">
                    <a:pos x="265" y="0"/>
                  </a:cxn>
                  <a:cxn ang="0">
                    <a:pos x="276" y="11"/>
                  </a:cxn>
                </a:cxnLst>
                <a:rect l="0" t="0" r="r" b="b"/>
                <a:pathLst>
                  <a:path w="276" h="24">
                    <a:moveTo>
                      <a:pt x="276" y="11"/>
                    </a:moveTo>
                    <a:lnTo>
                      <a:pt x="26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65" y="24"/>
                    </a:lnTo>
                    <a:lnTo>
                      <a:pt x="252" y="11"/>
                    </a:lnTo>
                    <a:lnTo>
                      <a:pt x="276" y="11"/>
                    </a:lnTo>
                    <a:lnTo>
                      <a:pt x="276" y="0"/>
                    </a:lnTo>
                    <a:lnTo>
                      <a:pt x="265" y="0"/>
                    </a:lnTo>
                    <a:lnTo>
                      <a:pt x="27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0" name="Freeform 252"/>
              <p:cNvSpPr>
                <a:spLocks/>
              </p:cNvSpPr>
              <p:nvPr/>
            </p:nvSpPr>
            <p:spPr bwMode="auto">
              <a:xfrm>
                <a:off x="3804" y="3021"/>
                <a:ext cx="24" cy="357"/>
              </a:xfrm>
              <a:custGeom>
                <a:avLst/>
                <a:gdLst/>
                <a:ahLst/>
                <a:cxnLst>
                  <a:cxn ang="0">
                    <a:pos x="13" y="357"/>
                  </a:cxn>
                  <a:cxn ang="0">
                    <a:pos x="24" y="345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45"/>
                  </a:cxn>
                  <a:cxn ang="0">
                    <a:pos x="13" y="332"/>
                  </a:cxn>
                  <a:cxn ang="0">
                    <a:pos x="13" y="357"/>
                  </a:cxn>
                  <a:cxn ang="0">
                    <a:pos x="24" y="357"/>
                  </a:cxn>
                  <a:cxn ang="0">
                    <a:pos x="24" y="345"/>
                  </a:cxn>
                  <a:cxn ang="0">
                    <a:pos x="13" y="357"/>
                  </a:cxn>
                </a:cxnLst>
                <a:rect l="0" t="0" r="r" b="b"/>
                <a:pathLst>
                  <a:path w="24" h="357">
                    <a:moveTo>
                      <a:pt x="13" y="357"/>
                    </a:moveTo>
                    <a:lnTo>
                      <a:pt x="24" y="345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45"/>
                    </a:lnTo>
                    <a:lnTo>
                      <a:pt x="13" y="332"/>
                    </a:lnTo>
                    <a:lnTo>
                      <a:pt x="13" y="357"/>
                    </a:lnTo>
                    <a:lnTo>
                      <a:pt x="24" y="357"/>
                    </a:lnTo>
                    <a:lnTo>
                      <a:pt x="24" y="345"/>
                    </a:lnTo>
                    <a:lnTo>
                      <a:pt x="13" y="3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1" name="Freeform 253"/>
              <p:cNvSpPr>
                <a:spLocks/>
              </p:cNvSpPr>
              <p:nvPr/>
            </p:nvSpPr>
            <p:spPr bwMode="auto">
              <a:xfrm>
                <a:off x="3539" y="3353"/>
                <a:ext cx="278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5"/>
                  </a:cxn>
                  <a:cxn ang="0">
                    <a:pos x="278" y="25"/>
                  </a:cxn>
                  <a:cxn ang="0">
                    <a:pos x="278" y="0"/>
                  </a:cxn>
                  <a:cxn ang="0">
                    <a:pos x="13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3"/>
                  </a:cxn>
                </a:cxnLst>
                <a:rect l="0" t="0" r="r" b="b"/>
                <a:pathLst>
                  <a:path w="278" h="25">
                    <a:moveTo>
                      <a:pt x="0" y="13"/>
                    </a:moveTo>
                    <a:lnTo>
                      <a:pt x="13" y="25"/>
                    </a:lnTo>
                    <a:lnTo>
                      <a:pt x="278" y="25"/>
                    </a:lnTo>
                    <a:lnTo>
                      <a:pt x="278" y="0"/>
                    </a:lnTo>
                    <a:lnTo>
                      <a:pt x="13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2" name="Freeform 254"/>
              <p:cNvSpPr>
                <a:spLocks/>
              </p:cNvSpPr>
              <p:nvPr/>
            </p:nvSpPr>
            <p:spPr bwMode="auto">
              <a:xfrm>
                <a:off x="3539" y="3010"/>
                <a:ext cx="24" cy="35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356"/>
                  </a:cxn>
                  <a:cxn ang="0">
                    <a:pos x="24" y="356"/>
                  </a:cxn>
                  <a:cxn ang="0">
                    <a:pos x="24" y="11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4" h="356">
                    <a:moveTo>
                      <a:pt x="13" y="0"/>
                    </a:moveTo>
                    <a:lnTo>
                      <a:pt x="0" y="11"/>
                    </a:lnTo>
                    <a:lnTo>
                      <a:pt x="0" y="356"/>
                    </a:lnTo>
                    <a:lnTo>
                      <a:pt x="24" y="356"/>
                    </a:lnTo>
                    <a:lnTo>
                      <a:pt x="24" y="11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3" name="Rectangle 255"/>
              <p:cNvSpPr>
                <a:spLocks noChangeArrowheads="1"/>
              </p:cNvSpPr>
              <p:nvPr/>
            </p:nvSpPr>
            <p:spPr bwMode="auto">
              <a:xfrm>
                <a:off x="3347" y="3212"/>
                <a:ext cx="846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4" name="Freeform 256"/>
              <p:cNvSpPr>
                <a:spLocks/>
              </p:cNvSpPr>
              <p:nvPr/>
            </p:nvSpPr>
            <p:spPr bwMode="auto">
              <a:xfrm>
                <a:off x="3347" y="3199"/>
                <a:ext cx="857" cy="25"/>
              </a:xfrm>
              <a:custGeom>
                <a:avLst/>
                <a:gdLst/>
                <a:ahLst/>
                <a:cxnLst>
                  <a:cxn ang="0">
                    <a:pos x="857" y="13"/>
                  </a:cxn>
                  <a:cxn ang="0">
                    <a:pos x="846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846" y="25"/>
                  </a:cxn>
                  <a:cxn ang="0">
                    <a:pos x="832" y="13"/>
                  </a:cxn>
                  <a:cxn ang="0">
                    <a:pos x="857" y="13"/>
                  </a:cxn>
                  <a:cxn ang="0">
                    <a:pos x="857" y="0"/>
                  </a:cxn>
                  <a:cxn ang="0">
                    <a:pos x="846" y="0"/>
                  </a:cxn>
                  <a:cxn ang="0">
                    <a:pos x="857" y="13"/>
                  </a:cxn>
                </a:cxnLst>
                <a:rect l="0" t="0" r="r" b="b"/>
                <a:pathLst>
                  <a:path w="857" h="25">
                    <a:moveTo>
                      <a:pt x="857" y="13"/>
                    </a:moveTo>
                    <a:lnTo>
                      <a:pt x="846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846" y="25"/>
                    </a:lnTo>
                    <a:lnTo>
                      <a:pt x="832" y="13"/>
                    </a:lnTo>
                    <a:lnTo>
                      <a:pt x="857" y="13"/>
                    </a:lnTo>
                    <a:lnTo>
                      <a:pt x="857" y="0"/>
                    </a:lnTo>
                    <a:lnTo>
                      <a:pt x="846" y="0"/>
                    </a:lnTo>
                    <a:lnTo>
                      <a:pt x="85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5" name="Freeform 257"/>
              <p:cNvSpPr>
                <a:spLocks/>
              </p:cNvSpPr>
              <p:nvPr/>
            </p:nvSpPr>
            <p:spPr bwMode="auto">
              <a:xfrm>
                <a:off x="4179" y="3212"/>
                <a:ext cx="25" cy="55"/>
              </a:xfrm>
              <a:custGeom>
                <a:avLst/>
                <a:gdLst/>
                <a:ahLst/>
                <a:cxnLst>
                  <a:cxn ang="0">
                    <a:pos x="14" y="55"/>
                  </a:cxn>
                  <a:cxn ang="0">
                    <a:pos x="25" y="42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14" y="30"/>
                  </a:cxn>
                  <a:cxn ang="0">
                    <a:pos x="14" y="55"/>
                  </a:cxn>
                  <a:cxn ang="0">
                    <a:pos x="25" y="55"/>
                  </a:cxn>
                  <a:cxn ang="0">
                    <a:pos x="25" y="42"/>
                  </a:cxn>
                  <a:cxn ang="0">
                    <a:pos x="14" y="55"/>
                  </a:cxn>
                </a:cxnLst>
                <a:rect l="0" t="0" r="r" b="b"/>
                <a:pathLst>
                  <a:path w="25" h="55">
                    <a:moveTo>
                      <a:pt x="14" y="55"/>
                    </a:moveTo>
                    <a:lnTo>
                      <a:pt x="25" y="4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14" y="30"/>
                    </a:lnTo>
                    <a:lnTo>
                      <a:pt x="14" y="55"/>
                    </a:lnTo>
                    <a:lnTo>
                      <a:pt x="25" y="55"/>
                    </a:lnTo>
                    <a:lnTo>
                      <a:pt x="25" y="42"/>
                    </a:lnTo>
                    <a:lnTo>
                      <a:pt x="14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6" name="Freeform 258"/>
              <p:cNvSpPr>
                <a:spLocks/>
              </p:cNvSpPr>
              <p:nvPr/>
            </p:nvSpPr>
            <p:spPr bwMode="auto">
              <a:xfrm>
                <a:off x="3334" y="3242"/>
                <a:ext cx="859" cy="2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3" y="25"/>
                  </a:cxn>
                  <a:cxn ang="0">
                    <a:pos x="859" y="25"/>
                  </a:cxn>
                  <a:cxn ang="0">
                    <a:pos x="859" y="0"/>
                  </a:cxn>
                  <a:cxn ang="0">
                    <a:pos x="13" y="0"/>
                  </a:cxn>
                  <a:cxn ang="0">
                    <a:pos x="25" y="12"/>
                  </a:cxn>
                  <a:cxn ang="0">
                    <a:pos x="0" y="12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2"/>
                  </a:cxn>
                </a:cxnLst>
                <a:rect l="0" t="0" r="r" b="b"/>
                <a:pathLst>
                  <a:path w="859" h="25">
                    <a:moveTo>
                      <a:pt x="0" y="12"/>
                    </a:moveTo>
                    <a:lnTo>
                      <a:pt x="13" y="25"/>
                    </a:lnTo>
                    <a:lnTo>
                      <a:pt x="859" y="25"/>
                    </a:lnTo>
                    <a:lnTo>
                      <a:pt x="859" y="0"/>
                    </a:lnTo>
                    <a:lnTo>
                      <a:pt x="13" y="0"/>
                    </a:lnTo>
                    <a:lnTo>
                      <a:pt x="25" y="12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7" name="Freeform 259"/>
              <p:cNvSpPr>
                <a:spLocks/>
              </p:cNvSpPr>
              <p:nvPr/>
            </p:nvSpPr>
            <p:spPr bwMode="auto">
              <a:xfrm>
                <a:off x="3334" y="3199"/>
                <a:ext cx="25" cy="5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55"/>
                  </a:cxn>
                  <a:cxn ang="0">
                    <a:pos x="25" y="55"/>
                  </a:cxn>
                  <a:cxn ang="0">
                    <a:pos x="25" y="13"/>
                  </a:cxn>
                  <a:cxn ang="0">
                    <a:pos x="13" y="25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5" h="55">
                    <a:moveTo>
                      <a:pt x="13" y="0"/>
                    </a:moveTo>
                    <a:lnTo>
                      <a:pt x="0" y="13"/>
                    </a:lnTo>
                    <a:lnTo>
                      <a:pt x="0" y="55"/>
                    </a:lnTo>
                    <a:lnTo>
                      <a:pt x="25" y="55"/>
                    </a:lnTo>
                    <a:lnTo>
                      <a:pt x="25" y="13"/>
                    </a:lnTo>
                    <a:lnTo>
                      <a:pt x="13" y="25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8" name="Rectangle 260"/>
              <p:cNvSpPr>
                <a:spLocks noChangeArrowheads="1"/>
              </p:cNvSpPr>
              <p:nvPr/>
            </p:nvSpPr>
            <p:spPr bwMode="auto">
              <a:xfrm>
                <a:off x="4014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9" name="Freeform 261"/>
              <p:cNvSpPr>
                <a:spLocks/>
              </p:cNvSpPr>
              <p:nvPr/>
            </p:nvSpPr>
            <p:spPr bwMode="auto">
              <a:xfrm>
                <a:off x="4014" y="3235"/>
                <a:ext cx="68" cy="24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1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4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1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0" name="Freeform 262"/>
              <p:cNvSpPr>
                <a:spLocks/>
              </p:cNvSpPr>
              <p:nvPr/>
            </p:nvSpPr>
            <p:spPr bwMode="auto">
              <a:xfrm>
                <a:off x="4055" y="3248"/>
                <a:ext cx="27" cy="315"/>
              </a:xfrm>
              <a:custGeom>
                <a:avLst/>
                <a:gdLst/>
                <a:ahLst/>
                <a:cxnLst>
                  <a:cxn ang="0">
                    <a:pos x="14" y="315"/>
                  </a:cxn>
                  <a:cxn ang="0">
                    <a:pos x="27" y="302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4" y="291"/>
                  </a:cxn>
                  <a:cxn ang="0">
                    <a:pos x="14" y="315"/>
                  </a:cxn>
                  <a:cxn ang="0">
                    <a:pos x="27" y="315"/>
                  </a:cxn>
                  <a:cxn ang="0">
                    <a:pos x="27" y="302"/>
                  </a:cxn>
                  <a:cxn ang="0">
                    <a:pos x="14" y="315"/>
                  </a:cxn>
                </a:cxnLst>
                <a:rect l="0" t="0" r="r" b="b"/>
                <a:pathLst>
                  <a:path w="27" h="315">
                    <a:moveTo>
                      <a:pt x="14" y="315"/>
                    </a:moveTo>
                    <a:lnTo>
                      <a:pt x="27" y="302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4" y="291"/>
                    </a:lnTo>
                    <a:lnTo>
                      <a:pt x="14" y="315"/>
                    </a:lnTo>
                    <a:lnTo>
                      <a:pt x="27" y="315"/>
                    </a:lnTo>
                    <a:lnTo>
                      <a:pt x="27" y="302"/>
                    </a:lnTo>
                    <a:lnTo>
                      <a:pt x="14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1" name="Freeform 263"/>
              <p:cNvSpPr>
                <a:spLocks/>
              </p:cNvSpPr>
              <p:nvPr/>
            </p:nvSpPr>
            <p:spPr bwMode="auto">
              <a:xfrm>
                <a:off x="4001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4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2" name="Freeform 264"/>
              <p:cNvSpPr>
                <a:spLocks/>
              </p:cNvSpPr>
              <p:nvPr/>
            </p:nvSpPr>
            <p:spPr bwMode="auto">
              <a:xfrm>
                <a:off x="4001" y="3235"/>
                <a:ext cx="24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4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3" name="Rectangle 265"/>
              <p:cNvSpPr>
                <a:spLocks noChangeArrowheads="1"/>
              </p:cNvSpPr>
              <p:nvPr/>
            </p:nvSpPr>
            <p:spPr bwMode="auto">
              <a:xfrm>
                <a:off x="3920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" name="Freeform 266"/>
              <p:cNvSpPr>
                <a:spLocks/>
              </p:cNvSpPr>
              <p:nvPr/>
            </p:nvSpPr>
            <p:spPr bwMode="auto">
              <a:xfrm>
                <a:off x="3920" y="3235"/>
                <a:ext cx="68" cy="24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3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4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3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5" name="Freeform 267"/>
              <p:cNvSpPr>
                <a:spLocks/>
              </p:cNvSpPr>
              <p:nvPr/>
            </p:nvSpPr>
            <p:spPr bwMode="auto">
              <a:xfrm>
                <a:off x="3963" y="3248"/>
                <a:ext cx="25" cy="315"/>
              </a:xfrm>
              <a:custGeom>
                <a:avLst/>
                <a:gdLst/>
                <a:ahLst/>
                <a:cxnLst>
                  <a:cxn ang="0">
                    <a:pos x="12" y="315"/>
                  </a:cxn>
                  <a:cxn ang="0">
                    <a:pos x="25" y="302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2" y="291"/>
                  </a:cxn>
                  <a:cxn ang="0">
                    <a:pos x="12" y="315"/>
                  </a:cxn>
                  <a:cxn ang="0">
                    <a:pos x="25" y="315"/>
                  </a:cxn>
                  <a:cxn ang="0">
                    <a:pos x="25" y="302"/>
                  </a:cxn>
                  <a:cxn ang="0">
                    <a:pos x="12" y="315"/>
                  </a:cxn>
                </a:cxnLst>
                <a:rect l="0" t="0" r="r" b="b"/>
                <a:pathLst>
                  <a:path w="25" h="315">
                    <a:moveTo>
                      <a:pt x="12" y="315"/>
                    </a:moveTo>
                    <a:lnTo>
                      <a:pt x="25" y="30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2" y="291"/>
                    </a:lnTo>
                    <a:lnTo>
                      <a:pt x="12" y="315"/>
                    </a:lnTo>
                    <a:lnTo>
                      <a:pt x="25" y="315"/>
                    </a:lnTo>
                    <a:lnTo>
                      <a:pt x="25" y="302"/>
                    </a:lnTo>
                    <a:lnTo>
                      <a:pt x="12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6" name="Freeform 268"/>
              <p:cNvSpPr>
                <a:spLocks/>
              </p:cNvSpPr>
              <p:nvPr/>
            </p:nvSpPr>
            <p:spPr bwMode="auto">
              <a:xfrm>
                <a:off x="3907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6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6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7" name="Freeform 269"/>
              <p:cNvSpPr>
                <a:spLocks/>
              </p:cNvSpPr>
              <p:nvPr/>
            </p:nvSpPr>
            <p:spPr bwMode="auto">
              <a:xfrm>
                <a:off x="3907" y="3235"/>
                <a:ext cx="26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6" y="315"/>
                  </a:cxn>
                  <a:cxn ang="0">
                    <a:pos x="26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6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6" y="315"/>
                    </a:lnTo>
                    <a:lnTo>
                      <a:pt x="26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8" name="Rectangle 270"/>
              <p:cNvSpPr>
                <a:spLocks noChangeArrowheads="1"/>
              </p:cNvSpPr>
              <p:nvPr/>
            </p:nvSpPr>
            <p:spPr bwMode="auto">
              <a:xfrm>
                <a:off x="3826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9" name="Freeform 271"/>
              <p:cNvSpPr>
                <a:spLocks/>
              </p:cNvSpPr>
              <p:nvPr/>
            </p:nvSpPr>
            <p:spPr bwMode="auto">
              <a:xfrm>
                <a:off x="3826" y="3235"/>
                <a:ext cx="68" cy="24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4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4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4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0" name="Freeform 272"/>
              <p:cNvSpPr>
                <a:spLocks/>
              </p:cNvSpPr>
              <p:nvPr/>
            </p:nvSpPr>
            <p:spPr bwMode="auto">
              <a:xfrm>
                <a:off x="3870" y="3248"/>
                <a:ext cx="24" cy="315"/>
              </a:xfrm>
              <a:custGeom>
                <a:avLst/>
                <a:gdLst/>
                <a:ahLst/>
                <a:cxnLst>
                  <a:cxn ang="0">
                    <a:pos x="11" y="315"/>
                  </a:cxn>
                  <a:cxn ang="0">
                    <a:pos x="24" y="302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1" y="291"/>
                  </a:cxn>
                  <a:cxn ang="0">
                    <a:pos x="11" y="315"/>
                  </a:cxn>
                  <a:cxn ang="0">
                    <a:pos x="24" y="315"/>
                  </a:cxn>
                  <a:cxn ang="0">
                    <a:pos x="24" y="302"/>
                  </a:cxn>
                  <a:cxn ang="0">
                    <a:pos x="11" y="315"/>
                  </a:cxn>
                </a:cxnLst>
                <a:rect l="0" t="0" r="r" b="b"/>
                <a:pathLst>
                  <a:path w="24" h="315">
                    <a:moveTo>
                      <a:pt x="11" y="315"/>
                    </a:moveTo>
                    <a:lnTo>
                      <a:pt x="24" y="30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1" y="291"/>
                    </a:lnTo>
                    <a:lnTo>
                      <a:pt x="11" y="315"/>
                    </a:lnTo>
                    <a:lnTo>
                      <a:pt x="24" y="315"/>
                    </a:lnTo>
                    <a:lnTo>
                      <a:pt x="24" y="302"/>
                    </a:lnTo>
                    <a:lnTo>
                      <a:pt x="11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1" name="Freeform 273"/>
              <p:cNvSpPr>
                <a:spLocks/>
              </p:cNvSpPr>
              <p:nvPr/>
            </p:nvSpPr>
            <p:spPr bwMode="auto">
              <a:xfrm>
                <a:off x="3815" y="3539"/>
                <a:ext cx="66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1" y="24"/>
                  </a:cxn>
                  <a:cxn ang="0">
                    <a:pos x="66" y="24"/>
                  </a:cxn>
                  <a:cxn ang="0">
                    <a:pos x="66" y="0"/>
                  </a:cxn>
                  <a:cxn ang="0">
                    <a:pos x="11" y="0"/>
                  </a:cxn>
                  <a:cxn ang="0">
                    <a:pos x="24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1" y="24"/>
                  </a:cxn>
                  <a:cxn ang="0">
                    <a:pos x="0" y="11"/>
                  </a:cxn>
                </a:cxnLst>
                <a:rect l="0" t="0" r="r" b="b"/>
                <a:pathLst>
                  <a:path w="66" h="24">
                    <a:moveTo>
                      <a:pt x="0" y="11"/>
                    </a:moveTo>
                    <a:lnTo>
                      <a:pt x="11" y="24"/>
                    </a:lnTo>
                    <a:lnTo>
                      <a:pt x="66" y="24"/>
                    </a:lnTo>
                    <a:lnTo>
                      <a:pt x="66" y="0"/>
                    </a:lnTo>
                    <a:lnTo>
                      <a:pt x="11" y="0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1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2" name="Freeform 274"/>
              <p:cNvSpPr>
                <a:spLocks/>
              </p:cNvSpPr>
              <p:nvPr/>
            </p:nvSpPr>
            <p:spPr bwMode="auto">
              <a:xfrm>
                <a:off x="3815" y="3235"/>
                <a:ext cx="24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3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1" y="0"/>
                  </a:cxn>
                </a:cxnLst>
                <a:rect l="0" t="0" r="r" b="b"/>
                <a:pathLst>
                  <a:path w="24" h="315">
                    <a:moveTo>
                      <a:pt x="11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3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3" name="Rectangle 275"/>
              <p:cNvSpPr>
                <a:spLocks noChangeArrowheads="1"/>
              </p:cNvSpPr>
              <p:nvPr/>
            </p:nvSpPr>
            <p:spPr bwMode="auto">
              <a:xfrm>
                <a:off x="3732" y="3248"/>
                <a:ext cx="59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4" name="Freeform 276"/>
              <p:cNvSpPr>
                <a:spLocks/>
              </p:cNvSpPr>
              <p:nvPr/>
            </p:nvSpPr>
            <p:spPr bwMode="auto">
              <a:xfrm>
                <a:off x="3732" y="3235"/>
                <a:ext cx="70" cy="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9" y="24"/>
                  </a:cxn>
                  <a:cxn ang="0">
                    <a:pos x="45" y="13"/>
                  </a:cxn>
                  <a:cxn ang="0">
                    <a:pos x="70" y="13"/>
                  </a:cxn>
                  <a:cxn ang="0">
                    <a:pos x="70" y="0"/>
                  </a:cxn>
                  <a:cxn ang="0">
                    <a:pos x="59" y="0"/>
                  </a:cxn>
                  <a:cxn ang="0">
                    <a:pos x="70" y="13"/>
                  </a:cxn>
                </a:cxnLst>
                <a:rect l="0" t="0" r="r" b="b"/>
                <a:pathLst>
                  <a:path w="70" h="24">
                    <a:moveTo>
                      <a:pt x="70" y="13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9" y="24"/>
                    </a:lnTo>
                    <a:lnTo>
                      <a:pt x="45" y="13"/>
                    </a:lnTo>
                    <a:lnTo>
                      <a:pt x="70" y="13"/>
                    </a:lnTo>
                    <a:lnTo>
                      <a:pt x="70" y="0"/>
                    </a:lnTo>
                    <a:lnTo>
                      <a:pt x="59" y="0"/>
                    </a:lnTo>
                    <a:lnTo>
                      <a:pt x="7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5" name="Freeform 277"/>
              <p:cNvSpPr>
                <a:spLocks/>
              </p:cNvSpPr>
              <p:nvPr/>
            </p:nvSpPr>
            <p:spPr bwMode="auto">
              <a:xfrm>
                <a:off x="3777" y="3248"/>
                <a:ext cx="25" cy="315"/>
              </a:xfrm>
              <a:custGeom>
                <a:avLst/>
                <a:gdLst/>
                <a:ahLst/>
                <a:cxnLst>
                  <a:cxn ang="0">
                    <a:pos x="14" y="315"/>
                  </a:cxn>
                  <a:cxn ang="0">
                    <a:pos x="25" y="302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4" y="291"/>
                  </a:cxn>
                  <a:cxn ang="0">
                    <a:pos x="14" y="315"/>
                  </a:cxn>
                  <a:cxn ang="0">
                    <a:pos x="25" y="315"/>
                  </a:cxn>
                  <a:cxn ang="0">
                    <a:pos x="25" y="302"/>
                  </a:cxn>
                  <a:cxn ang="0">
                    <a:pos x="14" y="315"/>
                  </a:cxn>
                </a:cxnLst>
                <a:rect l="0" t="0" r="r" b="b"/>
                <a:pathLst>
                  <a:path w="25" h="315">
                    <a:moveTo>
                      <a:pt x="14" y="315"/>
                    </a:moveTo>
                    <a:lnTo>
                      <a:pt x="25" y="30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4" y="291"/>
                    </a:lnTo>
                    <a:lnTo>
                      <a:pt x="14" y="315"/>
                    </a:lnTo>
                    <a:lnTo>
                      <a:pt x="25" y="315"/>
                    </a:lnTo>
                    <a:lnTo>
                      <a:pt x="25" y="302"/>
                    </a:lnTo>
                    <a:lnTo>
                      <a:pt x="14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6" name="Freeform 278"/>
              <p:cNvSpPr>
                <a:spLocks/>
              </p:cNvSpPr>
              <p:nvPr/>
            </p:nvSpPr>
            <p:spPr bwMode="auto">
              <a:xfrm>
                <a:off x="3721" y="3539"/>
                <a:ext cx="70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1" y="24"/>
                  </a:cxn>
                  <a:cxn ang="0">
                    <a:pos x="70" y="24"/>
                  </a:cxn>
                  <a:cxn ang="0">
                    <a:pos x="70" y="0"/>
                  </a:cxn>
                  <a:cxn ang="0">
                    <a:pos x="11" y="0"/>
                  </a:cxn>
                  <a:cxn ang="0">
                    <a:pos x="25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1" y="24"/>
                  </a:cxn>
                  <a:cxn ang="0">
                    <a:pos x="0" y="11"/>
                  </a:cxn>
                </a:cxnLst>
                <a:rect l="0" t="0" r="r" b="b"/>
                <a:pathLst>
                  <a:path w="70" h="24">
                    <a:moveTo>
                      <a:pt x="0" y="11"/>
                    </a:moveTo>
                    <a:lnTo>
                      <a:pt x="11" y="24"/>
                    </a:lnTo>
                    <a:lnTo>
                      <a:pt x="70" y="24"/>
                    </a:lnTo>
                    <a:lnTo>
                      <a:pt x="70" y="0"/>
                    </a:lnTo>
                    <a:lnTo>
                      <a:pt x="11" y="0"/>
                    </a:lnTo>
                    <a:lnTo>
                      <a:pt x="25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1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7" name="Freeform 279"/>
              <p:cNvSpPr>
                <a:spLocks/>
              </p:cNvSpPr>
              <p:nvPr/>
            </p:nvSpPr>
            <p:spPr bwMode="auto">
              <a:xfrm>
                <a:off x="3721" y="3235"/>
                <a:ext cx="25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5" y="315"/>
                  </a:cxn>
                  <a:cxn ang="0">
                    <a:pos x="25" y="13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1" y="0"/>
                  </a:cxn>
                </a:cxnLst>
                <a:rect l="0" t="0" r="r" b="b"/>
                <a:pathLst>
                  <a:path w="25" h="315">
                    <a:moveTo>
                      <a:pt x="11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5" y="315"/>
                    </a:lnTo>
                    <a:lnTo>
                      <a:pt x="25" y="13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8" name="Rectangle 280"/>
              <p:cNvSpPr>
                <a:spLocks noChangeArrowheads="1"/>
              </p:cNvSpPr>
              <p:nvPr/>
            </p:nvSpPr>
            <p:spPr bwMode="auto">
              <a:xfrm>
                <a:off x="3642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9" name="Freeform 281"/>
              <p:cNvSpPr>
                <a:spLocks/>
              </p:cNvSpPr>
              <p:nvPr/>
            </p:nvSpPr>
            <p:spPr bwMode="auto">
              <a:xfrm>
                <a:off x="3642" y="3235"/>
                <a:ext cx="66" cy="24"/>
              </a:xfrm>
              <a:custGeom>
                <a:avLst/>
                <a:gdLst/>
                <a:ahLst/>
                <a:cxnLst>
                  <a:cxn ang="0">
                    <a:pos x="66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2" y="13"/>
                  </a:cxn>
                  <a:cxn ang="0">
                    <a:pos x="66" y="13"/>
                  </a:cxn>
                  <a:cxn ang="0">
                    <a:pos x="66" y="0"/>
                  </a:cxn>
                  <a:cxn ang="0">
                    <a:pos x="55" y="0"/>
                  </a:cxn>
                  <a:cxn ang="0">
                    <a:pos x="66" y="13"/>
                  </a:cxn>
                </a:cxnLst>
                <a:rect l="0" t="0" r="r" b="b"/>
                <a:pathLst>
                  <a:path w="66" h="24">
                    <a:moveTo>
                      <a:pt x="66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2" y="13"/>
                    </a:lnTo>
                    <a:lnTo>
                      <a:pt x="66" y="13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6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0" name="Freeform 282"/>
              <p:cNvSpPr>
                <a:spLocks/>
              </p:cNvSpPr>
              <p:nvPr/>
            </p:nvSpPr>
            <p:spPr bwMode="auto">
              <a:xfrm>
                <a:off x="3684" y="3248"/>
                <a:ext cx="24" cy="315"/>
              </a:xfrm>
              <a:custGeom>
                <a:avLst/>
                <a:gdLst/>
                <a:ahLst/>
                <a:cxnLst>
                  <a:cxn ang="0">
                    <a:pos x="13" y="315"/>
                  </a:cxn>
                  <a:cxn ang="0">
                    <a:pos x="24" y="302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3" y="291"/>
                  </a:cxn>
                  <a:cxn ang="0">
                    <a:pos x="13" y="315"/>
                  </a:cxn>
                  <a:cxn ang="0">
                    <a:pos x="24" y="315"/>
                  </a:cxn>
                  <a:cxn ang="0">
                    <a:pos x="24" y="302"/>
                  </a:cxn>
                  <a:cxn ang="0">
                    <a:pos x="13" y="315"/>
                  </a:cxn>
                </a:cxnLst>
                <a:rect l="0" t="0" r="r" b="b"/>
                <a:pathLst>
                  <a:path w="24" h="315">
                    <a:moveTo>
                      <a:pt x="13" y="315"/>
                    </a:moveTo>
                    <a:lnTo>
                      <a:pt x="24" y="30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3" y="291"/>
                    </a:lnTo>
                    <a:lnTo>
                      <a:pt x="13" y="315"/>
                    </a:lnTo>
                    <a:lnTo>
                      <a:pt x="24" y="315"/>
                    </a:lnTo>
                    <a:lnTo>
                      <a:pt x="24" y="302"/>
                    </a:lnTo>
                    <a:lnTo>
                      <a:pt x="13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1" name="Freeform 283"/>
              <p:cNvSpPr>
                <a:spLocks/>
              </p:cNvSpPr>
              <p:nvPr/>
            </p:nvSpPr>
            <p:spPr bwMode="auto">
              <a:xfrm>
                <a:off x="3629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5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5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2" name="Freeform 284"/>
              <p:cNvSpPr>
                <a:spLocks/>
              </p:cNvSpPr>
              <p:nvPr/>
            </p:nvSpPr>
            <p:spPr bwMode="auto">
              <a:xfrm>
                <a:off x="3629" y="3235"/>
                <a:ext cx="25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5" y="315"/>
                  </a:cxn>
                  <a:cxn ang="0">
                    <a:pos x="25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5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5" y="315"/>
                    </a:lnTo>
                    <a:lnTo>
                      <a:pt x="25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3" name="Rectangle 285"/>
              <p:cNvSpPr>
                <a:spLocks noChangeArrowheads="1"/>
              </p:cNvSpPr>
              <p:nvPr/>
            </p:nvSpPr>
            <p:spPr bwMode="auto">
              <a:xfrm>
                <a:off x="3548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4" name="Freeform 286"/>
              <p:cNvSpPr>
                <a:spLocks/>
              </p:cNvSpPr>
              <p:nvPr/>
            </p:nvSpPr>
            <p:spPr bwMode="auto">
              <a:xfrm>
                <a:off x="3548" y="3235"/>
                <a:ext cx="68" cy="24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2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4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2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5" name="Freeform 287"/>
              <p:cNvSpPr>
                <a:spLocks/>
              </p:cNvSpPr>
              <p:nvPr/>
            </p:nvSpPr>
            <p:spPr bwMode="auto">
              <a:xfrm>
                <a:off x="3590" y="3248"/>
                <a:ext cx="26" cy="315"/>
              </a:xfrm>
              <a:custGeom>
                <a:avLst/>
                <a:gdLst/>
                <a:ahLst/>
                <a:cxnLst>
                  <a:cxn ang="0">
                    <a:pos x="13" y="315"/>
                  </a:cxn>
                  <a:cxn ang="0">
                    <a:pos x="26" y="302"/>
                  </a:cxn>
                  <a:cxn ang="0">
                    <a:pos x="26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3" y="291"/>
                  </a:cxn>
                  <a:cxn ang="0">
                    <a:pos x="13" y="315"/>
                  </a:cxn>
                  <a:cxn ang="0">
                    <a:pos x="26" y="315"/>
                  </a:cxn>
                  <a:cxn ang="0">
                    <a:pos x="26" y="302"/>
                  </a:cxn>
                  <a:cxn ang="0">
                    <a:pos x="13" y="315"/>
                  </a:cxn>
                </a:cxnLst>
                <a:rect l="0" t="0" r="r" b="b"/>
                <a:pathLst>
                  <a:path w="26" h="315">
                    <a:moveTo>
                      <a:pt x="13" y="315"/>
                    </a:moveTo>
                    <a:lnTo>
                      <a:pt x="26" y="302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3" y="291"/>
                    </a:lnTo>
                    <a:lnTo>
                      <a:pt x="13" y="315"/>
                    </a:lnTo>
                    <a:lnTo>
                      <a:pt x="26" y="315"/>
                    </a:lnTo>
                    <a:lnTo>
                      <a:pt x="26" y="302"/>
                    </a:lnTo>
                    <a:lnTo>
                      <a:pt x="13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6" name="Freeform 288"/>
              <p:cNvSpPr>
                <a:spLocks/>
              </p:cNvSpPr>
              <p:nvPr/>
            </p:nvSpPr>
            <p:spPr bwMode="auto">
              <a:xfrm>
                <a:off x="3535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5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5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7" name="Freeform 289"/>
              <p:cNvSpPr>
                <a:spLocks/>
              </p:cNvSpPr>
              <p:nvPr/>
            </p:nvSpPr>
            <p:spPr bwMode="auto">
              <a:xfrm>
                <a:off x="3535" y="3235"/>
                <a:ext cx="25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5" y="315"/>
                  </a:cxn>
                  <a:cxn ang="0">
                    <a:pos x="25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5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5" y="315"/>
                    </a:lnTo>
                    <a:lnTo>
                      <a:pt x="25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8" name="Rectangle 290"/>
              <p:cNvSpPr>
                <a:spLocks noChangeArrowheads="1"/>
              </p:cNvSpPr>
              <p:nvPr/>
            </p:nvSpPr>
            <p:spPr bwMode="auto">
              <a:xfrm>
                <a:off x="3454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9" name="Freeform 291"/>
              <p:cNvSpPr>
                <a:spLocks/>
              </p:cNvSpPr>
              <p:nvPr/>
            </p:nvSpPr>
            <p:spPr bwMode="auto">
              <a:xfrm>
                <a:off x="3454" y="3235"/>
                <a:ext cx="68" cy="24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4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4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4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0" name="Freeform 292"/>
              <p:cNvSpPr>
                <a:spLocks/>
              </p:cNvSpPr>
              <p:nvPr/>
            </p:nvSpPr>
            <p:spPr bwMode="auto">
              <a:xfrm>
                <a:off x="3498" y="3248"/>
                <a:ext cx="24" cy="315"/>
              </a:xfrm>
              <a:custGeom>
                <a:avLst/>
                <a:gdLst/>
                <a:ahLst/>
                <a:cxnLst>
                  <a:cxn ang="0">
                    <a:pos x="11" y="315"/>
                  </a:cxn>
                  <a:cxn ang="0">
                    <a:pos x="24" y="302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1" y="291"/>
                  </a:cxn>
                  <a:cxn ang="0">
                    <a:pos x="11" y="315"/>
                  </a:cxn>
                  <a:cxn ang="0">
                    <a:pos x="24" y="315"/>
                  </a:cxn>
                  <a:cxn ang="0">
                    <a:pos x="24" y="302"/>
                  </a:cxn>
                  <a:cxn ang="0">
                    <a:pos x="11" y="315"/>
                  </a:cxn>
                </a:cxnLst>
                <a:rect l="0" t="0" r="r" b="b"/>
                <a:pathLst>
                  <a:path w="24" h="315">
                    <a:moveTo>
                      <a:pt x="11" y="315"/>
                    </a:moveTo>
                    <a:lnTo>
                      <a:pt x="24" y="30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1" y="291"/>
                    </a:lnTo>
                    <a:lnTo>
                      <a:pt x="11" y="315"/>
                    </a:lnTo>
                    <a:lnTo>
                      <a:pt x="24" y="315"/>
                    </a:lnTo>
                    <a:lnTo>
                      <a:pt x="24" y="302"/>
                    </a:lnTo>
                    <a:lnTo>
                      <a:pt x="11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1" name="Freeform 293"/>
              <p:cNvSpPr>
                <a:spLocks/>
              </p:cNvSpPr>
              <p:nvPr/>
            </p:nvSpPr>
            <p:spPr bwMode="auto">
              <a:xfrm>
                <a:off x="3441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7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7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2" name="Freeform 294"/>
              <p:cNvSpPr>
                <a:spLocks/>
              </p:cNvSpPr>
              <p:nvPr/>
            </p:nvSpPr>
            <p:spPr bwMode="auto">
              <a:xfrm>
                <a:off x="3441" y="3235"/>
                <a:ext cx="27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7" y="315"/>
                  </a:cxn>
                  <a:cxn ang="0">
                    <a:pos x="27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7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7" y="315"/>
                    </a:lnTo>
                    <a:lnTo>
                      <a:pt x="27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3" name="Rectangle 295"/>
              <p:cNvSpPr>
                <a:spLocks noChangeArrowheads="1"/>
              </p:cNvSpPr>
              <p:nvPr/>
            </p:nvSpPr>
            <p:spPr bwMode="auto">
              <a:xfrm>
                <a:off x="3351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4" name="Freeform 296"/>
              <p:cNvSpPr>
                <a:spLocks/>
              </p:cNvSpPr>
              <p:nvPr/>
            </p:nvSpPr>
            <p:spPr bwMode="auto">
              <a:xfrm>
                <a:off x="3351" y="3235"/>
                <a:ext cx="66" cy="24"/>
              </a:xfrm>
              <a:custGeom>
                <a:avLst/>
                <a:gdLst/>
                <a:ahLst/>
                <a:cxnLst>
                  <a:cxn ang="0">
                    <a:pos x="66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1" y="13"/>
                  </a:cxn>
                  <a:cxn ang="0">
                    <a:pos x="66" y="13"/>
                  </a:cxn>
                  <a:cxn ang="0">
                    <a:pos x="66" y="0"/>
                  </a:cxn>
                  <a:cxn ang="0">
                    <a:pos x="55" y="0"/>
                  </a:cxn>
                  <a:cxn ang="0">
                    <a:pos x="66" y="13"/>
                  </a:cxn>
                </a:cxnLst>
                <a:rect l="0" t="0" r="r" b="b"/>
                <a:pathLst>
                  <a:path w="66" h="24">
                    <a:moveTo>
                      <a:pt x="66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1" y="13"/>
                    </a:lnTo>
                    <a:lnTo>
                      <a:pt x="66" y="13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6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5" name="Freeform 297"/>
              <p:cNvSpPr>
                <a:spLocks/>
              </p:cNvSpPr>
              <p:nvPr/>
            </p:nvSpPr>
            <p:spPr bwMode="auto">
              <a:xfrm>
                <a:off x="3392" y="3248"/>
                <a:ext cx="25" cy="315"/>
              </a:xfrm>
              <a:custGeom>
                <a:avLst/>
                <a:gdLst/>
                <a:ahLst/>
                <a:cxnLst>
                  <a:cxn ang="0">
                    <a:pos x="14" y="315"/>
                  </a:cxn>
                  <a:cxn ang="0">
                    <a:pos x="25" y="302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4" y="291"/>
                  </a:cxn>
                  <a:cxn ang="0">
                    <a:pos x="14" y="315"/>
                  </a:cxn>
                  <a:cxn ang="0">
                    <a:pos x="25" y="315"/>
                  </a:cxn>
                  <a:cxn ang="0">
                    <a:pos x="25" y="302"/>
                  </a:cxn>
                  <a:cxn ang="0">
                    <a:pos x="14" y="315"/>
                  </a:cxn>
                </a:cxnLst>
                <a:rect l="0" t="0" r="r" b="b"/>
                <a:pathLst>
                  <a:path w="25" h="315">
                    <a:moveTo>
                      <a:pt x="14" y="315"/>
                    </a:moveTo>
                    <a:lnTo>
                      <a:pt x="25" y="30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4" y="291"/>
                    </a:lnTo>
                    <a:lnTo>
                      <a:pt x="14" y="315"/>
                    </a:lnTo>
                    <a:lnTo>
                      <a:pt x="25" y="315"/>
                    </a:lnTo>
                    <a:lnTo>
                      <a:pt x="25" y="302"/>
                    </a:lnTo>
                    <a:lnTo>
                      <a:pt x="14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6" name="Freeform 298"/>
              <p:cNvSpPr>
                <a:spLocks/>
              </p:cNvSpPr>
              <p:nvPr/>
            </p:nvSpPr>
            <p:spPr bwMode="auto">
              <a:xfrm>
                <a:off x="3338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4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" name="Freeform 299"/>
              <p:cNvSpPr>
                <a:spLocks/>
              </p:cNvSpPr>
              <p:nvPr/>
            </p:nvSpPr>
            <p:spPr bwMode="auto">
              <a:xfrm>
                <a:off x="3338" y="3235"/>
                <a:ext cx="24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4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" name="Rectangle 300"/>
              <p:cNvSpPr>
                <a:spLocks noChangeArrowheads="1"/>
              </p:cNvSpPr>
              <p:nvPr/>
            </p:nvSpPr>
            <p:spPr bwMode="auto">
              <a:xfrm>
                <a:off x="4069" y="2523"/>
                <a:ext cx="69" cy="6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9" name="Freeform 301"/>
              <p:cNvSpPr>
                <a:spLocks/>
              </p:cNvSpPr>
              <p:nvPr/>
            </p:nvSpPr>
            <p:spPr bwMode="auto">
              <a:xfrm>
                <a:off x="4069" y="2510"/>
                <a:ext cx="80" cy="25"/>
              </a:xfrm>
              <a:custGeom>
                <a:avLst/>
                <a:gdLst/>
                <a:ahLst/>
                <a:cxnLst>
                  <a:cxn ang="0">
                    <a:pos x="80" y="13"/>
                  </a:cxn>
                  <a:cxn ang="0">
                    <a:pos x="69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69" y="25"/>
                  </a:cxn>
                  <a:cxn ang="0">
                    <a:pos x="56" y="13"/>
                  </a:cxn>
                  <a:cxn ang="0">
                    <a:pos x="80" y="13"/>
                  </a:cxn>
                  <a:cxn ang="0">
                    <a:pos x="80" y="0"/>
                  </a:cxn>
                  <a:cxn ang="0">
                    <a:pos x="69" y="0"/>
                  </a:cxn>
                  <a:cxn ang="0">
                    <a:pos x="80" y="13"/>
                  </a:cxn>
                </a:cxnLst>
                <a:rect l="0" t="0" r="r" b="b"/>
                <a:pathLst>
                  <a:path w="80" h="25">
                    <a:moveTo>
                      <a:pt x="80" y="13"/>
                    </a:moveTo>
                    <a:lnTo>
                      <a:pt x="69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69" y="25"/>
                    </a:lnTo>
                    <a:lnTo>
                      <a:pt x="56" y="13"/>
                    </a:lnTo>
                    <a:lnTo>
                      <a:pt x="80" y="13"/>
                    </a:lnTo>
                    <a:lnTo>
                      <a:pt x="80" y="0"/>
                    </a:lnTo>
                    <a:lnTo>
                      <a:pt x="69" y="0"/>
                    </a:lnTo>
                    <a:lnTo>
                      <a:pt x="8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0" name="Freeform 302"/>
              <p:cNvSpPr>
                <a:spLocks/>
              </p:cNvSpPr>
              <p:nvPr/>
            </p:nvSpPr>
            <p:spPr bwMode="auto">
              <a:xfrm>
                <a:off x="4125" y="2523"/>
                <a:ext cx="24" cy="689"/>
              </a:xfrm>
              <a:custGeom>
                <a:avLst/>
                <a:gdLst/>
                <a:ahLst/>
                <a:cxnLst>
                  <a:cxn ang="0">
                    <a:pos x="13" y="689"/>
                  </a:cxn>
                  <a:cxn ang="0">
                    <a:pos x="24" y="676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676"/>
                  </a:cxn>
                  <a:cxn ang="0">
                    <a:pos x="13" y="665"/>
                  </a:cxn>
                  <a:cxn ang="0">
                    <a:pos x="13" y="689"/>
                  </a:cxn>
                  <a:cxn ang="0">
                    <a:pos x="24" y="689"/>
                  </a:cxn>
                  <a:cxn ang="0">
                    <a:pos x="24" y="676"/>
                  </a:cxn>
                  <a:cxn ang="0">
                    <a:pos x="13" y="689"/>
                  </a:cxn>
                </a:cxnLst>
                <a:rect l="0" t="0" r="r" b="b"/>
                <a:pathLst>
                  <a:path w="24" h="689">
                    <a:moveTo>
                      <a:pt x="13" y="689"/>
                    </a:moveTo>
                    <a:lnTo>
                      <a:pt x="24" y="676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676"/>
                    </a:lnTo>
                    <a:lnTo>
                      <a:pt x="13" y="665"/>
                    </a:lnTo>
                    <a:lnTo>
                      <a:pt x="13" y="689"/>
                    </a:lnTo>
                    <a:lnTo>
                      <a:pt x="24" y="689"/>
                    </a:lnTo>
                    <a:lnTo>
                      <a:pt x="24" y="676"/>
                    </a:lnTo>
                    <a:lnTo>
                      <a:pt x="13" y="6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1" name="Freeform 303"/>
              <p:cNvSpPr>
                <a:spLocks/>
              </p:cNvSpPr>
              <p:nvPr/>
            </p:nvSpPr>
            <p:spPr bwMode="auto">
              <a:xfrm>
                <a:off x="4055" y="3188"/>
                <a:ext cx="83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4" y="24"/>
                  </a:cxn>
                  <a:cxn ang="0">
                    <a:pos x="83" y="24"/>
                  </a:cxn>
                  <a:cxn ang="0">
                    <a:pos x="83" y="0"/>
                  </a:cxn>
                  <a:cxn ang="0">
                    <a:pos x="14" y="0"/>
                  </a:cxn>
                  <a:cxn ang="0">
                    <a:pos x="27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4" y="24"/>
                  </a:cxn>
                  <a:cxn ang="0">
                    <a:pos x="0" y="11"/>
                  </a:cxn>
                </a:cxnLst>
                <a:rect l="0" t="0" r="r" b="b"/>
                <a:pathLst>
                  <a:path w="83" h="24">
                    <a:moveTo>
                      <a:pt x="0" y="11"/>
                    </a:moveTo>
                    <a:lnTo>
                      <a:pt x="14" y="24"/>
                    </a:lnTo>
                    <a:lnTo>
                      <a:pt x="83" y="24"/>
                    </a:lnTo>
                    <a:lnTo>
                      <a:pt x="83" y="0"/>
                    </a:lnTo>
                    <a:lnTo>
                      <a:pt x="14" y="0"/>
                    </a:lnTo>
                    <a:lnTo>
                      <a:pt x="27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4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2" name="Freeform 304"/>
              <p:cNvSpPr>
                <a:spLocks/>
              </p:cNvSpPr>
              <p:nvPr/>
            </p:nvSpPr>
            <p:spPr bwMode="auto">
              <a:xfrm>
                <a:off x="4055" y="2510"/>
                <a:ext cx="27" cy="68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3"/>
                  </a:cxn>
                  <a:cxn ang="0">
                    <a:pos x="0" y="689"/>
                  </a:cxn>
                  <a:cxn ang="0">
                    <a:pos x="27" y="689"/>
                  </a:cxn>
                  <a:cxn ang="0">
                    <a:pos x="27" y="13"/>
                  </a:cxn>
                  <a:cxn ang="0">
                    <a:pos x="14" y="25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4" y="0"/>
                  </a:cxn>
                </a:cxnLst>
                <a:rect l="0" t="0" r="r" b="b"/>
                <a:pathLst>
                  <a:path w="27" h="689">
                    <a:moveTo>
                      <a:pt x="14" y="0"/>
                    </a:moveTo>
                    <a:lnTo>
                      <a:pt x="0" y="13"/>
                    </a:lnTo>
                    <a:lnTo>
                      <a:pt x="0" y="689"/>
                    </a:lnTo>
                    <a:lnTo>
                      <a:pt x="27" y="689"/>
                    </a:lnTo>
                    <a:lnTo>
                      <a:pt x="27" y="13"/>
                    </a:lnTo>
                    <a:lnTo>
                      <a:pt x="14" y="25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3" name="Freeform 305"/>
              <p:cNvSpPr>
                <a:spLocks/>
              </p:cNvSpPr>
              <p:nvPr/>
            </p:nvSpPr>
            <p:spPr bwMode="auto">
              <a:xfrm>
                <a:off x="3777" y="3135"/>
                <a:ext cx="690" cy="712"/>
              </a:xfrm>
              <a:custGeom>
                <a:avLst/>
                <a:gdLst/>
                <a:ahLst/>
                <a:cxnLst>
                  <a:cxn ang="0">
                    <a:pos x="365" y="15"/>
                  </a:cxn>
                  <a:cxn ang="0">
                    <a:pos x="344" y="62"/>
                  </a:cxn>
                  <a:cxn ang="0">
                    <a:pos x="312" y="98"/>
                  </a:cxn>
                  <a:cxn ang="0">
                    <a:pos x="277" y="126"/>
                  </a:cxn>
                  <a:cxn ang="0">
                    <a:pos x="247" y="152"/>
                  </a:cxn>
                  <a:cxn ang="0">
                    <a:pos x="254" y="167"/>
                  </a:cxn>
                  <a:cxn ang="0">
                    <a:pos x="265" y="190"/>
                  </a:cxn>
                  <a:cxn ang="0">
                    <a:pos x="254" y="212"/>
                  </a:cxn>
                  <a:cxn ang="0">
                    <a:pos x="192" y="226"/>
                  </a:cxn>
                  <a:cxn ang="0">
                    <a:pos x="179" y="288"/>
                  </a:cxn>
                  <a:cxn ang="0">
                    <a:pos x="100" y="340"/>
                  </a:cxn>
                  <a:cxn ang="0">
                    <a:pos x="64" y="410"/>
                  </a:cxn>
                  <a:cxn ang="0">
                    <a:pos x="55" y="475"/>
                  </a:cxn>
                  <a:cxn ang="0">
                    <a:pos x="44" y="539"/>
                  </a:cxn>
                  <a:cxn ang="0">
                    <a:pos x="0" y="599"/>
                  </a:cxn>
                  <a:cxn ang="0">
                    <a:pos x="42" y="691"/>
                  </a:cxn>
                  <a:cxn ang="0">
                    <a:pos x="200" y="652"/>
                  </a:cxn>
                  <a:cxn ang="0">
                    <a:pos x="260" y="678"/>
                  </a:cxn>
                  <a:cxn ang="0">
                    <a:pos x="288" y="682"/>
                  </a:cxn>
                  <a:cxn ang="0">
                    <a:pos x="316" y="684"/>
                  </a:cxn>
                  <a:cxn ang="0">
                    <a:pos x="344" y="687"/>
                  </a:cxn>
                  <a:cxn ang="0">
                    <a:pos x="372" y="691"/>
                  </a:cxn>
                  <a:cxn ang="0">
                    <a:pos x="399" y="680"/>
                  </a:cxn>
                  <a:cxn ang="0">
                    <a:pos x="442" y="650"/>
                  </a:cxn>
                  <a:cxn ang="0">
                    <a:pos x="493" y="622"/>
                  </a:cxn>
                  <a:cxn ang="0">
                    <a:pos x="543" y="609"/>
                  </a:cxn>
                  <a:cxn ang="0">
                    <a:pos x="579" y="614"/>
                  </a:cxn>
                  <a:cxn ang="0">
                    <a:pos x="603" y="626"/>
                  </a:cxn>
                  <a:cxn ang="0">
                    <a:pos x="633" y="631"/>
                  </a:cxn>
                  <a:cxn ang="0">
                    <a:pos x="682" y="626"/>
                  </a:cxn>
                  <a:cxn ang="0">
                    <a:pos x="690" y="569"/>
                  </a:cxn>
                  <a:cxn ang="0">
                    <a:pos x="677" y="505"/>
                  </a:cxn>
                  <a:cxn ang="0">
                    <a:pos x="652" y="443"/>
                  </a:cxn>
                  <a:cxn ang="0">
                    <a:pos x="620" y="393"/>
                  </a:cxn>
                  <a:cxn ang="0">
                    <a:pos x="622" y="350"/>
                  </a:cxn>
                  <a:cxn ang="0">
                    <a:pos x="602" y="351"/>
                  </a:cxn>
                  <a:cxn ang="0">
                    <a:pos x="585" y="344"/>
                  </a:cxn>
                  <a:cxn ang="0">
                    <a:pos x="587" y="293"/>
                  </a:cxn>
                  <a:cxn ang="0">
                    <a:pos x="581" y="244"/>
                  </a:cxn>
                  <a:cxn ang="0">
                    <a:pos x="605" y="212"/>
                  </a:cxn>
                  <a:cxn ang="0">
                    <a:pos x="474" y="28"/>
                  </a:cxn>
                </a:cxnLst>
                <a:rect l="0" t="0" r="r" b="b"/>
                <a:pathLst>
                  <a:path w="690" h="712">
                    <a:moveTo>
                      <a:pt x="367" y="13"/>
                    </a:moveTo>
                    <a:lnTo>
                      <a:pt x="365" y="15"/>
                    </a:lnTo>
                    <a:lnTo>
                      <a:pt x="355" y="42"/>
                    </a:lnTo>
                    <a:lnTo>
                      <a:pt x="344" y="62"/>
                    </a:lnTo>
                    <a:lnTo>
                      <a:pt x="329" y="81"/>
                    </a:lnTo>
                    <a:lnTo>
                      <a:pt x="312" y="98"/>
                    </a:lnTo>
                    <a:lnTo>
                      <a:pt x="295" y="113"/>
                    </a:lnTo>
                    <a:lnTo>
                      <a:pt x="277" y="126"/>
                    </a:lnTo>
                    <a:lnTo>
                      <a:pt x="262" y="139"/>
                    </a:lnTo>
                    <a:lnTo>
                      <a:pt x="247" y="152"/>
                    </a:lnTo>
                    <a:lnTo>
                      <a:pt x="247" y="158"/>
                    </a:lnTo>
                    <a:lnTo>
                      <a:pt x="254" y="167"/>
                    </a:lnTo>
                    <a:lnTo>
                      <a:pt x="262" y="179"/>
                    </a:lnTo>
                    <a:lnTo>
                      <a:pt x="265" y="190"/>
                    </a:lnTo>
                    <a:lnTo>
                      <a:pt x="265" y="201"/>
                    </a:lnTo>
                    <a:lnTo>
                      <a:pt x="254" y="212"/>
                    </a:lnTo>
                    <a:lnTo>
                      <a:pt x="200" y="194"/>
                    </a:lnTo>
                    <a:lnTo>
                      <a:pt x="192" y="226"/>
                    </a:lnTo>
                    <a:lnTo>
                      <a:pt x="186" y="256"/>
                    </a:lnTo>
                    <a:lnTo>
                      <a:pt x="179" y="288"/>
                    </a:lnTo>
                    <a:lnTo>
                      <a:pt x="173" y="319"/>
                    </a:lnTo>
                    <a:lnTo>
                      <a:pt x="100" y="340"/>
                    </a:lnTo>
                    <a:lnTo>
                      <a:pt x="77" y="376"/>
                    </a:lnTo>
                    <a:lnTo>
                      <a:pt x="64" y="410"/>
                    </a:lnTo>
                    <a:lnTo>
                      <a:pt x="57" y="443"/>
                    </a:lnTo>
                    <a:lnTo>
                      <a:pt x="55" y="475"/>
                    </a:lnTo>
                    <a:lnTo>
                      <a:pt x="51" y="509"/>
                    </a:lnTo>
                    <a:lnTo>
                      <a:pt x="44" y="539"/>
                    </a:lnTo>
                    <a:lnTo>
                      <a:pt x="27" y="569"/>
                    </a:lnTo>
                    <a:lnTo>
                      <a:pt x="0" y="599"/>
                    </a:lnTo>
                    <a:lnTo>
                      <a:pt x="0" y="644"/>
                    </a:lnTo>
                    <a:lnTo>
                      <a:pt x="42" y="691"/>
                    </a:lnTo>
                    <a:lnTo>
                      <a:pt x="154" y="712"/>
                    </a:lnTo>
                    <a:lnTo>
                      <a:pt x="200" y="652"/>
                    </a:lnTo>
                    <a:lnTo>
                      <a:pt x="301" y="639"/>
                    </a:lnTo>
                    <a:lnTo>
                      <a:pt x="260" y="678"/>
                    </a:lnTo>
                    <a:lnTo>
                      <a:pt x="275" y="680"/>
                    </a:lnTo>
                    <a:lnTo>
                      <a:pt x="288" y="682"/>
                    </a:lnTo>
                    <a:lnTo>
                      <a:pt x="303" y="684"/>
                    </a:lnTo>
                    <a:lnTo>
                      <a:pt x="316" y="684"/>
                    </a:lnTo>
                    <a:lnTo>
                      <a:pt x="331" y="686"/>
                    </a:lnTo>
                    <a:lnTo>
                      <a:pt x="344" y="687"/>
                    </a:lnTo>
                    <a:lnTo>
                      <a:pt x="359" y="689"/>
                    </a:lnTo>
                    <a:lnTo>
                      <a:pt x="372" y="691"/>
                    </a:lnTo>
                    <a:lnTo>
                      <a:pt x="382" y="687"/>
                    </a:lnTo>
                    <a:lnTo>
                      <a:pt x="399" y="680"/>
                    </a:lnTo>
                    <a:lnTo>
                      <a:pt x="417" y="667"/>
                    </a:lnTo>
                    <a:lnTo>
                      <a:pt x="442" y="650"/>
                    </a:lnTo>
                    <a:lnTo>
                      <a:pt x="466" y="635"/>
                    </a:lnTo>
                    <a:lnTo>
                      <a:pt x="493" y="622"/>
                    </a:lnTo>
                    <a:lnTo>
                      <a:pt x="519" y="612"/>
                    </a:lnTo>
                    <a:lnTo>
                      <a:pt x="543" y="609"/>
                    </a:lnTo>
                    <a:lnTo>
                      <a:pt x="564" y="611"/>
                    </a:lnTo>
                    <a:lnTo>
                      <a:pt x="579" y="614"/>
                    </a:lnTo>
                    <a:lnTo>
                      <a:pt x="592" y="620"/>
                    </a:lnTo>
                    <a:lnTo>
                      <a:pt x="603" y="626"/>
                    </a:lnTo>
                    <a:lnTo>
                      <a:pt x="617" y="629"/>
                    </a:lnTo>
                    <a:lnTo>
                      <a:pt x="633" y="631"/>
                    </a:lnTo>
                    <a:lnTo>
                      <a:pt x="654" y="631"/>
                    </a:lnTo>
                    <a:lnTo>
                      <a:pt x="682" y="626"/>
                    </a:lnTo>
                    <a:lnTo>
                      <a:pt x="690" y="599"/>
                    </a:lnTo>
                    <a:lnTo>
                      <a:pt x="690" y="569"/>
                    </a:lnTo>
                    <a:lnTo>
                      <a:pt x="686" y="537"/>
                    </a:lnTo>
                    <a:lnTo>
                      <a:pt x="677" y="505"/>
                    </a:lnTo>
                    <a:lnTo>
                      <a:pt x="665" y="473"/>
                    </a:lnTo>
                    <a:lnTo>
                      <a:pt x="652" y="443"/>
                    </a:lnTo>
                    <a:lnTo>
                      <a:pt x="635" y="415"/>
                    </a:lnTo>
                    <a:lnTo>
                      <a:pt x="620" y="393"/>
                    </a:lnTo>
                    <a:lnTo>
                      <a:pt x="632" y="346"/>
                    </a:lnTo>
                    <a:lnTo>
                      <a:pt x="622" y="350"/>
                    </a:lnTo>
                    <a:lnTo>
                      <a:pt x="613" y="351"/>
                    </a:lnTo>
                    <a:lnTo>
                      <a:pt x="602" y="351"/>
                    </a:lnTo>
                    <a:lnTo>
                      <a:pt x="592" y="350"/>
                    </a:lnTo>
                    <a:lnTo>
                      <a:pt x="585" y="344"/>
                    </a:lnTo>
                    <a:lnTo>
                      <a:pt x="583" y="318"/>
                    </a:lnTo>
                    <a:lnTo>
                      <a:pt x="587" y="293"/>
                    </a:lnTo>
                    <a:lnTo>
                      <a:pt x="588" y="267"/>
                    </a:lnTo>
                    <a:lnTo>
                      <a:pt x="581" y="244"/>
                    </a:lnTo>
                    <a:lnTo>
                      <a:pt x="560" y="239"/>
                    </a:lnTo>
                    <a:lnTo>
                      <a:pt x="605" y="212"/>
                    </a:lnTo>
                    <a:lnTo>
                      <a:pt x="526" y="0"/>
                    </a:lnTo>
                    <a:lnTo>
                      <a:pt x="474" y="28"/>
                    </a:lnTo>
                    <a:lnTo>
                      <a:pt x="367" y="13"/>
                    </a:lnTo>
                    <a:close/>
                  </a:path>
                </a:pathLst>
              </a:custGeom>
              <a:solidFill>
                <a:srgbClr val="02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4" name="Freeform 306"/>
              <p:cNvSpPr>
                <a:spLocks/>
              </p:cNvSpPr>
              <p:nvPr/>
            </p:nvSpPr>
            <p:spPr bwMode="auto">
              <a:xfrm>
                <a:off x="4082" y="3143"/>
                <a:ext cx="73" cy="99"/>
              </a:xfrm>
              <a:custGeom>
                <a:avLst/>
                <a:gdLst/>
                <a:ahLst/>
                <a:cxnLst>
                  <a:cxn ang="0">
                    <a:pos x="17" y="97"/>
                  </a:cxn>
                  <a:cxn ang="0">
                    <a:pos x="17" y="99"/>
                  </a:cxn>
                  <a:cxn ang="0">
                    <a:pos x="24" y="88"/>
                  </a:cxn>
                  <a:cxn ang="0">
                    <a:pos x="30" y="77"/>
                  </a:cxn>
                  <a:cxn ang="0">
                    <a:pos x="37" y="67"/>
                  </a:cxn>
                  <a:cxn ang="0">
                    <a:pos x="45" y="56"/>
                  </a:cxn>
                  <a:cxn ang="0">
                    <a:pos x="52" y="45"/>
                  </a:cxn>
                  <a:cxn ang="0">
                    <a:pos x="60" y="34"/>
                  </a:cxn>
                  <a:cxn ang="0">
                    <a:pos x="66" y="22"/>
                  </a:cxn>
                  <a:cxn ang="0">
                    <a:pos x="73" y="11"/>
                  </a:cxn>
                  <a:cxn ang="0">
                    <a:pos x="52" y="0"/>
                  </a:cxn>
                  <a:cxn ang="0">
                    <a:pos x="43" y="20"/>
                  </a:cxn>
                  <a:cxn ang="0">
                    <a:pos x="30" y="45"/>
                  </a:cxn>
                  <a:cxn ang="0">
                    <a:pos x="13" y="67"/>
                  </a:cxn>
                  <a:cxn ang="0">
                    <a:pos x="0" y="84"/>
                  </a:cxn>
                  <a:cxn ang="0">
                    <a:pos x="0" y="86"/>
                  </a:cxn>
                  <a:cxn ang="0">
                    <a:pos x="17" y="97"/>
                  </a:cxn>
                </a:cxnLst>
                <a:rect l="0" t="0" r="r" b="b"/>
                <a:pathLst>
                  <a:path w="73" h="99">
                    <a:moveTo>
                      <a:pt x="17" y="97"/>
                    </a:moveTo>
                    <a:lnTo>
                      <a:pt x="17" y="99"/>
                    </a:lnTo>
                    <a:lnTo>
                      <a:pt x="24" y="88"/>
                    </a:lnTo>
                    <a:lnTo>
                      <a:pt x="30" y="77"/>
                    </a:lnTo>
                    <a:lnTo>
                      <a:pt x="37" y="67"/>
                    </a:lnTo>
                    <a:lnTo>
                      <a:pt x="45" y="56"/>
                    </a:lnTo>
                    <a:lnTo>
                      <a:pt x="52" y="45"/>
                    </a:lnTo>
                    <a:lnTo>
                      <a:pt x="60" y="34"/>
                    </a:lnTo>
                    <a:lnTo>
                      <a:pt x="66" y="22"/>
                    </a:lnTo>
                    <a:lnTo>
                      <a:pt x="73" y="11"/>
                    </a:lnTo>
                    <a:lnTo>
                      <a:pt x="52" y="0"/>
                    </a:lnTo>
                    <a:lnTo>
                      <a:pt x="43" y="20"/>
                    </a:lnTo>
                    <a:lnTo>
                      <a:pt x="30" y="45"/>
                    </a:lnTo>
                    <a:lnTo>
                      <a:pt x="13" y="67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17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" name="Freeform 307"/>
              <p:cNvSpPr>
                <a:spLocks/>
              </p:cNvSpPr>
              <p:nvPr/>
            </p:nvSpPr>
            <p:spPr bwMode="auto">
              <a:xfrm>
                <a:off x="4014" y="3229"/>
                <a:ext cx="85" cy="81"/>
              </a:xfrm>
              <a:custGeom>
                <a:avLst/>
                <a:gdLst/>
                <a:ahLst/>
                <a:cxnLst>
                  <a:cxn ang="0">
                    <a:pos x="25" y="66"/>
                  </a:cxn>
                  <a:cxn ang="0">
                    <a:pos x="25" y="64"/>
                  </a:cxn>
                  <a:cxn ang="0">
                    <a:pos x="23" y="62"/>
                  </a:cxn>
                  <a:cxn ang="0">
                    <a:pos x="21" y="58"/>
                  </a:cxn>
                  <a:cxn ang="0">
                    <a:pos x="21" y="58"/>
                  </a:cxn>
                  <a:cxn ang="0">
                    <a:pos x="21" y="64"/>
                  </a:cxn>
                  <a:cxn ang="0">
                    <a:pos x="28" y="57"/>
                  </a:cxn>
                  <a:cxn ang="0">
                    <a:pos x="38" y="51"/>
                  </a:cxn>
                  <a:cxn ang="0">
                    <a:pos x="45" y="45"/>
                  </a:cxn>
                  <a:cxn ang="0">
                    <a:pos x="55" y="40"/>
                  </a:cxn>
                  <a:cxn ang="0">
                    <a:pos x="62" y="34"/>
                  </a:cxn>
                  <a:cxn ang="0">
                    <a:pos x="70" y="28"/>
                  </a:cxn>
                  <a:cxn ang="0">
                    <a:pos x="77" y="21"/>
                  </a:cxn>
                  <a:cxn ang="0">
                    <a:pos x="85" y="11"/>
                  </a:cxn>
                  <a:cxn ang="0">
                    <a:pos x="68" y="0"/>
                  </a:cxn>
                  <a:cxn ang="0">
                    <a:pos x="62" y="10"/>
                  </a:cxn>
                  <a:cxn ang="0">
                    <a:pos x="53" y="17"/>
                  </a:cxn>
                  <a:cxn ang="0">
                    <a:pos x="45" y="23"/>
                  </a:cxn>
                  <a:cxn ang="0">
                    <a:pos x="36" y="28"/>
                  </a:cxn>
                  <a:cxn ang="0">
                    <a:pos x="26" y="34"/>
                  </a:cxn>
                  <a:cxn ang="0">
                    <a:pos x="17" y="40"/>
                  </a:cxn>
                  <a:cxn ang="0">
                    <a:pos x="8" y="45"/>
                  </a:cxn>
                  <a:cxn ang="0">
                    <a:pos x="0" y="53"/>
                  </a:cxn>
                  <a:cxn ang="0">
                    <a:pos x="0" y="70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25" y="66"/>
                  </a:cxn>
                </a:cxnLst>
                <a:rect l="0" t="0" r="r" b="b"/>
                <a:pathLst>
                  <a:path w="85" h="81">
                    <a:moveTo>
                      <a:pt x="25" y="66"/>
                    </a:moveTo>
                    <a:lnTo>
                      <a:pt x="25" y="64"/>
                    </a:lnTo>
                    <a:lnTo>
                      <a:pt x="23" y="62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21" y="64"/>
                    </a:lnTo>
                    <a:lnTo>
                      <a:pt x="28" y="57"/>
                    </a:lnTo>
                    <a:lnTo>
                      <a:pt x="38" y="51"/>
                    </a:lnTo>
                    <a:lnTo>
                      <a:pt x="45" y="45"/>
                    </a:lnTo>
                    <a:lnTo>
                      <a:pt x="55" y="40"/>
                    </a:lnTo>
                    <a:lnTo>
                      <a:pt x="62" y="34"/>
                    </a:lnTo>
                    <a:lnTo>
                      <a:pt x="70" y="28"/>
                    </a:lnTo>
                    <a:lnTo>
                      <a:pt x="77" y="21"/>
                    </a:lnTo>
                    <a:lnTo>
                      <a:pt x="85" y="11"/>
                    </a:lnTo>
                    <a:lnTo>
                      <a:pt x="68" y="0"/>
                    </a:lnTo>
                    <a:lnTo>
                      <a:pt x="62" y="10"/>
                    </a:lnTo>
                    <a:lnTo>
                      <a:pt x="53" y="17"/>
                    </a:lnTo>
                    <a:lnTo>
                      <a:pt x="45" y="23"/>
                    </a:lnTo>
                    <a:lnTo>
                      <a:pt x="36" y="28"/>
                    </a:lnTo>
                    <a:lnTo>
                      <a:pt x="26" y="34"/>
                    </a:lnTo>
                    <a:lnTo>
                      <a:pt x="17" y="40"/>
                    </a:lnTo>
                    <a:lnTo>
                      <a:pt x="8" y="45"/>
                    </a:lnTo>
                    <a:lnTo>
                      <a:pt x="0" y="53"/>
                    </a:lnTo>
                    <a:lnTo>
                      <a:pt x="0" y="70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25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" name="Freeform 308"/>
              <p:cNvSpPr>
                <a:spLocks/>
              </p:cNvSpPr>
              <p:nvPr/>
            </p:nvSpPr>
            <p:spPr bwMode="auto">
              <a:xfrm>
                <a:off x="4024" y="3295"/>
                <a:ext cx="28" cy="66"/>
              </a:xfrm>
              <a:custGeom>
                <a:avLst/>
                <a:gdLst/>
                <a:ahLst/>
                <a:cxnLst>
                  <a:cxn ang="0">
                    <a:pos x="3" y="64"/>
                  </a:cxn>
                  <a:cxn ang="0">
                    <a:pos x="15" y="62"/>
                  </a:cxn>
                  <a:cxn ang="0">
                    <a:pos x="28" y="43"/>
                  </a:cxn>
                  <a:cxn ang="0">
                    <a:pos x="28" y="21"/>
                  </a:cxn>
                  <a:cxn ang="0">
                    <a:pos x="15" y="0"/>
                  </a:cxn>
                  <a:cxn ang="0">
                    <a:pos x="0" y="15"/>
                  </a:cxn>
                  <a:cxn ang="0">
                    <a:pos x="3" y="21"/>
                  </a:cxn>
                  <a:cxn ang="0">
                    <a:pos x="7" y="26"/>
                  </a:cxn>
                  <a:cxn ang="0">
                    <a:pos x="7" y="34"/>
                  </a:cxn>
                  <a:cxn ang="0">
                    <a:pos x="7" y="39"/>
                  </a:cxn>
                  <a:cxn ang="0">
                    <a:pos x="0" y="45"/>
                  </a:cxn>
                  <a:cxn ang="0">
                    <a:pos x="11" y="43"/>
                  </a:cxn>
                  <a:cxn ang="0">
                    <a:pos x="3" y="64"/>
                  </a:cxn>
                  <a:cxn ang="0">
                    <a:pos x="7" y="66"/>
                  </a:cxn>
                  <a:cxn ang="0">
                    <a:pos x="9" y="66"/>
                  </a:cxn>
                  <a:cxn ang="0">
                    <a:pos x="13" y="64"/>
                  </a:cxn>
                  <a:cxn ang="0">
                    <a:pos x="15" y="62"/>
                  </a:cxn>
                  <a:cxn ang="0">
                    <a:pos x="3" y="64"/>
                  </a:cxn>
                </a:cxnLst>
                <a:rect l="0" t="0" r="r" b="b"/>
                <a:pathLst>
                  <a:path w="28" h="66">
                    <a:moveTo>
                      <a:pt x="3" y="64"/>
                    </a:moveTo>
                    <a:lnTo>
                      <a:pt x="15" y="62"/>
                    </a:lnTo>
                    <a:lnTo>
                      <a:pt x="28" y="43"/>
                    </a:lnTo>
                    <a:lnTo>
                      <a:pt x="28" y="21"/>
                    </a:lnTo>
                    <a:lnTo>
                      <a:pt x="15" y="0"/>
                    </a:lnTo>
                    <a:lnTo>
                      <a:pt x="0" y="15"/>
                    </a:lnTo>
                    <a:lnTo>
                      <a:pt x="3" y="21"/>
                    </a:lnTo>
                    <a:lnTo>
                      <a:pt x="7" y="26"/>
                    </a:lnTo>
                    <a:lnTo>
                      <a:pt x="7" y="34"/>
                    </a:lnTo>
                    <a:lnTo>
                      <a:pt x="7" y="39"/>
                    </a:lnTo>
                    <a:lnTo>
                      <a:pt x="0" y="45"/>
                    </a:lnTo>
                    <a:lnTo>
                      <a:pt x="11" y="43"/>
                    </a:lnTo>
                    <a:lnTo>
                      <a:pt x="3" y="64"/>
                    </a:lnTo>
                    <a:lnTo>
                      <a:pt x="7" y="66"/>
                    </a:lnTo>
                    <a:lnTo>
                      <a:pt x="9" y="66"/>
                    </a:lnTo>
                    <a:lnTo>
                      <a:pt x="13" y="64"/>
                    </a:lnTo>
                    <a:lnTo>
                      <a:pt x="15" y="62"/>
                    </a:lnTo>
                    <a:lnTo>
                      <a:pt x="3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" name="Freeform 309"/>
              <p:cNvSpPr>
                <a:spLocks/>
              </p:cNvSpPr>
              <p:nvPr/>
            </p:nvSpPr>
            <p:spPr bwMode="auto">
              <a:xfrm>
                <a:off x="3965" y="3312"/>
                <a:ext cx="70" cy="47"/>
              </a:xfrm>
              <a:custGeom>
                <a:avLst/>
                <a:gdLst/>
                <a:ahLst/>
                <a:cxnLst>
                  <a:cxn ang="0">
                    <a:pos x="23" y="19"/>
                  </a:cxn>
                  <a:cxn ang="0">
                    <a:pos x="8" y="28"/>
                  </a:cxn>
                  <a:cxn ang="0">
                    <a:pos x="62" y="47"/>
                  </a:cxn>
                  <a:cxn ang="0">
                    <a:pos x="70" y="26"/>
                  </a:cxn>
                  <a:cxn ang="0">
                    <a:pos x="15" y="5"/>
                  </a:cxn>
                  <a:cxn ang="0">
                    <a:pos x="0" y="15"/>
                  </a:cxn>
                  <a:cxn ang="0">
                    <a:pos x="15" y="5"/>
                  </a:cxn>
                  <a:cxn ang="0">
                    <a:pos x="2" y="0"/>
                  </a:cxn>
                  <a:cxn ang="0">
                    <a:pos x="0" y="15"/>
                  </a:cxn>
                  <a:cxn ang="0">
                    <a:pos x="23" y="19"/>
                  </a:cxn>
                </a:cxnLst>
                <a:rect l="0" t="0" r="r" b="b"/>
                <a:pathLst>
                  <a:path w="70" h="47">
                    <a:moveTo>
                      <a:pt x="23" y="19"/>
                    </a:moveTo>
                    <a:lnTo>
                      <a:pt x="8" y="28"/>
                    </a:lnTo>
                    <a:lnTo>
                      <a:pt x="62" y="47"/>
                    </a:lnTo>
                    <a:lnTo>
                      <a:pt x="70" y="26"/>
                    </a:lnTo>
                    <a:lnTo>
                      <a:pt x="15" y="5"/>
                    </a:lnTo>
                    <a:lnTo>
                      <a:pt x="0" y="15"/>
                    </a:lnTo>
                    <a:lnTo>
                      <a:pt x="15" y="5"/>
                    </a:lnTo>
                    <a:lnTo>
                      <a:pt x="2" y="0"/>
                    </a:lnTo>
                    <a:lnTo>
                      <a:pt x="0" y="15"/>
                    </a:lnTo>
                    <a:lnTo>
                      <a:pt x="2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" name="Freeform 310"/>
              <p:cNvSpPr>
                <a:spLocks/>
              </p:cNvSpPr>
              <p:nvPr/>
            </p:nvSpPr>
            <p:spPr bwMode="auto">
              <a:xfrm>
                <a:off x="3954" y="3327"/>
                <a:ext cx="34" cy="56"/>
              </a:xfrm>
              <a:custGeom>
                <a:avLst/>
                <a:gdLst/>
                <a:ahLst/>
                <a:cxnLst>
                  <a:cxn ang="0">
                    <a:pos x="21" y="56"/>
                  </a:cxn>
                  <a:cxn ang="0">
                    <a:pos x="34" y="4"/>
                  </a:cxn>
                  <a:cxn ang="0">
                    <a:pos x="11" y="0"/>
                  </a:cxn>
                  <a:cxn ang="0">
                    <a:pos x="0" y="52"/>
                  </a:cxn>
                  <a:cxn ang="0">
                    <a:pos x="21" y="56"/>
                  </a:cxn>
                </a:cxnLst>
                <a:rect l="0" t="0" r="r" b="b"/>
                <a:pathLst>
                  <a:path w="34" h="56">
                    <a:moveTo>
                      <a:pt x="21" y="56"/>
                    </a:moveTo>
                    <a:lnTo>
                      <a:pt x="34" y="4"/>
                    </a:lnTo>
                    <a:lnTo>
                      <a:pt x="11" y="0"/>
                    </a:lnTo>
                    <a:lnTo>
                      <a:pt x="0" y="52"/>
                    </a:lnTo>
                    <a:lnTo>
                      <a:pt x="21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9" name="Freeform 311"/>
              <p:cNvSpPr>
                <a:spLocks/>
              </p:cNvSpPr>
              <p:nvPr/>
            </p:nvSpPr>
            <p:spPr bwMode="auto">
              <a:xfrm>
                <a:off x="3939" y="3379"/>
                <a:ext cx="36" cy="85"/>
              </a:xfrm>
              <a:custGeom>
                <a:avLst/>
                <a:gdLst/>
                <a:ahLst/>
                <a:cxnLst>
                  <a:cxn ang="0">
                    <a:pos x="13" y="85"/>
                  </a:cxn>
                  <a:cxn ang="0">
                    <a:pos x="23" y="77"/>
                  </a:cxn>
                  <a:cxn ang="0">
                    <a:pos x="36" y="4"/>
                  </a:cxn>
                  <a:cxn ang="0">
                    <a:pos x="15" y="0"/>
                  </a:cxn>
                  <a:cxn ang="0">
                    <a:pos x="0" y="74"/>
                  </a:cxn>
                  <a:cxn ang="0">
                    <a:pos x="9" y="64"/>
                  </a:cxn>
                  <a:cxn ang="0">
                    <a:pos x="13" y="85"/>
                  </a:cxn>
                  <a:cxn ang="0">
                    <a:pos x="23" y="83"/>
                  </a:cxn>
                  <a:cxn ang="0">
                    <a:pos x="23" y="77"/>
                  </a:cxn>
                  <a:cxn ang="0">
                    <a:pos x="13" y="85"/>
                  </a:cxn>
                </a:cxnLst>
                <a:rect l="0" t="0" r="r" b="b"/>
                <a:pathLst>
                  <a:path w="36" h="85">
                    <a:moveTo>
                      <a:pt x="13" y="85"/>
                    </a:moveTo>
                    <a:lnTo>
                      <a:pt x="23" y="77"/>
                    </a:lnTo>
                    <a:lnTo>
                      <a:pt x="36" y="4"/>
                    </a:lnTo>
                    <a:lnTo>
                      <a:pt x="15" y="0"/>
                    </a:lnTo>
                    <a:lnTo>
                      <a:pt x="0" y="74"/>
                    </a:lnTo>
                    <a:lnTo>
                      <a:pt x="9" y="64"/>
                    </a:lnTo>
                    <a:lnTo>
                      <a:pt x="13" y="85"/>
                    </a:lnTo>
                    <a:lnTo>
                      <a:pt x="23" y="83"/>
                    </a:lnTo>
                    <a:lnTo>
                      <a:pt x="23" y="77"/>
                    </a:lnTo>
                    <a:lnTo>
                      <a:pt x="13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0" name="Freeform 312"/>
              <p:cNvSpPr>
                <a:spLocks/>
              </p:cNvSpPr>
              <p:nvPr/>
            </p:nvSpPr>
            <p:spPr bwMode="auto">
              <a:xfrm>
                <a:off x="3868" y="3443"/>
                <a:ext cx="84" cy="42"/>
              </a:xfrm>
              <a:custGeom>
                <a:avLst/>
                <a:gdLst/>
                <a:ahLst/>
                <a:cxnLst>
                  <a:cxn ang="0">
                    <a:pos x="20" y="38"/>
                  </a:cxn>
                  <a:cxn ang="0">
                    <a:pos x="11" y="42"/>
                  </a:cxn>
                  <a:cxn ang="0">
                    <a:pos x="84" y="21"/>
                  </a:cxn>
                  <a:cxn ang="0">
                    <a:pos x="80" y="0"/>
                  </a:cxn>
                  <a:cxn ang="0">
                    <a:pos x="73" y="2"/>
                  </a:cxn>
                  <a:cxn ang="0">
                    <a:pos x="62" y="4"/>
                  </a:cxn>
                  <a:cxn ang="0">
                    <a:pos x="50" y="8"/>
                  </a:cxn>
                  <a:cxn ang="0">
                    <a:pos x="37" y="11"/>
                  </a:cxn>
                  <a:cxn ang="0">
                    <a:pos x="24" y="15"/>
                  </a:cxn>
                  <a:cxn ang="0">
                    <a:pos x="15" y="19"/>
                  </a:cxn>
                  <a:cxn ang="0">
                    <a:pos x="5" y="23"/>
                  </a:cxn>
                  <a:cxn ang="0">
                    <a:pos x="0" y="27"/>
                  </a:cxn>
                  <a:cxn ang="0">
                    <a:pos x="9" y="21"/>
                  </a:cxn>
                  <a:cxn ang="0">
                    <a:pos x="7" y="21"/>
                  </a:cxn>
                  <a:cxn ang="0">
                    <a:pos x="3" y="23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20" y="38"/>
                  </a:cxn>
                </a:cxnLst>
                <a:rect l="0" t="0" r="r" b="b"/>
                <a:pathLst>
                  <a:path w="84" h="42">
                    <a:moveTo>
                      <a:pt x="20" y="38"/>
                    </a:moveTo>
                    <a:lnTo>
                      <a:pt x="11" y="42"/>
                    </a:lnTo>
                    <a:lnTo>
                      <a:pt x="84" y="21"/>
                    </a:lnTo>
                    <a:lnTo>
                      <a:pt x="80" y="0"/>
                    </a:lnTo>
                    <a:lnTo>
                      <a:pt x="73" y="2"/>
                    </a:lnTo>
                    <a:lnTo>
                      <a:pt x="62" y="4"/>
                    </a:lnTo>
                    <a:lnTo>
                      <a:pt x="50" y="8"/>
                    </a:lnTo>
                    <a:lnTo>
                      <a:pt x="37" y="11"/>
                    </a:lnTo>
                    <a:lnTo>
                      <a:pt x="24" y="15"/>
                    </a:lnTo>
                    <a:lnTo>
                      <a:pt x="15" y="19"/>
                    </a:lnTo>
                    <a:lnTo>
                      <a:pt x="5" y="23"/>
                    </a:lnTo>
                    <a:lnTo>
                      <a:pt x="0" y="27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3" y="23"/>
                    </a:lnTo>
                    <a:lnTo>
                      <a:pt x="2" y="25"/>
                    </a:lnTo>
                    <a:lnTo>
                      <a:pt x="0" y="27"/>
                    </a:lnTo>
                    <a:lnTo>
                      <a:pt x="2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1" name="Freeform 313"/>
              <p:cNvSpPr>
                <a:spLocks/>
              </p:cNvSpPr>
              <p:nvPr/>
            </p:nvSpPr>
            <p:spPr bwMode="auto">
              <a:xfrm>
                <a:off x="3819" y="3470"/>
                <a:ext cx="69" cy="97"/>
              </a:xfrm>
              <a:custGeom>
                <a:avLst/>
                <a:gdLst/>
                <a:ahLst/>
                <a:cxnLst>
                  <a:cxn ang="0">
                    <a:pos x="26" y="92"/>
                  </a:cxn>
                  <a:cxn ang="0">
                    <a:pos x="24" y="97"/>
                  </a:cxn>
                  <a:cxn ang="0">
                    <a:pos x="69" y="11"/>
                  </a:cxn>
                  <a:cxn ang="0">
                    <a:pos x="49" y="0"/>
                  </a:cxn>
                  <a:cxn ang="0">
                    <a:pos x="37" y="18"/>
                  </a:cxn>
                  <a:cxn ang="0">
                    <a:pos x="22" y="48"/>
                  </a:cxn>
                  <a:cxn ang="0">
                    <a:pos x="7" y="76"/>
                  </a:cxn>
                  <a:cxn ang="0">
                    <a:pos x="0" y="92"/>
                  </a:cxn>
                  <a:cxn ang="0">
                    <a:pos x="2" y="86"/>
                  </a:cxn>
                  <a:cxn ang="0">
                    <a:pos x="2" y="88"/>
                  </a:cxn>
                  <a:cxn ang="0">
                    <a:pos x="2" y="88"/>
                  </a:cxn>
                  <a:cxn ang="0">
                    <a:pos x="0" y="90"/>
                  </a:cxn>
                  <a:cxn ang="0">
                    <a:pos x="0" y="92"/>
                  </a:cxn>
                  <a:cxn ang="0">
                    <a:pos x="26" y="92"/>
                  </a:cxn>
                </a:cxnLst>
                <a:rect l="0" t="0" r="r" b="b"/>
                <a:pathLst>
                  <a:path w="69" h="97">
                    <a:moveTo>
                      <a:pt x="26" y="92"/>
                    </a:moveTo>
                    <a:lnTo>
                      <a:pt x="24" y="97"/>
                    </a:lnTo>
                    <a:lnTo>
                      <a:pt x="69" y="11"/>
                    </a:lnTo>
                    <a:lnTo>
                      <a:pt x="49" y="0"/>
                    </a:lnTo>
                    <a:lnTo>
                      <a:pt x="37" y="18"/>
                    </a:lnTo>
                    <a:lnTo>
                      <a:pt x="22" y="48"/>
                    </a:lnTo>
                    <a:lnTo>
                      <a:pt x="7" y="76"/>
                    </a:lnTo>
                    <a:lnTo>
                      <a:pt x="0" y="92"/>
                    </a:lnTo>
                    <a:lnTo>
                      <a:pt x="2" y="86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26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2" name="Freeform 314"/>
              <p:cNvSpPr>
                <a:spLocks/>
              </p:cNvSpPr>
              <p:nvPr/>
            </p:nvSpPr>
            <p:spPr bwMode="auto">
              <a:xfrm>
                <a:off x="3819" y="3562"/>
                <a:ext cx="26" cy="82"/>
              </a:xfrm>
              <a:custGeom>
                <a:avLst/>
                <a:gdLst/>
                <a:ahLst/>
                <a:cxnLst>
                  <a:cxn ang="0">
                    <a:pos x="24" y="82"/>
                  </a:cxn>
                  <a:cxn ang="0">
                    <a:pos x="24" y="82"/>
                  </a:cxn>
                  <a:cxn ang="0">
                    <a:pos x="26" y="80"/>
                  </a:cxn>
                  <a:cxn ang="0">
                    <a:pos x="26" y="78"/>
                  </a:cxn>
                  <a:cxn ang="0">
                    <a:pos x="26" y="78"/>
                  </a:cxn>
                  <a:cxn ang="0">
                    <a:pos x="26" y="0"/>
                  </a:cxn>
                  <a:cxn ang="0">
                    <a:pos x="0" y="0"/>
                  </a:cxn>
                  <a:cxn ang="0">
                    <a:pos x="0" y="78"/>
                  </a:cxn>
                  <a:cxn ang="0">
                    <a:pos x="2" y="75"/>
                  </a:cxn>
                  <a:cxn ang="0">
                    <a:pos x="24" y="82"/>
                  </a:cxn>
                  <a:cxn ang="0">
                    <a:pos x="26" y="80"/>
                  </a:cxn>
                  <a:cxn ang="0">
                    <a:pos x="26" y="78"/>
                  </a:cxn>
                  <a:cxn ang="0">
                    <a:pos x="24" y="82"/>
                  </a:cxn>
                </a:cxnLst>
                <a:rect l="0" t="0" r="r" b="b"/>
                <a:pathLst>
                  <a:path w="26" h="82">
                    <a:moveTo>
                      <a:pt x="24" y="82"/>
                    </a:moveTo>
                    <a:lnTo>
                      <a:pt x="24" y="82"/>
                    </a:lnTo>
                    <a:lnTo>
                      <a:pt x="26" y="80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2" y="75"/>
                    </a:lnTo>
                    <a:lnTo>
                      <a:pt x="24" y="82"/>
                    </a:lnTo>
                    <a:lnTo>
                      <a:pt x="26" y="80"/>
                    </a:lnTo>
                    <a:lnTo>
                      <a:pt x="26" y="78"/>
                    </a:lnTo>
                    <a:lnTo>
                      <a:pt x="2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3" name="Freeform 315"/>
              <p:cNvSpPr>
                <a:spLocks/>
              </p:cNvSpPr>
              <p:nvPr/>
            </p:nvSpPr>
            <p:spPr bwMode="auto">
              <a:xfrm>
                <a:off x="3800" y="3637"/>
                <a:ext cx="43" cy="63"/>
              </a:xfrm>
              <a:custGeom>
                <a:avLst/>
                <a:gdLst/>
                <a:ahLst/>
                <a:cxnLst>
                  <a:cxn ang="0">
                    <a:pos x="19" y="63"/>
                  </a:cxn>
                  <a:cxn ang="0">
                    <a:pos x="26" y="50"/>
                  </a:cxn>
                  <a:cxn ang="0">
                    <a:pos x="32" y="35"/>
                  </a:cxn>
                  <a:cxn ang="0">
                    <a:pos x="38" y="22"/>
                  </a:cxn>
                  <a:cxn ang="0">
                    <a:pos x="43" y="7"/>
                  </a:cxn>
                  <a:cxn ang="0">
                    <a:pos x="21" y="0"/>
                  </a:cxn>
                  <a:cxn ang="0">
                    <a:pos x="0" y="52"/>
                  </a:cxn>
                  <a:cxn ang="0">
                    <a:pos x="2" y="50"/>
                  </a:cxn>
                  <a:cxn ang="0">
                    <a:pos x="19" y="63"/>
                  </a:cxn>
                </a:cxnLst>
                <a:rect l="0" t="0" r="r" b="b"/>
                <a:pathLst>
                  <a:path w="43" h="63">
                    <a:moveTo>
                      <a:pt x="19" y="63"/>
                    </a:moveTo>
                    <a:lnTo>
                      <a:pt x="26" y="50"/>
                    </a:lnTo>
                    <a:lnTo>
                      <a:pt x="32" y="35"/>
                    </a:lnTo>
                    <a:lnTo>
                      <a:pt x="38" y="22"/>
                    </a:lnTo>
                    <a:lnTo>
                      <a:pt x="43" y="7"/>
                    </a:lnTo>
                    <a:lnTo>
                      <a:pt x="21" y="0"/>
                    </a:lnTo>
                    <a:lnTo>
                      <a:pt x="0" y="52"/>
                    </a:lnTo>
                    <a:lnTo>
                      <a:pt x="2" y="50"/>
                    </a:lnTo>
                    <a:lnTo>
                      <a:pt x="19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4" name="Freeform 316"/>
              <p:cNvSpPr>
                <a:spLocks/>
              </p:cNvSpPr>
              <p:nvPr/>
            </p:nvSpPr>
            <p:spPr bwMode="auto">
              <a:xfrm>
                <a:off x="3764" y="3687"/>
                <a:ext cx="55" cy="55"/>
              </a:xfrm>
              <a:custGeom>
                <a:avLst/>
                <a:gdLst/>
                <a:ahLst/>
                <a:cxnLst>
                  <a:cxn ang="0">
                    <a:pos x="27" y="47"/>
                  </a:cxn>
                  <a:cxn ang="0">
                    <a:pos x="23" y="55"/>
                  </a:cxn>
                  <a:cxn ang="0">
                    <a:pos x="55" y="13"/>
                  </a:cxn>
                  <a:cxn ang="0">
                    <a:pos x="38" y="0"/>
                  </a:cxn>
                  <a:cxn ang="0">
                    <a:pos x="0" y="47"/>
                  </a:cxn>
                  <a:cxn ang="0">
                    <a:pos x="4" y="40"/>
                  </a:cxn>
                  <a:cxn ang="0">
                    <a:pos x="2" y="42"/>
                  </a:cxn>
                  <a:cxn ang="0">
                    <a:pos x="2" y="43"/>
                  </a:cxn>
                  <a:cxn ang="0">
                    <a:pos x="0" y="45"/>
                  </a:cxn>
                  <a:cxn ang="0">
                    <a:pos x="0" y="47"/>
                  </a:cxn>
                  <a:cxn ang="0">
                    <a:pos x="27" y="47"/>
                  </a:cxn>
                </a:cxnLst>
                <a:rect l="0" t="0" r="r" b="b"/>
                <a:pathLst>
                  <a:path w="55" h="55">
                    <a:moveTo>
                      <a:pt x="27" y="47"/>
                    </a:moveTo>
                    <a:lnTo>
                      <a:pt x="23" y="55"/>
                    </a:lnTo>
                    <a:lnTo>
                      <a:pt x="55" y="13"/>
                    </a:lnTo>
                    <a:lnTo>
                      <a:pt x="38" y="0"/>
                    </a:lnTo>
                    <a:lnTo>
                      <a:pt x="0" y="47"/>
                    </a:lnTo>
                    <a:lnTo>
                      <a:pt x="4" y="40"/>
                    </a:lnTo>
                    <a:lnTo>
                      <a:pt x="2" y="42"/>
                    </a:lnTo>
                    <a:lnTo>
                      <a:pt x="2" y="43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27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5" name="Freeform 317"/>
              <p:cNvSpPr>
                <a:spLocks/>
              </p:cNvSpPr>
              <p:nvPr/>
            </p:nvSpPr>
            <p:spPr bwMode="auto">
              <a:xfrm>
                <a:off x="3764" y="3734"/>
                <a:ext cx="27" cy="53"/>
              </a:xfrm>
              <a:custGeom>
                <a:avLst/>
                <a:gdLst/>
                <a:ahLst/>
                <a:cxnLst>
                  <a:cxn ang="0">
                    <a:pos x="23" y="40"/>
                  </a:cxn>
                  <a:cxn ang="0">
                    <a:pos x="27" y="45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28"/>
                  </a:cxn>
                  <a:cxn ang="0">
                    <a:pos x="0" y="43"/>
                  </a:cxn>
                  <a:cxn ang="0">
                    <a:pos x="4" y="53"/>
                  </a:cxn>
                  <a:cxn ang="0">
                    <a:pos x="0" y="45"/>
                  </a:cxn>
                  <a:cxn ang="0">
                    <a:pos x="0" y="47"/>
                  </a:cxn>
                  <a:cxn ang="0">
                    <a:pos x="2" y="51"/>
                  </a:cxn>
                  <a:cxn ang="0">
                    <a:pos x="2" y="53"/>
                  </a:cxn>
                  <a:cxn ang="0">
                    <a:pos x="4" y="53"/>
                  </a:cxn>
                  <a:cxn ang="0">
                    <a:pos x="23" y="40"/>
                  </a:cxn>
                </a:cxnLst>
                <a:rect l="0" t="0" r="r" b="b"/>
                <a:pathLst>
                  <a:path w="27" h="53">
                    <a:moveTo>
                      <a:pt x="23" y="40"/>
                    </a:moveTo>
                    <a:lnTo>
                      <a:pt x="27" y="45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8"/>
                    </a:lnTo>
                    <a:lnTo>
                      <a:pt x="0" y="43"/>
                    </a:lnTo>
                    <a:lnTo>
                      <a:pt x="4" y="53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2" y="51"/>
                    </a:lnTo>
                    <a:lnTo>
                      <a:pt x="2" y="53"/>
                    </a:lnTo>
                    <a:lnTo>
                      <a:pt x="4" y="53"/>
                    </a:lnTo>
                    <a:lnTo>
                      <a:pt x="23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6" name="Freeform 318"/>
              <p:cNvSpPr>
                <a:spLocks/>
              </p:cNvSpPr>
              <p:nvPr/>
            </p:nvSpPr>
            <p:spPr bwMode="auto">
              <a:xfrm>
                <a:off x="3768" y="3774"/>
                <a:ext cx="58" cy="62"/>
              </a:xfrm>
              <a:custGeom>
                <a:avLst/>
                <a:gdLst/>
                <a:ahLst/>
                <a:cxnLst>
                  <a:cxn ang="0">
                    <a:pos x="51" y="41"/>
                  </a:cxn>
                  <a:cxn ang="0">
                    <a:pos x="58" y="45"/>
                  </a:cxn>
                  <a:cxn ang="0">
                    <a:pos x="19" y="0"/>
                  </a:cxn>
                  <a:cxn ang="0">
                    <a:pos x="0" y="13"/>
                  </a:cxn>
                  <a:cxn ang="0">
                    <a:pos x="9" y="24"/>
                  </a:cxn>
                  <a:cxn ang="0">
                    <a:pos x="25" y="39"/>
                  </a:cxn>
                  <a:cxn ang="0">
                    <a:pos x="38" y="54"/>
                  </a:cxn>
                  <a:cxn ang="0">
                    <a:pos x="49" y="62"/>
                  </a:cxn>
                  <a:cxn ang="0">
                    <a:pos x="41" y="60"/>
                  </a:cxn>
                  <a:cxn ang="0">
                    <a:pos x="41" y="62"/>
                  </a:cxn>
                  <a:cxn ang="0">
                    <a:pos x="43" y="62"/>
                  </a:cxn>
                  <a:cxn ang="0">
                    <a:pos x="47" y="62"/>
                  </a:cxn>
                  <a:cxn ang="0">
                    <a:pos x="49" y="62"/>
                  </a:cxn>
                  <a:cxn ang="0">
                    <a:pos x="51" y="41"/>
                  </a:cxn>
                </a:cxnLst>
                <a:rect l="0" t="0" r="r" b="b"/>
                <a:pathLst>
                  <a:path w="58" h="62">
                    <a:moveTo>
                      <a:pt x="51" y="41"/>
                    </a:moveTo>
                    <a:lnTo>
                      <a:pt x="58" y="45"/>
                    </a:lnTo>
                    <a:lnTo>
                      <a:pt x="19" y="0"/>
                    </a:lnTo>
                    <a:lnTo>
                      <a:pt x="0" y="13"/>
                    </a:lnTo>
                    <a:lnTo>
                      <a:pt x="9" y="24"/>
                    </a:lnTo>
                    <a:lnTo>
                      <a:pt x="25" y="39"/>
                    </a:lnTo>
                    <a:lnTo>
                      <a:pt x="38" y="54"/>
                    </a:lnTo>
                    <a:lnTo>
                      <a:pt x="49" y="62"/>
                    </a:lnTo>
                    <a:lnTo>
                      <a:pt x="41" y="60"/>
                    </a:lnTo>
                    <a:lnTo>
                      <a:pt x="41" y="62"/>
                    </a:lnTo>
                    <a:lnTo>
                      <a:pt x="43" y="62"/>
                    </a:lnTo>
                    <a:lnTo>
                      <a:pt x="47" y="62"/>
                    </a:lnTo>
                    <a:lnTo>
                      <a:pt x="49" y="62"/>
                    </a:lnTo>
                    <a:lnTo>
                      <a:pt x="51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7" name="Freeform 319"/>
              <p:cNvSpPr>
                <a:spLocks/>
              </p:cNvSpPr>
              <p:nvPr/>
            </p:nvSpPr>
            <p:spPr bwMode="auto">
              <a:xfrm>
                <a:off x="3817" y="3815"/>
                <a:ext cx="122" cy="45"/>
              </a:xfrm>
              <a:custGeom>
                <a:avLst/>
                <a:gdLst/>
                <a:ahLst/>
                <a:cxnLst>
                  <a:cxn ang="0">
                    <a:pos x="105" y="24"/>
                  </a:cxn>
                  <a:cxn ang="0">
                    <a:pos x="116" y="21"/>
                  </a:cxn>
                  <a:cxn ang="0">
                    <a:pos x="2" y="0"/>
                  </a:cxn>
                  <a:cxn ang="0">
                    <a:pos x="0" y="21"/>
                  </a:cxn>
                  <a:cxn ang="0">
                    <a:pos x="9" y="22"/>
                  </a:cxn>
                  <a:cxn ang="0">
                    <a:pos x="24" y="26"/>
                  </a:cxn>
                  <a:cxn ang="0">
                    <a:pos x="43" y="30"/>
                  </a:cxn>
                  <a:cxn ang="0">
                    <a:pos x="64" y="34"/>
                  </a:cxn>
                  <a:cxn ang="0">
                    <a:pos x="84" y="38"/>
                  </a:cxn>
                  <a:cxn ang="0">
                    <a:pos x="101" y="39"/>
                  </a:cxn>
                  <a:cxn ang="0">
                    <a:pos x="114" y="41"/>
                  </a:cxn>
                  <a:cxn ang="0">
                    <a:pos x="122" y="39"/>
                  </a:cxn>
                  <a:cxn ang="0">
                    <a:pos x="113" y="43"/>
                  </a:cxn>
                  <a:cxn ang="0">
                    <a:pos x="118" y="45"/>
                  </a:cxn>
                  <a:cxn ang="0">
                    <a:pos x="122" y="39"/>
                  </a:cxn>
                  <a:cxn ang="0">
                    <a:pos x="105" y="24"/>
                  </a:cxn>
                </a:cxnLst>
                <a:rect l="0" t="0" r="r" b="b"/>
                <a:pathLst>
                  <a:path w="122" h="45">
                    <a:moveTo>
                      <a:pt x="105" y="24"/>
                    </a:moveTo>
                    <a:lnTo>
                      <a:pt x="116" y="21"/>
                    </a:lnTo>
                    <a:lnTo>
                      <a:pt x="2" y="0"/>
                    </a:lnTo>
                    <a:lnTo>
                      <a:pt x="0" y="21"/>
                    </a:lnTo>
                    <a:lnTo>
                      <a:pt x="9" y="22"/>
                    </a:lnTo>
                    <a:lnTo>
                      <a:pt x="24" y="26"/>
                    </a:lnTo>
                    <a:lnTo>
                      <a:pt x="43" y="30"/>
                    </a:lnTo>
                    <a:lnTo>
                      <a:pt x="64" y="34"/>
                    </a:lnTo>
                    <a:lnTo>
                      <a:pt x="84" y="38"/>
                    </a:lnTo>
                    <a:lnTo>
                      <a:pt x="101" y="39"/>
                    </a:lnTo>
                    <a:lnTo>
                      <a:pt x="114" y="41"/>
                    </a:lnTo>
                    <a:lnTo>
                      <a:pt x="122" y="39"/>
                    </a:lnTo>
                    <a:lnTo>
                      <a:pt x="113" y="43"/>
                    </a:lnTo>
                    <a:lnTo>
                      <a:pt x="118" y="45"/>
                    </a:lnTo>
                    <a:lnTo>
                      <a:pt x="122" y="39"/>
                    </a:lnTo>
                    <a:lnTo>
                      <a:pt x="105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" name="Freeform 320"/>
              <p:cNvSpPr>
                <a:spLocks/>
              </p:cNvSpPr>
              <p:nvPr/>
            </p:nvSpPr>
            <p:spPr bwMode="auto">
              <a:xfrm>
                <a:off x="3922" y="3776"/>
                <a:ext cx="64" cy="78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43" y="9"/>
                  </a:cxn>
                  <a:cxn ang="0">
                    <a:pos x="26" y="28"/>
                  </a:cxn>
                  <a:cxn ang="0">
                    <a:pos x="11" y="50"/>
                  </a:cxn>
                  <a:cxn ang="0">
                    <a:pos x="0" y="63"/>
                  </a:cxn>
                  <a:cxn ang="0">
                    <a:pos x="17" y="78"/>
                  </a:cxn>
                  <a:cxn ang="0">
                    <a:pos x="64" y="18"/>
                  </a:cxn>
                  <a:cxn ang="0">
                    <a:pos x="55" y="2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49" y="1"/>
                  </a:cxn>
                  <a:cxn ang="0">
                    <a:pos x="47" y="1"/>
                  </a:cxn>
                  <a:cxn ang="0">
                    <a:pos x="45" y="3"/>
                  </a:cxn>
                  <a:cxn ang="0">
                    <a:pos x="55" y="0"/>
                  </a:cxn>
                </a:cxnLst>
                <a:rect l="0" t="0" r="r" b="b"/>
                <a:pathLst>
                  <a:path w="64" h="78">
                    <a:moveTo>
                      <a:pt x="55" y="0"/>
                    </a:moveTo>
                    <a:lnTo>
                      <a:pt x="43" y="9"/>
                    </a:lnTo>
                    <a:lnTo>
                      <a:pt x="26" y="28"/>
                    </a:lnTo>
                    <a:lnTo>
                      <a:pt x="11" y="50"/>
                    </a:lnTo>
                    <a:lnTo>
                      <a:pt x="0" y="63"/>
                    </a:lnTo>
                    <a:lnTo>
                      <a:pt x="17" y="78"/>
                    </a:lnTo>
                    <a:lnTo>
                      <a:pt x="64" y="18"/>
                    </a:lnTo>
                    <a:lnTo>
                      <a:pt x="55" y="2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49" y="1"/>
                    </a:lnTo>
                    <a:lnTo>
                      <a:pt x="47" y="1"/>
                    </a:lnTo>
                    <a:lnTo>
                      <a:pt x="45" y="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" name="Freeform 321"/>
              <p:cNvSpPr>
                <a:spLocks/>
              </p:cNvSpPr>
              <p:nvPr/>
            </p:nvSpPr>
            <p:spPr bwMode="auto">
              <a:xfrm>
                <a:off x="3977" y="3757"/>
                <a:ext cx="133" cy="41"/>
              </a:xfrm>
              <a:custGeom>
                <a:avLst/>
                <a:gdLst/>
                <a:ahLst/>
                <a:cxnLst>
                  <a:cxn ang="0">
                    <a:pos x="107" y="22"/>
                  </a:cxn>
                  <a:cxn ang="0">
                    <a:pos x="101" y="5"/>
                  </a:cxn>
                  <a:cxn ang="0">
                    <a:pos x="0" y="19"/>
                  </a:cxn>
                  <a:cxn ang="0">
                    <a:pos x="0" y="41"/>
                  </a:cxn>
                  <a:cxn ang="0">
                    <a:pos x="101" y="26"/>
                  </a:cxn>
                  <a:cxn ang="0">
                    <a:pos x="93" y="9"/>
                  </a:cxn>
                  <a:cxn ang="0">
                    <a:pos x="107" y="22"/>
                  </a:cxn>
                  <a:cxn ang="0">
                    <a:pos x="133" y="0"/>
                  </a:cxn>
                  <a:cxn ang="0">
                    <a:pos x="101" y="5"/>
                  </a:cxn>
                  <a:cxn ang="0">
                    <a:pos x="107" y="22"/>
                  </a:cxn>
                </a:cxnLst>
                <a:rect l="0" t="0" r="r" b="b"/>
                <a:pathLst>
                  <a:path w="133" h="41">
                    <a:moveTo>
                      <a:pt x="107" y="22"/>
                    </a:moveTo>
                    <a:lnTo>
                      <a:pt x="101" y="5"/>
                    </a:lnTo>
                    <a:lnTo>
                      <a:pt x="0" y="19"/>
                    </a:lnTo>
                    <a:lnTo>
                      <a:pt x="0" y="41"/>
                    </a:lnTo>
                    <a:lnTo>
                      <a:pt x="101" y="26"/>
                    </a:lnTo>
                    <a:lnTo>
                      <a:pt x="93" y="9"/>
                    </a:lnTo>
                    <a:lnTo>
                      <a:pt x="107" y="22"/>
                    </a:lnTo>
                    <a:lnTo>
                      <a:pt x="133" y="0"/>
                    </a:lnTo>
                    <a:lnTo>
                      <a:pt x="101" y="5"/>
                    </a:lnTo>
                    <a:lnTo>
                      <a:pt x="10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0" name="Freeform 322"/>
              <p:cNvSpPr>
                <a:spLocks/>
              </p:cNvSpPr>
              <p:nvPr/>
            </p:nvSpPr>
            <p:spPr bwMode="auto">
              <a:xfrm>
                <a:off x="4010" y="3766"/>
                <a:ext cx="74" cy="58"/>
              </a:xfrm>
              <a:custGeom>
                <a:avLst/>
                <a:gdLst/>
                <a:ahLst/>
                <a:cxnLst>
                  <a:cxn ang="0">
                    <a:pos x="27" y="38"/>
                  </a:cxn>
                  <a:cxn ang="0">
                    <a:pos x="34" y="55"/>
                  </a:cxn>
                  <a:cxn ang="0">
                    <a:pos x="74" y="13"/>
                  </a:cxn>
                  <a:cxn ang="0">
                    <a:pos x="60" y="0"/>
                  </a:cxn>
                  <a:cxn ang="0">
                    <a:pos x="19" y="40"/>
                  </a:cxn>
                  <a:cxn ang="0">
                    <a:pos x="27" y="58"/>
                  </a:cxn>
                  <a:cxn ang="0">
                    <a:pos x="19" y="40"/>
                  </a:cxn>
                  <a:cxn ang="0">
                    <a:pos x="0" y="56"/>
                  </a:cxn>
                  <a:cxn ang="0">
                    <a:pos x="27" y="58"/>
                  </a:cxn>
                  <a:cxn ang="0">
                    <a:pos x="27" y="38"/>
                  </a:cxn>
                </a:cxnLst>
                <a:rect l="0" t="0" r="r" b="b"/>
                <a:pathLst>
                  <a:path w="74" h="58">
                    <a:moveTo>
                      <a:pt x="27" y="38"/>
                    </a:moveTo>
                    <a:lnTo>
                      <a:pt x="34" y="55"/>
                    </a:lnTo>
                    <a:lnTo>
                      <a:pt x="74" y="13"/>
                    </a:lnTo>
                    <a:lnTo>
                      <a:pt x="60" y="0"/>
                    </a:lnTo>
                    <a:lnTo>
                      <a:pt x="19" y="40"/>
                    </a:lnTo>
                    <a:lnTo>
                      <a:pt x="27" y="58"/>
                    </a:lnTo>
                    <a:lnTo>
                      <a:pt x="19" y="40"/>
                    </a:lnTo>
                    <a:lnTo>
                      <a:pt x="0" y="56"/>
                    </a:lnTo>
                    <a:lnTo>
                      <a:pt x="27" y="58"/>
                    </a:lnTo>
                    <a:lnTo>
                      <a:pt x="27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1" name="Freeform 323"/>
              <p:cNvSpPr>
                <a:spLocks/>
              </p:cNvSpPr>
              <p:nvPr/>
            </p:nvSpPr>
            <p:spPr bwMode="auto">
              <a:xfrm>
                <a:off x="4037" y="3804"/>
                <a:ext cx="118" cy="33"/>
              </a:xfrm>
              <a:custGeom>
                <a:avLst/>
                <a:gdLst/>
                <a:ahLst/>
                <a:cxnLst>
                  <a:cxn ang="0">
                    <a:pos x="107" y="13"/>
                  </a:cxn>
                  <a:cxn ang="0">
                    <a:pos x="112" y="11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112" y="32"/>
                  </a:cxn>
                  <a:cxn ang="0">
                    <a:pos x="112" y="32"/>
                  </a:cxn>
                  <a:cxn ang="0">
                    <a:pos x="114" y="32"/>
                  </a:cxn>
                  <a:cxn ang="0">
                    <a:pos x="116" y="32"/>
                  </a:cxn>
                  <a:cxn ang="0">
                    <a:pos x="118" y="30"/>
                  </a:cxn>
                  <a:cxn ang="0">
                    <a:pos x="112" y="32"/>
                  </a:cxn>
                  <a:cxn ang="0">
                    <a:pos x="114" y="33"/>
                  </a:cxn>
                  <a:cxn ang="0">
                    <a:pos x="118" y="30"/>
                  </a:cxn>
                  <a:cxn ang="0">
                    <a:pos x="107" y="13"/>
                  </a:cxn>
                </a:cxnLst>
                <a:rect l="0" t="0" r="r" b="b"/>
                <a:pathLst>
                  <a:path w="118" h="33">
                    <a:moveTo>
                      <a:pt x="107" y="13"/>
                    </a:moveTo>
                    <a:lnTo>
                      <a:pt x="112" y="11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112" y="32"/>
                    </a:lnTo>
                    <a:lnTo>
                      <a:pt x="112" y="32"/>
                    </a:lnTo>
                    <a:lnTo>
                      <a:pt x="114" y="32"/>
                    </a:lnTo>
                    <a:lnTo>
                      <a:pt x="116" y="32"/>
                    </a:lnTo>
                    <a:lnTo>
                      <a:pt x="118" y="30"/>
                    </a:lnTo>
                    <a:lnTo>
                      <a:pt x="112" y="32"/>
                    </a:lnTo>
                    <a:lnTo>
                      <a:pt x="114" y="33"/>
                    </a:lnTo>
                    <a:lnTo>
                      <a:pt x="118" y="30"/>
                    </a:lnTo>
                    <a:lnTo>
                      <a:pt x="10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2" name="Freeform 324"/>
              <p:cNvSpPr>
                <a:spLocks/>
              </p:cNvSpPr>
              <p:nvPr/>
            </p:nvSpPr>
            <p:spPr bwMode="auto">
              <a:xfrm>
                <a:off x="4144" y="3734"/>
                <a:ext cx="201" cy="100"/>
              </a:xfrm>
              <a:custGeom>
                <a:avLst/>
                <a:gdLst/>
                <a:ahLst/>
                <a:cxnLst>
                  <a:cxn ang="0">
                    <a:pos x="201" y="2"/>
                  </a:cxn>
                  <a:cxn ang="0">
                    <a:pos x="171" y="0"/>
                  </a:cxn>
                  <a:cxn ang="0">
                    <a:pos x="144" y="4"/>
                  </a:cxn>
                  <a:cxn ang="0">
                    <a:pos x="118" y="13"/>
                  </a:cxn>
                  <a:cxn ang="0">
                    <a:pos x="96" y="27"/>
                  </a:cxn>
                  <a:cxn ang="0">
                    <a:pos x="71" y="42"/>
                  </a:cxn>
                  <a:cxn ang="0">
                    <a:pos x="49" y="57"/>
                  </a:cxn>
                  <a:cxn ang="0">
                    <a:pos x="24" y="72"/>
                  </a:cxn>
                  <a:cxn ang="0">
                    <a:pos x="0" y="83"/>
                  </a:cxn>
                  <a:cxn ang="0">
                    <a:pos x="11" y="100"/>
                  </a:cxn>
                  <a:cxn ang="0">
                    <a:pos x="32" y="90"/>
                  </a:cxn>
                  <a:cxn ang="0">
                    <a:pos x="54" y="77"/>
                  </a:cxn>
                  <a:cxn ang="0">
                    <a:pos x="77" y="64"/>
                  </a:cxn>
                  <a:cxn ang="0">
                    <a:pos x="99" y="49"/>
                  </a:cxn>
                  <a:cxn ang="0">
                    <a:pos x="124" y="36"/>
                  </a:cxn>
                  <a:cxn ang="0">
                    <a:pos x="146" y="27"/>
                  </a:cxn>
                  <a:cxn ang="0">
                    <a:pos x="171" y="21"/>
                  </a:cxn>
                  <a:cxn ang="0">
                    <a:pos x="195" y="23"/>
                  </a:cxn>
                  <a:cxn ang="0">
                    <a:pos x="201" y="2"/>
                  </a:cxn>
                </a:cxnLst>
                <a:rect l="0" t="0" r="r" b="b"/>
                <a:pathLst>
                  <a:path w="201" h="100">
                    <a:moveTo>
                      <a:pt x="201" y="2"/>
                    </a:moveTo>
                    <a:lnTo>
                      <a:pt x="171" y="0"/>
                    </a:lnTo>
                    <a:lnTo>
                      <a:pt x="144" y="4"/>
                    </a:lnTo>
                    <a:lnTo>
                      <a:pt x="118" y="13"/>
                    </a:lnTo>
                    <a:lnTo>
                      <a:pt x="96" y="27"/>
                    </a:lnTo>
                    <a:lnTo>
                      <a:pt x="71" y="42"/>
                    </a:lnTo>
                    <a:lnTo>
                      <a:pt x="49" y="57"/>
                    </a:lnTo>
                    <a:lnTo>
                      <a:pt x="24" y="72"/>
                    </a:lnTo>
                    <a:lnTo>
                      <a:pt x="0" y="83"/>
                    </a:lnTo>
                    <a:lnTo>
                      <a:pt x="11" y="100"/>
                    </a:lnTo>
                    <a:lnTo>
                      <a:pt x="32" y="90"/>
                    </a:lnTo>
                    <a:lnTo>
                      <a:pt x="54" y="77"/>
                    </a:lnTo>
                    <a:lnTo>
                      <a:pt x="77" y="64"/>
                    </a:lnTo>
                    <a:lnTo>
                      <a:pt x="99" y="49"/>
                    </a:lnTo>
                    <a:lnTo>
                      <a:pt x="124" y="36"/>
                    </a:lnTo>
                    <a:lnTo>
                      <a:pt x="146" y="27"/>
                    </a:lnTo>
                    <a:lnTo>
                      <a:pt x="171" y="21"/>
                    </a:lnTo>
                    <a:lnTo>
                      <a:pt x="195" y="23"/>
                    </a:lnTo>
                    <a:lnTo>
                      <a:pt x="20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3" name="Freeform 325"/>
              <p:cNvSpPr>
                <a:spLocks/>
              </p:cNvSpPr>
              <p:nvPr/>
            </p:nvSpPr>
            <p:spPr bwMode="auto">
              <a:xfrm>
                <a:off x="4339" y="3522"/>
                <a:ext cx="135" cy="255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53" y="24"/>
                  </a:cxn>
                  <a:cxn ang="0">
                    <a:pos x="64" y="49"/>
                  </a:cxn>
                  <a:cxn ang="0">
                    <a:pos x="79" y="77"/>
                  </a:cxn>
                  <a:cxn ang="0">
                    <a:pos x="94" y="105"/>
                  </a:cxn>
                  <a:cxn ang="0">
                    <a:pos x="109" y="137"/>
                  </a:cxn>
                  <a:cxn ang="0">
                    <a:pos x="118" y="169"/>
                  </a:cxn>
                  <a:cxn ang="0">
                    <a:pos x="120" y="199"/>
                  </a:cxn>
                  <a:cxn ang="0">
                    <a:pos x="113" y="229"/>
                  </a:cxn>
                  <a:cxn ang="0">
                    <a:pos x="102" y="233"/>
                  </a:cxn>
                  <a:cxn ang="0">
                    <a:pos x="88" y="235"/>
                  </a:cxn>
                  <a:cxn ang="0">
                    <a:pos x="73" y="235"/>
                  </a:cxn>
                  <a:cxn ang="0">
                    <a:pos x="58" y="231"/>
                  </a:cxn>
                  <a:cxn ang="0">
                    <a:pos x="43" y="227"/>
                  </a:cxn>
                  <a:cxn ang="0">
                    <a:pos x="28" y="224"/>
                  </a:cxn>
                  <a:cxn ang="0">
                    <a:pos x="15" y="218"/>
                  </a:cxn>
                  <a:cxn ang="0">
                    <a:pos x="6" y="214"/>
                  </a:cxn>
                  <a:cxn ang="0">
                    <a:pos x="0" y="235"/>
                  </a:cxn>
                  <a:cxn ang="0">
                    <a:pos x="13" y="240"/>
                  </a:cxn>
                  <a:cxn ang="0">
                    <a:pos x="28" y="246"/>
                  </a:cxn>
                  <a:cxn ang="0">
                    <a:pos x="45" y="250"/>
                  </a:cxn>
                  <a:cxn ang="0">
                    <a:pos x="62" y="254"/>
                  </a:cxn>
                  <a:cxn ang="0">
                    <a:pos x="81" y="255"/>
                  </a:cxn>
                  <a:cxn ang="0">
                    <a:pos x="98" y="255"/>
                  </a:cxn>
                  <a:cxn ang="0">
                    <a:pos x="113" y="254"/>
                  </a:cxn>
                  <a:cxn ang="0">
                    <a:pos x="126" y="248"/>
                  </a:cxn>
                  <a:cxn ang="0">
                    <a:pos x="133" y="220"/>
                  </a:cxn>
                  <a:cxn ang="0">
                    <a:pos x="135" y="188"/>
                  </a:cxn>
                  <a:cxn ang="0">
                    <a:pos x="133" y="154"/>
                  </a:cxn>
                  <a:cxn ang="0">
                    <a:pos x="126" y="118"/>
                  </a:cxn>
                  <a:cxn ang="0">
                    <a:pos x="115" y="83"/>
                  </a:cxn>
                  <a:cxn ang="0">
                    <a:pos x="100" y="51"/>
                  </a:cxn>
                  <a:cxn ang="0">
                    <a:pos x="83" y="23"/>
                  </a:cxn>
                  <a:cxn ang="0">
                    <a:pos x="66" y="0"/>
                  </a:cxn>
                  <a:cxn ang="0">
                    <a:pos x="68" y="8"/>
                  </a:cxn>
                  <a:cxn ang="0">
                    <a:pos x="47" y="4"/>
                  </a:cxn>
                  <a:cxn ang="0">
                    <a:pos x="45" y="6"/>
                  </a:cxn>
                  <a:cxn ang="0">
                    <a:pos x="45" y="8"/>
                  </a:cxn>
                  <a:cxn ang="0">
                    <a:pos x="47" y="11"/>
                  </a:cxn>
                  <a:cxn ang="0">
                    <a:pos x="49" y="11"/>
                  </a:cxn>
                  <a:cxn ang="0">
                    <a:pos x="47" y="4"/>
                  </a:cxn>
                </a:cxnLst>
                <a:rect l="0" t="0" r="r" b="b"/>
                <a:pathLst>
                  <a:path w="135" h="255">
                    <a:moveTo>
                      <a:pt x="47" y="4"/>
                    </a:moveTo>
                    <a:lnTo>
                      <a:pt x="53" y="24"/>
                    </a:lnTo>
                    <a:lnTo>
                      <a:pt x="64" y="49"/>
                    </a:lnTo>
                    <a:lnTo>
                      <a:pt x="79" y="77"/>
                    </a:lnTo>
                    <a:lnTo>
                      <a:pt x="94" y="105"/>
                    </a:lnTo>
                    <a:lnTo>
                      <a:pt x="109" y="137"/>
                    </a:lnTo>
                    <a:lnTo>
                      <a:pt x="118" y="169"/>
                    </a:lnTo>
                    <a:lnTo>
                      <a:pt x="120" y="199"/>
                    </a:lnTo>
                    <a:lnTo>
                      <a:pt x="113" y="229"/>
                    </a:lnTo>
                    <a:lnTo>
                      <a:pt x="102" y="233"/>
                    </a:lnTo>
                    <a:lnTo>
                      <a:pt x="88" y="235"/>
                    </a:lnTo>
                    <a:lnTo>
                      <a:pt x="73" y="235"/>
                    </a:lnTo>
                    <a:lnTo>
                      <a:pt x="58" y="231"/>
                    </a:lnTo>
                    <a:lnTo>
                      <a:pt x="43" y="227"/>
                    </a:lnTo>
                    <a:lnTo>
                      <a:pt x="28" y="224"/>
                    </a:lnTo>
                    <a:lnTo>
                      <a:pt x="15" y="218"/>
                    </a:lnTo>
                    <a:lnTo>
                      <a:pt x="6" y="214"/>
                    </a:lnTo>
                    <a:lnTo>
                      <a:pt x="0" y="235"/>
                    </a:lnTo>
                    <a:lnTo>
                      <a:pt x="13" y="240"/>
                    </a:lnTo>
                    <a:lnTo>
                      <a:pt x="28" y="246"/>
                    </a:lnTo>
                    <a:lnTo>
                      <a:pt x="45" y="250"/>
                    </a:lnTo>
                    <a:lnTo>
                      <a:pt x="62" y="254"/>
                    </a:lnTo>
                    <a:lnTo>
                      <a:pt x="81" y="255"/>
                    </a:lnTo>
                    <a:lnTo>
                      <a:pt x="98" y="255"/>
                    </a:lnTo>
                    <a:lnTo>
                      <a:pt x="113" y="254"/>
                    </a:lnTo>
                    <a:lnTo>
                      <a:pt x="126" y="248"/>
                    </a:lnTo>
                    <a:lnTo>
                      <a:pt x="133" y="220"/>
                    </a:lnTo>
                    <a:lnTo>
                      <a:pt x="135" y="188"/>
                    </a:lnTo>
                    <a:lnTo>
                      <a:pt x="133" y="154"/>
                    </a:lnTo>
                    <a:lnTo>
                      <a:pt x="126" y="118"/>
                    </a:lnTo>
                    <a:lnTo>
                      <a:pt x="115" y="83"/>
                    </a:lnTo>
                    <a:lnTo>
                      <a:pt x="100" y="51"/>
                    </a:lnTo>
                    <a:lnTo>
                      <a:pt x="83" y="23"/>
                    </a:lnTo>
                    <a:lnTo>
                      <a:pt x="66" y="0"/>
                    </a:lnTo>
                    <a:lnTo>
                      <a:pt x="68" y="8"/>
                    </a:lnTo>
                    <a:lnTo>
                      <a:pt x="47" y="4"/>
                    </a:lnTo>
                    <a:lnTo>
                      <a:pt x="45" y="6"/>
                    </a:lnTo>
                    <a:lnTo>
                      <a:pt x="45" y="8"/>
                    </a:lnTo>
                    <a:lnTo>
                      <a:pt x="47" y="11"/>
                    </a:lnTo>
                    <a:lnTo>
                      <a:pt x="49" y="11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4" name="Freeform 326"/>
              <p:cNvSpPr>
                <a:spLocks/>
              </p:cNvSpPr>
              <p:nvPr/>
            </p:nvSpPr>
            <p:spPr bwMode="auto">
              <a:xfrm>
                <a:off x="4386" y="3458"/>
                <a:ext cx="41" cy="72"/>
              </a:xfrm>
              <a:custGeom>
                <a:avLst/>
                <a:gdLst/>
                <a:ahLst/>
                <a:cxnLst>
                  <a:cxn ang="0">
                    <a:pos x="28" y="32"/>
                  </a:cxn>
                  <a:cxn ang="0">
                    <a:pos x="13" y="21"/>
                  </a:cxn>
                  <a:cxn ang="0">
                    <a:pos x="0" y="68"/>
                  </a:cxn>
                  <a:cxn ang="0">
                    <a:pos x="21" y="72"/>
                  </a:cxn>
                  <a:cxn ang="0">
                    <a:pos x="34" y="25"/>
                  </a:cxn>
                  <a:cxn ang="0">
                    <a:pos x="17" y="12"/>
                  </a:cxn>
                  <a:cxn ang="0">
                    <a:pos x="34" y="25"/>
                  </a:cxn>
                  <a:cxn ang="0">
                    <a:pos x="41" y="0"/>
                  </a:cxn>
                  <a:cxn ang="0">
                    <a:pos x="17" y="12"/>
                  </a:cxn>
                  <a:cxn ang="0">
                    <a:pos x="28" y="32"/>
                  </a:cxn>
                </a:cxnLst>
                <a:rect l="0" t="0" r="r" b="b"/>
                <a:pathLst>
                  <a:path w="41" h="72">
                    <a:moveTo>
                      <a:pt x="28" y="32"/>
                    </a:moveTo>
                    <a:lnTo>
                      <a:pt x="13" y="21"/>
                    </a:lnTo>
                    <a:lnTo>
                      <a:pt x="0" y="68"/>
                    </a:lnTo>
                    <a:lnTo>
                      <a:pt x="21" y="72"/>
                    </a:lnTo>
                    <a:lnTo>
                      <a:pt x="34" y="25"/>
                    </a:lnTo>
                    <a:lnTo>
                      <a:pt x="17" y="12"/>
                    </a:lnTo>
                    <a:lnTo>
                      <a:pt x="34" y="25"/>
                    </a:lnTo>
                    <a:lnTo>
                      <a:pt x="41" y="0"/>
                    </a:lnTo>
                    <a:lnTo>
                      <a:pt x="17" y="12"/>
                    </a:lnTo>
                    <a:lnTo>
                      <a:pt x="2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5" name="Freeform 327"/>
              <p:cNvSpPr>
                <a:spLocks/>
              </p:cNvSpPr>
              <p:nvPr/>
            </p:nvSpPr>
            <p:spPr bwMode="auto">
              <a:xfrm>
                <a:off x="4348" y="3439"/>
                <a:ext cx="66" cy="5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5"/>
                  </a:cxn>
                  <a:cxn ang="0">
                    <a:pos x="0" y="31"/>
                  </a:cxn>
                  <a:cxn ang="0">
                    <a:pos x="6" y="46"/>
                  </a:cxn>
                  <a:cxn ang="0">
                    <a:pos x="16" y="57"/>
                  </a:cxn>
                  <a:cxn ang="0">
                    <a:pos x="31" y="59"/>
                  </a:cxn>
                  <a:cxn ang="0">
                    <a:pos x="42" y="59"/>
                  </a:cxn>
                  <a:cxn ang="0">
                    <a:pos x="53" y="55"/>
                  </a:cxn>
                  <a:cxn ang="0">
                    <a:pos x="66" y="51"/>
                  </a:cxn>
                  <a:cxn ang="0">
                    <a:pos x="55" y="31"/>
                  </a:cxn>
                  <a:cxn ang="0">
                    <a:pos x="47" y="34"/>
                  </a:cxn>
                  <a:cxn ang="0">
                    <a:pos x="40" y="36"/>
                  </a:cxn>
                  <a:cxn ang="0">
                    <a:pos x="34" y="38"/>
                  </a:cxn>
                  <a:cxn ang="0">
                    <a:pos x="25" y="36"/>
                  </a:cxn>
                  <a:cxn ang="0">
                    <a:pos x="25" y="29"/>
                  </a:cxn>
                  <a:cxn ang="0">
                    <a:pos x="25" y="19"/>
                  </a:cxn>
                  <a:cxn ang="0">
                    <a:pos x="25" y="12"/>
                  </a:cxn>
                  <a:cxn ang="0">
                    <a:pos x="25" y="4"/>
                  </a:cxn>
                  <a:cxn ang="0">
                    <a:pos x="4" y="0"/>
                  </a:cxn>
                </a:cxnLst>
                <a:rect l="0" t="0" r="r" b="b"/>
                <a:pathLst>
                  <a:path w="66" h="59">
                    <a:moveTo>
                      <a:pt x="4" y="0"/>
                    </a:moveTo>
                    <a:lnTo>
                      <a:pt x="0" y="15"/>
                    </a:lnTo>
                    <a:lnTo>
                      <a:pt x="0" y="31"/>
                    </a:lnTo>
                    <a:lnTo>
                      <a:pt x="6" y="46"/>
                    </a:lnTo>
                    <a:lnTo>
                      <a:pt x="16" y="57"/>
                    </a:lnTo>
                    <a:lnTo>
                      <a:pt x="31" y="59"/>
                    </a:lnTo>
                    <a:lnTo>
                      <a:pt x="42" y="59"/>
                    </a:lnTo>
                    <a:lnTo>
                      <a:pt x="53" y="55"/>
                    </a:lnTo>
                    <a:lnTo>
                      <a:pt x="66" y="51"/>
                    </a:lnTo>
                    <a:lnTo>
                      <a:pt x="55" y="31"/>
                    </a:lnTo>
                    <a:lnTo>
                      <a:pt x="47" y="34"/>
                    </a:lnTo>
                    <a:lnTo>
                      <a:pt x="40" y="36"/>
                    </a:lnTo>
                    <a:lnTo>
                      <a:pt x="34" y="38"/>
                    </a:lnTo>
                    <a:lnTo>
                      <a:pt x="25" y="36"/>
                    </a:lnTo>
                    <a:lnTo>
                      <a:pt x="25" y="29"/>
                    </a:lnTo>
                    <a:lnTo>
                      <a:pt x="25" y="19"/>
                    </a:lnTo>
                    <a:lnTo>
                      <a:pt x="25" y="12"/>
                    </a:lnTo>
                    <a:lnTo>
                      <a:pt x="25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6" name="Freeform 328"/>
              <p:cNvSpPr>
                <a:spLocks/>
              </p:cNvSpPr>
              <p:nvPr/>
            </p:nvSpPr>
            <p:spPr bwMode="auto">
              <a:xfrm>
                <a:off x="4281" y="3363"/>
                <a:ext cx="96" cy="80"/>
              </a:xfrm>
              <a:custGeom>
                <a:avLst/>
                <a:gdLst/>
                <a:ahLst/>
                <a:cxnLst>
                  <a:cxn ang="0">
                    <a:pos x="51" y="1"/>
                  </a:cxn>
                  <a:cxn ang="0">
                    <a:pos x="58" y="22"/>
                  </a:cxn>
                  <a:cxn ang="0">
                    <a:pos x="67" y="24"/>
                  </a:cxn>
                  <a:cxn ang="0">
                    <a:pos x="75" y="35"/>
                  </a:cxn>
                  <a:cxn ang="0">
                    <a:pos x="71" y="76"/>
                  </a:cxn>
                  <a:cxn ang="0">
                    <a:pos x="92" y="80"/>
                  </a:cxn>
                  <a:cxn ang="0">
                    <a:pos x="96" y="60"/>
                  </a:cxn>
                  <a:cxn ang="0">
                    <a:pos x="96" y="45"/>
                  </a:cxn>
                  <a:cxn ang="0">
                    <a:pos x="94" y="30"/>
                  </a:cxn>
                  <a:cxn ang="0">
                    <a:pos x="86" y="9"/>
                  </a:cxn>
                  <a:cxn ang="0">
                    <a:pos x="79" y="5"/>
                  </a:cxn>
                  <a:cxn ang="0">
                    <a:pos x="71" y="1"/>
                  </a:cxn>
                  <a:cxn ang="0">
                    <a:pos x="62" y="0"/>
                  </a:cxn>
                  <a:cxn ang="0">
                    <a:pos x="54" y="1"/>
                  </a:cxn>
                  <a:cxn ang="0">
                    <a:pos x="62" y="22"/>
                  </a:cxn>
                  <a:cxn ang="0">
                    <a:pos x="51" y="1"/>
                  </a:cxn>
                  <a:cxn ang="0">
                    <a:pos x="0" y="31"/>
                  </a:cxn>
                  <a:cxn ang="0">
                    <a:pos x="58" y="22"/>
                  </a:cxn>
                  <a:cxn ang="0">
                    <a:pos x="51" y="1"/>
                  </a:cxn>
                </a:cxnLst>
                <a:rect l="0" t="0" r="r" b="b"/>
                <a:pathLst>
                  <a:path w="96" h="80">
                    <a:moveTo>
                      <a:pt x="51" y="1"/>
                    </a:moveTo>
                    <a:lnTo>
                      <a:pt x="58" y="22"/>
                    </a:lnTo>
                    <a:lnTo>
                      <a:pt x="67" y="24"/>
                    </a:lnTo>
                    <a:lnTo>
                      <a:pt x="75" y="35"/>
                    </a:lnTo>
                    <a:lnTo>
                      <a:pt x="71" y="76"/>
                    </a:lnTo>
                    <a:lnTo>
                      <a:pt x="92" y="80"/>
                    </a:lnTo>
                    <a:lnTo>
                      <a:pt x="96" y="60"/>
                    </a:lnTo>
                    <a:lnTo>
                      <a:pt x="96" y="45"/>
                    </a:lnTo>
                    <a:lnTo>
                      <a:pt x="94" y="30"/>
                    </a:lnTo>
                    <a:lnTo>
                      <a:pt x="86" y="9"/>
                    </a:lnTo>
                    <a:lnTo>
                      <a:pt x="79" y="5"/>
                    </a:lnTo>
                    <a:lnTo>
                      <a:pt x="71" y="1"/>
                    </a:lnTo>
                    <a:lnTo>
                      <a:pt x="62" y="0"/>
                    </a:lnTo>
                    <a:lnTo>
                      <a:pt x="54" y="1"/>
                    </a:lnTo>
                    <a:lnTo>
                      <a:pt x="62" y="22"/>
                    </a:lnTo>
                    <a:lnTo>
                      <a:pt x="51" y="1"/>
                    </a:lnTo>
                    <a:lnTo>
                      <a:pt x="0" y="31"/>
                    </a:lnTo>
                    <a:lnTo>
                      <a:pt x="58" y="2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7" name="Freeform 329"/>
              <p:cNvSpPr>
                <a:spLocks/>
              </p:cNvSpPr>
              <p:nvPr/>
            </p:nvSpPr>
            <p:spPr bwMode="auto">
              <a:xfrm>
                <a:off x="4332" y="3338"/>
                <a:ext cx="65" cy="47"/>
              </a:xfrm>
              <a:custGeom>
                <a:avLst/>
                <a:gdLst/>
                <a:ahLst/>
                <a:cxnLst>
                  <a:cxn ang="0">
                    <a:pos x="41" y="13"/>
                  </a:cxn>
                  <a:cxn ang="0">
                    <a:pos x="45" y="0"/>
                  </a:cxn>
                  <a:cxn ang="0">
                    <a:pos x="0" y="26"/>
                  </a:cxn>
                  <a:cxn ang="0">
                    <a:pos x="11" y="47"/>
                  </a:cxn>
                  <a:cxn ang="0">
                    <a:pos x="56" y="21"/>
                  </a:cxn>
                  <a:cxn ang="0">
                    <a:pos x="62" y="6"/>
                  </a:cxn>
                  <a:cxn ang="0">
                    <a:pos x="56" y="21"/>
                  </a:cxn>
                  <a:cxn ang="0">
                    <a:pos x="65" y="15"/>
                  </a:cxn>
                  <a:cxn ang="0">
                    <a:pos x="62" y="6"/>
                  </a:cxn>
                  <a:cxn ang="0">
                    <a:pos x="41" y="13"/>
                  </a:cxn>
                </a:cxnLst>
                <a:rect l="0" t="0" r="r" b="b"/>
                <a:pathLst>
                  <a:path w="65" h="47">
                    <a:moveTo>
                      <a:pt x="41" y="13"/>
                    </a:moveTo>
                    <a:lnTo>
                      <a:pt x="45" y="0"/>
                    </a:lnTo>
                    <a:lnTo>
                      <a:pt x="0" y="26"/>
                    </a:lnTo>
                    <a:lnTo>
                      <a:pt x="11" y="47"/>
                    </a:lnTo>
                    <a:lnTo>
                      <a:pt x="56" y="21"/>
                    </a:lnTo>
                    <a:lnTo>
                      <a:pt x="62" y="6"/>
                    </a:lnTo>
                    <a:lnTo>
                      <a:pt x="56" y="21"/>
                    </a:lnTo>
                    <a:lnTo>
                      <a:pt x="65" y="15"/>
                    </a:lnTo>
                    <a:lnTo>
                      <a:pt x="62" y="6"/>
                    </a:lnTo>
                    <a:lnTo>
                      <a:pt x="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8" name="Freeform 330"/>
              <p:cNvSpPr>
                <a:spLocks/>
              </p:cNvSpPr>
              <p:nvPr/>
            </p:nvSpPr>
            <p:spPr bwMode="auto">
              <a:xfrm>
                <a:off x="4292" y="3120"/>
                <a:ext cx="102" cy="231"/>
              </a:xfrm>
              <a:custGeom>
                <a:avLst/>
                <a:gdLst/>
                <a:ahLst/>
                <a:cxnLst>
                  <a:cxn ang="0">
                    <a:pos x="17" y="27"/>
                  </a:cxn>
                  <a:cxn ang="0">
                    <a:pos x="0" y="19"/>
                  </a:cxn>
                  <a:cxn ang="0">
                    <a:pos x="81" y="231"/>
                  </a:cxn>
                  <a:cxn ang="0">
                    <a:pos x="102" y="224"/>
                  </a:cxn>
                  <a:cxn ang="0">
                    <a:pos x="23" y="13"/>
                  </a:cxn>
                  <a:cxn ang="0">
                    <a:pos x="6" y="6"/>
                  </a:cxn>
                  <a:cxn ang="0">
                    <a:pos x="23" y="13"/>
                  </a:cxn>
                  <a:cxn ang="0">
                    <a:pos x="17" y="0"/>
                  </a:cxn>
                  <a:cxn ang="0">
                    <a:pos x="6" y="6"/>
                  </a:cxn>
                  <a:cxn ang="0">
                    <a:pos x="17" y="27"/>
                  </a:cxn>
                </a:cxnLst>
                <a:rect l="0" t="0" r="r" b="b"/>
                <a:pathLst>
                  <a:path w="102" h="231">
                    <a:moveTo>
                      <a:pt x="17" y="27"/>
                    </a:moveTo>
                    <a:lnTo>
                      <a:pt x="0" y="19"/>
                    </a:lnTo>
                    <a:lnTo>
                      <a:pt x="81" y="231"/>
                    </a:lnTo>
                    <a:lnTo>
                      <a:pt x="102" y="224"/>
                    </a:lnTo>
                    <a:lnTo>
                      <a:pt x="23" y="13"/>
                    </a:lnTo>
                    <a:lnTo>
                      <a:pt x="6" y="6"/>
                    </a:lnTo>
                    <a:lnTo>
                      <a:pt x="23" y="13"/>
                    </a:lnTo>
                    <a:lnTo>
                      <a:pt x="17" y="0"/>
                    </a:lnTo>
                    <a:lnTo>
                      <a:pt x="6" y="6"/>
                    </a:lnTo>
                    <a:lnTo>
                      <a:pt x="1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9" name="Freeform 331"/>
              <p:cNvSpPr>
                <a:spLocks/>
              </p:cNvSpPr>
              <p:nvPr/>
            </p:nvSpPr>
            <p:spPr bwMode="auto">
              <a:xfrm>
                <a:off x="4245" y="3126"/>
                <a:ext cx="64" cy="49"/>
              </a:xfrm>
              <a:custGeom>
                <a:avLst/>
                <a:gdLst/>
                <a:ahLst/>
                <a:cxnLst>
                  <a:cxn ang="0">
                    <a:pos x="6" y="47"/>
                  </a:cxn>
                  <a:cxn ang="0">
                    <a:pos x="11" y="47"/>
                  </a:cxn>
                  <a:cxn ang="0">
                    <a:pos x="64" y="21"/>
                  </a:cxn>
                  <a:cxn ang="0">
                    <a:pos x="53" y="0"/>
                  </a:cxn>
                  <a:cxn ang="0">
                    <a:pos x="0" y="26"/>
                  </a:cxn>
                  <a:cxn ang="0">
                    <a:pos x="6" y="26"/>
                  </a:cxn>
                  <a:cxn ang="0">
                    <a:pos x="6" y="47"/>
                  </a:cxn>
                  <a:cxn ang="0">
                    <a:pos x="8" y="49"/>
                  </a:cxn>
                  <a:cxn ang="0">
                    <a:pos x="11" y="47"/>
                  </a:cxn>
                  <a:cxn ang="0">
                    <a:pos x="6" y="47"/>
                  </a:cxn>
                </a:cxnLst>
                <a:rect l="0" t="0" r="r" b="b"/>
                <a:pathLst>
                  <a:path w="64" h="49">
                    <a:moveTo>
                      <a:pt x="6" y="47"/>
                    </a:moveTo>
                    <a:lnTo>
                      <a:pt x="11" y="47"/>
                    </a:lnTo>
                    <a:lnTo>
                      <a:pt x="64" y="21"/>
                    </a:lnTo>
                    <a:lnTo>
                      <a:pt x="53" y="0"/>
                    </a:lnTo>
                    <a:lnTo>
                      <a:pt x="0" y="26"/>
                    </a:lnTo>
                    <a:lnTo>
                      <a:pt x="6" y="26"/>
                    </a:lnTo>
                    <a:lnTo>
                      <a:pt x="6" y="47"/>
                    </a:lnTo>
                    <a:lnTo>
                      <a:pt x="8" y="49"/>
                    </a:lnTo>
                    <a:lnTo>
                      <a:pt x="11" y="47"/>
                    </a:lnTo>
                    <a:lnTo>
                      <a:pt x="6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0" name="Freeform 332"/>
              <p:cNvSpPr>
                <a:spLocks/>
              </p:cNvSpPr>
              <p:nvPr/>
            </p:nvSpPr>
            <p:spPr bwMode="auto">
              <a:xfrm>
                <a:off x="4134" y="3135"/>
                <a:ext cx="117" cy="38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10" y="25"/>
                  </a:cxn>
                  <a:cxn ang="0">
                    <a:pos x="117" y="38"/>
                  </a:cxn>
                  <a:cxn ang="0">
                    <a:pos x="117" y="17"/>
                  </a:cxn>
                  <a:cxn ang="0">
                    <a:pos x="10" y="2"/>
                  </a:cxn>
                  <a:cxn ang="0">
                    <a:pos x="0" y="8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0" y="8"/>
                  </a:cxn>
                  <a:cxn ang="0">
                    <a:pos x="21" y="19"/>
                  </a:cxn>
                </a:cxnLst>
                <a:rect l="0" t="0" r="r" b="b"/>
                <a:pathLst>
                  <a:path w="117" h="38">
                    <a:moveTo>
                      <a:pt x="21" y="19"/>
                    </a:moveTo>
                    <a:lnTo>
                      <a:pt x="10" y="25"/>
                    </a:lnTo>
                    <a:lnTo>
                      <a:pt x="117" y="38"/>
                    </a:lnTo>
                    <a:lnTo>
                      <a:pt x="117" y="17"/>
                    </a:lnTo>
                    <a:lnTo>
                      <a:pt x="10" y="2"/>
                    </a:lnTo>
                    <a:lnTo>
                      <a:pt x="0" y="8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1" name="Rectangle 333"/>
              <p:cNvSpPr>
                <a:spLocks noChangeArrowheads="1"/>
              </p:cNvSpPr>
              <p:nvPr/>
            </p:nvSpPr>
            <p:spPr bwMode="auto">
              <a:xfrm>
                <a:off x="2217" y="2617"/>
                <a:ext cx="264" cy="381"/>
              </a:xfrm>
              <a:prstGeom prst="rect">
                <a:avLst/>
              </a:prstGeom>
              <a:solidFill>
                <a:srgbClr val="84C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2" name="Freeform 334"/>
              <p:cNvSpPr>
                <a:spLocks/>
              </p:cNvSpPr>
              <p:nvPr/>
            </p:nvSpPr>
            <p:spPr bwMode="auto">
              <a:xfrm>
                <a:off x="2217" y="2606"/>
                <a:ext cx="278" cy="24"/>
              </a:xfrm>
              <a:custGeom>
                <a:avLst/>
                <a:gdLst/>
                <a:ahLst/>
                <a:cxnLst>
                  <a:cxn ang="0">
                    <a:pos x="278" y="11"/>
                  </a:cxn>
                  <a:cxn ang="0">
                    <a:pos x="26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64" y="24"/>
                  </a:cxn>
                  <a:cxn ang="0">
                    <a:pos x="253" y="11"/>
                  </a:cxn>
                  <a:cxn ang="0">
                    <a:pos x="278" y="11"/>
                  </a:cxn>
                  <a:cxn ang="0">
                    <a:pos x="278" y="0"/>
                  </a:cxn>
                  <a:cxn ang="0">
                    <a:pos x="264" y="0"/>
                  </a:cxn>
                  <a:cxn ang="0">
                    <a:pos x="278" y="11"/>
                  </a:cxn>
                </a:cxnLst>
                <a:rect l="0" t="0" r="r" b="b"/>
                <a:pathLst>
                  <a:path w="278" h="24">
                    <a:moveTo>
                      <a:pt x="278" y="11"/>
                    </a:moveTo>
                    <a:lnTo>
                      <a:pt x="26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64" y="24"/>
                    </a:lnTo>
                    <a:lnTo>
                      <a:pt x="253" y="11"/>
                    </a:lnTo>
                    <a:lnTo>
                      <a:pt x="278" y="11"/>
                    </a:lnTo>
                    <a:lnTo>
                      <a:pt x="278" y="0"/>
                    </a:lnTo>
                    <a:lnTo>
                      <a:pt x="264" y="0"/>
                    </a:lnTo>
                    <a:lnTo>
                      <a:pt x="27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3" name="Freeform 335"/>
              <p:cNvSpPr>
                <a:spLocks/>
              </p:cNvSpPr>
              <p:nvPr/>
            </p:nvSpPr>
            <p:spPr bwMode="auto">
              <a:xfrm>
                <a:off x="2470" y="2617"/>
                <a:ext cx="25" cy="394"/>
              </a:xfrm>
              <a:custGeom>
                <a:avLst/>
                <a:gdLst/>
                <a:ahLst/>
                <a:cxnLst>
                  <a:cxn ang="0">
                    <a:pos x="11" y="394"/>
                  </a:cxn>
                  <a:cxn ang="0">
                    <a:pos x="25" y="381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81"/>
                  </a:cxn>
                  <a:cxn ang="0">
                    <a:pos x="11" y="370"/>
                  </a:cxn>
                  <a:cxn ang="0">
                    <a:pos x="11" y="394"/>
                  </a:cxn>
                  <a:cxn ang="0">
                    <a:pos x="25" y="394"/>
                  </a:cxn>
                  <a:cxn ang="0">
                    <a:pos x="25" y="381"/>
                  </a:cxn>
                  <a:cxn ang="0">
                    <a:pos x="11" y="394"/>
                  </a:cxn>
                </a:cxnLst>
                <a:rect l="0" t="0" r="r" b="b"/>
                <a:pathLst>
                  <a:path w="25" h="394">
                    <a:moveTo>
                      <a:pt x="11" y="394"/>
                    </a:moveTo>
                    <a:lnTo>
                      <a:pt x="25" y="381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81"/>
                    </a:lnTo>
                    <a:lnTo>
                      <a:pt x="11" y="370"/>
                    </a:lnTo>
                    <a:lnTo>
                      <a:pt x="11" y="394"/>
                    </a:lnTo>
                    <a:lnTo>
                      <a:pt x="25" y="394"/>
                    </a:lnTo>
                    <a:lnTo>
                      <a:pt x="25" y="381"/>
                    </a:lnTo>
                    <a:lnTo>
                      <a:pt x="11" y="3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4" name="Freeform 336"/>
              <p:cNvSpPr>
                <a:spLocks/>
              </p:cNvSpPr>
              <p:nvPr/>
            </p:nvSpPr>
            <p:spPr bwMode="auto">
              <a:xfrm>
                <a:off x="2205" y="2987"/>
                <a:ext cx="276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2" y="24"/>
                  </a:cxn>
                  <a:cxn ang="0">
                    <a:pos x="276" y="24"/>
                  </a:cxn>
                  <a:cxn ang="0">
                    <a:pos x="276" y="0"/>
                  </a:cxn>
                  <a:cxn ang="0">
                    <a:pos x="12" y="0"/>
                  </a:cxn>
                  <a:cxn ang="0">
                    <a:pos x="25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0" y="11"/>
                  </a:cxn>
                </a:cxnLst>
                <a:rect l="0" t="0" r="r" b="b"/>
                <a:pathLst>
                  <a:path w="276" h="24">
                    <a:moveTo>
                      <a:pt x="0" y="11"/>
                    </a:moveTo>
                    <a:lnTo>
                      <a:pt x="12" y="24"/>
                    </a:lnTo>
                    <a:lnTo>
                      <a:pt x="276" y="24"/>
                    </a:lnTo>
                    <a:lnTo>
                      <a:pt x="276" y="0"/>
                    </a:lnTo>
                    <a:lnTo>
                      <a:pt x="12" y="0"/>
                    </a:lnTo>
                    <a:lnTo>
                      <a:pt x="25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5" name="Freeform 337"/>
              <p:cNvSpPr>
                <a:spLocks/>
              </p:cNvSpPr>
              <p:nvPr/>
            </p:nvSpPr>
            <p:spPr bwMode="auto">
              <a:xfrm>
                <a:off x="2205" y="2606"/>
                <a:ext cx="25" cy="39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1"/>
                  </a:cxn>
                  <a:cxn ang="0">
                    <a:pos x="0" y="392"/>
                  </a:cxn>
                  <a:cxn ang="0">
                    <a:pos x="25" y="392"/>
                  </a:cxn>
                  <a:cxn ang="0">
                    <a:pos x="25" y="11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2" y="0"/>
                  </a:cxn>
                </a:cxnLst>
                <a:rect l="0" t="0" r="r" b="b"/>
                <a:pathLst>
                  <a:path w="25" h="392">
                    <a:moveTo>
                      <a:pt x="12" y="0"/>
                    </a:moveTo>
                    <a:lnTo>
                      <a:pt x="0" y="11"/>
                    </a:lnTo>
                    <a:lnTo>
                      <a:pt x="0" y="392"/>
                    </a:lnTo>
                    <a:lnTo>
                      <a:pt x="25" y="392"/>
                    </a:lnTo>
                    <a:lnTo>
                      <a:pt x="25" y="11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6" name="Rectangle 338"/>
              <p:cNvSpPr>
                <a:spLocks noChangeArrowheads="1"/>
              </p:cNvSpPr>
              <p:nvPr/>
            </p:nvSpPr>
            <p:spPr bwMode="auto">
              <a:xfrm>
                <a:off x="2217" y="3034"/>
                <a:ext cx="264" cy="344"/>
              </a:xfrm>
              <a:prstGeom prst="rect">
                <a:avLst/>
              </a:prstGeom>
              <a:solidFill>
                <a:srgbClr val="84C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7" name="Freeform 339"/>
              <p:cNvSpPr>
                <a:spLocks/>
              </p:cNvSpPr>
              <p:nvPr/>
            </p:nvSpPr>
            <p:spPr bwMode="auto">
              <a:xfrm>
                <a:off x="2217" y="3021"/>
                <a:ext cx="278" cy="26"/>
              </a:xfrm>
              <a:custGeom>
                <a:avLst/>
                <a:gdLst/>
                <a:ahLst/>
                <a:cxnLst>
                  <a:cxn ang="0">
                    <a:pos x="278" y="13"/>
                  </a:cxn>
                  <a:cxn ang="0">
                    <a:pos x="264" y="0"/>
                  </a:cxn>
                  <a:cxn ang="0">
                    <a:pos x="0" y="0"/>
                  </a:cxn>
                  <a:cxn ang="0">
                    <a:pos x="0" y="26"/>
                  </a:cxn>
                  <a:cxn ang="0">
                    <a:pos x="264" y="26"/>
                  </a:cxn>
                  <a:cxn ang="0">
                    <a:pos x="253" y="13"/>
                  </a:cxn>
                  <a:cxn ang="0">
                    <a:pos x="278" y="13"/>
                  </a:cxn>
                  <a:cxn ang="0">
                    <a:pos x="278" y="0"/>
                  </a:cxn>
                  <a:cxn ang="0">
                    <a:pos x="264" y="0"/>
                  </a:cxn>
                  <a:cxn ang="0">
                    <a:pos x="278" y="13"/>
                  </a:cxn>
                </a:cxnLst>
                <a:rect l="0" t="0" r="r" b="b"/>
                <a:pathLst>
                  <a:path w="278" h="26">
                    <a:moveTo>
                      <a:pt x="278" y="13"/>
                    </a:moveTo>
                    <a:lnTo>
                      <a:pt x="264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264" y="26"/>
                    </a:lnTo>
                    <a:lnTo>
                      <a:pt x="253" y="13"/>
                    </a:lnTo>
                    <a:lnTo>
                      <a:pt x="278" y="13"/>
                    </a:lnTo>
                    <a:lnTo>
                      <a:pt x="278" y="0"/>
                    </a:lnTo>
                    <a:lnTo>
                      <a:pt x="264" y="0"/>
                    </a:lnTo>
                    <a:lnTo>
                      <a:pt x="27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8" name="Freeform 340"/>
              <p:cNvSpPr>
                <a:spLocks/>
              </p:cNvSpPr>
              <p:nvPr/>
            </p:nvSpPr>
            <p:spPr bwMode="auto">
              <a:xfrm>
                <a:off x="2470" y="3034"/>
                <a:ext cx="25" cy="357"/>
              </a:xfrm>
              <a:custGeom>
                <a:avLst/>
                <a:gdLst/>
                <a:ahLst/>
                <a:cxnLst>
                  <a:cxn ang="0">
                    <a:pos x="11" y="357"/>
                  </a:cxn>
                  <a:cxn ang="0">
                    <a:pos x="25" y="34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44"/>
                  </a:cxn>
                  <a:cxn ang="0">
                    <a:pos x="11" y="332"/>
                  </a:cxn>
                  <a:cxn ang="0">
                    <a:pos x="11" y="357"/>
                  </a:cxn>
                  <a:cxn ang="0">
                    <a:pos x="25" y="357"/>
                  </a:cxn>
                  <a:cxn ang="0">
                    <a:pos x="25" y="344"/>
                  </a:cxn>
                  <a:cxn ang="0">
                    <a:pos x="11" y="357"/>
                  </a:cxn>
                </a:cxnLst>
                <a:rect l="0" t="0" r="r" b="b"/>
                <a:pathLst>
                  <a:path w="25" h="357">
                    <a:moveTo>
                      <a:pt x="11" y="357"/>
                    </a:moveTo>
                    <a:lnTo>
                      <a:pt x="25" y="34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44"/>
                    </a:lnTo>
                    <a:lnTo>
                      <a:pt x="11" y="332"/>
                    </a:lnTo>
                    <a:lnTo>
                      <a:pt x="11" y="357"/>
                    </a:lnTo>
                    <a:lnTo>
                      <a:pt x="25" y="357"/>
                    </a:lnTo>
                    <a:lnTo>
                      <a:pt x="25" y="344"/>
                    </a:lnTo>
                    <a:lnTo>
                      <a:pt x="11" y="3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9" name="Freeform 341"/>
              <p:cNvSpPr>
                <a:spLocks/>
              </p:cNvSpPr>
              <p:nvPr/>
            </p:nvSpPr>
            <p:spPr bwMode="auto">
              <a:xfrm>
                <a:off x="2205" y="3366"/>
                <a:ext cx="276" cy="2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2" y="25"/>
                  </a:cxn>
                  <a:cxn ang="0">
                    <a:pos x="276" y="25"/>
                  </a:cxn>
                  <a:cxn ang="0">
                    <a:pos x="276" y="0"/>
                  </a:cxn>
                  <a:cxn ang="0">
                    <a:pos x="12" y="0"/>
                  </a:cxn>
                  <a:cxn ang="0">
                    <a:pos x="25" y="12"/>
                  </a:cxn>
                  <a:cxn ang="0">
                    <a:pos x="0" y="12"/>
                  </a:cxn>
                  <a:cxn ang="0">
                    <a:pos x="0" y="25"/>
                  </a:cxn>
                  <a:cxn ang="0">
                    <a:pos x="12" y="25"/>
                  </a:cxn>
                  <a:cxn ang="0">
                    <a:pos x="0" y="12"/>
                  </a:cxn>
                </a:cxnLst>
                <a:rect l="0" t="0" r="r" b="b"/>
                <a:pathLst>
                  <a:path w="276" h="25">
                    <a:moveTo>
                      <a:pt x="0" y="12"/>
                    </a:moveTo>
                    <a:lnTo>
                      <a:pt x="12" y="25"/>
                    </a:lnTo>
                    <a:lnTo>
                      <a:pt x="276" y="25"/>
                    </a:lnTo>
                    <a:lnTo>
                      <a:pt x="276" y="0"/>
                    </a:lnTo>
                    <a:lnTo>
                      <a:pt x="12" y="0"/>
                    </a:lnTo>
                    <a:lnTo>
                      <a:pt x="25" y="12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0" name="Freeform 342"/>
              <p:cNvSpPr>
                <a:spLocks/>
              </p:cNvSpPr>
              <p:nvPr/>
            </p:nvSpPr>
            <p:spPr bwMode="auto">
              <a:xfrm>
                <a:off x="2205" y="3021"/>
                <a:ext cx="25" cy="35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3"/>
                  </a:cxn>
                  <a:cxn ang="0">
                    <a:pos x="0" y="357"/>
                  </a:cxn>
                  <a:cxn ang="0">
                    <a:pos x="25" y="357"/>
                  </a:cxn>
                  <a:cxn ang="0">
                    <a:pos x="25" y="13"/>
                  </a:cxn>
                  <a:cxn ang="0">
                    <a:pos x="12" y="2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2" y="0"/>
                  </a:cxn>
                </a:cxnLst>
                <a:rect l="0" t="0" r="r" b="b"/>
                <a:pathLst>
                  <a:path w="25" h="357">
                    <a:moveTo>
                      <a:pt x="12" y="0"/>
                    </a:moveTo>
                    <a:lnTo>
                      <a:pt x="0" y="13"/>
                    </a:lnTo>
                    <a:lnTo>
                      <a:pt x="0" y="357"/>
                    </a:lnTo>
                    <a:lnTo>
                      <a:pt x="25" y="357"/>
                    </a:lnTo>
                    <a:lnTo>
                      <a:pt x="25" y="13"/>
                    </a:lnTo>
                    <a:lnTo>
                      <a:pt x="12" y="2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1" name="Rectangle 343"/>
              <p:cNvSpPr>
                <a:spLocks noChangeArrowheads="1"/>
              </p:cNvSpPr>
              <p:nvPr/>
            </p:nvSpPr>
            <p:spPr bwMode="auto">
              <a:xfrm>
                <a:off x="1867" y="3225"/>
                <a:ext cx="845" cy="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2" name="Freeform 344"/>
              <p:cNvSpPr>
                <a:spLocks/>
              </p:cNvSpPr>
              <p:nvPr/>
            </p:nvSpPr>
            <p:spPr bwMode="auto">
              <a:xfrm>
                <a:off x="1867" y="3214"/>
                <a:ext cx="857" cy="25"/>
              </a:xfrm>
              <a:custGeom>
                <a:avLst/>
                <a:gdLst/>
                <a:ahLst/>
                <a:cxnLst>
                  <a:cxn ang="0">
                    <a:pos x="857" y="11"/>
                  </a:cxn>
                  <a:cxn ang="0">
                    <a:pos x="845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845" y="25"/>
                  </a:cxn>
                  <a:cxn ang="0">
                    <a:pos x="832" y="11"/>
                  </a:cxn>
                  <a:cxn ang="0">
                    <a:pos x="857" y="11"/>
                  </a:cxn>
                  <a:cxn ang="0">
                    <a:pos x="857" y="0"/>
                  </a:cxn>
                  <a:cxn ang="0">
                    <a:pos x="845" y="0"/>
                  </a:cxn>
                  <a:cxn ang="0">
                    <a:pos x="857" y="11"/>
                  </a:cxn>
                </a:cxnLst>
                <a:rect l="0" t="0" r="r" b="b"/>
                <a:pathLst>
                  <a:path w="857" h="25">
                    <a:moveTo>
                      <a:pt x="857" y="11"/>
                    </a:moveTo>
                    <a:lnTo>
                      <a:pt x="845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845" y="25"/>
                    </a:lnTo>
                    <a:lnTo>
                      <a:pt x="832" y="11"/>
                    </a:lnTo>
                    <a:lnTo>
                      <a:pt x="857" y="11"/>
                    </a:lnTo>
                    <a:lnTo>
                      <a:pt x="857" y="0"/>
                    </a:lnTo>
                    <a:lnTo>
                      <a:pt x="845" y="0"/>
                    </a:lnTo>
                    <a:lnTo>
                      <a:pt x="85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3" name="Freeform 345"/>
              <p:cNvSpPr>
                <a:spLocks/>
              </p:cNvSpPr>
              <p:nvPr/>
            </p:nvSpPr>
            <p:spPr bwMode="auto">
              <a:xfrm>
                <a:off x="2699" y="3225"/>
                <a:ext cx="25" cy="55"/>
              </a:xfrm>
              <a:custGeom>
                <a:avLst/>
                <a:gdLst/>
                <a:ahLst/>
                <a:cxnLst>
                  <a:cxn ang="0">
                    <a:pos x="13" y="55"/>
                  </a:cxn>
                  <a:cxn ang="0">
                    <a:pos x="25" y="4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13" y="30"/>
                  </a:cxn>
                  <a:cxn ang="0">
                    <a:pos x="13" y="55"/>
                  </a:cxn>
                  <a:cxn ang="0">
                    <a:pos x="25" y="55"/>
                  </a:cxn>
                  <a:cxn ang="0">
                    <a:pos x="25" y="44"/>
                  </a:cxn>
                  <a:cxn ang="0">
                    <a:pos x="13" y="55"/>
                  </a:cxn>
                </a:cxnLst>
                <a:rect l="0" t="0" r="r" b="b"/>
                <a:pathLst>
                  <a:path w="25" h="55">
                    <a:moveTo>
                      <a:pt x="13" y="55"/>
                    </a:moveTo>
                    <a:lnTo>
                      <a:pt x="25" y="4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13" y="30"/>
                    </a:lnTo>
                    <a:lnTo>
                      <a:pt x="13" y="55"/>
                    </a:lnTo>
                    <a:lnTo>
                      <a:pt x="25" y="55"/>
                    </a:lnTo>
                    <a:lnTo>
                      <a:pt x="25" y="44"/>
                    </a:lnTo>
                    <a:lnTo>
                      <a:pt x="13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4" name="Freeform 346"/>
              <p:cNvSpPr>
                <a:spLocks/>
              </p:cNvSpPr>
              <p:nvPr/>
            </p:nvSpPr>
            <p:spPr bwMode="auto">
              <a:xfrm>
                <a:off x="1854" y="3255"/>
                <a:ext cx="858" cy="2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3" y="25"/>
                  </a:cxn>
                  <a:cxn ang="0">
                    <a:pos x="858" y="25"/>
                  </a:cxn>
                  <a:cxn ang="0">
                    <a:pos x="858" y="0"/>
                  </a:cxn>
                  <a:cxn ang="0">
                    <a:pos x="13" y="0"/>
                  </a:cxn>
                  <a:cxn ang="0">
                    <a:pos x="24" y="14"/>
                  </a:cxn>
                  <a:cxn ang="0">
                    <a:pos x="0" y="14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4"/>
                  </a:cxn>
                </a:cxnLst>
                <a:rect l="0" t="0" r="r" b="b"/>
                <a:pathLst>
                  <a:path w="858" h="25">
                    <a:moveTo>
                      <a:pt x="0" y="14"/>
                    </a:moveTo>
                    <a:lnTo>
                      <a:pt x="13" y="25"/>
                    </a:lnTo>
                    <a:lnTo>
                      <a:pt x="858" y="25"/>
                    </a:lnTo>
                    <a:lnTo>
                      <a:pt x="858" y="0"/>
                    </a:lnTo>
                    <a:lnTo>
                      <a:pt x="13" y="0"/>
                    </a:lnTo>
                    <a:lnTo>
                      <a:pt x="24" y="14"/>
                    </a:lnTo>
                    <a:lnTo>
                      <a:pt x="0" y="14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5" name="Freeform 347"/>
              <p:cNvSpPr>
                <a:spLocks/>
              </p:cNvSpPr>
              <p:nvPr/>
            </p:nvSpPr>
            <p:spPr bwMode="auto">
              <a:xfrm>
                <a:off x="1854" y="3214"/>
                <a:ext cx="24" cy="5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55"/>
                  </a:cxn>
                  <a:cxn ang="0">
                    <a:pos x="24" y="55"/>
                  </a:cxn>
                  <a:cxn ang="0">
                    <a:pos x="24" y="11"/>
                  </a:cxn>
                  <a:cxn ang="0">
                    <a:pos x="13" y="25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4" h="55">
                    <a:moveTo>
                      <a:pt x="13" y="0"/>
                    </a:moveTo>
                    <a:lnTo>
                      <a:pt x="0" y="11"/>
                    </a:lnTo>
                    <a:lnTo>
                      <a:pt x="0" y="55"/>
                    </a:lnTo>
                    <a:lnTo>
                      <a:pt x="24" y="55"/>
                    </a:lnTo>
                    <a:lnTo>
                      <a:pt x="24" y="11"/>
                    </a:lnTo>
                    <a:lnTo>
                      <a:pt x="13" y="25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6" name="Rectangle 348"/>
              <p:cNvSpPr>
                <a:spLocks noChangeArrowheads="1"/>
              </p:cNvSpPr>
              <p:nvPr/>
            </p:nvSpPr>
            <p:spPr bwMode="auto">
              <a:xfrm>
                <a:off x="2620" y="3255"/>
                <a:ext cx="57" cy="3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7" name="Freeform 349"/>
              <p:cNvSpPr>
                <a:spLocks/>
              </p:cNvSpPr>
              <p:nvPr/>
            </p:nvSpPr>
            <p:spPr bwMode="auto">
              <a:xfrm>
                <a:off x="2620" y="3244"/>
                <a:ext cx="68" cy="25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57" y="25"/>
                  </a:cxn>
                  <a:cxn ang="0">
                    <a:pos x="44" y="11"/>
                  </a:cxn>
                  <a:cxn ang="0">
                    <a:pos x="68" y="11"/>
                  </a:cxn>
                  <a:cxn ang="0">
                    <a:pos x="68" y="0"/>
                  </a:cxn>
                  <a:cxn ang="0">
                    <a:pos x="57" y="0"/>
                  </a:cxn>
                  <a:cxn ang="0">
                    <a:pos x="68" y="11"/>
                  </a:cxn>
                </a:cxnLst>
                <a:rect l="0" t="0" r="r" b="b"/>
                <a:pathLst>
                  <a:path w="68" h="25">
                    <a:moveTo>
                      <a:pt x="68" y="11"/>
                    </a:moveTo>
                    <a:lnTo>
                      <a:pt x="57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57" y="25"/>
                    </a:lnTo>
                    <a:lnTo>
                      <a:pt x="44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6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8" name="Freeform 350"/>
              <p:cNvSpPr>
                <a:spLocks/>
              </p:cNvSpPr>
              <p:nvPr/>
            </p:nvSpPr>
            <p:spPr bwMode="auto">
              <a:xfrm>
                <a:off x="2664" y="3255"/>
                <a:ext cx="24" cy="323"/>
              </a:xfrm>
              <a:custGeom>
                <a:avLst/>
                <a:gdLst/>
                <a:ahLst/>
                <a:cxnLst>
                  <a:cxn ang="0">
                    <a:pos x="13" y="323"/>
                  </a:cxn>
                  <a:cxn ang="0">
                    <a:pos x="24" y="312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12"/>
                  </a:cxn>
                  <a:cxn ang="0">
                    <a:pos x="13" y="299"/>
                  </a:cxn>
                  <a:cxn ang="0">
                    <a:pos x="13" y="323"/>
                  </a:cxn>
                  <a:cxn ang="0">
                    <a:pos x="24" y="323"/>
                  </a:cxn>
                  <a:cxn ang="0">
                    <a:pos x="24" y="312"/>
                  </a:cxn>
                  <a:cxn ang="0">
                    <a:pos x="13" y="323"/>
                  </a:cxn>
                </a:cxnLst>
                <a:rect l="0" t="0" r="r" b="b"/>
                <a:pathLst>
                  <a:path w="24" h="323">
                    <a:moveTo>
                      <a:pt x="13" y="323"/>
                    </a:moveTo>
                    <a:lnTo>
                      <a:pt x="24" y="3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12"/>
                    </a:lnTo>
                    <a:lnTo>
                      <a:pt x="13" y="299"/>
                    </a:lnTo>
                    <a:lnTo>
                      <a:pt x="13" y="323"/>
                    </a:lnTo>
                    <a:lnTo>
                      <a:pt x="24" y="323"/>
                    </a:lnTo>
                    <a:lnTo>
                      <a:pt x="24" y="312"/>
                    </a:lnTo>
                    <a:lnTo>
                      <a:pt x="13" y="3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9" name="Freeform 351"/>
              <p:cNvSpPr>
                <a:spLocks/>
              </p:cNvSpPr>
              <p:nvPr/>
            </p:nvSpPr>
            <p:spPr bwMode="auto">
              <a:xfrm>
                <a:off x="2607" y="3554"/>
                <a:ext cx="70" cy="2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4"/>
                  </a:cxn>
                  <a:cxn ang="0">
                    <a:pos x="70" y="24"/>
                  </a:cxn>
                  <a:cxn ang="0">
                    <a:pos x="70" y="0"/>
                  </a:cxn>
                  <a:cxn ang="0">
                    <a:pos x="13" y="0"/>
                  </a:cxn>
                  <a:cxn ang="0">
                    <a:pos x="25" y="13"/>
                  </a:cxn>
                  <a:cxn ang="0">
                    <a:pos x="0" y="13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3"/>
                  </a:cxn>
                </a:cxnLst>
                <a:rect l="0" t="0" r="r" b="b"/>
                <a:pathLst>
                  <a:path w="70" h="24">
                    <a:moveTo>
                      <a:pt x="0" y="13"/>
                    </a:moveTo>
                    <a:lnTo>
                      <a:pt x="13" y="24"/>
                    </a:lnTo>
                    <a:lnTo>
                      <a:pt x="70" y="24"/>
                    </a:lnTo>
                    <a:lnTo>
                      <a:pt x="70" y="0"/>
                    </a:lnTo>
                    <a:lnTo>
                      <a:pt x="13" y="0"/>
                    </a:lnTo>
                    <a:lnTo>
                      <a:pt x="25" y="13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0" name="Freeform 352"/>
              <p:cNvSpPr>
                <a:spLocks/>
              </p:cNvSpPr>
              <p:nvPr/>
            </p:nvSpPr>
            <p:spPr bwMode="auto">
              <a:xfrm>
                <a:off x="2607" y="3244"/>
                <a:ext cx="25" cy="32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323"/>
                  </a:cxn>
                  <a:cxn ang="0">
                    <a:pos x="25" y="323"/>
                  </a:cxn>
                  <a:cxn ang="0">
                    <a:pos x="25" y="11"/>
                  </a:cxn>
                  <a:cxn ang="0">
                    <a:pos x="13" y="25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5" h="323">
                    <a:moveTo>
                      <a:pt x="13" y="0"/>
                    </a:moveTo>
                    <a:lnTo>
                      <a:pt x="0" y="11"/>
                    </a:lnTo>
                    <a:lnTo>
                      <a:pt x="0" y="323"/>
                    </a:lnTo>
                    <a:lnTo>
                      <a:pt x="25" y="323"/>
                    </a:lnTo>
                    <a:lnTo>
                      <a:pt x="25" y="11"/>
                    </a:lnTo>
                    <a:lnTo>
                      <a:pt x="13" y="25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1" name="Rectangle 353"/>
              <p:cNvSpPr>
                <a:spLocks noChangeArrowheads="1"/>
              </p:cNvSpPr>
              <p:nvPr/>
            </p:nvSpPr>
            <p:spPr bwMode="auto">
              <a:xfrm>
                <a:off x="2519" y="3261"/>
                <a:ext cx="54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2" name="Freeform 354"/>
              <p:cNvSpPr>
                <a:spLocks/>
              </p:cNvSpPr>
              <p:nvPr/>
            </p:nvSpPr>
            <p:spPr bwMode="auto">
              <a:xfrm>
                <a:off x="2519" y="3250"/>
                <a:ext cx="68" cy="24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4" y="24"/>
                  </a:cxn>
                  <a:cxn ang="0">
                    <a:pos x="43" y="11"/>
                  </a:cxn>
                  <a:cxn ang="0">
                    <a:pos x="68" y="11"/>
                  </a:cxn>
                  <a:cxn ang="0">
                    <a:pos x="68" y="0"/>
                  </a:cxn>
                  <a:cxn ang="0">
                    <a:pos x="54" y="0"/>
                  </a:cxn>
                  <a:cxn ang="0">
                    <a:pos x="68" y="11"/>
                  </a:cxn>
                </a:cxnLst>
                <a:rect l="0" t="0" r="r" b="b"/>
                <a:pathLst>
                  <a:path w="68" h="24">
                    <a:moveTo>
                      <a:pt x="68" y="11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4" y="24"/>
                    </a:lnTo>
                    <a:lnTo>
                      <a:pt x="43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54" y="0"/>
                    </a:lnTo>
                    <a:lnTo>
                      <a:pt x="6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3" name="Freeform 355"/>
              <p:cNvSpPr>
                <a:spLocks/>
              </p:cNvSpPr>
              <p:nvPr/>
            </p:nvSpPr>
            <p:spPr bwMode="auto">
              <a:xfrm>
                <a:off x="2562" y="3261"/>
                <a:ext cx="25" cy="316"/>
              </a:xfrm>
              <a:custGeom>
                <a:avLst/>
                <a:gdLst/>
                <a:ahLst/>
                <a:cxnLst>
                  <a:cxn ang="0">
                    <a:pos x="11" y="316"/>
                  </a:cxn>
                  <a:cxn ang="0">
                    <a:pos x="25" y="30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1" y="291"/>
                  </a:cxn>
                  <a:cxn ang="0">
                    <a:pos x="11" y="316"/>
                  </a:cxn>
                  <a:cxn ang="0">
                    <a:pos x="25" y="316"/>
                  </a:cxn>
                  <a:cxn ang="0">
                    <a:pos x="25" y="304"/>
                  </a:cxn>
                  <a:cxn ang="0">
                    <a:pos x="11" y="316"/>
                  </a:cxn>
                </a:cxnLst>
                <a:rect l="0" t="0" r="r" b="b"/>
                <a:pathLst>
                  <a:path w="25" h="316">
                    <a:moveTo>
                      <a:pt x="11" y="316"/>
                    </a:moveTo>
                    <a:lnTo>
                      <a:pt x="25" y="3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1" y="291"/>
                    </a:lnTo>
                    <a:lnTo>
                      <a:pt x="11" y="316"/>
                    </a:lnTo>
                    <a:lnTo>
                      <a:pt x="25" y="316"/>
                    </a:lnTo>
                    <a:lnTo>
                      <a:pt x="25" y="304"/>
                    </a:lnTo>
                    <a:lnTo>
                      <a:pt x="11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4" name="Freeform 356"/>
              <p:cNvSpPr>
                <a:spLocks/>
              </p:cNvSpPr>
              <p:nvPr/>
            </p:nvSpPr>
            <p:spPr bwMode="auto">
              <a:xfrm>
                <a:off x="2508" y="3552"/>
                <a:ext cx="65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1" y="25"/>
                  </a:cxn>
                  <a:cxn ang="0">
                    <a:pos x="65" y="25"/>
                  </a:cxn>
                  <a:cxn ang="0">
                    <a:pos x="65" y="0"/>
                  </a:cxn>
                  <a:cxn ang="0">
                    <a:pos x="11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1" y="25"/>
                  </a:cxn>
                  <a:cxn ang="0">
                    <a:pos x="0" y="13"/>
                  </a:cxn>
                </a:cxnLst>
                <a:rect l="0" t="0" r="r" b="b"/>
                <a:pathLst>
                  <a:path w="65" h="25">
                    <a:moveTo>
                      <a:pt x="0" y="13"/>
                    </a:moveTo>
                    <a:lnTo>
                      <a:pt x="11" y="25"/>
                    </a:lnTo>
                    <a:lnTo>
                      <a:pt x="65" y="25"/>
                    </a:lnTo>
                    <a:lnTo>
                      <a:pt x="65" y="0"/>
                    </a:lnTo>
                    <a:lnTo>
                      <a:pt x="11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5" name="Freeform 357"/>
              <p:cNvSpPr>
                <a:spLocks/>
              </p:cNvSpPr>
              <p:nvPr/>
            </p:nvSpPr>
            <p:spPr bwMode="auto">
              <a:xfrm>
                <a:off x="2508" y="3250"/>
                <a:ext cx="24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1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1" y="0"/>
                  </a:cxn>
                </a:cxnLst>
                <a:rect l="0" t="0" r="r" b="b"/>
                <a:pathLst>
                  <a:path w="24" h="315">
                    <a:moveTo>
                      <a:pt x="11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1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6" name="Rectangle 358"/>
              <p:cNvSpPr>
                <a:spLocks noChangeArrowheads="1"/>
              </p:cNvSpPr>
              <p:nvPr/>
            </p:nvSpPr>
            <p:spPr bwMode="auto">
              <a:xfrm>
                <a:off x="2425" y="3261"/>
                <a:ext cx="55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7" name="Freeform 359"/>
              <p:cNvSpPr>
                <a:spLocks/>
              </p:cNvSpPr>
              <p:nvPr/>
            </p:nvSpPr>
            <p:spPr bwMode="auto">
              <a:xfrm>
                <a:off x="2425" y="3250"/>
                <a:ext cx="68" cy="24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3" y="11"/>
                  </a:cxn>
                  <a:cxn ang="0">
                    <a:pos x="68" y="11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1"/>
                  </a:cxn>
                </a:cxnLst>
                <a:rect l="0" t="0" r="r" b="b"/>
                <a:pathLst>
                  <a:path w="68" h="24">
                    <a:moveTo>
                      <a:pt x="68" y="11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3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8" name="Freeform 360"/>
              <p:cNvSpPr>
                <a:spLocks/>
              </p:cNvSpPr>
              <p:nvPr/>
            </p:nvSpPr>
            <p:spPr bwMode="auto">
              <a:xfrm>
                <a:off x="2468" y="3261"/>
                <a:ext cx="25" cy="316"/>
              </a:xfrm>
              <a:custGeom>
                <a:avLst/>
                <a:gdLst/>
                <a:ahLst/>
                <a:cxnLst>
                  <a:cxn ang="0">
                    <a:pos x="12" y="316"/>
                  </a:cxn>
                  <a:cxn ang="0">
                    <a:pos x="25" y="30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2" y="291"/>
                  </a:cxn>
                  <a:cxn ang="0">
                    <a:pos x="12" y="316"/>
                  </a:cxn>
                  <a:cxn ang="0">
                    <a:pos x="25" y="316"/>
                  </a:cxn>
                  <a:cxn ang="0">
                    <a:pos x="25" y="304"/>
                  </a:cxn>
                  <a:cxn ang="0">
                    <a:pos x="12" y="316"/>
                  </a:cxn>
                </a:cxnLst>
                <a:rect l="0" t="0" r="r" b="b"/>
                <a:pathLst>
                  <a:path w="25" h="316">
                    <a:moveTo>
                      <a:pt x="12" y="316"/>
                    </a:moveTo>
                    <a:lnTo>
                      <a:pt x="25" y="3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2" y="291"/>
                    </a:lnTo>
                    <a:lnTo>
                      <a:pt x="12" y="316"/>
                    </a:lnTo>
                    <a:lnTo>
                      <a:pt x="25" y="316"/>
                    </a:lnTo>
                    <a:lnTo>
                      <a:pt x="25" y="304"/>
                    </a:lnTo>
                    <a:lnTo>
                      <a:pt x="12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9" name="Freeform 361"/>
              <p:cNvSpPr>
                <a:spLocks/>
              </p:cNvSpPr>
              <p:nvPr/>
            </p:nvSpPr>
            <p:spPr bwMode="auto">
              <a:xfrm>
                <a:off x="2414" y="3552"/>
                <a:ext cx="66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1" y="25"/>
                  </a:cxn>
                  <a:cxn ang="0">
                    <a:pos x="66" y="25"/>
                  </a:cxn>
                  <a:cxn ang="0">
                    <a:pos x="66" y="0"/>
                  </a:cxn>
                  <a:cxn ang="0">
                    <a:pos x="11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1" y="25"/>
                  </a:cxn>
                  <a:cxn ang="0">
                    <a:pos x="0" y="13"/>
                  </a:cxn>
                </a:cxnLst>
                <a:rect l="0" t="0" r="r" b="b"/>
                <a:pathLst>
                  <a:path w="66" h="25">
                    <a:moveTo>
                      <a:pt x="0" y="13"/>
                    </a:moveTo>
                    <a:lnTo>
                      <a:pt x="11" y="25"/>
                    </a:lnTo>
                    <a:lnTo>
                      <a:pt x="66" y="25"/>
                    </a:lnTo>
                    <a:lnTo>
                      <a:pt x="66" y="0"/>
                    </a:lnTo>
                    <a:lnTo>
                      <a:pt x="11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0" name="Freeform 362"/>
              <p:cNvSpPr>
                <a:spLocks/>
              </p:cNvSpPr>
              <p:nvPr/>
            </p:nvSpPr>
            <p:spPr bwMode="auto">
              <a:xfrm>
                <a:off x="2414" y="3250"/>
                <a:ext cx="24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1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1" y="0"/>
                  </a:cxn>
                </a:cxnLst>
                <a:rect l="0" t="0" r="r" b="b"/>
                <a:pathLst>
                  <a:path w="24" h="315">
                    <a:moveTo>
                      <a:pt x="11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1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1" name="Rectangle 363"/>
              <p:cNvSpPr>
                <a:spLocks noChangeArrowheads="1"/>
              </p:cNvSpPr>
              <p:nvPr/>
            </p:nvSpPr>
            <p:spPr bwMode="auto">
              <a:xfrm>
                <a:off x="2320" y="3261"/>
                <a:ext cx="54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2" name="Freeform 364"/>
              <p:cNvSpPr>
                <a:spLocks/>
              </p:cNvSpPr>
              <p:nvPr/>
            </p:nvSpPr>
            <p:spPr bwMode="auto">
              <a:xfrm>
                <a:off x="2320" y="3250"/>
                <a:ext cx="68" cy="24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4" y="24"/>
                  </a:cxn>
                  <a:cxn ang="0">
                    <a:pos x="43" y="11"/>
                  </a:cxn>
                  <a:cxn ang="0">
                    <a:pos x="68" y="11"/>
                  </a:cxn>
                  <a:cxn ang="0">
                    <a:pos x="68" y="0"/>
                  </a:cxn>
                  <a:cxn ang="0">
                    <a:pos x="54" y="0"/>
                  </a:cxn>
                  <a:cxn ang="0">
                    <a:pos x="68" y="11"/>
                  </a:cxn>
                </a:cxnLst>
                <a:rect l="0" t="0" r="r" b="b"/>
                <a:pathLst>
                  <a:path w="68" h="24">
                    <a:moveTo>
                      <a:pt x="68" y="11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4" y="24"/>
                    </a:lnTo>
                    <a:lnTo>
                      <a:pt x="43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54" y="0"/>
                    </a:lnTo>
                    <a:lnTo>
                      <a:pt x="6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3" name="Freeform 365"/>
              <p:cNvSpPr>
                <a:spLocks/>
              </p:cNvSpPr>
              <p:nvPr/>
            </p:nvSpPr>
            <p:spPr bwMode="auto">
              <a:xfrm>
                <a:off x="2363" y="3261"/>
                <a:ext cx="25" cy="316"/>
              </a:xfrm>
              <a:custGeom>
                <a:avLst/>
                <a:gdLst/>
                <a:ahLst/>
                <a:cxnLst>
                  <a:cxn ang="0">
                    <a:pos x="11" y="316"/>
                  </a:cxn>
                  <a:cxn ang="0">
                    <a:pos x="25" y="30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1" y="291"/>
                  </a:cxn>
                  <a:cxn ang="0">
                    <a:pos x="11" y="316"/>
                  </a:cxn>
                  <a:cxn ang="0">
                    <a:pos x="25" y="316"/>
                  </a:cxn>
                  <a:cxn ang="0">
                    <a:pos x="25" y="304"/>
                  </a:cxn>
                  <a:cxn ang="0">
                    <a:pos x="11" y="316"/>
                  </a:cxn>
                </a:cxnLst>
                <a:rect l="0" t="0" r="r" b="b"/>
                <a:pathLst>
                  <a:path w="25" h="316">
                    <a:moveTo>
                      <a:pt x="11" y="316"/>
                    </a:moveTo>
                    <a:lnTo>
                      <a:pt x="25" y="3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1" y="291"/>
                    </a:lnTo>
                    <a:lnTo>
                      <a:pt x="11" y="316"/>
                    </a:lnTo>
                    <a:lnTo>
                      <a:pt x="25" y="316"/>
                    </a:lnTo>
                    <a:lnTo>
                      <a:pt x="25" y="304"/>
                    </a:lnTo>
                    <a:lnTo>
                      <a:pt x="11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4" name="Freeform 366"/>
              <p:cNvSpPr>
                <a:spLocks/>
              </p:cNvSpPr>
              <p:nvPr/>
            </p:nvSpPr>
            <p:spPr bwMode="auto">
              <a:xfrm>
                <a:off x="2307" y="3552"/>
                <a:ext cx="67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5"/>
                  </a:cxn>
                  <a:cxn ang="0">
                    <a:pos x="67" y="25"/>
                  </a:cxn>
                  <a:cxn ang="0">
                    <a:pos x="67" y="0"/>
                  </a:cxn>
                  <a:cxn ang="0">
                    <a:pos x="13" y="0"/>
                  </a:cxn>
                  <a:cxn ang="0">
                    <a:pos x="26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3"/>
                  </a:cxn>
                </a:cxnLst>
                <a:rect l="0" t="0" r="r" b="b"/>
                <a:pathLst>
                  <a:path w="67" h="25">
                    <a:moveTo>
                      <a:pt x="0" y="13"/>
                    </a:moveTo>
                    <a:lnTo>
                      <a:pt x="13" y="25"/>
                    </a:lnTo>
                    <a:lnTo>
                      <a:pt x="67" y="25"/>
                    </a:lnTo>
                    <a:lnTo>
                      <a:pt x="67" y="0"/>
                    </a:lnTo>
                    <a:lnTo>
                      <a:pt x="13" y="0"/>
                    </a:lnTo>
                    <a:lnTo>
                      <a:pt x="26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5" name="Freeform 367"/>
              <p:cNvSpPr>
                <a:spLocks/>
              </p:cNvSpPr>
              <p:nvPr/>
            </p:nvSpPr>
            <p:spPr bwMode="auto">
              <a:xfrm>
                <a:off x="2307" y="3250"/>
                <a:ext cx="26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6" y="315"/>
                  </a:cxn>
                  <a:cxn ang="0">
                    <a:pos x="26" y="11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6" h="315">
                    <a:moveTo>
                      <a:pt x="13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6" y="315"/>
                    </a:lnTo>
                    <a:lnTo>
                      <a:pt x="26" y="11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6" name="Rectangle 368"/>
              <p:cNvSpPr>
                <a:spLocks noChangeArrowheads="1"/>
              </p:cNvSpPr>
              <p:nvPr/>
            </p:nvSpPr>
            <p:spPr bwMode="auto">
              <a:xfrm>
                <a:off x="2228" y="3261"/>
                <a:ext cx="54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7" name="Freeform 369"/>
              <p:cNvSpPr>
                <a:spLocks/>
              </p:cNvSpPr>
              <p:nvPr/>
            </p:nvSpPr>
            <p:spPr bwMode="auto">
              <a:xfrm>
                <a:off x="2228" y="3250"/>
                <a:ext cx="67" cy="24"/>
              </a:xfrm>
              <a:custGeom>
                <a:avLst/>
                <a:gdLst/>
                <a:ahLst/>
                <a:cxnLst>
                  <a:cxn ang="0">
                    <a:pos x="67" y="11"/>
                  </a:cxn>
                  <a:cxn ang="0">
                    <a:pos x="5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4" y="24"/>
                  </a:cxn>
                  <a:cxn ang="0">
                    <a:pos x="43" y="11"/>
                  </a:cxn>
                  <a:cxn ang="0">
                    <a:pos x="67" y="11"/>
                  </a:cxn>
                  <a:cxn ang="0">
                    <a:pos x="67" y="0"/>
                  </a:cxn>
                  <a:cxn ang="0">
                    <a:pos x="54" y="0"/>
                  </a:cxn>
                  <a:cxn ang="0">
                    <a:pos x="67" y="11"/>
                  </a:cxn>
                </a:cxnLst>
                <a:rect l="0" t="0" r="r" b="b"/>
                <a:pathLst>
                  <a:path w="67" h="24">
                    <a:moveTo>
                      <a:pt x="67" y="11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4" y="24"/>
                    </a:lnTo>
                    <a:lnTo>
                      <a:pt x="43" y="11"/>
                    </a:lnTo>
                    <a:lnTo>
                      <a:pt x="67" y="11"/>
                    </a:lnTo>
                    <a:lnTo>
                      <a:pt x="67" y="0"/>
                    </a:lnTo>
                    <a:lnTo>
                      <a:pt x="54" y="0"/>
                    </a:lnTo>
                    <a:lnTo>
                      <a:pt x="6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8" name="Freeform 370"/>
              <p:cNvSpPr>
                <a:spLocks/>
              </p:cNvSpPr>
              <p:nvPr/>
            </p:nvSpPr>
            <p:spPr bwMode="auto">
              <a:xfrm>
                <a:off x="2271" y="3261"/>
                <a:ext cx="24" cy="316"/>
              </a:xfrm>
              <a:custGeom>
                <a:avLst/>
                <a:gdLst/>
                <a:ahLst/>
                <a:cxnLst>
                  <a:cxn ang="0">
                    <a:pos x="11" y="316"/>
                  </a:cxn>
                  <a:cxn ang="0">
                    <a:pos x="24" y="304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1" y="291"/>
                  </a:cxn>
                  <a:cxn ang="0">
                    <a:pos x="11" y="316"/>
                  </a:cxn>
                  <a:cxn ang="0">
                    <a:pos x="24" y="316"/>
                  </a:cxn>
                  <a:cxn ang="0">
                    <a:pos x="24" y="304"/>
                  </a:cxn>
                  <a:cxn ang="0">
                    <a:pos x="11" y="316"/>
                  </a:cxn>
                </a:cxnLst>
                <a:rect l="0" t="0" r="r" b="b"/>
                <a:pathLst>
                  <a:path w="24" h="316">
                    <a:moveTo>
                      <a:pt x="11" y="316"/>
                    </a:moveTo>
                    <a:lnTo>
                      <a:pt x="24" y="30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1" y="291"/>
                    </a:lnTo>
                    <a:lnTo>
                      <a:pt x="11" y="316"/>
                    </a:lnTo>
                    <a:lnTo>
                      <a:pt x="24" y="316"/>
                    </a:lnTo>
                    <a:lnTo>
                      <a:pt x="24" y="304"/>
                    </a:lnTo>
                    <a:lnTo>
                      <a:pt x="11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9" name="Freeform 371"/>
              <p:cNvSpPr>
                <a:spLocks/>
              </p:cNvSpPr>
              <p:nvPr/>
            </p:nvSpPr>
            <p:spPr bwMode="auto">
              <a:xfrm>
                <a:off x="2217" y="3552"/>
                <a:ext cx="65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1" y="25"/>
                  </a:cxn>
                  <a:cxn ang="0">
                    <a:pos x="65" y="25"/>
                  </a:cxn>
                  <a:cxn ang="0">
                    <a:pos x="65" y="0"/>
                  </a:cxn>
                  <a:cxn ang="0">
                    <a:pos x="11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1" y="25"/>
                  </a:cxn>
                  <a:cxn ang="0">
                    <a:pos x="0" y="13"/>
                  </a:cxn>
                </a:cxnLst>
                <a:rect l="0" t="0" r="r" b="b"/>
                <a:pathLst>
                  <a:path w="65" h="25">
                    <a:moveTo>
                      <a:pt x="0" y="13"/>
                    </a:moveTo>
                    <a:lnTo>
                      <a:pt x="11" y="25"/>
                    </a:lnTo>
                    <a:lnTo>
                      <a:pt x="65" y="25"/>
                    </a:lnTo>
                    <a:lnTo>
                      <a:pt x="65" y="0"/>
                    </a:lnTo>
                    <a:lnTo>
                      <a:pt x="11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0" name="Freeform 372"/>
              <p:cNvSpPr>
                <a:spLocks/>
              </p:cNvSpPr>
              <p:nvPr/>
            </p:nvSpPr>
            <p:spPr bwMode="auto">
              <a:xfrm>
                <a:off x="2217" y="3250"/>
                <a:ext cx="24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1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1" y="0"/>
                  </a:cxn>
                </a:cxnLst>
                <a:rect l="0" t="0" r="r" b="b"/>
                <a:pathLst>
                  <a:path w="24" h="315">
                    <a:moveTo>
                      <a:pt x="11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1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1" name="Rectangle 373"/>
              <p:cNvSpPr>
                <a:spLocks noChangeArrowheads="1"/>
              </p:cNvSpPr>
              <p:nvPr/>
            </p:nvSpPr>
            <p:spPr bwMode="auto">
              <a:xfrm>
                <a:off x="2134" y="3261"/>
                <a:ext cx="54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2" name="Freeform 374"/>
              <p:cNvSpPr>
                <a:spLocks/>
              </p:cNvSpPr>
              <p:nvPr/>
            </p:nvSpPr>
            <p:spPr bwMode="auto">
              <a:xfrm>
                <a:off x="2134" y="3250"/>
                <a:ext cx="68" cy="24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4" y="24"/>
                  </a:cxn>
                  <a:cxn ang="0">
                    <a:pos x="43" y="11"/>
                  </a:cxn>
                  <a:cxn ang="0">
                    <a:pos x="68" y="11"/>
                  </a:cxn>
                  <a:cxn ang="0">
                    <a:pos x="68" y="0"/>
                  </a:cxn>
                  <a:cxn ang="0">
                    <a:pos x="54" y="0"/>
                  </a:cxn>
                  <a:cxn ang="0">
                    <a:pos x="68" y="11"/>
                  </a:cxn>
                </a:cxnLst>
                <a:rect l="0" t="0" r="r" b="b"/>
                <a:pathLst>
                  <a:path w="68" h="24">
                    <a:moveTo>
                      <a:pt x="68" y="11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4" y="24"/>
                    </a:lnTo>
                    <a:lnTo>
                      <a:pt x="43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54" y="0"/>
                    </a:lnTo>
                    <a:lnTo>
                      <a:pt x="6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3" name="Freeform 375"/>
              <p:cNvSpPr>
                <a:spLocks/>
              </p:cNvSpPr>
              <p:nvPr/>
            </p:nvSpPr>
            <p:spPr bwMode="auto">
              <a:xfrm>
                <a:off x="2177" y="3261"/>
                <a:ext cx="25" cy="316"/>
              </a:xfrm>
              <a:custGeom>
                <a:avLst/>
                <a:gdLst/>
                <a:ahLst/>
                <a:cxnLst>
                  <a:cxn ang="0">
                    <a:pos x="11" y="316"/>
                  </a:cxn>
                  <a:cxn ang="0">
                    <a:pos x="25" y="30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1" y="291"/>
                  </a:cxn>
                  <a:cxn ang="0">
                    <a:pos x="11" y="316"/>
                  </a:cxn>
                  <a:cxn ang="0">
                    <a:pos x="25" y="316"/>
                  </a:cxn>
                  <a:cxn ang="0">
                    <a:pos x="25" y="304"/>
                  </a:cxn>
                  <a:cxn ang="0">
                    <a:pos x="11" y="316"/>
                  </a:cxn>
                </a:cxnLst>
                <a:rect l="0" t="0" r="r" b="b"/>
                <a:pathLst>
                  <a:path w="25" h="316">
                    <a:moveTo>
                      <a:pt x="11" y="316"/>
                    </a:moveTo>
                    <a:lnTo>
                      <a:pt x="25" y="3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1" y="291"/>
                    </a:lnTo>
                    <a:lnTo>
                      <a:pt x="11" y="316"/>
                    </a:lnTo>
                    <a:lnTo>
                      <a:pt x="25" y="316"/>
                    </a:lnTo>
                    <a:lnTo>
                      <a:pt x="25" y="304"/>
                    </a:lnTo>
                    <a:lnTo>
                      <a:pt x="11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4" name="Freeform 376"/>
              <p:cNvSpPr>
                <a:spLocks/>
              </p:cNvSpPr>
              <p:nvPr/>
            </p:nvSpPr>
            <p:spPr bwMode="auto">
              <a:xfrm>
                <a:off x="2123" y="3552"/>
                <a:ext cx="65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1" y="25"/>
                  </a:cxn>
                  <a:cxn ang="0">
                    <a:pos x="65" y="25"/>
                  </a:cxn>
                  <a:cxn ang="0">
                    <a:pos x="65" y="0"/>
                  </a:cxn>
                  <a:cxn ang="0">
                    <a:pos x="11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1" y="25"/>
                  </a:cxn>
                  <a:cxn ang="0">
                    <a:pos x="0" y="13"/>
                  </a:cxn>
                </a:cxnLst>
                <a:rect l="0" t="0" r="r" b="b"/>
                <a:pathLst>
                  <a:path w="65" h="25">
                    <a:moveTo>
                      <a:pt x="0" y="13"/>
                    </a:moveTo>
                    <a:lnTo>
                      <a:pt x="11" y="25"/>
                    </a:lnTo>
                    <a:lnTo>
                      <a:pt x="65" y="25"/>
                    </a:lnTo>
                    <a:lnTo>
                      <a:pt x="65" y="0"/>
                    </a:lnTo>
                    <a:lnTo>
                      <a:pt x="11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5" name="Freeform 377"/>
              <p:cNvSpPr>
                <a:spLocks/>
              </p:cNvSpPr>
              <p:nvPr/>
            </p:nvSpPr>
            <p:spPr bwMode="auto">
              <a:xfrm>
                <a:off x="2123" y="3250"/>
                <a:ext cx="24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1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1" y="0"/>
                  </a:cxn>
                </a:cxnLst>
                <a:rect l="0" t="0" r="r" b="b"/>
                <a:pathLst>
                  <a:path w="24" h="315">
                    <a:moveTo>
                      <a:pt x="11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1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6" name="Rectangle 378"/>
              <p:cNvSpPr>
                <a:spLocks noChangeArrowheads="1"/>
              </p:cNvSpPr>
              <p:nvPr/>
            </p:nvSpPr>
            <p:spPr bwMode="auto">
              <a:xfrm>
                <a:off x="2042" y="3261"/>
                <a:ext cx="54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7" name="Freeform 379"/>
              <p:cNvSpPr>
                <a:spLocks/>
              </p:cNvSpPr>
              <p:nvPr/>
            </p:nvSpPr>
            <p:spPr bwMode="auto">
              <a:xfrm>
                <a:off x="2042" y="3250"/>
                <a:ext cx="66" cy="2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4" y="24"/>
                  </a:cxn>
                  <a:cxn ang="0">
                    <a:pos x="41" y="11"/>
                  </a:cxn>
                  <a:cxn ang="0">
                    <a:pos x="66" y="11"/>
                  </a:cxn>
                  <a:cxn ang="0">
                    <a:pos x="66" y="0"/>
                  </a:cxn>
                  <a:cxn ang="0">
                    <a:pos x="54" y="0"/>
                  </a:cxn>
                  <a:cxn ang="0">
                    <a:pos x="66" y="11"/>
                  </a:cxn>
                </a:cxnLst>
                <a:rect l="0" t="0" r="r" b="b"/>
                <a:pathLst>
                  <a:path w="66" h="24">
                    <a:moveTo>
                      <a:pt x="66" y="11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4" y="24"/>
                    </a:lnTo>
                    <a:lnTo>
                      <a:pt x="41" y="11"/>
                    </a:lnTo>
                    <a:lnTo>
                      <a:pt x="66" y="11"/>
                    </a:lnTo>
                    <a:lnTo>
                      <a:pt x="66" y="0"/>
                    </a:lnTo>
                    <a:lnTo>
                      <a:pt x="54" y="0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8" name="Freeform 380"/>
              <p:cNvSpPr>
                <a:spLocks/>
              </p:cNvSpPr>
              <p:nvPr/>
            </p:nvSpPr>
            <p:spPr bwMode="auto">
              <a:xfrm>
                <a:off x="2083" y="3261"/>
                <a:ext cx="25" cy="316"/>
              </a:xfrm>
              <a:custGeom>
                <a:avLst/>
                <a:gdLst/>
                <a:ahLst/>
                <a:cxnLst>
                  <a:cxn ang="0">
                    <a:pos x="13" y="316"/>
                  </a:cxn>
                  <a:cxn ang="0">
                    <a:pos x="25" y="30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3" y="291"/>
                  </a:cxn>
                  <a:cxn ang="0">
                    <a:pos x="13" y="316"/>
                  </a:cxn>
                  <a:cxn ang="0">
                    <a:pos x="25" y="316"/>
                  </a:cxn>
                  <a:cxn ang="0">
                    <a:pos x="25" y="304"/>
                  </a:cxn>
                  <a:cxn ang="0">
                    <a:pos x="13" y="316"/>
                  </a:cxn>
                </a:cxnLst>
                <a:rect l="0" t="0" r="r" b="b"/>
                <a:pathLst>
                  <a:path w="25" h="316">
                    <a:moveTo>
                      <a:pt x="13" y="316"/>
                    </a:moveTo>
                    <a:lnTo>
                      <a:pt x="25" y="3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3" y="291"/>
                    </a:lnTo>
                    <a:lnTo>
                      <a:pt x="13" y="316"/>
                    </a:lnTo>
                    <a:lnTo>
                      <a:pt x="25" y="316"/>
                    </a:lnTo>
                    <a:lnTo>
                      <a:pt x="25" y="304"/>
                    </a:lnTo>
                    <a:lnTo>
                      <a:pt x="13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9" name="Freeform 381"/>
              <p:cNvSpPr>
                <a:spLocks/>
              </p:cNvSpPr>
              <p:nvPr/>
            </p:nvSpPr>
            <p:spPr bwMode="auto">
              <a:xfrm>
                <a:off x="2029" y="3552"/>
                <a:ext cx="67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5"/>
                  </a:cxn>
                  <a:cxn ang="0">
                    <a:pos x="67" y="25"/>
                  </a:cxn>
                  <a:cxn ang="0">
                    <a:pos x="67" y="0"/>
                  </a:cxn>
                  <a:cxn ang="0">
                    <a:pos x="13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3"/>
                  </a:cxn>
                </a:cxnLst>
                <a:rect l="0" t="0" r="r" b="b"/>
                <a:pathLst>
                  <a:path w="67" h="25">
                    <a:moveTo>
                      <a:pt x="0" y="13"/>
                    </a:moveTo>
                    <a:lnTo>
                      <a:pt x="13" y="25"/>
                    </a:lnTo>
                    <a:lnTo>
                      <a:pt x="67" y="25"/>
                    </a:lnTo>
                    <a:lnTo>
                      <a:pt x="67" y="0"/>
                    </a:lnTo>
                    <a:lnTo>
                      <a:pt x="13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0" name="Freeform 382"/>
              <p:cNvSpPr>
                <a:spLocks/>
              </p:cNvSpPr>
              <p:nvPr/>
            </p:nvSpPr>
            <p:spPr bwMode="auto">
              <a:xfrm>
                <a:off x="2029" y="3250"/>
                <a:ext cx="24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1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4" h="315">
                    <a:moveTo>
                      <a:pt x="13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1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1" name="Rectangle 383"/>
              <p:cNvSpPr>
                <a:spLocks noChangeArrowheads="1"/>
              </p:cNvSpPr>
              <p:nvPr/>
            </p:nvSpPr>
            <p:spPr bwMode="auto">
              <a:xfrm>
                <a:off x="1927" y="3261"/>
                <a:ext cx="53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2" name="Freeform 384"/>
              <p:cNvSpPr>
                <a:spLocks/>
              </p:cNvSpPr>
              <p:nvPr/>
            </p:nvSpPr>
            <p:spPr bwMode="auto">
              <a:xfrm>
                <a:off x="1927" y="3250"/>
                <a:ext cx="64" cy="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3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3" y="24"/>
                  </a:cxn>
                  <a:cxn ang="0">
                    <a:pos x="40" y="11"/>
                  </a:cxn>
                  <a:cxn ang="0">
                    <a:pos x="64" y="11"/>
                  </a:cxn>
                  <a:cxn ang="0">
                    <a:pos x="64" y="0"/>
                  </a:cxn>
                  <a:cxn ang="0">
                    <a:pos x="53" y="0"/>
                  </a:cxn>
                  <a:cxn ang="0">
                    <a:pos x="64" y="11"/>
                  </a:cxn>
                </a:cxnLst>
                <a:rect l="0" t="0" r="r" b="b"/>
                <a:pathLst>
                  <a:path w="64" h="24">
                    <a:moveTo>
                      <a:pt x="64" y="11"/>
                    </a:moveTo>
                    <a:lnTo>
                      <a:pt x="53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3" y="24"/>
                    </a:lnTo>
                    <a:lnTo>
                      <a:pt x="40" y="11"/>
                    </a:lnTo>
                    <a:lnTo>
                      <a:pt x="64" y="11"/>
                    </a:lnTo>
                    <a:lnTo>
                      <a:pt x="64" y="0"/>
                    </a:lnTo>
                    <a:lnTo>
                      <a:pt x="53" y="0"/>
                    </a:lnTo>
                    <a:lnTo>
                      <a:pt x="6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3" name="Freeform 385"/>
              <p:cNvSpPr>
                <a:spLocks/>
              </p:cNvSpPr>
              <p:nvPr/>
            </p:nvSpPr>
            <p:spPr bwMode="auto">
              <a:xfrm>
                <a:off x="1967" y="3261"/>
                <a:ext cx="24" cy="316"/>
              </a:xfrm>
              <a:custGeom>
                <a:avLst/>
                <a:gdLst/>
                <a:ahLst/>
                <a:cxnLst>
                  <a:cxn ang="0">
                    <a:pos x="13" y="316"/>
                  </a:cxn>
                  <a:cxn ang="0">
                    <a:pos x="24" y="304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3" y="291"/>
                  </a:cxn>
                  <a:cxn ang="0">
                    <a:pos x="13" y="316"/>
                  </a:cxn>
                  <a:cxn ang="0">
                    <a:pos x="24" y="316"/>
                  </a:cxn>
                  <a:cxn ang="0">
                    <a:pos x="24" y="304"/>
                  </a:cxn>
                  <a:cxn ang="0">
                    <a:pos x="13" y="316"/>
                  </a:cxn>
                </a:cxnLst>
                <a:rect l="0" t="0" r="r" b="b"/>
                <a:pathLst>
                  <a:path w="24" h="316">
                    <a:moveTo>
                      <a:pt x="13" y="316"/>
                    </a:moveTo>
                    <a:lnTo>
                      <a:pt x="24" y="30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3" y="291"/>
                    </a:lnTo>
                    <a:lnTo>
                      <a:pt x="13" y="316"/>
                    </a:lnTo>
                    <a:lnTo>
                      <a:pt x="24" y="316"/>
                    </a:lnTo>
                    <a:lnTo>
                      <a:pt x="24" y="304"/>
                    </a:lnTo>
                    <a:lnTo>
                      <a:pt x="13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4" name="Freeform 386"/>
              <p:cNvSpPr>
                <a:spLocks/>
              </p:cNvSpPr>
              <p:nvPr/>
            </p:nvSpPr>
            <p:spPr bwMode="auto">
              <a:xfrm>
                <a:off x="1914" y="3552"/>
                <a:ext cx="66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5"/>
                  </a:cxn>
                  <a:cxn ang="0">
                    <a:pos x="66" y="25"/>
                  </a:cxn>
                  <a:cxn ang="0">
                    <a:pos x="66" y="0"/>
                  </a:cxn>
                  <a:cxn ang="0">
                    <a:pos x="13" y="0"/>
                  </a:cxn>
                  <a:cxn ang="0">
                    <a:pos x="25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3"/>
                  </a:cxn>
                </a:cxnLst>
                <a:rect l="0" t="0" r="r" b="b"/>
                <a:pathLst>
                  <a:path w="66" h="25">
                    <a:moveTo>
                      <a:pt x="0" y="13"/>
                    </a:moveTo>
                    <a:lnTo>
                      <a:pt x="13" y="25"/>
                    </a:lnTo>
                    <a:lnTo>
                      <a:pt x="66" y="25"/>
                    </a:lnTo>
                    <a:lnTo>
                      <a:pt x="66" y="0"/>
                    </a:lnTo>
                    <a:lnTo>
                      <a:pt x="13" y="0"/>
                    </a:lnTo>
                    <a:lnTo>
                      <a:pt x="25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5" name="Freeform 387"/>
              <p:cNvSpPr>
                <a:spLocks/>
              </p:cNvSpPr>
              <p:nvPr/>
            </p:nvSpPr>
            <p:spPr bwMode="auto">
              <a:xfrm>
                <a:off x="1914" y="3250"/>
                <a:ext cx="25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5" y="315"/>
                  </a:cxn>
                  <a:cxn ang="0">
                    <a:pos x="25" y="11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5" h="315">
                    <a:moveTo>
                      <a:pt x="13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5" y="315"/>
                    </a:lnTo>
                    <a:lnTo>
                      <a:pt x="25" y="11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6" name="Freeform 388"/>
              <p:cNvSpPr>
                <a:spLocks/>
              </p:cNvSpPr>
              <p:nvPr/>
            </p:nvSpPr>
            <p:spPr bwMode="auto">
              <a:xfrm>
                <a:off x="1398" y="3133"/>
                <a:ext cx="685" cy="710"/>
              </a:xfrm>
              <a:custGeom>
                <a:avLst/>
                <a:gdLst/>
                <a:ahLst/>
                <a:cxnLst>
                  <a:cxn ang="0">
                    <a:pos x="334" y="27"/>
                  </a:cxn>
                  <a:cxn ang="0">
                    <a:pos x="353" y="64"/>
                  </a:cxn>
                  <a:cxn ang="0">
                    <a:pos x="372" y="92"/>
                  </a:cxn>
                  <a:cxn ang="0">
                    <a:pos x="390" y="109"/>
                  </a:cxn>
                  <a:cxn ang="0">
                    <a:pos x="411" y="126"/>
                  </a:cxn>
                  <a:cxn ang="0">
                    <a:pos x="432" y="141"/>
                  </a:cxn>
                  <a:cxn ang="0">
                    <a:pos x="441" y="156"/>
                  </a:cxn>
                  <a:cxn ang="0">
                    <a:pos x="428" y="175"/>
                  </a:cxn>
                  <a:cxn ang="0">
                    <a:pos x="424" y="199"/>
                  </a:cxn>
                  <a:cxn ang="0">
                    <a:pos x="488" y="192"/>
                  </a:cxn>
                  <a:cxn ang="0">
                    <a:pos x="501" y="256"/>
                  </a:cxn>
                  <a:cxn ang="0">
                    <a:pos x="514" y="320"/>
                  </a:cxn>
                  <a:cxn ang="0">
                    <a:pos x="610" y="372"/>
                  </a:cxn>
                  <a:cxn ang="0">
                    <a:pos x="629" y="442"/>
                  </a:cxn>
                  <a:cxn ang="0">
                    <a:pos x="636" y="507"/>
                  </a:cxn>
                  <a:cxn ang="0">
                    <a:pos x="659" y="569"/>
                  </a:cxn>
                  <a:cxn ang="0">
                    <a:pos x="685" y="643"/>
                  </a:cxn>
                  <a:cxn ang="0">
                    <a:pos x="533" y="710"/>
                  </a:cxn>
                  <a:cxn ang="0">
                    <a:pos x="387" y="637"/>
                  </a:cxn>
                  <a:cxn ang="0">
                    <a:pos x="415" y="678"/>
                  </a:cxn>
                  <a:cxn ang="0">
                    <a:pos x="387" y="682"/>
                  </a:cxn>
                  <a:cxn ang="0">
                    <a:pos x="358" y="686"/>
                  </a:cxn>
                  <a:cxn ang="0">
                    <a:pos x="330" y="688"/>
                  </a:cxn>
                  <a:cxn ang="0">
                    <a:pos x="304" y="686"/>
                  </a:cxn>
                  <a:cxn ang="0">
                    <a:pos x="268" y="665"/>
                  </a:cxn>
                  <a:cxn ang="0">
                    <a:pos x="218" y="633"/>
                  </a:cxn>
                  <a:cxn ang="0">
                    <a:pos x="167" y="611"/>
                  </a:cxn>
                  <a:cxn ang="0">
                    <a:pos x="124" y="609"/>
                  </a:cxn>
                  <a:cxn ang="0">
                    <a:pos x="95" y="618"/>
                  </a:cxn>
                  <a:cxn ang="0">
                    <a:pos x="71" y="628"/>
                  </a:cxn>
                  <a:cxn ang="0">
                    <a:pos x="35" y="629"/>
                  </a:cxn>
                  <a:cxn ang="0">
                    <a:pos x="0" y="597"/>
                  </a:cxn>
                  <a:cxn ang="0">
                    <a:pos x="3" y="536"/>
                  </a:cxn>
                  <a:cxn ang="0">
                    <a:pos x="24" y="472"/>
                  </a:cxn>
                  <a:cxn ang="0">
                    <a:pos x="54" y="413"/>
                  </a:cxn>
                  <a:cxn ang="0">
                    <a:pos x="56" y="346"/>
                  </a:cxn>
                  <a:cxn ang="0">
                    <a:pos x="71" y="352"/>
                  </a:cxn>
                  <a:cxn ang="0">
                    <a:pos x="88" y="352"/>
                  </a:cxn>
                  <a:cxn ang="0">
                    <a:pos x="105" y="318"/>
                  </a:cxn>
                  <a:cxn ang="0">
                    <a:pos x="99" y="269"/>
                  </a:cxn>
                  <a:cxn ang="0">
                    <a:pos x="127" y="237"/>
                  </a:cxn>
                  <a:cxn ang="0">
                    <a:pos x="161" y="0"/>
                  </a:cxn>
                  <a:cxn ang="0">
                    <a:pos x="323" y="12"/>
                  </a:cxn>
                </a:cxnLst>
                <a:rect l="0" t="0" r="r" b="b"/>
                <a:pathLst>
                  <a:path w="685" h="710">
                    <a:moveTo>
                      <a:pt x="323" y="12"/>
                    </a:moveTo>
                    <a:lnTo>
                      <a:pt x="334" y="27"/>
                    </a:lnTo>
                    <a:lnTo>
                      <a:pt x="343" y="46"/>
                    </a:lnTo>
                    <a:lnTo>
                      <a:pt x="353" y="64"/>
                    </a:lnTo>
                    <a:lnTo>
                      <a:pt x="362" y="81"/>
                    </a:lnTo>
                    <a:lnTo>
                      <a:pt x="372" y="92"/>
                    </a:lnTo>
                    <a:lnTo>
                      <a:pt x="381" y="102"/>
                    </a:lnTo>
                    <a:lnTo>
                      <a:pt x="390" y="109"/>
                    </a:lnTo>
                    <a:lnTo>
                      <a:pt x="402" y="119"/>
                    </a:lnTo>
                    <a:lnTo>
                      <a:pt x="411" y="126"/>
                    </a:lnTo>
                    <a:lnTo>
                      <a:pt x="422" y="134"/>
                    </a:lnTo>
                    <a:lnTo>
                      <a:pt x="432" y="141"/>
                    </a:lnTo>
                    <a:lnTo>
                      <a:pt x="441" y="151"/>
                    </a:lnTo>
                    <a:lnTo>
                      <a:pt x="441" y="156"/>
                    </a:lnTo>
                    <a:lnTo>
                      <a:pt x="434" y="166"/>
                    </a:lnTo>
                    <a:lnTo>
                      <a:pt x="428" y="175"/>
                    </a:lnTo>
                    <a:lnTo>
                      <a:pt x="424" y="186"/>
                    </a:lnTo>
                    <a:lnTo>
                      <a:pt x="424" y="199"/>
                    </a:lnTo>
                    <a:lnTo>
                      <a:pt x="435" y="211"/>
                    </a:lnTo>
                    <a:lnTo>
                      <a:pt x="488" y="192"/>
                    </a:lnTo>
                    <a:lnTo>
                      <a:pt x="496" y="224"/>
                    </a:lnTo>
                    <a:lnTo>
                      <a:pt x="501" y="256"/>
                    </a:lnTo>
                    <a:lnTo>
                      <a:pt x="509" y="288"/>
                    </a:lnTo>
                    <a:lnTo>
                      <a:pt x="514" y="320"/>
                    </a:lnTo>
                    <a:lnTo>
                      <a:pt x="586" y="338"/>
                    </a:lnTo>
                    <a:lnTo>
                      <a:pt x="610" y="372"/>
                    </a:lnTo>
                    <a:lnTo>
                      <a:pt x="623" y="408"/>
                    </a:lnTo>
                    <a:lnTo>
                      <a:pt x="629" y="442"/>
                    </a:lnTo>
                    <a:lnTo>
                      <a:pt x="633" y="474"/>
                    </a:lnTo>
                    <a:lnTo>
                      <a:pt x="636" y="507"/>
                    </a:lnTo>
                    <a:lnTo>
                      <a:pt x="644" y="537"/>
                    </a:lnTo>
                    <a:lnTo>
                      <a:pt x="659" y="569"/>
                    </a:lnTo>
                    <a:lnTo>
                      <a:pt x="685" y="597"/>
                    </a:lnTo>
                    <a:lnTo>
                      <a:pt x="685" y="643"/>
                    </a:lnTo>
                    <a:lnTo>
                      <a:pt x="644" y="689"/>
                    </a:lnTo>
                    <a:lnTo>
                      <a:pt x="533" y="710"/>
                    </a:lnTo>
                    <a:lnTo>
                      <a:pt x="488" y="650"/>
                    </a:lnTo>
                    <a:lnTo>
                      <a:pt x="387" y="637"/>
                    </a:lnTo>
                    <a:lnTo>
                      <a:pt x="428" y="676"/>
                    </a:lnTo>
                    <a:lnTo>
                      <a:pt x="415" y="678"/>
                    </a:lnTo>
                    <a:lnTo>
                      <a:pt x="400" y="680"/>
                    </a:lnTo>
                    <a:lnTo>
                      <a:pt x="387" y="682"/>
                    </a:lnTo>
                    <a:lnTo>
                      <a:pt x="372" y="684"/>
                    </a:lnTo>
                    <a:lnTo>
                      <a:pt x="358" y="686"/>
                    </a:lnTo>
                    <a:lnTo>
                      <a:pt x="343" y="686"/>
                    </a:lnTo>
                    <a:lnTo>
                      <a:pt x="330" y="688"/>
                    </a:lnTo>
                    <a:lnTo>
                      <a:pt x="315" y="689"/>
                    </a:lnTo>
                    <a:lnTo>
                      <a:pt x="304" y="686"/>
                    </a:lnTo>
                    <a:lnTo>
                      <a:pt x="289" y="678"/>
                    </a:lnTo>
                    <a:lnTo>
                      <a:pt x="268" y="665"/>
                    </a:lnTo>
                    <a:lnTo>
                      <a:pt x="244" y="648"/>
                    </a:lnTo>
                    <a:lnTo>
                      <a:pt x="218" y="633"/>
                    </a:lnTo>
                    <a:lnTo>
                      <a:pt x="191" y="620"/>
                    </a:lnTo>
                    <a:lnTo>
                      <a:pt x="167" y="611"/>
                    </a:lnTo>
                    <a:lnTo>
                      <a:pt x="144" y="607"/>
                    </a:lnTo>
                    <a:lnTo>
                      <a:pt x="124" y="609"/>
                    </a:lnTo>
                    <a:lnTo>
                      <a:pt x="109" y="613"/>
                    </a:lnTo>
                    <a:lnTo>
                      <a:pt x="95" y="618"/>
                    </a:lnTo>
                    <a:lnTo>
                      <a:pt x="84" y="624"/>
                    </a:lnTo>
                    <a:lnTo>
                      <a:pt x="71" y="628"/>
                    </a:lnTo>
                    <a:lnTo>
                      <a:pt x="56" y="631"/>
                    </a:lnTo>
                    <a:lnTo>
                      <a:pt x="35" y="629"/>
                    </a:lnTo>
                    <a:lnTo>
                      <a:pt x="7" y="624"/>
                    </a:lnTo>
                    <a:lnTo>
                      <a:pt x="0" y="597"/>
                    </a:lnTo>
                    <a:lnTo>
                      <a:pt x="0" y="567"/>
                    </a:lnTo>
                    <a:lnTo>
                      <a:pt x="3" y="536"/>
                    </a:lnTo>
                    <a:lnTo>
                      <a:pt x="13" y="504"/>
                    </a:lnTo>
                    <a:lnTo>
                      <a:pt x="24" y="472"/>
                    </a:lnTo>
                    <a:lnTo>
                      <a:pt x="37" y="442"/>
                    </a:lnTo>
                    <a:lnTo>
                      <a:pt x="54" y="413"/>
                    </a:lnTo>
                    <a:lnTo>
                      <a:pt x="69" y="391"/>
                    </a:lnTo>
                    <a:lnTo>
                      <a:pt x="56" y="346"/>
                    </a:lnTo>
                    <a:lnTo>
                      <a:pt x="63" y="350"/>
                    </a:lnTo>
                    <a:lnTo>
                      <a:pt x="71" y="352"/>
                    </a:lnTo>
                    <a:lnTo>
                      <a:pt x="80" y="352"/>
                    </a:lnTo>
                    <a:lnTo>
                      <a:pt x="88" y="352"/>
                    </a:lnTo>
                    <a:lnTo>
                      <a:pt x="103" y="342"/>
                    </a:lnTo>
                    <a:lnTo>
                      <a:pt x="105" y="318"/>
                    </a:lnTo>
                    <a:lnTo>
                      <a:pt x="101" y="293"/>
                    </a:lnTo>
                    <a:lnTo>
                      <a:pt x="99" y="269"/>
                    </a:lnTo>
                    <a:lnTo>
                      <a:pt x="107" y="245"/>
                    </a:lnTo>
                    <a:lnTo>
                      <a:pt x="127" y="237"/>
                    </a:lnTo>
                    <a:lnTo>
                      <a:pt x="82" y="211"/>
                    </a:lnTo>
                    <a:lnTo>
                      <a:pt x="161" y="0"/>
                    </a:lnTo>
                    <a:lnTo>
                      <a:pt x="214" y="27"/>
                    </a:lnTo>
                    <a:lnTo>
                      <a:pt x="323" y="12"/>
                    </a:lnTo>
                    <a:close/>
                  </a:path>
                </a:pathLst>
              </a:custGeom>
              <a:solidFill>
                <a:srgbClr val="02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7" name="Freeform 389"/>
              <p:cNvSpPr>
                <a:spLocks/>
              </p:cNvSpPr>
              <p:nvPr/>
            </p:nvSpPr>
            <p:spPr bwMode="auto">
              <a:xfrm>
                <a:off x="1709" y="3139"/>
                <a:ext cx="72" cy="100"/>
              </a:xfrm>
              <a:custGeom>
                <a:avLst/>
                <a:gdLst/>
                <a:ahLst/>
                <a:cxnLst>
                  <a:cxn ang="0">
                    <a:pos x="72" y="85"/>
                  </a:cxn>
                  <a:cxn ang="0">
                    <a:pos x="57" y="66"/>
                  </a:cxn>
                  <a:cxn ang="0">
                    <a:pos x="44" y="45"/>
                  </a:cxn>
                  <a:cxn ang="0">
                    <a:pos x="32" y="23"/>
                  </a:cxn>
                  <a:cxn ang="0">
                    <a:pos x="21" y="0"/>
                  </a:cxn>
                  <a:cxn ang="0">
                    <a:pos x="0" y="11"/>
                  </a:cxn>
                  <a:cxn ang="0">
                    <a:pos x="10" y="30"/>
                  </a:cxn>
                  <a:cxn ang="0">
                    <a:pos x="25" y="55"/>
                  </a:cxn>
                  <a:cxn ang="0">
                    <a:pos x="42" y="81"/>
                  </a:cxn>
                  <a:cxn ang="0">
                    <a:pos x="55" y="100"/>
                  </a:cxn>
                  <a:cxn ang="0">
                    <a:pos x="72" y="85"/>
                  </a:cxn>
                </a:cxnLst>
                <a:rect l="0" t="0" r="r" b="b"/>
                <a:pathLst>
                  <a:path w="72" h="100">
                    <a:moveTo>
                      <a:pt x="72" y="85"/>
                    </a:moveTo>
                    <a:lnTo>
                      <a:pt x="57" y="66"/>
                    </a:lnTo>
                    <a:lnTo>
                      <a:pt x="44" y="45"/>
                    </a:lnTo>
                    <a:lnTo>
                      <a:pt x="32" y="23"/>
                    </a:lnTo>
                    <a:lnTo>
                      <a:pt x="21" y="0"/>
                    </a:lnTo>
                    <a:lnTo>
                      <a:pt x="0" y="11"/>
                    </a:lnTo>
                    <a:lnTo>
                      <a:pt x="10" y="30"/>
                    </a:lnTo>
                    <a:lnTo>
                      <a:pt x="25" y="55"/>
                    </a:lnTo>
                    <a:lnTo>
                      <a:pt x="42" y="81"/>
                    </a:lnTo>
                    <a:lnTo>
                      <a:pt x="55" y="100"/>
                    </a:lnTo>
                    <a:lnTo>
                      <a:pt x="72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8" name="Freeform 390"/>
              <p:cNvSpPr>
                <a:spLocks/>
              </p:cNvSpPr>
              <p:nvPr/>
            </p:nvSpPr>
            <p:spPr bwMode="auto">
              <a:xfrm>
                <a:off x="1764" y="3224"/>
                <a:ext cx="86" cy="82"/>
              </a:xfrm>
              <a:custGeom>
                <a:avLst/>
                <a:gdLst/>
                <a:ahLst/>
                <a:cxnLst>
                  <a:cxn ang="0">
                    <a:pos x="75" y="82"/>
                  </a:cxn>
                  <a:cxn ang="0">
                    <a:pos x="86" y="71"/>
                  </a:cxn>
                  <a:cxn ang="0">
                    <a:pos x="86" y="56"/>
                  </a:cxn>
                  <a:cxn ang="0">
                    <a:pos x="79" y="48"/>
                  </a:cxn>
                  <a:cxn ang="0">
                    <a:pos x="69" y="41"/>
                  </a:cxn>
                  <a:cxn ang="0">
                    <a:pos x="60" y="35"/>
                  </a:cxn>
                  <a:cxn ang="0">
                    <a:pos x="51" y="30"/>
                  </a:cxn>
                  <a:cxn ang="0">
                    <a:pos x="41" y="24"/>
                  </a:cxn>
                  <a:cxn ang="0">
                    <a:pos x="32" y="16"/>
                  </a:cxn>
                  <a:cxn ang="0">
                    <a:pos x="24" y="9"/>
                  </a:cxn>
                  <a:cxn ang="0">
                    <a:pos x="17" y="0"/>
                  </a:cxn>
                  <a:cxn ang="0">
                    <a:pos x="0" y="15"/>
                  </a:cxn>
                  <a:cxn ang="0">
                    <a:pos x="7" y="22"/>
                  </a:cxn>
                  <a:cxn ang="0">
                    <a:pos x="17" y="30"/>
                  </a:cxn>
                  <a:cxn ang="0">
                    <a:pos x="24" y="35"/>
                  </a:cxn>
                  <a:cxn ang="0">
                    <a:pos x="34" y="41"/>
                  </a:cxn>
                  <a:cxn ang="0">
                    <a:pos x="41" y="47"/>
                  </a:cxn>
                  <a:cxn ang="0">
                    <a:pos x="49" y="52"/>
                  </a:cxn>
                  <a:cxn ang="0">
                    <a:pos x="58" y="58"/>
                  </a:cxn>
                  <a:cxn ang="0">
                    <a:pos x="66" y="65"/>
                  </a:cxn>
                  <a:cxn ang="0">
                    <a:pos x="66" y="60"/>
                  </a:cxn>
                  <a:cxn ang="0">
                    <a:pos x="62" y="67"/>
                  </a:cxn>
                  <a:cxn ang="0">
                    <a:pos x="75" y="82"/>
                  </a:cxn>
                </a:cxnLst>
                <a:rect l="0" t="0" r="r" b="b"/>
                <a:pathLst>
                  <a:path w="86" h="82">
                    <a:moveTo>
                      <a:pt x="75" y="82"/>
                    </a:moveTo>
                    <a:lnTo>
                      <a:pt x="86" y="71"/>
                    </a:lnTo>
                    <a:lnTo>
                      <a:pt x="86" y="56"/>
                    </a:lnTo>
                    <a:lnTo>
                      <a:pt x="79" y="48"/>
                    </a:lnTo>
                    <a:lnTo>
                      <a:pt x="69" y="41"/>
                    </a:lnTo>
                    <a:lnTo>
                      <a:pt x="60" y="35"/>
                    </a:lnTo>
                    <a:lnTo>
                      <a:pt x="51" y="30"/>
                    </a:lnTo>
                    <a:lnTo>
                      <a:pt x="41" y="24"/>
                    </a:lnTo>
                    <a:lnTo>
                      <a:pt x="32" y="16"/>
                    </a:lnTo>
                    <a:lnTo>
                      <a:pt x="24" y="9"/>
                    </a:lnTo>
                    <a:lnTo>
                      <a:pt x="17" y="0"/>
                    </a:lnTo>
                    <a:lnTo>
                      <a:pt x="0" y="15"/>
                    </a:lnTo>
                    <a:lnTo>
                      <a:pt x="7" y="22"/>
                    </a:lnTo>
                    <a:lnTo>
                      <a:pt x="17" y="30"/>
                    </a:lnTo>
                    <a:lnTo>
                      <a:pt x="24" y="35"/>
                    </a:lnTo>
                    <a:lnTo>
                      <a:pt x="34" y="41"/>
                    </a:lnTo>
                    <a:lnTo>
                      <a:pt x="41" y="47"/>
                    </a:lnTo>
                    <a:lnTo>
                      <a:pt x="49" y="52"/>
                    </a:lnTo>
                    <a:lnTo>
                      <a:pt x="58" y="58"/>
                    </a:lnTo>
                    <a:lnTo>
                      <a:pt x="66" y="65"/>
                    </a:lnTo>
                    <a:lnTo>
                      <a:pt x="66" y="60"/>
                    </a:lnTo>
                    <a:lnTo>
                      <a:pt x="62" y="67"/>
                    </a:lnTo>
                    <a:lnTo>
                      <a:pt x="75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9" name="Freeform 391"/>
              <p:cNvSpPr>
                <a:spLocks/>
              </p:cNvSpPr>
              <p:nvPr/>
            </p:nvSpPr>
            <p:spPr bwMode="auto">
              <a:xfrm>
                <a:off x="1811" y="3291"/>
                <a:ext cx="28" cy="66"/>
              </a:xfrm>
              <a:custGeom>
                <a:avLst/>
                <a:gdLst/>
                <a:ahLst/>
                <a:cxnLst>
                  <a:cxn ang="0">
                    <a:pos x="19" y="43"/>
                  </a:cxn>
                  <a:cxn ang="0">
                    <a:pos x="28" y="45"/>
                  </a:cxn>
                  <a:cxn ang="0">
                    <a:pos x="22" y="40"/>
                  </a:cxn>
                  <a:cxn ang="0">
                    <a:pos x="21" y="34"/>
                  </a:cxn>
                  <a:cxn ang="0">
                    <a:pos x="22" y="26"/>
                  </a:cxn>
                  <a:cxn ang="0">
                    <a:pos x="24" y="21"/>
                  </a:cxn>
                  <a:cxn ang="0">
                    <a:pos x="28" y="15"/>
                  </a:cxn>
                  <a:cxn ang="0">
                    <a:pos x="15" y="0"/>
                  </a:cxn>
                  <a:cxn ang="0">
                    <a:pos x="0" y="21"/>
                  </a:cxn>
                  <a:cxn ang="0">
                    <a:pos x="0" y="43"/>
                  </a:cxn>
                  <a:cxn ang="0">
                    <a:pos x="15" y="62"/>
                  </a:cxn>
                  <a:cxn ang="0">
                    <a:pos x="26" y="64"/>
                  </a:cxn>
                  <a:cxn ang="0">
                    <a:pos x="15" y="62"/>
                  </a:cxn>
                  <a:cxn ang="0">
                    <a:pos x="21" y="66"/>
                  </a:cxn>
                  <a:cxn ang="0">
                    <a:pos x="26" y="64"/>
                  </a:cxn>
                  <a:cxn ang="0">
                    <a:pos x="19" y="43"/>
                  </a:cxn>
                </a:cxnLst>
                <a:rect l="0" t="0" r="r" b="b"/>
                <a:pathLst>
                  <a:path w="28" h="66">
                    <a:moveTo>
                      <a:pt x="19" y="43"/>
                    </a:moveTo>
                    <a:lnTo>
                      <a:pt x="28" y="45"/>
                    </a:lnTo>
                    <a:lnTo>
                      <a:pt x="22" y="40"/>
                    </a:lnTo>
                    <a:lnTo>
                      <a:pt x="21" y="34"/>
                    </a:lnTo>
                    <a:lnTo>
                      <a:pt x="22" y="26"/>
                    </a:lnTo>
                    <a:lnTo>
                      <a:pt x="24" y="21"/>
                    </a:lnTo>
                    <a:lnTo>
                      <a:pt x="28" y="15"/>
                    </a:lnTo>
                    <a:lnTo>
                      <a:pt x="15" y="0"/>
                    </a:lnTo>
                    <a:lnTo>
                      <a:pt x="0" y="21"/>
                    </a:lnTo>
                    <a:lnTo>
                      <a:pt x="0" y="43"/>
                    </a:lnTo>
                    <a:lnTo>
                      <a:pt x="15" y="62"/>
                    </a:lnTo>
                    <a:lnTo>
                      <a:pt x="26" y="64"/>
                    </a:lnTo>
                    <a:lnTo>
                      <a:pt x="15" y="62"/>
                    </a:lnTo>
                    <a:lnTo>
                      <a:pt x="21" y="66"/>
                    </a:lnTo>
                    <a:lnTo>
                      <a:pt x="26" y="64"/>
                    </a:lnTo>
                    <a:lnTo>
                      <a:pt x="19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0" name="Freeform 392"/>
              <p:cNvSpPr>
                <a:spLocks/>
              </p:cNvSpPr>
              <p:nvPr/>
            </p:nvSpPr>
            <p:spPr bwMode="auto">
              <a:xfrm>
                <a:off x="1830" y="3310"/>
                <a:ext cx="67" cy="45"/>
              </a:xfrm>
              <a:custGeom>
                <a:avLst/>
                <a:gdLst/>
                <a:ahLst/>
                <a:cxnLst>
                  <a:cxn ang="0">
                    <a:pos x="67" y="13"/>
                  </a:cxn>
                  <a:cxn ang="0">
                    <a:pos x="52" y="4"/>
                  </a:cxn>
                  <a:cxn ang="0">
                    <a:pos x="0" y="24"/>
                  </a:cxn>
                  <a:cxn ang="0">
                    <a:pos x="7" y="45"/>
                  </a:cxn>
                  <a:cxn ang="0">
                    <a:pos x="60" y="26"/>
                  </a:cxn>
                  <a:cxn ang="0">
                    <a:pos x="45" y="17"/>
                  </a:cxn>
                  <a:cxn ang="0">
                    <a:pos x="67" y="13"/>
                  </a:cxn>
                  <a:cxn ang="0">
                    <a:pos x="65" y="0"/>
                  </a:cxn>
                  <a:cxn ang="0">
                    <a:pos x="52" y="4"/>
                  </a:cxn>
                  <a:cxn ang="0">
                    <a:pos x="67" y="13"/>
                  </a:cxn>
                </a:cxnLst>
                <a:rect l="0" t="0" r="r" b="b"/>
                <a:pathLst>
                  <a:path w="67" h="45">
                    <a:moveTo>
                      <a:pt x="67" y="13"/>
                    </a:moveTo>
                    <a:lnTo>
                      <a:pt x="52" y="4"/>
                    </a:lnTo>
                    <a:lnTo>
                      <a:pt x="0" y="24"/>
                    </a:lnTo>
                    <a:lnTo>
                      <a:pt x="7" y="45"/>
                    </a:lnTo>
                    <a:lnTo>
                      <a:pt x="60" y="26"/>
                    </a:lnTo>
                    <a:lnTo>
                      <a:pt x="45" y="17"/>
                    </a:lnTo>
                    <a:lnTo>
                      <a:pt x="67" y="13"/>
                    </a:lnTo>
                    <a:lnTo>
                      <a:pt x="65" y="0"/>
                    </a:lnTo>
                    <a:lnTo>
                      <a:pt x="52" y="4"/>
                    </a:lnTo>
                    <a:lnTo>
                      <a:pt x="6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1" name="Freeform 393"/>
              <p:cNvSpPr>
                <a:spLocks/>
              </p:cNvSpPr>
              <p:nvPr/>
            </p:nvSpPr>
            <p:spPr bwMode="auto">
              <a:xfrm>
                <a:off x="1875" y="3323"/>
                <a:ext cx="34" cy="56"/>
              </a:xfrm>
              <a:custGeom>
                <a:avLst/>
                <a:gdLst/>
                <a:ahLst/>
                <a:cxnLst>
                  <a:cxn ang="0">
                    <a:pos x="34" y="53"/>
                  </a:cxn>
                  <a:cxn ang="0">
                    <a:pos x="22" y="0"/>
                  </a:cxn>
                  <a:cxn ang="0">
                    <a:pos x="0" y="4"/>
                  </a:cxn>
                  <a:cxn ang="0">
                    <a:pos x="13" y="56"/>
                  </a:cxn>
                  <a:cxn ang="0">
                    <a:pos x="34" y="53"/>
                  </a:cxn>
                </a:cxnLst>
                <a:rect l="0" t="0" r="r" b="b"/>
                <a:pathLst>
                  <a:path w="34" h="56">
                    <a:moveTo>
                      <a:pt x="34" y="53"/>
                    </a:moveTo>
                    <a:lnTo>
                      <a:pt x="22" y="0"/>
                    </a:lnTo>
                    <a:lnTo>
                      <a:pt x="0" y="4"/>
                    </a:lnTo>
                    <a:lnTo>
                      <a:pt x="13" y="56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2" name="Freeform 394"/>
              <p:cNvSpPr>
                <a:spLocks/>
              </p:cNvSpPr>
              <p:nvPr/>
            </p:nvSpPr>
            <p:spPr bwMode="auto">
              <a:xfrm>
                <a:off x="1888" y="3376"/>
                <a:ext cx="36" cy="86"/>
              </a:xfrm>
              <a:custGeom>
                <a:avLst/>
                <a:gdLst/>
                <a:ahLst/>
                <a:cxnLst>
                  <a:cxn ang="0">
                    <a:pos x="26" y="65"/>
                  </a:cxn>
                  <a:cxn ang="0">
                    <a:pos x="36" y="75"/>
                  </a:cxn>
                  <a:cxn ang="0">
                    <a:pos x="21" y="0"/>
                  </a:cxn>
                  <a:cxn ang="0">
                    <a:pos x="0" y="3"/>
                  </a:cxn>
                  <a:cxn ang="0">
                    <a:pos x="13" y="78"/>
                  </a:cxn>
                  <a:cxn ang="0">
                    <a:pos x="22" y="86"/>
                  </a:cxn>
                  <a:cxn ang="0">
                    <a:pos x="13" y="78"/>
                  </a:cxn>
                  <a:cxn ang="0">
                    <a:pos x="13" y="84"/>
                  </a:cxn>
                  <a:cxn ang="0">
                    <a:pos x="22" y="86"/>
                  </a:cxn>
                  <a:cxn ang="0">
                    <a:pos x="26" y="65"/>
                  </a:cxn>
                </a:cxnLst>
                <a:rect l="0" t="0" r="r" b="b"/>
                <a:pathLst>
                  <a:path w="36" h="86">
                    <a:moveTo>
                      <a:pt x="26" y="65"/>
                    </a:moveTo>
                    <a:lnTo>
                      <a:pt x="36" y="75"/>
                    </a:lnTo>
                    <a:lnTo>
                      <a:pt x="21" y="0"/>
                    </a:lnTo>
                    <a:lnTo>
                      <a:pt x="0" y="3"/>
                    </a:lnTo>
                    <a:lnTo>
                      <a:pt x="13" y="78"/>
                    </a:lnTo>
                    <a:lnTo>
                      <a:pt x="22" y="86"/>
                    </a:lnTo>
                    <a:lnTo>
                      <a:pt x="13" y="78"/>
                    </a:lnTo>
                    <a:lnTo>
                      <a:pt x="13" y="84"/>
                    </a:lnTo>
                    <a:lnTo>
                      <a:pt x="22" y="86"/>
                    </a:lnTo>
                    <a:lnTo>
                      <a:pt x="26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3" name="Freeform 395"/>
              <p:cNvSpPr>
                <a:spLocks/>
              </p:cNvSpPr>
              <p:nvPr/>
            </p:nvSpPr>
            <p:spPr bwMode="auto">
              <a:xfrm>
                <a:off x="1910" y="3441"/>
                <a:ext cx="83" cy="42"/>
              </a:xfrm>
              <a:custGeom>
                <a:avLst/>
                <a:gdLst/>
                <a:ahLst/>
                <a:cxnLst>
                  <a:cxn ang="0">
                    <a:pos x="83" y="25"/>
                  </a:cxn>
                  <a:cxn ang="0">
                    <a:pos x="77" y="21"/>
                  </a:cxn>
                  <a:cxn ang="0">
                    <a:pos x="70" y="19"/>
                  </a:cxn>
                  <a:cxn ang="0">
                    <a:pos x="59" y="15"/>
                  </a:cxn>
                  <a:cxn ang="0">
                    <a:pos x="45" y="12"/>
                  </a:cxn>
                  <a:cxn ang="0">
                    <a:pos x="32" y="8"/>
                  </a:cxn>
                  <a:cxn ang="0">
                    <a:pos x="21" y="4"/>
                  </a:cxn>
                  <a:cxn ang="0">
                    <a:pos x="12" y="2"/>
                  </a:cxn>
                  <a:cxn ang="0">
                    <a:pos x="4" y="0"/>
                  </a:cxn>
                  <a:cxn ang="0">
                    <a:pos x="0" y="21"/>
                  </a:cxn>
                  <a:cxn ang="0">
                    <a:pos x="72" y="42"/>
                  </a:cxn>
                  <a:cxn ang="0">
                    <a:pos x="62" y="36"/>
                  </a:cxn>
                  <a:cxn ang="0">
                    <a:pos x="83" y="25"/>
                  </a:cxn>
                  <a:cxn ang="0">
                    <a:pos x="81" y="23"/>
                  </a:cxn>
                  <a:cxn ang="0">
                    <a:pos x="79" y="21"/>
                  </a:cxn>
                  <a:cxn ang="0">
                    <a:pos x="76" y="21"/>
                  </a:cxn>
                  <a:cxn ang="0">
                    <a:pos x="74" y="19"/>
                  </a:cxn>
                  <a:cxn ang="0">
                    <a:pos x="83" y="25"/>
                  </a:cxn>
                </a:cxnLst>
                <a:rect l="0" t="0" r="r" b="b"/>
                <a:pathLst>
                  <a:path w="83" h="42">
                    <a:moveTo>
                      <a:pt x="83" y="25"/>
                    </a:moveTo>
                    <a:lnTo>
                      <a:pt x="77" y="21"/>
                    </a:lnTo>
                    <a:lnTo>
                      <a:pt x="70" y="19"/>
                    </a:lnTo>
                    <a:lnTo>
                      <a:pt x="59" y="15"/>
                    </a:lnTo>
                    <a:lnTo>
                      <a:pt x="45" y="12"/>
                    </a:lnTo>
                    <a:lnTo>
                      <a:pt x="32" y="8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4" y="0"/>
                    </a:lnTo>
                    <a:lnTo>
                      <a:pt x="0" y="21"/>
                    </a:lnTo>
                    <a:lnTo>
                      <a:pt x="72" y="42"/>
                    </a:lnTo>
                    <a:lnTo>
                      <a:pt x="62" y="36"/>
                    </a:lnTo>
                    <a:lnTo>
                      <a:pt x="83" y="25"/>
                    </a:lnTo>
                    <a:lnTo>
                      <a:pt x="81" y="23"/>
                    </a:lnTo>
                    <a:lnTo>
                      <a:pt x="79" y="21"/>
                    </a:lnTo>
                    <a:lnTo>
                      <a:pt x="76" y="21"/>
                    </a:lnTo>
                    <a:lnTo>
                      <a:pt x="74" y="19"/>
                    </a:lnTo>
                    <a:lnTo>
                      <a:pt x="83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4" name="Freeform 396"/>
              <p:cNvSpPr>
                <a:spLocks/>
              </p:cNvSpPr>
              <p:nvPr/>
            </p:nvSpPr>
            <p:spPr bwMode="auto">
              <a:xfrm>
                <a:off x="1972" y="3466"/>
                <a:ext cx="70" cy="97"/>
              </a:xfrm>
              <a:custGeom>
                <a:avLst/>
                <a:gdLst/>
                <a:ahLst/>
                <a:cxnLst>
                  <a:cxn ang="0">
                    <a:pos x="70" y="92"/>
                  </a:cxn>
                  <a:cxn ang="0">
                    <a:pos x="21" y="0"/>
                  </a:cxn>
                  <a:cxn ang="0">
                    <a:pos x="0" y="11"/>
                  </a:cxn>
                  <a:cxn ang="0">
                    <a:pos x="47" y="97"/>
                  </a:cxn>
                  <a:cxn ang="0">
                    <a:pos x="45" y="92"/>
                  </a:cxn>
                  <a:cxn ang="0">
                    <a:pos x="70" y="92"/>
                  </a:cxn>
                  <a:cxn ang="0">
                    <a:pos x="70" y="90"/>
                  </a:cxn>
                  <a:cxn ang="0">
                    <a:pos x="70" y="88"/>
                  </a:cxn>
                  <a:cxn ang="0">
                    <a:pos x="70" y="86"/>
                  </a:cxn>
                  <a:cxn ang="0">
                    <a:pos x="70" y="86"/>
                  </a:cxn>
                  <a:cxn ang="0">
                    <a:pos x="70" y="92"/>
                  </a:cxn>
                </a:cxnLst>
                <a:rect l="0" t="0" r="r" b="b"/>
                <a:pathLst>
                  <a:path w="70" h="97">
                    <a:moveTo>
                      <a:pt x="70" y="92"/>
                    </a:moveTo>
                    <a:lnTo>
                      <a:pt x="21" y="0"/>
                    </a:lnTo>
                    <a:lnTo>
                      <a:pt x="0" y="11"/>
                    </a:lnTo>
                    <a:lnTo>
                      <a:pt x="47" y="97"/>
                    </a:lnTo>
                    <a:lnTo>
                      <a:pt x="45" y="92"/>
                    </a:lnTo>
                    <a:lnTo>
                      <a:pt x="70" y="92"/>
                    </a:lnTo>
                    <a:lnTo>
                      <a:pt x="70" y="90"/>
                    </a:lnTo>
                    <a:lnTo>
                      <a:pt x="70" y="88"/>
                    </a:lnTo>
                    <a:lnTo>
                      <a:pt x="70" y="86"/>
                    </a:lnTo>
                    <a:lnTo>
                      <a:pt x="70" y="86"/>
                    </a:lnTo>
                    <a:lnTo>
                      <a:pt x="7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5" name="Freeform 397"/>
              <p:cNvSpPr>
                <a:spLocks/>
              </p:cNvSpPr>
              <p:nvPr/>
            </p:nvSpPr>
            <p:spPr bwMode="auto">
              <a:xfrm>
                <a:off x="2017" y="3558"/>
                <a:ext cx="25" cy="82"/>
              </a:xfrm>
              <a:custGeom>
                <a:avLst/>
                <a:gdLst/>
                <a:ahLst/>
                <a:cxnLst>
                  <a:cxn ang="0">
                    <a:pos x="25" y="75"/>
                  </a:cxn>
                  <a:cxn ang="0">
                    <a:pos x="25" y="79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79"/>
                  </a:cxn>
                  <a:cxn ang="0">
                    <a:pos x="2" y="82"/>
                  </a:cxn>
                  <a:cxn ang="0">
                    <a:pos x="0" y="79"/>
                  </a:cxn>
                  <a:cxn ang="0">
                    <a:pos x="0" y="80"/>
                  </a:cxn>
                  <a:cxn ang="0">
                    <a:pos x="2" y="82"/>
                  </a:cxn>
                  <a:cxn ang="0">
                    <a:pos x="25" y="75"/>
                  </a:cxn>
                </a:cxnLst>
                <a:rect l="0" t="0" r="r" b="b"/>
                <a:pathLst>
                  <a:path w="25" h="82">
                    <a:moveTo>
                      <a:pt x="25" y="75"/>
                    </a:moveTo>
                    <a:lnTo>
                      <a:pt x="25" y="79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" y="82"/>
                    </a:lnTo>
                    <a:lnTo>
                      <a:pt x="0" y="79"/>
                    </a:lnTo>
                    <a:lnTo>
                      <a:pt x="0" y="80"/>
                    </a:lnTo>
                    <a:lnTo>
                      <a:pt x="2" y="82"/>
                    </a:lnTo>
                    <a:lnTo>
                      <a:pt x="25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6" name="Freeform 398"/>
              <p:cNvSpPr>
                <a:spLocks/>
              </p:cNvSpPr>
              <p:nvPr/>
            </p:nvSpPr>
            <p:spPr bwMode="auto">
              <a:xfrm>
                <a:off x="2019" y="3633"/>
                <a:ext cx="42" cy="64"/>
              </a:xfrm>
              <a:custGeom>
                <a:avLst/>
                <a:gdLst/>
                <a:ahLst/>
                <a:cxnLst>
                  <a:cxn ang="0">
                    <a:pos x="40" y="51"/>
                  </a:cxn>
                  <a:cxn ang="0">
                    <a:pos x="42" y="54"/>
                  </a:cxn>
                  <a:cxn ang="0">
                    <a:pos x="23" y="0"/>
                  </a:cxn>
                  <a:cxn ang="0">
                    <a:pos x="0" y="7"/>
                  </a:cxn>
                  <a:cxn ang="0">
                    <a:pos x="23" y="64"/>
                  </a:cxn>
                  <a:cxn ang="0">
                    <a:pos x="21" y="64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64"/>
                  </a:cxn>
                  <a:cxn ang="0">
                    <a:pos x="23" y="64"/>
                  </a:cxn>
                  <a:cxn ang="0">
                    <a:pos x="40" y="51"/>
                  </a:cxn>
                </a:cxnLst>
                <a:rect l="0" t="0" r="r" b="b"/>
                <a:pathLst>
                  <a:path w="42" h="64">
                    <a:moveTo>
                      <a:pt x="40" y="51"/>
                    </a:moveTo>
                    <a:lnTo>
                      <a:pt x="42" y="54"/>
                    </a:lnTo>
                    <a:lnTo>
                      <a:pt x="23" y="0"/>
                    </a:lnTo>
                    <a:lnTo>
                      <a:pt x="0" y="7"/>
                    </a:lnTo>
                    <a:lnTo>
                      <a:pt x="23" y="64"/>
                    </a:lnTo>
                    <a:lnTo>
                      <a:pt x="21" y="64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64"/>
                    </a:lnTo>
                    <a:lnTo>
                      <a:pt x="23" y="64"/>
                    </a:ln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7" name="Freeform 399"/>
              <p:cNvSpPr>
                <a:spLocks/>
              </p:cNvSpPr>
              <p:nvPr/>
            </p:nvSpPr>
            <p:spPr bwMode="auto">
              <a:xfrm>
                <a:off x="2042" y="3684"/>
                <a:ext cx="54" cy="54"/>
              </a:xfrm>
              <a:custGeom>
                <a:avLst/>
                <a:gdLst/>
                <a:ahLst/>
                <a:cxnLst>
                  <a:cxn ang="0">
                    <a:pos x="54" y="46"/>
                  </a:cxn>
                  <a:cxn ang="0">
                    <a:pos x="17" y="0"/>
                  </a:cxn>
                  <a:cxn ang="0">
                    <a:pos x="0" y="13"/>
                  </a:cxn>
                  <a:cxn ang="0">
                    <a:pos x="32" y="54"/>
                  </a:cxn>
                  <a:cxn ang="0">
                    <a:pos x="30" y="46"/>
                  </a:cxn>
                  <a:cxn ang="0">
                    <a:pos x="54" y="46"/>
                  </a:cxn>
                  <a:cxn ang="0">
                    <a:pos x="54" y="45"/>
                  </a:cxn>
                  <a:cxn ang="0">
                    <a:pos x="52" y="43"/>
                  </a:cxn>
                  <a:cxn ang="0">
                    <a:pos x="52" y="41"/>
                  </a:cxn>
                  <a:cxn ang="0">
                    <a:pos x="51" y="39"/>
                  </a:cxn>
                  <a:cxn ang="0">
                    <a:pos x="54" y="46"/>
                  </a:cxn>
                </a:cxnLst>
                <a:rect l="0" t="0" r="r" b="b"/>
                <a:pathLst>
                  <a:path w="54" h="54">
                    <a:moveTo>
                      <a:pt x="54" y="46"/>
                    </a:moveTo>
                    <a:lnTo>
                      <a:pt x="17" y="0"/>
                    </a:lnTo>
                    <a:lnTo>
                      <a:pt x="0" y="13"/>
                    </a:lnTo>
                    <a:lnTo>
                      <a:pt x="32" y="54"/>
                    </a:lnTo>
                    <a:lnTo>
                      <a:pt x="30" y="46"/>
                    </a:lnTo>
                    <a:lnTo>
                      <a:pt x="54" y="46"/>
                    </a:lnTo>
                    <a:lnTo>
                      <a:pt x="54" y="45"/>
                    </a:lnTo>
                    <a:lnTo>
                      <a:pt x="52" y="43"/>
                    </a:lnTo>
                    <a:lnTo>
                      <a:pt x="52" y="41"/>
                    </a:lnTo>
                    <a:lnTo>
                      <a:pt x="51" y="39"/>
                    </a:lnTo>
                    <a:lnTo>
                      <a:pt x="5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8" name="Freeform 400"/>
              <p:cNvSpPr>
                <a:spLocks/>
              </p:cNvSpPr>
              <p:nvPr/>
            </p:nvSpPr>
            <p:spPr bwMode="auto">
              <a:xfrm>
                <a:off x="2072" y="3730"/>
                <a:ext cx="24" cy="53"/>
              </a:xfrm>
              <a:custGeom>
                <a:avLst/>
                <a:gdLst/>
                <a:ahLst/>
                <a:cxnLst>
                  <a:cxn ang="0">
                    <a:pos x="21" y="53"/>
                  </a:cxn>
                  <a:cxn ang="0">
                    <a:pos x="24" y="44"/>
                  </a:cxn>
                  <a:cxn ang="0">
                    <a:pos x="24" y="29"/>
                  </a:cxn>
                  <a:cxn ang="0">
                    <a:pos x="24" y="12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46"/>
                  </a:cxn>
                  <a:cxn ang="0">
                    <a:pos x="2" y="40"/>
                  </a:cxn>
                  <a:cxn ang="0">
                    <a:pos x="21" y="53"/>
                  </a:cxn>
                  <a:cxn ang="0">
                    <a:pos x="22" y="53"/>
                  </a:cxn>
                  <a:cxn ang="0">
                    <a:pos x="22" y="51"/>
                  </a:cxn>
                  <a:cxn ang="0">
                    <a:pos x="24" y="47"/>
                  </a:cxn>
                  <a:cxn ang="0">
                    <a:pos x="24" y="46"/>
                  </a:cxn>
                  <a:cxn ang="0">
                    <a:pos x="21" y="53"/>
                  </a:cxn>
                </a:cxnLst>
                <a:rect l="0" t="0" r="r" b="b"/>
                <a:pathLst>
                  <a:path w="24" h="53">
                    <a:moveTo>
                      <a:pt x="21" y="53"/>
                    </a:moveTo>
                    <a:lnTo>
                      <a:pt x="24" y="44"/>
                    </a:lnTo>
                    <a:lnTo>
                      <a:pt x="24" y="29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2" y="40"/>
                    </a:lnTo>
                    <a:lnTo>
                      <a:pt x="21" y="53"/>
                    </a:lnTo>
                    <a:lnTo>
                      <a:pt x="22" y="53"/>
                    </a:lnTo>
                    <a:lnTo>
                      <a:pt x="22" y="51"/>
                    </a:lnTo>
                    <a:lnTo>
                      <a:pt x="24" y="47"/>
                    </a:lnTo>
                    <a:lnTo>
                      <a:pt x="24" y="46"/>
                    </a:lnTo>
                    <a:lnTo>
                      <a:pt x="21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9" name="Freeform 401"/>
              <p:cNvSpPr>
                <a:spLocks/>
              </p:cNvSpPr>
              <p:nvPr/>
            </p:nvSpPr>
            <p:spPr bwMode="auto">
              <a:xfrm>
                <a:off x="2034" y="3770"/>
                <a:ext cx="59" cy="64"/>
              </a:xfrm>
              <a:custGeom>
                <a:avLst/>
                <a:gdLst/>
                <a:ahLst/>
                <a:cxnLst>
                  <a:cxn ang="0">
                    <a:pos x="10" y="64"/>
                  </a:cxn>
                  <a:cxn ang="0">
                    <a:pos x="21" y="56"/>
                  </a:cxn>
                  <a:cxn ang="0">
                    <a:pos x="34" y="41"/>
                  </a:cxn>
                  <a:cxn ang="0">
                    <a:pos x="49" y="24"/>
                  </a:cxn>
                  <a:cxn ang="0">
                    <a:pos x="59" y="13"/>
                  </a:cxn>
                  <a:cxn ang="0">
                    <a:pos x="40" y="0"/>
                  </a:cxn>
                  <a:cxn ang="0">
                    <a:pos x="0" y="45"/>
                  </a:cxn>
                  <a:cxn ang="0">
                    <a:pos x="8" y="41"/>
                  </a:cxn>
                  <a:cxn ang="0">
                    <a:pos x="10" y="64"/>
                  </a:cxn>
                  <a:cxn ang="0">
                    <a:pos x="12" y="64"/>
                  </a:cxn>
                  <a:cxn ang="0">
                    <a:pos x="15" y="62"/>
                  </a:cxn>
                  <a:cxn ang="0">
                    <a:pos x="17" y="62"/>
                  </a:cxn>
                  <a:cxn ang="0">
                    <a:pos x="17" y="60"/>
                  </a:cxn>
                  <a:cxn ang="0">
                    <a:pos x="10" y="64"/>
                  </a:cxn>
                </a:cxnLst>
                <a:rect l="0" t="0" r="r" b="b"/>
                <a:pathLst>
                  <a:path w="59" h="64">
                    <a:moveTo>
                      <a:pt x="10" y="64"/>
                    </a:moveTo>
                    <a:lnTo>
                      <a:pt x="21" y="56"/>
                    </a:lnTo>
                    <a:lnTo>
                      <a:pt x="34" y="41"/>
                    </a:lnTo>
                    <a:lnTo>
                      <a:pt x="49" y="24"/>
                    </a:lnTo>
                    <a:lnTo>
                      <a:pt x="59" y="13"/>
                    </a:lnTo>
                    <a:lnTo>
                      <a:pt x="40" y="0"/>
                    </a:lnTo>
                    <a:lnTo>
                      <a:pt x="0" y="45"/>
                    </a:lnTo>
                    <a:lnTo>
                      <a:pt x="8" y="41"/>
                    </a:lnTo>
                    <a:lnTo>
                      <a:pt x="10" y="64"/>
                    </a:lnTo>
                    <a:lnTo>
                      <a:pt x="12" y="64"/>
                    </a:lnTo>
                    <a:lnTo>
                      <a:pt x="15" y="62"/>
                    </a:lnTo>
                    <a:lnTo>
                      <a:pt x="17" y="62"/>
                    </a:lnTo>
                    <a:lnTo>
                      <a:pt x="17" y="60"/>
                    </a:lnTo>
                    <a:lnTo>
                      <a:pt x="1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0" name="Freeform 402"/>
              <p:cNvSpPr>
                <a:spLocks/>
              </p:cNvSpPr>
              <p:nvPr/>
            </p:nvSpPr>
            <p:spPr bwMode="auto">
              <a:xfrm>
                <a:off x="1924" y="3811"/>
                <a:ext cx="120" cy="45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7" y="42"/>
                  </a:cxn>
                  <a:cxn ang="0">
                    <a:pos x="20" y="42"/>
                  </a:cxn>
                  <a:cxn ang="0">
                    <a:pos x="37" y="40"/>
                  </a:cxn>
                  <a:cxn ang="0">
                    <a:pos x="58" y="36"/>
                  </a:cxn>
                  <a:cxn ang="0">
                    <a:pos x="77" y="32"/>
                  </a:cxn>
                  <a:cxn ang="0">
                    <a:pos x="95" y="28"/>
                  </a:cxn>
                  <a:cxn ang="0">
                    <a:pos x="110" y="25"/>
                  </a:cxn>
                  <a:cxn ang="0">
                    <a:pos x="120" y="23"/>
                  </a:cxn>
                  <a:cxn ang="0">
                    <a:pos x="118" y="0"/>
                  </a:cxn>
                  <a:cxn ang="0">
                    <a:pos x="5" y="23"/>
                  </a:cxn>
                  <a:cxn ang="0">
                    <a:pos x="16" y="25"/>
                  </a:cxn>
                  <a:cxn ang="0">
                    <a:pos x="0" y="40"/>
                  </a:cxn>
                  <a:cxn ang="0">
                    <a:pos x="3" y="45"/>
                  </a:cxn>
                  <a:cxn ang="0">
                    <a:pos x="9" y="43"/>
                  </a:cxn>
                  <a:cxn ang="0">
                    <a:pos x="0" y="40"/>
                  </a:cxn>
                </a:cxnLst>
                <a:rect l="0" t="0" r="r" b="b"/>
                <a:pathLst>
                  <a:path w="120" h="45">
                    <a:moveTo>
                      <a:pt x="0" y="40"/>
                    </a:moveTo>
                    <a:lnTo>
                      <a:pt x="7" y="42"/>
                    </a:lnTo>
                    <a:lnTo>
                      <a:pt x="20" y="42"/>
                    </a:lnTo>
                    <a:lnTo>
                      <a:pt x="37" y="40"/>
                    </a:lnTo>
                    <a:lnTo>
                      <a:pt x="58" y="36"/>
                    </a:lnTo>
                    <a:lnTo>
                      <a:pt x="77" y="32"/>
                    </a:lnTo>
                    <a:lnTo>
                      <a:pt x="95" y="28"/>
                    </a:lnTo>
                    <a:lnTo>
                      <a:pt x="110" y="25"/>
                    </a:lnTo>
                    <a:lnTo>
                      <a:pt x="120" y="23"/>
                    </a:lnTo>
                    <a:lnTo>
                      <a:pt x="118" y="0"/>
                    </a:lnTo>
                    <a:lnTo>
                      <a:pt x="5" y="23"/>
                    </a:lnTo>
                    <a:lnTo>
                      <a:pt x="16" y="25"/>
                    </a:lnTo>
                    <a:lnTo>
                      <a:pt x="0" y="40"/>
                    </a:lnTo>
                    <a:lnTo>
                      <a:pt x="3" y="45"/>
                    </a:lnTo>
                    <a:lnTo>
                      <a:pt x="9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1" name="Freeform 403"/>
              <p:cNvSpPr>
                <a:spLocks/>
              </p:cNvSpPr>
              <p:nvPr/>
            </p:nvSpPr>
            <p:spPr bwMode="auto">
              <a:xfrm>
                <a:off x="1877" y="3774"/>
                <a:ext cx="63" cy="77"/>
              </a:xfrm>
              <a:custGeom>
                <a:avLst/>
                <a:gdLst/>
                <a:ahLst/>
                <a:cxnLst>
                  <a:cxn ang="0">
                    <a:pos x="9" y="20"/>
                  </a:cxn>
                  <a:cxn ang="0">
                    <a:pos x="0" y="17"/>
                  </a:cxn>
                  <a:cxn ang="0">
                    <a:pos x="47" y="77"/>
                  </a:cxn>
                  <a:cxn ang="0">
                    <a:pos x="63" y="62"/>
                  </a:cxn>
                  <a:cxn ang="0">
                    <a:pos x="18" y="2"/>
                  </a:cxn>
                  <a:cxn ang="0">
                    <a:pos x="9" y="0"/>
                  </a:cxn>
                  <a:cxn ang="0">
                    <a:pos x="18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9" y="20"/>
                  </a:cxn>
                </a:cxnLst>
                <a:rect l="0" t="0" r="r" b="b"/>
                <a:pathLst>
                  <a:path w="63" h="77">
                    <a:moveTo>
                      <a:pt x="9" y="20"/>
                    </a:moveTo>
                    <a:lnTo>
                      <a:pt x="0" y="17"/>
                    </a:lnTo>
                    <a:lnTo>
                      <a:pt x="47" y="77"/>
                    </a:lnTo>
                    <a:lnTo>
                      <a:pt x="63" y="62"/>
                    </a:lnTo>
                    <a:lnTo>
                      <a:pt x="18" y="2"/>
                    </a:lnTo>
                    <a:lnTo>
                      <a:pt x="9" y="0"/>
                    </a:lnTo>
                    <a:lnTo>
                      <a:pt x="18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2" name="Freeform 404"/>
              <p:cNvSpPr>
                <a:spLocks/>
              </p:cNvSpPr>
              <p:nvPr/>
            </p:nvSpPr>
            <p:spPr bwMode="auto">
              <a:xfrm>
                <a:off x="1753" y="3753"/>
                <a:ext cx="133" cy="41"/>
              </a:xfrm>
              <a:custGeom>
                <a:avLst/>
                <a:gdLst/>
                <a:ahLst/>
                <a:cxnLst>
                  <a:cxn ang="0">
                    <a:pos x="39" y="9"/>
                  </a:cxn>
                  <a:cxn ang="0">
                    <a:pos x="32" y="26"/>
                  </a:cxn>
                  <a:cxn ang="0">
                    <a:pos x="133" y="41"/>
                  </a:cxn>
                  <a:cxn ang="0">
                    <a:pos x="133" y="21"/>
                  </a:cxn>
                  <a:cxn ang="0">
                    <a:pos x="32" y="6"/>
                  </a:cxn>
                  <a:cxn ang="0">
                    <a:pos x="26" y="23"/>
                  </a:cxn>
                  <a:cxn ang="0">
                    <a:pos x="32" y="6"/>
                  </a:cxn>
                  <a:cxn ang="0">
                    <a:pos x="0" y="0"/>
                  </a:cxn>
                  <a:cxn ang="0">
                    <a:pos x="26" y="23"/>
                  </a:cxn>
                  <a:cxn ang="0">
                    <a:pos x="39" y="9"/>
                  </a:cxn>
                </a:cxnLst>
                <a:rect l="0" t="0" r="r" b="b"/>
                <a:pathLst>
                  <a:path w="133" h="41">
                    <a:moveTo>
                      <a:pt x="39" y="9"/>
                    </a:moveTo>
                    <a:lnTo>
                      <a:pt x="32" y="26"/>
                    </a:lnTo>
                    <a:lnTo>
                      <a:pt x="133" y="41"/>
                    </a:lnTo>
                    <a:lnTo>
                      <a:pt x="133" y="21"/>
                    </a:lnTo>
                    <a:lnTo>
                      <a:pt x="32" y="6"/>
                    </a:lnTo>
                    <a:lnTo>
                      <a:pt x="26" y="23"/>
                    </a:lnTo>
                    <a:lnTo>
                      <a:pt x="32" y="6"/>
                    </a:lnTo>
                    <a:lnTo>
                      <a:pt x="0" y="0"/>
                    </a:lnTo>
                    <a:lnTo>
                      <a:pt x="26" y="23"/>
                    </a:lnTo>
                    <a:lnTo>
                      <a:pt x="39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3" name="Freeform 405"/>
              <p:cNvSpPr>
                <a:spLocks/>
              </p:cNvSpPr>
              <p:nvPr/>
            </p:nvSpPr>
            <p:spPr bwMode="auto">
              <a:xfrm>
                <a:off x="1779" y="3762"/>
                <a:ext cx="73" cy="59"/>
              </a:xfrm>
              <a:custGeom>
                <a:avLst/>
                <a:gdLst/>
                <a:ahLst/>
                <a:cxnLst>
                  <a:cxn ang="0">
                    <a:pos x="47" y="59"/>
                  </a:cxn>
                  <a:cxn ang="0">
                    <a:pos x="54" y="42"/>
                  </a:cxn>
                  <a:cxn ang="0">
                    <a:pos x="13" y="0"/>
                  </a:cxn>
                  <a:cxn ang="0">
                    <a:pos x="0" y="14"/>
                  </a:cxn>
                  <a:cxn ang="0">
                    <a:pos x="39" y="55"/>
                  </a:cxn>
                  <a:cxn ang="0">
                    <a:pos x="47" y="38"/>
                  </a:cxn>
                  <a:cxn ang="0">
                    <a:pos x="47" y="59"/>
                  </a:cxn>
                  <a:cxn ang="0">
                    <a:pos x="73" y="57"/>
                  </a:cxn>
                  <a:cxn ang="0">
                    <a:pos x="54" y="42"/>
                  </a:cxn>
                  <a:cxn ang="0">
                    <a:pos x="47" y="59"/>
                  </a:cxn>
                </a:cxnLst>
                <a:rect l="0" t="0" r="r" b="b"/>
                <a:pathLst>
                  <a:path w="73" h="59">
                    <a:moveTo>
                      <a:pt x="47" y="59"/>
                    </a:moveTo>
                    <a:lnTo>
                      <a:pt x="54" y="42"/>
                    </a:lnTo>
                    <a:lnTo>
                      <a:pt x="13" y="0"/>
                    </a:lnTo>
                    <a:lnTo>
                      <a:pt x="0" y="14"/>
                    </a:lnTo>
                    <a:lnTo>
                      <a:pt x="39" y="55"/>
                    </a:lnTo>
                    <a:lnTo>
                      <a:pt x="47" y="38"/>
                    </a:lnTo>
                    <a:lnTo>
                      <a:pt x="47" y="59"/>
                    </a:lnTo>
                    <a:lnTo>
                      <a:pt x="73" y="57"/>
                    </a:lnTo>
                    <a:lnTo>
                      <a:pt x="54" y="42"/>
                    </a:lnTo>
                    <a:lnTo>
                      <a:pt x="47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4" name="Freeform 406"/>
              <p:cNvSpPr>
                <a:spLocks/>
              </p:cNvSpPr>
              <p:nvPr/>
            </p:nvSpPr>
            <p:spPr bwMode="auto">
              <a:xfrm>
                <a:off x="1708" y="3800"/>
                <a:ext cx="118" cy="34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32"/>
                  </a:cxn>
                  <a:cxn ang="0">
                    <a:pos x="3" y="32"/>
                  </a:cxn>
                  <a:cxn ang="0">
                    <a:pos x="5" y="34"/>
                  </a:cxn>
                  <a:cxn ang="0">
                    <a:pos x="5" y="34"/>
                  </a:cxn>
                  <a:cxn ang="0">
                    <a:pos x="118" y="21"/>
                  </a:cxn>
                  <a:cxn ang="0">
                    <a:pos x="118" y="0"/>
                  </a:cxn>
                  <a:cxn ang="0">
                    <a:pos x="5" y="11"/>
                  </a:cxn>
                  <a:cxn ang="0">
                    <a:pos x="11" y="13"/>
                  </a:cxn>
                  <a:cxn ang="0">
                    <a:pos x="0" y="32"/>
                  </a:cxn>
                  <a:cxn ang="0">
                    <a:pos x="3" y="34"/>
                  </a:cxn>
                  <a:cxn ang="0">
                    <a:pos x="5" y="34"/>
                  </a:cxn>
                  <a:cxn ang="0">
                    <a:pos x="0" y="32"/>
                  </a:cxn>
                </a:cxnLst>
                <a:rect l="0" t="0" r="r" b="b"/>
                <a:pathLst>
                  <a:path w="118" h="34">
                    <a:moveTo>
                      <a:pt x="0" y="32"/>
                    </a:moveTo>
                    <a:lnTo>
                      <a:pt x="0" y="32"/>
                    </a:lnTo>
                    <a:lnTo>
                      <a:pt x="3" y="32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118" y="21"/>
                    </a:lnTo>
                    <a:lnTo>
                      <a:pt x="118" y="0"/>
                    </a:lnTo>
                    <a:lnTo>
                      <a:pt x="5" y="11"/>
                    </a:lnTo>
                    <a:lnTo>
                      <a:pt x="11" y="13"/>
                    </a:lnTo>
                    <a:lnTo>
                      <a:pt x="0" y="32"/>
                    </a:lnTo>
                    <a:lnTo>
                      <a:pt x="3" y="34"/>
                    </a:lnTo>
                    <a:lnTo>
                      <a:pt x="5" y="3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5" name="Freeform 407"/>
              <p:cNvSpPr>
                <a:spLocks/>
              </p:cNvSpPr>
              <p:nvPr/>
            </p:nvSpPr>
            <p:spPr bwMode="auto">
              <a:xfrm>
                <a:off x="1518" y="3730"/>
                <a:ext cx="201" cy="102"/>
              </a:xfrm>
              <a:custGeom>
                <a:avLst/>
                <a:gdLst/>
                <a:ahLst/>
                <a:cxnLst>
                  <a:cxn ang="0">
                    <a:pos x="5" y="23"/>
                  </a:cxn>
                  <a:cxn ang="0">
                    <a:pos x="28" y="21"/>
                  </a:cxn>
                  <a:cxn ang="0">
                    <a:pos x="52" y="25"/>
                  </a:cxn>
                  <a:cxn ang="0">
                    <a:pos x="77" y="36"/>
                  </a:cxn>
                  <a:cxn ang="0">
                    <a:pos x="101" y="47"/>
                  </a:cxn>
                  <a:cxn ang="0">
                    <a:pos x="126" y="62"/>
                  </a:cxn>
                  <a:cxn ang="0">
                    <a:pos x="148" y="77"/>
                  </a:cxn>
                  <a:cxn ang="0">
                    <a:pos x="169" y="91"/>
                  </a:cxn>
                  <a:cxn ang="0">
                    <a:pos x="190" y="102"/>
                  </a:cxn>
                  <a:cxn ang="0">
                    <a:pos x="201" y="83"/>
                  </a:cxn>
                  <a:cxn ang="0">
                    <a:pos x="175" y="72"/>
                  </a:cxn>
                  <a:cxn ang="0">
                    <a:pos x="152" y="59"/>
                  </a:cxn>
                  <a:cxn ang="0">
                    <a:pos x="129" y="44"/>
                  </a:cxn>
                  <a:cxn ang="0">
                    <a:pos x="107" y="29"/>
                  </a:cxn>
                  <a:cxn ang="0">
                    <a:pos x="84" y="16"/>
                  </a:cxn>
                  <a:cxn ang="0">
                    <a:pos x="60" y="6"/>
                  </a:cxn>
                  <a:cxn ang="0">
                    <a:pos x="32" y="0"/>
                  </a:cxn>
                  <a:cxn ang="0">
                    <a:pos x="0" y="2"/>
                  </a:cxn>
                  <a:cxn ang="0">
                    <a:pos x="5" y="23"/>
                  </a:cxn>
                </a:cxnLst>
                <a:rect l="0" t="0" r="r" b="b"/>
                <a:pathLst>
                  <a:path w="201" h="102">
                    <a:moveTo>
                      <a:pt x="5" y="23"/>
                    </a:moveTo>
                    <a:lnTo>
                      <a:pt x="28" y="21"/>
                    </a:lnTo>
                    <a:lnTo>
                      <a:pt x="52" y="25"/>
                    </a:lnTo>
                    <a:lnTo>
                      <a:pt x="77" y="36"/>
                    </a:lnTo>
                    <a:lnTo>
                      <a:pt x="101" y="47"/>
                    </a:lnTo>
                    <a:lnTo>
                      <a:pt x="126" y="62"/>
                    </a:lnTo>
                    <a:lnTo>
                      <a:pt x="148" y="77"/>
                    </a:lnTo>
                    <a:lnTo>
                      <a:pt x="169" y="91"/>
                    </a:lnTo>
                    <a:lnTo>
                      <a:pt x="190" y="102"/>
                    </a:lnTo>
                    <a:lnTo>
                      <a:pt x="201" y="83"/>
                    </a:lnTo>
                    <a:lnTo>
                      <a:pt x="175" y="72"/>
                    </a:lnTo>
                    <a:lnTo>
                      <a:pt x="152" y="59"/>
                    </a:lnTo>
                    <a:lnTo>
                      <a:pt x="129" y="44"/>
                    </a:lnTo>
                    <a:lnTo>
                      <a:pt x="107" y="29"/>
                    </a:lnTo>
                    <a:lnTo>
                      <a:pt x="84" y="16"/>
                    </a:lnTo>
                    <a:lnTo>
                      <a:pt x="60" y="6"/>
                    </a:lnTo>
                    <a:lnTo>
                      <a:pt x="32" y="0"/>
                    </a:lnTo>
                    <a:lnTo>
                      <a:pt x="0" y="2"/>
                    </a:lnTo>
                    <a:lnTo>
                      <a:pt x="5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57" name="Freeform 409"/>
            <p:cNvSpPr>
              <a:spLocks/>
            </p:cNvSpPr>
            <p:nvPr/>
          </p:nvSpPr>
          <p:spPr bwMode="auto">
            <a:xfrm>
              <a:off x="1388" y="3518"/>
              <a:ext cx="135" cy="256"/>
            </a:xfrm>
            <a:custGeom>
              <a:avLst/>
              <a:gdLst/>
              <a:ahLst/>
              <a:cxnLst>
                <a:cxn ang="0">
                  <a:pos x="70" y="10"/>
                </a:cxn>
                <a:cxn ang="0">
                  <a:pos x="72" y="0"/>
                </a:cxn>
                <a:cxn ang="0">
                  <a:pos x="53" y="23"/>
                </a:cxn>
                <a:cxn ang="0">
                  <a:pos x="36" y="53"/>
                </a:cxn>
                <a:cxn ang="0">
                  <a:pos x="23" y="85"/>
                </a:cxn>
                <a:cxn ang="0">
                  <a:pos x="12" y="119"/>
                </a:cxn>
                <a:cxn ang="0">
                  <a:pos x="4" y="154"/>
                </a:cxn>
                <a:cxn ang="0">
                  <a:pos x="0" y="190"/>
                </a:cxn>
                <a:cxn ang="0">
                  <a:pos x="4" y="220"/>
                </a:cxn>
                <a:cxn ang="0">
                  <a:pos x="12" y="248"/>
                </a:cxn>
                <a:cxn ang="0">
                  <a:pos x="25" y="254"/>
                </a:cxn>
                <a:cxn ang="0">
                  <a:pos x="40" y="256"/>
                </a:cxn>
                <a:cxn ang="0">
                  <a:pos x="57" y="256"/>
                </a:cxn>
                <a:cxn ang="0">
                  <a:pos x="73" y="254"/>
                </a:cxn>
                <a:cxn ang="0">
                  <a:pos x="92" y="250"/>
                </a:cxn>
                <a:cxn ang="0">
                  <a:pos x="109" y="246"/>
                </a:cxn>
                <a:cxn ang="0">
                  <a:pos x="124" y="241"/>
                </a:cxn>
                <a:cxn ang="0">
                  <a:pos x="135" y="235"/>
                </a:cxn>
                <a:cxn ang="0">
                  <a:pos x="130" y="214"/>
                </a:cxn>
                <a:cxn ang="0">
                  <a:pos x="120" y="218"/>
                </a:cxn>
                <a:cxn ang="0">
                  <a:pos x="107" y="224"/>
                </a:cxn>
                <a:cxn ang="0">
                  <a:pos x="92" y="228"/>
                </a:cxn>
                <a:cxn ang="0">
                  <a:pos x="77" y="231"/>
                </a:cxn>
                <a:cxn ang="0">
                  <a:pos x="62" y="235"/>
                </a:cxn>
                <a:cxn ang="0">
                  <a:pos x="49" y="235"/>
                </a:cxn>
                <a:cxn ang="0">
                  <a:pos x="36" y="233"/>
                </a:cxn>
                <a:cxn ang="0">
                  <a:pos x="25" y="229"/>
                </a:cxn>
                <a:cxn ang="0">
                  <a:pos x="15" y="199"/>
                </a:cxn>
                <a:cxn ang="0">
                  <a:pos x="17" y="171"/>
                </a:cxn>
                <a:cxn ang="0">
                  <a:pos x="27" y="141"/>
                </a:cxn>
                <a:cxn ang="0">
                  <a:pos x="42" y="113"/>
                </a:cxn>
                <a:cxn ang="0">
                  <a:pos x="57" y="83"/>
                </a:cxn>
                <a:cxn ang="0">
                  <a:pos x="72" y="57"/>
                </a:cxn>
                <a:cxn ang="0">
                  <a:pos x="85" y="28"/>
                </a:cxn>
                <a:cxn ang="0">
                  <a:pos x="90" y="2"/>
                </a:cxn>
                <a:cxn ang="0">
                  <a:pos x="89" y="12"/>
                </a:cxn>
                <a:cxn ang="0">
                  <a:pos x="90" y="10"/>
                </a:cxn>
                <a:cxn ang="0">
                  <a:pos x="92" y="6"/>
                </a:cxn>
                <a:cxn ang="0">
                  <a:pos x="92" y="4"/>
                </a:cxn>
                <a:cxn ang="0">
                  <a:pos x="90" y="2"/>
                </a:cxn>
                <a:cxn ang="0">
                  <a:pos x="70" y="10"/>
                </a:cxn>
              </a:cxnLst>
              <a:rect l="0" t="0" r="r" b="b"/>
              <a:pathLst>
                <a:path w="135" h="256">
                  <a:moveTo>
                    <a:pt x="70" y="10"/>
                  </a:moveTo>
                  <a:lnTo>
                    <a:pt x="72" y="0"/>
                  </a:lnTo>
                  <a:lnTo>
                    <a:pt x="53" y="23"/>
                  </a:lnTo>
                  <a:lnTo>
                    <a:pt x="36" y="53"/>
                  </a:lnTo>
                  <a:lnTo>
                    <a:pt x="23" y="85"/>
                  </a:lnTo>
                  <a:lnTo>
                    <a:pt x="12" y="119"/>
                  </a:lnTo>
                  <a:lnTo>
                    <a:pt x="4" y="154"/>
                  </a:lnTo>
                  <a:lnTo>
                    <a:pt x="0" y="190"/>
                  </a:lnTo>
                  <a:lnTo>
                    <a:pt x="4" y="220"/>
                  </a:lnTo>
                  <a:lnTo>
                    <a:pt x="12" y="248"/>
                  </a:lnTo>
                  <a:lnTo>
                    <a:pt x="25" y="254"/>
                  </a:lnTo>
                  <a:lnTo>
                    <a:pt x="40" y="256"/>
                  </a:lnTo>
                  <a:lnTo>
                    <a:pt x="57" y="256"/>
                  </a:lnTo>
                  <a:lnTo>
                    <a:pt x="73" y="254"/>
                  </a:lnTo>
                  <a:lnTo>
                    <a:pt x="92" y="250"/>
                  </a:lnTo>
                  <a:lnTo>
                    <a:pt x="109" y="246"/>
                  </a:lnTo>
                  <a:lnTo>
                    <a:pt x="124" y="241"/>
                  </a:lnTo>
                  <a:lnTo>
                    <a:pt x="135" y="235"/>
                  </a:lnTo>
                  <a:lnTo>
                    <a:pt x="130" y="214"/>
                  </a:lnTo>
                  <a:lnTo>
                    <a:pt x="120" y="218"/>
                  </a:lnTo>
                  <a:lnTo>
                    <a:pt x="107" y="224"/>
                  </a:lnTo>
                  <a:lnTo>
                    <a:pt x="92" y="228"/>
                  </a:lnTo>
                  <a:lnTo>
                    <a:pt x="77" y="231"/>
                  </a:lnTo>
                  <a:lnTo>
                    <a:pt x="62" y="235"/>
                  </a:lnTo>
                  <a:lnTo>
                    <a:pt x="49" y="235"/>
                  </a:lnTo>
                  <a:lnTo>
                    <a:pt x="36" y="233"/>
                  </a:lnTo>
                  <a:lnTo>
                    <a:pt x="25" y="229"/>
                  </a:lnTo>
                  <a:lnTo>
                    <a:pt x="15" y="199"/>
                  </a:lnTo>
                  <a:lnTo>
                    <a:pt x="17" y="171"/>
                  </a:lnTo>
                  <a:lnTo>
                    <a:pt x="27" y="141"/>
                  </a:lnTo>
                  <a:lnTo>
                    <a:pt x="42" y="113"/>
                  </a:lnTo>
                  <a:lnTo>
                    <a:pt x="57" y="83"/>
                  </a:lnTo>
                  <a:lnTo>
                    <a:pt x="72" y="57"/>
                  </a:lnTo>
                  <a:lnTo>
                    <a:pt x="85" y="28"/>
                  </a:lnTo>
                  <a:lnTo>
                    <a:pt x="90" y="2"/>
                  </a:lnTo>
                  <a:lnTo>
                    <a:pt x="89" y="12"/>
                  </a:lnTo>
                  <a:lnTo>
                    <a:pt x="90" y="10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0" y="2"/>
                  </a:lnTo>
                  <a:lnTo>
                    <a:pt x="7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" name="Freeform 410"/>
            <p:cNvSpPr>
              <a:spLocks/>
            </p:cNvSpPr>
            <p:nvPr/>
          </p:nvSpPr>
          <p:spPr bwMode="auto">
            <a:xfrm>
              <a:off x="1433" y="3456"/>
              <a:ext cx="45" cy="72"/>
            </a:xfrm>
            <a:custGeom>
              <a:avLst/>
              <a:gdLst/>
              <a:ahLst/>
              <a:cxnLst>
                <a:cxn ang="0">
                  <a:pos x="25" y="12"/>
                </a:cxn>
                <a:cxn ang="0">
                  <a:pos x="10" y="27"/>
                </a:cxn>
                <a:cxn ang="0">
                  <a:pos x="25" y="72"/>
                </a:cxn>
                <a:cxn ang="0">
                  <a:pos x="45" y="64"/>
                </a:cxn>
                <a:cxn ang="0">
                  <a:pos x="30" y="19"/>
                </a:cxn>
                <a:cxn ang="0">
                  <a:pos x="17" y="32"/>
                </a:cxn>
                <a:cxn ang="0">
                  <a:pos x="25" y="12"/>
                </a:cxn>
                <a:cxn ang="0">
                  <a:pos x="0" y="0"/>
                </a:cxn>
                <a:cxn ang="0">
                  <a:pos x="10" y="27"/>
                </a:cxn>
                <a:cxn ang="0">
                  <a:pos x="25" y="12"/>
                </a:cxn>
              </a:cxnLst>
              <a:rect l="0" t="0" r="r" b="b"/>
              <a:pathLst>
                <a:path w="45" h="72">
                  <a:moveTo>
                    <a:pt x="25" y="12"/>
                  </a:moveTo>
                  <a:lnTo>
                    <a:pt x="10" y="27"/>
                  </a:lnTo>
                  <a:lnTo>
                    <a:pt x="25" y="72"/>
                  </a:lnTo>
                  <a:lnTo>
                    <a:pt x="45" y="64"/>
                  </a:lnTo>
                  <a:lnTo>
                    <a:pt x="30" y="19"/>
                  </a:lnTo>
                  <a:lnTo>
                    <a:pt x="17" y="32"/>
                  </a:lnTo>
                  <a:lnTo>
                    <a:pt x="25" y="12"/>
                  </a:lnTo>
                  <a:lnTo>
                    <a:pt x="0" y="0"/>
                  </a:lnTo>
                  <a:lnTo>
                    <a:pt x="10" y="27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" name="Freeform 411"/>
            <p:cNvSpPr>
              <a:spLocks/>
            </p:cNvSpPr>
            <p:nvPr/>
          </p:nvSpPr>
          <p:spPr bwMode="auto">
            <a:xfrm>
              <a:off x="1450" y="3436"/>
              <a:ext cx="64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40" y="11"/>
                </a:cxn>
                <a:cxn ang="0">
                  <a:pos x="40" y="18"/>
                </a:cxn>
                <a:cxn ang="0">
                  <a:pos x="40" y="28"/>
                </a:cxn>
                <a:cxn ang="0">
                  <a:pos x="40" y="35"/>
                </a:cxn>
                <a:cxn ang="0">
                  <a:pos x="34" y="39"/>
                </a:cxn>
                <a:cxn ang="0">
                  <a:pos x="25" y="37"/>
                </a:cxn>
                <a:cxn ang="0">
                  <a:pos x="13" y="34"/>
                </a:cxn>
                <a:cxn ang="0">
                  <a:pos x="8" y="32"/>
                </a:cxn>
                <a:cxn ang="0">
                  <a:pos x="0" y="52"/>
                </a:cxn>
                <a:cxn ang="0">
                  <a:pos x="11" y="56"/>
                </a:cxn>
                <a:cxn ang="0">
                  <a:pos x="19" y="58"/>
                </a:cxn>
                <a:cxn ang="0">
                  <a:pos x="27" y="60"/>
                </a:cxn>
                <a:cxn ang="0">
                  <a:pos x="38" y="60"/>
                </a:cxn>
                <a:cxn ang="0">
                  <a:pos x="62" y="43"/>
                </a:cxn>
                <a:cxn ang="0">
                  <a:pos x="64" y="34"/>
                </a:cxn>
                <a:cxn ang="0">
                  <a:pos x="64" y="20"/>
                </a:cxn>
                <a:cxn ang="0">
                  <a:pos x="62" y="9"/>
                </a:cxn>
                <a:cxn ang="0">
                  <a:pos x="60" y="0"/>
                </a:cxn>
                <a:cxn ang="0">
                  <a:pos x="40" y="3"/>
                </a:cxn>
              </a:cxnLst>
              <a:rect l="0" t="0" r="r" b="b"/>
              <a:pathLst>
                <a:path w="64" h="60">
                  <a:moveTo>
                    <a:pt x="40" y="3"/>
                  </a:moveTo>
                  <a:lnTo>
                    <a:pt x="40" y="11"/>
                  </a:lnTo>
                  <a:lnTo>
                    <a:pt x="40" y="18"/>
                  </a:lnTo>
                  <a:lnTo>
                    <a:pt x="40" y="28"/>
                  </a:lnTo>
                  <a:lnTo>
                    <a:pt x="40" y="35"/>
                  </a:lnTo>
                  <a:lnTo>
                    <a:pt x="34" y="39"/>
                  </a:lnTo>
                  <a:lnTo>
                    <a:pt x="25" y="37"/>
                  </a:lnTo>
                  <a:lnTo>
                    <a:pt x="13" y="34"/>
                  </a:lnTo>
                  <a:lnTo>
                    <a:pt x="8" y="32"/>
                  </a:lnTo>
                  <a:lnTo>
                    <a:pt x="0" y="52"/>
                  </a:lnTo>
                  <a:lnTo>
                    <a:pt x="11" y="56"/>
                  </a:lnTo>
                  <a:lnTo>
                    <a:pt x="19" y="58"/>
                  </a:lnTo>
                  <a:lnTo>
                    <a:pt x="27" y="60"/>
                  </a:lnTo>
                  <a:lnTo>
                    <a:pt x="38" y="60"/>
                  </a:lnTo>
                  <a:lnTo>
                    <a:pt x="62" y="43"/>
                  </a:lnTo>
                  <a:lnTo>
                    <a:pt x="64" y="34"/>
                  </a:lnTo>
                  <a:lnTo>
                    <a:pt x="64" y="20"/>
                  </a:lnTo>
                  <a:lnTo>
                    <a:pt x="62" y="9"/>
                  </a:lnTo>
                  <a:lnTo>
                    <a:pt x="60" y="0"/>
                  </a:lnTo>
                  <a:lnTo>
                    <a:pt x="4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" name="Freeform 412"/>
            <p:cNvSpPr>
              <a:spLocks/>
            </p:cNvSpPr>
            <p:nvPr/>
          </p:nvSpPr>
          <p:spPr bwMode="auto">
            <a:xfrm>
              <a:off x="1486" y="3361"/>
              <a:ext cx="94" cy="78"/>
            </a:xfrm>
            <a:custGeom>
              <a:avLst/>
              <a:gdLst/>
              <a:ahLst/>
              <a:cxnLst>
                <a:cxn ang="0">
                  <a:pos x="34" y="20"/>
                </a:cxn>
                <a:cxn ang="0">
                  <a:pos x="39" y="0"/>
                </a:cxn>
                <a:cxn ang="0">
                  <a:pos x="32" y="0"/>
                </a:cxn>
                <a:cxn ang="0">
                  <a:pos x="24" y="2"/>
                </a:cxn>
                <a:cxn ang="0">
                  <a:pos x="15" y="5"/>
                </a:cxn>
                <a:cxn ang="0">
                  <a:pos x="9" y="9"/>
                </a:cxn>
                <a:cxn ang="0">
                  <a:pos x="2" y="30"/>
                </a:cxn>
                <a:cxn ang="0">
                  <a:pos x="0" y="45"/>
                </a:cxn>
                <a:cxn ang="0">
                  <a:pos x="2" y="58"/>
                </a:cxn>
                <a:cxn ang="0">
                  <a:pos x="4" y="78"/>
                </a:cxn>
                <a:cxn ang="0">
                  <a:pos x="24" y="75"/>
                </a:cxn>
                <a:cxn ang="0">
                  <a:pos x="21" y="37"/>
                </a:cxn>
                <a:cxn ang="0">
                  <a:pos x="28" y="24"/>
                </a:cxn>
                <a:cxn ang="0">
                  <a:pos x="39" y="20"/>
                </a:cxn>
                <a:cxn ang="0">
                  <a:pos x="45" y="0"/>
                </a:cxn>
                <a:cxn ang="0">
                  <a:pos x="39" y="20"/>
                </a:cxn>
                <a:cxn ang="0">
                  <a:pos x="94" y="28"/>
                </a:cxn>
                <a:cxn ang="0">
                  <a:pos x="45" y="0"/>
                </a:cxn>
                <a:cxn ang="0">
                  <a:pos x="34" y="20"/>
                </a:cxn>
              </a:cxnLst>
              <a:rect l="0" t="0" r="r" b="b"/>
              <a:pathLst>
                <a:path w="94" h="78">
                  <a:moveTo>
                    <a:pt x="34" y="20"/>
                  </a:moveTo>
                  <a:lnTo>
                    <a:pt x="39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5" y="5"/>
                  </a:lnTo>
                  <a:lnTo>
                    <a:pt x="9" y="9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2" y="58"/>
                  </a:lnTo>
                  <a:lnTo>
                    <a:pt x="4" y="78"/>
                  </a:lnTo>
                  <a:lnTo>
                    <a:pt x="24" y="75"/>
                  </a:lnTo>
                  <a:lnTo>
                    <a:pt x="21" y="37"/>
                  </a:lnTo>
                  <a:lnTo>
                    <a:pt x="28" y="24"/>
                  </a:lnTo>
                  <a:lnTo>
                    <a:pt x="39" y="20"/>
                  </a:lnTo>
                  <a:lnTo>
                    <a:pt x="45" y="0"/>
                  </a:lnTo>
                  <a:lnTo>
                    <a:pt x="39" y="20"/>
                  </a:lnTo>
                  <a:lnTo>
                    <a:pt x="94" y="28"/>
                  </a:lnTo>
                  <a:lnTo>
                    <a:pt x="45" y="0"/>
                  </a:lnTo>
                  <a:lnTo>
                    <a:pt x="34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" name="Freeform 413"/>
            <p:cNvSpPr>
              <a:spLocks/>
            </p:cNvSpPr>
            <p:nvPr/>
          </p:nvSpPr>
          <p:spPr bwMode="auto">
            <a:xfrm>
              <a:off x="1465" y="3334"/>
              <a:ext cx="66" cy="47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10" y="21"/>
                </a:cxn>
                <a:cxn ang="0">
                  <a:pos x="55" y="47"/>
                </a:cxn>
                <a:cxn ang="0">
                  <a:pos x="66" y="27"/>
                </a:cxn>
                <a:cxn ang="0">
                  <a:pos x="21" y="0"/>
                </a:cxn>
                <a:cxn ang="0">
                  <a:pos x="25" y="13"/>
                </a:cxn>
                <a:cxn ang="0">
                  <a:pos x="4" y="6"/>
                </a:cxn>
                <a:cxn ang="0">
                  <a:pos x="0" y="15"/>
                </a:cxn>
                <a:cxn ang="0">
                  <a:pos x="10" y="21"/>
                </a:cxn>
                <a:cxn ang="0">
                  <a:pos x="4" y="6"/>
                </a:cxn>
              </a:cxnLst>
              <a:rect l="0" t="0" r="r" b="b"/>
              <a:pathLst>
                <a:path w="66" h="47">
                  <a:moveTo>
                    <a:pt x="4" y="6"/>
                  </a:moveTo>
                  <a:lnTo>
                    <a:pt x="10" y="21"/>
                  </a:lnTo>
                  <a:lnTo>
                    <a:pt x="55" y="47"/>
                  </a:lnTo>
                  <a:lnTo>
                    <a:pt x="66" y="27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4" y="6"/>
                  </a:lnTo>
                  <a:lnTo>
                    <a:pt x="0" y="15"/>
                  </a:lnTo>
                  <a:lnTo>
                    <a:pt x="10" y="21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" name="Freeform 414"/>
            <p:cNvSpPr>
              <a:spLocks/>
            </p:cNvSpPr>
            <p:nvPr/>
          </p:nvSpPr>
          <p:spPr bwMode="auto">
            <a:xfrm>
              <a:off x="1469" y="3117"/>
              <a:ext cx="101" cy="230"/>
            </a:xfrm>
            <a:custGeom>
              <a:avLst/>
              <a:gdLst/>
              <a:ahLst/>
              <a:cxnLst>
                <a:cxn ang="0">
                  <a:pos x="96" y="5"/>
                </a:cxn>
                <a:cxn ang="0">
                  <a:pos x="79" y="13"/>
                </a:cxn>
                <a:cxn ang="0">
                  <a:pos x="0" y="223"/>
                </a:cxn>
                <a:cxn ang="0">
                  <a:pos x="21" y="230"/>
                </a:cxn>
                <a:cxn ang="0">
                  <a:pos x="101" y="18"/>
                </a:cxn>
                <a:cxn ang="0">
                  <a:pos x="85" y="26"/>
                </a:cxn>
                <a:cxn ang="0">
                  <a:pos x="96" y="5"/>
                </a:cxn>
                <a:cxn ang="0">
                  <a:pos x="85" y="0"/>
                </a:cxn>
                <a:cxn ang="0">
                  <a:pos x="79" y="13"/>
                </a:cxn>
                <a:cxn ang="0">
                  <a:pos x="96" y="5"/>
                </a:cxn>
              </a:cxnLst>
              <a:rect l="0" t="0" r="r" b="b"/>
              <a:pathLst>
                <a:path w="101" h="230">
                  <a:moveTo>
                    <a:pt x="96" y="5"/>
                  </a:moveTo>
                  <a:lnTo>
                    <a:pt x="79" y="13"/>
                  </a:lnTo>
                  <a:lnTo>
                    <a:pt x="0" y="223"/>
                  </a:lnTo>
                  <a:lnTo>
                    <a:pt x="21" y="230"/>
                  </a:lnTo>
                  <a:lnTo>
                    <a:pt x="101" y="18"/>
                  </a:lnTo>
                  <a:lnTo>
                    <a:pt x="85" y="26"/>
                  </a:lnTo>
                  <a:lnTo>
                    <a:pt x="96" y="5"/>
                  </a:lnTo>
                  <a:lnTo>
                    <a:pt x="85" y="0"/>
                  </a:lnTo>
                  <a:lnTo>
                    <a:pt x="79" y="13"/>
                  </a:lnTo>
                  <a:lnTo>
                    <a:pt x="9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" name="Freeform 415"/>
            <p:cNvSpPr>
              <a:spLocks/>
            </p:cNvSpPr>
            <p:nvPr/>
          </p:nvSpPr>
          <p:spPr bwMode="auto">
            <a:xfrm>
              <a:off x="1554" y="3122"/>
              <a:ext cx="63" cy="4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63" y="26"/>
                </a:cxn>
                <a:cxn ang="0">
                  <a:pos x="11" y="0"/>
                </a:cxn>
                <a:cxn ang="0">
                  <a:pos x="0" y="21"/>
                </a:cxn>
                <a:cxn ang="0">
                  <a:pos x="52" y="47"/>
                </a:cxn>
                <a:cxn ang="0">
                  <a:pos x="58" y="47"/>
                </a:cxn>
                <a:cxn ang="0">
                  <a:pos x="52" y="47"/>
                </a:cxn>
                <a:cxn ang="0">
                  <a:pos x="56" y="49"/>
                </a:cxn>
                <a:cxn ang="0">
                  <a:pos x="58" y="47"/>
                </a:cxn>
                <a:cxn ang="0">
                  <a:pos x="58" y="26"/>
                </a:cxn>
              </a:cxnLst>
              <a:rect l="0" t="0" r="r" b="b"/>
              <a:pathLst>
                <a:path w="63" h="49">
                  <a:moveTo>
                    <a:pt x="58" y="26"/>
                  </a:moveTo>
                  <a:lnTo>
                    <a:pt x="63" y="26"/>
                  </a:lnTo>
                  <a:lnTo>
                    <a:pt x="11" y="0"/>
                  </a:lnTo>
                  <a:lnTo>
                    <a:pt x="0" y="21"/>
                  </a:lnTo>
                  <a:lnTo>
                    <a:pt x="52" y="47"/>
                  </a:lnTo>
                  <a:lnTo>
                    <a:pt x="58" y="47"/>
                  </a:lnTo>
                  <a:lnTo>
                    <a:pt x="52" y="47"/>
                  </a:lnTo>
                  <a:lnTo>
                    <a:pt x="56" y="49"/>
                  </a:lnTo>
                  <a:lnTo>
                    <a:pt x="58" y="47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" name="Freeform 416"/>
            <p:cNvSpPr>
              <a:spLocks/>
            </p:cNvSpPr>
            <p:nvPr/>
          </p:nvSpPr>
          <p:spPr bwMode="auto">
            <a:xfrm>
              <a:off x="1612" y="3133"/>
              <a:ext cx="118" cy="36"/>
            </a:xfrm>
            <a:custGeom>
              <a:avLst/>
              <a:gdLst/>
              <a:ahLst/>
              <a:cxnLst>
                <a:cxn ang="0">
                  <a:pos x="118" y="6"/>
                </a:cxn>
                <a:cxn ang="0">
                  <a:pos x="109" y="2"/>
                </a:cxn>
                <a:cxn ang="0">
                  <a:pos x="0" y="15"/>
                </a:cxn>
                <a:cxn ang="0">
                  <a:pos x="0" y="36"/>
                </a:cxn>
                <a:cxn ang="0">
                  <a:pos x="109" y="23"/>
                </a:cxn>
                <a:cxn ang="0">
                  <a:pos x="97" y="17"/>
                </a:cxn>
                <a:cxn ang="0">
                  <a:pos x="118" y="6"/>
                </a:cxn>
                <a:cxn ang="0">
                  <a:pos x="114" y="0"/>
                </a:cxn>
                <a:cxn ang="0">
                  <a:pos x="109" y="2"/>
                </a:cxn>
                <a:cxn ang="0">
                  <a:pos x="118" y="6"/>
                </a:cxn>
              </a:cxnLst>
              <a:rect l="0" t="0" r="r" b="b"/>
              <a:pathLst>
                <a:path w="118" h="36">
                  <a:moveTo>
                    <a:pt x="118" y="6"/>
                  </a:moveTo>
                  <a:lnTo>
                    <a:pt x="109" y="2"/>
                  </a:lnTo>
                  <a:lnTo>
                    <a:pt x="0" y="15"/>
                  </a:lnTo>
                  <a:lnTo>
                    <a:pt x="0" y="36"/>
                  </a:lnTo>
                  <a:lnTo>
                    <a:pt x="109" y="23"/>
                  </a:lnTo>
                  <a:lnTo>
                    <a:pt x="97" y="17"/>
                  </a:lnTo>
                  <a:lnTo>
                    <a:pt x="118" y="6"/>
                  </a:lnTo>
                  <a:lnTo>
                    <a:pt x="114" y="0"/>
                  </a:lnTo>
                  <a:lnTo>
                    <a:pt x="109" y="2"/>
                  </a:lnTo>
                  <a:lnTo>
                    <a:pt x="11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" name="Rectangle 417"/>
            <p:cNvSpPr>
              <a:spLocks noChangeArrowheads="1"/>
            </p:cNvSpPr>
            <p:nvPr/>
          </p:nvSpPr>
          <p:spPr bwMode="auto">
            <a:xfrm>
              <a:off x="2682" y="3567"/>
              <a:ext cx="694" cy="361"/>
            </a:xfrm>
            <a:prstGeom prst="rect">
              <a:avLst/>
            </a:prstGeom>
            <a:solidFill>
              <a:srgbClr val="FFFF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" name="Freeform 418"/>
            <p:cNvSpPr>
              <a:spLocks/>
            </p:cNvSpPr>
            <p:nvPr/>
          </p:nvSpPr>
          <p:spPr bwMode="auto">
            <a:xfrm>
              <a:off x="2682" y="3554"/>
              <a:ext cx="705" cy="24"/>
            </a:xfrm>
            <a:custGeom>
              <a:avLst/>
              <a:gdLst/>
              <a:ahLst/>
              <a:cxnLst>
                <a:cxn ang="0">
                  <a:pos x="705" y="13"/>
                </a:cxn>
                <a:cxn ang="0">
                  <a:pos x="694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694" y="24"/>
                </a:cxn>
                <a:cxn ang="0">
                  <a:pos x="680" y="13"/>
                </a:cxn>
                <a:cxn ang="0">
                  <a:pos x="705" y="13"/>
                </a:cxn>
                <a:cxn ang="0">
                  <a:pos x="705" y="0"/>
                </a:cxn>
                <a:cxn ang="0">
                  <a:pos x="694" y="0"/>
                </a:cxn>
                <a:cxn ang="0">
                  <a:pos x="705" y="13"/>
                </a:cxn>
              </a:cxnLst>
              <a:rect l="0" t="0" r="r" b="b"/>
              <a:pathLst>
                <a:path w="705" h="24">
                  <a:moveTo>
                    <a:pt x="705" y="13"/>
                  </a:moveTo>
                  <a:lnTo>
                    <a:pt x="69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694" y="24"/>
                  </a:lnTo>
                  <a:lnTo>
                    <a:pt x="680" y="13"/>
                  </a:lnTo>
                  <a:lnTo>
                    <a:pt x="705" y="13"/>
                  </a:lnTo>
                  <a:lnTo>
                    <a:pt x="705" y="0"/>
                  </a:lnTo>
                  <a:lnTo>
                    <a:pt x="694" y="0"/>
                  </a:lnTo>
                  <a:lnTo>
                    <a:pt x="70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7" name="Freeform 419"/>
            <p:cNvSpPr>
              <a:spLocks/>
            </p:cNvSpPr>
            <p:nvPr/>
          </p:nvSpPr>
          <p:spPr bwMode="auto">
            <a:xfrm>
              <a:off x="3362" y="3567"/>
              <a:ext cx="25" cy="374"/>
            </a:xfrm>
            <a:custGeom>
              <a:avLst/>
              <a:gdLst/>
              <a:ahLst/>
              <a:cxnLst>
                <a:cxn ang="0">
                  <a:pos x="14" y="374"/>
                </a:cxn>
                <a:cxn ang="0">
                  <a:pos x="25" y="361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361"/>
                </a:cxn>
                <a:cxn ang="0">
                  <a:pos x="14" y="349"/>
                </a:cxn>
                <a:cxn ang="0">
                  <a:pos x="14" y="374"/>
                </a:cxn>
                <a:cxn ang="0">
                  <a:pos x="25" y="374"/>
                </a:cxn>
                <a:cxn ang="0">
                  <a:pos x="25" y="361"/>
                </a:cxn>
                <a:cxn ang="0">
                  <a:pos x="14" y="374"/>
                </a:cxn>
              </a:cxnLst>
              <a:rect l="0" t="0" r="r" b="b"/>
              <a:pathLst>
                <a:path w="25" h="374">
                  <a:moveTo>
                    <a:pt x="14" y="374"/>
                  </a:moveTo>
                  <a:lnTo>
                    <a:pt x="25" y="361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361"/>
                  </a:lnTo>
                  <a:lnTo>
                    <a:pt x="14" y="349"/>
                  </a:lnTo>
                  <a:lnTo>
                    <a:pt x="14" y="374"/>
                  </a:lnTo>
                  <a:lnTo>
                    <a:pt x="25" y="374"/>
                  </a:lnTo>
                  <a:lnTo>
                    <a:pt x="25" y="361"/>
                  </a:lnTo>
                  <a:lnTo>
                    <a:pt x="14" y="3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" name="Freeform 420"/>
            <p:cNvSpPr>
              <a:spLocks/>
            </p:cNvSpPr>
            <p:nvPr/>
          </p:nvSpPr>
          <p:spPr bwMode="auto">
            <a:xfrm>
              <a:off x="2671" y="3916"/>
              <a:ext cx="705" cy="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25"/>
                </a:cxn>
                <a:cxn ang="0">
                  <a:pos x="705" y="25"/>
                </a:cxn>
                <a:cxn ang="0">
                  <a:pos x="705" y="0"/>
                </a:cxn>
                <a:cxn ang="0">
                  <a:pos x="11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2"/>
                </a:cxn>
              </a:cxnLst>
              <a:rect l="0" t="0" r="r" b="b"/>
              <a:pathLst>
                <a:path w="705" h="25">
                  <a:moveTo>
                    <a:pt x="0" y="12"/>
                  </a:moveTo>
                  <a:lnTo>
                    <a:pt x="11" y="25"/>
                  </a:lnTo>
                  <a:lnTo>
                    <a:pt x="705" y="25"/>
                  </a:lnTo>
                  <a:lnTo>
                    <a:pt x="705" y="0"/>
                  </a:lnTo>
                  <a:lnTo>
                    <a:pt x="11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9" name="Freeform 421"/>
            <p:cNvSpPr>
              <a:spLocks/>
            </p:cNvSpPr>
            <p:nvPr/>
          </p:nvSpPr>
          <p:spPr bwMode="auto">
            <a:xfrm>
              <a:off x="2671" y="3554"/>
              <a:ext cx="25" cy="37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374"/>
                </a:cxn>
                <a:cxn ang="0">
                  <a:pos x="25" y="374"/>
                </a:cxn>
                <a:cxn ang="0">
                  <a:pos x="25" y="13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5" h="374">
                  <a:moveTo>
                    <a:pt x="11" y="0"/>
                  </a:moveTo>
                  <a:lnTo>
                    <a:pt x="0" y="13"/>
                  </a:lnTo>
                  <a:lnTo>
                    <a:pt x="0" y="374"/>
                  </a:lnTo>
                  <a:lnTo>
                    <a:pt x="25" y="374"/>
                  </a:lnTo>
                  <a:lnTo>
                    <a:pt x="25" y="13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0" name="Rectangle 422"/>
            <p:cNvSpPr>
              <a:spLocks noChangeArrowheads="1"/>
            </p:cNvSpPr>
            <p:nvPr/>
          </p:nvSpPr>
          <p:spPr bwMode="auto">
            <a:xfrm>
              <a:off x="2658" y="3640"/>
              <a:ext cx="729" cy="30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1" name="Freeform 423"/>
            <p:cNvSpPr>
              <a:spLocks/>
            </p:cNvSpPr>
            <p:nvPr/>
          </p:nvSpPr>
          <p:spPr bwMode="auto">
            <a:xfrm>
              <a:off x="2658" y="3629"/>
              <a:ext cx="742" cy="25"/>
            </a:xfrm>
            <a:custGeom>
              <a:avLst/>
              <a:gdLst/>
              <a:ahLst/>
              <a:cxnLst>
                <a:cxn ang="0">
                  <a:pos x="742" y="11"/>
                </a:cxn>
                <a:cxn ang="0">
                  <a:pos x="729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729" y="25"/>
                </a:cxn>
                <a:cxn ang="0">
                  <a:pos x="718" y="11"/>
                </a:cxn>
                <a:cxn ang="0">
                  <a:pos x="742" y="11"/>
                </a:cxn>
                <a:cxn ang="0">
                  <a:pos x="742" y="0"/>
                </a:cxn>
                <a:cxn ang="0">
                  <a:pos x="729" y="0"/>
                </a:cxn>
                <a:cxn ang="0">
                  <a:pos x="742" y="11"/>
                </a:cxn>
              </a:cxnLst>
              <a:rect l="0" t="0" r="r" b="b"/>
              <a:pathLst>
                <a:path w="742" h="25">
                  <a:moveTo>
                    <a:pt x="742" y="11"/>
                  </a:moveTo>
                  <a:lnTo>
                    <a:pt x="729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729" y="25"/>
                  </a:lnTo>
                  <a:lnTo>
                    <a:pt x="718" y="11"/>
                  </a:lnTo>
                  <a:lnTo>
                    <a:pt x="742" y="11"/>
                  </a:lnTo>
                  <a:lnTo>
                    <a:pt x="742" y="0"/>
                  </a:lnTo>
                  <a:lnTo>
                    <a:pt x="729" y="0"/>
                  </a:lnTo>
                  <a:lnTo>
                    <a:pt x="74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2" name="Freeform 424"/>
            <p:cNvSpPr>
              <a:spLocks/>
            </p:cNvSpPr>
            <p:nvPr/>
          </p:nvSpPr>
          <p:spPr bwMode="auto">
            <a:xfrm>
              <a:off x="3376" y="3640"/>
              <a:ext cx="24" cy="44"/>
            </a:xfrm>
            <a:custGeom>
              <a:avLst/>
              <a:gdLst/>
              <a:ahLst/>
              <a:cxnLst>
                <a:cxn ang="0">
                  <a:pos x="11" y="44"/>
                </a:cxn>
                <a:cxn ang="0">
                  <a:pos x="24" y="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11" y="19"/>
                </a:cxn>
                <a:cxn ang="0">
                  <a:pos x="11" y="44"/>
                </a:cxn>
                <a:cxn ang="0">
                  <a:pos x="24" y="44"/>
                </a:cxn>
                <a:cxn ang="0">
                  <a:pos x="24" y="30"/>
                </a:cxn>
                <a:cxn ang="0">
                  <a:pos x="11" y="44"/>
                </a:cxn>
              </a:cxnLst>
              <a:rect l="0" t="0" r="r" b="b"/>
              <a:pathLst>
                <a:path w="24" h="44">
                  <a:moveTo>
                    <a:pt x="11" y="44"/>
                  </a:moveTo>
                  <a:lnTo>
                    <a:pt x="24" y="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11" y="44"/>
                  </a:lnTo>
                  <a:lnTo>
                    <a:pt x="24" y="44"/>
                  </a:lnTo>
                  <a:lnTo>
                    <a:pt x="24" y="30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3" name="Freeform 425"/>
            <p:cNvSpPr>
              <a:spLocks/>
            </p:cNvSpPr>
            <p:nvPr/>
          </p:nvSpPr>
          <p:spPr bwMode="auto">
            <a:xfrm>
              <a:off x="2647" y="3659"/>
              <a:ext cx="740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25"/>
                </a:cxn>
                <a:cxn ang="0">
                  <a:pos x="740" y="25"/>
                </a:cxn>
                <a:cxn ang="0">
                  <a:pos x="740" y="0"/>
                </a:cxn>
                <a:cxn ang="0">
                  <a:pos x="11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1"/>
                </a:cxn>
              </a:cxnLst>
              <a:rect l="0" t="0" r="r" b="b"/>
              <a:pathLst>
                <a:path w="740" h="25">
                  <a:moveTo>
                    <a:pt x="0" y="11"/>
                  </a:moveTo>
                  <a:lnTo>
                    <a:pt x="11" y="25"/>
                  </a:lnTo>
                  <a:lnTo>
                    <a:pt x="740" y="25"/>
                  </a:lnTo>
                  <a:lnTo>
                    <a:pt x="740" y="0"/>
                  </a:lnTo>
                  <a:lnTo>
                    <a:pt x="11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4" name="Freeform 426"/>
            <p:cNvSpPr>
              <a:spLocks/>
            </p:cNvSpPr>
            <p:nvPr/>
          </p:nvSpPr>
          <p:spPr bwMode="auto">
            <a:xfrm>
              <a:off x="2647" y="3629"/>
              <a:ext cx="24" cy="4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1"/>
                </a:cxn>
                <a:cxn ang="0">
                  <a:pos x="0" y="41"/>
                </a:cxn>
                <a:cxn ang="0">
                  <a:pos x="24" y="41"/>
                </a:cxn>
                <a:cxn ang="0">
                  <a:pos x="24" y="11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41">
                  <a:moveTo>
                    <a:pt x="11" y="0"/>
                  </a:moveTo>
                  <a:lnTo>
                    <a:pt x="0" y="11"/>
                  </a:lnTo>
                  <a:lnTo>
                    <a:pt x="0" y="41"/>
                  </a:lnTo>
                  <a:lnTo>
                    <a:pt x="24" y="41"/>
                  </a:lnTo>
                  <a:lnTo>
                    <a:pt x="24" y="11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5" name="Rectangle 427"/>
            <p:cNvSpPr>
              <a:spLocks noChangeArrowheads="1"/>
            </p:cNvSpPr>
            <p:nvPr/>
          </p:nvSpPr>
          <p:spPr bwMode="auto">
            <a:xfrm>
              <a:off x="2666" y="3725"/>
              <a:ext cx="726" cy="32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6" name="Freeform 428"/>
            <p:cNvSpPr>
              <a:spLocks/>
            </p:cNvSpPr>
            <p:nvPr/>
          </p:nvSpPr>
          <p:spPr bwMode="auto">
            <a:xfrm>
              <a:off x="2666" y="3714"/>
              <a:ext cx="740" cy="24"/>
            </a:xfrm>
            <a:custGeom>
              <a:avLst/>
              <a:gdLst/>
              <a:ahLst/>
              <a:cxnLst>
                <a:cxn ang="0">
                  <a:pos x="740" y="11"/>
                </a:cxn>
                <a:cxn ang="0">
                  <a:pos x="726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726" y="24"/>
                </a:cxn>
                <a:cxn ang="0">
                  <a:pos x="715" y="11"/>
                </a:cxn>
                <a:cxn ang="0">
                  <a:pos x="740" y="11"/>
                </a:cxn>
                <a:cxn ang="0">
                  <a:pos x="740" y="0"/>
                </a:cxn>
                <a:cxn ang="0">
                  <a:pos x="726" y="0"/>
                </a:cxn>
                <a:cxn ang="0">
                  <a:pos x="740" y="11"/>
                </a:cxn>
              </a:cxnLst>
              <a:rect l="0" t="0" r="r" b="b"/>
              <a:pathLst>
                <a:path w="740" h="24">
                  <a:moveTo>
                    <a:pt x="740" y="11"/>
                  </a:moveTo>
                  <a:lnTo>
                    <a:pt x="726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726" y="24"/>
                  </a:lnTo>
                  <a:lnTo>
                    <a:pt x="715" y="11"/>
                  </a:lnTo>
                  <a:lnTo>
                    <a:pt x="740" y="11"/>
                  </a:lnTo>
                  <a:lnTo>
                    <a:pt x="740" y="0"/>
                  </a:lnTo>
                  <a:lnTo>
                    <a:pt x="726" y="0"/>
                  </a:lnTo>
                  <a:lnTo>
                    <a:pt x="74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7" name="Freeform 429"/>
            <p:cNvSpPr>
              <a:spLocks/>
            </p:cNvSpPr>
            <p:nvPr/>
          </p:nvSpPr>
          <p:spPr bwMode="auto">
            <a:xfrm>
              <a:off x="3381" y="3725"/>
              <a:ext cx="25" cy="45"/>
            </a:xfrm>
            <a:custGeom>
              <a:avLst/>
              <a:gdLst/>
              <a:ahLst/>
              <a:cxnLst>
                <a:cxn ang="0">
                  <a:pos x="11" y="45"/>
                </a:cxn>
                <a:cxn ang="0">
                  <a:pos x="25" y="32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11" y="21"/>
                </a:cxn>
                <a:cxn ang="0">
                  <a:pos x="11" y="45"/>
                </a:cxn>
                <a:cxn ang="0">
                  <a:pos x="25" y="45"/>
                </a:cxn>
                <a:cxn ang="0">
                  <a:pos x="25" y="32"/>
                </a:cxn>
                <a:cxn ang="0">
                  <a:pos x="11" y="45"/>
                </a:cxn>
              </a:cxnLst>
              <a:rect l="0" t="0" r="r" b="b"/>
              <a:pathLst>
                <a:path w="25" h="45">
                  <a:moveTo>
                    <a:pt x="11" y="45"/>
                  </a:moveTo>
                  <a:lnTo>
                    <a:pt x="25" y="3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1" y="21"/>
                  </a:lnTo>
                  <a:lnTo>
                    <a:pt x="11" y="45"/>
                  </a:lnTo>
                  <a:lnTo>
                    <a:pt x="25" y="45"/>
                  </a:lnTo>
                  <a:lnTo>
                    <a:pt x="25" y="32"/>
                  </a:lnTo>
                  <a:lnTo>
                    <a:pt x="11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" name="Freeform 430"/>
            <p:cNvSpPr>
              <a:spLocks/>
            </p:cNvSpPr>
            <p:nvPr/>
          </p:nvSpPr>
          <p:spPr bwMode="auto">
            <a:xfrm>
              <a:off x="2654" y="3746"/>
              <a:ext cx="738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2" y="24"/>
                </a:cxn>
                <a:cxn ang="0">
                  <a:pos x="738" y="24"/>
                </a:cxn>
                <a:cxn ang="0">
                  <a:pos x="738" y="0"/>
                </a:cxn>
                <a:cxn ang="0">
                  <a:pos x="12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0" y="11"/>
                </a:cxn>
              </a:cxnLst>
              <a:rect l="0" t="0" r="r" b="b"/>
              <a:pathLst>
                <a:path w="738" h="24">
                  <a:moveTo>
                    <a:pt x="0" y="11"/>
                  </a:moveTo>
                  <a:lnTo>
                    <a:pt x="12" y="24"/>
                  </a:lnTo>
                  <a:lnTo>
                    <a:pt x="738" y="24"/>
                  </a:lnTo>
                  <a:lnTo>
                    <a:pt x="738" y="0"/>
                  </a:lnTo>
                  <a:lnTo>
                    <a:pt x="12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9" name="Freeform 431"/>
            <p:cNvSpPr>
              <a:spLocks/>
            </p:cNvSpPr>
            <p:nvPr/>
          </p:nvSpPr>
          <p:spPr bwMode="auto">
            <a:xfrm>
              <a:off x="2654" y="3714"/>
              <a:ext cx="25" cy="4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1"/>
                </a:cxn>
                <a:cxn ang="0">
                  <a:pos x="0" y="43"/>
                </a:cxn>
                <a:cxn ang="0">
                  <a:pos x="25" y="43"/>
                </a:cxn>
                <a:cxn ang="0">
                  <a:pos x="25" y="11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25" h="43">
                  <a:moveTo>
                    <a:pt x="12" y="0"/>
                  </a:moveTo>
                  <a:lnTo>
                    <a:pt x="0" y="11"/>
                  </a:lnTo>
                  <a:lnTo>
                    <a:pt x="0" y="43"/>
                  </a:lnTo>
                  <a:lnTo>
                    <a:pt x="25" y="43"/>
                  </a:lnTo>
                  <a:lnTo>
                    <a:pt x="25" y="11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0" name="Rectangle 432"/>
            <p:cNvSpPr>
              <a:spLocks noChangeArrowheads="1"/>
            </p:cNvSpPr>
            <p:nvPr/>
          </p:nvSpPr>
          <p:spPr bwMode="auto">
            <a:xfrm>
              <a:off x="2658" y="3811"/>
              <a:ext cx="729" cy="30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1" name="Freeform 433"/>
            <p:cNvSpPr>
              <a:spLocks/>
            </p:cNvSpPr>
            <p:nvPr/>
          </p:nvSpPr>
          <p:spPr bwMode="auto">
            <a:xfrm>
              <a:off x="2658" y="3800"/>
              <a:ext cx="742" cy="24"/>
            </a:xfrm>
            <a:custGeom>
              <a:avLst/>
              <a:gdLst/>
              <a:ahLst/>
              <a:cxnLst>
                <a:cxn ang="0">
                  <a:pos x="742" y="11"/>
                </a:cxn>
                <a:cxn ang="0">
                  <a:pos x="729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729" y="24"/>
                </a:cxn>
                <a:cxn ang="0">
                  <a:pos x="718" y="11"/>
                </a:cxn>
                <a:cxn ang="0">
                  <a:pos x="742" y="11"/>
                </a:cxn>
                <a:cxn ang="0">
                  <a:pos x="742" y="0"/>
                </a:cxn>
                <a:cxn ang="0">
                  <a:pos x="729" y="0"/>
                </a:cxn>
                <a:cxn ang="0">
                  <a:pos x="742" y="11"/>
                </a:cxn>
              </a:cxnLst>
              <a:rect l="0" t="0" r="r" b="b"/>
              <a:pathLst>
                <a:path w="742" h="24">
                  <a:moveTo>
                    <a:pt x="742" y="11"/>
                  </a:moveTo>
                  <a:lnTo>
                    <a:pt x="729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729" y="24"/>
                  </a:lnTo>
                  <a:lnTo>
                    <a:pt x="718" y="11"/>
                  </a:lnTo>
                  <a:lnTo>
                    <a:pt x="742" y="11"/>
                  </a:lnTo>
                  <a:lnTo>
                    <a:pt x="742" y="0"/>
                  </a:lnTo>
                  <a:lnTo>
                    <a:pt x="729" y="0"/>
                  </a:lnTo>
                  <a:lnTo>
                    <a:pt x="74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2" name="Freeform 434"/>
            <p:cNvSpPr>
              <a:spLocks/>
            </p:cNvSpPr>
            <p:nvPr/>
          </p:nvSpPr>
          <p:spPr bwMode="auto">
            <a:xfrm>
              <a:off x="3376" y="3811"/>
              <a:ext cx="24" cy="43"/>
            </a:xfrm>
            <a:custGeom>
              <a:avLst/>
              <a:gdLst/>
              <a:ahLst/>
              <a:cxnLst>
                <a:cxn ang="0">
                  <a:pos x="11" y="43"/>
                </a:cxn>
                <a:cxn ang="0">
                  <a:pos x="24" y="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11" y="19"/>
                </a:cxn>
                <a:cxn ang="0">
                  <a:pos x="11" y="43"/>
                </a:cxn>
                <a:cxn ang="0">
                  <a:pos x="24" y="43"/>
                </a:cxn>
                <a:cxn ang="0">
                  <a:pos x="24" y="30"/>
                </a:cxn>
                <a:cxn ang="0">
                  <a:pos x="11" y="43"/>
                </a:cxn>
              </a:cxnLst>
              <a:rect l="0" t="0" r="r" b="b"/>
              <a:pathLst>
                <a:path w="24" h="43">
                  <a:moveTo>
                    <a:pt x="11" y="43"/>
                  </a:moveTo>
                  <a:lnTo>
                    <a:pt x="24" y="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11" y="43"/>
                  </a:lnTo>
                  <a:lnTo>
                    <a:pt x="24" y="43"/>
                  </a:lnTo>
                  <a:lnTo>
                    <a:pt x="24" y="30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3" name="Freeform 435"/>
            <p:cNvSpPr>
              <a:spLocks/>
            </p:cNvSpPr>
            <p:nvPr/>
          </p:nvSpPr>
          <p:spPr bwMode="auto">
            <a:xfrm>
              <a:off x="2647" y="3830"/>
              <a:ext cx="740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24"/>
                </a:cxn>
                <a:cxn ang="0">
                  <a:pos x="740" y="24"/>
                </a:cxn>
                <a:cxn ang="0">
                  <a:pos x="740" y="0"/>
                </a:cxn>
                <a:cxn ang="0">
                  <a:pos x="11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1" y="24"/>
                </a:cxn>
                <a:cxn ang="0">
                  <a:pos x="0" y="11"/>
                </a:cxn>
              </a:cxnLst>
              <a:rect l="0" t="0" r="r" b="b"/>
              <a:pathLst>
                <a:path w="740" h="24">
                  <a:moveTo>
                    <a:pt x="0" y="11"/>
                  </a:moveTo>
                  <a:lnTo>
                    <a:pt x="11" y="24"/>
                  </a:lnTo>
                  <a:lnTo>
                    <a:pt x="740" y="24"/>
                  </a:lnTo>
                  <a:lnTo>
                    <a:pt x="740" y="0"/>
                  </a:lnTo>
                  <a:lnTo>
                    <a:pt x="11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4" name="Freeform 436"/>
            <p:cNvSpPr>
              <a:spLocks/>
            </p:cNvSpPr>
            <p:nvPr/>
          </p:nvSpPr>
          <p:spPr bwMode="auto">
            <a:xfrm>
              <a:off x="2647" y="3800"/>
              <a:ext cx="24" cy="4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1"/>
                </a:cxn>
                <a:cxn ang="0">
                  <a:pos x="0" y="41"/>
                </a:cxn>
                <a:cxn ang="0">
                  <a:pos x="24" y="41"/>
                </a:cxn>
                <a:cxn ang="0">
                  <a:pos x="24" y="11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41">
                  <a:moveTo>
                    <a:pt x="11" y="0"/>
                  </a:moveTo>
                  <a:lnTo>
                    <a:pt x="0" y="11"/>
                  </a:lnTo>
                  <a:lnTo>
                    <a:pt x="0" y="41"/>
                  </a:lnTo>
                  <a:lnTo>
                    <a:pt x="24" y="41"/>
                  </a:lnTo>
                  <a:lnTo>
                    <a:pt x="24" y="11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5" name="Rectangle 437"/>
            <p:cNvSpPr>
              <a:spLocks noChangeArrowheads="1"/>
            </p:cNvSpPr>
            <p:nvPr/>
          </p:nvSpPr>
          <p:spPr bwMode="auto">
            <a:xfrm>
              <a:off x="2654" y="3562"/>
              <a:ext cx="727" cy="30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6" name="Freeform 438"/>
            <p:cNvSpPr>
              <a:spLocks/>
            </p:cNvSpPr>
            <p:nvPr/>
          </p:nvSpPr>
          <p:spPr bwMode="auto">
            <a:xfrm>
              <a:off x="2654" y="3548"/>
              <a:ext cx="738" cy="25"/>
            </a:xfrm>
            <a:custGeom>
              <a:avLst/>
              <a:gdLst/>
              <a:ahLst/>
              <a:cxnLst>
                <a:cxn ang="0">
                  <a:pos x="738" y="14"/>
                </a:cxn>
                <a:cxn ang="0">
                  <a:pos x="727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727" y="25"/>
                </a:cxn>
                <a:cxn ang="0">
                  <a:pos x="714" y="14"/>
                </a:cxn>
                <a:cxn ang="0">
                  <a:pos x="738" y="14"/>
                </a:cxn>
                <a:cxn ang="0">
                  <a:pos x="738" y="0"/>
                </a:cxn>
                <a:cxn ang="0">
                  <a:pos x="727" y="0"/>
                </a:cxn>
                <a:cxn ang="0">
                  <a:pos x="738" y="14"/>
                </a:cxn>
              </a:cxnLst>
              <a:rect l="0" t="0" r="r" b="b"/>
              <a:pathLst>
                <a:path w="738" h="25">
                  <a:moveTo>
                    <a:pt x="738" y="14"/>
                  </a:moveTo>
                  <a:lnTo>
                    <a:pt x="727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727" y="25"/>
                  </a:lnTo>
                  <a:lnTo>
                    <a:pt x="714" y="14"/>
                  </a:lnTo>
                  <a:lnTo>
                    <a:pt x="738" y="14"/>
                  </a:lnTo>
                  <a:lnTo>
                    <a:pt x="738" y="0"/>
                  </a:lnTo>
                  <a:lnTo>
                    <a:pt x="727" y="0"/>
                  </a:lnTo>
                  <a:lnTo>
                    <a:pt x="73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7" name="Freeform 439"/>
            <p:cNvSpPr>
              <a:spLocks/>
            </p:cNvSpPr>
            <p:nvPr/>
          </p:nvSpPr>
          <p:spPr bwMode="auto">
            <a:xfrm>
              <a:off x="3368" y="3562"/>
              <a:ext cx="24" cy="41"/>
            </a:xfrm>
            <a:custGeom>
              <a:avLst/>
              <a:gdLst/>
              <a:ahLst/>
              <a:cxnLst>
                <a:cxn ang="0">
                  <a:pos x="13" y="41"/>
                </a:cxn>
                <a:cxn ang="0">
                  <a:pos x="24" y="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13" y="16"/>
                </a:cxn>
                <a:cxn ang="0">
                  <a:pos x="13" y="41"/>
                </a:cxn>
                <a:cxn ang="0">
                  <a:pos x="24" y="41"/>
                </a:cxn>
                <a:cxn ang="0">
                  <a:pos x="24" y="30"/>
                </a:cxn>
                <a:cxn ang="0">
                  <a:pos x="13" y="41"/>
                </a:cxn>
              </a:cxnLst>
              <a:rect l="0" t="0" r="r" b="b"/>
              <a:pathLst>
                <a:path w="24" h="41">
                  <a:moveTo>
                    <a:pt x="13" y="41"/>
                  </a:moveTo>
                  <a:lnTo>
                    <a:pt x="24" y="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13" y="16"/>
                  </a:lnTo>
                  <a:lnTo>
                    <a:pt x="13" y="41"/>
                  </a:lnTo>
                  <a:lnTo>
                    <a:pt x="24" y="41"/>
                  </a:lnTo>
                  <a:lnTo>
                    <a:pt x="24" y="30"/>
                  </a:lnTo>
                  <a:lnTo>
                    <a:pt x="1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8" name="Freeform 440"/>
            <p:cNvSpPr>
              <a:spLocks/>
            </p:cNvSpPr>
            <p:nvPr/>
          </p:nvSpPr>
          <p:spPr bwMode="auto">
            <a:xfrm>
              <a:off x="2641" y="3578"/>
              <a:ext cx="740" cy="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3" y="25"/>
                </a:cxn>
                <a:cxn ang="0">
                  <a:pos x="740" y="25"/>
                </a:cxn>
                <a:cxn ang="0">
                  <a:pos x="740" y="0"/>
                </a:cxn>
                <a:cxn ang="0">
                  <a:pos x="13" y="0"/>
                </a:cxn>
                <a:cxn ang="0">
                  <a:pos x="25" y="14"/>
                </a:cxn>
                <a:cxn ang="0">
                  <a:pos x="0" y="14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0" y="14"/>
                </a:cxn>
              </a:cxnLst>
              <a:rect l="0" t="0" r="r" b="b"/>
              <a:pathLst>
                <a:path w="740" h="25">
                  <a:moveTo>
                    <a:pt x="0" y="14"/>
                  </a:moveTo>
                  <a:lnTo>
                    <a:pt x="13" y="25"/>
                  </a:lnTo>
                  <a:lnTo>
                    <a:pt x="740" y="25"/>
                  </a:lnTo>
                  <a:lnTo>
                    <a:pt x="740" y="0"/>
                  </a:lnTo>
                  <a:lnTo>
                    <a:pt x="13" y="0"/>
                  </a:lnTo>
                  <a:lnTo>
                    <a:pt x="25" y="14"/>
                  </a:lnTo>
                  <a:lnTo>
                    <a:pt x="0" y="14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9" name="Freeform 441"/>
            <p:cNvSpPr>
              <a:spLocks/>
            </p:cNvSpPr>
            <p:nvPr/>
          </p:nvSpPr>
          <p:spPr bwMode="auto">
            <a:xfrm>
              <a:off x="2641" y="3548"/>
              <a:ext cx="25" cy="4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0" y="44"/>
                </a:cxn>
                <a:cxn ang="0">
                  <a:pos x="25" y="44"/>
                </a:cxn>
                <a:cxn ang="0">
                  <a:pos x="25" y="14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3" y="0"/>
                </a:cxn>
              </a:cxnLst>
              <a:rect l="0" t="0" r="r" b="b"/>
              <a:pathLst>
                <a:path w="25" h="44">
                  <a:moveTo>
                    <a:pt x="13" y="0"/>
                  </a:moveTo>
                  <a:lnTo>
                    <a:pt x="0" y="14"/>
                  </a:lnTo>
                  <a:lnTo>
                    <a:pt x="0" y="44"/>
                  </a:lnTo>
                  <a:lnTo>
                    <a:pt x="25" y="44"/>
                  </a:lnTo>
                  <a:lnTo>
                    <a:pt x="25" y="14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0" name="Freeform 442"/>
            <p:cNvSpPr>
              <a:spLocks/>
            </p:cNvSpPr>
            <p:nvPr/>
          </p:nvSpPr>
          <p:spPr bwMode="auto">
            <a:xfrm>
              <a:off x="2635" y="3928"/>
              <a:ext cx="795" cy="246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746" y="0"/>
                </a:cxn>
                <a:cxn ang="0">
                  <a:pos x="795" y="246"/>
                </a:cxn>
                <a:cxn ang="0">
                  <a:pos x="0" y="246"/>
                </a:cxn>
                <a:cxn ang="0">
                  <a:pos x="47" y="0"/>
                </a:cxn>
              </a:cxnLst>
              <a:rect l="0" t="0" r="r" b="b"/>
              <a:pathLst>
                <a:path w="795" h="246">
                  <a:moveTo>
                    <a:pt x="47" y="0"/>
                  </a:moveTo>
                  <a:lnTo>
                    <a:pt x="746" y="0"/>
                  </a:lnTo>
                  <a:lnTo>
                    <a:pt x="795" y="246"/>
                  </a:lnTo>
                  <a:lnTo>
                    <a:pt x="0" y="24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D1A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1" name="Freeform 443"/>
            <p:cNvSpPr>
              <a:spLocks/>
            </p:cNvSpPr>
            <p:nvPr/>
          </p:nvSpPr>
          <p:spPr bwMode="auto">
            <a:xfrm>
              <a:off x="2682" y="3916"/>
              <a:ext cx="709" cy="25"/>
            </a:xfrm>
            <a:custGeom>
              <a:avLst/>
              <a:gdLst/>
              <a:ahLst/>
              <a:cxnLst>
                <a:cxn ang="0">
                  <a:pos x="709" y="10"/>
                </a:cxn>
                <a:cxn ang="0">
                  <a:pos x="699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699" y="25"/>
                </a:cxn>
                <a:cxn ang="0">
                  <a:pos x="688" y="13"/>
                </a:cxn>
                <a:cxn ang="0">
                  <a:pos x="709" y="10"/>
                </a:cxn>
                <a:cxn ang="0">
                  <a:pos x="707" y="0"/>
                </a:cxn>
                <a:cxn ang="0">
                  <a:pos x="699" y="0"/>
                </a:cxn>
                <a:cxn ang="0">
                  <a:pos x="709" y="10"/>
                </a:cxn>
              </a:cxnLst>
              <a:rect l="0" t="0" r="r" b="b"/>
              <a:pathLst>
                <a:path w="709" h="25">
                  <a:moveTo>
                    <a:pt x="709" y="10"/>
                  </a:moveTo>
                  <a:lnTo>
                    <a:pt x="699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699" y="25"/>
                  </a:lnTo>
                  <a:lnTo>
                    <a:pt x="688" y="13"/>
                  </a:lnTo>
                  <a:lnTo>
                    <a:pt x="709" y="10"/>
                  </a:lnTo>
                  <a:lnTo>
                    <a:pt x="707" y="0"/>
                  </a:lnTo>
                  <a:lnTo>
                    <a:pt x="699" y="0"/>
                  </a:lnTo>
                  <a:lnTo>
                    <a:pt x="709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2" name="Freeform 444"/>
            <p:cNvSpPr>
              <a:spLocks/>
            </p:cNvSpPr>
            <p:nvPr/>
          </p:nvSpPr>
          <p:spPr bwMode="auto">
            <a:xfrm>
              <a:off x="3370" y="3926"/>
              <a:ext cx="73" cy="259"/>
            </a:xfrm>
            <a:custGeom>
              <a:avLst/>
              <a:gdLst/>
              <a:ahLst/>
              <a:cxnLst>
                <a:cxn ang="0">
                  <a:pos x="60" y="259"/>
                </a:cxn>
                <a:cxn ang="0">
                  <a:pos x="71" y="246"/>
                </a:cxn>
                <a:cxn ang="0">
                  <a:pos x="21" y="0"/>
                </a:cxn>
                <a:cxn ang="0">
                  <a:pos x="0" y="3"/>
                </a:cxn>
                <a:cxn ang="0">
                  <a:pos x="49" y="249"/>
                </a:cxn>
                <a:cxn ang="0">
                  <a:pos x="60" y="234"/>
                </a:cxn>
                <a:cxn ang="0">
                  <a:pos x="60" y="259"/>
                </a:cxn>
                <a:cxn ang="0">
                  <a:pos x="73" y="259"/>
                </a:cxn>
                <a:cxn ang="0">
                  <a:pos x="71" y="246"/>
                </a:cxn>
                <a:cxn ang="0">
                  <a:pos x="60" y="259"/>
                </a:cxn>
              </a:cxnLst>
              <a:rect l="0" t="0" r="r" b="b"/>
              <a:pathLst>
                <a:path w="73" h="259">
                  <a:moveTo>
                    <a:pt x="60" y="259"/>
                  </a:moveTo>
                  <a:lnTo>
                    <a:pt x="71" y="246"/>
                  </a:lnTo>
                  <a:lnTo>
                    <a:pt x="21" y="0"/>
                  </a:lnTo>
                  <a:lnTo>
                    <a:pt x="0" y="3"/>
                  </a:lnTo>
                  <a:lnTo>
                    <a:pt x="49" y="249"/>
                  </a:lnTo>
                  <a:lnTo>
                    <a:pt x="60" y="234"/>
                  </a:lnTo>
                  <a:lnTo>
                    <a:pt x="60" y="259"/>
                  </a:lnTo>
                  <a:lnTo>
                    <a:pt x="73" y="259"/>
                  </a:lnTo>
                  <a:lnTo>
                    <a:pt x="71" y="246"/>
                  </a:lnTo>
                  <a:lnTo>
                    <a:pt x="60" y="2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3" name="Freeform 445"/>
            <p:cNvSpPr>
              <a:spLocks/>
            </p:cNvSpPr>
            <p:nvPr/>
          </p:nvSpPr>
          <p:spPr bwMode="auto">
            <a:xfrm>
              <a:off x="2622" y="4160"/>
              <a:ext cx="808" cy="2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13" y="25"/>
                </a:cxn>
                <a:cxn ang="0">
                  <a:pos x="808" y="25"/>
                </a:cxn>
                <a:cxn ang="0">
                  <a:pos x="808" y="0"/>
                </a:cxn>
                <a:cxn ang="0">
                  <a:pos x="13" y="0"/>
                </a:cxn>
                <a:cxn ang="0">
                  <a:pos x="25" y="15"/>
                </a:cxn>
                <a:cxn ang="0">
                  <a:pos x="2" y="12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2" y="12"/>
                </a:cxn>
              </a:cxnLst>
              <a:rect l="0" t="0" r="r" b="b"/>
              <a:pathLst>
                <a:path w="808" h="25">
                  <a:moveTo>
                    <a:pt x="2" y="12"/>
                  </a:moveTo>
                  <a:lnTo>
                    <a:pt x="13" y="25"/>
                  </a:lnTo>
                  <a:lnTo>
                    <a:pt x="808" y="25"/>
                  </a:lnTo>
                  <a:lnTo>
                    <a:pt x="808" y="0"/>
                  </a:lnTo>
                  <a:lnTo>
                    <a:pt x="13" y="0"/>
                  </a:lnTo>
                  <a:lnTo>
                    <a:pt x="25" y="15"/>
                  </a:lnTo>
                  <a:lnTo>
                    <a:pt x="2" y="12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4" name="Freeform 446"/>
            <p:cNvSpPr>
              <a:spLocks/>
            </p:cNvSpPr>
            <p:nvPr/>
          </p:nvSpPr>
          <p:spPr bwMode="auto">
            <a:xfrm>
              <a:off x="2624" y="3916"/>
              <a:ext cx="70" cy="259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9" y="10"/>
                </a:cxn>
                <a:cxn ang="0">
                  <a:pos x="0" y="256"/>
                </a:cxn>
                <a:cxn ang="0">
                  <a:pos x="23" y="259"/>
                </a:cxn>
                <a:cxn ang="0">
                  <a:pos x="70" y="13"/>
                </a:cxn>
                <a:cxn ang="0">
                  <a:pos x="58" y="25"/>
                </a:cxn>
                <a:cxn ang="0">
                  <a:pos x="58" y="0"/>
                </a:cxn>
                <a:cxn ang="0">
                  <a:pos x="51" y="0"/>
                </a:cxn>
                <a:cxn ang="0">
                  <a:pos x="49" y="10"/>
                </a:cxn>
                <a:cxn ang="0">
                  <a:pos x="58" y="0"/>
                </a:cxn>
              </a:cxnLst>
              <a:rect l="0" t="0" r="r" b="b"/>
              <a:pathLst>
                <a:path w="70" h="259">
                  <a:moveTo>
                    <a:pt x="58" y="0"/>
                  </a:moveTo>
                  <a:lnTo>
                    <a:pt x="49" y="10"/>
                  </a:lnTo>
                  <a:lnTo>
                    <a:pt x="0" y="256"/>
                  </a:lnTo>
                  <a:lnTo>
                    <a:pt x="23" y="259"/>
                  </a:lnTo>
                  <a:lnTo>
                    <a:pt x="70" y="13"/>
                  </a:lnTo>
                  <a:lnTo>
                    <a:pt x="58" y="25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49" y="1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5" name="Freeform 447"/>
            <p:cNvSpPr>
              <a:spLocks/>
            </p:cNvSpPr>
            <p:nvPr/>
          </p:nvSpPr>
          <p:spPr bwMode="auto">
            <a:xfrm>
              <a:off x="2799" y="3103"/>
              <a:ext cx="67" cy="6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4" y="17"/>
                </a:cxn>
                <a:cxn ang="0">
                  <a:pos x="11" y="8"/>
                </a:cxn>
                <a:cxn ang="0">
                  <a:pos x="22" y="2"/>
                </a:cxn>
                <a:cxn ang="0">
                  <a:pos x="36" y="0"/>
                </a:cxn>
                <a:cxn ang="0">
                  <a:pos x="49" y="2"/>
                </a:cxn>
                <a:cxn ang="0">
                  <a:pos x="58" y="8"/>
                </a:cxn>
                <a:cxn ang="0">
                  <a:pos x="66" y="17"/>
                </a:cxn>
                <a:cxn ang="0">
                  <a:pos x="67" y="32"/>
                </a:cxn>
                <a:cxn ang="0">
                  <a:pos x="64" y="49"/>
                </a:cxn>
                <a:cxn ang="0">
                  <a:pos x="54" y="59"/>
                </a:cxn>
                <a:cxn ang="0">
                  <a:pos x="43" y="64"/>
                </a:cxn>
                <a:cxn ang="0">
                  <a:pos x="32" y="66"/>
                </a:cxn>
                <a:cxn ang="0">
                  <a:pos x="21" y="62"/>
                </a:cxn>
                <a:cxn ang="0">
                  <a:pos x="9" y="55"/>
                </a:cxn>
                <a:cxn ang="0">
                  <a:pos x="2" y="45"/>
                </a:cxn>
                <a:cxn ang="0">
                  <a:pos x="0" y="32"/>
                </a:cxn>
              </a:cxnLst>
              <a:rect l="0" t="0" r="r" b="b"/>
              <a:pathLst>
                <a:path w="67" h="66">
                  <a:moveTo>
                    <a:pt x="0" y="32"/>
                  </a:moveTo>
                  <a:lnTo>
                    <a:pt x="4" y="17"/>
                  </a:lnTo>
                  <a:lnTo>
                    <a:pt x="11" y="8"/>
                  </a:lnTo>
                  <a:lnTo>
                    <a:pt x="22" y="2"/>
                  </a:lnTo>
                  <a:lnTo>
                    <a:pt x="36" y="0"/>
                  </a:lnTo>
                  <a:lnTo>
                    <a:pt x="49" y="2"/>
                  </a:lnTo>
                  <a:lnTo>
                    <a:pt x="58" y="8"/>
                  </a:lnTo>
                  <a:lnTo>
                    <a:pt x="66" y="17"/>
                  </a:lnTo>
                  <a:lnTo>
                    <a:pt x="67" y="32"/>
                  </a:lnTo>
                  <a:lnTo>
                    <a:pt x="64" y="49"/>
                  </a:lnTo>
                  <a:lnTo>
                    <a:pt x="54" y="59"/>
                  </a:lnTo>
                  <a:lnTo>
                    <a:pt x="43" y="64"/>
                  </a:lnTo>
                  <a:lnTo>
                    <a:pt x="32" y="66"/>
                  </a:lnTo>
                  <a:lnTo>
                    <a:pt x="21" y="62"/>
                  </a:lnTo>
                  <a:lnTo>
                    <a:pt x="9" y="55"/>
                  </a:lnTo>
                  <a:lnTo>
                    <a:pt x="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6" name="Freeform 448"/>
            <p:cNvSpPr>
              <a:spLocks/>
            </p:cNvSpPr>
            <p:nvPr/>
          </p:nvSpPr>
          <p:spPr bwMode="auto">
            <a:xfrm>
              <a:off x="2788" y="3088"/>
              <a:ext cx="45" cy="4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28" y="8"/>
                </a:cxn>
                <a:cxn ang="0">
                  <a:pos x="15" y="17"/>
                </a:cxn>
                <a:cxn ang="0">
                  <a:pos x="5" y="29"/>
                </a:cxn>
                <a:cxn ang="0">
                  <a:pos x="0" y="47"/>
                </a:cxn>
                <a:cxn ang="0">
                  <a:pos x="24" y="47"/>
                </a:cxn>
                <a:cxn ang="0">
                  <a:pos x="30" y="30"/>
                </a:cxn>
                <a:cxn ang="0">
                  <a:pos x="45" y="25"/>
                </a:cxn>
                <a:cxn ang="0">
                  <a:pos x="45" y="0"/>
                </a:cxn>
              </a:cxnLst>
              <a:rect l="0" t="0" r="r" b="b"/>
              <a:pathLst>
                <a:path w="45" h="47">
                  <a:moveTo>
                    <a:pt x="45" y="0"/>
                  </a:moveTo>
                  <a:lnTo>
                    <a:pt x="28" y="8"/>
                  </a:lnTo>
                  <a:lnTo>
                    <a:pt x="15" y="17"/>
                  </a:lnTo>
                  <a:lnTo>
                    <a:pt x="5" y="29"/>
                  </a:lnTo>
                  <a:lnTo>
                    <a:pt x="0" y="47"/>
                  </a:lnTo>
                  <a:lnTo>
                    <a:pt x="24" y="47"/>
                  </a:lnTo>
                  <a:lnTo>
                    <a:pt x="30" y="30"/>
                  </a:lnTo>
                  <a:lnTo>
                    <a:pt x="45" y="2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7" name="Freeform 449"/>
            <p:cNvSpPr>
              <a:spLocks/>
            </p:cNvSpPr>
            <p:nvPr/>
          </p:nvSpPr>
          <p:spPr bwMode="auto">
            <a:xfrm>
              <a:off x="2833" y="3088"/>
              <a:ext cx="47" cy="47"/>
            </a:xfrm>
            <a:custGeom>
              <a:avLst/>
              <a:gdLst/>
              <a:ahLst/>
              <a:cxnLst>
                <a:cxn ang="0">
                  <a:pos x="47" y="47"/>
                </a:cxn>
                <a:cxn ang="0">
                  <a:pos x="41" y="30"/>
                </a:cxn>
                <a:cxn ang="0">
                  <a:pos x="32" y="15"/>
                </a:cxn>
                <a:cxn ang="0">
                  <a:pos x="17" y="6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8" y="30"/>
                </a:cxn>
                <a:cxn ang="0">
                  <a:pos x="22" y="47"/>
                </a:cxn>
                <a:cxn ang="0">
                  <a:pos x="47" y="47"/>
                </a:cxn>
              </a:cxnLst>
              <a:rect l="0" t="0" r="r" b="b"/>
              <a:pathLst>
                <a:path w="47" h="47">
                  <a:moveTo>
                    <a:pt x="47" y="47"/>
                  </a:moveTo>
                  <a:lnTo>
                    <a:pt x="41" y="30"/>
                  </a:lnTo>
                  <a:lnTo>
                    <a:pt x="32" y="15"/>
                  </a:lnTo>
                  <a:lnTo>
                    <a:pt x="17" y="6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8" y="30"/>
                  </a:lnTo>
                  <a:lnTo>
                    <a:pt x="22" y="47"/>
                  </a:lnTo>
                  <a:lnTo>
                    <a:pt x="47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8" name="Freeform 450"/>
            <p:cNvSpPr>
              <a:spLocks/>
            </p:cNvSpPr>
            <p:nvPr/>
          </p:nvSpPr>
          <p:spPr bwMode="auto">
            <a:xfrm>
              <a:off x="2833" y="3135"/>
              <a:ext cx="47" cy="47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17" y="42"/>
                </a:cxn>
                <a:cxn ang="0">
                  <a:pos x="32" y="30"/>
                </a:cxn>
                <a:cxn ang="0">
                  <a:pos x="41" y="17"/>
                </a:cxn>
                <a:cxn ang="0">
                  <a:pos x="47" y="0"/>
                </a:cxn>
                <a:cxn ang="0">
                  <a:pos x="22" y="0"/>
                </a:cxn>
                <a:cxn ang="0">
                  <a:pos x="18" y="17"/>
                </a:cxn>
                <a:cxn ang="0">
                  <a:pos x="0" y="23"/>
                </a:cxn>
                <a:cxn ang="0">
                  <a:pos x="0" y="47"/>
                </a:cxn>
              </a:cxnLst>
              <a:rect l="0" t="0" r="r" b="b"/>
              <a:pathLst>
                <a:path w="47" h="47">
                  <a:moveTo>
                    <a:pt x="0" y="47"/>
                  </a:moveTo>
                  <a:lnTo>
                    <a:pt x="17" y="42"/>
                  </a:lnTo>
                  <a:lnTo>
                    <a:pt x="32" y="30"/>
                  </a:lnTo>
                  <a:lnTo>
                    <a:pt x="41" y="17"/>
                  </a:lnTo>
                  <a:lnTo>
                    <a:pt x="47" y="0"/>
                  </a:lnTo>
                  <a:lnTo>
                    <a:pt x="22" y="0"/>
                  </a:lnTo>
                  <a:lnTo>
                    <a:pt x="18" y="17"/>
                  </a:lnTo>
                  <a:lnTo>
                    <a:pt x="0" y="2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9" name="Freeform 451"/>
            <p:cNvSpPr>
              <a:spLocks/>
            </p:cNvSpPr>
            <p:nvPr/>
          </p:nvSpPr>
          <p:spPr bwMode="auto">
            <a:xfrm>
              <a:off x="2788" y="3135"/>
              <a:ext cx="45" cy="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9"/>
                </a:cxn>
                <a:cxn ang="0">
                  <a:pos x="15" y="30"/>
                </a:cxn>
                <a:cxn ang="0">
                  <a:pos x="26" y="40"/>
                </a:cxn>
                <a:cxn ang="0">
                  <a:pos x="45" y="47"/>
                </a:cxn>
                <a:cxn ang="0">
                  <a:pos x="45" y="23"/>
                </a:cxn>
                <a:cxn ang="0">
                  <a:pos x="30" y="17"/>
                </a:cxn>
                <a:cxn ang="0">
                  <a:pos x="24" y="0"/>
                </a:cxn>
                <a:cxn ang="0">
                  <a:pos x="0" y="0"/>
                </a:cxn>
              </a:cxnLst>
              <a:rect l="0" t="0" r="r" b="b"/>
              <a:pathLst>
                <a:path w="45" h="47">
                  <a:moveTo>
                    <a:pt x="0" y="0"/>
                  </a:moveTo>
                  <a:lnTo>
                    <a:pt x="5" y="19"/>
                  </a:lnTo>
                  <a:lnTo>
                    <a:pt x="15" y="30"/>
                  </a:lnTo>
                  <a:lnTo>
                    <a:pt x="26" y="40"/>
                  </a:lnTo>
                  <a:lnTo>
                    <a:pt x="45" y="47"/>
                  </a:lnTo>
                  <a:lnTo>
                    <a:pt x="45" y="23"/>
                  </a:lnTo>
                  <a:lnTo>
                    <a:pt x="30" y="17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0" name="WordArt 452"/>
            <p:cNvSpPr>
              <a:spLocks noChangeArrowheads="1" noChangeShapeType="1" noTextEdit="1"/>
            </p:cNvSpPr>
            <p:nvPr/>
          </p:nvSpPr>
          <p:spPr bwMode="auto">
            <a:xfrm>
              <a:off x="1970" y="2051"/>
              <a:ext cx="2106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Comic Sans MS"/>
                </a:rPr>
                <a:t>МАТЕМАТИКА</a:t>
              </a:r>
            </a:p>
          </p:txBody>
        </p:sp>
      </p:grpSp>
      <p:sp>
        <p:nvSpPr>
          <p:cNvPr id="2502" name="WordArt 454"/>
          <p:cNvSpPr>
            <a:spLocks noChangeArrowheads="1" noChangeShapeType="1" noTextEdit="1"/>
          </p:cNvSpPr>
          <p:nvPr/>
        </p:nvSpPr>
        <p:spPr bwMode="auto">
          <a:xfrm>
            <a:off x="857224" y="500042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2503" name="WordArt 455"/>
          <p:cNvSpPr>
            <a:spLocks noChangeArrowheads="1" noChangeShapeType="1" noTextEdit="1"/>
          </p:cNvSpPr>
          <p:nvPr/>
        </p:nvSpPr>
        <p:spPr bwMode="auto">
          <a:xfrm>
            <a:off x="8072462" y="4500570"/>
            <a:ext cx="500066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2504" name="WordArt 456"/>
          <p:cNvSpPr>
            <a:spLocks noChangeArrowheads="1" noChangeShapeType="1" noTextEdit="1"/>
          </p:cNvSpPr>
          <p:nvPr/>
        </p:nvSpPr>
        <p:spPr bwMode="auto">
          <a:xfrm>
            <a:off x="1357290" y="2928934"/>
            <a:ext cx="61753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55</a:t>
            </a:r>
          </a:p>
        </p:txBody>
      </p:sp>
      <p:sp>
        <p:nvSpPr>
          <p:cNvPr id="2505" name="WordArt 457"/>
          <p:cNvSpPr>
            <a:spLocks noChangeArrowheads="1" noChangeShapeType="1" noTextEdit="1"/>
          </p:cNvSpPr>
          <p:nvPr/>
        </p:nvSpPr>
        <p:spPr bwMode="auto">
          <a:xfrm>
            <a:off x="1071538" y="4143380"/>
            <a:ext cx="3603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+</a:t>
            </a:r>
          </a:p>
        </p:txBody>
      </p:sp>
      <p:sp>
        <p:nvSpPr>
          <p:cNvPr id="2509" name="AutoShape 461"/>
          <p:cNvSpPr>
            <a:spLocks noChangeArrowheads="1"/>
          </p:cNvSpPr>
          <p:nvPr/>
        </p:nvSpPr>
        <p:spPr bwMode="auto">
          <a:xfrm>
            <a:off x="7858148" y="1643050"/>
            <a:ext cx="1079500" cy="1081087"/>
          </a:xfrm>
          <a:prstGeom prst="triangle">
            <a:avLst>
              <a:gd name="adj" fmla="val 50000"/>
            </a:avLst>
          </a:prstGeom>
          <a:solidFill>
            <a:srgbClr val="12DE2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10" name="Oval 462"/>
          <p:cNvSpPr>
            <a:spLocks noChangeArrowheads="1"/>
          </p:cNvSpPr>
          <p:nvPr/>
        </p:nvSpPr>
        <p:spPr bwMode="auto">
          <a:xfrm>
            <a:off x="2051050" y="5589588"/>
            <a:ext cx="1235066" cy="1054122"/>
          </a:xfrm>
          <a:prstGeom prst="ellipse">
            <a:avLst/>
          </a:prstGeom>
          <a:solidFill>
            <a:srgbClr val="A20A8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11" name="AutoShape 463"/>
          <p:cNvSpPr>
            <a:spLocks noChangeArrowheads="1"/>
          </p:cNvSpPr>
          <p:nvPr/>
        </p:nvSpPr>
        <p:spPr bwMode="auto">
          <a:xfrm>
            <a:off x="571472" y="1571612"/>
            <a:ext cx="1079500" cy="10795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960" name="WordArt 912"/>
          <p:cNvSpPr>
            <a:spLocks noChangeArrowheads="1" noChangeShapeType="1" noTextEdit="1"/>
          </p:cNvSpPr>
          <p:nvPr/>
        </p:nvSpPr>
        <p:spPr bwMode="auto">
          <a:xfrm>
            <a:off x="7500958" y="500042"/>
            <a:ext cx="71913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23</a:t>
            </a:r>
          </a:p>
        </p:txBody>
      </p:sp>
      <p:sp>
        <p:nvSpPr>
          <p:cNvPr id="2961" name="WordArt 913"/>
          <p:cNvSpPr>
            <a:spLocks noChangeArrowheads="1" noChangeShapeType="1" noTextEdit="1"/>
          </p:cNvSpPr>
          <p:nvPr/>
        </p:nvSpPr>
        <p:spPr bwMode="auto">
          <a:xfrm>
            <a:off x="2071670" y="357166"/>
            <a:ext cx="71913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99</a:t>
            </a:r>
          </a:p>
        </p:txBody>
      </p:sp>
      <p:sp>
        <p:nvSpPr>
          <p:cNvPr id="2962" name="WordArt 914"/>
          <p:cNvSpPr>
            <a:spLocks noChangeArrowheads="1" noChangeShapeType="1" noTextEdit="1"/>
          </p:cNvSpPr>
          <p:nvPr/>
        </p:nvSpPr>
        <p:spPr bwMode="auto">
          <a:xfrm>
            <a:off x="7643834" y="3071810"/>
            <a:ext cx="7207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100</a:t>
            </a:r>
          </a:p>
        </p:txBody>
      </p:sp>
      <p:sp>
        <p:nvSpPr>
          <p:cNvPr id="2963" name="WordArt 915"/>
          <p:cNvSpPr>
            <a:spLocks noChangeArrowheads="1" noChangeShapeType="1" noTextEdit="1"/>
          </p:cNvSpPr>
          <p:nvPr/>
        </p:nvSpPr>
        <p:spPr bwMode="auto">
          <a:xfrm>
            <a:off x="7643834" y="1928802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2964" name="WordArt 916"/>
          <p:cNvSpPr>
            <a:spLocks noChangeArrowheads="1" noChangeShapeType="1" noTextEdit="1"/>
          </p:cNvSpPr>
          <p:nvPr/>
        </p:nvSpPr>
        <p:spPr bwMode="auto">
          <a:xfrm>
            <a:off x="6372225" y="549275"/>
            <a:ext cx="36036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=</a:t>
            </a:r>
          </a:p>
        </p:txBody>
      </p:sp>
      <p:sp>
        <p:nvSpPr>
          <p:cNvPr id="462" name="Прямоугольник 461"/>
          <p:cNvSpPr/>
          <p:nvPr/>
        </p:nvSpPr>
        <p:spPr>
          <a:xfrm>
            <a:off x="7715240" y="6215082"/>
            <a:ext cx="1428760" cy="500066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2" name="Picture 458"/>
          <p:cNvPicPr>
            <a:picLocks noChangeAspect="1" noChangeArrowheads="1"/>
          </p:cNvPicPr>
          <p:nvPr/>
        </p:nvPicPr>
        <p:blipFill>
          <a:blip r:embed="rId3"/>
          <a:srcRect t="18044" r="16631"/>
          <a:stretch>
            <a:fillRect/>
          </a:stretch>
        </p:blipFill>
        <p:spPr bwMode="auto">
          <a:xfrm>
            <a:off x="5057" y="0"/>
            <a:ext cx="91389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Куб 8"/>
          <p:cNvSpPr/>
          <p:nvPr/>
        </p:nvSpPr>
        <p:spPr>
          <a:xfrm rot="524595">
            <a:off x="1194682" y="6142038"/>
            <a:ext cx="1910733" cy="680071"/>
          </a:xfrm>
          <a:prstGeom prst="cub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560 : 7</a:t>
            </a:r>
            <a:endParaRPr lang="ru-RU" sz="2800" b="1" dirty="0"/>
          </a:p>
        </p:txBody>
      </p:sp>
      <p:grpSp>
        <p:nvGrpSpPr>
          <p:cNvPr id="3" name="Группа 457"/>
          <p:cNvGrpSpPr/>
          <p:nvPr/>
        </p:nvGrpSpPr>
        <p:grpSpPr>
          <a:xfrm>
            <a:off x="2143108" y="0"/>
            <a:ext cx="4929222" cy="3143248"/>
            <a:chOff x="1785938" y="0"/>
            <a:chExt cx="4857750" cy="2571750"/>
          </a:xfrm>
        </p:grpSpPr>
        <p:sp>
          <p:nvSpPr>
            <p:cNvPr id="1033" name="AutoShape 9"/>
            <p:cNvSpPr>
              <a:spLocks noChangeAspect="1" noChangeArrowheads="1" noTextEdit="1"/>
            </p:cNvSpPr>
            <p:nvPr/>
          </p:nvSpPr>
          <p:spPr bwMode="auto">
            <a:xfrm>
              <a:off x="1785938" y="0"/>
              <a:ext cx="4857750" cy="257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211"/>
            <p:cNvGrpSpPr>
              <a:grpSpLocks/>
            </p:cNvGrpSpPr>
            <p:nvPr/>
          </p:nvGrpSpPr>
          <p:grpSpPr bwMode="auto">
            <a:xfrm>
              <a:off x="2127250" y="0"/>
              <a:ext cx="4200525" cy="2493963"/>
              <a:chOff x="1340" y="0"/>
              <a:chExt cx="2646" cy="1571"/>
            </a:xfrm>
          </p:grpSpPr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1350" y="1229"/>
                <a:ext cx="2627" cy="338"/>
              </a:xfrm>
              <a:custGeom>
                <a:avLst/>
                <a:gdLst/>
                <a:ahLst/>
                <a:cxnLst>
                  <a:cxn ang="0">
                    <a:pos x="14" y="677"/>
                  </a:cxn>
                  <a:cxn ang="0">
                    <a:pos x="2626" y="677"/>
                  </a:cxn>
                  <a:cxn ang="0">
                    <a:pos x="2627" y="170"/>
                  </a:cxn>
                  <a:cxn ang="0">
                    <a:pos x="2569" y="161"/>
                  </a:cxn>
                  <a:cxn ang="0">
                    <a:pos x="2563" y="152"/>
                  </a:cxn>
                  <a:cxn ang="0">
                    <a:pos x="2556" y="142"/>
                  </a:cxn>
                  <a:cxn ang="0">
                    <a:pos x="2547" y="134"/>
                  </a:cxn>
                  <a:cxn ang="0">
                    <a:pos x="2539" y="127"/>
                  </a:cxn>
                  <a:cxn ang="0">
                    <a:pos x="2497" y="158"/>
                  </a:cxn>
                  <a:cxn ang="0">
                    <a:pos x="2506" y="117"/>
                  </a:cxn>
                  <a:cxn ang="0">
                    <a:pos x="2481" y="113"/>
                  </a:cxn>
                  <a:cxn ang="0">
                    <a:pos x="2454" y="180"/>
                  </a:cxn>
                  <a:cxn ang="0">
                    <a:pos x="2450" y="135"/>
                  </a:cxn>
                  <a:cxn ang="0">
                    <a:pos x="2427" y="127"/>
                  </a:cxn>
                  <a:cxn ang="0">
                    <a:pos x="2435" y="200"/>
                  </a:cxn>
                  <a:cxn ang="0">
                    <a:pos x="2417" y="179"/>
                  </a:cxn>
                  <a:cxn ang="0">
                    <a:pos x="2388" y="228"/>
                  </a:cxn>
                  <a:cxn ang="0">
                    <a:pos x="368" y="113"/>
                  </a:cxn>
                  <a:cxn ang="0">
                    <a:pos x="164" y="0"/>
                  </a:cxn>
                  <a:cxn ang="0">
                    <a:pos x="137" y="10"/>
                  </a:cxn>
                  <a:cxn ang="0">
                    <a:pos x="117" y="3"/>
                  </a:cxn>
                  <a:cxn ang="0">
                    <a:pos x="103" y="73"/>
                  </a:cxn>
                  <a:cxn ang="0">
                    <a:pos x="86" y="32"/>
                  </a:cxn>
                  <a:cxn ang="0">
                    <a:pos x="67" y="41"/>
                  </a:cxn>
                  <a:cxn ang="0">
                    <a:pos x="66" y="113"/>
                  </a:cxn>
                  <a:cxn ang="0">
                    <a:pos x="51" y="55"/>
                  </a:cxn>
                  <a:cxn ang="0">
                    <a:pos x="37" y="62"/>
                  </a:cxn>
                  <a:cxn ang="0">
                    <a:pos x="37" y="175"/>
                  </a:cxn>
                  <a:cxn ang="0">
                    <a:pos x="18" y="142"/>
                  </a:cxn>
                  <a:cxn ang="0">
                    <a:pos x="0" y="155"/>
                  </a:cxn>
                  <a:cxn ang="0">
                    <a:pos x="13" y="247"/>
                  </a:cxn>
                  <a:cxn ang="0">
                    <a:pos x="16" y="406"/>
                  </a:cxn>
                  <a:cxn ang="0">
                    <a:pos x="16" y="569"/>
                  </a:cxn>
                  <a:cxn ang="0">
                    <a:pos x="14" y="677"/>
                  </a:cxn>
                </a:cxnLst>
                <a:rect l="0" t="0" r="r" b="b"/>
                <a:pathLst>
                  <a:path w="2627" h="677">
                    <a:moveTo>
                      <a:pt x="14" y="677"/>
                    </a:moveTo>
                    <a:lnTo>
                      <a:pt x="2626" y="677"/>
                    </a:lnTo>
                    <a:lnTo>
                      <a:pt x="2627" y="170"/>
                    </a:lnTo>
                    <a:lnTo>
                      <a:pt x="2569" y="161"/>
                    </a:lnTo>
                    <a:lnTo>
                      <a:pt x="2563" y="152"/>
                    </a:lnTo>
                    <a:lnTo>
                      <a:pt x="2556" y="142"/>
                    </a:lnTo>
                    <a:lnTo>
                      <a:pt x="2547" y="134"/>
                    </a:lnTo>
                    <a:lnTo>
                      <a:pt x="2539" y="127"/>
                    </a:lnTo>
                    <a:lnTo>
                      <a:pt x="2497" y="158"/>
                    </a:lnTo>
                    <a:lnTo>
                      <a:pt x="2506" y="117"/>
                    </a:lnTo>
                    <a:lnTo>
                      <a:pt x="2481" y="113"/>
                    </a:lnTo>
                    <a:lnTo>
                      <a:pt x="2454" y="180"/>
                    </a:lnTo>
                    <a:lnTo>
                      <a:pt x="2450" y="135"/>
                    </a:lnTo>
                    <a:lnTo>
                      <a:pt x="2427" y="127"/>
                    </a:lnTo>
                    <a:lnTo>
                      <a:pt x="2435" y="200"/>
                    </a:lnTo>
                    <a:lnTo>
                      <a:pt x="2417" y="179"/>
                    </a:lnTo>
                    <a:lnTo>
                      <a:pt x="2388" y="228"/>
                    </a:lnTo>
                    <a:lnTo>
                      <a:pt x="368" y="113"/>
                    </a:lnTo>
                    <a:lnTo>
                      <a:pt x="164" y="0"/>
                    </a:lnTo>
                    <a:lnTo>
                      <a:pt x="137" y="10"/>
                    </a:lnTo>
                    <a:lnTo>
                      <a:pt x="117" y="3"/>
                    </a:lnTo>
                    <a:lnTo>
                      <a:pt x="103" y="73"/>
                    </a:lnTo>
                    <a:lnTo>
                      <a:pt x="86" y="32"/>
                    </a:lnTo>
                    <a:lnTo>
                      <a:pt x="67" y="41"/>
                    </a:lnTo>
                    <a:lnTo>
                      <a:pt x="66" y="113"/>
                    </a:lnTo>
                    <a:lnTo>
                      <a:pt x="51" y="55"/>
                    </a:lnTo>
                    <a:lnTo>
                      <a:pt x="37" y="62"/>
                    </a:lnTo>
                    <a:lnTo>
                      <a:pt x="37" y="175"/>
                    </a:lnTo>
                    <a:lnTo>
                      <a:pt x="18" y="142"/>
                    </a:lnTo>
                    <a:lnTo>
                      <a:pt x="0" y="155"/>
                    </a:lnTo>
                    <a:lnTo>
                      <a:pt x="13" y="247"/>
                    </a:lnTo>
                    <a:lnTo>
                      <a:pt x="16" y="406"/>
                    </a:lnTo>
                    <a:lnTo>
                      <a:pt x="16" y="569"/>
                    </a:lnTo>
                    <a:lnTo>
                      <a:pt x="14" y="677"/>
                    </a:lnTo>
                    <a:close/>
                  </a:path>
                </a:pathLst>
              </a:custGeom>
              <a:solidFill>
                <a:srgbClr val="02C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1364" y="1562"/>
                <a:ext cx="2621" cy="9"/>
              </a:xfrm>
              <a:custGeom>
                <a:avLst/>
                <a:gdLst/>
                <a:ahLst/>
                <a:cxnLst>
                  <a:cxn ang="0">
                    <a:pos x="2602" y="9"/>
                  </a:cxn>
                  <a:cxn ang="0">
                    <a:pos x="2612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2612" y="18"/>
                  </a:cxn>
                  <a:cxn ang="0">
                    <a:pos x="2621" y="9"/>
                  </a:cxn>
                  <a:cxn ang="0">
                    <a:pos x="2612" y="18"/>
                  </a:cxn>
                  <a:cxn ang="0">
                    <a:pos x="2621" y="18"/>
                  </a:cxn>
                  <a:cxn ang="0">
                    <a:pos x="2621" y="9"/>
                  </a:cxn>
                  <a:cxn ang="0">
                    <a:pos x="2602" y="9"/>
                  </a:cxn>
                </a:cxnLst>
                <a:rect l="0" t="0" r="r" b="b"/>
                <a:pathLst>
                  <a:path w="2621" h="18">
                    <a:moveTo>
                      <a:pt x="2602" y="9"/>
                    </a:moveTo>
                    <a:lnTo>
                      <a:pt x="261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2612" y="18"/>
                    </a:lnTo>
                    <a:lnTo>
                      <a:pt x="2621" y="9"/>
                    </a:lnTo>
                    <a:lnTo>
                      <a:pt x="2612" y="18"/>
                    </a:lnTo>
                    <a:lnTo>
                      <a:pt x="2621" y="18"/>
                    </a:lnTo>
                    <a:lnTo>
                      <a:pt x="2621" y="9"/>
                    </a:lnTo>
                    <a:lnTo>
                      <a:pt x="260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3966" y="1310"/>
                <a:ext cx="20" cy="257"/>
              </a:xfrm>
              <a:custGeom>
                <a:avLst/>
                <a:gdLst/>
                <a:ahLst/>
                <a:cxnLst>
                  <a:cxn ang="0">
                    <a:pos x="10" y="17"/>
                  </a:cxn>
                  <a:cxn ang="0">
                    <a:pos x="1" y="8"/>
                  </a:cxn>
                  <a:cxn ang="0">
                    <a:pos x="0" y="515"/>
                  </a:cxn>
                  <a:cxn ang="0">
                    <a:pos x="19" y="515"/>
                  </a:cxn>
                  <a:cxn ang="0">
                    <a:pos x="20" y="8"/>
                  </a:cxn>
                  <a:cxn ang="0">
                    <a:pos x="13" y="0"/>
                  </a:cxn>
                  <a:cxn ang="0">
                    <a:pos x="20" y="8"/>
                  </a:cxn>
                  <a:cxn ang="0">
                    <a:pos x="19" y="1"/>
                  </a:cxn>
                  <a:cxn ang="0">
                    <a:pos x="13" y="0"/>
                  </a:cxn>
                  <a:cxn ang="0">
                    <a:pos x="10" y="17"/>
                  </a:cxn>
                </a:cxnLst>
                <a:rect l="0" t="0" r="r" b="b"/>
                <a:pathLst>
                  <a:path w="20" h="515">
                    <a:moveTo>
                      <a:pt x="10" y="17"/>
                    </a:moveTo>
                    <a:lnTo>
                      <a:pt x="1" y="8"/>
                    </a:lnTo>
                    <a:lnTo>
                      <a:pt x="0" y="515"/>
                    </a:lnTo>
                    <a:lnTo>
                      <a:pt x="19" y="515"/>
                    </a:lnTo>
                    <a:lnTo>
                      <a:pt x="20" y="8"/>
                    </a:lnTo>
                    <a:lnTo>
                      <a:pt x="13" y="0"/>
                    </a:lnTo>
                    <a:lnTo>
                      <a:pt x="20" y="8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3913" y="1305"/>
                <a:ext cx="66" cy="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3" y="25"/>
                  </a:cxn>
                  <a:cxn ang="0">
                    <a:pos x="66" y="8"/>
                  </a:cxn>
                  <a:cxn ang="0">
                    <a:pos x="7" y="0"/>
                  </a:cxn>
                  <a:cxn ang="0">
                    <a:pos x="13" y="2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1" y="15"/>
                  </a:cxn>
                  <a:cxn ang="0">
                    <a:pos x="3" y="15"/>
                  </a:cxn>
                  <a:cxn ang="0">
                    <a:pos x="4" y="15"/>
                  </a:cxn>
                  <a:cxn ang="0">
                    <a:pos x="0" y="12"/>
                  </a:cxn>
                </a:cxnLst>
                <a:rect l="0" t="0" r="r" b="b"/>
                <a:pathLst>
                  <a:path w="66" h="25">
                    <a:moveTo>
                      <a:pt x="0" y="12"/>
                    </a:moveTo>
                    <a:lnTo>
                      <a:pt x="63" y="25"/>
                    </a:lnTo>
                    <a:lnTo>
                      <a:pt x="66" y="8"/>
                    </a:lnTo>
                    <a:lnTo>
                      <a:pt x="7" y="0"/>
                    </a:lnTo>
                    <a:lnTo>
                      <a:pt x="13" y="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3896" y="1295"/>
                <a:ext cx="30" cy="1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11"/>
                  </a:cxn>
                  <a:cxn ang="0">
                    <a:pos x="17" y="32"/>
                  </a:cxn>
                  <a:cxn ang="0">
                    <a:pos x="30" y="22"/>
                  </a:cxn>
                  <a:cxn ang="0">
                    <a:pos x="26" y="17"/>
                  </a:cxn>
                  <a:cxn ang="0">
                    <a:pos x="21" y="11"/>
                  </a:cxn>
                  <a:cxn ang="0">
                    <a:pos x="17" y="6"/>
                  </a:cxn>
                  <a:cxn ang="0">
                    <a:pos x="13" y="0"/>
                  </a:cxn>
                  <a:cxn ang="0">
                    <a:pos x="14" y="1"/>
                  </a:cxn>
                  <a:cxn ang="0">
                    <a:pos x="13" y="0"/>
                  </a:cxn>
                  <a:cxn ang="0">
                    <a:pos x="1" y="13"/>
                  </a:cxn>
                </a:cxnLst>
                <a:rect l="0" t="0" r="r" b="b"/>
                <a:pathLst>
                  <a:path w="30" h="32">
                    <a:moveTo>
                      <a:pt x="1" y="13"/>
                    </a:moveTo>
                    <a:lnTo>
                      <a:pt x="0" y="11"/>
                    </a:lnTo>
                    <a:lnTo>
                      <a:pt x="17" y="32"/>
                    </a:lnTo>
                    <a:lnTo>
                      <a:pt x="30" y="22"/>
                    </a:lnTo>
                    <a:lnTo>
                      <a:pt x="26" y="17"/>
                    </a:lnTo>
                    <a:lnTo>
                      <a:pt x="21" y="11"/>
                    </a:lnTo>
                    <a:lnTo>
                      <a:pt x="17" y="6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3883" y="1286"/>
                <a:ext cx="26" cy="16"/>
              </a:xfrm>
              <a:custGeom>
                <a:avLst/>
                <a:gdLst/>
                <a:ahLst/>
                <a:cxnLst>
                  <a:cxn ang="0">
                    <a:pos x="10" y="20"/>
                  </a:cxn>
                  <a:cxn ang="0">
                    <a:pos x="0" y="20"/>
                  </a:cxn>
                  <a:cxn ang="0">
                    <a:pos x="14" y="33"/>
                  </a:cxn>
                  <a:cxn ang="0">
                    <a:pos x="26" y="20"/>
                  </a:cxn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10" y="20"/>
                  </a:cxn>
                </a:cxnLst>
                <a:rect l="0" t="0" r="r" b="b"/>
                <a:pathLst>
                  <a:path w="26" h="33">
                    <a:moveTo>
                      <a:pt x="10" y="20"/>
                    </a:moveTo>
                    <a:lnTo>
                      <a:pt x="0" y="20"/>
                    </a:lnTo>
                    <a:lnTo>
                      <a:pt x="14" y="33"/>
                    </a:lnTo>
                    <a:lnTo>
                      <a:pt x="26" y="20"/>
                    </a:lnTo>
                    <a:lnTo>
                      <a:pt x="10" y="6"/>
                    </a:lnTo>
                    <a:lnTo>
                      <a:pt x="0" y="6"/>
                    </a:lnTo>
                    <a:lnTo>
                      <a:pt x="1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3833" y="1288"/>
                <a:ext cx="60" cy="31"/>
              </a:xfrm>
              <a:custGeom>
                <a:avLst/>
                <a:gdLst/>
                <a:ahLst/>
                <a:cxnLst>
                  <a:cxn ang="0">
                    <a:pos x="5" y="36"/>
                  </a:cxn>
                  <a:cxn ang="0">
                    <a:pos x="18" y="45"/>
                  </a:cxn>
                  <a:cxn ang="0">
                    <a:pos x="60" y="14"/>
                  </a:cxn>
                  <a:cxn ang="0">
                    <a:pos x="50" y="0"/>
                  </a:cxn>
                  <a:cxn ang="0">
                    <a:pos x="8" y="32"/>
                  </a:cxn>
                  <a:cxn ang="0">
                    <a:pos x="21" y="39"/>
                  </a:cxn>
                  <a:cxn ang="0">
                    <a:pos x="5" y="36"/>
                  </a:cxn>
                  <a:cxn ang="0">
                    <a:pos x="0" y="60"/>
                  </a:cxn>
                  <a:cxn ang="0">
                    <a:pos x="18" y="45"/>
                  </a:cxn>
                  <a:cxn ang="0">
                    <a:pos x="5" y="36"/>
                  </a:cxn>
                </a:cxnLst>
                <a:rect l="0" t="0" r="r" b="b"/>
                <a:pathLst>
                  <a:path w="60" h="60">
                    <a:moveTo>
                      <a:pt x="5" y="36"/>
                    </a:moveTo>
                    <a:lnTo>
                      <a:pt x="18" y="45"/>
                    </a:lnTo>
                    <a:lnTo>
                      <a:pt x="60" y="14"/>
                    </a:lnTo>
                    <a:lnTo>
                      <a:pt x="50" y="0"/>
                    </a:lnTo>
                    <a:lnTo>
                      <a:pt x="8" y="32"/>
                    </a:lnTo>
                    <a:lnTo>
                      <a:pt x="21" y="39"/>
                    </a:lnTo>
                    <a:lnTo>
                      <a:pt x="5" y="36"/>
                    </a:lnTo>
                    <a:lnTo>
                      <a:pt x="0" y="60"/>
                    </a:lnTo>
                    <a:lnTo>
                      <a:pt x="18" y="45"/>
                    </a:lnTo>
                    <a:lnTo>
                      <a:pt x="5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3838" y="1283"/>
                <a:ext cx="29" cy="25"/>
              </a:xfrm>
              <a:custGeom>
                <a:avLst/>
                <a:gdLst/>
                <a:ahLst/>
                <a:cxnLst>
                  <a:cxn ang="0">
                    <a:pos x="16" y="15"/>
                  </a:cxn>
                  <a:cxn ang="0">
                    <a:pos x="11" y="6"/>
                  </a:cxn>
                  <a:cxn ang="0">
                    <a:pos x="0" y="46"/>
                  </a:cxn>
                  <a:cxn ang="0">
                    <a:pos x="16" y="49"/>
                  </a:cxn>
                  <a:cxn ang="0">
                    <a:pos x="26" y="8"/>
                  </a:cxn>
                  <a:cxn ang="0">
                    <a:pos x="19" y="0"/>
                  </a:cxn>
                  <a:cxn ang="0">
                    <a:pos x="26" y="8"/>
                  </a:cxn>
                  <a:cxn ang="0">
                    <a:pos x="29" y="1"/>
                  </a:cxn>
                  <a:cxn ang="0">
                    <a:pos x="19" y="0"/>
                  </a:cxn>
                  <a:cxn ang="0">
                    <a:pos x="16" y="15"/>
                  </a:cxn>
                </a:cxnLst>
                <a:rect l="0" t="0" r="r" b="b"/>
                <a:pathLst>
                  <a:path w="29" h="49">
                    <a:moveTo>
                      <a:pt x="16" y="15"/>
                    </a:moveTo>
                    <a:lnTo>
                      <a:pt x="11" y="6"/>
                    </a:lnTo>
                    <a:lnTo>
                      <a:pt x="0" y="46"/>
                    </a:lnTo>
                    <a:lnTo>
                      <a:pt x="16" y="49"/>
                    </a:lnTo>
                    <a:lnTo>
                      <a:pt x="26" y="8"/>
                    </a:lnTo>
                    <a:lnTo>
                      <a:pt x="19" y="0"/>
                    </a:lnTo>
                    <a:lnTo>
                      <a:pt x="26" y="8"/>
                    </a:lnTo>
                    <a:lnTo>
                      <a:pt x="29" y="1"/>
                    </a:lnTo>
                    <a:lnTo>
                      <a:pt x="19" y="0"/>
                    </a:lnTo>
                    <a:lnTo>
                      <a:pt x="1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3824" y="1279"/>
                <a:ext cx="33" cy="12"/>
              </a:xfrm>
              <a:custGeom>
                <a:avLst/>
                <a:gdLst/>
                <a:ahLst/>
                <a:cxnLst>
                  <a:cxn ang="0">
                    <a:pos x="16" y="13"/>
                  </a:cxn>
                  <a:cxn ang="0">
                    <a:pos x="6" y="19"/>
                  </a:cxn>
                  <a:cxn ang="0">
                    <a:pos x="30" y="24"/>
                  </a:cxn>
                  <a:cxn ang="0">
                    <a:pos x="33" y="9"/>
                  </a:cxn>
                  <a:cxn ang="0">
                    <a:pos x="9" y="3"/>
                  </a:cxn>
                  <a:cxn ang="0">
                    <a:pos x="0" y="9"/>
                  </a:cxn>
                  <a:cxn ang="0">
                    <a:pos x="9" y="3"/>
                  </a:cxn>
                  <a:cxn ang="0">
                    <a:pos x="2" y="0"/>
                  </a:cxn>
                  <a:cxn ang="0">
                    <a:pos x="0" y="9"/>
                  </a:cxn>
                  <a:cxn ang="0">
                    <a:pos x="16" y="13"/>
                  </a:cxn>
                </a:cxnLst>
                <a:rect l="0" t="0" r="r" b="b"/>
                <a:pathLst>
                  <a:path w="33" h="24">
                    <a:moveTo>
                      <a:pt x="16" y="13"/>
                    </a:moveTo>
                    <a:lnTo>
                      <a:pt x="6" y="19"/>
                    </a:lnTo>
                    <a:lnTo>
                      <a:pt x="30" y="24"/>
                    </a:lnTo>
                    <a:lnTo>
                      <a:pt x="33" y="9"/>
                    </a:lnTo>
                    <a:lnTo>
                      <a:pt x="9" y="3"/>
                    </a:lnTo>
                    <a:lnTo>
                      <a:pt x="0" y="9"/>
                    </a:lnTo>
                    <a:lnTo>
                      <a:pt x="9" y="3"/>
                    </a:lnTo>
                    <a:lnTo>
                      <a:pt x="2" y="0"/>
                    </a:lnTo>
                    <a:lnTo>
                      <a:pt x="0" y="9"/>
                    </a:lnTo>
                    <a:lnTo>
                      <a:pt x="1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3797" y="1283"/>
                <a:ext cx="43" cy="55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16" y="73"/>
                  </a:cxn>
                  <a:cxn ang="0">
                    <a:pos x="43" y="4"/>
                  </a:cxn>
                  <a:cxn ang="0">
                    <a:pos x="27" y="0"/>
                  </a:cxn>
                  <a:cxn ang="0">
                    <a:pos x="0" y="69"/>
                  </a:cxn>
                  <a:cxn ang="0">
                    <a:pos x="16" y="70"/>
                  </a:cxn>
                  <a:cxn ang="0">
                    <a:pos x="0" y="70"/>
                  </a:cxn>
                  <a:cxn ang="0">
                    <a:pos x="4" y="108"/>
                  </a:cxn>
                  <a:cxn ang="0">
                    <a:pos x="16" y="73"/>
                  </a:cxn>
                  <a:cxn ang="0">
                    <a:pos x="0" y="70"/>
                  </a:cxn>
                </a:cxnLst>
                <a:rect l="0" t="0" r="r" b="b"/>
                <a:pathLst>
                  <a:path w="43" h="108">
                    <a:moveTo>
                      <a:pt x="0" y="70"/>
                    </a:moveTo>
                    <a:lnTo>
                      <a:pt x="16" y="73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0" y="69"/>
                    </a:lnTo>
                    <a:lnTo>
                      <a:pt x="16" y="70"/>
                    </a:lnTo>
                    <a:lnTo>
                      <a:pt x="0" y="70"/>
                    </a:lnTo>
                    <a:lnTo>
                      <a:pt x="4" y="108"/>
                    </a:lnTo>
                    <a:lnTo>
                      <a:pt x="16" y="73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auto">
              <a:xfrm>
                <a:off x="3791" y="1293"/>
                <a:ext cx="22" cy="26"/>
              </a:xfrm>
              <a:custGeom>
                <a:avLst/>
                <a:gdLst/>
                <a:ahLst/>
                <a:cxnLst>
                  <a:cxn ang="0">
                    <a:pos x="6" y="16"/>
                  </a:cxn>
                  <a:cxn ang="0">
                    <a:pos x="0" y="7"/>
                  </a:cxn>
                  <a:cxn ang="0">
                    <a:pos x="6" y="52"/>
                  </a:cxn>
                  <a:cxn ang="0">
                    <a:pos x="22" y="52"/>
                  </a:cxn>
                  <a:cxn ang="0">
                    <a:pos x="20" y="41"/>
                  </a:cxn>
                  <a:cxn ang="0">
                    <a:pos x="19" y="24"/>
                  </a:cxn>
                  <a:cxn ang="0">
                    <a:pos x="16" y="9"/>
                  </a:cxn>
                  <a:cxn ang="0">
                    <a:pos x="12" y="0"/>
                  </a:cxn>
                  <a:cxn ang="0">
                    <a:pos x="16" y="7"/>
                  </a:cxn>
                  <a:cxn ang="0">
                    <a:pos x="16" y="3"/>
                  </a:cxn>
                  <a:cxn ang="0">
                    <a:pos x="12" y="0"/>
                  </a:cxn>
                  <a:cxn ang="0">
                    <a:pos x="6" y="16"/>
                  </a:cxn>
                </a:cxnLst>
                <a:rect l="0" t="0" r="r" b="b"/>
                <a:pathLst>
                  <a:path w="22" h="52">
                    <a:moveTo>
                      <a:pt x="6" y="16"/>
                    </a:moveTo>
                    <a:lnTo>
                      <a:pt x="0" y="7"/>
                    </a:lnTo>
                    <a:lnTo>
                      <a:pt x="6" y="52"/>
                    </a:lnTo>
                    <a:lnTo>
                      <a:pt x="22" y="52"/>
                    </a:lnTo>
                    <a:lnTo>
                      <a:pt x="20" y="41"/>
                    </a:lnTo>
                    <a:lnTo>
                      <a:pt x="19" y="24"/>
                    </a:lnTo>
                    <a:lnTo>
                      <a:pt x="16" y="9"/>
                    </a:lnTo>
                    <a:lnTo>
                      <a:pt x="12" y="0"/>
                    </a:lnTo>
                    <a:lnTo>
                      <a:pt x="16" y="7"/>
                    </a:lnTo>
                    <a:lnTo>
                      <a:pt x="16" y="3"/>
                    </a:lnTo>
                    <a:lnTo>
                      <a:pt x="12" y="0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auto">
              <a:xfrm>
                <a:off x="3765" y="1285"/>
                <a:ext cx="38" cy="15"/>
              </a:xfrm>
              <a:custGeom>
                <a:avLst/>
                <a:gdLst/>
                <a:ahLst/>
                <a:cxnLst>
                  <a:cxn ang="0">
                    <a:pos x="19" y="14"/>
                  </a:cxn>
                  <a:cxn ang="0">
                    <a:pos x="9" y="22"/>
                  </a:cxn>
                  <a:cxn ang="0">
                    <a:pos x="32" y="31"/>
                  </a:cxn>
                  <a:cxn ang="0">
                    <a:pos x="38" y="15"/>
                  </a:cxn>
                  <a:cxn ang="0">
                    <a:pos x="15" y="5"/>
                  </a:cxn>
                  <a:cxn ang="0">
                    <a:pos x="3" y="14"/>
                  </a:cxn>
                  <a:cxn ang="0">
                    <a:pos x="15" y="5"/>
                  </a:cxn>
                  <a:cxn ang="0">
                    <a:pos x="0" y="0"/>
                  </a:cxn>
                  <a:cxn ang="0">
                    <a:pos x="3" y="14"/>
                  </a:cxn>
                  <a:cxn ang="0">
                    <a:pos x="19" y="14"/>
                  </a:cxn>
                </a:cxnLst>
                <a:rect l="0" t="0" r="r" b="b"/>
                <a:pathLst>
                  <a:path w="38" h="31">
                    <a:moveTo>
                      <a:pt x="19" y="14"/>
                    </a:moveTo>
                    <a:lnTo>
                      <a:pt x="9" y="22"/>
                    </a:lnTo>
                    <a:lnTo>
                      <a:pt x="32" y="31"/>
                    </a:lnTo>
                    <a:lnTo>
                      <a:pt x="38" y="15"/>
                    </a:lnTo>
                    <a:lnTo>
                      <a:pt x="15" y="5"/>
                    </a:lnTo>
                    <a:lnTo>
                      <a:pt x="3" y="14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3" y="14"/>
                    </a:lnTo>
                    <a:lnTo>
                      <a:pt x="19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auto">
              <a:xfrm>
                <a:off x="3768" y="1292"/>
                <a:ext cx="30" cy="49"/>
              </a:xfrm>
              <a:custGeom>
                <a:avLst/>
                <a:gdLst/>
                <a:ahLst/>
                <a:cxnLst>
                  <a:cxn ang="0">
                    <a:pos x="12" y="77"/>
                  </a:cxn>
                  <a:cxn ang="0">
                    <a:pos x="26" y="73"/>
                  </a:cxn>
                  <a:cxn ang="0">
                    <a:pos x="16" y="0"/>
                  </a:cxn>
                  <a:cxn ang="0">
                    <a:pos x="0" y="0"/>
                  </a:cxn>
                  <a:cxn ang="0">
                    <a:pos x="10" y="73"/>
                  </a:cxn>
                  <a:cxn ang="0">
                    <a:pos x="25" y="67"/>
                  </a:cxn>
                  <a:cxn ang="0">
                    <a:pos x="12" y="77"/>
                  </a:cxn>
                  <a:cxn ang="0">
                    <a:pos x="30" y="98"/>
                  </a:cxn>
                  <a:cxn ang="0">
                    <a:pos x="26" y="73"/>
                  </a:cxn>
                  <a:cxn ang="0">
                    <a:pos x="12" y="77"/>
                  </a:cxn>
                </a:cxnLst>
                <a:rect l="0" t="0" r="r" b="b"/>
                <a:pathLst>
                  <a:path w="30" h="98">
                    <a:moveTo>
                      <a:pt x="12" y="77"/>
                    </a:moveTo>
                    <a:lnTo>
                      <a:pt x="26" y="73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10" y="73"/>
                    </a:lnTo>
                    <a:lnTo>
                      <a:pt x="25" y="67"/>
                    </a:lnTo>
                    <a:lnTo>
                      <a:pt x="12" y="77"/>
                    </a:lnTo>
                    <a:lnTo>
                      <a:pt x="30" y="98"/>
                    </a:lnTo>
                    <a:lnTo>
                      <a:pt x="26" y="73"/>
                    </a:lnTo>
                    <a:lnTo>
                      <a:pt x="12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auto">
              <a:xfrm>
                <a:off x="3760" y="1311"/>
                <a:ext cx="33" cy="20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0" y="20"/>
                  </a:cxn>
                  <a:cxn ang="0">
                    <a:pos x="20" y="39"/>
                  </a:cxn>
                  <a:cxn ang="0">
                    <a:pos x="33" y="29"/>
                  </a:cxn>
                  <a:cxn ang="0">
                    <a:pos x="14" y="10"/>
                  </a:cxn>
                  <a:cxn ang="0">
                    <a:pos x="0" y="11"/>
                  </a:cxn>
                  <a:cxn ang="0">
                    <a:pos x="14" y="10"/>
                  </a:cxn>
                  <a:cxn ang="0">
                    <a:pos x="5" y="0"/>
                  </a:cxn>
                  <a:cxn ang="0">
                    <a:pos x="0" y="11"/>
                  </a:cxn>
                  <a:cxn ang="0">
                    <a:pos x="15" y="18"/>
                  </a:cxn>
                </a:cxnLst>
                <a:rect l="0" t="0" r="r" b="b"/>
                <a:pathLst>
                  <a:path w="33" h="39">
                    <a:moveTo>
                      <a:pt x="15" y="18"/>
                    </a:moveTo>
                    <a:lnTo>
                      <a:pt x="0" y="20"/>
                    </a:lnTo>
                    <a:lnTo>
                      <a:pt x="20" y="39"/>
                    </a:lnTo>
                    <a:lnTo>
                      <a:pt x="33" y="29"/>
                    </a:lnTo>
                    <a:lnTo>
                      <a:pt x="14" y="10"/>
                    </a:lnTo>
                    <a:lnTo>
                      <a:pt x="0" y="11"/>
                    </a:lnTo>
                    <a:lnTo>
                      <a:pt x="14" y="10"/>
                    </a:lnTo>
                    <a:lnTo>
                      <a:pt x="5" y="0"/>
                    </a:lnTo>
                    <a:lnTo>
                      <a:pt x="0" y="11"/>
                    </a:lnTo>
                    <a:lnTo>
                      <a:pt x="1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auto">
              <a:xfrm>
                <a:off x="3731" y="1317"/>
                <a:ext cx="44" cy="31"/>
              </a:xfrm>
              <a:custGeom>
                <a:avLst/>
                <a:gdLst/>
                <a:ahLst/>
                <a:cxnLst>
                  <a:cxn ang="0">
                    <a:pos x="7" y="61"/>
                  </a:cxn>
                  <a:cxn ang="0">
                    <a:pos x="16" y="56"/>
                  </a:cxn>
                  <a:cxn ang="0">
                    <a:pos x="44" y="7"/>
                  </a:cxn>
                  <a:cxn ang="0">
                    <a:pos x="29" y="0"/>
                  </a:cxn>
                  <a:cxn ang="0">
                    <a:pos x="0" y="48"/>
                  </a:cxn>
                  <a:cxn ang="0">
                    <a:pos x="7" y="45"/>
                  </a:cxn>
                  <a:cxn ang="0">
                    <a:pos x="7" y="61"/>
                  </a:cxn>
                  <a:cxn ang="0">
                    <a:pos x="12" y="62"/>
                  </a:cxn>
                  <a:cxn ang="0">
                    <a:pos x="16" y="56"/>
                  </a:cxn>
                  <a:cxn ang="0">
                    <a:pos x="7" y="61"/>
                  </a:cxn>
                </a:cxnLst>
                <a:rect l="0" t="0" r="r" b="b"/>
                <a:pathLst>
                  <a:path w="44" h="62">
                    <a:moveTo>
                      <a:pt x="7" y="61"/>
                    </a:moveTo>
                    <a:lnTo>
                      <a:pt x="16" y="56"/>
                    </a:lnTo>
                    <a:lnTo>
                      <a:pt x="44" y="7"/>
                    </a:lnTo>
                    <a:lnTo>
                      <a:pt x="29" y="0"/>
                    </a:lnTo>
                    <a:lnTo>
                      <a:pt x="0" y="48"/>
                    </a:lnTo>
                    <a:lnTo>
                      <a:pt x="7" y="45"/>
                    </a:lnTo>
                    <a:lnTo>
                      <a:pt x="7" y="61"/>
                    </a:lnTo>
                    <a:lnTo>
                      <a:pt x="12" y="62"/>
                    </a:lnTo>
                    <a:lnTo>
                      <a:pt x="16" y="56"/>
                    </a:lnTo>
                    <a:lnTo>
                      <a:pt x="7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auto">
              <a:xfrm>
                <a:off x="1715" y="1281"/>
                <a:ext cx="2023" cy="6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3" y="16"/>
                  </a:cxn>
                  <a:cxn ang="0">
                    <a:pos x="2023" y="133"/>
                  </a:cxn>
                  <a:cxn ang="0">
                    <a:pos x="2023" y="117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0" y="16"/>
                  </a:cxn>
                  <a:cxn ang="0">
                    <a:pos x="3" y="16"/>
                  </a:cxn>
                  <a:cxn ang="0">
                    <a:pos x="0" y="16"/>
                  </a:cxn>
                </a:cxnLst>
                <a:rect l="0" t="0" r="r" b="b"/>
                <a:pathLst>
                  <a:path w="2023" h="133">
                    <a:moveTo>
                      <a:pt x="0" y="16"/>
                    </a:moveTo>
                    <a:lnTo>
                      <a:pt x="3" y="16"/>
                    </a:lnTo>
                    <a:lnTo>
                      <a:pt x="2023" y="133"/>
                    </a:lnTo>
                    <a:lnTo>
                      <a:pt x="2023" y="117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auto">
              <a:xfrm>
                <a:off x="1510" y="1224"/>
                <a:ext cx="212" cy="64"/>
              </a:xfrm>
              <a:custGeom>
                <a:avLst/>
                <a:gdLst/>
                <a:ahLst/>
                <a:cxnLst>
                  <a:cxn ang="0">
                    <a:pos x="7" y="17"/>
                  </a:cxn>
                  <a:cxn ang="0">
                    <a:pos x="0" y="17"/>
                  </a:cxn>
                  <a:cxn ang="0">
                    <a:pos x="205" y="130"/>
                  </a:cxn>
                  <a:cxn ang="0">
                    <a:pos x="212" y="114"/>
                  </a:cxn>
                  <a:cxn ang="0">
                    <a:pos x="196" y="104"/>
                  </a:cxn>
                  <a:cxn ang="0">
                    <a:pos x="169" y="90"/>
                  </a:cxn>
                  <a:cxn ang="0">
                    <a:pos x="138" y="72"/>
                  </a:cxn>
                  <a:cxn ang="0">
                    <a:pos x="102" y="52"/>
                  </a:cxn>
                  <a:cxn ang="0">
                    <a:pos x="67" y="33"/>
                  </a:cxn>
                  <a:cxn ang="0">
                    <a:pos x="37" y="17"/>
                  </a:cxn>
                  <a:cxn ang="0">
                    <a:pos x="13" y="6"/>
                  </a:cxn>
                  <a:cxn ang="0">
                    <a:pos x="2" y="2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7" y="17"/>
                  </a:cxn>
                </a:cxnLst>
                <a:rect l="0" t="0" r="r" b="b"/>
                <a:pathLst>
                  <a:path w="212" h="130">
                    <a:moveTo>
                      <a:pt x="7" y="17"/>
                    </a:moveTo>
                    <a:lnTo>
                      <a:pt x="0" y="17"/>
                    </a:lnTo>
                    <a:lnTo>
                      <a:pt x="205" y="130"/>
                    </a:lnTo>
                    <a:lnTo>
                      <a:pt x="212" y="114"/>
                    </a:lnTo>
                    <a:lnTo>
                      <a:pt x="196" y="104"/>
                    </a:lnTo>
                    <a:lnTo>
                      <a:pt x="169" y="90"/>
                    </a:lnTo>
                    <a:lnTo>
                      <a:pt x="138" y="72"/>
                    </a:lnTo>
                    <a:lnTo>
                      <a:pt x="102" y="52"/>
                    </a:lnTo>
                    <a:lnTo>
                      <a:pt x="67" y="33"/>
                    </a:lnTo>
                    <a:lnTo>
                      <a:pt x="37" y="17"/>
                    </a:lnTo>
                    <a:lnTo>
                      <a:pt x="13" y="6"/>
                    </a:lnTo>
                    <a:lnTo>
                      <a:pt x="2" y="2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auto">
              <a:xfrm>
                <a:off x="1484" y="1224"/>
                <a:ext cx="33" cy="14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6" y="25"/>
                  </a:cxn>
                  <a:cxn ang="0">
                    <a:pos x="16" y="22"/>
                  </a:cxn>
                  <a:cxn ang="0">
                    <a:pos x="26" y="18"/>
                  </a:cxn>
                  <a:cxn ang="0">
                    <a:pos x="33" y="15"/>
                  </a:cxn>
                  <a:cxn ang="0">
                    <a:pos x="28" y="0"/>
                  </a:cxn>
                  <a:cxn ang="0">
                    <a:pos x="0" y="11"/>
                  </a:cxn>
                  <a:cxn ang="0">
                    <a:pos x="6" y="11"/>
                  </a:cxn>
                  <a:cxn ang="0">
                    <a:pos x="0" y="26"/>
                  </a:cxn>
                  <a:cxn ang="0">
                    <a:pos x="2" y="28"/>
                  </a:cxn>
                  <a:cxn ang="0">
                    <a:pos x="3" y="28"/>
                  </a:cxn>
                  <a:cxn ang="0">
                    <a:pos x="5" y="28"/>
                  </a:cxn>
                  <a:cxn ang="0">
                    <a:pos x="6" y="26"/>
                  </a:cxn>
                  <a:cxn ang="0">
                    <a:pos x="0" y="26"/>
                  </a:cxn>
                </a:cxnLst>
                <a:rect l="0" t="0" r="r" b="b"/>
                <a:pathLst>
                  <a:path w="33" h="28">
                    <a:moveTo>
                      <a:pt x="0" y="26"/>
                    </a:moveTo>
                    <a:lnTo>
                      <a:pt x="6" y="25"/>
                    </a:lnTo>
                    <a:lnTo>
                      <a:pt x="16" y="22"/>
                    </a:lnTo>
                    <a:lnTo>
                      <a:pt x="26" y="18"/>
                    </a:lnTo>
                    <a:lnTo>
                      <a:pt x="33" y="15"/>
                    </a:lnTo>
                    <a:lnTo>
                      <a:pt x="28" y="0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0" y="26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5" y="28"/>
                    </a:lnTo>
                    <a:lnTo>
                      <a:pt x="6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auto">
              <a:xfrm>
                <a:off x="1459" y="1224"/>
                <a:ext cx="31" cy="14"/>
              </a:xfrm>
              <a:custGeom>
                <a:avLst/>
                <a:gdLst/>
                <a:ahLst/>
                <a:cxnLst>
                  <a:cxn ang="0">
                    <a:pos x="15" y="13"/>
                  </a:cxn>
                  <a:cxn ang="0">
                    <a:pos x="5" y="20"/>
                  </a:cxn>
                  <a:cxn ang="0">
                    <a:pos x="25" y="28"/>
                  </a:cxn>
                  <a:cxn ang="0">
                    <a:pos x="31" y="13"/>
                  </a:cxn>
                  <a:cxn ang="0">
                    <a:pos x="11" y="4"/>
                  </a:cxn>
                  <a:cxn ang="0">
                    <a:pos x="0" y="12"/>
                  </a:cxn>
                  <a:cxn ang="0">
                    <a:pos x="11" y="4"/>
                  </a:cxn>
                  <a:cxn ang="0">
                    <a:pos x="1" y="0"/>
                  </a:cxn>
                  <a:cxn ang="0">
                    <a:pos x="0" y="12"/>
                  </a:cxn>
                  <a:cxn ang="0">
                    <a:pos x="15" y="13"/>
                  </a:cxn>
                </a:cxnLst>
                <a:rect l="0" t="0" r="r" b="b"/>
                <a:pathLst>
                  <a:path w="31" h="28">
                    <a:moveTo>
                      <a:pt x="15" y="13"/>
                    </a:moveTo>
                    <a:lnTo>
                      <a:pt x="5" y="20"/>
                    </a:lnTo>
                    <a:lnTo>
                      <a:pt x="25" y="28"/>
                    </a:lnTo>
                    <a:lnTo>
                      <a:pt x="31" y="13"/>
                    </a:lnTo>
                    <a:lnTo>
                      <a:pt x="11" y="4"/>
                    </a:lnTo>
                    <a:lnTo>
                      <a:pt x="0" y="12"/>
                    </a:lnTo>
                    <a:lnTo>
                      <a:pt x="11" y="4"/>
                    </a:lnTo>
                    <a:lnTo>
                      <a:pt x="1" y="0"/>
                    </a:lnTo>
                    <a:lnTo>
                      <a:pt x="0" y="12"/>
                    </a:lnTo>
                    <a:lnTo>
                      <a:pt x="1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auto">
              <a:xfrm>
                <a:off x="1446" y="1229"/>
                <a:ext cx="28" cy="52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15" y="73"/>
                  </a:cxn>
                  <a:cxn ang="0">
                    <a:pos x="28" y="1"/>
                  </a:cxn>
                  <a:cxn ang="0">
                    <a:pos x="13" y="0"/>
                  </a:cxn>
                  <a:cxn ang="0">
                    <a:pos x="0" y="70"/>
                  </a:cxn>
                  <a:cxn ang="0">
                    <a:pos x="15" y="69"/>
                  </a:cxn>
                  <a:cxn ang="0">
                    <a:pos x="0" y="74"/>
                  </a:cxn>
                  <a:cxn ang="0">
                    <a:pos x="10" y="102"/>
                  </a:cxn>
                  <a:cxn ang="0">
                    <a:pos x="15" y="73"/>
                  </a:cxn>
                  <a:cxn ang="0">
                    <a:pos x="0" y="74"/>
                  </a:cxn>
                </a:cxnLst>
                <a:rect l="0" t="0" r="r" b="b"/>
                <a:pathLst>
                  <a:path w="28" h="102">
                    <a:moveTo>
                      <a:pt x="0" y="74"/>
                    </a:moveTo>
                    <a:lnTo>
                      <a:pt x="15" y="73"/>
                    </a:lnTo>
                    <a:lnTo>
                      <a:pt x="28" y="1"/>
                    </a:lnTo>
                    <a:lnTo>
                      <a:pt x="13" y="0"/>
                    </a:lnTo>
                    <a:lnTo>
                      <a:pt x="0" y="70"/>
                    </a:lnTo>
                    <a:lnTo>
                      <a:pt x="15" y="69"/>
                    </a:lnTo>
                    <a:lnTo>
                      <a:pt x="0" y="74"/>
                    </a:lnTo>
                    <a:lnTo>
                      <a:pt x="10" y="102"/>
                    </a:lnTo>
                    <a:lnTo>
                      <a:pt x="15" y="7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auto">
              <a:xfrm>
                <a:off x="1429" y="1239"/>
                <a:ext cx="32" cy="28"/>
              </a:xfrm>
              <a:custGeom>
                <a:avLst/>
                <a:gdLst/>
                <a:ahLst/>
                <a:cxnLst>
                  <a:cxn ang="0">
                    <a:pos x="10" y="20"/>
                  </a:cxn>
                  <a:cxn ang="0">
                    <a:pos x="0" y="14"/>
                  </a:cxn>
                  <a:cxn ang="0">
                    <a:pos x="17" y="55"/>
                  </a:cxn>
                  <a:cxn ang="0">
                    <a:pos x="32" y="50"/>
                  </a:cxn>
                  <a:cxn ang="0">
                    <a:pos x="15" y="9"/>
                  </a:cxn>
                  <a:cxn ang="0">
                    <a:pos x="4" y="4"/>
                  </a:cxn>
                  <a:cxn ang="0">
                    <a:pos x="15" y="9"/>
                  </a:cxn>
                  <a:cxn ang="0">
                    <a:pos x="11" y="0"/>
                  </a:cxn>
                  <a:cxn ang="0">
                    <a:pos x="4" y="4"/>
                  </a:cxn>
                  <a:cxn ang="0">
                    <a:pos x="10" y="20"/>
                  </a:cxn>
                </a:cxnLst>
                <a:rect l="0" t="0" r="r" b="b"/>
                <a:pathLst>
                  <a:path w="32" h="55">
                    <a:moveTo>
                      <a:pt x="10" y="20"/>
                    </a:moveTo>
                    <a:lnTo>
                      <a:pt x="0" y="14"/>
                    </a:lnTo>
                    <a:lnTo>
                      <a:pt x="17" y="55"/>
                    </a:lnTo>
                    <a:lnTo>
                      <a:pt x="32" y="50"/>
                    </a:lnTo>
                    <a:lnTo>
                      <a:pt x="15" y="9"/>
                    </a:lnTo>
                    <a:lnTo>
                      <a:pt x="4" y="4"/>
                    </a:lnTo>
                    <a:lnTo>
                      <a:pt x="15" y="9"/>
                    </a:lnTo>
                    <a:lnTo>
                      <a:pt x="11" y="0"/>
                    </a:lnTo>
                    <a:lnTo>
                      <a:pt x="4" y="4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auto">
              <a:xfrm>
                <a:off x="1407" y="1241"/>
                <a:ext cx="32" cy="11"/>
              </a:xfrm>
              <a:custGeom>
                <a:avLst/>
                <a:gdLst/>
                <a:ahLst/>
                <a:cxnLst>
                  <a:cxn ang="0">
                    <a:pos x="19" y="16"/>
                  </a:cxn>
                  <a:cxn ang="0">
                    <a:pos x="13" y="23"/>
                  </a:cxn>
                  <a:cxn ang="0">
                    <a:pos x="32" y="16"/>
                  </a:cxn>
                  <a:cxn ang="0">
                    <a:pos x="26" y="0"/>
                  </a:cxn>
                  <a:cxn ang="0">
                    <a:pos x="7" y="7"/>
                  </a:cxn>
                  <a:cxn ang="0">
                    <a:pos x="2" y="16"/>
                  </a:cxn>
                  <a:cxn ang="0">
                    <a:pos x="7" y="7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19" y="16"/>
                  </a:cxn>
                </a:cxnLst>
                <a:rect l="0" t="0" r="r" b="b"/>
                <a:pathLst>
                  <a:path w="32" h="23">
                    <a:moveTo>
                      <a:pt x="19" y="16"/>
                    </a:moveTo>
                    <a:lnTo>
                      <a:pt x="13" y="23"/>
                    </a:lnTo>
                    <a:lnTo>
                      <a:pt x="32" y="16"/>
                    </a:lnTo>
                    <a:lnTo>
                      <a:pt x="26" y="0"/>
                    </a:lnTo>
                    <a:lnTo>
                      <a:pt x="7" y="7"/>
                    </a:lnTo>
                    <a:lnTo>
                      <a:pt x="2" y="16"/>
                    </a:lnTo>
                    <a:lnTo>
                      <a:pt x="7" y="7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19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auto">
              <a:xfrm>
                <a:off x="1407" y="1249"/>
                <a:ext cx="19" cy="70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7" y="72"/>
                  </a:cxn>
                  <a:cxn ang="0">
                    <a:pos x="19" y="0"/>
                  </a:cxn>
                  <a:cxn ang="0">
                    <a:pos x="2" y="0"/>
                  </a:cxn>
                  <a:cxn ang="0">
                    <a:pos x="0" y="72"/>
                  </a:cxn>
                  <a:cxn ang="0">
                    <a:pos x="17" y="70"/>
                  </a:cxn>
                  <a:cxn ang="0">
                    <a:pos x="0" y="72"/>
                  </a:cxn>
                  <a:cxn ang="0">
                    <a:pos x="17" y="139"/>
                  </a:cxn>
                  <a:cxn ang="0">
                    <a:pos x="19" y="72"/>
                  </a:cxn>
                  <a:cxn ang="0">
                    <a:pos x="0" y="72"/>
                  </a:cxn>
                </a:cxnLst>
                <a:rect l="0" t="0" r="r" b="b"/>
                <a:pathLst>
                  <a:path w="19" h="139">
                    <a:moveTo>
                      <a:pt x="0" y="72"/>
                    </a:moveTo>
                    <a:lnTo>
                      <a:pt x="17" y="72"/>
                    </a:lnTo>
                    <a:lnTo>
                      <a:pt x="19" y="0"/>
                    </a:lnTo>
                    <a:lnTo>
                      <a:pt x="2" y="0"/>
                    </a:lnTo>
                    <a:lnTo>
                      <a:pt x="0" y="72"/>
                    </a:lnTo>
                    <a:lnTo>
                      <a:pt x="17" y="70"/>
                    </a:lnTo>
                    <a:lnTo>
                      <a:pt x="0" y="72"/>
                    </a:lnTo>
                    <a:lnTo>
                      <a:pt x="17" y="139"/>
                    </a:lnTo>
                    <a:lnTo>
                      <a:pt x="19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auto">
              <a:xfrm>
                <a:off x="1393" y="1250"/>
                <a:ext cx="31" cy="35"/>
              </a:xfrm>
              <a:custGeom>
                <a:avLst/>
                <a:gdLst/>
                <a:ahLst/>
                <a:cxnLst>
                  <a:cxn ang="0">
                    <a:pos x="13" y="21"/>
                  </a:cxn>
                  <a:cxn ang="0">
                    <a:pos x="0" y="14"/>
                  </a:cxn>
                  <a:cxn ang="0">
                    <a:pos x="14" y="71"/>
                  </a:cxn>
                  <a:cxn ang="0">
                    <a:pos x="31" y="69"/>
                  </a:cxn>
                  <a:cxn ang="0">
                    <a:pos x="16" y="12"/>
                  </a:cxn>
                  <a:cxn ang="0">
                    <a:pos x="4" y="6"/>
                  </a:cxn>
                  <a:cxn ang="0">
                    <a:pos x="16" y="12"/>
                  </a:cxn>
                  <a:cxn ang="0">
                    <a:pos x="14" y="0"/>
                  </a:cxn>
                  <a:cxn ang="0">
                    <a:pos x="4" y="6"/>
                  </a:cxn>
                  <a:cxn ang="0">
                    <a:pos x="13" y="21"/>
                  </a:cxn>
                </a:cxnLst>
                <a:rect l="0" t="0" r="r" b="b"/>
                <a:pathLst>
                  <a:path w="31" h="71">
                    <a:moveTo>
                      <a:pt x="13" y="21"/>
                    </a:moveTo>
                    <a:lnTo>
                      <a:pt x="0" y="14"/>
                    </a:lnTo>
                    <a:lnTo>
                      <a:pt x="14" y="71"/>
                    </a:lnTo>
                    <a:lnTo>
                      <a:pt x="31" y="69"/>
                    </a:lnTo>
                    <a:lnTo>
                      <a:pt x="16" y="12"/>
                    </a:lnTo>
                    <a:lnTo>
                      <a:pt x="4" y="6"/>
                    </a:lnTo>
                    <a:lnTo>
                      <a:pt x="16" y="12"/>
                    </a:lnTo>
                    <a:lnTo>
                      <a:pt x="14" y="0"/>
                    </a:lnTo>
                    <a:lnTo>
                      <a:pt x="4" y="6"/>
                    </a:lnTo>
                    <a:lnTo>
                      <a:pt x="13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auto">
              <a:xfrm>
                <a:off x="1378" y="1252"/>
                <a:ext cx="28" cy="11"/>
              </a:xfrm>
              <a:custGeom>
                <a:avLst/>
                <a:gdLst/>
                <a:ahLst/>
                <a:cxnLst>
                  <a:cxn ang="0">
                    <a:pos x="19" y="14"/>
                  </a:cxn>
                  <a:cxn ang="0">
                    <a:pos x="13" y="21"/>
                  </a:cxn>
                  <a:cxn ang="0">
                    <a:pos x="28" y="15"/>
                  </a:cxn>
                  <a:cxn ang="0">
                    <a:pos x="19" y="0"/>
                  </a:cxn>
                  <a:cxn ang="0">
                    <a:pos x="6" y="6"/>
                  </a:cxn>
                  <a:cxn ang="0">
                    <a:pos x="0" y="14"/>
                  </a:cxn>
                  <a:cxn ang="0">
                    <a:pos x="6" y="6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19" y="14"/>
                  </a:cxn>
                </a:cxnLst>
                <a:rect l="0" t="0" r="r" b="b"/>
                <a:pathLst>
                  <a:path w="28" h="21">
                    <a:moveTo>
                      <a:pt x="19" y="14"/>
                    </a:moveTo>
                    <a:lnTo>
                      <a:pt x="13" y="21"/>
                    </a:lnTo>
                    <a:lnTo>
                      <a:pt x="28" y="15"/>
                    </a:lnTo>
                    <a:lnTo>
                      <a:pt x="19" y="0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6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9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auto">
              <a:xfrm>
                <a:off x="1378" y="1260"/>
                <a:ext cx="19" cy="71"/>
              </a:xfrm>
              <a:custGeom>
                <a:avLst/>
                <a:gdLst/>
                <a:ahLst/>
                <a:cxnLst>
                  <a:cxn ang="0">
                    <a:pos x="2" y="117"/>
                  </a:cxn>
                  <a:cxn ang="0">
                    <a:pos x="19" y="113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113"/>
                  </a:cxn>
                  <a:cxn ang="0">
                    <a:pos x="18" y="108"/>
                  </a:cxn>
                  <a:cxn ang="0">
                    <a:pos x="2" y="117"/>
                  </a:cxn>
                  <a:cxn ang="0">
                    <a:pos x="19" y="144"/>
                  </a:cxn>
                  <a:cxn ang="0">
                    <a:pos x="19" y="113"/>
                  </a:cxn>
                  <a:cxn ang="0">
                    <a:pos x="2" y="117"/>
                  </a:cxn>
                </a:cxnLst>
                <a:rect l="0" t="0" r="r" b="b"/>
                <a:pathLst>
                  <a:path w="19" h="144">
                    <a:moveTo>
                      <a:pt x="2" y="117"/>
                    </a:moveTo>
                    <a:lnTo>
                      <a:pt x="19" y="11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113"/>
                    </a:lnTo>
                    <a:lnTo>
                      <a:pt x="18" y="108"/>
                    </a:lnTo>
                    <a:lnTo>
                      <a:pt x="2" y="117"/>
                    </a:lnTo>
                    <a:lnTo>
                      <a:pt x="19" y="144"/>
                    </a:lnTo>
                    <a:lnTo>
                      <a:pt x="19" y="113"/>
                    </a:lnTo>
                    <a:lnTo>
                      <a:pt x="2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auto">
              <a:xfrm>
                <a:off x="1361" y="1294"/>
                <a:ext cx="35" cy="24"/>
              </a:xfrm>
              <a:custGeom>
                <a:avLst/>
                <a:gdLst/>
                <a:ahLst/>
                <a:cxnLst>
                  <a:cxn ang="0">
                    <a:pos x="12" y="18"/>
                  </a:cxn>
                  <a:cxn ang="0">
                    <a:pos x="0" y="16"/>
                  </a:cxn>
                  <a:cxn ang="0">
                    <a:pos x="19" y="48"/>
                  </a:cxn>
                  <a:cxn ang="0">
                    <a:pos x="35" y="39"/>
                  </a:cxn>
                  <a:cxn ang="0">
                    <a:pos x="16" y="7"/>
                  </a:cxn>
                  <a:cxn ang="0">
                    <a:pos x="3" y="4"/>
                  </a:cxn>
                  <a:cxn ang="0">
                    <a:pos x="16" y="7"/>
                  </a:cxn>
                  <a:cxn ang="0">
                    <a:pos x="10" y="0"/>
                  </a:cxn>
                  <a:cxn ang="0">
                    <a:pos x="3" y="4"/>
                  </a:cxn>
                  <a:cxn ang="0">
                    <a:pos x="12" y="18"/>
                  </a:cxn>
                </a:cxnLst>
                <a:rect l="0" t="0" r="r" b="b"/>
                <a:pathLst>
                  <a:path w="35" h="48">
                    <a:moveTo>
                      <a:pt x="12" y="18"/>
                    </a:moveTo>
                    <a:lnTo>
                      <a:pt x="0" y="16"/>
                    </a:lnTo>
                    <a:lnTo>
                      <a:pt x="19" y="48"/>
                    </a:lnTo>
                    <a:lnTo>
                      <a:pt x="35" y="39"/>
                    </a:lnTo>
                    <a:lnTo>
                      <a:pt x="16" y="7"/>
                    </a:lnTo>
                    <a:lnTo>
                      <a:pt x="3" y="4"/>
                    </a:lnTo>
                    <a:lnTo>
                      <a:pt x="16" y="7"/>
                    </a:lnTo>
                    <a:lnTo>
                      <a:pt x="10" y="0"/>
                    </a:lnTo>
                    <a:lnTo>
                      <a:pt x="3" y="4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auto">
              <a:xfrm>
                <a:off x="1340" y="1296"/>
                <a:ext cx="33" cy="13"/>
              </a:xfrm>
              <a:custGeom>
                <a:avLst/>
                <a:gdLst/>
                <a:ahLst/>
                <a:cxnLst>
                  <a:cxn ang="0">
                    <a:pos x="18" y="19"/>
                  </a:cxn>
                  <a:cxn ang="0">
                    <a:pos x="14" y="26"/>
                  </a:cxn>
                  <a:cxn ang="0">
                    <a:pos x="33" y="14"/>
                  </a:cxn>
                  <a:cxn ang="0">
                    <a:pos x="24" y="0"/>
                  </a:cxn>
                  <a:cxn ang="0">
                    <a:pos x="6" y="13"/>
                  </a:cxn>
                  <a:cxn ang="0">
                    <a:pos x="1" y="21"/>
                  </a:cxn>
                  <a:cxn ang="0">
                    <a:pos x="6" y="13"/>
                  </a:cxn>
                  <a:cxn ang="0">
                    <a:pos x="0" y="16"/>
                  </a:cxn>
                  <a:cxn ang="0">
                    <a:pos x="1" y="21"/>
                  </a:cxn>
                  <a:cxn ang="0">
                    <a:pos x="18" y="19"/>
                  </a:cxn>
                </a:cxnLst>
                <a:rect l="0" t="0" r="r" b="b"/>
                <a:pathLst>
                  <a:path w="33" h="26">
                    <a:moveTo>
                      <a:pt x="18" y="19"/>
                    </a:moveTo>
                    <a:lnTo>
                      <a:pt x="14" y="26"/>
                    </a:lnTo>
                    <a:lnTo>
                      <a:pt x="33" y="14"/>
                    </a:lnTo>
                    <a:lnTo>
                      <a:pt x="24" y="0"/>
                    </a:lnTo>
                    <a:lnTo>
                      <a:pt x="6" y="13"/>
                    </a:lnTo>
                    <a:lnTo>
                      <a:pt x="1" y="21"/>
                    </a:lnTo>
                    <a:lnTo>
                      <a:pt x="6" y="13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auto">
              <a:xfrm>
                <a:off x="1341" y="1305"/>
                <a:ext cx="30" cy="28"/>
              </a:xfrm>
              <a:custGeom>
                <a:avLst/>
                <a:gdLst/>
                <a:ahLst/>
                <a:cxnLst>
                  <a:cxn ang="0">
                    <a:pos x="29" y="53"/>
                  </a:cxn>
                  <a:cxn ang="0">
                    <a:pos x="17" y="0"/>
                  </a:cxn>
                  <a:cxn ang="0">
                    <a:pos x="0" y="2"/>
                  </a:cxn>
                  <a:cxn ang="0">
                    <a:pos x="13" y="56"/>
                  </a:cxn>
                  <a:cxn ang="0">
                    <a:pos x="12" y="55"/>
                  </a:cxn>
                  <a:cxn ang="0">
                    <a:pos x="30" y="55"/>
                  </a:cxn>
                  <a:cxn ang="0">
                    <a:pos x="29" y="55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</a:cxnLst>
                <a:rect l="0" t="0" r="r" b="b"/>
                <a:pathLst>
                  <a:path w="30" h="56">
                    <a:moveTo>
                      <a:pt x="29" y="53"/>
                    </a:moveTo>
                    <a:lnTo>
                      <a:pt x="17" y="0"/>
                    </a:lnTo>
                    <a:lnTo>
                      <a:pt x="0" y="2"/>
                    </a:lnTo>
                    <a:lnTo>
                      <a:pt x="13" y="56"/>
                    </a:lnTo>
                    <a:lnTo>
                      <a:pt x="12" y="55"/>
                    </a:lnTo>
                    <a:lnTo>
                      <a:pt x="30" y="55"/>
                    </a:lnTo>
                    <a:lnTo>
                      <a:pt x="29" y="55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auto">
              <a:xfrm>
                <a:off x="1353" y="1333"/>
                <a:ext cx="21" cy="238"/>
              </a:xfrm>
              <a:custGeom>
                <a:avLst/>
                <a:gdLst/>
                <a:ahLst/>
                <a:cxnLst>
                  <a:cxn ang="0">
                    <a:pos x="11" y="459"/>
                  </a:cxn>
                  <a:cxn ang="0">
                    <a:pos x="21" y="46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3" y="468"/>
                  </a:cxn>
                  <a:cxn ang="0">
                    <a:pos x="11" y="477"/>
                  </a:cxn>
                  <a:cxn ang="0">
                    <a:pos x="3" y="468"/>
                  </a:cxn>
                  <a:cxn ang="0">
                    <a:pos x="4" y="475"/>
                  </a:cxn>
                  <a:cxn ang="0">
                    <a:pos x="11" y="477"/>
                  </a:cxn>
                  <a:cxn ang="0">
                    <a:pos x="11" y="459"/>
                  </a:cxn>
                </a:cxnLst>
                <a:rect l="0" t="0" r="r" b="b"/>
                <a:pathLst>
                  <a:path w="21" h="477">
                    <a:moveTo>
                      <a:pt x="11" y="459"/>
                    </a:moveTo>
                    <a:lnTo>
                      <a:pt x="21" y="46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3" y="468"/>
                    </a:lnTo>
                    <a:lnTo>
                      <a:pt x="11" y="477"/>
                    </a:lnTo>
                    <a:lnTo>
                      <a:pt x="3" y="468"/>
                    </a:lnTo>
                    <a:lnTo>
                      <a:pt x="4" y="475"/>
                    </a:lnTo>
                    <a:lnTo>
                      <a:pt x="11" y="477"/>
                    </a:lnTo>
                    <a:lnTo>
                      <a:pt x="11" y="4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0" name="Rectangle 46"/>
              <p:cNvSpPr>
                <a:spLocks noChangeArrowheads="1"/>
              </p:cNvSpPr>
              <p:nvPr/>
            </p:nvSpPr>
            <p:spPr bwMode="auto">
              <a:xfrm>
                <a:off x="2922" y="38"/>
                <a:ext cx="269" cy="259"/>
              </a:xfrm>
              <a:prstGeom prst="rect">
                <a:avLst/>
              </a:prstGeom>
              <a:solidFill>
                <a:srgbClr val="BF3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1" name="Freeform 47"/>
              <p:cNvSpPr>
                <a:spLocks/>
              </p:cNvSpPr>
              <p:nvPr/>
            </p:nvSpPr>
            <p:spPr bwMode="auto">
              <a:xfrm>
                <a:off x="2922" y="33"/>
                <a:ext cx="279" cy="9"/>
              </a:xfrm>
              <a:custGeom>
                <a:avLst/>
                <a:gdLst/>
                <a:ahLst/>
                <a:cxnLst>
                  <a:cxn ang="0">
                    <a:pos x="279" y="10"/>
                  </a:cxn>
                  <a:cxn ang="0">
                    <a:pos x="269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269" y="18"/>
                  </a:cxn>
                  <a:cxn ang="0">
                    <a:pos x="261" y="10"/>
                  </a:cxn>
                  <a:cxn ang="0">
                    <a:pos x="279" y="10"/>
                  </a:cxn>
                  <a:cxn ang="0">
                    <a:pos x="279" y="0"/>
                  </a:cxn>
                  <a:cxn ang="0">
                    <a:pos x="269" y="0"/>
                  </a:cxn>
                  <a:cxn ang="0">
                    <a:pos x="279" y="10"/>
                  </a:cxn>
                </a:cxnLst>
                <a:rect l="0" t="0" r="r" b="b"/>
                <a:pathLst>
                  <a:path w="279" h="18">
                    <a:moveTo>
                      <a:pt x="279" y="10"/>
                    </a:moveTo>
                    <a:lnTo>
                      <a:pt x="269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269" y="18"/>
                    </a:lnTo>
                    <a:lnTo>
                      <a:pt x="261" y="10"/>
                    </a:lnTo>
                    <a:lnTo>
                      <a:pt x="279" y="10"/>
                    </a:lnTo>
                    <a:lnTo>
                      <a:pt x="279" y="0"/>
                    </a:lnTo>
                    <a:lnTo>
                      <a:pt x="269" y="0"/>
                    </a:lnTo>
                    <a:lnTo>
                      <a:pt x="27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2" name="Freeform 48"/>
              <p:cNvSpPr>
                <a:spLocks/>
              </p:cNvSpPr>
              <p:nvPr/>
            </p:nvSpPr>
            <p:spPr bwMode="auto">
              <a:xfrm>
                <a:off x="3183" y="38"/>
                <a:ext cx="18" cy="264"/>
              </a:xfrm>
              <a:custGeom>
                <a:avLst/>
                <a:gdLst/>
                <a:ahLst/>
                <a:cxnLst>
                  <a:cxn ang="0">
                    <a:pos x="8" y="528"/>
                  </a:cxn>
                  <a:cxn ang="0">
                    <a:pos x="18" y="51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518"/>
                  </a:cxn>
                  <a:cxn ang="0">
                    <a:pos x="8" y="508"/>
                  </a:cxn>
                  <a:cxn ang="0">
                    <a:pos x="8" y="528"/>
                  </a:cxn>
                  <a:cxn ang="0">
                    <a:pos x="18" y="528"/>
                  </a:cxn>
                  <a:cxn ang="0">
                    <a:pos x="18" y="518"/>
                  </a:cxn>
                  <a:cxn ang="0">
                    <a:pos x="8" y="528"/>
                  </a:cxn>
                </a:cxnLst>
                <a:rect l="0" t="0" r="r" b="b"/>
                <a:pathLst>
                  <a:path w="18" h="528">
                    <a:moveTo>
                      <a:pt x="8" y="528"/>
                    </a:moveTo>
                    <a:lnTo>
                      <a:pt x="18" y="5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518"/>
                    </a:lnTo>
                    <a:lnTo>
                      <a:pt x="8" y="508"/>
                    </a:lnTo>
                    <a:lnTo>
                      <a:pt x="8" y="528"/>
                    </a:lnTo>
                    <a:lnTo>
                      <a:pt x="18" y="528"/>
                    </a:lnTo>
                    <a:lnTo>
                      <a:pt x="18" y="518"/>
                    </a:lnTo>
                    <a:lnTo>
                      <a:pt x="8" y="5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auto">
              <a:xfrm>
                <a:off x="2913" y="292"/>
                <a:ext cx="278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" y="20"/>
                  </a:cxn>
                  <a:cxn ang="0">
                    <a:pos x="278" y="20"/>
                  </a:cxn>
                  <a:cxn ang="0">
                    <a:pos x="278" y="0"/>
                  </a:cxn>
                  <a:cxn ang="0">
                    <a:pos x="9" y="0"/>
                  </a:cxn>
                  <a:cxn ang="0">
                    <a:pos x="19" y="10"/>
                  </a:cxn>
                  <a:cxn ang="0">
                    <a:pos x="0" y="10"/>
                  </a:cxn>
                  <a:cxn ang="0">
                    <a:pos x="0" y="20"/>
                  </a:cxn>
                  <a:cxn ang="0">
                    <a:pos x="9" y="20"/>
                  </a:cxn>
                  <a:cxn ang="0">
                    <a:pos x="0" y="10"/>
                  </a:cxn>
                </a:cxnLst>
                <a:rect l="0" t="0" r="r" b="b"/>
                <a:pathLst>
                  <a:path w="278" h="20">
                    <a:moveTo>
                      <a:pt x="0" y="10"/>
                    </a:moveTo>
                    <a:lnTo>
                      <a:pt x="9" y="20"/>
                    </a:lnTo>
                    <a:lnTo>
                      <a:pt x="278" y="20"/>
                    </a:lnTo>
                    <a:lnTo>
                      <a:pt x="278" y="0"/>
                    </a:lnTo>
                    <a:lnTo>
                      <a:pt x="9" y="0"/>
                    </a:lnTo>
                    <a:lnTo>
                      <a:pt x="19" y="1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9" y="2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auto">
              <a:xfrm>
                <a:off x="2913" y="33"/>
                <a:ext cx="19" cy="26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0"/>
                  </a:cxn>
                  <a:cxn ang="0">
                    <a:pos x="0" y="528"/>
                  </a:cxn>
                  <a:cxn ang="0">
                    <a:pos x="19" y="528"/>
                  </a:cxn>
                  <a:cxn ang="0">
                    <a:pos x="19" y="10"/>
                  </a:cxn>
                  <a:cxn ang="0">
                    <a:pos x="9" y="18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9" y="0"/>
                  </a:cxn>
                </a:cxnLst>
                <a:rect l="0" t="0" r="r" b="b"/>
                <a:pathLst>
                  <a:path w="19" h="528">
                    <a:moveTo>
                      <a:pt x="9" y="0"/>
                    </a:moveTo>
                    <a:lnTo>
                      <a:pt x="0" y="10"/>
                    </a:lnTo>
                    <a:lnTo>
                      <a:pt x="0" y="528"/>
                    </a:lnTo>
                    <a:lnTo>
                      <a:pt x="19" y="528"/>
                    </a:lnTo>
                    <a:lnTo>
                      <a:pt x="19" y="10"/>
                    </a:lnTo>
                    <a:lnTo>
                      <a:pt x="9" y="1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auto">
              <a:xfrm>
                <a:off x="1784" y="6"/>
                <a:ext cx="1804" cy="444"/>
              </a:xfrm>
              <a:custGeom>
                <a:avLst/>
                <a:gdLst/>
                <a:ahLst/>
                <a:cxnLst>
                  <a:cxn ang="0">
                    <a:pos x="902" y="0"/>
                  </a:cxn>
                  <a:cxn ang="0">
                    <a:pos x="1804" y="887"/>
                  </a:cxn>
                  <a:cxn ang="0">
                    <a:pos x="0" y="887"/>
                  </a:cxn>
                  <a:cxn ang="0">
                    <a:pos x="902" y="0"/>
                  </a:cxn>
                </a:cxnLst>
                <a:rect l="0" t="0" r="r" b="b"/>
                <a:pathLst>
                  <a:path w="1804" h="887">
                    <a:moveTo>
                      <a:pt x="902" y="0"/>
                    </a:moveTo>
                    <a:lnTo>
                      <a:pt x="1804" y="887"/>
                    </a:lnTo>
                    <a:lnTo>
                      <a:pt x="0" y="887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D1AF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auto">
              <a:xfrm>
                <a:off x="2680" y="4"/>
                <a:ext cx="929" cy="451"/>
              </a:xfrm>
              <a:custGeom>
                <a:avLst/>
                <a:gdLst/>
                <a:ahLst/>
                <a:cxnLst>
                  <a:cxn ang="0">
                    <a:pos x="908" y="903"/>
                  </a:cxn>
                  <a:cxn ang="0">
                    <a:pos x="914" y="887"/>
                  </a:cxn>
                  <a:cxn ang="0">
                    <a:pos x="12" y="0"/>
                  </a:cxn>
                  <a:cxn ang="0">
                    <a:pos x="0" y="10"/>
                  </a:cxn>
                  <a:cxn ang="0">
                    <a:pos x="902" y="898"/>
                  </a:cxn>
                  <a:cxn ang="0">
                    <a:pos x="908" y="883"/>
                  </a:cxn>
                  <a:cxn ang="0">
                    <a:pos x="908" y="903"/>
                  </a:cxn>
                  <a:cxn ang="0">
                    <a:pos x="929" y="903"/>
                  </a:cxn>
                  <a:cxn ang="0">
                    <a:pos x="914" y="887"/>
                  </a:cxn>
                  <a:cxn ang="0">
                    <a:pos x="908" y="903"/>
                  </a:cxn>
                </a:cxnLst>
                <a:rect l="0" t="0" r="r" b="b"/>
                <a:pathLst>
                  <a:path w="929" h="903">
                    <a:moveTo>
                      <a:pt x="908" y="903"/>
                    </a:moveTo>
                    <a:lnTo>
                      <a:pt x="914" y="887"/>
                    </a:lnTo>
                    <a:lnTo>
                      <a:pt x="12" y="0"/>
                    </a:lnTo>
                    <a:lnTo>
                      <a:pt x="0" y="10"/>
                    </a:lnTo>
                    <a:lnTo>
                      <a:pt x="902" y="898"/>
                    </a:lnTo>
                    <a:lnTo>
                      <a:pt x="908" y="883"/>
                    </a:lnTo>
                    <a:lnTo>
                      <a:pt x="908" y="903"/>
                    </a:lnTo>
                    <a:lnTo>
                      <a:pt x="929" y="903"/>
                    </a:lnTo>
                    <a:lnTo>
                      <a:pt x="914" y="887"/>
                    </a:lnTo>
                    <a:lnTo>
                      <a:pt x="908" y="9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auto">
              <a:xfrm>
                <a:off x="1762" y="445"/>
                <a:ext cx="1826" cy="10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22" y="20"/>
                  </a:cxn>
                  <a:cxn ang="0">
                    <a:pos x="1826" y="20"/>
                  </a:cxn>
                  <a:cxn ang="0">
                    <a:pos x="1826" y="0"/>
                  </a:cxn>
                  <a:cxn ang="0">
                    <a:pos x="22" y="0"/>
                  </a:cxn>
                  <a:cxn ang="0">
                    <a:pos x="27" y="15"/>
                  </a:cxn>
                  <a:cxn ang="0">
                    <a:pos x="17" y="4"/>
                  </a:cxn>
                  <a:cxn ang="0">
                    <a:pos x="0" y="20"/>
                  </a:cxn>
                  <a:cxn ang="0">
                    <a:pos x="22" y="20"/>
                  </a:cxn>
                  <a:cxn ang="0">
                    <a:pos x="17" y="4"/>
                  </a:cxn>
                </a:cxnLst>
                <a:rect l="0" t="0" r="r" b="b"/>
                <a:pathLst>
                  <a:path w="1826" h="20">
                    <a:moveTo>
                      <a:pt x="17" y="4"/>
                    </a:moveTo>
                    <a:lnTo>
                      <a:pt x="22" y="20"/>
                    </a:lnTo>
                    <a:lnTo>
                      <a:pt x="1826" y="20"/>
                    </a:lnTo>
                    <a:lnTo>
                      <a:pt x="1826" y="0"/>
                    </a:lnTo>
                    <a:lnTo>
                      <a:pt x="22" y="0"/>
                    </a:lnTo>
                    <a:lnTo>
                      <a:pt x="27" y="15"/>
                    </a:lnTo>
                    <a:lnTo>
                      <a:pt x="17" y="4"/>
                    </a:lnTo>
                    <a:lnTo>
                      <a:pt x="0" y="20"/>
                    </a:lnTo>
                    <a:lnTo>
                      <a:pt x="22" y="2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auto">
              <a:xfrm>
                <a:off x="1779" y="0"/>
                <a:ext cx="913" cy="453"/>
              </a:xfrm>
              <a:custGeom>
                <a:avLst/>
                <a:gdLst/>
                <a:ahLst/>
                <a:cxnLst>
                  <a:cxn ang="0">
                    <a:pos x="913" y="7"/>
                  </a:cxn>
                  <a:cxn ang="0">
                    <a:pos x="901" y="7"/>
                  </a:cxn>
                  <a:cxn ang="0">
                    <a:pos x="0" y="894"/>
                  </a:cxn>
                  <a:cxn ang="0">
                    <a:pos x="10" y="905"/>
                  </a:cxn>
                  <a:cxn ang="0">
                    <a:pos x="913" y="17"/>
                  </a:cxn>
                  <a:cxn ang="0">
                    <a:pos x="901" y="17"/>
                  </a:cxn>
                  <a:cxn ang="0">
                    <a:pos x="913" y="7"/>
                  </a:cxn>
                  <a:cxn ang="0">
                    <a:pos x="907" y="0"/>
                  </a:cxn>
                  <a:cxn ang="0">
                    <a:pos x="901" y="7"/>
                  </a:cxn>
                  <a:cxn ang="0">
                    <a:pos x="913" y="7"/>
                  </a:cxn>
                </a:cxnLst>
                <a:rect l="0" t="0" r="r" b="b"/>
                <a:pathLst>
                  <a:path w="913" h="905">
                    <a:moveTo>
                      <a:pt x="913" y="7"/>
                    </a:moveTo>
                    <a:lnTo>
                      <a:pt x="901" y="7"/>
                    </a:lnTo>
                    <a:lnTo>
                      <a:pt x="0" y="894"/>
                    </a:lnTo>
                    <a:lnTo>
                      <a:pt x="10" y="905"/>
                    </a:lnTo>
                    <a:lnTo>
                      <a:pt x="913" y="17"/>
                    </a:lnTo>
                    <a:lnTo>
                      <a:pt x="901" y="17"/>
                    </a:lnTo>
                    <a:lnTo>
                      <a:pt x="913" y="7"/>
                    </a:lnTo>
                    <a:lnTo>
                      <a:pt x="907" y="0"/>
                    </a:lnTo>
                    <a:lnTo>
                      <a:pt x="901" y="7"/>
                    </a:lnTo>
                    <a:lnTo>
                      <a:pt x="91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auto">
              <a:xfrm>
                <a:off x="1852" y="40"/>
                <a:ext cx="1671" cy="1360"/>
              </a:xfrm>
              <a:custGeom>
                <a:avLst/>
                <a:gdLst/>
                <a:ahLst/>
                <a:cxnLst>
                  <a:cxn ang="0">
                    <a:pos x="0" y="821"/>
                  </a:cxn>
                  <a:cxn ang="0">
                    <a:pos x="835" y="0"/>
                  </a:cxn>
                  <a:cxn ang="0">
                    <a:pos x="1671" y="821"/>
                  </a:cxn>
                  <a:cxn ang="0">
                    <a:pos x="1671" y="2719"/>
                  </a:cxn>
                  <a:cxn ang="0">
                    <a:pos x="0" y="2719"/>
                  </a:cxn>
                  <a:cxn ang="0">
                    <a:pos x="0" y="821"/>
                  </a:cxn>
                </a:cxnLst>
                <a:rect l="0" t="0" r="r" b="b"/>
                <a:pathLst>
                  <a:path w="1671" h="2719">
                    <a:moveTo>
                      <a:pt x="0" y="821"/>
                    </a:moveTo>
                    <a:lnTo>
                      <a:pt x="835" y="0"/>
                    </a:lnTo>
                    <a:lnTo>
                      <a:pt x="1671" y="821"/>
                    </a:lnTo>
                    <a:lnTo>
                      <a:pt x="1671" y="2719"/>
                    </a:lnTo>
                    <a:lnTo>
                      <a:pt x="0" y="2719"/>
                    </a:lnTo>
                    <a:lnTo>
                      <a:pt x="0" y="821"/>
                    </a:lnTo>
                    <a:close/>
                  </a:path>
                </a:pathLst>
              </a:custGeom>
              <a:solidFill>
                <a:srgbClr val="FFFF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auto">
              <a:xfrm>
                <a:off x="1848" y="34"/>
                <a:ext cx="845" cy="419"/>
              </a:xfrm>
              <a:custGeom>
                <a:avLst/>
                <a:gdLst/>
                <a:ahLst/>
                <a:cxnLst>
                  <a:cxn ang="0">
                    <a:pos x="845" y="7"/>
                  </a:cxn>
                  <a:cxn ang="0">
                    <a:pos x="833" y="7"/>
                  </a:cxn>
                  <a:cxn ang="0">
                    <a:pos x="0" y="828"/>
                  </a:cxn>
                  <a:cxn ang="0">
                    <a:pos x="10" y="839"/>
                  </a:cxn>
                  <a:cxn ang="0">
                    <a:pos x="845" y="16"/>
                  </a:cxn>
                  <a:cxn ang="0">
                    <a:pos x="833" y="16"/>
                  </a:cxn>
                  <a:cxn ang="0">
                    <a:pos x="845" y="7"/>
                  </a:cxn>
                  <a:cxn ang="0">
                    <a:pos x="839" y="0"/>
                  </a:cxn>
                  <a:cxn ang="0">
                    <a:pos x="833" y="7"/>
                  </a:cxn>
                  <a:cxn ang="0">
                    <a:pos x="845" y="7"/>
                  </a:cxn>
                </a:cxnLst>
                <a:rect l="0" t="0" r="r" b="b"/>
                <a:pathLst>
                  <a:path w="845" h="839">
                    <a:moveTo>
                      <a:pt x="845" y="7"/>
                    </a:moveTo>
                    <a:lnTo>
                      <a:pt x="833" y="7"/>
                    </a:lnTo>
                    <a:lnTo>
                      <a:pt x="0" y="828"/>
                    </a:lnTo>
                    <a:lnTo>
                      <a:pt x="10" y="839"/>
                    </a:lnTo>
                    <a:lnTo>
                      <a:pt x="845" y="16"/>
                    </a:lnTo>
                    <a:lnTo>
                      <a:pt x="833" y="16"/>
                    </a:lnTo>
                    <a:lnTo>
                      <a:pt x="845" y="7"/>
                    </a:lnTo>
                    <a:lnTo>
                      <a:pt x="839" y="0"/>
                    </a:lnTo>
                    <a:lnTo>
                      <a:pt x="833" y="7"/>
                    </a:lnTo>
                    <a:lnTo>
                      <a:pt x="84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auto">
              <a:xfrm>
                <a:off x="2681" y="37"/>
                <a:ext cx="852" cy="416"/>
              </a:xfrm>
              <a:custGeom>
                <a:avLst/>
                <a:gdLst/>
                <a:ahLst/>
                <a:cxnLst>
                  <a:cxn ang="0">
                    <a:pos x="852" y="826"/>
                  </a:cxn>
                  <a:cxn ang="0">
                    <a:pos x="842" y="816"/>
                  </a:cxn>
                  <a:cxn ang="0">
                    <a:pos x="817" y="791"/>
                  </a:cxn>
                  <a:cxn ang="0">
                    <a:pos x="778" y="752"/>
                  </a:cxn>
                  <a:cxn ang="0">
                    <a:pos x="728" y="702"/>
                  </a:cxn>
                  <a:cxn ang="0">
                    <a:pos x="668" y="643"/>
                  </a:cxn>
                  <a:cxn ang="0">
                    <a:pos x="600" y="577"/>
                  </a:cxn>
                  <a:cxn ang="0">
                    <a:pos x="527" y="505"/>
                  </a:cxn>
                  <a:cxn ang="0">
                    <a:pos x="453" y="432"/>
                  </a:cxn>
                  <a:cxn ang="0">
                    <a:pos x="377" y="357"/>
                  </a:cxn>
                  <a:cxn ang="0">
                    <a:pos x="303" y="285"/>
                  </a:cxn>
                  <a:cxn ang="0">
                    <a:pos x="232" y="216"/>
                  </a:cxn>
                  <a:cxn ang="0">
                    <a:pos x="168" y="153"/>
                  </a:cxn>
                  <a:cxn ang="0">
                    <a:pos x="111" y="97"/>
                  </a:cxn>
                  <a:cxn ang="0">
                    <a:pos x="65" y="52"/>
                  </a:cxn>
                  <a:cxn ang="0">
                    <a:pos x="31" y="18"/>
                  </a:cxn>
                  <a:cxn ang="0">
                    <a:pos x="12" y="0"/>
                  </a:cxn>
                  <a:cxn ang="0">
                    <a:pos x="0" y="9"/>
                  </a:cxn>
                  <a:cxn ang="0">
                    <a:pos x="837" y="832"/>
                  </a:cxn>
                  <a:cxn ang="0">
                    <a:pos x="834" y="826"/>
                  </a:cxn>
                  <a:cxn ang="0">
                    <a:pos x="852" y="826"/>
                  </a:cxn>
                  <a:cxn ang="0">
                    <a:pos x="852" y="823"/>
                  </a:cxn>
                  <a:cxn ang="0">
                    <a:pos x="848" y="821"/>
                  </a:cxn>
                  <a:cxn ang="0">
                    <a:pos x="852" y="826"/>
                  </a:cxn>
                </a:cxnLst>
                <a:rect l="0" t="0" r="r" b="b"/>
                <a:pathLst>
                  <a:path w="852" h="832">
                    <a:moveTo>
                      <a:pt x="852" y="826"/>
                    </a:moveTo>
                    <a:lnTo>
                      <a:pt x="842" y="816"/>
                    </a:lnTo>
                    <a:lnTo>
                      <a:pt x="817" y="791"/>
                    </a:lnTo>
                    <a:lnTo>
                      <a:pt x="778" y="752"/>
                    </a:lnTo>
                    <a:lnTo>
                      <a:pt x="728" y="702"/>
                    </a:lnTo>
                    <a:lnTo>
                      <a:pt x="668" y="643"/>
                    </a:lnTo>
                    <a:lnTo>
                      <a:pt x="600" y="577"/>
                    </a:lnTo>
                    <a:lnTo>
                      <a:pt x="527" y="505"/>
                    </a:lnTo>
                    <a:lnTo>
                      <a:pt x="453" y="432"/>
                    </a:lnTo>
                    <a:lnTo>
                      <a:pt x="377" y="357"/>
                    </a:lnTo>
                    <a:lnTo>
                      <a:pt x="303" y="285"/>
                    </a:lnTo>
                    <a:lnTo>
                      <a:pt x="232" y="216"/>
                    </a:lnTo>
                    <a:lnTo>
                      <a:pt x="168" y="153"/>
                    </a:lnTo>
                    <a:lnTo>
                      <a:pt x="111" y="97"/>
                    </a:lnTo>
                    <a:lnTo>
                      <a:pt x="65" y="52"/>
                    </a:lnTo>
                    <a:lnTo>
                      <a:pt x="31" y="18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837" y="832"/>
                    </a:lnTo>
                    <a:lnTo>
                      <a:pt x="834" y="826"/>
                    </a:lnTo>
                    <a:lnTo>
                      <a:pt x="852" y="826"/>
                    </a:lnTo>
                    <a:lnTo>
                      <a:pt x="852" y="823"/>
                    </a:lnTo>
                    <a:lnTo>
                      <a:pt x="848" y="821"/>
                    </a:lnTo>
                    <a:lnTo>
                      <a:pt x="852" y="8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auto">
              <a:xfrm>
                <a:off x="3515" y="451"/>
                <a:ext cx="18" cy="954"/>
              </a:xfrm>
              <a:custGeom>
                <a:avLst/>
                <a:gdLst/>
                <a:ahLst/>
                <a:cxnLst>
                  <a:cxn ang="0">
                    <a:pos x="8" y="1908"/>
                  </a:cxn>
                  <a:cxn ang="0">
                    <a:pos x="18" y="189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898"/>
                  </a:cxn>
                  <a:cxn ang="0">
                    <a:pos x="8" y="1888"/>
                  </a:cxn>
                  <a:cxn ang="0">
                    <a:pos x="8" y="1908"/>
                  </a:cxn>
                  <a:cxn ang="0">
                    <a:pos x="18" y="1908"/>
                  </a:cxn>
                  <a:cxn ang="0">
                    <a:pos x="18" y="1898"/>
                  </a:cxn>
                  <a:cxn ang="0">
                    <a:pos x="8" y="1908"/>
                  </a:cxn>
                </a:cxnLst>
                <a:rect l="0" t="0" r="r" b="b"/>
                <a:pathLst>
                  <a:path w="18" h="1908">
                    <a:moveTo>
                      <a:pt x="8" y="1908"/>
                    </a:moveTo>
                    <a:lnTo>
                      <a:pt x="18" y="189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898"/>
                    </a:lnTo>
                    <a:lnTo>
                      <a:pt x="8" y="1888"/>
                    </a:lnTo>
                    <a:lnTo>
                      <a:pt x="8" y="1908"/>
                    </a:lnTo>
                    <a:lnTo>
                      <a:pt x="18" y="1908"/>
                    </a:lnTo>
                    <a:lnTo>
                      <a:pt x="18" y="1898"/>
                    </a:lnTo>
                    <a:lnTo>
                      <a:pt x="8" y="19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auto">
              <a:xfrm>
                <a:off x="1844" y="1395"/>
                <a:ext cx="1679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8" y="20"/>
                  </a:cxn>
                  <a:cxn ang="0">
                    <a:pos x="1679" y="20"/>
                  </a:cxn>
                  <a:cxn ang="0">
                    <a:pos x="1679" y="0"/>
                  </a:cxn>
                  <a:cxn ang="0">
                    <a:pos x="8" y="0"/>
                  </a:cxn>
                  <a:cxn ang="0">
                    <a:pos x="18" y="10"/>
                  </a:cxn>
                  <a:cxn ang="0">
                    <a:pos x="0" y="10"/>
                  </a:cxn>
                  <a:cxn ang="0">
                    <a:pos x="0" y="20"/>
                  </a:cxn>
                  <a:cxn ang="0">
                    <a:pos x="8" y="20"/>
                  </a:cxn>
                  <a:cxn ang="0">
                    <a:pos x="0" y="10"/>
                  </a:cxn>
                </a:cxnLst>
                <a:rect l="0" t="0" r="r" b="b"/>
                <a:pathLst>
                  <a:path w="1679" h="20">
                    <a:moveTo>
                      <a:pt x="0" y="10"/>
                    </a:moveTo>
                    <a:lnTo>
                      <a:pt x="8" y="20"/>
                    </a:lnTo>
                    <a:lnTo>
                      <a:pt x="1679" y="20"/>
                    </a:lnTo>
                    <a:lnTo>
                      <a:pt x="1679" y="0"/>
                    </a:lnTo>
                    <a:lnTo>
                      <a:pt x="8" y="0"/>
                    </a:lnTo>
                    <a:lnTo>
                      <a:pt x="18" y="1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8" y="2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auto">
              <a:xfrm>
                <a:off x="1844" y="448"/>
                <a:ext cx="18" cy="95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0" y="1903"/>
                  </a:cxn>
                  <a:cxn ang="0">
                    <a:pos x="18" y="1903"/>
                  </a:cxn>
                  <a:cxn ang="0">
                    <a:pos x="18" y="5"/>
                  </a:cxn>
                  <a:cxn ang="0">
                    <a:pos x="14" y="1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4" y="0"/>
                  </a:cxn>
                </a:cxnLst>
                <a:rect l="0" t="0" r="r" b="b"/>
                <a:pathLst>
                  <a:path w="18" h="1903">
                    <a:moveTo>
                      <a:pt x="4" y="0"/>
                    </a:moveTo>
                    <a:lnTo>
                      <a:pt x="0" y="5"/>
                    </a:lnTo>
                    <a:lnTo>
                      <a:pt x="0" y="1903"/>
                    </a:lnTo>
                    <a:lnTo>
                      <a:pt x="18" y="1903"/>
                    </a:lnTo>
                    <a:lnTo>
                      <a:pt x="18" y="5"/>
                    </a:lnTo>
                    <a:lnTo>
                      <a:pt x="14" y="1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5" name="Rectangle 61"/>
              <p:cNvSpPr>
                <a:spLocks noChangeArrowheads="1"/>
              </p:cNvSpPr>
              <p:nvPr/>
            </p:nvSpPr>
            <p:spPr bwMode="auto">
              <a:xfrm>
                <a:off x="2036" y="967"/>
                <a:ext cx="272" cy="312"/>
              </a:xfrm>
              <a:prstGeom prst="rect">
                <a:avLst/>
              </a:prstGeom>
              <a:solidFill>
                <a:srgbClr val="007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6" name="Freeform 62"/>
              <p:cNvSpPr>
                <a:spLocks/>
              </p:cNvSpPr>
              <p:nvPr/>
            </p:nvSpPr>
            <p:spPr bwMode="auto">
              <a:xfrm>
                <a:off x="2036" y="962"/>
                <a:ext cx="280" cy="10"/>
              </a:xfrm>
              <a:custGeom>
                <a:avLst/>
                <a:gdLst/>
                <a:ahLst/>
                <a:cxnLst>
                  <a:cxn ang="0">
                    <a:pos x="280" y="10"/>
                  </a:cxn>
                  <a:cxn ang="0">
                    <a:pos x="272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272" y="18"/>
                  </a:cxn>
                  <a:cxn ang="0">
                    <a:pos x="262" y="10"/>
                  </a:cxn>
                  <a:cxn ang="0">
                    <a:pos x="280" y="10"/>
                  </a:cxn>
                  <a:cxn ang="0">
                    <a:pos x="280" y="0"/>
                  </a:cxn>
                  <a:cxn ang="0">
                    <a:pos x="272" y="0"/>
                  </a:cxn>
                  <a:cxn ang="0">
                    <a:pos x="280" y="10"/>
                  </a:cxn>
                </a:cxnLst>
                <a:rect l="0" t="0" r="r" b="b"/>
                <a:pathLst>
                  <a:path w="280" h="18">
                    <a:moveTo>
                      <a:pt x="280" y="10"/>
                    </a:moveTo>
                    <a:lnTo>
                      <a:pt x="27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272" y="18"/>
                    </a:lnTo>
                    <a:lnTo>
                      <a:pt x="262" y="10"/>
                    </a:lnTo>
                    <a:lnTo>
                      <a:pt x="280" y="10"/>
                    </a:lnTo>
                    <a:lnTo>
                      <a:pt x="280" y="0"/>
                    </a:lnTo>
                    <a:lnTo>
                      <a:pt x="272" y="0"/>
                    </a:lnTo>
                    <a:lnTo>
                      <a:pt x="28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7" name="Freeform 63"/>
              <p:cNvSpPr>
                <a:spLocks/>
              </p:cNvSpPr>
              <p:nvPr/>
            </p:nvSpPr>
            <p:spPr bwMode="auto">
              <a:xfrm>
                <a:off x="2298" y="967"/>
                <a:ext cx="18" cy="317"/>
              </a:xfrm>
              <a:custGeom>
                <a:avLst/>
                <a:gdLst/>
                <a:ahLst/>
                <a:cxnLst>
                  <a:cxn ang="0">
                    <a:pos x="10" y="633"/>
                  </a:cxn>
                  <a:cxn ang="0">
                    <a:pos x="18" y="623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623"/>
                  </a:cxn>
                  <a:cxn ang="0">
                    <a:pos x="10" y="614"/>
                  </a:cxn>
                  <a:cxn ang="0">
                    <a:pos x="10" y="633"/>
                  </a:cxn>
                  <a:cxn ang="0">
                    <a:pos x="18" y="633"/>
                  </a:cxn>
                  <a:cxn ang="0">
                    <a:pos x="18" y="623"/>
                  </a:cxn>
                  <a:cxn ang="0">
                    <a:pos x="10" y="633"/>
                  </a:cxn>
                </a:cxnLst>
                <a:rect l="0" t="0" r="r" b="b"/>
                <a:pathLst>
                  <a:path w="18" h="633">
                    <a:moveTo>
                      <a:pt x="10" y="633"/>
                    </a:moveTo>
                    <a:lnTo>
                      <a:pt x="18" y="6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23"/>
                    </a:lnTo>
                    <a:lnTo>
                      <a:pt x="10" y="614"/>
                    </a:lnTo>
                    <a:lnTo>
                      <a:pt x="10" y="633"/>
                    </a:lnTo>
                    <a:lnTo>
                      <a:pt x="18" y="633"/>
                    </a:lnTo>
                    <a:lnTo>
                      <a:pt x="18" y="623"/>
                    </a:lnTo>
                    <a:lnTo>
                      <a:pt x="10" y="6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auto">
              <a:xfrm>
                <a:off x="2027" y="1274"/>
                <a:ext cx="281" cy="1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19"/>
                  </a:cxn>
                  <a:cxn ang="0">
                    <a:pos x="281" y="19"/>
                  </a:cxn>
                  <a:cxn ang="0">
                    <a:pos x="281" y="0"/>
                  </a:cxn>
                  <a:cxn ang="0">
                    <a:pos x="9" y="0"/>
                  </a:cxn>
                  <a:cxn ang="0">
                    <a:pos x="19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9" y="19"/>
                  </a:cxn>
                  <a:cxn ang="0">
                    <a:pos x="0" y="9"/>
                  </a:cxn>
                </a:cxnLst>
                <a:rect l="0" t="0" r="r" b="b"/>
                <a:pathLst>
                  <a:path w="281" h="19">
                    <a:moveTo>
                      <a:pt x="0" y="9"/>
                    </a:moveTo>
                    <a:lnTo>
                      <a:pt x="9" y="19"/>
                    </a:lnTo>
                    <a:lnTo>
                      <a:pt x="281" y="19"/>
                    </a:lnTo>
                    <a:lnTo>
                      <a:pt x="281" y="0"/>
                    </a:lnTo>
                    <a:lnTo>
                      <a:pt x="9" y="0"/>
                    </a:lnTo>
                    <a:lnTo>
                      <a:pt x="19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9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auto">
              <a:xfrm>
                <a:off x="2027" y="962"/>
                <a:ext cx="19" cy="31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0"/>
                  </a:cxn>
                  <a:cxn ang="0">
                    <a:pos x="0" y="633"/>
                  </a:cxn>
                  <a:cxn ang="0">
                    <a:pos x="19" y="633"/>
                  </a:cxn>
                  <a:cxn ang="0">
                    <a:pos x="19" y="10"/>
                  </a:cxn>
                  <a:cxn ang="0">
                    <a:pos x="9" y="18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9" y="0"/>
                  </a:cxn>
                </a:cxnLst>
                <a:rect l="0" t="0" r="r" b="b"/>
                <a:pathLst>
                  <a:path w="19" h="633">
                    <a:moveTo>
                      <a:pt x="9" y="0"/>
                    </a:moveTo>
                    <a:lnTo>
                      <a:pt x="0" y="10"/>
                    </a:lnTo>
                    <a:lnTo>
                      <a:pt x="0" y="633"/>
                    </a:lnTo>
                    <a:lnTo>
                      <a:pt x="19" y="633"/>
                    </a:lnTo>
                    <a:lnTo>
                      <a:pt x="19" y="10"/>
                    </a:lnTo>
                    <a:lnTo>
                      <a:pt x="9" y="1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0" name="Rectangle 66"/>
              <p:cNvSpPr>
                <a:spLocks noChangeArrowheads="1"/>
              </p:cNvSpPr>
              <p:nvPr/>
            </p:nvSpPr>
            <p:spPr bwMode="auto">
              <a:xfrm>
                <a:off x="1920" y="967"/>
                <a:ext cx="121" cy="312"/>
              </a:xfrm>
              <a:prstGeom prst="rect">
                <a:avLst/>
              </a:prstGeom>
              <a:solidFill>
                <a:srgbClr val="003F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auto">
              <a:xfrm>
                <a:off x="1920" y="962"/>
                <a:ext cx="130" cy="10"/>
              </a:xfrm>
              <a:custGeom>
                <a:avLst/>
                <a:gdLst/>
                <a:ahLst/>
                <a:cxnLst>
                  <a:cxn ang="0">
                    <a:pos x="130" y="10"/>
                  </a:cxn>
                  <a:cxn ang="0">
                    <a:pos x="121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121" y="18"/>
                  </a:cxn>
                  <a:cxn ang="0">
                    <a:pos x="111" y="10"/>
                  </a:cxn>
                  <a:cxn ang="0">
                    <a:pos x="130" y="10"/>
                  </a:cxn>
                  <a:cxn ang="0">
                    <a:pos x="130" y="0"/>
                  </a:cxn>
                  <a:cxn ang="0">
                    <a:pos x="121" y="0"/>
                  </a:cxn>
                  <a:cxn ang="0">
                    <a:pos x="130" y="10"/>
                  </a:cxn>
                </a:cxnLst>
                <a:rect l="0" t="0" r="r" b="b"/>
                <a:pathLst>
                  <a:path w="130" h="18">
                    <a:moveTo>
                      <a:pt x="130" y="10"/>
                    </a:moveTo>
                    <a:lnTo>
                      <a:pt x="121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1" y="18"/>
                    </a:lnTo>
                    <a:lnTo>
                      <a:pt x="111" y="10"/>
                    </a:lnTo>
                    <a:lnTo>
                      <a:pt x="130" y="10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3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auto">
              <a:xfrm>
                <a:off x="2031" y="967"/>
                <a:ext cx="19" cy="317"/>
              </a:xfrm>
              <a:custGeom>
                <a:avLst/>
                <a:gdLst/>
                <a:ahLst/>
                <a:cxnLst>
                  <a:cxn ang="0">
                    <a:pos x="10" y="633"/>
                  </a:cxn>
                  <a:cxn ang="0">
                    <a:pos x="19" y="623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623"/>
                  </a:cxn>
                  <a:cxn ang="0">
                    <a:pos x="10" y="614"/>
                  </a:cxn>
                  <a:cxn ang="0">
                    <a:pos x="10" y="633"/>
                  </a:cxn>
                  <a:cxn ang="0">
                    <a:pos x="19" y="633"/>
                  </a:cxn>
                  <a:cxn ang="0">
                    <a:pos x="19" y="623"/>
                  </a:cxn>
                  <a:cxn ang="0">
                    <a:pos x="10" y="633"/>
                  </a:cxn>
                </a:cxnLst>
                <a:rect l="0" t="0" r="r" b="b"/>
                <a:pathLst>
                  <a:path w="19" h="633">
                    <a:moveTo>
                      <a:pt x="10" y="633"/>
                    </a:moveTo>
                    <a:lnTo>
                      <a:pt x="19" y="62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623"/>
                    </a:lnTo>
                    <a:lnTo>
                      <a:pt x="10" y="614"/>
                    </a:lnTo>
                    <a:lnTo>
                      <a:pt x="10" y="633"/>
                    </a:lnTo>
                    <a:lnTo>
                      <a:pt x="19" y="633"/>
                    </a:lnTo>
                    <a:lnTo>
                      <a:pt x="19" y="623"/>
                    </a:lnTo>
                    <a:lnTo>
                      <a:pt x="10" y="6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3" name="Freeform 69"/>
              <p:cNvSpPr>
                <a:spLocks/>
              </p:cNvSpPr>
              <p:nvPr/>
            </p:nvSpPr>
            <p:spPr bwMode="auto">
              <a:xfrm>
                <a:off x="1911" y="1274"/>
                <a:ext cx="130" cy="1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19"/>
                  </a:cxn>
                  <a:cxn ang="0">
                    <a:pos x="130" y="19"/>
                  </a:cxn>
                  <a:cxn ang="0">
                    <a:pos x="130" y="0"/>
                  </a:cxn>
                  <a:cxn ang="0">
                    <a:pos x="9" y="0"/>
                  </a:cxn>
                  <a:cxn ang="0">
                    <a:pos x="19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9" y="19"/>
                  </a:cxn>
                  <a:cxn ang="0">
                    <a:pos x="0" y="9"/>
                  </a:cxn>
                </a:cxnLst>
                <a:rect l="0" t="0" r="r" b="b"/>
                <a:pathLst>
                  <a:path w="130" h="19">
                    <a:moveTo>
                      <a:pt x="0" y="9"/>
                    </a:moveTo>
                    <a:lnTo>
                      <a:pt x="9" y="19"/>
                    </a:lnTo>
                    <a:lnTo>
                      <a:pt x="130" y="19"/>
                    </a:lnTo>
                    <a:lnTo>
                      <a:pt x="130" y="0"/>
                    </a:lnTo>
                    <a:lnTo>
                      <a:pt x="9" y="0"/>
                    </a:lnTo>
                    <a:lnTo>
                      <a:pt x="19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9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4" name="Freeform 70"/>
              <p:cNvSpPr>
                <a:spLocks/>
              </p:cNvSpPr>
              <p:nvPr/>
            </p:nvSpPr>
            <p:spPr bwMode="auto">
              <a:xfrm>
                <a:off x="1911" y="962"/>
                <a:ext cx="19" cy="31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0"/>
                  </a:cxn>
                  <a:cxn ang="0">
                    <a:pos x="0" y="633"/>
                  </a:cxn>
                  <a:cxn ang="0">
                    <a:pos x="19" y="633"/>
                  </a:cxn>
                  <a:cxn ang="0">
                    <a:pos x="19" y="10"/>
                  </a:cxn>
                  <a:cxn ang="0">
                    <a:pos x="9" y="18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9" y="0"/>
                  </a:cxn>
                </a:cxnLst>
                <a:rect l="0" t="0" r="r" b="b"/>
                <a:pathLst>
                  <a:path w="19" h="633">
                    <a:moveTo>
                      <a:pt x="9" y="0"/>
                    </a:moveTo>
                    <a:lnTo>
                      <a:pt x="0" y="10"/>
                    </a:lnTo>
                    <a:lnTo>
                      <a:pt x="0" y="633"/>
                    </a:lnTo>
                    <a:lnTo>
                      <a:pt x="19" y="633"/>
                    </a:lnTo>
                    <a:lnTo>
                      <a:pt x="19" y="10"/>
                    </a:lnTo>
                    <a:lnTo>
                      <a:pt x="9" y="1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5" name="Rectangle 71"/>
              <p:cNvSpPr>
                <a:spLocks noChangeArrowheads="1"/>
              </p:cNvSpPr>
              <p:nvPr/>
            </p:nvSpPr>
            <p:spPr bwMode="auto">
              <a:xfrm>
                <a:off x="2302" y="967"/>
                <a:ext cx="123" cy="312"/>
              </a:xfrm>
              <a:prstGeom prst="rect">
                <a:avLst/>
              </a:prstGeom>
              <a:solidFill>
                <a:srgbClr val="003F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6" name="Freeform 72"/>
              <p:cNvSpPr>
                <a:spLocks/>
              </p:cNvSpPr>
              <p:nvPr/>
            </p:nvSpPr>
            <p:spPr bwMode="auto">
              <a:xfrm>
                <a:off x="2302" y="962"/>
                <a:ext cx="132" cy="10"/>
              </a:xfrm>
              <a:custGeom>
                <a:avLst/>
                <a:gdLst/>
                <a:ahLst/>
                <a:cxnLst>
                  <a:cxn ang="0">
                    <a:pos x="132" y="10"/>
                  </a:cxn>
                  <a:cxn ang="0">
                    <a:pos x="123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123" y="18"/>
                  </a:cxn>
                  <a:cxn ang="0">
                    <a:pos x="113" y="10"/>
                  </a:cxn>
                  <a:cxn ang="0">
                    <a:pos x="132" y="10"/>
                  </a:cxn>
                  <a:cxn ang="0">
                    <a:pos x="132" y="0"/>
                  </a:cxn>
                  <a:cxn ang="0">
                    <a:pos x="123" y="0"/>
                  </a:cxn>
                  <a:cxn ang="0">
                    <a:pos x="132" y="10"/>
                  </a:cxn>
                </a:cxnLst>
                <a:rect l="0" t="0" r="r" b="b"/>
                <a:pathLst>
                  <a:path w="132" h="18">
                    <a:moveTo>
                      <a:pt x="132" y="10"/>
                    </a:moveTo>
                    <a:lnTo>
                      <a:pt x="123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3" y="18"/>
                    </a:lnTo>
                    <a:lnTo>
                      <a:pt x="113" y="10"/>
                    </a:lnTo>
                    <a:lnTo>
                      <a:pt x="132" y="10"/>
                    </a:lnTo>
                    <a:lnTo>
                      <a:pt x="132" y="0"/>
                    </a:lnTo>
                    <a:lnTo>
                      <a:pt x="123" y="0"/>
                    </a:lnTo>
                    <a:lnTo>
                      <a:pt x="13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7" name="Freeform 73"/>
              <p:cNvSpPr>
                <a:spLocks/>
              </p:cNvSpPr>
              <p:nvPr/>
            </p:nvSpPr>
            <p:spPr bwMode="auto">
              <a:xfrm>
                <a:off x="2415" y="967"/>
                <a:ext cx="19" cy="316"/>
              </a:xfrm>
              <a:custGeom>
                <a:avLst/>
                <a:gdLst/>
                <a:ahLst/>
                <a:cxnLst>
                  <a:cxn ang="0">
                    <a:pos x="10" y="632"/>
                  </a:cxn>
                  <a:cxn ang="0">
                    <a:pos x="19" y="622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622"/>
                  </a:cxn>
                  <a:cxn ang="0">
                    <a:pos x="10" y="614"/>
                  </a:cxn>
                  <a:cxn ang="0">
                    <a:pos x="10" y="632"/>
                  </a:cxn>
                  <a:cxn ang="0">
                    <a:pos x="19" y="632"/>
                  </a:cxn>
                  <a:cxn ang="0">
                    <a:pos x="19" y="622"/>
                  </a:cxn>
                  <a:cxn ang="0">
                    <a:pos x="10" y="632"/>
                  </a:cxn>
                </a:cxnLst>
                <a:rect l="0" t="0" r="r" b="b"/>
                <a:pathLst>
                  <a:path w="19" h="632">
                    <a:moveTo>
                      <a:pt x="10" y="632"/>
                    </a:moveTo>
                    <a:lnTo>
                      <a:pt x="19" y="622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622"/>
                    </a:lnTo>
                    <a:lnTo>
                      <a:pt x="10" y="614"/>
                    </a:lnTo>
                    <a:lnTo>
                      <a:pt x="10" y="632"/>
                    </a:lnTo>
                    <a:lnTo>
                      <a:pt x="19" y="632"/>
                    </a:lnTo>
                    <a:lnTo>
                      <a:pt x="19" y="622"/>
                    </a:lnTo>
                    <a:lnTo>
                      <a:pt x="10" y="6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8" name="Freeform 74"/>
              <p:cNvSpPr>
                <a:spLocks/>
              </p:cNvSpPr>
              <p:nvPr/>
            </p:nvSpPr>
            <p:spPr bwMode="auto">
              <a:xfrm>
                <a:off x="2293" y="1274"/>
                <a:ext cx="132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9" y="18"/>
                  </a:cxn>
                  <a:cxn ang="0">
                    <a:pos x="132" y="18"/>
                  </a:cxn>
                  <a:cxn ang="0">
                    <a:pos x="132" y="0"/>
                  </a:cxn>
                  <a:cxn ang="0">
                    <a:pos x="9" y="0"/>
                  </a:cxn>
                  <a:cxn ang="0">
                    <a:pos x="19" y="8"/>
                  </a:cxn>
                  <a:cxn ang="0">
                    <a:pos x="0" y="8"/>
                  </a:cxn>
                  <a:cxn ang="0">
                    <a:pos x="0" y="18"/>
                  </a:cxn>
                  <a:cxn ang="0">
                    <a:pos x="9" y="18"/>
                  </a:cxn>
                  <a:cxn ang="0">
                    <a:pos x="0" y="8"/>
                  </a:cxn>
                </a:cxnLst>
                <a:rect l="0" t="0" r="r" b="b"/>
                <a:pathLst>
                  <a:path w="132" h="18">
                    <a:moveTo>
                      <a:pt x="0" y="8"/>
                    </a:moveTo>
                    <a:lnTo>
                      <a:pt x="9" y="18"/>
                    </a:lnTo>
                    <a:lnTo>
                      <a:pt x="132" y="18"/>
                    </a:lnTo>
                    <a:lnTo>
                      <a:pt x="132" y="0"/>
                    </a:lnTo>
                    <a:lnTo>
                      <a:pt x="9" y="0"/>
                    </a:lnTo>
                    <a:lnTo>
                      <a:pt x="19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9" name="Freeform 75"/>
              <p:cNvSpPr>
                <a:spLocks/>
              </p:cNvSpPr>
              <p:nvPr/>
            </p:nvSpPr>
            <p:spPr bwMode="auto">
              <a:xfrm>
                <a:off x="2293" y="962"/>
                <a:ext cx="19" cy="31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0"/>
                  </a:cxn>
                  <a:cxn ang="0">
                    <a:pos x="0" y="632"/>
                  </a:cxn>
                  <a:cxn ang="0">
                    <a:pos x="19" y="632"/>
                  </a:cxn>
                  <a:cxn ang="0">
                    <a:pos x="19" y="10"/>
                  </a:cxn>
                  <a:cxn ang="0">
                    <a:pos x="9" y="18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9" y="0"/>
                  </a:cxn>
                </a:cxnLst>
                <a:rect l="0" t="0" r="r" b="b"/>
                <a:pathLst>
                  <a:path w="19" h="632">
                    <a:moveTo>
                      <a:pt x="9" y="0"/>
                    </a:moveTo>
                    <a:lnTo>
                      <a:pt x="0" y="10"/>
                    </a:lnTo>
                    <a:lnTo>
                      <a:pt x="0" y="632"/>
                    </a:lnTo>
                    <a:lnTo>
                      <a:pt x="19" y="632"/>
                    </a:lnTo>
                    <a:lnTo>
                      <a:pt x="19" y="10"/>
                    </a:lnTo>
                    <a:lnTo>
                      <a:pt x="9" y="1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0" name="Freeform 76"/>
              <p:cNvSpPr>
                <a:spLocks/>
              </p:cNvSpPr>
              <p:nvPr/>
            </p:nvSpPr>
            <p:spPr bwMode="auto">
              <a:xfrm>
                <a:off x="1784" y="761"/>
                <a:ext cx="1795" cy="18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1728" y="0"/>
                  </a:cxn>
                  <a:cxn ang="0">
                    <a:pos x="1795" y="370"/>
                  </a:cxn>
                  <a:cxn ang="0">
                    <a:pos x="0" y="368"/>
                  </a:cxn>
                  <a:cxn ang="0">
                    <a:pos x="66" y="0"/>
                  </a:cxn>
                </a:cxnLst>
                <a:rect l="0" t="0" r="r" b="b"/>
                <a:pathLst>
                  <a:path w="1795" h="370">
                    <a:moveTo>
                      <a:pt x="66" y="0"/>
                    </a:moveTo>
                    <a:lnTo>
                      <a:pt x="1728" y="0"/>
                    </a:lnTo>
                    <a:lnTo>
                      <a:pt x="1795" y="370"/>
                    </a:lnTo>
                    <a:lnTo>
                      <a:pt x="0" y="368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D1AF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u-RU" sz="24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r>
                  <a:rPr lang="ru-RU" sz="2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 </a:t>
                </a:r>
                <a:r>
                  <a:rPr lang="ru-RU" sz="24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МАТЕМАТИКА</a:t>
                </a:r>
                <a:endParaRPr lang="ru-RU" sz="2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101" name="Freeform 77"/>
              <p:cNvSpPr>
                <a:spLocks/>
              </p:cNvSpPr>
              <p:nvPr/>
            </p:nvSpPr>
            <p:spPr bwMode="auto">
              <a:xfrm>
                <a:off x="1850" y="756"/>
                <a:ext cx="1669" cy="9"/>
              </a:xfrm>
              <a:custGeom>
                <a:avLst/>
                <a:gdLst/>
                <a:ahLst/>
                <a:cxnLst>
                  <a:cxn ang="0">
                    <a:pos x="1669" y="9"/>
                  </a:cxn>
                  <a:cxn ang="0">
                    <a:pos x="1662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1662" y="19"/>
                  </a:cxn>
                  <a:cxn ang="0">
                    <a:pos x="1653" y="10"/>
                  </a:cxn>
                  <a:cxn ang="0">
                    <a:pos x="1669" y="9"/>
                  </a:cxn>
                  <a:cxn ang="0">
                    <a:pos x="1668" y="2"/>
                  </a:cxn>
                  <a:cxn ang="0">
                    <a:pos x="1662" y="0"/>
                  </a:cxn>
                  <a:cxn ang="0">
                    <a:pos x="1669" y="9"/>
                  </a:cxn>
                </a:cxnLst>
                <a:rect l="0" t="0" r="r" b="b"/>
                <a:pathLst>
                  <a:path w="1669" h="19">
                    <a:moveTo>
                      <a:pt x="1669" y="9"/>
                    </a:moveTo>
                    <a:lnTo>
                      <a:pt x="1662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1662" y="19"/>
                    </a:lnTo>
                    <a:lnTo>
                      <a:pt x="1653" y="10"/>
                    </a:lnTo>
                    <a:lnTo>
                      <a:pt x="1669" y="9"/>
                    </a:lnTo>
                    <a:lnTo>
                      <a:pt x="1668" y="2"/>
                    </a:lnTo>
                    <a:lnTo>
                      <a:pt x="1662" y="0"/>
                    </a:lnTo>
                    <a:lnTo>
                      <a:pt x="1669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2" name="Freeform 78"/>
              <p:cNvSpPr>
                <a:spLocks/>
              </p:cNvSpPr>
              <p:nvPr/>
            </p:nvSpPr>
            <p:spPr bwMode="auto">
              <a:xfrm>
                <a:off x="3503" y="760"/>
                <a:ext cx="86" cy="190"/>
              </a:xfrm>
              <a:custGeom>
                <a:avLst/>
                <a:gdLst/>
                <a:ahLst/>
                <a:cxnLst>
                  <a:cxn ang="0">
                    <a:pos x="76" y="380"/>
                  </a:cxn>
                  <a:cxn ang="0">
                    <a:pos x="83" y="370"/>
                  </a:cxn>
                  <a:cxn ang="0">
                    <a:pos x="16" y="0"/>
                  </a:cxn>
                  <a:cxn ang="0">
                    <a:pos x="0" y="1"/>
                  </a:cxn>
                  <a:cxn ang="0">
                    <a:pos x="68" y="371"/>
                  </a:cxn>
                  <a:cxn ang="0">
                    <a:pos x="76" y="362"/>
                  </a:cxn>
                  <a:cxn ang="0">
                    <a:pos x="76" y="380"/>
                  </a:cxn>
                  <a:cxn ang="0">
                    <a:pos x="86" y="380"/>
                  </a:cxn>
                  <a:cxn ang="0">
                    <a:pos x="83" y="370"/>
                  </a:cxn>
                  <a:cxn ang="0">
                    <a:pos x="76" y="380"/>
                  </a:cxn>
                </a:cxnLst>
                <a:rect l="0" t="0" r="r" b="b"/>
                <a:pathLst>
                  <a:path w="86" h="380">
                    <a:moveTo>
                      <a:pt x="76" y="380"/>
                    </a:moveTo>
                    <a:lnTo>
                      <a:pt x="83" y="370"/>
                    </a:lnTo>
                    <a:lnTo>
                      <a:pt x="16" y="0"/>
                    </a:lnTo>
                    <a:lnTo>
                      <a:pt x="0" y="1"/>
                    </a:lnTo>
                    <a:lnTo>
                      <a:pt x="68" y="371"/>
                    </a:lnTo>
                    <a:lnTo>
                      <a:pt x="76" y="362"/>
                    </a:lnTo>
                    <a:lnTo>
                      <a:pt x="76" y="380"/>
                    </a:lnTo>
                    <a:lnTo>
                      <a:pt x="86" y="380"/>
                    </a:lnTo>
                    <a:lnTo>
                      <a:pt x="83" y="370"/>
                    </a:lnTo>
                    <a:lnTo>
                      <a:pt x="76" y="3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3" name="Freeform 79"/>
              <p:cNvSpPr>
                <a:spLocks/>
              </p:cNvSpPr>
              <p:nvPr/>
            </p:nvSpPr>
            <p:spPr bwMode="auto">
              <a:xfrm>
                <a:off x="1774" y="940"/>
                <a:ext cx="1805" cy="10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10" y="18"/>
                  </a:cxn>
                  <a:cxn ang="0">
                    <a:pos x="1805" y="21"/>
                  </a:cxn>
                  <a:cxn ang="0">
                    <a:pos x="1805" y="3"/>
                  </a:cxn>
                  <a:cxn ang="0">
                    <a:pos x="10" y="0"/>
                  </a:cxn>
                  <a:cxn ang="0">
                    <a:pos x="18" y="11"/>
                  </a:cxn>
                  <a:cxn ang="0">
                    <a:pos x="3" y="8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3" y="8"/>
                  </a:cxn>
                </a:cxnLst>
                <a:rect l="0" t="0" r="r" b="b"/>
                <a:pathLst>
                  <a:path w="1805" h="21">
                    <a:moveTo>
                      <a:pt x="3" y="8"/>
                    </a:moveTo>
                    <a:lnTo>
                      <a:pt x="10" y="18"/>
                    </a:lnTo>
                    <a:lnTo>
                      <a:pt x="1805" y="21"/>
                    </a:lnTo>
                    <a:lnTo>
                      <a:pt x="1805" y="3"/>
                    </a:lnTo>
                    <a:lnTo>
                      <a:pt x="10" y="0"/>
                    </a:lnTo>
                    <a:lnTo>
                      <a:pt x="18" y="11"/>
                    </a:lnTo>
                    <a:lnTo>
                      <a:pt x="3" y="8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4" name="Freeform 80"/>
              <p:cNvSpPr>
                <a:spLocks/>
              </p:cNvSpPr>
              <p:nvPr/>
            </p:nvSpPr>
            <p:spPr bwMode="auto">
              <a:xfrm>
                <a:off x="1777" y="756"/>
                <a:ext cx="80" cy="190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64" y="9"/>
                  </a:cxn>
                  <a:cxn ang="0">
                    <a:pos x="0" y="376"/>
                  </a:cxn>
                  <a:cxn ang="0">
                    <a:pos x="15" y="379"/>
                  </a:cxn>
                  <a:cxn ang="0">
                    <a:pos x="80" y="10"/>
                  </a:cxn>
                  <a:cxn ang="0">
                    <a:pos x="73" y="19"/>
                  </a:cxn>
                  <a:cxn ang="0">
                    <a:pos x="73" y="0"/>
                  </a:cxn>
                  <a:cxn ang="0">
                    <a:pos x="65" y="2"/>
                  </a:cxn>
                  <a:cxn ang="0">
                    <a:pos x="64" y="9"/>
                  </a:cxn>
                  <a:cxn ang="0">
                    <a:pos x="73" y="0"/>
                  </a:cxn>
                </a:cxnLst>
                <a:rect l="0" t="0" r="r" b="b"/>
                <a:pathLst>
                  <a:path w="80" h="379">
                    <a:moveTo>
                      <a:pt x="73" y="0"/>
                    </a:moveTo>
                    <a:lnTo>
                      <a:pt x="64" y="9"/>
                    </a:lnTo>
                    <a:lnTo>
                      <a:pt x="0" y="376"/>
                    </a:lnTo>
                    <a:lnTo>
                      <a:pt x="15" y="379"/>
                    </a:lnTo>
                    <a:lnTo>
                      <a:pt x="80" y="10"/>
                    </a:lnTo>
                    <a:lnTo>
                      <a:pt x="73" y="19"/>
                    </a:lnTo>
                    <a:lnTo>
                      <a:pt x="73" y="0"/>
                    </a:lnTo>
                    <a:lnTo>
                      <a:pt x="65" y="2"/>
                    </a:lnTo>
                    <a:lnTo>
                      <a:pt x="64" y="9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5" name="Rectangle 81"/>
              <p:cNvSpPr>
                <a:spLocks noChangeArrowheads="1"/>
              </p:cNvSpPr>
              <p:nvPr/>
            </p:nvSpPr>
            <p:spPr bwMode="auto">
              <a:xfrm>
                <a:off x="3051" y="962"/>
                <a:ext cx="273" cy="312"/>
              </a:xfrm>
              <a:prstGeom prst="rect">
                <a:avLst/>
              </a:prstGeom>
              <a:solidFill>
                <a:srgbClr val="007F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6" name="Freeform 82"/>
              <p:cNvSpPr>
                <a:spLocks/>
              </p:cNvSpPr>
              <p:nvPr/>
            </p:nvSpPr>
            <p:spPr bwMode="auto">
              <a:xfrm>
                <a:off x="3051" y="957"/>
                <a:ext cx="283" cy="10"/>
              </a:xfrm>
              <a:custGeom>
                <a:avLst/>
                <a:gdLst/>
                <a:ahLst/>
                <a:cxnLst>
                  <a:cxn ang="0">
                    <a:pos x="283" y="10"/>
                  </a:cxn>
                  <a:cxn ang="0">
                    <a:pos x="273" y="0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273" y="20"/>
                  </a:cxn>
                  <a:cxn ang="0">
                    <a:pos x="265" y="10"/>
                  </a:cxn>
                  <a:cxn ang="0">
                    <a:pos x="283" y="10"/>
                  </a:cxn>
                  <a:cxn ang="0">
                    <a:pos x="283" y="0"/>
                  </a:cxn>
                  <a:cxn ang="0">
                    <a:pos x="273" y="0"/>
                  </a:cxn>
                  <a:cxn ang="0">
                    <a:pos x="283" y="10"/>
                  </a:cxn>
                </a:cxnLst>
                <a:rect l="0" t="0" r="r" b="b"/>
                <a:pathLst>
                  <a:path w="283" h="20">
                    <a:moveTo>
                      <a:pt x="283" y="10"/>
                    </a:moveTo>
                    <a:lnTo>
                      <a:pt x="273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273" y="20"/>
                    </a:lnTo>
                    <a:lnTo>
                      <a:pt x="265" y="10"/>
                    </a:lnTo>
                    <a:lnTo>
                      <a:pt x="283" y="10"/>
                    </a:lnTo>
                    <a:lnTo>
                      <a:pt x="283" y="0"/>
                    </a:lnTo>
                    <a:lnTo>
                      <a:pt x="273" y="0"/>
                    </a:lnTo>
                    <a:lnTo>
                      <a:pt x="283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7" name="Freeform 83"/>
              <p:cNvSpPr>
                <a:spLocks/>
              </p:cNvSpPr>
              <p:nvPr/>
            </p:nvSpPr>
            <p:spPr bwMode="auto">
              <a:xfrm>
                <a:off x="3316" y="962"/>
                <a:ext cx="18" cy="317"/>
              </a:xfrm>
              <a:custGeom>
                <a:avLst/>
                <a:gdLst/>
                <a:ahLst/>
                <a:cxnLst>
                  <a:cxn ang="0">
                    <a:pos x="8" y="633"/>
                  </a:cxn>
                  <a:cxn ang="0">
                    <a:pos x="18" y="624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624"/>
                  </a:cxn>
                  <a:cxn ang="0">
                    <a:pos x="8" y="615"/>
                  </a:cxn>
                  <a:cxn ang="0">
                    <a:pos x="8" y="633"/>
                  </a:cxn>
                  <a:cxn ang="0">
                    <a:pos x="18" y="633"/>
                  </a:cxn>
                  <a:cxn ang="0">
                    <a:pos x="18" y="624"/>
                  </a:cxn>
                  <a:cxn ang="0">
                    <a:pos x="8" y="633"/>
                  </a:cxn>
                </a:cxnLst>
                <a:rect l="0" t="0" r="r" b="b"/>
                <a:pathLst>
                  <a:path w="18" h="633">
                    <a:moveTo>
                      <a:pt x="8" y="633"/>
                    </a:moveTo>
                    <a:lnTo>
                      <a:pt x="18" y="624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24"/>
                    </a:lnTo>
                    <a:lnTo>
                      <a:pt x="8" y="615"/>
                    </a:lnTo>
                    <a:lnTo>
                      <a:pt x="8" y="633"/>
                    </a:lnTo>
                    <a:lnTo>
                      <a:pt x="18" y="633"/>
                    </a:lnTo>
                    <a:lnTo>
                      <a:pt x="18" y="624"/>
                    </a:lnTo>
                    <a:lnTo>
                      <a:pt x="8" y="6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8" name="Freeform 84"/>
              <p:cNvSpPr>
                <a:spLocks/>
              </p:cNvSpPr>
              <p:nvPr/>
            </p:nvSpPr>
            <p:spPr bwMode="auto">
              <a:xfrm>
                <a:off x="3042" y="1270"/>
                <a:ext cx="282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18"/>
                  </a:cxn>
                  <a:cxn ang="0">
                    <a:pos x="282" y="18"/>
                  </a:cxn>
                  <a:cxn ang="0">
                    <a:pos x="282" y="0"/>
                  </a:cxn>
                  <a:cxn ang="0">
                    <a:pos x="9" y="0"/>
                  </a:cxn>
                  <a:cxn ang="0">
                    <a:pos x="19" y="9"/>
                  </a:cxn>
                  <a:cxn ang="0">
                    <a:pos x="0" y="9"/>
                  </a:cxn>
                  <a:cxn ang="0">
                    <a:pos x="0" y="18"/>
                  </a:cxn>
                  <a:cxn ang="0">
                    <a:pos x="9" y="18"/>
                  </a:cxn>
                  <a:cxn ang="0">
                    <a:pos x="0" y="9"/>
                  </a:cxn>
                </a:cxnLst>
                <a:rect l="0" t="0" r="r" b="b"/>
                <a:pathLst>
                  <a:path w="282" h="18">
                    <a:moveTo>
                      <a:pt x="0" y="9"/>
                    </a:moveTo>
                    <a:lnTo>
                      <a:pt x="9" y="18"/>
                    </a:lnTo>
                    <a:lnTo>
                      <a:pt x="282" y="18"/>
                    </a:lnTo>
                    <a:lnTo>
                      <a:pt x="282" y="0"/>
                    </a:lnTo>
                    <a:lnTo>
                      <a:pt x="9" y="0"/>
                    </a:lnTo>
                    <a:lnTo>
                      <a:pt x="19" y="9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9" name="Freeform 85"/>
              <p:cNvSpPr>
                <a:spLocks/>
              </p:cNvSpPr>
              <p:nvPr/>
            </p:nvSpPr>
            <p:spPr bwMode="auto">
              <a:xfrm>
                <a:off x="3042" y="957"/>
                <a:ext cx="19" cy="31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0"/>
                  </a:cxn>
                  <a:cxn ang="0">
                    <a:pos x="0" y="634"/>
                  </a:cxn>
                  <a:cxn ang="0">
                    <a:pos x="19" y="634"/>
                  </a:cxn>
                  <a:cxn ang="0">
                    <a:pos x="19" y="10"/>
                  </a:cxn>
                  <a:cxn ang="0">
                    <a:pos x="9" y="20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9" y="0"/>
                  </a:cxn>
                </a:cxnLst>
                <a:rect l="0" t="0" r="r" b="b"/>
                <a:pathLst>
                  <a:path w="19" h="634">
                    <a:moveTo>
                      <a:pt x="9" y="0"/>
                    </a:moveTo>
                    <a:lnTo>
                      <a:pt x="0" y="10"/>
                    </a:lnTo>
                    <a:lnTo>
                      <a:pt x="0" y="634"/>
                    </a:lnTo>
                    <a:lnTo>
                      <a:pt x="19" y="634"/>
                    </a:lnTo>
                    <a:lnTo>
                      <a:pt x="19" y="10"/>
                    </a:lnTo>
                    <a:lnTo>
                      <a:pt x="9" y="2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0" name="Rectangle 86"/>
              <p:cNvSpPr>
                <a:spLocks noChangeArrowheads="1"/>
              </p:cNvSpPr>
              <p:nvPr/>
            </p:nvSpPr>
            <p:spPr bwMode="auto">
              <a:xfrm>
                <a:off x="2938" y="962"/>
                <a:ext cx="120" cy="312"/>
              </a:xfrm>
              <a:prstGeom prst="rect">
                <a:avLst/>
              </a:prstGeom>
              <a:solidFill>
                <a:srgbClr val="003F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auto">
              <a:xfrm>
                <a:off x="2938" y="957"/>
                <a:ext cx="130" cy="10"/>
              </a:xfrm>
              <a:custGeom>
                <a:avLst/>
                <a:gdLst/>
                <a:ahLst/>
                <a:cxnLst>
                  <a:cxn ang="0">
                    <a:pos x="130" y="10"/>
                  </a:cxn>
                  <a:cxn ang="0">
                    <a:pos x="120" y="0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120" y="20"/>
                  </a:cxn>
                  <a:cxn ang="0">
                    <a:pos x="111" y="10"/>
                  </a:cxn>
                  <a:cxn ang="0">
                    <a:pos x="130" y="10"/>
                  </a:cxn>
                  <a:cxn ang="0">
                    <a:pos x="130" y="0"/>
                  </a:cxn>
                  <a:cxn ang="0">
                    <a:pos x="120" y="0"/>
                  </a:cxn>
                  <a:cxn ang="0">
                    <a:pos x="130" y="10"/>
                  </a:cxn>
                </a:cxnLst>
                <a:rect l="0" t="0" r="r" b="b"/>
                <a:pathLst>
                  <a:path w="130" h="20">
                    <a:moveTo>
                      <a:pt x="130" y="10"/>
                    </a:moveTo>
                    <a:lnTo>
                      <a:pt x="120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120" y="20"/>
                    </a:lnTo>
                    <a:lnTo>
                      <a:pt x="111" y="10"/>
                    </a:lnTo>
                    <a:lnTo>
                      <a:pt x="130" y="1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3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auto">
              <a:xfrm>
                <a:off x="3049" y="962"/>
                <a:ext cx="19" cy="317"/>
              </a:xfrm>
              <a:custGeom>
                <a:avLst/>
                <a:gdLst/>
                <a:ahLst/>
                <a:cxnLst>
                  <a:cxn ang="0">
                    <a:pos x="9" y="633"/>
                  </a:cxn>
                  <a:cxn ang="0">
                    <a:pos x="19" y="624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624"/>
                  </a:cxn>
                  <a:cxn ang="0">
                    <a:pos x="9" y="615"/>
                  </a:cxn>
                  <a:cxn ang="0">
                    <a:pos x="9" y="633"/>
                  </a:cxn>
                  <a:cxn ang="0">
                    <a:pos x="19" y="633"/>
                  </a:cxn>
                  <a:cxn ang="0">
                    <a:pos x="19" y="624"/>
                  </a:cxn>
                  <a:cxn ang="0">
                    <a:pos x="9" y="633"/>
                  </a:cxn>
                </a:cxnLst>
                <a:rect l="0" t="0" r="r" b="b"/>
                <a:pathLst>
                  <a:path w="19" h="633">
                    <a:moveTo>
                      <a:pt x="9" y="633"/>
                    </a:moveTo>
                    <a:lnTo>
                      <a:pt x="19" y="624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624"/>
                    </a:lnTo>
                    <a:lnTo>
                      <a:pt x="9" y="615"/>
                    </a:lnTo>
                    <a:lnTo>
                      <a:pt x="9" y="633"/>
                    </a:lnTo>
                    <a:lnTo>
                      <a:pt x="19" y="633"/>
                    </a:lnTo>
                    <a:lnTo>
                      <a:pt x="19" y="624"/>
                    </a:lnTo>
                    <a:lnTo>
                      <a:pt x="9" y="6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auto">
              <a:xfrm>
                <a:off x="2928" y="1270"/>
                <a:ext cx="130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18"/>
                  </a:cxn>
                  <a:cxn ang="0">
                    <a:pos x="130" y="18"/>
                  </a:cxn>
                  <a:cxn ang="0">
                    <a:pos x="130" y="0"/>
                  </a:cxn>
                  <a:cxn ang="0">
                    <a:pos x="10" y="0"/>
                  </a:cxn>
                  <a:cxn ang="0">
                    <a:pos x="18" y="9"/>
                  </a:cxn>
                  <a:cxn ang="0">
                    <a:pos x="0" y="9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0" y="9"/>
                  </a:cxn>
                </a:cxnLst>
                <a:rect l="0" t="0" r="r" b="b"/>
                <a:pathLst>
                  <a:path w="130" h="18">
                    <a:moveTo>
                      <a:pt x="0" y="9"/>
                    </a:moveTo>
                    <a:lnTo>
                      <a:pt x="10" y="18"/>
                    </a:lnTo>
                    <a:lnTo>
                      <a:pt x="130" y="18"/>
                    </a:lnTo>
                    <a:lnTo>
                      <a:pt x="130" y="0"/>
                    </a:lnTo>
                    <a:lnTo>
                      <a:pt x="10" y="0"/>
                    </a:lnTo>
                    <a:lnTo>
                      <a:pt x="18" y="9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auto">
              <a:xfrm>
                <a:off x="2928" y="957"/>
                <a:ext cx="18" cy="3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0"/>
                  </a:cxn>
                  <a:cxn ang="0">
                    <a:pos x="0" y="634"/>
                  </a:cxn>
                  <a:cxn ang="0">
                    <a:pos x="18" y="634"/>
                  </a:cxn>
                  <a:cxn ang="0">
                    <a:pos x="18" y="10"/>
                  </a:cxn>
                  <a:cxn ang="0">
                    <a:pos x="10" y="20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0" y="0"/>
                  </a:cxn>
                </a:cxnLst>
                <a:rect l="0" t="0" r="r" b="b"/>
                <a:pathLst>
                  <a:path w="18" h="634">
                    <a:moveTo>
                      <a:pt x="10" y="0"/>
                    </a:moveTo>
                    <a:lnTo>
                      <a:pt x="0" y="10"/>
                    </a:lnTo>
                    <a:lnTo>
                      <a:pt x="0" y="634"/>
                    </a:lnTo>
                    <a:lnTo>
                      <a:pt x="18" y="634"/>
                    </a:lnTo>
                    <a:lnTo>
                      <a:pt x="18" y="10"/>
                    </a:lnTo>
                    <a:lnTo>
                      <a:pt x="10" y="2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5" name="Rectangle 91"/>
              <p:cNvSpPr>
                <a:spLocks noChangeArrowheads="1"/>
              </p:cNvSpPr>
              <p:nvPr/>
            </p:nvSpPr>
            <p:spPr bwMode="auto">
              <a:xfrm>
                <a:off x="3319" y="962"/>
                <a:ext cx="121" cy="312"/>
              </a:xfrm>
              <a:prstGeom prst="rect">
                <a:avLst/>
              </a:prstGeom>
              <a:solidFill>
                <a:srgbClr val="003F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auto">
              <a:xfrm>
                <a:off x="3319" y="957"/>
                <a:ext cx="130" cy="10"/>
              </a:xfrm>
              <a:custGeom>
                <a:avLst/>
                <a:gdLst/>
                <a:ahLst/>
                <a:cxnLst>
                  <a:cxn ang="0">
                    <a:pos x="130" y="8"/>
                  </a:cxn>
                  <a:cxn ang="0">
                    <a:pos x="121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121" y="18"/>
                  </a:cxn>
                  <a:cxn ang="0">
                    <a:pos x="111" y="8"/>
                  </a:cxn>
                  <a:cxn ang="0">
                    <a:pos x="130" y="8"/>
                  </a:cxn>
                  <a:cxn ang="0">
                    <a:pos x="130" y="0"/>
                  </a:cxn>
                  <a:cxn ang="0">
                    <a:pos x="121" y="0"/>
                  </a:cxn>
                  <a:cxn ang="0">
                    <a:pos x="130" y="8"/>
                  </a:cxn>
                </a:cxnLst>
                <a:rect l="0" t="0" r="r" b="b"/>
                <a:pathLst>
                  <a:path w="130" h="18">
                    <a:moveTo>
                      <a:pt x="130" y="8"/>
                    </a:moveTo>
                    <a:lnTo>
                      <a:pt x="121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1" y="18"/>
                    </a:lnTo>
                    <a:lnTo>
                      <a:pt x="111" y="8"/>
                    </a:lnTo>
                    <a:lnTo>
                      <a:pt x="130" y="8"/>
                    </a:lnTo>
                    <a:lnTo>
                      <a:pt x="130" y="0"/>
                    </a:lnTo>
                    <a:lnTo>
                      <a:pt x="121" y="0"/>
                    </a:lnTo>
                    <a:lnTo>
                      <a:pt x="13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auto">
              <a:xfrm>
                <a:off x="3430" y="962"/>
                <a:ext cx="19" cy="317"/>
              </a:xfrm>
              <a:custGeom>
                <a:avLst/>
                <a:gdLst/>
                <a:ahLst/>
                <a:cxnLst>
                  <a:cxn ang="0">
                    <a:pos x="10" y="634"/>
                  </a:cxn>
                  <a:cxn ang="0">
                    <a:pos x="19" y="626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626"/>
                  </a:cxn>
                  <a:cxn ang="0">
                    <a:pos x="10" y="616"/>
                  </a:cxn>
                  <a:cxn ang="0">
                    <a:pos x="10" y="634"/>
                  </a:cxn>
                  <a:cxn ang="0">
                    <a:pos x="19" y="634"/>
                  </a:cxn>
                  <a:cxn ang="0">
                    <a:pos x="19" y="626"/>
                  </a:cxn>
                  <a:cxn ang="0">
                    <a:pos x="10" y="634"/>
                  </a:cxn>
                </a:cxnLst>
                <a:rect l="0" t="0" r="r" b="b"/>
                <a:pathLst>
                  <a:path w="19" h="634">
                    <a:moveTo>
                      <a:pt x="10" y="634"/>
                    </a:moveTo>
                    <a:lnTo>
                      <a:pt x="19" y="626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626"/>
                    </a:lnTo>
                    <a:lnTo>
                      <a:pt x="10" y="616"/>
                    </a:lnTo>
                    <a:lnTo>
                      <a:pt x="10" y="634"/>
                    </a:lnTo>
                    <a:lnTo>
                      <a:pt x="19" y="634"/>
                    </a:lnTo>
                    <a:lnTo>
                      <a:pt x="19" y="626"/>
                    </a:lnTo>
                    <a:lnTo>
                      <a:pt x="10" y="6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auto">
              <a:xfrm>
                <a:off x="3310" y="1269"/>
                <a:ext cx="130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" y="18"/>
                  </a:cxn>
                  <a:cxn ang="0">
                    <a:pos x="130" y="18"/>
                  </a:cxn>
                  <a:cxn ang="0">
                    <a:pos x="130" y="0"/>
                  </a:cxn>
                  <a:cxn ang="0">
                    <a:pos x="9" y="0"/>
                  </a:cxn>
                  <a:cxn ang="0">
                    <a:pos x="19" y="10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9" y="18"/>
                  </a:cxn>
                  <a:cxn ang="0">
                    <a:pos x="0" y="10"/>
                  </a:cxn>
                </a:cxnLst>
                <a:rect l="0" t="0" r="r" b="b"/>
                <a:pathLst>
                  <a:path w="130" h="18">
                    <a:moveTo>
                      <a:pt x="0" y="10"/>
                    </a:moveTo>
                    <a:lnTo>
                      <a:pt x="9" y="18"/>
                    </a:lnTo>
                    <a:lnTo>
                      <a:pt x="130" y="18"/>
                    </a:lnTo>
                    <a:lnTo>
                      <a:pt x="130" y="0"/>
                    </a:lnTo>
                    <a:lnTo>
                      <a:pt x="9" y="0"/>
                    </a:lnTo>
                    <a:lnTo>
                      <a:pt x="19" y="1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auto">
              <a:xfrm>
                <a:off x="3310" y="957"/>
                <a:ext cx="19" cy="31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8"/>
                  </a:cxn>
                  <a:cxn ang="0">
                    <a:pos x="0" y="634"/>
                  </a:cxn>
                  <a:cxn ang="0">
                    <a:pos x="19" y="634"/>
                  </a:cxn>
                  <a:cxn ang="0">
                    <a:pos x="19" y="8"/>
                  </a:cxn>
                  <a:cxn ang="0">
                    <a:pos x="9" y="18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9" y="0"/>
                  </a:cxn>
                </a:cxnLst>
                <a:rect l="0" t="0" r="r" b="b"/>
                <a:pathLst>
                  <a:path w="19" h="634">
                    <a:moveTo>
                      <a:pt x="9" y="0"/>
                    </a:moveTo>
                    <a:lnTo>
                      <a:pt x="0" y="8"/>
                    </a:lnTo>
                    <a:lnTo>
                      <a:pt x="0" y="634"/>
                    </a:lnTo>
                    <a:lnTo>
                      <a:pt x="19" y="634"/>
                    </a:lnTo>
                    <a:lnTo>
                      <a:pt x="19" y="8"/>
                    </a:lnTo>
                    <a:lnTo>
                      <a:pt x="9" y="1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0" name="Rectangle 96"/>
              <p:cNvSpPr>
                <a:spLocks noChangeArrowheads="1"/>
              </p:cNvSpPr>
              <p:nvPr/>
            </p:nvSpPr>
            <p:spPr bwMode="auto">
              <a:xfrm>
                <a:off x="2505" y="999"/>
                <a:ext cx="374" cy="344"/>
              </a:xfrm>
              <a:prstGeom prst="rect">
                <a:avLst/>
              </a:prstGeom>
              <a:solidFill>
                <a:srgbClr val="7F3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auto">
              <a:xfrm>
                <a:off x="2505" y="994"/>
                <a:ext cx="384" cy="9"/>
              </a:xfrm>
              <a:custGeom>
                <a:avLst/>
                <a:gdLst/>
                <a:ahLst/>
                <a:cxnLst>
                  <a:cxn ang="0">
                    <a:pos x="384" y="10"/>
                  </a:cxn>
                  <a:cxn ang="0">
                    <a:pos x="374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374" y="19"/>
                  </a:cxn>
                  <a:cxn ang="0">
                    <a:pos x="366" y="10"/>
                  </a:cxn>
                  <a:cxn ang="0">
                    <a:pos x="384" y="10"/>
                  </a:cxn>
                  <a:cxn ang="0">
                    <a:pos x="384" y="0"/>
                  </a:cxn>
                  <a:cxn ang="0">
                    <a:pos x="374" y="0"/>
                  </a:cxn>
                  <a:cxn ang="0">
                    <a:pos x="384" y="10"/>
                  </a:cxn>
                </a:cxnLst>
                <a:rect l="0" t="0" r="r" b="b"/>
                <a:pathLst>
                  <a:path w="384" h="19">
                    <a:moveTo>
                      <a:pt x="384" y="10"/>
                    </a:moveTo>
                    <a:lnTo>
                      <a:pt x="374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374" y="19"/>
                    </a:lnTo>
                    <a:lnTo>
                      <a:pt x="366" y="10"/>
                    </a:lnTo>
                    <a:lnTo>
                      <a:pt x="384" y="10"/>
                    </a:lnTo>
                    <a:lnTo>
                      <a:pt x="384" y="0"/>
                    </a:lnTo>
                    <a:lnTo>
                      <a:pt x="374" y="0"/>
                    </a:lnTo>
                    <a:lnTo>
                      <a:pt x="38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auto">
              <a:xfrm>
                <a:off x="2871" y="999"/>
                <a:ext cx="18" cy="349"/>
              </a:xfrm>
              <a:custGeom>
                <a:avLst/>
                <a:gdLst/>
                <a:ahLst/>
                <a:cxnLst>
                  <a:cxn ang="0">
                    <a:pos x="8" y="697"/>
                  </a:cxn>
                  <a:cxn ang="0">
                    <a:pos x="18" y="687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687"/>
                  </a:cxn>
                  <a:cxn ang="0">
                    <a:pos x="8" y="679"/>
                  </a:cxn>
                  <a:cxn ang="0">
                    <a:pos x="8" y="697"/>
                  </a:cxn>
                  <a:cxn ang="0">
                    <a:pos x="18" y="697"/>
                  </a:cxn>
                  <a:cxn ang="0">
                    <a:pos x="18" y="687"/>
                  </a:cxn>
                  <a:cxn ang="0">
                    <a:pos x="8" y="697"/>
                  </a:cxn>
                </a:cxnLst>
                <a:rect l="0" t="0" r="r" b="b"/>
                <a:pathLst>
                  <a:path w="18" h="697">
                    <a:moveTo>
                      <a:pt x="8" y="697"/>
                    </a:moveTo>
                    <a:lnTo>
                      <a:pt x="18" y="68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87"/>
                    </a:lnTo>
                    <a:lnTo>
                      <a:pt x="8" y="679"/>
                    </a:lnTo>
                    <a:lnTo>
                      <a:pt x="8" y="697"/>
                    </a:lnTo>
                    <a:lnTo>
                      <a:pt x="18" y="697"/>
                    </a:lnTo>
                    <a:lnTo>
                      <a:pt x="18" y="687"/>
                    </a:lnTo>
                    <a:lnTo>
                      <a:pt x="8" y="6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auto">
              <a:xfrm>
                <a:off x="2495" y="1338"/>
                <a:ext cx="384" cy="1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0" y="18"/>
                  </a:cxn>
                  <a:cxn ang="0">
                    <a:pos x="384" y="18"/>
                  </a:cxn>
                  <a:cxn ang="0">
                    <a:pos x="384" y="0"/>
                  </a:cxn>
                  <a:cxn ang="0">
                    <a:pos x="10" y="0"/>
                  </a:cxn>
                  <a:cxn ang="0">
                    <a:pos x="20" y="8"/>
                  </a:cxn>
                  <a:cxn ang="0">
                    <a:pos x="0" y="8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0" y="8"/>
                  </a:cxn>
                </a:cxnLst>
                <a:rect l="0" t="0" r="r" b="b"/>
                <a:pathLst>
                  <a:path w="384" h="18">
                    <a:moveTo>
                      <a:pt x="0" y="8"/>
                    </a:moveTo>
                    <a:lnTo>
                      <a:pt x="10" y="18"/>
                    </a:lnTo>
                    <a:lnTo>
                      <a:pt x="384" y="18"/>
                    </a:lnTo>
                    <a:lnTo>
                      <a:pt x="384" y="0"/>
                    </a:lnTo>
                    <a:lnTo>
                      <a:pt x="10" y="0"/>
                    </a:lnTo>
                    <a:lnTo>
                      <a:pt x="20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auto">
              <a:xfrm>
                <a:off x="2495" y="994"/>
                <a:ext cx="20" cy="34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0"/>
                  </a:cxn>
                  <a:cxn ang="0">
                    <a:pos x="0" y="697"/>
                  </a:cxn>
                  <a:cxn ang="0">
                    <a:pos x="20" y="697"/>
                  </a:cxn>
                  <a:cxn ang="0">
                    <a:pos x="20" y="10"/>
                  </a:cxn>
                  <a:cxn ang="0">
                    <a:pos x="10" y="19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0" y="0"/>
                  </a:cxn>
                </a:cxnLst>
                <a:rect l="0" t="0" r="r" b="b"/>
                <a:pathLst>
                  <a:path w="20" h="697">
                    <a:moveTo>
                      <a:pt x="10" y="0"/>
                    </a:moveTo>
                    <a:lnTo>
                      <a:pt x="0" y="10"/>
                    </a:lnTo>
                    <a:lnTo>
                      <a:pt x="0" y="697"/>
                    </a:lnTo>
                    <a:lnTo>
                      <a:pt x="20" y="697"/>
                    </a:lnTo>
                    <a:lnTo>
                      <a:pt x="20" y="10"/>
                    </a:lnTo>
                    <a:lnTo>
                      <a:pt x="10" y="19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5" name="Rectangle 101"/>
              <p:cNvSpPr>
                <a:spLocks noChangeArrowheads="1"/>
              </p:cNvSpPr>
              <p:nvPr/>
            </p:nvSpPr>
            <p:spPr bwMode="auto">
              <a:xfrm>
                <a:off x="1762" y="1338"/>
                <a:ext cx="666" cy="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auto">
              <a:xfrm>
                <a:off x="1762" y="1333"/>
                <a:ext cx="676" cy="9"/>
              </a:xfrm>
              <a:custGeom>
                <a:avLst/>
                <a:gdLst/>
                <a:ahLst/>
                <a:cxnLst>
                  <a:cxn ang="0">
                    <a:pos x="676" y="9"/>
                  </a:cxn>
                  <a:cxn ang="0">
                    <a:pos x="666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666" y="18"/>
                  </a:cxn>
                  <a:cxn ang="0">
                    <a:pos x="657" y="9"/>
                  </a:cxn>
                  <a:cxn ang="0">
                    <a:pos x="676" y="9"/>
                  </a:cxn>
                  <a:cxn ang="0">
                    <a:pos x="676" y="0"/>
                  </a:cxn>
                  <a:cxn ang="0">
                    <a:pos x="666" y="0"/>
                  </a:cxn>
                  <a:cxn ang="0">
                    <a:pos x="676" y="9"/>
                  </a:cxn>
                </a:cxnLst>
                <a:rect l="0" t="0" r="r" b="b"/>
                <a:pathLst>
                  <a:path w="676" h="18">
                    <a:moveTo>
                      <a:pt x="676" y="9"/>
                    </a:moveTo>
                    <a:lnTo>
                      <a:pt x="666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666" y="18"/>
                    </a:lnTo>
                    <a:lnTo>
                      <a:pt x="657" y="9"/>
                    </a:lnTo>
                    <a:lnTo>
                      <a:pt x="676" y="9"/>
                    </a:lnTo>
                    <a:lnTo>
                      <a:pt x="676" y="0"/>
                    </a:lnTo>
                    <a:lnTo>
                      <a:pt x="666" y="0"/>
                    </a:lnTo>
                    <a:lnTo>
                      <a:pt x="676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auto">
              <a:xfrm>
                <a:off x="2419" y="1338"/>
                <a:ext cx="19" cy="14"/>
              </a:xfrm>
              <a:custGeom>
                <a:avLst/>
                <a:gdLst/>
                <a:ahLst/>
                <a:cxnLst>
                  <a:cxn ang="0">
                    <a:pos x="9" y="30"/>
                  </a:cxn>
                  <a:cxn ang="0">
                    <a:pos x="19" y="21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9" y="12"/>
                  </a:cxn>
                  <a:cxn ang="0">
                    <a:pos x="9" y="30"/>
                  </a:cxn>
                  <a:cxn ang="0">
                    <a:pos x="19" y="30"/>
                  </a:cxn>
                  <a:cxn ang="0">
                    <a:pos x="19" y="21"/>
                  </a:cxn>
                  <a:cxn ang="0">
                    <a:pos x="9" y="30"/>
                  </a:cxn>
                </a:cxnLst>
                <a:rect l="0" t="0" r="r" b="b"/>
                <a:pathLst>
                  <a:path w="19" h="30">
                    <a:moveTo>
                      <a:pt x="9" y="30"/>
                    </a:moveTo>
                    <a:lnTo>
                      <a:pt x="19" y="21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9" y="12"/>
                    </a:lnTo>
                    <a:lnTo>
                      <a:pt x="9" y="30"/>
                    </a:lnTo>
                    <a:lnTo>
                      <a:pt x="19" y="30"/>
                    </a:lnTo>
                    <a:lnTo>
                      <a:pt x="19" y="21"/>
                    </a:lnTo>
                    <a:lnTo>
                      <a:pt x="9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auto">
              <a:xfrm>
                <a:off x="1754" y="1343"/>
                <a:ext cx="674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8" y="18"/>
                  </a:cxn>
                  <a:cxn ang="0">
                    <a:pos x="674" y="18"/>
                  </a:cxn>
                  <a:cxn ang="0">
                    <a:pos x="674" y="0"/>
                  </a:cxn>
                  <a:cxn ang="0">
                    <a:pos x="8" y="0"/>
                  </a:cxn>
                  <a:cxn ang="0">
                    <a:pos x="18" y="9"/>
                  </a:cxn>
                  <a:cxn ang="0">
                    <a:pos x="0" y="9"/>
                  </a:cxn>
                  <a:cxn ang="0">
                    <a:pos x="0" y="18"/>
                  </a:cxn>
                  <a:cxn ang="0">
                    <a:pos x="8" y="18"/>
                  </a:cxn>
                  <a:cxn ang="0">
                    <a:pos x="0" y="9"/>
                  </a:cxn>
                </a:cxnLst>
                <a:rect l="0" t="0" r="r" b="b"/>
                <a:pathLst>
                  <a:path w="674" h="18">
                    <a:moveTo>
                      <a:pt x="0" y="9"/>
                    </a:moveTo>
                    <a:lnTo>
                      <a:pt x="8" y="18"/>
                    </a:lnTo>
                    <a:lnTo>
                      <a:pt x="674" y="18"/>
                    </a:lnTo>
                    <a:lnTo>
                      <a:pt x="674" y="0"/>
                    </a:lnTo>
                    <a:lnTo>
                      <a:pt x="8" y="0"/>
                    </a:lnTo>
                    <a:lnTo>
                      <a:pt x="18" y="9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8" y="1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auto">
              <a:xfrm>
                <a:off x="1754" y="1333"/>
                <a:ext cx="1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9"/>
                  </a:cxn>
                  <a:cxn ang="0">
                    <a:pos x="0" y="30"/>
                  </a:cxn>
                  <a:cxn ang="0">
                    <a:pos x="18" y="30"/>
                  </a:cxn>
                  <a:cxn ang="0">
                    <a:pos x="18" y="9"/>
                  </a:cxn>
                  <a:cxn ang="0">
                    <a:pos x="8" y="18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8" y="0"/>
                  </a:cxn>
                </a:cxnLst>
                <a:rect l="0" t="0" r="r" b="b"/>
                <a:pathLst>
                  <a:path w="18" h="30">
                    <a:moveTo>
                      <a:pt x="8" y="0"/>
                    </a:moveTo>
                    <a:lnTo>
                      <a:pt x="0" y="9"/>
                    </a:lnTo>
                    <a:lnTo>
                      <a:pt x="0" y="30"/>
                    </a:lnTo>
                    <a:lnTo>
                      <a:pt x="18" y="30"/>
                    </a:lnTo>
                    <a:lnTo>
                      <a:pt x="18" y="9"/>
                    </a:lnTo>
                    <a:lnTo>
                      <a:pt x="8" y="1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0" name="Rectangle 106"/>
              <p:cNvSpPr>
                <a:spLocks noChangeArrowheads="1"/>
              </p:cNvSpPr>
              <p:nvPr/>
            </p:nvSpPr>
            <p:spPr bwMode="auto">
              <a:xfrm>
                <a:off x="1807" y="1349"/>
                <a:ext cx="621" cy="57"/>
              </a:xfrm>
              <a:prstGeom prst="rect">
                <a:avLst/>
              </a:prstGeom>
              <a:solidFill>
                <a:srgbClr val="D1AF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auto">
              <a:xfrm>
                <a:off x="1807" y="1344"/>
                <a:ext cx="631" cy="9"/>
              </a:xfrm>
              <a:custGeom>
                <a:avLst/>
                <a:gdLst/>
                <a:ahLst/>
                <a:cxnLst>
                  <a:cxn ang="0">
                    <a:pos x="631" y="10"/>
                  </a:cxn>
                  <a:cxn ang="0">
                    <a:pos x="621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621" y="18"/>
                  </a:cxn>
                  <a:cxn ang="0">
                    <a:pos x="612" y="10"/>
                  </a:cxn>
                  <a:cxn ang="0">
                    <a:pos x="631" y="10"/>
                  </a:cxn>
                  <a:cxn ang="0">
                    <a:pos x="631" y="0"/>
                  </a:cxn>
                  <a:cxn ang="0">
                    <a:pos x="621" y="0"/>
                  </a:cxn>
                  <a:cxn ang="0">
                    <a:pos x="631" y="10"/>
                  </a:cxn>
                </a:cxnLst>
                <a:rect l="0" t="0" r="r" b="b"/>
                <a:pathLst>
                  <a:path w="631" h="18">
                    <a:moveTo>
                      <a:pt x="631" y="10"/>
                    </a:moveTo>
                    <a:lnTo>
                      <a:pt x="621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621" y="18"/>
                    </a:lnTo>
                    <a:lnTo>
                      <a:pt x="612" y="10"/>
                    </a:lnTo>
                    <a:lnTo>
                      <a:pt x="631" y="10"/>
                    </a:lnTo>
                    <a:lnTo>
                      <a:pt x="631" y="0"/>
                    </a:lnTo>
                    <a:lnTo>
                      <a:pt x="621" y="0"/>
                    </a:lnTo>
                    <a:lnTo>
                      <a:pt x="63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auto">
              <a:xfrm>
                <a:off x="2419" y="1349"/>
                <a:ext cx="19" cy="62"/>
              </a:xfrm>
              <a:custGeom>
                <a:avLst/>
                <a:gdLst/>
                <a:ahLst/>
                <a:cxnLst>
                  <a:cxn ang="0">
                    <a:pos x="9" y="124"/>
                  </a:cxn>
                  <a:cxn ang="0">
                    <a:pos x="19" y="114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9" y="105"/>
                  </a:cxn>
                  <a:cxn ang="0">
                    <a:pos x="9" y="124"/>
                  </a:cxn>
                  <a:cxn ang="0">
                    <a:pos x="19" y="124"/>
                  </a:cxn>
                  <a:cxn ang="0">
                    <a:pos x="19" y="114"/>
                  </a:cxn>
                  <a:cxn ang="0">
                    <a:pos x="9" y="124"/>
                  </a:cxn>
                </a:cxnLst>
                <a:rect l="0" t="0" r="r" b="b"/>
                <a:pathLst>
                  <a:path w="19" h="124">
                    <a:moveTo>
                      <a:pt x="9" y="124"/>
                    </a:moveTo>
                    <a:lnTo>
                      <a:pt x="19" y="114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9" y="105"/>
                    </a:lnTo>
                    <a:lnTo>
                      <a:pt x="9" y="124"/>
                    </a:lnTo>
                    <a:lnTo>
                      <a:pt x="19" y="124"/>
                    </a:lnTo>
                    <a:lnTo>
                      <a:pt x="19" y="114"/>
                    </a:lnTo>
                    <a:lnTo>
                      <a:pt x="9" y="1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auto">
              <a:xfrm>
                <a:off x="1797" y="1402"/>
                <a:ext cx="631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19"/>
                  </a:cxn>
                  <a:cxn ang="0">
                    <a:pos x="631" y="19"/>
                  </a:cxn>
                  <a:cxn ang="0">
                    <a:pos x="631" y="0"/>
                  </a:cxn>
                  <a:cxn ang="0">
                    <a:pos x="10" y="0"/>
                  </a:cxn>
                  <a:cxn ang="0">
                    <a:pos x="18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10" y="19"/>
                  </a:cxn>
                  <a:cxn ang="0">
                    <a:pos x="0" y="9"/>
                  </a:cxn>
                </a:cxnLst>
                <a:rect l="0" t="0" r="r" b="b"/>
                <a:pathLst>
                  <a:path w="631" h="19">
                    <a:moveTo>
                      <a:pt x="0" y="9"/>
                    </a:moveTo>
                    <a:lnTo>
                      <a:pt x="10" y="19"/>
                    </a:lnTo>
                    <a:lnTo>
                      <a:pt x="631" y="19"/>
                    </a:lnTo>
                    <a:lnTo>
                      <a:pt x="631" y="0"/>
                    </a:lnTo>
                    <a:lnTo>
                      <a:pt x="10" y="0"/>
                    </a:lnTo>
                    <a:lnTo>
                      <a:pt x="18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auto">
              <a:xfrm>
                <a:off x="1797" y="1344"/>
                <a:ext cx="18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0"/>
                  </a:cxn>
                  <a:cxn ang="0">
                    <a:pos x="0" y="124"/>
                  </a:cxn>
                  <a:cxn ang="0">
                    <a:pos x="18" y="124"/>
                  </a:cxn>
                  <a:cxn ang="0">
                    <a:pos x="18" y="10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0" y="0"/>
                  </a:cxn>
                </a:cxnLst>
                <a:rect l="0" t="0" r="r" b="b"/>
                <a:pathLst>
                  <a:path w="18" h="124">
                    <a:moveTo>
                      <a:pt x="10" y="0"/>
                    </a:moveTo>
                    <a:lnTo>
                      <a:pt x="0" y="10"/>
                    </a:lnTo>
                    <a:lnTo>
                      <a:pt x="0" y="124"/>
                    </a:lnTo>
                    <a:lnTo>
                      <a:pt x="18" y="124"/>
                    </a:lnTo>
                    <a:lnTo>
                      <a:pt x="18" y="10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5" name="Rectangle 111"/>
              <p:cNvSpPr>
                <a:spLocks noChangeArrowheads="1"/>
              </p:cNvSpPr>
              <p:nvPr/>
            </p:nvSpPr>
            <p:spPr bwMode="auto">
              <a:xfrm>
                <a:off x="2911" y="1333"/>
                <a:ext cx="667" cy="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6" name="Freeform 112"/>
              <p:cNvSpPr>
                <a:spLocks/>
              </p:cNvSpPr>
              <p:nvPr/>
            </p:nvSpPr>
            <p:spPr bwMode="auto">
              <a:xfrm>
                <a:off x="2911" y="1329"/>
                <a:ext cx="675" cy="9"/>
              </a:xfrm>
              <a:custGeom>
                <a:avLst/>
                <a:gdLst/>
                <a:ahLst/>
                <a:cxnLst>
                  <a:cxn ang="0">
                    <a:pos x="675" y="9"/>
                  </a:cxn>
                  <a:cxn ang="0">
                    <a:pos x="667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667" y="18"/>
                  </a:cxn>
                  <a:cxn ang="0">
                    <a:pos x="657" y="9"/>
                  </a:cxn>
                  <a:cxn ang="0">
                    <a:pos x="675" y="9"/>
                  </a:cxn>
                  <a:cxn ang="0">
                    <a:pos x="675" y="0"/>
                  </a:cxn>
                  <a:cxn ang="0">
                    <a:pos x="667" y="0"/>
                  </a:cxn>
                  <a:cxn ang="0">
                    <a:pos x="675" y="9"/>
                  </a:cxn>
                </a:cxnLst>
                <a:rect l="0" t="0" r="r" b="b"/>
                <a:pathLst>
                  <a:path w="675" h="18">
                    <a:moveTo>
                      <a:pt x="675" y="9"/>
                    </a:moveTo>
                    <a:lnTo>
                      <a:pt x="667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667" y="18"/>
                    </a:lnTo>
                    <a:lnTo>
                      <a:pt x="657" y="9"/>
                    </a:lnTo>
                    <a:lnTo>
                      <a:pt x="675" y="9"/>
                    </a:lnTo>
                    <a:lnTo>
                      <a:pt x="675" y="0"/>
                    </a:lnTo>
                    <a:lnTo>
                      <a:pt x="667" y="0"/>
                    </a:lnTo>
                    <a:lnTo>
                      <a:pt x="67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7" name="Freeform 113"/>
              <p:cNvSpPr>
                <a:spLocks/>
              </p:cNvSpPr>
              <p:nvPr/>
            </p:nvSpPr>
            <p:spPr bwMode="auto">
              <a:xfrm>
                <a:off x="3568" y="1333"/>
                <a:ext cx="18" cy="15"/>
              </a:xfrm>
              <a:custGeom>
                <a:avLst/>
                <a:gdLst/>
                <a:ahLst/>
                <a:cxnLst>
                  <a:cxn ang="0">
                    <a:pos x="10" y="30"/>
                  </a:cxn>
                  <a:cxn ang="0">
                    <a:pos x="18" y="21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10" y="12"/>
                  </a:cxn>
                  <a:cxn ang="0">
                    <a:pos x="10" y="30"/>
                  </a:cxn>
                  <a:cxn ang="0">
                    <a:pos x="18" y="30"/>
                  </a:cxn>
                  <a:cxn ang="0">
                    <a:pos x="18" y="21"/>
                  </a:cxn>
                  <a:cxn ang="0">
                    <a:pos x="10" y="30"/>
                  </a:cxn>
                </a:cxnLst>
                <a:rect l="0" t="0" r="r" b="b"/>
                <a:pathLst>
                  <a:path w="18" h="30">
                    <a:moveTo>
                      <a:pt x="10" y="30"/>
                    </a:moveTo>
                    <a:lnTo>
                      <a:pt x="18" y="21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10" y="12"/>
                    </a:lnTo>
                    <a:lnTo>
                      <a:pt x="10" y="30"/>
                    </a:lnTo>
                    <a:lnTo>
                      <a:pt x="18" y="30"/>
                    </a:lnTo>
                    <a:lnTo>
                      <a:pt x="18" y="21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8" name="Freeform 114"/>
              <p:cNvSpPr>
                <a:spLocks/>
              </p:cNvSpPr>
              <p:nvPr/>
            </p:nvSpPr>
            <p:spPr bwMode="auto">
              <a:xfrm>
                <a:off x="2901" y="1339"/>
                <a:ext cx="677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18"/>
                  </a:cxn>
                  <a:cxn ang="0">
                    <a:pos x="677" y="18"/>
                  </a:cxn>
                  <a:cxn ang="0">
                    <a:pos x="677" y="0"/>
                  </a:cxn>
                  <a:cxn ang="0">
                    <a:pos x="10" y="0"/>
                  </a:cxn>
                  <a:cxn ang="0">
                    <a:pos x="18" y="9"/>
                  </a:cxn>
                  <a:cxn ang="0">
                    <a:pos x="0" y="9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0" y="9"/>
                  </a:cxn>
                </a:cxnLst>
                <a:rect l="0" t="0" r="r" b="b"/>
                <a:pathLst>
                  <a:path w="677" h="18">
                    <a:moveTo>
                      <a:pt x="0" y="9"/>
                    </a:moveTo>
                    <a:lnTo>
                      <a:pt x="10" y="18"/>
                    </a:lnTo>
                    <a:lnTo>
                      <a:pt x="677" y="18"/>
                    </a:lnTo>
                    <a:lnTo>
                      <a:pt x="677" y="0"/>
                    </a:lnTo>
                    <a:lnTo>
                      <a:pt x="10" y="0"/>
                    </a:lnTo>
                    <a:lnTo>
                      <a:pt x="18" y="9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9" name="Freeform 115"/>
              <p:cNvSpPr>
                <a:spLocks/>
              </p:cNvSpPr>
              <p:nvPr/>
            </p:nvSpPr>
            <p:spPr bwMode="auto">
              <a:xfrm>
                <a:off x="2901" y="1329"/>
                <a:ext cx="18" cy="1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9"/>
                  </a:cxn>
                  <a:cxn ang="0">
                    <a:pos x="0" y="30"/>
                  </a:cxn>
                  <a:cxn ang="0">
                    <a:pos x="18" y="30"/>
                  </a:cxn>
                  <a:cxn ang="0">
                    <a:pos x="18" y="9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0" y="0"/>
                  </a:cxn>
                </a:cxnLst>
                <a:rect l="0" t="0" r="r" b="b"/>
                <a:pathLst>
                  <a:path w="18" h="30">
                    <a:moveTo>
                      <a:pt x="10" y="0"/>
                    </a:moveTo>
                    <a:lnTo>
                      <a:pt x="0" y="9"/>
                    </a:lnTo>
                    <a:lnTo>
                      <a:pt x="0" y="30"/>
                    </a:lnTo>
                    <a:lnTo>
                      <a:pt x="18" y="30"/>
                    </a:lnTo>
                    <a:lnTo>
                      <a:pt x="18" y="9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0" name="Rectangle 116"/>
              <p:cNvSpPr>
                <a:spLocks noChangeArrowheads="1"/>
              </p:cNvSpPr>
              <p:nvPr/>
            </p:nvSpPr>
            <p:spPr bwMode="auto">
              <a:xfrm>
                <a:off x="2954" y="1343"/>
                <a:ext cx="622" cy="58"/>
              </a:xfrm>
              <a:prstGeom prst="rect">
                <a:avLst/>
              </a:prstGeom>
              <a:solidFill>
                <a:srgbClr val="D1AF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1" name="Freeform 117"/>
              <p:cNvSpPr>
                <a:spLocks/>
              </p:cNvSpPr>
              <p:nvPr/>
            </p:nvSpPr>
            <p:spPr bwMode="auto">
              <a:xfrm>
                <a:off x="2954" y="1339"/>
                <a:ext cx="631" cy="9"/>
              </a:xfrm>
              <a:custGeom>
                <a:avLst/>
                <a:gdLst/>
                <a:ahLst/>
                <a:cxnLst>
                  <a:cxn ang="0">
                    <a:pos x="631" y="9"/>
                  </a:cxn>
                  <a:cxn ang="0">
                    <a:pos x="622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622" y="18"/>
                  </a:cxn>
                  <a:cxn ang="0">
                    <a:pos x="612" y="9"/>
                  </a:cxn>
                  <a:cxn ang="0">
                    <a:pos x="631" y="9"/>
                  </a:cxn>
                  <a:cxn ang="0">
                    <a:pos x="631" y="0"/>
                  </a:cxn>
                  <a:cxn ang="0">
                    <a:pos x="622" y="0"/>
                  </a:cxn>
                  <a:cxn ang="0">
                    <a:pos x="631" y="9"/>
                  </a:cxn>
                </a:cxnLst>
                <a:rect l="0" t="0" r="r" b="b"/>
                <a:pathLst>
                  <a:path w="631" h="18">
                    <a:moveTo>
                      <a:pt x="631" y="9"/>
                    </a:moveTo>
                    <a:lnTo>
                      <a:pt x="62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622" y="18"/>
                    </a:lnTo>
                    <a:lnTo>
                      <a:pt x="612" y="9"/>
                    </a:lnTo>
                    <a:lnTo>
                      <a:pt x="631" y="9"/>
                    </a:lnTo>
                    <a:lnTo>
                      <a:pt x="631" y="0"/>
                    </a:lnTo>
                    <a:lnTo>
                      <a:pt x="622" y="0"/>
                    </a:lnTo>
                    <a:lnTo>
                      <a:pt x="631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2" name="Freeform 118"/>
              <p:cNvSpPr>
                <a:spLocks/>
              </p:cNvSpPr>
              <p:nvPr/>
            </p:nvSpPr>
            <p:spPr bwMode="auto">
              <a:xfrm>
                <a:off x="3566" y="1343"/>
                <a:ext cx="19" cy="62"/>
              </a:xfrm>
              <a:custGeom>
                <a:avLst/>
                <a:gdLst/>
                <a:ahLst/>
                <a:cxnLst>
                  <a:cxn ang="0">
                    <a:pos x="10" y="124"/>
                  </a:cxn>
                  <a:cxn ang="0">
                    <a:pos x="19" y="115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10" y="105"/>
                  </a:cxn>
                  <a:cxn ang="0">
                    <a:pos x="10" y="124"/>
                  </a:cxn>
                  <a:cxn ang="0">
                    <a:pos x="19" y="124"/>
                  </a:cxn>
                  <a:cxn ang="0">
                    <a:pos x="19" y="115"/>
                  </a:cxn>
                  <a:cxn ang="0">
                    <a:pos x="10" y="124"/>
                  </a:cxn>
                </a:cxnLst>
                <a:rect l="0" t="0" r="r" b="b"/>
                <a:pathLst>
                  <a:path w="19" h="124">
                    <a:moveTo>
                      <a:pt x="10" y="124"/>
                    </a:moveTo>
                    <a:lnTo>
                      <a:pt x="19" y="115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115"/>
                    </a:lnTo>
                    <a:lnTo>
                      <a:pt x="10" y="105"/>
                    </a:lnTo>
                    <a:lnTo>
                      <a:pt x="10" y="124"/>
                    </a:lnTo>
                    <a:lnTo>
                      <a:pt x="19" y="124"/>
                    </a:lnTo>
                    <a:lnTo>
                      <a:pt x="19" y="115"/>
                    </a:lnTo>
                    <a:lnTo>
                      <a:pt x="10" y="1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3" name="Freeform 119"/>
              <p:cNvSpPr>
                <a:spLocks/>
              </p:cNvSpPr>
              <p:nvPr/>
            </p:nvSpPr>
            <p:spPr bwMode="auto">
              <a:xfrm>
                <a:off x="2944" y="1396"/>
                <a:ext cx="632" cy="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0" y="19"/>
                  </a:cxn>
                  <a:cxn ang="0">
                    <a:pos x="632" y="19"/>
                  </a:cxn>
                  <a:cxn ang="0">
                    <a:pos x="632" y="0"/>
                  </a:cxn>
                  <a:cxn ang="0">
                    <a:pos x="10" y="0"/>
                  </a:cxn>
                  <a:cxn ang="0">
                    <a:pos x="18" y="10"/>
                  </a:cxn>
                  <a:cxn ang="0">
                    <a:pos x="0" y="10"/>
                  </a:cxn>
                  <a:cxn ang="0">
                    <a:pos x="0" y="19"/>
                  </a:cxn>
                  <a:cxn ang="0">
                    <a:pos x="10" y="19"/>
                  </a:cxn>
                  <a:cxn ang="0">
                    <a:pos x="0" y="10"/>
                  </a:cxn>
                </a:cxnLst>
                <a:rect l="0" t="0" r="r" b="b"/>
                <a:pathLst>
                  <a:path w="632" h="19">
                    <a:moveTo>
                      <a:pt x="0" y="10"/>
                    </a:moveTo>
                    <a:lnTo>
                      <a:pt x="10" y="19"/>
                    </a:lnTo>
                    <a:lnTo>
                      <a:pt x="632" y="19"/>
                    </a:lnTo>
                    <a:lnTo>
                      <a:pt x="632" y="0"/>
                    </a:lnTo>
                    <a:lnTo>
                      <a:pt x="10" y="0"/>
                    </a:lnTo>
                    <a:lnTo>
                      <a:pt x="18" y="1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4" name="Freeform 120"/>
              <p:cNvSpPr>
                <a:spLocks/>
              </p:cNvSpPr>
              <p:nvPr/>
            </p:nvSpPr>
            <p:spPr bwMode="auto">
              <a:xfrm>
                <a:off x="2944" y="1339"/>
                <a:ext cx="18" cy="6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9"/>
                  </a:cxn>
                  <a:cxn ang="0">
                    <a:pos x="0" y="124"/>
                  </a:cxn>
                  <a:cxn ang="0">
                    <a:pos x="18" y="124"/>
                  </a:cxn>
                  <a:cxn ang="0">
                    <a:pos x="18" y="9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0" y="0"/>
                  </a:cxn>
                </a:cxnLst>
                <a:rect l="0" t="0" r="r" b="b"/>
                <a:pathLst>
                  <a:path w="18" h="124">
                    <a:moveTo>
                      <a:pt x="10" y="0"/>
                    </a:moveTo>
                    <a:lnTo>
                      <a:pt x="0" y="9"/>
                    </a:lnTo>
                    <a:lnTo>
                      <a:pt x="0" y="124"/>
                    </a:lnTo>
                    <a:lnTo>
                      <a:pt x="18" y="124"/>
                    </a:lnTo>
                    <a:lnTo>
                      <a:pt x="18" y="9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5" name="Rectangle 121"/>
              <p:cNvSpPr>
                <a:spLocks noChangeArrowheads="1"/>
              </p:cNvSpPr>
              <p:nvPr/>
            </p:nvSpPr>
            <p:spPr bwMode="auto">
              <a:xfrm>
                <a:off x="3518" y="1216"/>
                <a:ext cx="43" cy="11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6" name="Freeform 122"/>
              <p:cNvSpPr>
                <a:spLocks/>
              </p:cNvSpPr>
              <p:nvPr/>
            </p:nvSpPr>
            <p:spPr bwMode="auto">
              <a:xfrm>
                <a:off x="3518" y="1211"/>
                <a:ext cx="53" cy="9"/>
              </a:xfrm>
              <a:custGeom>
                <a:avLst/>
                <a:gdLst/>
                <a:ahLst/>
                <a:cxnLst>
                  <a:cxn ang="0">
                    <a:pos x="53" y="10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43" y="18"/>
                  </a:cxn>
                  <a:cxn ang="0">
                    <a:pos x="34" y="10"/>
                  </a:cxn>
                  <a:cxn ang="0">
                    <a:pos x="53" y="10"/>
                  </a:cxn>
                  <a:cxn ang="0">
                    <a:pos x="53" y="0"/>
                  </a:cxn>
                  <a:cxn ang="0">
                    <a:pos x="43" y="0"/>
                  </a:cxn>
                  <a:cxn ang="0">
                    <a:pos x="53" y="10"/>
                  </a:cxn>
                </a:cxnLst>
                <a:rect l="0" t="0" r="r" b="b"/>
                <a:pathLst>
                  <a:path w="53" h="18">
                    <a:moveTo>
                      <a:pt x="53" y="10"/>
                    </a:moveTo>
                    <a:lnTo>
                      <a:pt x="43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3" y="18"/>
                    </a:lnTo>
                    <a:lnTo>
                      <a:pt x="34" y="10"/>
                    </a:lnTo>
                    <a:lnTo>
                      <a:pt x="53" y="10"/>
                    </a:lnTo>
                    <a:lnTo>
                      <a:pt x="53" y="0"/>
                    </a:lnTo>
                    <a:lnTo>
                      <a:pt x="43" y="0"/>
                    </a:lnTo>
                    <a:lnTo>
                      <a:pt x="53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7" name="Freeform 123"/>
              <p:cNvSpPr>
                <a:spLocks/>
              </p:cNvSpPr>
              <p:nvPr/>
            </p:nvSpPr>
            <p:spPr bwMode="auto">
              <a:xfrm>
                <a:off x="3552" y="1216"/>
                <a:ext cx="19" cy="121"/>
              </a:xfrm>
              <a:custGeom>
                <a:avLst/>
                <a:gdLst/>
                <a:ahLst/>
                <a:cxnLst>
                  <a:cxn ang="0">
                    <a:pos x="9" y="242"/>
                  </a:cxn>
                  <a:cxn ang="0">
                    <a:pos x="19" y="232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32"/>
                  </a:cxn>
                  <a:cxn ang="0">
                    <a:pos x="9" y="224"/>
                  </a:cxn>
                  <a:cxn ang="0">
                    <a:pos x="9" y="242"/>
                  </a:cxn>
                  <a:cxn ang="0">
                    <a:pos x="19" y="242"/>
                  </a:cxn>
                  <a:cxn ang="0">
                    <a:pos x="19" y="232"/>
                  </a:cxn>
                  <a:cxn ang="0">
                    <a:pos x="9" y="242"/>
                  </a:cxn>
                </a:cxnLst>
                <a:rect l="0" t="0" r="r" b="b"/>
                <a:pathLst>
                  <a:path w="19" h="242">
                    <a:moveTo>
                      <a:pt x="9" y="242"/>
                    </a:moveTo>
                    <a:lnTo>
                      <a:pt x="19" y="232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32"/>
                    </a:lnTo>
                    <a:lnTo>
                      <a:pt x="9" y="224"/>
                    </a:lnTo>
                    <a:lnTo>
                      <a:pt x="9" y="242"/>
                    </a:lnTo>
                    <a:lnTo>
                      <a:pt x="19" y="242"/>
                    </a:lnTo>
                    <a:lnTo>
                      <a:pt x="19" y="232"/>
                    </a:lnTo>
                    <a:lnTo>
                      <a:pt x="9" y="2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8" name="Freeform 124"/>
              <p:cNvSpPr>
                <a:spLocks/>
              </p:cNvSpPr>
              <p:nvPr/>
            </p:nvSpPr>
            <p:spPr bwMode="auto">
              <a:xfrm>
                <a:off x="3509" y="1328"/>
                <a:ext cx="52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9" y="18"/>
                  </a:cxn>
                  <a:cxn ang="0">
                    <a:pos x="52" y="18"/>
                  </a:cxn>
                  <a:cxn ang="0">
                    <a:pos x="52" y="0"/>
                  </a:cxn>
                  <a:cxn ang="0">
                    <a:pos x="9" y="0"/>
                  </a:cxn>
                  <a:cxn ang="0">
                    <a:pos x="19" y="8"/>
                  </a:cxn>
                  <a:cxn ang="0">
                    <a:pos x="0" y="8"/>
                  </a:cxn>
                  <a:cxn ang="0">
                    <a:pos x="0" y="18"/>
                  </a:cxn>
                  <a:cxn ang="0">
                    <a:pos x="9" y="18"/>
                  </a:cxn>
                  <a:cxn ang="0">
                    <a:pos x="0" y="8"/>
                  </a:cxn>
                </a:cxnLst>
                <a:rect l="0" t="0" r="r" b="b"/>
                <a:pathLst>
                  <a:path w="52" h="18">
                    <a:moveTo>
                      <a:pt x="0" y="8"/>
                    </a:moveTo>
                    <a:lnTo>
                      <a:pt x="9" y="18"/>
                    </a:lnTo>
                    <a:lnTo>
                      <a:pt x="52" y="18"/>
                    </a:lnTo>
                    <a:lnTo>
                      <a:pt x="52" y="0"/>
                    </a:lnTo>
                    <a:lnTo>
                      <a:pt x="9" y="0"/>
                    </a:lnTo>
                    <a:lnTo>
                      <a:pt x="19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9" name="Freeform 125"/>
              <p:cNvSpPr>
                <a:spLocks/>
              </p:cNvSpPr>
              <p:nvPr/>
            </p:nvSpPr>
            <p:spPr bwMode="auto">
              <a:xfrm>
                <a:off x="3509" y="1211"/>
                <a:ext cx="19" cy="12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0"/>
                  </a:cxn>
                  <a:cxn ang="0">
                    <a:pos x="0" y="242"/>
                  </a:cxn>
                  <a:cxn ang="0">
                    <a:pos x="19" y="242"/>
                  </a:cxn>
                  <a:cxn ang="0">
                    <a:pos x="19" y="10"/>
                  </a:cxn>
                  <a:cxn ang="0">
                    <a:pos x="9" y="18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9" y="0"/>
                  </a:cxn>
                </a:cxnLst>
                <a:rect l="0" t="0" r="r" b="b"/>
                <a:pathLst>
                  <a:path w="19" h="242">
                    <a:moveTo>
                      <a:pt x="9" y="0"/>
                    </a:moveTo>
                    <a:lnTo>
                      <a:pt x="0" y="10"/>
                    </a:lnTo>
                    <a:lnTo>
                      <a:pt x="0" y="242"/>
                    </a:lnTo>
                    <a:lnTo>
                      <a:pt x="19" y="242"/>
                    </a:lnTo>
                    <a:lnTo>
                      <a:pt x="19" y="10"/>
                    </a:lnTo>
                    <a:lnTo>
                      <a:pt x="9" y="1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0" name="Rectangle 126"/>
              <p:cNvSpPr>
                <a:spLocks noChangeArrowheads="1"/>
              </p:cNvSpPr>
              <p:nvPr/>
            </p:nvSpPr>
            <p:spPr bwMode="auto">
              <a:xfrm>
                <a:off x="2899" y="17"/>
                <a:ext cx="334" cy="5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1" name="Freeform 127"/>
              <p:cNvSpPr>
                <a:spLocks/>
              </p:cNvSpPr>
              <p:nvPr/>
            </p:nvSpPr>
            <p:spPr bwMode="auto">
              <a:xfrm>
                <a:off x="2899" y="12"/>
                <a:ext cx="344" cy="9"/>
              </a:xfrm>
              <a:custGeom>
                <a:avLst/>
                <a:gdLst/>
                <a:ahLst/>
                <a:cxnLst>
                  <a:cxn ang="0">
                    <a:pos x="344" y="10"/>
                  </a:cxn>
                  <a:cxn ang="0">
                    <a:pos x="334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334" y="18"/>
                  </a:cxn>
                  <a:cxn ang="0">
                    <a:pos x="325" y="10"/>
                  </a:cxn>
                  <a:cxn ang="0">
                    <a:pos x="344" y="10"/>
                  </a:cxn>
                  <a:cxn ang="0">
                    <a:pos x="344" y="0"/>
                  </a:cxn>
                  <a:cxn ang="0">
                    <a:pos x="334" y="0"/>
                  </a:cxn>
                  <a:cxn ang="0">
                    <a:pos x="344" y="10"/>
                  </a:cxn>
                </a:cxnLst>
                <a:rect l="0" t="0" r="r" b="b"/>
                <a:pathLst>
                  <a:path w="344" h="18">
                    <a:moveTo>
                      <a:pt x="344" y="10"/>
                    </a:moveTo>
                    <a:lnTo>
                      <a:pt x="334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34" y="18"/>
                    </a:lnTo>
                    <a:lnTo>
                      <a:pt x="325" y="10"/>
                    </a:lnTo>
                    <a:lnTo>
                      <a:pt x="344" y="10"/>
                    </a:lnTo>
                    <a:lnTo>
                      <a:pt x="344" y="0"/>
                    </a:lnTo>
                    <a:lnTo>
                      <a:pt x="334" y="0"/>
                    </a:lnTo>
                    <a:lnTo>
                      <a:pt x="34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2" name="Freeform 128"/>
              <p:cNvSpPr>
                <a:spLocks/>
              </p:cNvSpPr>
              <p:nvPr/>
            </p:nvSpPr>
            <p:spPr bwMode="auto">
              <a:xfrm>
                <a:off x="3224" y="17"/>
                <a:ext cx="19" cy="57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9" y="105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105"/>
                  </a:cxn>
                  <a:cxn ang="0">
                    <a:pos x="9" y="96"/>
                  </a:cxn>
                  <a:cxn ang="0">
                    <a:pos x="9" y="114"/>
                  </a:cxn>
                  <a:cxn ang="0">
                    <a:pos x="19" y="114"/>
                  </a:cxn>
                  <a:cxn ang="0">
                    <a:pos x="19" y="105"/>
                  </a:cxn>
                  <a:cxn ang="0">
                    <a:pos x="9" y="114"/>
                  </a:cxn>
                </a:cxnLst>
                <a:rect l="0" t="0" r="r" b="b"/>
                <a:pathLst>
                  <a:path w="19" h="114">
                    <a:moveTo>
                      <a:pt x="9" y="114"/>
                    </a:moveTo>
                    <a:lnTo>
                      <a:pt x="19" y="105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105"/>
                    </a:lnTo>
                    <a:lnTo>
                      <a:pt x="9" y="96"/>
                    </a:lnTo>
                    <a:lnTo>
                      <a:pt x="9" y="114"/>
                    </a:lnTo>
                    <a:lnTo>
                      <a:pt x="19" y="114"/>
                    </a:lnTo>
                    <a:lnTo>
                      <a:pt x="19" y="105"/>
                    </a:lnTo>
                    <a:lnTo>
                      <a:pt x="9" y="1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3" name="Freeform 129"/>
              <p:cNvSpPr>
                <a:spLocks/>
              </p:cNvSpPr>
              <p:nvPr/>
            </p:nvSpPr>
            <p:spPr bwMode="auto">
              <a:xfrm>
                <a:off x="2891" y="65"/>
                <a:ext cx="342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8" y="18"/>
                  </a:cxn>
                  <a:cxn ang="0">
                    <a:pos x="342" y="18"/>
                  </a:cxn>
                  <a:cxn ang="0">
                    <a:pos x="342" y="0"/>
                  </a:cxn>
                  <a:cxn ang="0">
                    <a:pos x="8" y="0"/>
                  </a:cxn>
                  <a:cxn ang="0">
                    <a:pos x="18" y="9"/>
                  </a:cxn>
                  <a:cxn ang="0">
                    <a:pos x="0" y="9"/>
                  </a:cxn>
                  <a:cxn ang="0">
                    <a:pos x="0" y="18"/>
                  </a:cxn>
                  <a:cxn ang="0">
                    <a:pos x="8" y="18"/>
                  </a:cxn>
                  <a:cxn ang="0">
                    <a:pos x="0" y="9"/>
                  </a:cxn>
                </a:cxnLst>
                <a:rect l="0" t="0" r="r" b="b"/>
                <a:pathLst>
                  <a:path w="342" h="18">
                    <a:moveTo>
                      <a:pt x="0" y="9"/>
                    </a:moveTo>
                    <a:lnTo>
                      <a:pt x="8" y="18"/>
                    </a:lnTo>
                    <a:lnTo>
                      <a:pt x="342" y="18"/>
                    </a:lnTo>
                    <a:lnTo>
                      <a:pt x="342" y="0"/>
                    </a:lnTo>
                    <a:lnTo>
                      <a:pt x="8" y="0"/>
                    </a:lnTo>
                    <a:lnTo>
                      <a:pt x="18" y="9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8" y="1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4" name="Freeform 130"/>
              <p:cNvSpPr>
                <a:spLocks/>
              </p:cNvSpPr>
              <p:nvPr/>
            </p:nvSpPr>
            <p:spPr bwMode="auto">
              <a:xfrm>
                <a:off x="2891" y="12"/>
                <a:ext cx="18" cy="5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0" y="115"/>
                  </a:cxn>
                  <a:cxn ang="0">
                    <a:pos x="18" y="115"/>
                  </a:cxn>
                  <a:cxn ang="0">
                    <a:pos x="18" y="10"/>
                  </a:cxn>
                  <a:cxn ang="0">
                    <a:pos x="8" y="18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8" y="0"/>
                  </a:cxn>
                </a:cxnLst>
                <a:rect l="0" t="0" r="r" b="b"/>
                <a:pathLst>
                  <a:path w="18" h="115">
                    <a:moveTo>
                      <a:pt x="8" y="0"/>
                    </a:moveTo>
                    <a:lnTo>
                      <a:pt x="0" y="10"/>
                    </a:lnTo>
                    <a:lnTo>
                      <a:pt x="0" y="115"/>
                    </a:lnTo>
                    <a:lnTo>
                      <a:pt x="18" y="115"/>
                    </a:lnTo>
                    <a:lnTo>
                      <a:pt x="18" y="10"/>
                    </a:lnTo>
                    <a:lnTo>
                      <a:pt x="8" y="1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5" name="Rectangle 131"/>
              <p:cNvSpPr>
                <a:spLocks noChangeArrowheads="1"/>
              </p:cNvSpPr>
              <p:nvPr/>
            </p:nvSpPr>
            <p:spPr bwMode="auto">
              <a:xfrm>
                <a:off x="2590" y="92"/>
                <a:ext cx="20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6" name="Rectangle 132"/>
              <p:cNvSpPr>
                <a:spLocks noChangeArrowheads="1"/>
              </p:cNvSpPr>
              <p:nvPr/>
            </p:nvSpPr>
            <p:spPr bwMode="auto">
              <a:xfrm>
                <a:off x="2515" y="128"/>
                <a:ext cx="354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7" name="Freeform 133"/>
              <p:cNvSpPr>
                <a:spLocks/>
              </p:cNvSpPr>
              <p:nvPr/>
            </p:nvSpPr>
            <p:spPr bwMode="auto">
              <a:xfrm>
                <a:off x="2418" y="171"/>
                <a:ext cx="547" cy="10"/>
              </a:xfrm>
              <a:custGeom>
                <a:avLst/>
                <a:gdLst/>
                <a:ahLst/>
                <a:cxnLst>
                  <a:cxn ang="0">
                    <a:pos x="547" y="0"/>
                  </a:cxn>
                  <a:cxn ang="0">
                    <a:pos x="0" y="2"/>
                  </a:cxn>
                  <a:cxn ang="0">
                    <a:pos x="0" y="20"/>
                  </a:cxn>
                  <a:cxn ang="0">
                    <a:pos x="547" y="18"/>
                  </a:cxn>
                  <a:cxn ang="0">
                    <a:pos x="547" y="0"/>
                  </a:cxn>
                </a:cxnLst>
                <a:rect l="0" t="0" r="r" b="b"/>
                <a:pathLst>
                  <a:path w="547" h="20">
                    <a:moveTo>
                      <a:pt x="547" y="0"/>
                    </a:moveTo>
                    <a:lnTo>
                      <a:pt x="0" y="2"/>
                    </a:lnTo>
                    <a:lnTo>
                      <a:pt x="0" y="20"/>
                    </a:lnTo>
                    <a:lnTo>
                      <a:pt x="547" y="18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8" name="Freeform 134"/>
              <p:cNvSpPr>
                <a:spLocks/>
              </p:cNvSpPr>
              <p:nvPr/>
            </p:nvSpPr>
            <p:spPr bwMode="auto">
              <a:xfrm>
                <a:off x="2342" y="213"/>
                <a:ext cx="709" cy="10"/>
              </a:xfrm>
              <a:custGeom>
                <a:avLst/>
                <a:gdLst/>
                <a:ahLst/>
                <a:cxnLst>
                  <a:cxn ang="0">
                    <a:pos x="709" y="0"/>
                  </a:cxn>
                  <a:cxn ang="0">
                    <a:pos x="0" y="1"/>
                  </a:cxn>
                  <a:cxn ang="0">
                    <a:pos x="0" y="19"/>
                  </a:cxn>
                  <a:cxn ang="0">
                    <a:pos x="709" y="18"/>
                  </a:cxn>
                  <a:cxn ang="0">
                    <a:pos x="709" y="0"/>
                  </a:cxn>
                </a:cxnLst>
                <a:rect l="0" t="0" r="r" b="b"/>
                <a:pathLst>
                  <a:path w="709" h="19">
                    <a:moveTo>
                      <a:pt x="709" y="0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709" y="18"/>
                    </a:lnTo>
                    <a:lnTo>
                      <a:pt x="70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9" name="Rectangle 135"/>
              <p:cNvSpPr>
                <a:spLocks noChangeArrowheads="1"/>
              </p:cNvSpPr>
              <p:nvPr/>
            </p:nvSpPr>
            <p:spPr bwMode="auto">
              <a:xfrm>
                <a:off x="2235" y="260"/>
                <a:ext cx="903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0" name="Freeform 136"/>
              <p:cNvSpPr>
                <a:spLocks/>
              </p:cNvSpPr>
              <p:nvPr/>
            </p:nvSpPr>
            <p:spPr bwMode="auto">
              <a:xfrm>
                <a:off x="2140" y="311"/>
                <a:ext cx="1090" cy="11"/>
              </a:xfrm>
              <a:custGeom>
                <a:avLst/>
                <a:gdLst/>
                <a:ahLst/>
                <a:cxnLst>
                  <a:cxn ang="0">
                    <a:pos x="1090" y="3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1090" y="21"/>
                  </a:cxn>
                  <a:cxn ang="0">
                    <a:pos x="1090" y="3"/>
                  </a:cxn>
                </a:cxnLst>
                <a:rect l="0" t="0" r="r" b="b"/>
                <a:pathLst>
                  <a:path w="1090" h="21">
                    <a:moveTo>
                      <a:pt x="1090" y="3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1090" y="21"/>
                    </a:lnTo>
                    <a:lnTo>
                      <a:pt x="109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1" name="Freeform 137"/>
              <p:cNvSpPr>
                <a:spLocks/>
              </p:cNvSpPr>
              <p:nvPr/>
            </p:nvSpPr>
            <p:spPr bwMode="auto">
              <a:xfrm>
                <a:off x="2040" y="354"/>
                <a:ext cx="1292" cy="11"/>
              </a:xfrm>
              <a:custGeom>
                <a:avLst/>
                <a:gdLst/>
                <a:ahLst/>
                <a:cxnLst>
                  <a:cxn ang="0">
                    <a:pos x="1292" y="4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1292" y="23"/>
                  </a:cxn>
                  <a:cxn ang="0">
                    <a:pos x="1292" y="4"/>
                  </a:cxn>
                </a:cxnLst>
                <a:rect l="0" t="0" r="r" b="b"/>
                <a:pathLst>
                  <a:path w="1292" h="23">
                    <a:moveTo>
                      <a:pt x="1292" y="4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1292" y="23"/>
                    </a:lnTo>
                    <a:lnTo>
                      <a:pt x="129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2" name="Freeform 138"/>
              <p:cNvSpPr>
                <a:spLocks/>
              </p:cNvSpPr>
              <p:nvPr/>
            </p:nvSpPr>
            <p:spPr bwMode="auto">
              <a:xfrm>
                <a:off x="1954" y="400"/>
                <a:ext cx="1445" cy="11"/>
              </a:xfrm>
              <a:custGeom>
                <a:avLst/>
                <a:gdLst/>
                <a:ahLst/>
                <a:cxnLst>
                  <a:cxn ang="0">
                    <a:pos x="1445" y="0"/>
                  </a:cxn>
                  <a:cxn ang="0">
                    <a:pos x="0" y="3"/>
                  </a:cxn>
                  <a:cxn ang="0">
                    <a:pos x="0" y="22"/>
                  </a:cxn>
                  <a:cxn ang="0">
                    <a:pos x="1445" y="18"/>
                  </a:cxn>
                  <a:cxn ang="0">
                    <a:pos x="1445" y="0"/>
                  </a:cxn>
                </a:cxnLst>
                <a:rect l="0" t="0" r="r" b="b"/>
                <a:pathLst>
                  <a:path w="1445" h="22">
                    <a:moveTo>
                      <a:pt x="1445" y="0"/>
                    </a:moveTo>
                    <a:lnTo>
                      <a:pt x="0" y="3"/>
                    </a:lnTo>
                    <a:lnTo>
                      <a:pt x="0" y="22"/>
                    </a:lnTo>
                    <a:lnTo>
                      <a:pt x="1445" y="18"/>
                    </a:lnTo>
                    <a:lnTo>
                      <a:pt x="14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3" name="Rectangle 139"/>
              <p:cNvSpPr>
                <a:spLocks noChangeArrowheads="1"/>
              </p:cNvSpPr>
              <p:nvPr/>
            </p:nvSpPr>
            <p:spPr bwMode="auto">
              <a:xfrm>
                <a:off x="1838" y="445"/>
                <a:ext cx="1677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4" name="Rectangle 140"/>
              <p:cNvSpPr>
                <a:spLocks noChangeArrowheads="1"/>
              </p:cNvSpPr>
              <p:nvPr/>
            </p:nvSpPr>
            <p:spPr bwMode="auto">
              <a:xfrm>
                <a:off x="1850" y="493"/>
                <a:ext cx="1675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5" name="Rectangle 141"/>
              <p:cNvSpPr>
                <a:spLocks noChangeArrowheads="1"/>
              </p:cNvSpPr>
              <p:nvPr/>
            </p:nvSpPr>
            <p:spPr bwMode="auto">
              <a:xfrm>
                <a:off x="1860" y="541"/>
                <a:ext cx="1665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6" name="Rectangle 142"/>
              <p:cNvSpPr>
                <a:spLocks noChangeArrowheads="1"/>
              </p:cNvSpPr>
              <p:nvPr/>
            </p:nvSpPr>
            <p:spPr bwMode="auto">
              <a:xfrm>
                <a:off x="1870" y="588"/>
                <a:ext cx="1655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7" name="Rectangle 143"/>
              <p:cNvSpPr>
                <a:spLocks noChangeArrowheads="1"/>
              </p:cNvSpPr>
              <p:nvPr/>
            </p:nvSpPr>
            <p:spPr bwMode="auto">
              <a:xfrm>
                <a:off x="1850" y="636"/>
                <a:ext cx="1675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8" name="Rectangle 144"/>
              <p:cNvSpPr>
                <a:spLocks noChangeArrowheads="1"/>
              </p:cNvSpPr>
              <p:nvPr/>
            </p:nvSpPr>
            <p:spPr bwMode="auto">
              <a:xfrm>
                <a:off x="1850" y="678"/>
                <a:ext cx="1675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9" name="Rectangle 145"/>
              <p:cNvSpPr>
                <a:spLocks noChangeArrowheads="1"/>
              </p:cNvSpPr>
              <p:nvPr/>
            </p:nvSpPr>
            <p:spPr bwMode="auto">
              <a:xfrm>
                <a:off x="1860" y="726"/>
                <a:ext cx="1676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0" name="Rectangle 146"/>
              <p:cNvSpPr>
                <a:spLocks noChangeArrowheads="1"/>
              </p:cNvSpPr>
              <p:nvPr/>
            </p:nvSpPr>
            <p:spPr bwMode="auto">
              <a:xfrm>
                <a:off x="2873" y="376"/>
                <a:ext cx="272" cy="311"/>
              </a:xfrm>
              <a:prstGeom prst="rect">
                <a:avLst/>
              </a:prstGeom>
              <a:solidFill>
                <a:srgbClr val="007F4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1" name="Freeform 147"/>
              <p:cNvSpPr>
                <a:spLocks/>
              </p:cNvSpPr>
              <p:nvPr/>
            </p:nvSpPr>
            <p:spPr bwMode="auto">
              <a:xfrm>
                <a:off x="2873" y="371"/>
                <a:ext cx="282" cy="9"/>
              </a:xfrm>
              <a:custGeom>
                <a:avLst/>
                <a:gdLst/>
                <a:ahLst/>
                <a:cxnLst>
                  <a:cxn ang="0">
                    <a:pos x="282" y="10"/>
                  </a:cxn>
                  <a:cxn ang="0">
                    <a:pos x="272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272" y="18"/>
                  </a:cxn>
                  <a:cxn ang="0">
                    <a:pos x="264" y="10"/>
                  </a:cxn>
                  <a:cxn ang="0">
                    <a:pos x="282" y="10"/>
                  </a:cxn>
                  <a:cxn ang="0">
                    <a:pos x="282" y="0"/>
                  </a:cxn>
                  <a:cxn ang="0">
                    <a:pos x="272" y="0"/>
                  </a:cxn>
                  <a:cxn ang="0">
                    <a:pos x="282" y="10"/>
                  </a:cxn>
                </a:cxnLst>
                <a:rect l="0" t="0" r="r" b="b"/>
                <a:pathLst>
                  <a:path w="282" h="18">
                    <a:moveTo>
                      <a:pt x="282" y="10"/>
                    </a:moveTo>
                    <a:lnTo>
                      <a:pt x="27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272" y="18"/>
                    </a:lnTo>
                    <a:lnTo>
                      <a:pt x="264" y="10"/>
                    </a:lnTo>
                    <a:lnTo>
                      <a:pt x="282" y="10"/>
                    </a:lnTo>
                    <a:lnTo>
                      <a:pt x="282" y="0"/>
                    </a:lnTo>
                    <a:lnTo>
                      <a:pt x="272" y="0"/>
                    </a:lnTo>
                    <a:lnTo>
                      <a:pt x="28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2" name="Freeform 148"/>
              <p:cNvSpPr>
                <a:spLocks/>
              </p:cNvSpPr>
              <p:nvPr/>
            </p:nvSpPr>
            <p:spPr bwMode="auto">
              <a:xfrm>
                <a:off x="3137" y="376"/>
                <a:ext cx="18" cy="316"/>
              </a:xfrm>
              <a:custGeom>
                <a:avLst/>
                <a:gdLst/>
                <a:ahLst/>
                <a:cxnLst>
                  <a:cxn ang="0">
                    <a:pos x="8" y="632"/>
                  </a:cxn>
                  <a:cxn ang="0">
                    <a:pos x="18" y="622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622"/>
                  </a:cxn>
                  <a:cxn ang="0">
                    <a:pos x="8" y="614"/>
                  </a:cxn>
                  <a:cxn ang="0">
                    <a:pos x="8" y="632"/>
                  </a:cxn>
                  <a:cxn ang="0">
                    <a:pos x="18" y="632"/>
                  </a:cxn>
                  <a:cxn ang="0">
                    <a:pos x="18" y="622"/>
                  </a:cxn>
                  <a:cxn ang="0">
                    <a:pos x="8" y="632"/>
                  </a:cxn>
                </a:cxnLst>
                <a:rect l="0" t="0" r="r" b="b"/>
                <a:pathLst>
                  <a:path w="18" h="632">
                    <a:moveTo>
                      <a:pt x="8" y="632"/>
                    </a:moveTo>
                    <a:lnTo>
                      <a:pt x="18" y="62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22"/>
                    </a:lnTo>
                    <a:lnTo>
                      <a:pt x="8" y="614"/>
                    </a:lnTo>
                    <a:lnTo>
                      <a:pt x="8" y="632"/>
                    </a:lnTo>
                    <a:lnTo>
                      <a:pt x="18" y="632"/>
                    </a:lnTo>
                    <a:lnTo>
                      <a:pt x="18" y="622"/>
                    </a:lnTo>
                    <a:lnTo>
                      <a:pt x="8" y="6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3" name="Freeform 149"/>
              <p:cNvSpPr>
                <a:spLocks/>
              </p:cNvSpPr>
              <p:nvPr/>
            </p:nvSpPr>
            <p:spPr bwMode="auto">
              <a:xfrm>
                <a:off x="2865" y="683"/>
                <a:ext cx="280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18"/>
                  </a:cxn>
                  <a:cxn ang="0">
                    <a:pos x="280" y="18"/>
                  </a:cxn>
                  <a:cxn ang="0">
                    <a:pos x="280" y="0"/>
                  </a:cxn>
                  <a:cxn ang="0">
                    <a:pos x="8" y="0"/>
                  </a:cxn>
                  <a:cxn ang="0">
                    <a:pos x="18" y="8"/>
                  </a:cxn>
                  <a:cxn ang="0">
                    <a:pos x="0" y="8"/>
                  </a:cxn>
                  <a:cxn ang="0">
                    <a:pos x="0" y="18"/>
                  </a:cxn>
                  <a:cxn ang="0">
                    <a:pos x="8" y="18"/>
                  </a:cxn>
                  <a:cxn ang="0">
                    <a:pos x="0" y="8"/>
                  </a:cxn>
                </a:cxnLst>
                <a:rect l="0" t="0" r="r" b="b"/>
                <a:pathLst>
                  <a:path w="280" h="18">
                    <a:moveTo>
                      <a:pt x="0" y="8"/>
                    </a:moveTo>
                    <a:lnTo>
                      <a:pt x="8" y="18"/>
                    </a:lnTo>
                    <a:lnTo>
                      <a:pt x="280" y="18"/>
                    </a:lnTo>
                    <a:lnTo>
                      <a:pt x="280" y="0"/>
                    </a:lnTo>
                    <a:lnTo>
                      <a:pt x="8" y="0"/>
                    </a:lnTo>
                    <a:lnTo>
                      <a:pt x="18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8" y="1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4" name="Freeform 150"/>
              <p:cNvSpPr>
                <a:spLocks/>
              </p:cNvSpPr>
              <p:nvPr/>
            </p:nvSpPr>
            <p:spPr bwMode="auto">
              <a:xfrm>
                <a:off x="2865" y="371"/>
                <a:ext cx="18" cy="3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0" y="632"/>
                  </a:cxn>
                  <a:cxn ang="0">
                    <a:pos x="18" y="632"/>
                  </a:cxn>
                  <a:cxn ang="0">
                    <a:pos x="18" y="10"/>
                  </a:cxn>
                  <a:cxn ang="0">
                    <a:pos x="8" y="18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8" y="0"/>
                  </a:cxn>
                </a:cxnLst>
                <a:rect l="0" t="0" r="r" b="b"/>
                <a:pathLst>
                  <a:path w="18" h="632">
                    <a:moveTo>
                      <a:pt x="8" y="0"/>
                    </a:moveTo>
                    <a:lnTo>
                      <a:pt x="0" y="10"/>
                    </a:lnTo>
                    <a:lnTo>
                      <a:pt x="0" y="632"/>
                    </a:lnTo>
                    <a:lnTo>
                      <a:pt x="18" y="632"/>
                    </a:lnTo>
                    <a:lnTo>
                      <a:pt x="18" y="10"/>
                    </a:lnTo>
                    <a:lnTo>
                      <a:pt x="8" y="1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5" name="Rectangle 151"/>
              <p:cNvSpPr>
                <a:spLocks noChangeArrowheads="1"/>
              </p:cNvSpPr>
              <p:nvPr/>
            </p:nvSpPr>
            <p:spPr bwMode="auto">
              <a:xfrm>
                <a:off x="2759" y="376"/>
                <a:ext cx="122" cy="311"/>
              </a:xfrm>
              <a:prstGeom prst="rect">
                <a:avLst/>
              </a:prstGeom>
              <a:solidFill>
                <a:srgbClr val="003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6" name="Freeform 152"/>
              <p:cNvSpPr>
                <a:spLocks/>
              </p:cNvSpPr>
              <p:nvPr/>
            </p:nvSpPr>
            <p:spPr bwMode="auto">
              <a:xfrm>
                <a:off x="2759" y="371"/>
                <a:ext cx="132" cy="9"/>
              </a:xfrm>
              <a:custGeom>
                <a:avLst/>
                <a:gdLst/>
                <a:ahLst/>
                <a:cxnLst>
                  <a:cxn ang="0">
                    <a:pos x="132" y="10"/>
                  </a:cxn>
                  <a:cxn ang="0">
                    <a:pos x="122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122" y="18"/>
                  </a:cxn>
                  <a:cxn ang="0">
                    <a:pos x="112" y="10"/>
                  </a:cxn>
                  <a:cxn ang="0">
                    <a:pos x="132" y="10"/>
                  </a:cxn>
                  <a:cxn ang="0">
                    <a:pos x="132" y="0"/>
                  </a:cxn>
                  <a:cxn ang="0">
                    <a:pos x="122" y="0"/>
                  </a:cxn>
                  <a:cxn ang="0">
                    <a:pos x="132" y="10"/>
                  </a:cxn>
                </a:cxnLst>
                <a:rect l="0" t="0" r="r" b="b"/>
                <a:pathLst>
                  <a:path w="132" h="18">
                    <a:moveTo>
                      <a:pt x="132" y="10"/>
                    </a:moveTo>
                    <a:lnTo>
                      <a:pt x="12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2" y="18"/>
                    </a:lnTo>
                    <a:lnTo>
                      <a:pt x="112" y="10"/>
                    </a:lnTo>
                    <a:lnTo>
                      <a:pt x="132" y="10"/>
                    </a:lnTo>
                    <a:lnTo>
                      <a:pt x="132" y="0"/>
                    </a:lnTo>
                    <a:lnTo>
                      <a:pt x="122" y="0"/>
                    </a:lnTo>
                    <a:lnTo>
                      <a:pt x="13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7" name="Freeform 153"/>
              <p:cNvSpPr>
                <a:spLocks/>
              </p:cNvSpPr>
              <p:nvPr/>
            </p:nvSpPr>
            <p:spPr bwMode="auto">
              <a:xfrm>
                <a:off x="2871" y="376"/>
                <a:ext cx="20" cy="316"/>
              </a:xfrm>
              <a:custGeom>
                <a:avLst/>
                <a:gdLst/>
                <a:ahLst/>
                <a:cxnLst>
                  <a:cxn ang="0">
                    <a:pos x="10" y="632"/>
                  </a:cxn>
                  <a:cxn ang="0">
                    <a:pos x="20" y="622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622"/>
                  </a:cxn>
                  <a:cxn ang="0">
                    <a:pos x="10" y="614"/>
                  </a:cxn>
                  <a:cxn ang="0">
                    <a:pos x="10" y="632"/>
                  </a:cxn>
                  <a:cxn ang="0">
                    <a:pos x="20" y="632"/>
                  </a:cxn>
                  <a:cxn ang="0">
                    <a:pos x="20" y="622"/>
                  </a:cxn>
                  <a:cxn ang="0">
                    <a:pos x="10" y="632"/>
                  </a:cxn>
                </a:cxnLst>
                <a:rect l="0" t="0" r="r" b="b"/>
                <a:pathLst>
                  <a:path w="20" h="632">
                    <a:moveTo>
                      <a:pt x="10" y="632"/>
                    </a:moveTo>
                    <a:lnTo>
                      <a:pt x="20" y="622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622"/>
                    </a:lnTo>
                    <a:lnTo>
                      <a:pt x="10" y="614"/>
                    </a:lnTo>
                    <a:lnTo>
                      <a:pt x="10" y="632"/>
                    </a:lnTo>
                    <a:lnTo>
                      <a:pt x="20" y="632"/>
                    </a:lnTo>
                    <a:lnTo>
                      <a:pt x="20" y="622"/>
                    </a:lnTo>
                    <a:lnTo>
                      <a:pt x="10" y="6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8" name="Freeform 154"/>
              <p:cNvSpPr>
                <a:spLocks/>
              </p:cNvSpPr>
              <p:nvPr/>
            </p:nvSpPr>
            <p:spPr bwMode="auto">
              <a:xfrm>
                <a:off x="2749" y="683"/>
                <a:ext cx="132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0" y="18"/>
                  </a:cxn>
                  <a:cxn ang="0">
                    <a:pos x="132" y="18"/>
                  </a:cxn>
                  <a:cxn ang="0">
                    <a:pos x="132" y="0"/>
                  </a:cxn>
                  <a:cxn ang="0">
                    <a:pos x="10" y="0"/>
                  </a:cxn>
                  <a:cxn ang="0">
                    <a:pos x="18" y="8"/>
                  </a:cxn>
                  <a:cxn ang="0">
                    <a:pos x="0" y="8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0" y="8"/>
                  </a:cxn>
                </a:cxnLst>
                <a:rect l="0" t="0" r="r" b="b"/>
                <a:pathLst>
                  <a:path w="132" h="18">
                    <a:moveTo>
                      <a:pt x="0" y="8"/>
                    </a:moveTo>
                    <a:lnTo>
                      <a:pt x="10" y="18"/>
                    </a:lnTo>
                    <a:lnTo>
                      <a:pt x="132" y="18"/>
                    </a:lnTo>
                    <a:lnTo>
                      <a:pt x="132" y="0"/>
                    </a:lnTo>
                    <a:lnTo>
                      <a:pt x="10" y="0"/>
                    </a:lnTo>
                    <a:lnTo>
                      <a:pt x="18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9" name="Freeform 155"/>
              <p:cNvSpPr>
                <a:spLocks/>
              </p:cNvSpPr>
              <p:nvPr/>
            </p:nvSpPr>
            <p:spPr bwMode="auto">
              <a:xfrm>
                <a:off x="2749" y="371"/>
                <a:ext cx="18" cy="31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0"/>
                  </a:cxn>
                  <a:cxn ang="0">
                    <a:pos x="0" y="632"/>
                  </a:cxn>
                  <a:cxn ang="0">
                    <a:pos x="18" y="632"/>
                  </a:cxn>
                  <a:cxn ang="0">
                    <a:pos x="18" y="10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0" y="0"/>
                  </a:cxn>
                </a:cxnLst>
                <a:rect l="0" t="0" r="r" b="b"/>
                <a:pathLst>
                  <a:path w="18" h="632">
                    <a:moveTo>
                      <a:pt x="10" y="0"/>
                    </a:moveTo>
                    <a:lnTo>
                      <a:pt x="0" y="10"/>
                    </a:lnTo>
                    <a:lnTo>
                      <a:pt x="0" y="632"/>
                    </a:lnTo>
                    <a:lnTo>
                      <a:pt x="18" y="632"/>
                    </a:lnTo>
                    <a:lnTo>
                      <a:pt x="18" y="10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0" name="Rectangle 156"/>
              <p:cNvSpPr>
                <a:spLocks noChangeArrowheads="1"/>
              </p:cNvSpPr>
              <p:nvPr/>
            </p:nvSpPr>
            <p:spPr bwMode="auto">
              <a:xfrm>
                <a:off x="3140" y="375"/>
                <a:ext cx="123" cy="311"/>
              </a:xfrm>
              <a:prstGeom prst="rect">
                <a:avLst/>
              </a:prstGeom>
              <a:solidFill>
                <a:srgbClr val="003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1" name="Freeform 157"/>
              <p:cNvSpPr>
                <a:spLocks/>
              </p:cNvSpPr>
              <p:nvPr/>
            </p:nvSpPr>
            <p:spPr bwMode="auto">
              <a:xfrm>
                <a:off x="3140" y="370"/>
                <a:ext cx="131" cy="9"/>
              </a:xfrm>
              <a:custGeom>
                <a:avLst/>
                <a:gdLst/>
                <a:ahLst/>
                <a:cxnLst>
                  <a:cxn ang="0">
                    <a:pos x="131" y="10"/>
                  </a:cxn>
                  <a:cxn ang="0">
                    <a:pos x="123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123" y="18"/>
                  </a:cxn>
                  <a:cxn ang="0">
                    <a:pos x="113" y="10"/>
                  </a:cxn>
                  <a:cxn ang="0">
                    <a:pos x="131" y="10"/>
                  </a:cxn>
                  <a:cxn ang="0">
                    <a:pos x="131" y="0"/>
                  </a:cxn>
                  <a:cxn ang="0">
                    <a:pos x="123" y="0"/>
                  </a:cxn>
                  <a:cxn ang="0">
                    <a:pos x="131" y="10"/>
                  </a:cxn>
                </a:cxnLst>
                <a:rect l="0" t="0" r="r" b="b"/>
                <a:pathLst>
                  <a:path w="131" h="18">
                    <a:moveTo>
                      <a:pt x="131" y="10"/>
                    </a:moveTo>
                    <a:lnTo>
                      <a:pt x="123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3" y="18"/>
                    </a:lnTo>
                    <a:lnTo>
                      <a:pt x="113" y="10"/>
                    </a:lnTo>
                    <a:lnTo>
                      <a:pt x="131" y="10"/>
                    </a:lnTo>
                    <a:lnTo>
                      <a:pt x="131" y="0"/>
                    </a:lnTo>
                    <a:lnTo>
                      <a:pt x="123" y="0"/>
                    </a:lnTo>
                    <a:lnTo>
                      <a:pt x="13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2" name="Freeform 158"/>
              <p:cNvSpPr>
                <a:spLocks/>
              </p:cNvSpPr>
              <p:nvPr/>
            </p:nvSpPr>
            <p:spPr bwMode="auto">
              <a:xfrm>
                <a:off x="3253" y="375"/>
                <a:ext cx="18" cy="316"/>
              </a:xfrm>
              <a:custGeom>
                <a:avLst/>
                <a:gdLst/>
                <a:ahLst/>
                <a:cxnLst>
                  <a:cxn ang="0">
                    <a:pos x="10" y="632"/>
                  </a:cxn>
                  <a:cxn ang="0">
                    <a:pos x="18" y="622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622"/>
                  </a:cxn>
                  <a:cxn ang="0">
                    <a:pos x="10" y="613"/>
                  </a:cxn>
                  <a:cxn ang="0">
                    <a:pos x="10" y="632"/>
                  </a:cxn>
                  <a:cxn ang="0">
                    <a:pos x="18" y="632"/>
                  </a:cxn>
                  <a:cxn ang="0">
                    <a:pos x="18" y="622"/>
                  </a:cxn>
                  <a:cxn ang="0">
                    <a:pos x="10" y="632"/>
                  </a:cxn>
                </a:cxnLst>
                <a:rect l="0" t="0" r="r" b="b"/>
                <a:pathLst>
                  <a:path w="18" h="632">
                    <a:moveTo>
                      <a:pt x="10" y="632"/>
                    </a:moveTo>
                    <a:lnTo>
                      <a:pt x="18" y="62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22"/>
                    </a:lnTo>
                    <a:lnTo>
                      <a:pt x="10" y="613"/>
                    </a:lnTo>
                    <a:lnTo>
                      <a:pt x="10" y="632"/>
                    </a:lnTo>
                    <a:lnTo>
                      <a:pt x="18" y="632"/>
                    </a:lnTo>
                    <a:lnTo>
                      <a:pt x="18" y="622"/>
                    </a:lnTo>
                    <a:lnTo>
                      <a:pt x="10" y="6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3131" y="682"/>
                <a:ext cx="132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19"/>
                  </a:cxn>
                  <a:cxn ang="0">
                    <a:pos x="132" y="19"/>
                  </a:cxn>
                  <a:cxn ang="0">
                    <a:pos x="132" y="0"/>
                  </a:cxn>
                  <a:cxn ang="0">
                    <a:pos x="9" y="0"/>
                  </a:cxn>
                  <a:cxn ang="0">
                    <a:pos x="19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9" y="19"/>
                  </a:cxn>
                  <a:cxn ang="0">
                    <a:pos x="0" y="9"/>
                  </a:cxn>
                </a:cxnLst>
                <a:rect l="0" t="0" r="r" b="b"/>
                <a:pathLst>
                  <a:path w="132" h="19">
                    <a:moveTo>
                      <a:pt x="0" y="9"/>
                    </a:moveTo>
                    <a:lnTo>
                      <a:pt x="9" y="19"/>
                    </a:lnTo>
                    <a:lnTo>
                      <a:pt x="132" y="19"/>
                    </a:lnTo>
                    <a:lnTo>
                      <a:pt x="132" y="0"/>
                    </a:lnTo>
                    <a:lnTo>
                      <a:pt x="9" y="0"/>
                    </a:lnTo>
                    <a:lnTo>
                      <a:pt x="19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9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4" name="Freeform 160"/>
              <p:cNvSpPr>
                <a:spLocks/>
              </p:cNvSpPr>
              <p:nvPr/>
            </p:nvSpPr>
            <p:spPr bwMode="auto">
              <a:xfrm>
                <a:off x="3131" y="370"/>
                <a:ext cx="19" cy="316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0"/>
                  </a:cxn>
                  <a:cxn ang="0">
                    <a:pos x="0" y="632"/>
                  </a:cxn>
                  <a:cxn ang="0">
                    <a:pos x="19" y="632"/>
                  </a:cxn>
                  <a:cxn ang="0">
                    <a:pos x="19" y="10"/>
                  </a:cxn>
                  <a:cxn ang="0">
                    <a:pos x="9" y="18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9" y="0"/>
                  </a:cxn>
                </a:cxnLst>
                <a:rect l="0" t="0" r="r" b="b"/>
                <a:pathLst>
                  <a:path w="19" h="632">
                    <a:moveTo>
                      <a:pt x="9" y="0"/>
                    </a:moveTo>
                    <a:lnTo>
                      <a:pt x="0" y="10"/>
                    </a:lnTo>
                    <a:lnTo>
                      <a:pt x="0" y="632"/>
                    </a:lnTo>
                    <a:lnTo>
                      <a:pt x="19" y="632"/>
                    </a:lnTo>
                    <a:lnTo>
                      <a:pt x="19" y="10"/>
                    </a:lnTo>
                    <a:lnTo>
                      <a:pt x="9" y="1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5" name="Rectangle 161"/>
              <p:cNvSpPr>
                <a:spLocks noChangeArrowheads="1"/>
              </p:cNvSpPr>
              <p:nvPr/>
            </p:nvSpPr>
            <p:spPr bwMode="auto">
              <a:xfrm>
                <a:off x="2899" y="394"/>
                <a:ext cx="218" cy="120"/>
              </a:xfrm>
              <a:prstGeom prst="rect">
                <a:avLst/>
              </a:prstGeom>
              <a:solidFill>
                <a:srgbClr val="C6E0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6" name="Freeform 162"/>
              <p:cNvSpPr>
                <a:spLocks/>
              </p:cNvSpPr>
              <p:nvPr/>
            </p:nvSpPr>
            <p:spPr bwMode="auto">
              <a:xfrm>
                <a:off x="2899" y="390"/>
                <a:ext cx="228" cy="9"/>
              </a:xfrm>
              <a:custGeom>
                <a:avLst/>
                <a:gdLst/>
                <a:ahLst/>
                <a:cxnLst>
                  <a:cxn ang="0">
                    <a:pos x="228" y="9"/>
                  </a:cxn>
                  <a:cxn ang="0">
                    <a:pos x="218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218" y="18"/>
                  </a:cxn>
                  <a:cxn ang="0">
                    <a:pos x="209" y="9"/>
                  </a:cxn>
                  <a:cxn ang="0">
                    <a:pos x="228" y="9"/>
                  </a:cxn>
                  <a:cxn ang="0">
                    <a:pos x="228" y="0"/>
                  </a:cxn>
                  <a:cxn ang="0">
                    <a:pos x="218" y="0"/>
                  </a:cxn>
                  <a:cxn ang="0">
                    <a:pos x="228" y="9"/>
                  </a:cxn>
                </a:cxnLst>
                <a:rect l="0" t="0" r="r" b="b"/>
                <a:pathLst>
                  <a:path w="228" h="18">
                    <a:moveTo>
                      <a:pt x="228" y="9"/>
                    </a:moveTo>
                    <a:lnTo>
                      <a:pt x="218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218" y="18"/>
                    </a:lnTo>
                    <a:lnTo>
                      <a:pt x="209" y="9"/>
                    </a:lnTo>
                    <a:lnTo>
                      <a:pt x="228" y="9"/>
                    </a:lnTo>
                    <a:lnTo>
                      <a:pt x="228" y="0"/>
                    </a:lnTo>
                    <a:lnTo>
                      <a:pt x="218" y="0"/>
                    </a:lnTo>
                    <a:lnTo>
                      <a:pt x="228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7" name="Freeform 163"/>
              <p:cNvSpPr>
                <a:spLocks/>
              </p:cNvSpPr>
              <p:nvPr/>
            </p:nvSpPr>
            <p:spPr bwMode="auto">
              <a:xfrm>
                <a:off x="3108" y="394"/>
                <a:ext cx="19" cy="125"/>
              </a:xfrm>
              <a:custGeom>
                <a:avLst/>
                <a:gdLst/>
                <a:ahLst/>
                <a:cxnLst>
                  <a:cxn ang="0">
                    <a:pos x="9" y="249"/>
                  </a:cxn>
                  <a:cxn ang="0">
                    <a:pos x="19" y="239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39"/>
                  </a:cxn>
                  <a:cxn ang="0">
                    <a:pos x="9" y="230"/>
                  </a:cxn>
                  <a:cxn ang="0">
                    <a:pos x="9" y="249"/>
                  </a:cxn>
                  <a:cxn ang="0">
                    <a:pos x="19" y="249"/>
                  </a:cxn>
                  <a:cxn ang="0">
                    <a:pos x="19" y="239"/>
                  </a:cxn>
                  <a:cxn ang="0">
                    <a:pos x="9" y="249"/>
                  </a:cxn>
                </a:cxnLst>
                <a:rect l="0" t="0" r="r" b="b"/>
                <a:pathLst>
                  <a:path w="19" h="249">
                    <a:moveTo>
                      <a:pt x="9" y="249"/>
                    </a:moveTo>
                    <a:lnTo>
                      <a:pt x="19" y="239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39"/>
                    </a:lnTo>
                    <a:lnTo>
                      <a:pt x="9" y="230"/>
                    </a:lnTo>
                    <a:lnTo>
                      <a:pt x="9" y="249"/>
                    </a:lnTo>
                    <a:lnTo>
                      <a:pt x="19" y="249"/>
                    </a:lnTo>
                    <a:lnTo>
                      <a:pt x="19" y="239"/>
                    </a:lnTo>
                    <a:lnTo>
                      <a:pt x="9" y="2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8" name="Freeform 164"/>
              <p:cNvSpPr>
                <a:spLocks/>
              </p:cNvSpPr>
              <p:nvPr/>
            </p:nvSpPr>
            <p:spPr bwMode="auto">
              <a:xfrm>
                <a:off x="2891" y="510"/>
                <a:ext cx="226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8" y="19"/>
                  </a:cxn>
                  <a:cxn ang="0">
                    <a:pos x="226" y="19"/>
                  </a:cxn>
                  <a:cxn ang="0">
                    <a:pos x="226" y="0"/>
                  </a:cxn>
                  <a:cxn ang="0">
                    <a:pos x="8" y="0"/>
                  </a:cxn>
                  <a:cxn ang="0">
                    <a:pos x="18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8" y="19"/>
                  </a:cxn>
                  <a:cxn ang="0">
                    <a:pos x="0" y="9"/>
                  </a:cxn>
                </a:cxnLst>
                <a:rect l="0" t="0" r="r" b="b"/>
                <a:pathLst>
                  <a:path w="226" h="19">
                    <a:moveTo>
                      <a:pt x="0" y="9"/>
                    </a:moveTo>
                    <a:lnTo>
                      <a:pt x="8" y="19"/>
                    </a:lnTo>
                    <a:lnTo>
                      <a:pt x="226" y="19"/>
                    </a:lnTo>
                    <a:lnTo>
                      <a:pt x="226" y="0"/>
                    </a:lnTo>
                    <a:lnTo>
                      <a:pt x="8" y="0"/>
                    </a:lnTo>
                    <a:lnTo>
                      <a:pt x="18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8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9" name="Freeform 165"/>
              <p:cNvSpPr>
                <a:spLocks/>
              </p:cNvSpPr>
              <p:nvPr/>
            </p:nvSpPr>
            <p:spPr bwMode="auto">
              <a:xfrm>
                <a:off x="2891" y="390"/>
                <a:ext cx="18" cy="1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9"/>
                  </a:cxn>
                  <a:cxn ang="0">
                    <a:pos x="0" y="248"/>
                  </a:cxn>
                  <a:cxn ang="0">
                    <a:pos x="18" y="248"/>
                  </a:cxn>
                  <a:cxn ang="0">
                    <a:pos x="18" y="9"/>
                  </a:cxn>
                  <a:cxn ang="0">
                    <a:pos x="8" y="18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8" y="0"/>
                  </a:cxn>
                </a:cxnLst>
                <a:rect l="0" t="0" r="r" b="b"/>
                <a:pathLst>
                  <a:path w="18" h="248">
                    <a:moveTo>
                      <a:pt x="8" y="0"/>
                    </a:moveTo>
                    <a:lnTo>
                      <a:pt x="0" y="9"/>
                    </a:lnTo>
                    <a:lnTo>
                      <a:pt x="0" y="248"/>
                    </a:lnTo>
                    <a:lnTo>
                      <a:pt x="18" y="248"/>
                    </a:lnTo>
                    <a:lnTo>
                      <a:pt x="18" y="9"/>
                    </a:lnTo>
                    <a:lnTo>
                      <a:pt x="8" y="1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0" name="Rectangle 166"/>
              <p:cNvSpPr>
                <a:spLocks noChangeArrowheads="1"/>
              </p:cNvSpPr>
              <p:nvPr/>
            </p:nvSpPr>
            <p:spPr bwMode="auto">
              <a:xfrm>
                <a:off x="2906" y="525"/>
                <a:ext cx="208" cy="144"/>
              </a:xfrm>
              <a:prstGeom prst="rect">
                <a:avLst/>
              </a:prstGeom>
              <a:solidFill>
                <a:srgbClr val="C6E0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1" name="Freeform 167"/>
              <p:cNvSpPr>
                <a:spLocks/>
              </p:cNvSpPr>
              <p:nvPr/>
            </p:nvSpPr>
            <p:spPr bwMode="auto">
              <a:xfrm>
                <a:off x="2906" y="520"/>
                <a:ext cx="217" cy="10"/>
              </a:xfrm>
              <a:custGeom>
                <a:avLst/>
                <a:gdLst/>
                <a:ahLst/>
                <a:cxnLst>
                  <a:cxn ang="0">
                    <a:pos x="217" y="9"/>
                  </a:cxn>
                  <a:cxn ang="0">
                    <a:pos x="208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208" y="19"/>
                  </a:cxn>
                  <a:cxn ang="0">
                    <a:pos x="198" y="9"/>
                  </a:cxn>
                  <a:cxn ang="0">
                    <a:pos x="217" y="9"/>
                  </a:cxn>
                  <a:cxn ang="0">
                    <a:pos x="217" y="0"/>
                  </a:cxn>
                  <a:cxn ang="0">
                    <a:pos x="208" y="0"/>
                  </a:cxn>
                  <a:cxn ang="0">
                    <a:pos x="217" y="9"/>
                  </a:cxn>
                </a:cxnLst>
                <a:rect l="0" t="0" r="r" b="b"/>
                <a:pathLst>
                  <a:path w="217" h="19">
                    <a:moveTo>
                      <a:pt x="217" y="9"/>
                    </a:moveTo>
                    <a:lnTo>
                      <a:pt x="208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208" y="19"/>
                    </a:lnTo>
                    <a:lnTo>
                      <a:pt x="198" y="9"/>
                    </a:lnTo>
                    <a:lnTo>
                      <a:pt x="217" y="9"/>
                    </a:lnTo>
                    <a:lnTo>
                      <a:pt x="217" y="0"/>
                    </a:lnTo>
                    <a:lnTo>
                      <a:pt x="208" y="0"/>
                    </a:lnTo>
                    <a:lnTo>
                      <a:pt x="217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2" name="Freeform 168"/>
              <p:cNvSpPr>
                <a:spLocks/>
              </p:cNvSpPr>
              <p:nvPr/>
            </p:nvSpPr>
            <p:spPr bwMode="auto">
              <a:xfrm>
                <a:off x="3104" y="525"/>
                <a:ext cx="19" cy="148"/>
              </a:xfrm>
              <a:custGeom>
                <a:avLst/>
                <a:gdLst/>
                <a:ahLst/>
                <a:cxnLst>
                  <a:cxn ang="0">
                    <a:pos x="10" y="296"/>
                  </a:cxn>
                  <a:cxn ang="0">
                    <a:pos x="19" y="288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0" y="278"/>
                  </a:cxn>
                  <a:cxn ang="0">
                    <a:pos x="10" y="296"/>
                  </a:cxn>
                  <a:cxn ang="0">
                    <a:pos x="19" y="296"/>
                  </a:cxn>
                  <a:cxn ang="0">
                    <a:pos x="19" y="288"/>
                  </a:cxn>
                  <a:cxn ang="0">
                    <a:pos x="10" y="296"/>
                  </a:cxn>
                </a:cxnLst>
                <a:rect l="0" t="0" r="r" b="b"/>
                <a:pathLst>
                  <a:path w="19" h="296">
                    <a:moveTo>
                      <a:pt x="10" y="296"/>
                    </a:moveTo>
                    <a:lnTo>
                      <a:pt x="19" y="288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88"/>
                    </a:lnTo>
                    <a:lnTo>
                      <a:pt x="10" y="278"/>
                    </a:lnTo>
                    <a:lnTo>
                      <a:pt x="10" y="296"/>
                    </a:lnTo>
                    <a:lnTo>
                      <a:pt x="19" y="296"/>
                    </a:lnTo>
                    <a:lnTo>
                      <a:pt x="19" y="288"/>
                    </a:lnTo>
                    <a:lnTo>
                      <a:pt x="10" y="2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3" name="Freeform 169"/>
              <p:cNvSpPr>
                <a:spLocks/>
              </p:cNvSpPr>
              <p:nvPr/>
            </p:nvSpPr>
            <p:spPr bwMode="auto">
              <a:xfrm>
                <a:off x="2896" y="664"/>
                <a:ext cx="218" cy="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0" y="18"/>
                  </a:cxn>
                  <a:cxn ang="0">
                    <a:pos x="218" y="18"/>
                  </a:cxn>
                  <a:cxn ang="0">
                    <a:pos x="218" y="0"/>
                  </a:cxn>
                  <a:cxn ang="0">
                    <a:pos x="10" y="0"/>
                  </a:cxn>
                  <a:cxn ang="0">
                    <a:pos x="20" y="10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0" y="10"/>
                  </a:cxn>
                </a:cxnLst>
                <a:rect l="0" t="0" r="r" b="b"/>
                <a:pathLst>
                  <a:path w="218" h="18">
                    <a:moveTo>
                      <a:pt x="0" y="10"/>
                    </a:moveTo>
                    <a:lnTo>
                      <a:pt x="10" y="18"/>
                    </a:lnTo>
                    <a:lnTo>
                      <a:pt x="218" y="18"/>
                    </a:lnTo>
                    <a:lnTo>
                      <a:pt x="218" y="0"/>
                    </a:lnTo>
                    <a:lnTo>
                      <a:pt x="10" y="0"/>
                    </a:lnTo>
                    <a:lnTo>
                      <a:pt x="20" y="1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4" name="Freeform 170"/>
              <p:cNvSpPr>
                <a:spLocks/>
              </p:cNvSpPr>
              <p:nvPr/>
            </p:nvSpPr>
            <p:spPr bwMode="auto">
              <a:xfrm>
                <a:off x="2896" y="520"/>
                <a:ext cx="20" cy="14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9"/>
                  </a:cxn>
                  <a:cxn ang="0">
                    <a:pos x="0" y="297"/>
                  </a:cxn>
                  <a:cxn ang="0">
                    <a:pos x="20" y="297"/>
                  </a:cxn>
                  <a:cxn ang="0">
                    <a:pos x="20" y="9"/>
                  </a:cxn>
                  <a:cxn ang="0">
                    <a:pos x="10" y="19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0" y="0"/>
                  </a:cxn>
                </a:cxnLst>
                <a:rect l="0" t="0" r="r" b="b"/>
                <a:pathLst>
                  <a:path w="20" h="297">
                    <a:moveTo>
                      <a:pt x="10" y="0"/>
                    </a:moveTo>
                    <a:lnTo>
                      <a:pt x="0" y="9"/>
                    </a:lnTo>
                    <a:lnTo>
                      <a:pt x="0" y="297"/>
                    </a:lnTo>
                    <a:lnTo>
                      <a:pt x="20" y="297"/>
                    </a:lnTo>
                    <a:lnTo>
                      <a:pt x="20" y="9"/>
                    </a:lnTo>
                    <a:lnTo>
                      <a:pt x="10" y="19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5" name="Rectangle 171"/>
              <p:cNvSpPr>
                <a:spLocks noChangeArrowheads="1"/>
              </p:cNvSpPr>
              <p:nvPr/>
            </p:nvSpPr>
            <p:spPr bwMode="auto">
              <a:xfrm>
                <a:off x="2222" y="377"/>
                <a:ext cx="272" cy="311"/>
              </a:xfrm>
              <a:prstGeom prst="rect">
                <a:avLst/>
              </a:prstGeom>
              <a:solidFill>
                <a:srgbClr val="007F4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6" name="Freeform 172"/>
              <p:cNvSpPr>
                <a:spLocks/>
              </p:cNvSpPr>
              <p:nvPr/>
            </p:nvSpPr>
            <p:spPr bwMode="auto">
              <a:xfrm>
                <a:off x="2222" y="372"/>
                <a:ext cx="281" cy="9"/>
              </a:xfrm>
              <a:custGeom>
                <a:avLst/>
                <a:gdLst/>
                <a:ahLst/>
                <a:cxnLst>
                  <a:cxn ang="0">
                    <a:pos x="281" y="10"/>
                  </a:cxn>
                  <a:cxn ang="0">
                    <a:pos x="272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272" y="19"/>
                  </a:cxn>
                  <a:cxn ang="0">
                    <a:pos x="262" y="10"/>
                  </a:cxn>
                  <a:cxn ang="0">
                    <a:pos x="281" y="10"/>
                  </a:cxn>
                  <a:cxn ang="0">
                    <a:pos x="281" y="0"/>
                  </a:cxn>
                  <a:cxn ang="0">
                    <a:pos x="272" y="0"/>
                  </a:cxn>
                  <a:cxn ang="0">
                    <a:pos x="281" y="10"/>
                  </a:cxn>
                </a:cxnLst>
                <a:rect l="0" t="0" r="r" b="b"/>
                <a:pathLst>
                  <a:path w="281" h="19">
                    <a:moveTo>
                      <a:pt x="281" y="10"/>
                    </a:moveTo>
                    <a:lnTo>
                      <a:pt x="272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272" y="19"/>
                    </a:lnTo>
                    <a:lnTo>
                      <a:pt x="262" y="10"/>
                    </a:lnTo>
                    <a:lnTo>
                      <a:pt x="281" y="10"/>
                    </a:lnTo>
                    <a:lnTo>
                      <a:pt x="281" y="0"/>
                    </a:lnTo>
                    <a:lnTo>
                      <a:pt x="272" y="0"/>
                    </a:lnTo>
                    <a:lnTo>
                      <a:pt x="28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7" name="Freeform 173"/>
              <p:cNvSpPr>
                <a:spLocks/>
              </p:cNvSpPr>
              <p:nvPr/>
            </p:nvSpPr>
            <p:spPr bwMode="auto">
              <a:xfrm>
                <a:off x="2484" y="377"/>
                <a:ext cx="19" cy="316"/>
              </a:xfrm>
              <a:custGeom>
                <a:avLst/>
                <a:gdLst/>
                <a:ahLst/>
                <a:cxnLst>
                  <a:cxn ang="0">
                    <a:pos x="10" y="633"/>
                  </a:cxn>
                  <a:cxn ang="0">
                    <a:pos x="19" y="623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623"/>
                  </a:cxn>
                  <a:cxn ang="0">
                    <a:pos x="10" y="614"/>
                  </a:cxn>
                  <a:cxn ang="0">
                    <a:pos x="10" y="633"/>
                  </a:cxn>
                  <a:cxn ang="0">
                    <a:pos x="19" y="633"/>
                  </a:cxn>
                  <a:cxn ang="0">
                    <a:pos x="19" y="623"/>
                  </a:cxn>
                  <a:cxn ang="0">
                    <a:pos x="10" y="633"/>
                  </a:cxn>
                </a:cxnLst>
                <a:rect l="0" t="0" r="r" b="b"/>
                <a:pathLst>
                  <a:path w="19" h="633">
                    <a:moveTo>
                      <a:pt x="10" y="633"/>
                    </a:moveTo>
                    <a:lnTo>
                      <a:pt x="19" y="62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623"/>
                    </a:lnTo>
                    <a:lnTo>
                      <a:pt x="10" y="614"/>
                    </a:lnTo>
                    <a:lnTo>
                      <a:pt x="10" y="633"/>
                    </a:lnTo>
                    <a:lnTo>
                      <a:pt x="19" y="633"/>
                    </a:lnTo>
                    <a:lnTo>
                      <a:pt x="19" y="623"/>
                    </a:lnTo>
                    <a:lnTo>
                      <a:pt x="10" y="6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8" name="Freeform 174"/>
              <p:cNvSpPr>
                <a:spLocks/>
              </p:cNvSpPr>
              <p:nvPr/>
            </p:nvSpPr>
            <p:spPr bwMode="auto">
              <a:xfrm>
                <a:off x="2212" y="684"/>
                <a:ext cx="282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19"/>
                  </a:cxn>
                  <a:cxn ang="0">
                    <a:pos x="282" y="19"/>
                  </a:cxn>
                  <a:cxn ang="0">
                    <a:pos x="282" y="0"/>
                  </a:cxn>
                  <a:cxn ang="0">
                    <a:pos x="10" y="0"/>
                  </a:cxn>
                  <a:cxn ang="0">
                    <a:pos x="18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10" y="19"/>
                  </a:cxn>
                  <a:cxn ang="0">
                    <a:pos x="0" y="9"/>
                  </a:cxn>
                </a:cxnLst>
                <a:rect l="0" t="0" r="r" b="b"/>
                <a:pathLst>
                  <a:path w="282" h="19">
                    <a:moveTo>
                      <a:pt x="0" y="9"/>
                    </a:moveTo>
                    <a:lnTo>
                      <a:pt x="10" y="19"/>
                    </a:lnTo>
                    <a:lnTo>
                      <a:pt x="282" y="19"/>
                    </a:lnTo>
                    <a:lnTo>
                      <a:pt x="282" y="0"/>
                    </a:lnTo>
                    <a:lnTo>
                      <a:pt x="10" y="0"/>
                    </a:lnTo>
                    <a:lnTo>
                      <a:pt x="18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9" name="Freeform 175"/>
              <p:cNvSpPr>
                <a:spLocks/>
              </p:cNvSpPr>
              <p:nvPr/>
            </p:nvSpPr>
            <p:spPr bwMode="auto">
              <a:xfrm>
                <a:off x="2212" y="372"/>
                <a:ext cx="18" cy="31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0"/>
                  </a:cxn>
                  <a:cxn ang="0">
                    <a:pos x="0" y="633"/>
                  </a:cxn>
                  <a:cxn ang="0">
                    <a:pos x="18" y="633"/>
                  </a:cxn>
                  <a:cxn ang="0">
                    <a:pos x="18" y="10"/>
                  </a:cxn>
                  <a:cxn ang="0">
                    <a:pos x="10" y="19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0" y="0"/>
                  </a:cxn>
                </a:cxnLst>
                <a:rect l="0" t="0" r="r" b="b"/>
                <a:pathLst>
                  <a:path w="18" h="633">
                    <a:moveTo>
                      <a:pt x="10" y="0"/>
                    </a:moveTo>
                    <a:lnTo>
                      <a:pt x="0" y="10"/>
                    </a:lnTo>
                    <a:lnTo>
                      <a:pt x="0" y="633"/>
                    </a:lnTo>
                    <a:lnTo>
                      <a:pt x="18" y="633"/>
                    </a:lnTo>
                    <a:lnTo>
                      <a:pt x="18" y="10"/>
                    </a:lnTo>
                    <a:lnTo>
                      <a:pt x="10" y="19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0" name="Rectangle 176"/>
              <p:cNvSpPr>
                <a:spLocks noChangeArrowheads="1"/>
              </p:cNvSpPr>
              <p:nvPr/>
            </p:nvSpPr>
            <p:spPr bwMode="auto">
              <a:xfrm>
                <a:off x="2106" y="377"/>
                <a:ext cx="122" cy="311"/>
              </a:xfrm>
              <a:prstGeom prst="rect">
                <a:avLst/>
              </a:prstGeom>
              <a:solidFill>
                <a:srgbClr val="003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1" name="Freeform 177"/>
              <p:cNvSpPr>
                <a:spLocks/>
              </p:cNvSpPr>
              <p:nvPr/>
            </p:nvSpPr>
            <p:spPr bwMode="auto">
              <a:xfrm>
                <a:off x="2106" y="372"/>
                <a:ext cx="132" cy="9"/>
              </a:xfrm>
              <a:custGeom>
                <a:avLst/>
                <a:gdLst/>
                <a:ahLst/>
                <a:cxnLst>
                  <a:cxn ang="0">
                    <a:pos x="132" y="10"/>
                  </a:cxn>
                  <a:cxn ang="0">
                    <a:pos x="122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122" y="19"/>
                  </a:cxn>
                  <a:cxn ang="0">
                    <a:pos x="113" y="10"/>
                  </a:cxn>
                  <a:cxn ang="0">
                    <a:pos x="132" y="10"/>
                  </a:cxn>
                  <a:cxn ang="0">
                    <a:pos x="132" y="0"/>
                  </a:cxn>
                  <a:cxn ang="0">
                    <a:pos x="122" y="0"/>
                  </a:cxn>
                  <a:cxn ang="0">
                    <a:pos x="132" y="10"/>
                  </a:cxn>
                </a:cxnLst>
                <a:rect l="0" t="0" r="r" b="b"/>
                <a:pathLst>
                  <a:path w="132" h="19">
                    <a:moveTo>
                      <a:pt x="132" y="10"/>
                    </a:moveTo>
                    <a:lnTo>
                      <a:pt x="122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122" y="19"/>
                    </a:lnTo>
                    <a:lnTo>
                      <a:pt x="113" y="10"/>
                    </a:lnTo>
                    <a:lnTo>
                      <a:pt x="132" y="10"/>
                    </a:lnTo>
                    <a:lnTo>
                      <a:pt x="132" y="0"/>
                    </a:lnTo>
                    <a:lnTo>
                      <a:pt x="122" y="0"/>
                    </a:lnTo>
                    <a:lnTo>
                      <a:pt x="13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2" name="Freeform 178"/>
              <p:cNvSpPr>
                <a:spLocks/>
              </p:cNvSpPr>
              <p:nvPr/>
            </p:nvSpPr>
            <p:spPr bwMode="auto">
              <a:xfrm>
                <a:off x="2219" y="377"/>
                <a:ext cx="19" cy="316"/>
              </a:xfrm>
              <a:custGeom>
                <a:avLst/>
                <a:gdLst/>
                <a:ahLst/>
                <a:cxnLst>
                  <a:cxn ang="0">
                    <a:pos x="9" y="633"/>
                  </a:cxn>
                  <a:cxn ang="0">
                    <a:pos x="19" y="623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623"/>
                  </a:cxn>
                  <a:cxn ang="0">
                    <a:pos x="9" y="614"/>
                  </a:cxn>
                  <a:cxn ang="0">
                    <a:pos x="9" y="633"/>
                  </a:cxn>
                  <a:cxn ang="0">
                    <a:pos x="19" y="633"/>
                  </a:cxn>
                  <a:cxn ang="0">
                    <a:pos x="19" y="623"/>
                  </a:cxn>
                  <a:cxn ang="0">
                    <a:pos x="9" y="633"/>
                  </a:cxn>
                </a:cxnLst>
                <a:rect l="0" t="0" r="r" b="b"/>
                <a:pathLst>
                  <a:path w="19" h="633">
                    <a:moveTo>
                      <a:pt x="9" y="633"/>
                    </a:moveTo>
                    <a:lnTo>
                      <a:pt x="19" y="62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623"/>
                    </a:lnTo>
                    <a:lnTo>
                      <a:pt x="9" y="614"/>
                    </a:lnTo>
                    <a:lnTo>
                      <a:pt x="9" y="633"/>
                    </a:lnTo>
                    <a:lnTo>
                      <a:pt x="19" y="633"/>
                    </a:lnTo>
                    <a:lnTo>
                      <a:pt x="19" y="623"/>
                    </a:lnTo>
                    <a:lnTo>
                      <a:pt x="9" y="6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3" name="Freeform 179"/>
              <p:cNvSpPr>
                <a:spLocks/>
              </p:cNvSpPr>
              <p:nvPr/>
            </p:nvSpPr>
            <p:spPr bwMode="auto">
              <a:xfrm>
                <a:off x="2096" y="684"/>
                <a:ext cx="132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19"/>
                  </a:cxn>
                  <a:cxn ang="0">
                    <a:pos x="132" y="19"/>
                  </a:cxn>
                  <a:cxn ang="0">
                    <a:pos x="132" y="0"/>
                  </a:cxn>
                  <a:cxn ang="0">
                    <a:pos x="10" y="0"/>
                  </a:cxn>
                  <a:cxn ang="0">
                    <a:pos x="20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10" y="19"/>
                  </a:cxn>
                  <a:cxn ang="0">
                    <a:pos x="0" y="9"/>
                  </a:cxn>
                </a:cxnLst>
                <a:rect l="0" t="0" r="r" b="b"/>
                <a:pathLst>
                  <a:path w="132" h="19">
                    <a:moveTo>
                      <a:pt x="0" y="9"/>
                    </a:moveTo>
                    <a:lnTo>
                      <a:pt x="10" y="19"/>
                    </a:lnTo>
                    <a:lnTo>
                      <a:pt x="132" y="19"/>
                    </a:lnTo>
                    <a:lnTo>
                      <a:pt x="132" y="0"/>
                    </a:lnTo>
                    <a:lnTo>
                      <a:pt x="10" y="0"/>
                    </a:lnTo>
                    <a:lnTo>
                      <a:pt x="20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4" name="Freeform 180"/>
              <p:cNvSpPr>
                <a:spLocks/>
              </p:cNvSpPr>
              <p:nvPr/>
            </p:nvSpPr>
            <p:spPr bwMode="auto">
              <a:xfrm>
                <a:off x="2096" y="372"/>
                <a:ext cx="20" cy="31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0"/>
                  </a:cxn>
                  <a:cxn ang="0">
                    <a:pos x="0" y="633"/>
                  </a:cxn>
                  <a:cxn ang="0">
                    <a:pos x="20" y="633"/>
                  </a:cxn>
                  <a:cxn ang="0">
                    <a:pos x="20" y="10"/>
                  </a:cxn>
                  <a:cxn ang="0">
                    <a:pos x="10" y="19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0" y="0"/>
                  </a:cxn>
                </a:cxnLst>
                <a:rect l="0" t="0" r="r" b="b"/>
                <a:pathLst>
                  <a:path w="20" h="633">
                    <a:moveTo>
                      <a:pt x="10" y="0"/>
                    </a:moveTo>
                    <a:lnTo>
                      <a:pt x="0" y="10"/>
                    </a:lnTo>
                    <a:lnTo>
                      <a:pt x="0" y="633"/>
                    </a:lnTo>
                    <a:lnTo>
                      <a:pt x="20" y="633"/>
                    </a:lnTo>
                    <a:lnTo>
                      <a:pt x="20" y="10"/>
                    </a:lnTo>
                    <a:lnTo>
                      <a:pt x="10" y="19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5" name="Rectangle 181"/>
              <p:cNvSpPr>
                <a:spLocks noChangeArrowheads="1"/>
              </p:cNvSpPr>
              <p:nvPr/>
            </p:nvSpPr>
            <p:spPr bwMode="auto">
              <a:xfrm>
                <a:off x="2490" y="376"/>
                <a:ext cx="120" cy="311"/>
              </a:xfrm>
              <a:prstGeom prst="rect">
                <a:avLst/>
              </a:prstGeom>
              <a:solidFill>
                <a:srgbClr val="003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6" name="Freeform 182"/>
              <p:cNvSpPr>
                <a:spLocks/>
              </p:cNvSpPr>
              <p:nvPr/>
            </p:nvSpPr>
            <p:spPr bwMode="auto">
              <a:xfrm>
                <a:off x="2490" y="371"/>
                <a:ext cx="130" cy="9"/>
              </a:xfrm>
              <a:custGeom>
                <a:avLst/>
                <a:gdLst/>
                <a:ahLst/>
                <a:cxnLst>
                  <a:cxn ang="0">
                    <a:pos x="130" y="10"/>
                  </a:cxn>
                  <a:cxn ang="0">
                    <a:pos x="12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120" y="18"/>
                  </a:cxn>
                  <a:cxn ang="0">
                    <a:pos x="111" y="10"/>
                  </a:cxn>
                  <a:cxn ang="0">
                    <a:pos x="130" y="10"/>
                  </a:cxn>
                  <a:cxn ang="0">
                    <a:pos x="130" y="0"/>
                  </a:cxn>
                  <a:cxn ang="0">
                    <a:pos x="120" y="0"/>
                  </a:cxn>
                  <a:cxn ang="0">
                    <a:pos x="130" y="10"/>
                  </a:cxn>
                </a:cxnLst>
                <a:rect l="0" t="0" r="r" b="b"/>
                <a:pathLst>
                  <a:path w="130" h="18">
                    <a:moveTo>
                      <a:pt x="130" y="10"/>
                    </a:moveTo>
                    <a:lnTo>
                      <a:pt x="12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0" y="18"/>
                    </a:lnTo>
                    <a:lnTo>
                      <a:pt x="111" y="10"/>
                    </a:lnTo>
                    <a:lnTo>
                      <a:pt x="130" y="10"/>
                    </a:lnTo>
                    <a:lnTo>
                      <a:pt x="130" y="0"/>
                    </a:lnTo>
                    <a:lnTo>
                      <a:pt x="120" y="0"/>
                    </a:lnTo>
                    <a:lnTo>
                      <a:pt x="13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7" name="Freeform 183"/>
              <p:cNvSpPr>
                <a:spLocks/>
              </p:cNvSpPr>
              <p:nvPr/>
            </p:nvSpPr>
            <p:spPr bwMode="auto">
              <a:xfrm>
                <a:off x="2601" y="376"/>
                <a:ext cx="19" cy="316"/>
              </a:xfrm>
              <a:custGeom>
                <a:avLst/>
                <a:gdLst/>
                <a:ahLst/>
                <a:cxnLst>
                  <a:cxn ang="0">
                    <a:pos x="9" y="632"/>
                  </a:cxn>
                  <a:cxn ang="0">
                    <a:pos x="19" y="622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622"/>
                  </a:cxn>
                  <a:cxn ang="0">
                    <a:pos x="9" y="614"/>
                  </a:cxn>
                  <a:cxn ang="0">
                    <a:pos x="9" y="632"/>
                  </a:cxn>
                  <a:cxn ang="0">
                    <a:pos x="19" y="632"/>
                  </a:cxn>
                  <a:cxn ang="0">
                    <a:pos x="19" y="622"/>
                  </a:cxn>
                  <a:cxn ang="0">
                    <a:pos x="9" y="632"/>
                  </a:cxn>
                </a:cxnLst>
                <a:rect l="0" t="0" r="r" b="b"/>
                <a:pathLst>
                  <a:path w="19" h="632">
                    <a:moveTo>
                      <a:pt x="9" y="632"/>
                    </a:moveTo>
                    <a:lnTo>
                      <a:pt x="19" y="622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622"/>
                    </a:lnTo>
                    <a:lnTo>
                      <a:pt x="9" y="614"/>
                    </a:lnTo>
                    <a:lnTo>
                      <a:pt x="9" y="632"/>
                    </a:lnTo>
                    <a:lnTo>
                      <a:pt x="19" y="632"/>
                    </a:lnTo>
                    <a:lnTo>
                      <a:pt x="19" y="622"/>
                    </a:lnTo>
                    <a:lnTo>
                      <a:pt x="9" y="6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8" name="Freeform 184"/>
              <p:cNvSpPr>
                <a:spLocks/>
              </p:cNvSpPr>
              <p:nvPr/>
            </p:nvSpPr>
            <p:spPr bwMode="auto">
              <a:xfrm>
                <a:off x="2480" y="683"/>
                <a:ext cx="130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0" y="18"/>
                  </a:cxn>
                  <a:cxn ang="0">
                    <a:pos x="130" y="18"/>
                  </a:cxn>
                  <a:cxn ang="0">
                    <a:pos x="130" y="0"/>
                  </a:cxn>
                  <a:cxn ang="0">
                    <a:pos x="10" y="0"/>
                  </a:cxn>
                  <a:cxn ang="0">
                    <a:pos x="18" y="8"/>
                  </a:cxn>
                  <a:cxn ang="0">
                    <a:pos x="0" y="8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0" y="8"/>
                  </a:cxn>
                </a:cxnLst>
                <a:rect l="0" t="0" r="r" b="b"/>
                <a:pathLst>
                  <a:path w="130" h="18">
                    <a:moveTo>
                      <a:pt x="0" y="8"/>
                    </a:moveTo>
                    <a:lnTo>
                      <a:pt x="10" y="18"/>
                    </a:lnTo>
                    <a:lnTo>
                      <a:pt x="130" y="18"/>
                    </a:lnTo>
                    <a:lnTo>
                      <a:pt x="130" y="0"/>
                    </a:lnTo>
                    <a:lnTo>
                      <a:pt x="10" y="0"/>
                    </a:lnTo>
                    <a:lnTo>
                      <a:pt x="18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9" name="Freeform 185"/>
              <p:cNvSpPr>
                <a:spLocks/>
              </p:cNvSpPr>
              <p:nvPr/>
            </p:nvSpPr>
            <p:spPr bwMode="auto">
              <a:xfrm>
                <a:off x="2480" y="371"/>
                <a:ext cx="18" cy="31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0"/>
                  </a:cxn>
                  <a:cxn ang="0">
                    <a:pos x="0" y="632"/>
                  </a:cxn>
                  <a:cxn ang="0">
                    <a:pos x="18" y="632"/>
                  </a:cxn>
                  <a:cxn ang="0">
                    <a:pos x="18" y="10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0" y="0"/>
                  </a:cxn>
                </a:cxnLst>
                <a:rect l="0" t="0" r="r" b="b"/>
                <a:pathLst>
                  <a:path w="18" h="632">
                    <a:moveTo>
                      <a:pt x="10" y="0"/>
                    </a:moveTo>
                    <a:lnTo>
                      <a:pt x="0" y="10"/>
                    </a:lnTo>
                    <a:lnTo>
                      <a:pt x="0" y="632"/>
                    </a:lnTo>
                    <a:lnTo>
                      <a:pt x="18" y="632"/>
                    </a:lnTo>
                    <a:lnTo>
                      <a:pt x="18" y="10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0" name="Rectangle 186"/>
              <p:cNvSpPr>
                <a:spLocks noChangeArrowheads="1"/>
              </p:cNvSpPr>
              <p:nvPr/>
            </p:nvSpPr>
            <p:spPr bwMode="auto">
              <a:xfrm>
                <a:off x="2256" y="392"/>
                <a:ext cx="205" cy="121"/>
              </a:xfrm>
              <a:prstGeom prst="rect">
                <a:avLst/>
              </a:prstGeom>
              <a:solidFill>
                <a:srgbClr val="C6E0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1" name="Freeform 187"/>
              <p:cNvSpPr>
                <a:spLocks/>
              </p:cNvSpPr>
              <p:nvPr/>
            </p:nvSpPr>
            <p:spPr bwMode="auto">
              <a:xfrm>
                <a:off x="2256" y="388"/>
                <a:ext cx="215" cy="9"/>
              </a:xfrm>
              <a:custGeom>
                <a:avLst/>
                <a:gdLst/>
                <a:ahLst/>
                <a:cxnLst>
                  <a:cxn ang="0">
                    <a:pos x="215" y="8"/>
                  </a:cxn>
                  <a:cxn ang="0">
                    <a:pos x="205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205" y="18"/>
                  </a:cxn>
                  <a:cxn ang="0">
                    <a:pos x="195" y="8"/>
                  </a:cxn>
                  <a:cxn ang="0">
                    <a:pos x="215" y="8"/>
                  </a:cxn>
                  <a:cxn ang="0">
                    <a:pos x="215" y="0"/>
                  </a:cxn>
                  <a:cxn ang="0">
                    <a:pos x="205" y="0"/>
                  </a:cxn>
                  <a:cxn ang="0">
                    <a:pos x="215" y="8"/>
                  </a:cxn>
                </a:cxnLst>
                <a:rect l="0" t="0" r="r" b="b"/>
                <a:pathLst>
                  <a:path w="215" h="18">
                    <a:moveTo>
                      <a:pt x="215" y="8"/>
                    </a:moveTo>
                    <a:lnTo>
                      <a:pt x="205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205" y="18"/>
                    </a:lnTo>
                    <a:lnTo>
                      <a:pt x="195" y="8"/>
                    </a:lnTo>
                    <a:lnTo>
                      <a:pt x="215" y="8"/>
                    </a:lnTo>
                    <a:lnTo>
                      <a:pt x="215" y="0"/>
                    </a:lnTo>
                    <a:lnTo>
                      <a:pt x="205" y="0"/>
                    </a:lnTo>
                    <a:lnTo>
                      <a:pt x="215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2" name="Freeform 188"/>
              <p:cNvSpPr>
                <a:spLocks/>
              </p:cNvSpPr>
              <p:nvPr/>
            </p:nvSpPr>
            <p:spPr bwMode="auto">
              <a:xfrm>
                <a:off x="2451" y="392"/>
                <a:ext cx="20" cy="126"/>
              </a:xfrm>
              <a:custGeom>
                <a:avLst/>
                <a:gdLst/>
                <a:ahLst/>
                <a:cxnLst>
                  <a:cxn ang="0">
                    <a:pos x="10" y="252"/>
                  </a:cxn>
                  <a:cxn ang="0">
                    <a:pos x="20" y="242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242"/>
                  </a:cxn>
                  <a:cxn ang="0">
                    <a:pos x="10" y="234"/>
                  </a:cxn>
                  <a:cxn ang="0">
                    <a:pos x="10" y="252"/>
                  </a:cxn>
                  <a:cxn ang="0">
                    <a:pos x="20" y="252"/>
                  </a:cxn>
                  <a:cxn ang="0">
                    <a:pos x="20" y="242"/>
                  </a:cxn>
                  <a:cxn ang="0">
                    <a:pos x="10" y="252"/>
                  </a:cxn>
                </a:cxnLst>
                <a:rect l="0" t="0" r="r" b="b"/>
                <a:pathLst>
                  <a:path w="20" h="252">
                    <a:moveTo>
                      <a:pt x="10" y="252"/>
                    </a:moveTo>
                    <a:lnTo>
                      <a:pt x="20" y="242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242"/>
                    </a:lnTo>
                    <a:lnTo>
                      <a:pt x="10" y="234"/>
                    </a:lnTo>
                    <a:lnTo>
                      <a:pt x="10" y="252"/>
                    </a:lnTo>
                    <a:lnTo>
                      <a:pt x="20" y="252"/>
                    </a:lnTo>
                    <a:lnTo>
                      <a:pt x="20" y="242"/>
                    </a:lnTo>
                    <a:lnTo>
                      <a:pt x="10" y="2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3" name="Freeform 189"/>
              <p:cNvSpPr>
                <a:spLocks/>
              </p:cNvSpPr>
              <p:nvPr/>
            </p:nvSpPr>
            <p:spPr bwMode="auto">
              <a:xfrm>
                <a:off x="2248" y="509"/>
                <a:ext cx="213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18"/>
                  </a:cxn>
                  <a:cxn ang="0">
                    <a:pos x="213" y="18"/>
                  </a:cxn>
                  <a:cxn ang="0">
                    <a:pos x="213" y="0"/>
                  </a:cxn>
                  <a:cxn ang="0">
                    <a:pos x="8" y="0"/>
                  </a:cxn>
                  <a:cxn ang="0">
                    <a:pos x="18" y="8"/>
                  </a:cxn>
                  <a:cxn ang="0">
                    <a:pos x="0" y="8"/>
                  </a:cxn>
                  <a:cxn ang="0">
                    <a:pos x="0" y="18"/>
                  </a:cxn>
                  <a:cxn ang="0">
                    <a:pos x="8" y="18"/>
                  </a:cxn>
                  <a:cxn ang="0">
                    <a:pos x="0" y="8"/>
                  </a:cxn>
                </a:cxnLst>
                <a:rect l="0" t="0" r="r" b="b"/>
                <a:pathLst>
                  <a:path w="213" h="18">
                    <a:moveTo>
                      <a:pt x="0" y="8"/>
                    </a:moveTo>
                    <a:lnTo>
                      <a:pt x="8" y="18"/>
                    </a:lnTo>
                    <a:lnTo>
                      <a:pt x="213" y="18"/>
                    </a:lnTo>
                    <a:lnTo>
                      <a:pt x="213" y="0"/>
                    </a:lnTo>
                    <a:lnTo>
                      <a:pt x="8" y="0"/>
                    </a:lnTo>
                    <a:lnTo>
                      <a:pt x="18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8" y="1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4" name="Freeform 190"/>
              <p:cNvSpPr>
                <a:spLocks/>
              </p:cNvSpPr>
              <p:nvPr/>
            </p:nvSpPr>
            <p:spPr bwMode="auto">
              <a:xfrm>
                <a:off x="2248" y="388"/>
                <a:ext cx="18" cy="1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8"/>
                  </a:cxn>
                  <a:cxn ang="0">
                    <a:pos x="0" y="250"/>
                  </a:cxn>
                  <a:cxn ang="0">
                    <a:pos x="18" y="250"/>
                  </a:cxn>
                  <a:cxn ang="0">
                    <a:pos x="18" y="8"/>
                  </a:cxn>
                  <a:cxn ang="0">
                    <a:pos x="8" y="18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18" h="250">
                    <a:moveTo>
                      <a:pt x="8" y="0"/>
                    </a:moveTo>
                    <a:lnTo>
                      <a:pt x="0" y="8"/>
                    </a:lnTo>
                    <a:lnTo>
                      <a:pt x="0" y="250"/>
                    </a:lnTo>
                    <a:lnTo>
                      <a:pt x="18" y="250"/>
                    </a:lnTo>
                    <a:lnTo>
                      <a:pt x="18" y="8"/>
                    </a:lnTo>
                    <a:lnTo>
                      <a:pt x="8" y="1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5" name="Rectangle 191"/>
              <p:cNvSpPr>
                <a:spLocks noChangeArrowheads="1"/>
              </p:cNvSpPr>
              <p:nvPr/>
            </p:nvSpPr>
            <p:spPr bwMode="auto">
              <a:xfrm>
                <a:off x="2259" y="523"/>
                <a:ext cx="202" cy="142"/>
              </a:xfrm>
              <a:prstGeom prst="rect">
                <a:avLst/>
              </a:prstGeom>
              <a:solidFill>
                <a:srgbClr val="C6E0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6" name="Freeform 192"/>
              <p:cNvSpPr>
                <a:spLocks/>
              </p:cNvSpPr>
              <p:nvPr/>
            </p:nvSpPr>
            <p:spPr bwMode="auto">
              <a:xfrm>
                <a:off x="2259" y="519"/>
                <a:ext cx="212" cy="9"/>
              </a:xfrm>
              <a:custGeom>
                <a:avLst/>
                <a:gdLst/>
                <a:ahLst/>
                <a:cxnLst>
                  <a:cxn ang="0">
                    <a:pos x="212" y="8"/>
                  </a:cxn>
                  <a:cxn ang="0">
                    <a:pos x="202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202" y="18"/>
                  </a:cxn>
                  <a:cxn ang="0">
                    <a:pos x="192" y="8"/>
                  </a:cxn>
                  <a:cxn ang="0">
                    <a:pos x="212" y="8"/>
                  </a:cxn>
                  <a:cxn ang="0">
                    <a:pos x="212" y="0"/>
                  </a:cxn>
                  <a:cxn ang="0">
                    <a:pos x="202" y="0"/>
                  </a:cxn>
                  <a:cxn ang="0">
                    <a:pos x="212" y="8"/>
                  </a:cxn>
                </a:cxnLst>
                <a:rect l="0" t="0" r="r" b="b"/>
                <a:pathLst>
                  <a:path w="212" h="18">
                    <a:moveTo>
                      <a:pt x="212" y="8"/>
                    </a:moveTo>
                    <a:lnTo>
                      <a:pt x="20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202" y="18"/>
                    </a:lnTo>
                    <a:lnTo>
                      <a:pt x="192" y="8"/>
                    </a:lnTo>
                    <a:lnTo>
                      <a:pt x="212" y="8"/>
                    </a:lnTo>
                    <a:lnTo>
                      <a:pt x="212" y="0"/>
                    </a:lnTo>
                    <a:lnTo>
                      <a:pt x="202" y="0"/>
                    </a:lnTo>
                    <a:lnTo>
                      <a:pt x="21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7" name="Freeform 193"/>
              <p:cNvSpPr>
                <a:spLocks/>
              </p:cNvSpPr>
              <p:nvPr/>
            </p:nvSpPr>
            <p:spPr bwMode="auto">
              <a:xfrm>
                <a:off x="2451" y="523"/>
                <a:ext cx="20" cy="147"/>
              </a:xfrm>
              <a:custGeom>
                <a:avLst/>
                <a:gdLst/>
                <a:ahLst/>
                <a:cxnLst>
                  <a:cxn ang="0">
                    <a:pos x="10" y="294"/>
                  </a:cxn>
                  <a:cxn ang="0">
                    <a:pos x="20" y="285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285"/>
                  </a:cxn>
                  <a:cxn ang="0">
                    <a:pos x="10" y="276"/>
                  </a:cxn>
                  <a:cxn ang="0">
                    <a:pos x="10" y="294"/>
                  </a:cxn>
                  <a:cxn ang="0">
                    <a:pos x="20" y="294"/>
                  </a:cxn>
                  <a:cxn ang="0">
                    <a:pos x="20" y="285"/>
                  </a:cxn>
                  <a:cxn ang="0">
                    <a:pos x="10" y="294"/>
                  </a:cxn>
                </a:cxnLst>
                <a:rect l="0" t="0" r="r" b="b"/>
                <a:pathLst>
                  <a:path w="20" h="294">
                    <a:moveTo>
                      <a:pt x="10" y="294"/>
                    </a:moveTo>
                    <a:lnTo>
                      <a:pt x="20" y="285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285"/>
                    </a:lnTo>
                    <a:lnTo>
                      <a:pt x="10" y="276"/>
                    </a:lnTo>
                    <a:lnTo>
                      <a:pt x="10" y="294"/>
                    </a:lnTo>
                    <a:lnTo>
                      <a:pt x="20" y="294"/>
                    </a:lnTo>
                    <a:lnTo>
                      <a:pt x="20" y="285"/>
                    </a:lnTo>
                    <a:lnTo>
                      <a:pt x="10" y="2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8" name="Freeform 194"/>
              <p:cNvSpPr>
                <a:spLocks/>
              </p:cNvSpPr>
              <p:nvPr/>
            </p:nvSpPr>
            <p:spPr bwMode="auto">
              <a:xfrm>
                <a:off x="2249" y="661"/>
                <a:ext cx="212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18"/>
                  </a:cxn>
                  <a:cxn ang="0">
                    <a:pos x="212" y="18"/>
                  </a:cxn>
                  <a:cxn ang="0">
                    <a:pos x="212" y="0"/>
                  </a:cxn>
                  <a:cxn ang="0">
                    <a:pos x="10" y="0"/>
                  </a:cxn>
                  <a:cxn ang="0">
                    <a:pos x="20" y="9"/>
                  </a:cxn>
                  <a:cxn ang="0">
                    <a:pos x="0" y="9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0" y="9"/>
                  </a:cxn>
                </a:cxnLst>
                <a:rect l="0" t="0" r="r" b="b"/>
                <a:pathLst>
                  <a:path w="212" h="18">
                    <a:moveTo>
                      <a:pt x="0" y="9"/>
                    </a:moveTo>
                    <a:lnTo>
                      <a:pt x="10" y="18"/>
                    </a:lnTo>
                    <a:lnTo>
                      <a:pt x="212" y="18"/>
                    </a:lnTo>
                    <a:lnTo>
                      <a:pt x="212" y="0"/>
                    </a:lnTo>
                    <a:lnTo>
                      <a:pt x="10" y="0"/>
                    </a:lnTo>
                    <a:lnTo>
                      <a:pt x="20" y="9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9" name="Freeform 195"/>
              <p:cNvSpPr>
                <a:spLocks/>
              </p:cNvSpPr>
              <p:nvPr/>
            </p:nvSpPr>
            <p:spPr bwMode="auto">
              <a:xfrm>
                <a:off x="2249" y="519"/>
                <a:ext cx="20" cy="14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8"/>
                  </a:cxn>
                  <a:cxn ang="0">
                    <a:pos x="0" y="293"/>
                  </a:cxn>
                  <a:cxn ang="0">
                    <a:pos x="20" y="293"/>
                  </a:cxn>
                  <a:cxn ang="0">
                    <a:pos x="20" y="8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0" y="0"/>
                  </a:cxn>
                </a:cxnLst>
                <a:rect l="0" t="0" r="r" b="b"/>
                <a:pathLst>
                  <a:path w="20" h="293">
                    <a:moveTo>
                      <a:pt x="10" y="0"/>
                    </a:moveTo>
                    <a:lnTo>
                      <a:pt x="0" y="8"/>
                    </a:lnTo>
                    <a:lnTo>
                      <a:pt x="0" y="293"/>
                    </a:lnTo>
                    <a:lnTo>
                      <a:pt x="20" y="293"/>
                    </a:lnTo>
                    <a:lnTo>
                      <a:pt x="20" y="8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0" name="Rectangle 196"/>
              <p:cNvSpPr>
                <a:spLocks noChangeArrowheads="1"/>
              </p:cNvSpPr>
              <p:nvPr/>
            </p:nvSpPr>
            <p:spPr bwMode="auto">
              <a:xfrm>
                <a:off x="2439" y="971"/>
                <a:ext cx="47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1" name="Rectangle 197"/>
              <p:cNvSpPr>
                <a:spLocks noChangeArrowheads="1"/>
              </p:cNvSpPr>
              <p:nvPr/>
            </p:nvSpPr>
            <p:spPr bwMode="auto">
              <a:xfrm>
                <a:off x="3449" y="968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2" name="Rectangle 198"/>
              <p:cNvSpPr>
                <a:spLocks noChangeArrowheads="1"/>
              </p:cNvSpPr>
              <p:nvPr/>
            </p:nvSpPr>
            <p:spPr bwMode="auto">
              <a:xfrm>
                <a:off x="3446" y="994"/>
                <a:ext cx="32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3" name="Rectangle 199"/>
              <p:cNvSpPr>
                <a:spLocks noChangeArrowheads="1"/>
              </p:cNvSpPr>
              <p:nvPr/>
            </p:nvSpPr>
            <p:spPr bwMode="auto">
              <a:xfrm>
                <a:off x="3442" y="1020"/>
                <a:ext cx="31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4" name="Rectangle 200"/>
              <p:cNvSpPr>
                <a:spLocks noChangeArrowheads="1"/>
              </p:cNvSpPr>
              <p:nvPr/>
            </p:nvSpPr>
            <p:spPr bwMode="auto">
              <a:xfrm>
                <a:off x="3445" y="1046"/>
                <a:ext cx="31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5" name="Rectangle 201"/>
              <p:cNvSpPr>
                <a:spLocks noChangeArrowheads="1"/>
              </p:cNvSpPr>
              <p:nvPr/>
            </p:nvSpPr>
            <p:spPr bwMode="auto">
              <a:xfrm>
                <a:off x="3442" y="1072"/>
                <a:ext cx="31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6" name="Rectangle 202"/>
              <p:cNvSpPr>
                <a:spLocks noChangeArrowheads="1"/>
              </p:cNvSpPr>
              <p:nvPr/>
            </p:nvSpPr>
            <p:spPr bwMode="auto">
              <a:xfrm>
                <a:off x="3445" y="1098"/>
                <a:ext cx="31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7" name="Rectangle 203"/>
              <p:cNvSpPr>
                <a:spLocks noChangeArrowheads="1"/>
              </p:cNvSpPr>
              <p:nvPr/>
            </p:nvSpPr>
            <p:spPr bwMode="auto">
              <a:xfrm>
                <a:off x="3442" y="1123"/>
                <a:ext cx="31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8" name="Rectangle 204"/>
              <p:cNvSpPr>
                <a:spLocks noChangeArrowheads="1"/>
              </p:cNvSpPr>
              <p:nvPr/>
            </p:nvSpPr>
            <p:spPr bwMode="auto">
              <a:xfrm>
                <a:off x="3445" y="1148"/>
                <a:ext cx="31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9" name="Rectangle 205"/>
              <p:cNvSpPr>
                <a:spLocks noChangeArrowheads="1"/>
              </p:cNvSpPr>
              <p:nvPr/>
            </p:nvSpPr>
            <p:spPr bwMode="auto">
              <a:xfrm>
                <a:off x="3445" y="1176"/>
                <a:ext cx="3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0" name="Rectangle 206"/>
              <p:cNvSpPr>
                <a:spLocks noChangeArrowheads="1"/>
              </p:cNvSpPr>
              <p:nvPr/>
            </p:nvSpPr>
            <p:spPr bwMode="auto">
              <a:xfrm>
                <a:off x="2891" y="972"/>
                <a:ext cx="32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1" name="Rectangle 207"/>
              <p:cNvSpPr>
                <a:spLocks noChangeArrowheads="1"/>
              </p:cNvSpPr>
              <p:nvPr/>
            </p:nvSpPr>
            <p:spPr bwMode="auto">
              <a:xfrm>
                <a:off x="2886" y="998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2" name="Rectangle 208"/>
              <p:cNvSpPr>
                <a:spLocks noChangeArrowheads="1"/>
              </p:cNvSpPr>
              <p:nvPr/>
            </p:nvSpPr>
            <p:spPr bwMode="auto">
              <a:xfrm>
                <a:off x="2882" y="1024"/>
                <a:ext cx="34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3" name="Rectangle 209"/>
              <p:cNvSpPr>
                <a:spLocks noChangeArrowheads="1"/>
              </p:cNvSpPr>
              <p:nvPr/>
            </p:nvSpPr>
            <p:spPr bwMode="auto">
              <a:xfrm>
                <a:off x="2885" y="1050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4" name="Rectangle 210"/>
              <p:cNvSpPr>
                <a:spLocks noChangeArrowheads="1"/>
              </p:cNvSpPr>
              <p:nvPr/>
            </p:nvSpPr>
            <p:spPr bwMode="auto">
              <a:xfrm>
                <a:off x="2882" y="1076"/>
                <a:ext cx="34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" name="Group 412"/>
            <p:cNvGrpSpPr>
              <a:grpSpLocks/>
            </p:cNvGrpSpPr>
            <p:nvPr/>
          </p:nvGrpSpPr>
          <p:grpSpPr bwMode="auto">
            <a:xfrm>
              <a:off x="2297113" y="1493838"/>
              <a:ext cx="3724275" cy="804863"/>
              <a:chOff x="1447" y="941"/>
              <a:chExt cx="2346" cy="507"/>
            </a:xfrm>
          </p:grpSpPr>
          <p:sp>
            <p:nvSpPr>
              <p:cNvPr id="1236" name="Rectangle 212"/>
              <p:cNvSpPr>
                <a:spLocks noChangeArrowheads="1"/>
              </p:cNvSpPr>
              <p:nvPr/>
            </p:nvSpPr>
            <p:spPr bwMode="auto">
              <a:xfrm>
                <a:off x="2885" y="1101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7" name="Rectangle 213"/>
              <p:cNvSpPr>
                <a:spLocks noChangeArrowheads="1"/>
              </p:cNvSpPr>
              <p:nvPr/>
            </p:nvSpPr>
            <p:spPr bwMode="auto">
              <a:xfrm>
                <a:off x="2882" y="1126"/>
                <a:ext cx="34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8" name="Rectangle 214"/>
              <p:cNvSpPr>
                <a:spLocks noChangeArrowheads="1"/>
              </p:cNvSpPr>
              <p:nvPr/>
            </p:nvSpPr>
            <p:spPr bwMode="auto">
              <a:xfrm>
                <a:off x="2885" y="1153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9" name="Rectangle 215"/>
              <p:cNvSpPr>
                <a:spLocks noChangeArrowheads="1"/>
              </p:cNvSpPr>
              <p:nvPr/>
            </p:nvSpPr>
            <p:spPr bwMode="auto">
              <a:xfrm>
                <a:off x="2885" y="1180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0" name="Rectangle 216"/>
              <p:cNvSpPr>
                <a:spLocks noChangeArrowheads="1"/>
              </p:cNvSpPr>
              <p:nvPr/>
            </p:nvSpPr>
            <p:spPr bwMode="auto">
              <a:xfrm>
                <a:off x="2450" y="972"/>
                <a:ext cx="34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1" name="Rectangle 217"/>
              <p:cNvSpPr>
                <a:spLocks noChangeArrowheads="1"/>
              </p:cNvSpPr>
              <p:nvPr/>
            </p:nvSpPr>
            <p:spPr bwMode="auto">
              <a:xfrm>
                <a:off x="2448" y="998"/>
                <a:ext cx="32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2" name="Rectangle 218"/>
              <p:cNvSpPr>
                <a:spLocks noChangeArrowheads="1"/>
              </p:cNvSpPr>
              <p:nvPr/>
            </p:nvSpPr>
            <p:spPr bwMode="auto">
              <a:xfrm>
                <a:off x="2444" y="1024"/>
                <a:ext cx="3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3" name="Rectangle 219"/>
              <p:cNvSpPr>
                <a:spLocks noChangeArrowheads="1"/>
              </p:cNvSpPr>
              <p:nvPr/>
            </p:nvSpPr>
            <p:spPr bwMode="auto">
              <a:xfrm>
                <a:off x="2445" y="1050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4" name="Rectangle 220"/>
              <p:cNvSpPr>
                <a:spLocks noChangeArrowheads="1"/>
              </p:cNvSpPr>
              <p:nvPr/>
            </p:nvSpPr>
            <p:spPr bwMode="auto">
              <a:xfrm>
                <a:off x="2444" y="1076"/>
                <a:ext cx="31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5" name="Rectangle 221"/>
              <p:cNvSpPr>
                <a:spLocks noChangeArrowheads="1"/>
              </p:cNvSpPr>
              <p:nvPr/>
            </p:nvSpPr>
            <p:spPr bwMode="auto">
              <a:xfrm>
                <a:off x="2445" y="1101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6" name="Rectangle 222"/>
              <p:cNvSpPr>
                <a:spLocks noChangeArrowheads="1"/>
              </p:cNvSpPr>
              <p:nvPr/>
            </p:nvSpPr>
            <p:spPr bwMode="auto">
              <a:xfrm>
                <a:off x="2444" y="1126"/>
                <a:ext cx="31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7" name="Rectangle 223"/>
              <p:cNvSpPr>
                <a:spLocks noChangeArrowheads="1"/>
              </p:cNvSpPr>
              <p:nvPr/>
            </p:nvSpPr>
            <p:spPr bwMode="auto">
              <a:xfrm>
                <a:off x="2445" y="1153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8" name="Rectangle 224"/>
              <p:cNvSpPr>
                <a:spLocks noChangeArrowheads="1"/>
              </p:cNvSpPr>
              <p:nvPr/>
            </p:nvSpPr>
            <p:spPr bwMode="auto">
              <a:xfrm>
                <a:off x="2445" y="1180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9" name="Rectangle 225"/>
              <p:cNvSpPr>
                <a:spLocks noChangeArrowheads="1"/>
              </p:cNvSpPr>
              <p:nvPr/>
            </p:nvSpPr>
            <p:spPr bwMode="auto">
              <a:xfrm>
                <a:off x="1881" y="972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0" name="Rectangle 226"/>
              <p:cNvSpPr>
                <a:spLocks noChangeArrowheads="1"/>
              </p:cNvSpPr>
              <p:nvPr/>
            </p:nvSpPr>
            <p:spPr bwMode="auto">
              <a:xfrm>
                <a:off x="1877" y="998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1" name="Rectangle 227"/>
              <p:cNvSpPr>
                <a:spLocks noChangeArrowheads="1"/>
              </p:cNvSpPr>
              <p:nvPr/>
            </p:nvSpPr>
            <p:spPr bwMode="auto">
              <a:xfrm>
                <a:off x="1872" y="1024"/>
                <a:ext cx="33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2" name="Rectangle 228"/>
              <p:cNvSpPr>
                <a:spLocks noChangeArrowheads="1"/>
              </p:cNvSpPr>
              <p:nvPr/>
            </p:nvSpPr>
            <p:spPr bwMode="auto">
              <a:xfrm>
                <a:off x="1875" y="1050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3" name="Rectangle 229"/>
              <p:cNvSpPr>
                <a:spLocks noChangeArrowheads="1"/>
              </p:cNvSpPr>
              <p:nvPr/>
            </p:nvSpPr>
            <p:spPr bwMode="auto">
              <a:xfrm>
                <a:off x="1872" y="1076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4" name="Rectangle 230"/>
              <p:cNvSpPr>
                <a:spLocks noChangeArrowheads="1"/>
              </p:cNvSpPr>
              <p:nvPr/>
            </p:nvSpPr>
            <p:spPr bwMode="auto">
              <a:xfrm>
                <a:off x="1875" y="1101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5" name="Rectangle 231"/>
              <p:cNvSpPr>
                <a:spLocks noChangeArrowheads="1"/>
              </p:cNvSpPr>
              <p:nvPr/>
            </p:nvSpPr>
            <p:spPr bwMode="auto">
              <a:xfrm>
                <a:off x="1872" y="1126"/>
                <a:ext cx="33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6" name="Rectangle 232"/>
              <p:cNvSpPr>
                <a:spLocks noChangeArrowheads="1"/>
              </p:cNvSpPr>
              <p:nvPr/>
            </p:nvSpPr>
            <p:spPr bwMode="auto">
              <a:xfrm>
                <a:off x="1875" y="1153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7" name="Rectangle 233"/>
              <p:cNvSpPr>
                <a:spLocks noChangeArrowheads="1"/>
              </p:cNvSpPr>
              <p:nvPr/>
            </p:nvSpPr>
            <p:spPr bwMode="auto">
              <a:xfrm>
                <a:off x="1875" y="1180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8" name="Rectangle 234"/>
              <p:cNvSpPr>
                <a:spLocks noChangeArrowheads="1"/>
              </p:cNvSpPr>
              <p:nvPr/>
            </p:nvSpPr>
            <p:spPr bwMode="auto">
              <a:xfrm>
                <a:off x="1841" y="946"/>
                <a:ext cx="41" cy="2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9" name="Freeform 235"/>
              <p:cNvSpPr>
                <a:spLocks/>
              </p:cNvSpPr>
              <p:nvPr/>
            </p:nvSpPr>
            <p:spPr bwMode="auto">
              <a:xfrm>
                <a:off x="1841" y="941"/>
                <a:ext cx="52" cy="9"/>
              </a:xfrm>
              <a:custGeom>
                <a:avLst/>
                <a:gdLst/>
                <a:ahLst/>
                <a:cxnLst>
                  <a:cxn ang="0">
                    <a:pos x="52" y="9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41" y="18"/>
                  </a:cxn>
                  <a:cxn ang="0">
                    <a:pos x="31" y="9"/>
                  </a:cxn>
                  <a:cxn ang="0">
                    <a:pos x="52" y="9"/>
                  </a:cxn>
                  <a:cxn ang="0">
                    <a:pos x="52" y="0"/>
                  </a:cxn>
                  <a:cxn ang="0">
                    <a:pos x="41" y="0"/>
                  </a:cxn>
                  <a:cxn ang="0">
                    <a:pos x="52" y="9"/>
                  </a:cxn>
                </a:cxnLst>
                <a:rect l="0" t="0" r="r" b="b"/>
                <a:pathLst>
                  <a:path w="52" h="18">
                    <a:moveTo>
                      <a:pt x="52" y="9"/>
                    </a:moveTo>
                    <a:lnTo>
                      <a:pt x="41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1" y="18"/>
                    </a:lnTo>
                    <a:lnTo>
                      <a:pt x="31" y="9"/>
                    </a:lnTo>
                    <a:lnTo>
                      <a:pt x="52" y="9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5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0" name="Freeform 236"/>
              <p:cNvSpPr>
                <a:spLocks/>
              </p:cNvSpPr>
              <p:nvPr/>
            </p:nvSpPr>
            <p:spPr bwMode="auto">
              <a:xfrm>
                <a:off x="1872" y="946"/>
                <a:ext cx="21" cy="264"/>
              </a:xfrm>
              <a:custGeom>
                <a:avLst/>
                <a:gdLst/>
                <a:ahLst/>
                <a:cxnLst>
                  <a:cxn ang="0">
                    <a:pos x="10" y="527"/>
                  </a:cxn>
                  <a:cxn ang="0">
                    <a:pos x="21" y="519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0" y="519"/>
                  </a:cxn>
                  <a:cxn ang="0">
                    <a:pos x="10" y="509"/>
                  </a:cxn>
                  <a:cxn ang="0">
                    <a:pos x="10" y="527"/>
                  </a:cxn>
                  <a:cxn ang="0">
                    <a:pos x="21" y="527"/>
                  </a:cxn>
                  <a:cxn ang="0">
                    <a:pos x="21" y="519"/>
                  </a:cxn>
                  <a:cxn ang="0">
                    <a:pos x="10" y="527"/>
                  </a:cxn>
                </a:cxnLst>
                <a:rect l="0" t="0" r="r" b="b"/>
                <a:pathLst>
                  <a:path w="21" h="527">
                    <a:moveTo>
                      <a:pt x="10" y="527"/>
                    </a:moveTo>
                    <a:lnTo>
                      <a:pt x="21" y="519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519"/>
                    </a:lnTo>
                    <a:lnTo>
                      <a:pt x="10" y="509"/>
                    </a:lnTo>
                    <a:lnTo>
                      <a:pt x="10" y="527"/>
                    </a:lnTo>
                    <a:lnTo>
                      <a:pt x="21" y="527"/>
                    </a:lnTo>
                    <a:lnTo>
                      <a:pt x="21" y="519"/>
                    </a:lnTo>
                    <a:lnTo>
                      <a:pt x="10" y="5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1" name="Freeform 237"/>
              <p:cNvSpPr>
                <a:spLocks/>
              </p:cNvSpPr>
              <p:nvPr/>
            </p:nvSpPr>
            <p:spPr bwMode="auto">
              <a:xfrm>
                <a:off x="1831" y="1200"/>
                <a:ext cx="51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0" y="18"/>
                  </a:cxn>
                  <a:cxn ang="0">
                    <a:pos x="51" y="18"/>
                  </a:cxn>
                  <a:cxn ang="0">
                    <a:pos x="51" y="0"/>
                  </a:cxn>
                  <a:cxn ang="0">
                    <a:pos x="10" y="0"/>
                  </a:cxn>
                  <a:cxn ang="0">
                    <a:pos x="20" y="10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0" y="10"/>
                  </a:cxn>
                </a:cxnLst>
                <a:rect l="0" t="0" r="r" b="b"/>
                <a:pathLst>
                  <a:path w="51" h="18">
                    <a:moveTo>
                      <a:pt x="0" y="10"/>
                    </a:moveTo>
                    <a:lnTo>
                      <a:pt x="10" y="18"/>
                    </a:lnTo>
                    <a:lnTo>
                      <a:pt x="51" y="18"/>
                    </a:lnTo>
                    <a:lnTo>
                      <a:pt x="51" y="0"/>
                    </a:lnTo>
                    <a:lnTo>
                      <a:pt x="10" y="0"/>
                    </a:lnTo>
                    <a:lnTo>
                      <a:pt x="20" y="1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2" name="Freeform 238"/>
              <p:cNvSpPr>
                <a:spLocks/>
              </p:cNvSpPr>
              <p:nvPr/>
            </p:nvSpPr>
            <p:spPr bwMode="auto">
              <a:xfrm>
                <a:off x="1831" y="941"/>
                <a:ext cx="20" cy="26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9"/>
                  </a:cxn>
                  <a:cxn ang="0">
                    <a:pos x="0" y="528"/>
                  </a:cxn>
                  <a:cxn ang="0">
                    <a:pos x="20" y="528"/>
                  </a:cxn>
                  <a:cxn ang="0">
                    <a:pos x="20" y="9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0" y="0"/>
                  </a:cxn>
                </a:cxnLst>
                <a:rect l="0" t="0" r="r" b="b"/>
                <a:pathLst>
                  <a:path w="20" h="528">
                    <a:moveTo>
                      <a:pt x="10" y="0"/>
                    </a:moveTo>
                    <a:lnTo>
                      <a:pt x="0" y="9"/>
                    </a:lnTo>
                    <a:lnTo>
                      <a:pt x="0" y="528"/>
                    </a:lnTo>
                    <a:lnTo>
                      <a:pt x="20" y="528"/>
                    </a:lnTo>
                    <a:lnTo>
                      <a:pt x="20" y="9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3" name="Rectangle 239"/>
              <p:cNvSpPr>
                <a:spLocks noChangeArrowheads="1"/>
              </p:cNvSpPr>
              <p:nvPr/>
            </p:nvSpPr>
            <p:spPr bwMode="auto">
              <a:xfrm>
                <a:off x="2450" y="1210"/>
                <a:ext cx="34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4" name="Rectangle 240"/>
              <p:cNvSpPr>
                <a:spLocks noChangeArrowheads="1"/>
              </p:cNvSpPr>
              <p:nvPr/>
            </p:nvSpPr>
            <p:spPr bwMode="auto">
              <a:xfrm>
                <a:off x="2448" y="1236"/>
                <a:ext cx="32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5" name="Rectangle 241"/>
              <p:cNvSpPr>
                <a:spLocks noChangeArrowheads="1"/>
              </p:cNvSpPr>
              <p:nvPr/>
            </p:nvSpPr>
            <p:spPr bwMode="auto">
              <a:xfrm>
                <a:off x="2444" y="1262"/>
                <a:ext cx="31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6" name="Rectangle 242"/>
              <p:cNvSpPr>
                <a:spLocks noChangeArrowheads="1"/>
              </p:cNvSpPr>
              <p:nvPr/>
            </p:nvSpPr>
            <p:spPr bwMode="auto">
              <a:xfrm>
                <a:off x="2445" y="1288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7" name="Rectangle 243"/>
              <p:cNvSpPr>
                <a:spLocks noChangeArrowheads="1"/>
              </p:cNvSpPr>
              <p:nvPr/>
            </p:nvSpPr>
            <p:spPr bwMode="auto">
              <a:xfrm>
                <a:off x="2444" y="1314"/>
                <a:ext cx="31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8" name="Rectangle 244"/>
              <p:cNvSpPr>
                <a:spLocks noChangeArrowheads="1"/>
              </p:cNvSpPr>
              <p:nvPr/>
            </p:nvSpPr>
            <p:spPr bwMode="auto">
              <a:xfrm>
                <a:off x="2893" y="1210"/>
                <a:ext cx="33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9" name="Rectangle 245"/>
              <p:cNvSpPr>
                <a:spLocks noChangeArrowheads="1"/>
              </p:cNvSpPr>
              <p:nvPr/>
            </p:nvSpPr>
            <p:spPr bwMode="auto">
              <a:xfrm>
                <a:off x="2891" y="1236"/>
                <a:ext cx="31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0" name="Rectangle 246"/>
              <p:cNvSpPr>
                <a:spLocks noChangeArrowheads="1"/>
              </p:cNvSpPr>
              <p:nvPr/>
            </p:nvSpPr>
            <p:spPr bwMode="auto">
              <a:xfrm>
                <a:off x="2886" y="1262"/>
                <a:ext cx="32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1" name="Rectangle 247"/>
              <p:cNvSpPr>
                <a:spLocks noChangeArrowheads="1"/>
              </p:cNvSpPr>
              <p:nvPr/>
            </p:nvSpPr>
            <p:spPr bwMode="auto">
              <a:xfrm>
                <a:off x="2889" y="1288"/>
                <a:ext cx="32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2" name="Rectangle 248"/>
              <p:cNvSpPr>
                <a:spLocks noChangeArrowheads="1"/>
              </p:cNvSpPr>
              <p:nvPr/>
            </p:nvSpPr>
            <p:spPr bwMode="auto">
              <a:xfrm>
                <a:off x="2886" y="1314"/>
                <a:ext cx="32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3" name="Rectangle 249"/>
              <p:cNvSpPr>
                <a:spLocks noChangeArrowheads="1"/>
              </p:cNvSpPr>
              <p:nvPr/>
            </p:nvSpPr>
            <p:spPr bwMode="auto">
              <a:xfrm>
                <a:off x="3090" y="977"/>
                <a:ext cx="201" cy="142"/>
              </a:xfrm>
              <a:prstGeom prst="rect">
                <a:avLst/>
              </a:prstGeom>
              <a:solidFill>
                <a:srgbClr val="84C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4" name="Freeform 250"/>
              <p:cNvSpPr>
                <a:spLocks/>
              </p:cNvSpPr>
              <p:nvPr/>
            </p:nvSpPr>
            <p:spPr bwMode="auto">
              <a:xfrm>
                <a:off x="3090" y="972"/>
                <a:ext cx="210" cy="9"/>
              </a:xfrm>
              <a:custGeom>
                <a:avLst/>
                <a:gdLst/>
                <a:ahLst/>
                <a:cxnLst>
                  <a:cxn ang="0">
                    <a:pos x="210" y="9"/>
                  </a:cxn>
                  <a:cxn ang="0">
                    <a:pos x="201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201" y="18"/>
                  </a:cxn>
                  <a:cxn ang="0">
                    <a:pos x="191" y="9"/>
                  </a:cxn>
                  <a:cxn ang="0">
                    <a:pos x="210" y="9"/>
                  </a:cxn>
                  <a:cxn ang="0">
                    <a:pos x="210" y="0"/>
                  </a:cxn>
                  <a:cxn ang="0">
                    <a:pos x="201" y="0"/>
                  </a:cxn>
                  <a:cxn ang="0">
                    <a:pos x="210" y="9"/>
                  </a:cxn>
                </a:cxnLst>
                <a:rect l="0" t="0" r="r" b="b"/>
                <a:pathLst>
                  <a:path w="210" h="18">
                    <a:moveTo>
                      <a:pt x="210" y="9"/>
                    </a:moveTo>
                    <a:lnTo>
                      <a:pt x="201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201" y="18"/>
                    </a:lnTo>
                    <a:lnTo>
                      <a:pt x="191" y="9"/>
                    </a:lnTo>
                    <a:lnTo>
                      <a:pt x="210" y="9"/>
                    </a:lnTo>
                    <a:lnTo>
                      <a:pt x="210" y="0"/>
                    </a:lnTo>
                    <a:lnTo>
                      <a:pt x="201" y="0"/>
                    </a:lnTo>
                    <a:lnTo>
                      <a:pt x="21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5" name="Freeform 251"/>
              <p:cNvSpPr>
                <a:spLocks/>
              </p:cNvSpPr>
              <p:nvPr/>
            </p:nvSpPr>
            <p:spPr bwMode="auto">
              <a:xfrm>
                <a:off x="3281" y="977"/>
                <a:ext cx="19" cy="147"/>
              </a:xfrm>
              <a:custGeom>
                <a:avLst/>
                <a:gdLst/>
                <a:ahLst/>
                <a:cxnLst>
                  <a:cxn ang="0">
                    <a:pos x="10" y="293"/>
                  </a:cxn>
                  <a:cxn ang="0">
                    <a:pos x="19" y="285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85"/>
                  </a:cxn>
                  <a:cxn ang="0">
                    <a:pos x="10" y="275"/>
                  </a:cxn>
                  <a:cxn ang="0">
                    <a:pos x="10" y="293"/>
                  </a:cxn>
                  <a:cxn ang="0">
                    <a:pos x="19" y="293"/>
                  </a:cxn>
                  <a:cxn ang="0">
                    <a:pos x="19" y="285"/>
                  </a:cxn>
                  <a:cxn ang="0">
                    <a:pos x="10" y="293"/>
                  </a:cxn>
                </a:cxnLst>
                <a:rect l="0" t="0" r="r" b="b"/>
                <a:pathLst>
                  <a:path w="19" h="293">
                    <a:moveTo>
                      <a:pt x="10" y="293"/>
                    </a:moveTo>
                    <a:lnTo>
                      <a:pt x="19" y="285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85"/>
                    </a:lnTo>
                    <a:lnTo>
                      <a:pt x="10" y="275"/>
                    </a:lnTo>
                    <a:lnTo>
                      <a:pt x="10" y="293"/>
                    </a:lnTo>
                    <a:lnTo>
                      <a:pt x="19" y="293"/>
                    </a:lnTo>
                    <a:lnTo>
                      <a:pt x="19" y="285"/>
                    </a:lnTo>
                    <a:lnTo>
                      <a:pt x="10" y="2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6" name="Freeform 252"/>
              <p:cNvSpPr>
                <a:spLocks/>
              </p:cNvSpPr>
              <p:nvPr/>
            </p:nvSpPr>
            <p:spPr bwMode="auto">
              <a:xfrm>
                <a:off x="3080" y="1114"/>
                <a:ext cx="211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0" y="18"/>
                  </a:cxn>
                  <a:cxn ang="0">
                    <a:pos x="211" y="18"/>
                  </a:cxn>
                  <a:cxn ang="0">
                    <a:pos x="211" y="0"/>
                  </a:cxn>
                  <a:cxn ang="0">
                    <a:pos x="10" y="0"/>
                  </a:cxn>
                  <a:cxn ang="0">
                    <a:pos x="18" y="10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0" y="10"/>
                  </a:cxn>
                </a:cxnLst>
                <a:rect l="0" t="0" r="r" b="b"/>
                <a:pathLst>
                  <a:path w="211" h="18">
                    <a:moveTo>
                      <a:pt x="0" y="10"/>
                    </a:moveTo>
                    <a:lnTo>
                      <a:pt x="10" y="18"/>
                    </a:lnTo>
                    <a:lnTo>
                      <a:pt x="211" y="18"/>
                    </a:lnTo>
                    <a:lnTo>
                      <a:pt x="211" y="0"/>
                    </a:lnTo>
                    <a:lnTo>
                      <a:pt x="10" y="0"/>
                    </a:lnTo>
                    <a:lnTo>
                      <a:pt x="18" y="1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7" name="Freeform 253"/>
              <p:cNvSpPr>
                <a:spLocks/>
              </p:cNvSpPr>
              <p:nvPr/>
            </p:nvSpPr>
            <p:spPr bwMode="auto">
              <a:xfrm>
                <a:off x="3080" y="972"/>
                <a:ext cx="18" cy="14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9"/>
                  </a:cxn>
                  <a:cxn ang="0">
                    <a:pos x="0" y="294"/>
                  </a:cxn>
                  <a:cxn ang="0">
                    <a:pos x="18" y="294"/>
                  </a:cxn>
                  <a:cxn ang="0">
                    <a:pos x="18" y="9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0" y="0"/>
                  </a:cxn>
                </a:cxnLst>
                <a:rect l="0" t="0" r="r" b="b"/>
                <a:pathLst>
                  <a:path w="18" h="294">
                    <a:moveTo>
                      <a:pt x="10" y="0"/>
                    </a:moveTo>
                    <a:lnTo>
                      <a:pt x="0" y="9"/>
                    </a:lnTo>
                    <a:lnTo>
                      <a:pt x="0" y="294"/>
                    </a:lnTo>
                    <a:lnTo>
                      <a:pt x="18" y="294"/>
                    </a:lnTo>
                    <a:lnTo>
                      <a:pt x="18" y="9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8" name="Rectangle 254"/>
              <p:cNvSpPr>
                <a:spLocks noChangeArrowheads="1"/>
              </p:cNvSpPr>
              <p:nvPr/>
            </p:nvSpPr>
            <p:spPr bwMode="auto">
              <a:xfrm>
                <a:off x="3090" y="1133"/>
                <a:ext cx="201" cy="129"/>
              </a:xfrm>
              <a:prstGeom prst="rect">
                <a:avLst/>
              </a:prstGeom>
              <a:solidFill>
                <a:srgbClr val="84C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9" name="Freeform 255"/>
              <p:cNvSpPr>
                <a:spLocks/>
              </p:cNvSpPr>
              <p:nvPr/>
            </p:nvSpPr>
            <p:spPr bwMode="auto">
              <a:xfrm>
                <a:off x="3090" y="1129"/>
                <a:ext cx="210" cy="9"/>
              </a:xfrm>
              <a:custGeom>
                <a:avLst/>
                <a:gdLst/>
                <a:ahLst/>
                <a:cxnLst>
                  <a:cxn ang="0">
                    <a:pos x="210" y="9"/>
                  </a:cxn>
                  <a:cxn ang="0">
                    <a:pos x="201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201" y="18"/>
                  </a:cxn>
                  <a:cxn ang="0">
                    <a:pos x="191" y="9"/>
                  </a:cxn>
                  <a:cxn ang="0">
                    <a:pos x="210" y="9"/>
                  </a:cxn>
                  <a:cxn ang="0">
                    <a:pos x="210" y="0"/>
                  </a:cxn>
                  <a:cxn ang="0">
                    <a:pos x="201" y="0"/>
                  </a:cxn>
                  <a:cxn ang="0">
                    <a:pos x="210" y="9"/>
                  </a:cxn>
                </a:cxnLst>
                <a:rect l="0" t="0" r="r" b="b"/>
                <a:pathLst>
                  <a:path w="210" h="18">
                    <a:moveTo>
                      <a:pt x="210" y="9"/>
                    </a:moveTo>
                    <a:lnTo>
                      <a:pt x="201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201" y="18"/>
                    </a:lnTo>
                    <a:lnTo>
                      <a:pt x="191" y="9"/>
                    </a:lnTo>
                    <a:lnTo>
                      <a:pt x="210" y="9"/>
                    </a:lnTo>
                    <a:lnTo>
                      <a:pt x="210" y="0"/>
                    </a:lnTo>
                    <a:lnTo>
                      <a:pt x="201" y="0"/>
                    </a:lnTo>
                    <a:lnTo>
                      <a:pt x="21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0" name="Freeform 256"/>
              <p:cNvSpPr>
                <a:spLocks/>
              </p:cNvSpPr>
              <p:nvPr/>
            </p:nvSpPr>
            <p:spPr bwMode="auto">
              <a:xfrm>
                <a:off x="3281" y="1133"/>
                <a:ext cx="19" cy="134"/>
              </a:xfrm>
              <a:custGeom>
                <a:avLst/>
                <a:gdLst/>
                <a:ahLst/>
                <a:cxnLst>
                  <a:cxn ang="0">
                    <a:pos x="10" y="267"/>
                  </a:cxn>
                  <a:cxn ang="0">
                    <a:pos x="19" y="259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59"/>
                  </a:cxn>
                  <a:cxn ang="0">
                    <a:pos x="10" y="249"/>
                  </a:cxn>
                  <a:cxn ang="0">
                    <a:pos x="10" y="267"/>
                  </a:cxn>
                  <a:cxn ang="0">
                    <a:pos x="19" y="267"/>
                  </a:cxn>
                  <a:cxn ang="0">
                    <a:pos x="19" y="259"/>
                  </a:cxn>
                  <a:cxn ang="0">
                    <a:pos x="10" y="267"/>
                  </a:cxn>
                </a:cxnLst>
                <a:rect l="0" t="0" r="r" b="b"/>
                <a:pathLst>
                  <a:path w="19" h="267">
                    <a:moveTo>
                      <a:pt x="10" y="267"/>
                    </a:moveTo>
                    <a:lnTo>
                      <a:pt x="19" y="259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59"/>
                    </a:lnTo>
                    <a:lnTo>
                      <a:pt x="10" y="249"/>
                    </a:lnTo>
                    <a:lnTo>
                      <a:pt x="10" y="267"/>
                    </a:lnTo>
                    <a:lnTo>
                      <a:pt x="19" y="267"/>
                    </a:lnTo>
                    <a:lnTo>
                      <a:pt x="19" y="259"/>
                    </a:lnTo>
                    <a:lnTo>
                      <a:pt x="10" y="2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1" name="Freeform 257"/>
              <p:cNvSpPr>
                <a:spLocks/>
              </p:cNvSpPr>
              <p:nvPr/>
            </p:nvSpPr>
            <p:spPr bwMode="auto">
              <a:xfrm>
                <a:off x="3080" y="1257"/>
                <a:ext cx="211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0" y="18"/>
                  </a:cxn>
                  <a:cxn ang="0">
                    <a:pos x="211" y="18"/>
                  </a:cxn>
                  <a:cxn ang="0">
                    <a:pos x="211" y="0"/>
                  </a:cxn>
                  <a:cxn ang="0">
                    <a:pos x="10" y="0"/>
                  </a:cxn>
                  <a:cxn ang="0">
                    <a:pos x="18" y="10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0" y="10"/>
                  </a:cxn>
                </a:cxnLst>
                <a:rect l="0" t="0" r="r" b="b"/>
                <a:pathLst>
                  <a:path w="211" h="18">
                    <a:moveTo>
                      <a:pt x="0" y="10"/>
                    </a:moveTo>
                    <a:lnTo>
                      <a:pt x="10" y="18"/>
                    </a:lnTo>
                    <a:lnTo>
                      <a:pt x="211" y="18"/>
                    </a:lnTo>
                    <a:lnTo>
                      <a:pt x="211" y="0"/>
                    </a:lnTo>
                    <a:lnTo>
                      <a:pt x="10" y="0"/>
                    </a:lnTo>
                    <a:lnTo>
                      <a:pt x="18" y="1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2" name="Freeform 258"/>
              <p:cNvSpPr>
                <a:spLocks/>
              </p:cNvSpPr>
              <p:nvPr/>
            </p:nvSpPr>
            <p:spPr bwMode="auto">
              <a:xfrm>
                <a:off x="3080" y="1129"/>
                <a:ext cx="18" cy="13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9"/>
                  </a:cxn>
                  <a:cxn ang="0">
                    <a:pos x="0" y="268"/>
                  </a:cxn>
                  <a:cxn ang="0">
                    <a:pos x="18" y="268"/>
                  </a:cxn>
                  <a:cxn ang="0">
                    <a:pos x="18" y="9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0" y="0"/>
                  </a:cxn>
                </a:cxnLst>
                <a:rect l="0" t="0" r="r" b="b"/>
                <a:pathLst>
                  <a:path w="18" h="268">
                    <a:moveTo>
                      <a:pt x="10" y="0"/>
                    </a:moveTo>
                    <a:lnTo>
                      <a:pt x="0" y="9"/>
                    </a:lnTo>
                    <a:lnTo>
                      <a:pt x="0" y="268"/>
                    </a:lnTo>
                    <a:lnTo>
                      <a:pt x="18" y="268"/>
                    </a:lnTo>
                    <a:lnTo>
                      <a:pt x="18" y="9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3" name="Rectangle 259"/>
              <p:cNvSpPr>
                <a:spLocks noChangeArrowheads="1"/>
              </p:cNvSpPr>
              <p:nvPr/>
            </p:nvSpPr>
            <p:spPr bwMode="auto">
              <a:xfrm>
                <a:off x="2934" y="1205"/>
                <a:ext cx="644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4" name="Freeform 260"/>
              <p:cNvSpPr>
                <a:spLocks/>
              </p:cNvSpPr>
              <p:nvPr/>
            </p:nvSpPr>
            <p:spPr bwMode="auto">
              <a:xfrm>
                <a:off x="2934" y="1200"/>
                <a:ext cx="652" cy="9"/>
              </a:xfrm>
              <a:custGeom>
                <a:avLst/>
                <a:gdLst/>
                <a:ahLst/>
                <a:cxnLst>
                  <a:cxn ang="0">
                    <a:pos x="652" y="10"/>
                  </a:cxn>
                  <a:cxn ang="0">
                    <a:pos x="644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644" y="19"/>
                  </a:cxn>
                  <a:cxn ang="0">
                    <a:pos x="634" y="10"/>
                  </a:cxn>
                  <a:cxn ang="0">
                    <a:pos x="652" y="10"/>
                  </a:cxn>
                  <a:cxn ang="0">
                    <a:pos x="652" y="0"/>
                  </a:cxn>
                  <a:cxn ang="0">
                    <a:pos x="644" y="0"/>
                  </a:cxn>
                  <a:cxn ang="0">
                    <a:pos x="652" y="10"/>
                  </a:cxn>
                </a:cxnLst>
                <a:rect l="0" t="0" r="r" b="b"/>
                <a:pathLst>
                  <a:path w="652" h="19">
                    <a:moveTo>
                      <a:pt x="652" y="10"/>
                    </a:moveTo>
                    <a:lnTo>
                      <a:pt x="644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44" y="19"/>
                    </a:lnTo>
                    <a:lnTo>
                      <a:pt x="634" y="10"/>
                    </a:lnTo>
                    <a:lnTo>
                      <a:pt x="652" y="10"/>
                    </a:lnTo>
                    <a:lnTo>
                      <a:pt x="652" y="0"/>
                    </a:lnTo>
                    <a:lnTo>
                      <a:pt x="644" y="0"/>
                    </a:lnTo>
                    <a:lnTo>
                      <a:pt x="65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5" name="Freeform 261"/>
              <p:cNvSpPr>
                <a:spLocks/>
              </p:cNvSpPr>
              <p:nvPr/>
            </p:nvSpPr>
            <p:spPr bwMode="auto">
              <a:xfrm>
                <a:off x="3568" y="1205"/>
                <a:ext cx="18" cy="20"/>
              </a:xfrm>
              <a:custGeom>
                <a:avLst/>
                <a:gdLst/>
                <a:ahLst/>
                <a:cxnLst>
                  <a:cxn ang="0">
                    <a:pos x="10" y="41"/>
                  </a:cxn>
                  <a:cxn ang="0">
                    <a:pos x="18" y="31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31"/>
                  </a:cxn>
                  <a:cxn ang="0">
                    <a:pos x="10" y="23"/>
                  </a:cxn>
                  <a:cxn ang="0">
                    <a:pos x="10" y="41"/>
                  </a:cxn>
                  <a:cxn ang="0">
                    <a:pos x="18" y="41"/>
                  </a:cxn>
                  <a:cxn ang="0">
                    <a:pos x="18" y="31"/>
                  </a:cxn>
                  <a:cxn ang="0">
                    <a:pos x="10" y="41"/>
                  </a:cxn>
                </a:cxnLst>
                <a:rect l="0" t="0" r="r" b="b"/>
                <a:pathLst>
                  <a:path w="18" h="41">
                    <a:moveTo>
                      <a:pt x="10" y="41"/>
                    </a:moveTo>
                    <a:lnTo>
                      <a:pt x="18" y="31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10" y="23"/>
                    </a:lnTo>
                    <a:lnTo>
                      <a:pt x="10" y="41"/>
                    </a:lnTo>
                    <a:lnTo>
                      <a:pt x="18" y="41"/>
                    </a:lnTo>
                    <a:lnTo>
                      <a:pt x="18" y="31"/>
                    </a:lnTo>
                    <a:lnTo>
                      <a:pt x="1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6" name="Freeform 262"/>
              <p:cNvSpPr>
                <a:spLocks/>
              </p:cNvSpPr>
              <p:nvPr/>
            </p:nvSpPr>
            <p:spPr bwMode="auto">
              <a:xfrm>
                <a:off x="2923" y="1216"/>
                <a:ext cx="655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1" y="18"/>
                  </a:cxn>
                  <a:cxn ang="0">
                    <a:pos x="655" y="18"/>
                  </a:cxn>
                  <a:cxn ang="0">
                    <a:pos x="655" y="0"/>
                  </a:cxn>
                  <a:cxn ang="0">
                    <a:pos x="11" y="0"/>
                  </a:cxn>
                  <a:cxn ang="0">
                    <a:pos x="19" y="8"/>
                  </a:cxn>
                  <a:cxn ang="0">
                    <a:pos x="0" y="8"/>
                  </a:cxn>
                  <a:cxn ang="0">
                    <a:pos x="0" y="18"/>
                  </a:cxn>
                  <a:cxn ang="0">
                    <a:pos x="11" y="18"/>
                  </a:cxn>
                  <a:cxn ang="0">
                    <a:pos x="0" y="8"/>
                  </a:cxn>
                </a:cxnLst>
                <a:rect l="0" t="0" r="r" b="b"/>
                <a:pathLst>
                  <a:path w="655" h="18">
                    <a:moveTo>
                      <a:pt x="0" y="8"/>
                    </a:moveTo>
                    <a:lnTo>
                      <a:pt x="11" y="18"/>
                    </a:lnTo>
                    <a:lnTo>
                      <a:pt x="655" y="18"/>
                    </a:lnTo>
                    <a:lnTo>
                      <a:pt x="655" y="0"/>
                    </a:lnTo>
                    <a:lnTo>
                      <a:pt x="11" y="0"/>
                    </a:lnTo>
                    <a:lnTo>
                      <a:pt x="19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11" y="1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7" name="Freeform 263"/>
              <p:cNvSpPr>
                <a:spLocks/>
              </p:cNvSpPr>
              <p:nvPr/>
            </p:nvSpPr>
            <p:spPr bwMode="auto">
              <a:xfrm>
                <a:off x="2923" y="1200"/>
                <a:ext cx="19" cy="2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0"/>
                  </a:cxn>
                  <a:cxn ang="0">
                    <a:pos x="0" y="41"/>
                  </a:cxn>
                  <a:cxn ang="0">
                    <a:pos x="19" y="41"/>
                  </a:cxn>
                  <a:cxn ang="0">
                    <a:pos x="19" y="10"/>
                  </a:cxn>
                  <a:cxn ang="0">
                    <a:pos x="11" y="19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1" y="0"/>
                  </a:cxn>
                </a:cxnLst>
                <a:rect l="0" t="0" r="r" b="b"/>
                <a:pathLst>
                  <a:path w="19" h="41">
                    <a:moveTo>
                      <a:pt x="11" y="0"/>
                    </a:moveTo>
                    <a:lnTo>
                      <a:pt x="0" y="10"/>
                    </a:lnTo>
                    <a:lnTo>
                      <a:pt x="0" y="41"/>
                    </a:lnTo>
                    <a:lnTo>
                      <a:pt x="19" y="41"/>
                    </a:lnTo>
                    <a:lnTo>
                      <a:pt x="19" y="10"/>
                    </a:lnTo>
                    <a:lnTo>
                      <a:pt x="11" y="19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8" name="Rectangle 264"/>
              <p:cNvSpPr>
                <a:spLocks noChangeArrowheads="1"/>
              </p:cNvSpPr>
              <p:nvPr/>
            </p:nvSpPr>
            <p:spPr bwMode="auto">
              <a:xfrm>
                <a:off x="3442" y="1218"/>
                <a:ext cx="41" cy="1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9" name="Freeform 265"/>
              <p:cNvSpPr>
                <a:spLocks/>
              </p:cNvSpPr>
              <p:nvPr/>
            </p:nvSpPr>
            <p:spPr bwMode="auto">
              <a:xfrm>
                <a:off x="3442" y="1213"/>
                <a:ext cx="51" cy="9"/>
              </a:xfrm>
              <a:custGeom>
                <a:avLst/>
                <a:gdLst/>
                <a:ahLst/>
                <a:cxnLst>
                  <a:cxn ang="0">
                    <a:pos x="51" y="1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41" y="18"/>
                  </a:cxn>
                  <a:cxn ang="0">
                    <a:pos x="31" y="10"/>
                  </a:cxn>
                  <a:cxn ang="0">
                    <a:pos x="51" y="10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51" y="10"/>
                  </a:cxn>
                </a:cxnLst>
                <a:rect l="0" t="0" r="r" b="b"/>
                <a:pathLst>
                  <a:path w="51" h="18">
                    <a:moveTo>
                      <a:pt x="51" y="10"/>
                    </a:moveTo>
                    <a:lnTo>
                      <a:pt x="41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1" y="18"/>
                    </a:lnTo>
                    <a:lnTo>
                      <a:pt x="31" y="10"/>
                    </a:lnTo>
                    <a:lnTo>
                      <a:pt x="51" y="10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5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0" name="Freeform 266"/>
              <p:cNvSpPr>
                <a:spLocks/>
              </p:cNvSpPr>
              <p:nvPr/>
            </p:nvSpPr>
            <p:spPr bwMode="auto">
              <a:xfrm>
                <a:off x="3473" y="1218"/>
                <a:ext cx="20" cy="118"/>
              </a:xfrm>
              <a:custGeom>
                <a:avLst/>
                <a:gdLst/>
                <a:ahLst/>
                <a:cxnLst>
                  <a:cxn ang="0">
                    <a:pos x="10" y="237"/>
                  </a:cxn>
                  <a:cxn ang="0">
                    <a:pos x="20" y="227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227"/>
                  </a:cxn>
                  <a:cxn ang="0">
                    <a:pos x="10" y="218"/>
                  </a:cxn>
                  <a:cxn ang="0">
                    <a:pos x="10" y="237"/>
                  </a:cxn>
                  <a:cxn ang="0">
                    <a:pos x="20" y="237"/>
                  </a:cxn>
                  <a:cxn ang="0">
                    <a:pos x="20" y="227"/>
                  </a:cxn>
                  <a:cxn ang="0">
                    <a:pos x="10" y="237"/>
                  </a:cxn>
                </a:cxnLst>
                <a:rect l="0" t="0" r="r" b="b"/>
                <a:pathLst>
                  <a:path w="20" h="237">
                    <a:moveTo>
                      <a:pt x="10" y="237"/>
                    </a:moveTo>
                    <a:lnTo>
                      <a:pt x="20" y="227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227"/>
                    </a:lnTo>
                    <a:lnTo>
                      <a:pt x="10" y="218"/>
                    </a:lnTo>
                    <a:lnTo>
                      <a:pt x="10" y="237"/>
                    </a:lnTo>
                    <a:lnTo>
                      <a:pt x="20" y="237"/>
                    </a:lnTo>
                    <a:lnTo>
                      <a:pt x="20" y="227"/>
                    </a:lnTo>
                    <a:lnTo>
                      <a:pt x="10" y="2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1" name="Freeform 267"/>
              <p:cNvSpPr>
                <a:spLocks/>
              </p:cNvSpPr>
              <p:nvPr/>
            </p:nvSpPr>
            <p:spPr bwMode="auto">
              <a:xfrm>
                <a:off x="3432" y="1327"/>
                <a:ext cx="51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19"/>
                  </a:cxn>
                  <a:cxn ang="0">
                    <a:pos x="51" y="19"/>
                  </a:cxn>
                  <a:cxn ang="0">
                    <a:pos x="51" y="0"/>
                  </a:cxn>
                  <a:cxn ang="0">
                    <a:pos x="10" y="0"/>
                  </a:cxn>
                  <a:cxn ang="0">
                    <a:pos x="18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10" y="19"/>
                  </a:cxn>
                  <a:cxn ang="0">
                    <a:pos x="0" y="9"/>
                  </a:cxn>
                </a:cxnLst>
                <a:rect l="0" t="0" r="r" b="b"/>
                <a:pathLst>
                  <a:path w="51" h="19">
                    <a:moveTo>
                      <a:pt x="0" y="9"/>
                    </a:moveTo>
                    <a:lnTo>
                      <a:pt x="10" y="19"/>
                    </a:lnTo>
                    <a:lnTo>
                      <a:pt x="51" y="19"/>
                    </a:lnTo>
                    <a:lnTo>
                      <a:pt x="51" y="0"/>
                    </a:lnTo>
                    <a:lnTo>
                      <a:pt x="10" y="0"/>
                    </a:lnTo>
                    <a:lnTo>
                      <a:pt x="18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2" name="Freeform 268"/>
              <p:cNvSpPr>
                <a:spLocks/>
              </p:cNvSpPr>
              <p:nvPr/>
            </p:nvSpPr>
            <p:spPr bwMode="auto">
              <a:xfrm>
                <a:off x="3432" y="1213"/>
                <a:ext cx="18" cy="11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0"/>
                  </a:cxn>
                  <a:cxn ang="0">
                    <a:pos x="0" y="237"/>
                  </a:cxn>
                  <a:cxn ang="0">
                    <a:pos x="18" y="237"/>
                  </a:cxn>
                  <a:cxn ang="0">
                    <a:pos x="18" y="10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0" y="0"/>
                  </a:cxn>
                </a:cxnLst>
                <a:rect l="0" t="0" r="r" b="b"/>
                <a:pathLst>
                  <a:path w="18" h="237">
                    <a:moveTo>
                      <a:pt x="10" y="0"/>
                    </a:moveTo>
                    <a:lnTo>
                      <a:pt x="0" y="10"/>
                    </a:lnTo>
                    <a:lnTo>
                      <a:pt x="0" y="237"/>
                    </a:lnTo>
                    <a:lnTo>
                      <a:pt x="18" y="237"/>
                    </a:lnTo>
                    <a:lnTo>
                      <a:pt x="18" y="10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3" name="Rectangle 269"/>
              <p:cNvSpPr>
                <a:spLocks noChangeArrowheads="1"/>
              </p:cNvSpPr>
              <p:nvPr/>
            </p:nvSpPr>
            <p:spPr bwMode="auto">
              <a:xfrm>
                <a:off x="3370" y="1218"/>
                <a:ext cx="42" cy="1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4" name="Freeform 270"/>
              <p:cNvSpPr>
                <a:spLocks/>
              </p:cNvSpPr>
              <p:nvPr/>
            </p:nvSpPr>
            <p:spPr bwMode="auto">
              <a:xfrm>
                <a:off x="3370" y="1213"/>
                <a:ext cx="52" cy="9"/>
              </a:xfrm>
              <a:custGeom>
                <a:avLst/>
                <a:gdLst/>
                <a:ahLst/>
                <a:cxnLst>
                  <a:cxn ang="0">
                    <a:pos x="52" y="1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42" y="18"/>
                  </a:cxn>
                  <a:cxn ang="0">
                    <a:pos x="33" y="10"/>
                  </a:cxn>
                  <a:cxn ang="0">
                    <a:pos x="52" y="10"/>
                  </a:cxn>
                  <a:cxn ang="0">
                    <a:pos x="52" y="0"/>
                  </a:cxn>
                  <a:cxn ang="0">
                    <a:pos x="42" y="0"/>
                  </a:cxn>
                  <a:cxn ang="0">
                    <a:pos x="52" y="10"/>
                  </a:cxn>
                </a:cxnLst>
                <a:rect l="0" t="0" r="r" b="b"/>
                <a:pathLst>
                  <a:path w="52" h="18">
                    <a:moveTo>
                      <a:pt x="52" y="10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2" y="18"/>
                    </a:lnTo>
                    <a:lnTo>
                      <a:pt x="33" y="10"/>
                    </a:lnTo>
                    <a:lnTo>
                      <a:pt x="52" y="10"/>
                    </a:lnTo>
                    <a:lnTo>
                      <a:pt x="52" y="0"/>
                    </a:lnTo>
                    <a:lnTo>
                      <a:pt x="42" y="0"/>
                    </a:lnTo>
                    <a:lnTo>
                      <a:pt x="5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5" name="Freeform 271"/>
              <p:cNvSpPr>
                <a:spLocks/>
              </p:cNvSpPr>
              <p:nvPr/>
            </p:nvSpPr>
            <p:spPr bwMode="auto">
              <a:xfrm>
                <a:off x="3403" y="1218"/>
                <a:ext cx="19" cy="118"/>
              </a:xfrm>
              <a:custGeom>
                <a:avLst/>
                <a:gdLst/>
                <a:ahLst/>
                <a:cxnLst>
                  <a:cxn ang="0">
                    <a:pos x="9" y="237"/>
                  </a:cxn>
                  <a:cxn ang="0">
                    <a:pos x="19" y="227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27"/>
                  </a:cxn>
                  <a:cxn ang="0">
                    <a:pos x="9" y="218"/>
                  </a:cxn>
                  <a:cxn ang="0">
                    <a:pos x="9" y="237"/>
                  </a:cxn>
                  <a:cxn ang="0">
                    <a:pos x="19" y="237"/>
                  </a:cxn>
                  <a:cxn ang="0">
                    <a:pos x="19" y="227"/>
                  </a:cxn>
                  <a:cxn ang="0">
                    <a:pos x="9" y="237"/>
                  </a:cxn>
                </a:cxnLst>
                <a:rect l="0" t="0" r="r" b="b"/>
                <a:pathLst>
                  <a:path w="19" h="237">
                    <a:moveTo>
                      <a:pt x="9" y="237"/>
                    </a:moveTo>
                    <a:lnTo>
                      <a:pt x="19" y="227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27"/>
                    </a:lnTo>
                    <a:lnTo>
                      <a:pt x="9" y="218"/>
                    </a:lnTo>
                    <a:lnTo>
                      <a:pt x="9" y="237"/>
                    </a:lnTo>
                    <a:lnTo>
                      <a:pt x="19" y="237"/>
                    </a:lnTo>
                    <a:lnTo>
                      <a:pt x="19" y="227"/>
                    </a:lnTo>
                    <a:lnTo>
                      <a:pt x="9" y="2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6" name="Freeform 272"/>
              <p:cNvSpPr>
                <a:spLocks/>
              </p:cNvSpPr>
              <p:nvPr/>
            </p:nvSpPr>
            <p:spPr bwMode="auto">
              <a:xfrm>
                <a:off x="3360" y="1327"/>
                <a:ext cx="52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19"/>
                  </a:cxn>
                  <a:cxn ang="0">
                    <a:pos x="52" y="19"/>
                  </a:cxn>
                  <a:cxn ang="0">
                    <a:pos x="52" y="0"/>
                  </a:cxn>
                  <a:cxn ang="0">
                    <a:pos x="10" y="0"/>
                  </a:cxn>
                  <a:cxn ang="0">
                    <a:pos x="20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10" y="19"/>
                  </a:cxn>
                  <a:cxn ang="0">
                    <a:pos x="0" y="9"/>
                  </a:cxn>
                </a:cxnLst>
                <a:rect l="0" t="0" r="r" b="b"/>
                <a:pathLst>
                  <a:path w="52" h="19">
                    <a:moveTo>
                      <a:pt x="0" y="9"/>
                    </a:moveTo>
                    <a:lnTo>
                      <a:pt x="10" y="19"/>
                    </a:lnTo>
                    <a:lnTo>
                      <a:pt x="52" y="19"/>
                    </a:lnTo>
                    <a:lnTo>
                      <a:pt x="52" y="0"/>
                    </a:lnTo>
                    <a:lnTo>
                      <a:pt x="10" y="0"/>
                    </a:lnTo>
                    <a:lnTo>
                      <a:pt x="20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7" name="Freeform 273"/>
              <p:cNvSpPr>
                <a:spLocks/>
              </p:cNvSpPr>
              <p:nvPr/>
            </p:nvSpPr>
            <p:spPr bwMode="auto">
              <a:xfrm>
                <a:off x="3360" y="1213"/>
                <a:ext cx="20" cy="11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0"/>
                  </a:cxn>
                  <a:cxn ang="0">
                    <a:pos x="0" y="237"/>
                  </a:cxn>
                  <a:cxn ang="0">
                    <a:pos x="20" y="237"/>
                  </a:cxn>
                  <a:cxn ang="0">
                    <a:pos x="20" y="10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0" y="0"/>
                  </a:cxn>
                </a:cxnLst>
                <a:rect l="0" t="0" r="r" b="b"/>
                <a:pathLst>
                  <a:path w="20" h="237">
                    <a:moveTo>
                      <a:pt x="10" y="0"/>
                    </a:moveTo>
                    <a:lnTo>
                      <a:pt x="0" y="10"/>
                    </a:lnTo>
                    <a:lnTo>
                      <a:pt x="0" y="237"/>
                    </a:lnTo>
                    <a:lnTo>
                      <a:pt x="20" y="237"/>
                    </a:lnTo>
                    <a:lnTo>
                      <a:pt x="20" y="10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8" name="Rectangle 274"/>
              <p:cNvSpPr>
                <a:spLocks noChangeArrowheads="1"/>
              </p:cNvSpPr>
              <p:nvPr/>
            </p:nvSpPr>
            <p:spPr bwMode="auto">
              <a:xfrm>
                <a:off x="3299" y="1218"/>
                <a:ext cx="41" cy="1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9" name="Freeform 275"/>
              <p:cNvSpPr>
                <a:spLocks/>
              </p:cNvSpPr>
              <p:nvPr/>
            </p:nvSpPr>
            <p:spPr bwMode="auto">
              <a:xfrm>
                <a:off x="3299" y="1213"/>
                <a:ext cx="51" cy="9"/>
              </a:xfrm>
              <a:custGeom>
                <a:avLst/>
                <a:gdLst/>
                <a:ahLst/>
                <a:cxnLst>
                  <a:cxn ang="0">
                    <a:pos x="51" y="1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41" y="18"/>
                  </a:cxn>
                  <a:cxn ang="0">
                    <a:pos x="33" y="10"/>
                  </a:cxn>
                  <a:cxn ang="0">
                    <a:pos x="51" y="10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51" y="10"/>
                  </a:cxn>
                </a:cxnLst>
                <a:rect l="0" t="0" r="r" b="b"/>
                <a:pathLst>
                  <a:path w="51" h="18">
                    <a:moveTo>
                      <a:pt x="51" y="10"/>
                    </a:moveTo>
                    <a:lnTo>
                      <a:pt x="41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1" y="18"/>
                    </a:lnTo>
                    <a:lnTo>
                      <a:pt x="33" y="10"/>
                    </a:lnTo>
                    <a:lnTo>
                      <a:pt x="51" y="10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5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0" name="Freeform 276"/>
              <p:cNvSpPr>
                <a:spLocks/>
              </p:cNvSpPr>
              <p:nvPr/>
            </p:nvSpPr>
            <p:spPr bwMode="auto">
              <a:xfrm>
                <a:off x="3332" y="1218"/>
                <a:ext cx="18" cy="118"/>
              </a:xfrm>
              <a:custGeom>
                <a:avLst/>
                <a:gdLst/>
                <a:ahLst/>
                <a:cxnLst>
                  <a:cxn ang="0">
                    <a:pos x="8" y="237"/>
                  </a:cxn>
                  <a:cxn ang="0">
                    <a:pos x="18" y="227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227"/>
                  </a:cxn>
                  <a:cxn ang="0">
                    <a:pos x="8" y="218"/>
                  </a:cxn>
                  <a:cxn ang="0">
                    <a:pos x="8" y="237"/>
                  </a:cxn>
                  <a:cxn ang="0">
                    <a:pos x="18" y="237"/>
                  </a:cxn>
                  <a:cxn ang="0">
                    <a:pos x="18" y="227"/>
                  </a:cxn>
                  <a:cxn ang="0">
                    <a:pos x="8" y="237"/>
                  </a:cxn>
                </a:cxnLst>
                <a:rect l="0" t="0" r="r" b="b"/>
                <a:pathLst>
                  <a:path w="18" h="237">
                    <a:moveTo>
                      <a:pt x="8" y="237"/>
                    </a:moveTo>
                    <a:lnTo>
                      <a:pt x="18" y="22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27"/>
                    </a:lnTo>
                    <a:lnTo>
                      <a:pt x="8" y="218"/>
                    </a:lnTo>
                    <a:lnTo>
                      <a:pt x="8" y="237"/>
                    </a:lnTo>
                    <a:lnTo>
                      <a:pt x="18" y="237"/>
                    </a:lnTo>
                    <a:lnTo>
                      <a:pt x="18" y="227"/>
                    </a:lnTo>
                    <a:lnTo>
                      <a:pt x="8" y="2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1" name="Freeform 277"/>
              <p:cNvSpPr>
                <a:spLocks/>
              </p:cNvSpPr>
              <p:nvPr/>
            </p:nvSpPr>
            <p:spPr bwMode="auto">
              <a:xfrm>
                <a:off x="3290" y="1327"/>
                <a:ext cx="50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19"/>
                  </a:cxn>
                  <a:cxn ang="0">
                    <a:pos x="50" y="19"/>
                  </a:cxn>
                  <a:cxn ang="0">
                    <a:pos x="50" y="0"/>
                  </a:cxn>
                  <a:cxn ang="0">
                    <a:pos x="9" y="0"/>
                  </a:cxn>
                  <a:cxn ang="0">
                    <a:pos x="19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9" y="19"/>
                  </a:cxn>
                  <a:cxn ang="0">
                    <a:pos x="0" y="9"/>
                  </a:cxn>
                </a:cxnLst>
                <a:rect l="0" t="0" r="r" b="b"/>
                <a:pathLst>
                  <a:path w="50" h="19">
                    <a:moveTo>
                      <a:pt x="0" y="9"/>
                    </a:moveTo>
                    <a:lnTo>
                      <a:pt x="9" y="19"/>
                    </a:lnTo>
                    <a:lnTo>
                      <a:pt x="50" y="19"/>
                    </a:lnTo>
                    <a:lnTo>
                      <a:pt x="50" y="0"/>
                    </a:lnTo>
                    <a:lnTo>
                      <a:pt x="9" y="0"/>
                    </a:lnTo>
                    <a:lnTo>
                      <a:pt x="19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9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2" name="Freeform 278"/>
              <p:cNvSpPr>
                <a:spLocks/>
              </p:cNvSpPr>
              <p:nvPr/>
            </p:nvSpPr>
            <p:spPr bwMode="auto">
              <a:xfrm>
                <a:off x="3290" y="1213"/>
                <a:ext cx="19" cy="11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0"/>
                  </a:cxn>
                  <a:cxn ang="0">
                    <a:pos x="0" y="237"/>
                  </a:cxn>
                  <a:cxn ang="0">
                    <a:pos x="19" y="237"/>
                  </a:cxn>
                  <a:cxn ang="0">
                    <a:pos x="19" y="10"/>
                  </a:cxn>
                  <a:cxn ang="0">
                    <a:pos x="9" y="18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9" y="0"/>
                  </a:cxn>
                </a:cxnLst>
                <a:rect l="0" t="0" r="r" b="b"/>
                <a:pathLst>
                  <a:path w="19" h="237">
                    <a:moveTo>
                      <a:pt x="9" y="0"/>
                    </a:moveTo>
                    <a:lnTo>
                      <a:pt x="0" y="10"/>
                    </a:lnTo>
                    <a:lnTo>
                      <a:pt x="0" y="237"/>
                    </a:lnTo>
                    <a:lnTo>
                      <a:pt x="19" y="237"/>
                    </a:lnTo>
                    <a:lnTo>
                      <a:pt x="19" y="10"/>
                    </a:lnTo>
                    <a:lnTo>
                      <a:pt x="9" y="1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3" name="Rectangle 279"/>
              <p:cNvSpPr>
                <a:spLocks noChangeArrowheads="1"/>
              </p:cNvSpPr>
              <p:nvPr/>
            </p:nvSpPr>
            <p:spPr bwMode="auto">
              <a:xfrm>
                <a:off x="3227" y="1218"/>
                <a:ext cx="44" cy="1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4" name="Freeform 280"/>
              <p:cNvSpPr>
                <a:spLocks/>
              </p:cNvSpPr>
              <p:nvPr/>
            </p:nvSpPr>
            <p:spPr bwMode="auto">
              <a:xfrm>
                <a:off x="3227" y="1213"/>
                <a:ext cx="53" cy="9"/>
              </a:xfrm>
              <a:custGeom>
                <a:avLst/>
                <a:gdLst/>
                <a:ahLst/>
                <a:cxnLst>
                  <a:cxn ang="0">
                    <a:pos x="53" y="10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44" y="18"/>
                  </a:cxn>
                  <a:cxn ang="0">
                    <a:pos x="34" y="10"/>
                  </a:cxn>
                  <a:cxn ang="0">
                    <a:pos x="53" y="10"/>
                  </a:cxn>
                  <a:cxn ang="0">
                    <a:pos x="53" y="0"/>
                  </a:cxn>
                  <a:cxn ang="0">
                    <a:pos x="44" y="0"/>
                  </a:cxn>
                  <a:cxn ang="0">
                    <a:pos x="53" y="10"/>
                  </a:cxn>
                </a:cxnLst>
                <a:rect l="0" t="0" r="r" b="b"/>
                <a:pathLst>
                  <a:path w="53" h="18">
                    <a:moveTo>
                      <a:pt x="53" y="10"/>
                    </a:moveTo>
                    <a:lnTo>
                      <a:pt x="44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4" y="18"/>
                    </a:lnTo>
                    <a:lnTo>
                      <a:pt x="34" y="10"/>
                    </a:lnTo>
                    <a:lnTo>
                      <a:pt x="53" y="1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53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5" name="Freeform 281"/>
              <p:cNvSpPr>
                <a:spLocks/>
              </p:cNvSpPr>
              <p:nvPr/>
            </p:nvSpPr>
            <p:spPr bwMode="auto">
              <a:xfrm>
                <a:off x="3261" y="1218"/>
                <a:ext cx="19" cy="118"/>
              </a:xfrm>
              <a:custGeom>
                <a:avLst/>
                <a:gdLst/>
                <a:ahLst/>
                <a:cxnLst>
                  <a:cxn ang="0">
                    <a:pos x="10" y="237"/>
                  </a:cxn>
                  <a:cxn ang="0">
                    <a:pos x="19" y="227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27"/>
                  </a:cxn>
                  <a:cxn ang="0">
                    <a:pos x="10" y="218"/>
                  </a:cxn>
                  <a:cxn ang="0">
                    <a:pos x="10" y="237"/>
                  </a:cxn>
                  <a:cxn ang="0">
                    <a:pos x="19" y="237"/>
                  </a:cxn>
                  <a:cxn ang="0">
                    <a:pos x="19" y="227"/>
                  </a:cxn>
                  <a:cxn ang="0">
                    <a:pos x="10" y="237"/>
                  </a:cxn>
                </a:cxnLst>
                <a:rect l="0" t="0" r="r" b="b"/>
                <a:pathLst>
                  <a:path w="19" h="237">
                    <a:moveTo>
                      <a:pt x="10" y="237"/>
                    </a:moveTo>
                    <a:lnTo>
                      <a:pt x="19" y="227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27"/>
                    </a:lnTo>
                    <a:lnTo>
                      <a:pt x="10" y="218"/>
                    </a:lnTo>
                    <a:lnTo>
                      <a:pt x="10" y="237"/>
                    </a:lnTo>
                    <a:lnTo>
                      <a:pt x="19" y="237"/>
                    </a:lnTo>
                    <a:lnTo>
                      <a:pt x="19" y="227"/>
                    </a:lnTo>
                    <a:lnTo>
                      <a:pt x="10" y="2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6" name="Freeform 282"/>
              <p:cNvSpPr>
                <a:spLocks/>
              </p:cNvSpPr>
              <p:nvPr/>
            </p:nvSpPr>
            <p:spPr bwMode="auto">
              <a:xfrm>
                <a:off x="3218" y="1327"/>
                <a:ext cx="53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19"/>
                  </a:cxn>
                  <a:cxn ang="0">
                    <a:pos x="53" y="19"/>
                  </a:cxn>
                  <a:cxn ang="0">
                    <a:pos x="53" y="0"/>
                  </a:cxn>
                  <a:cxn ang="0">
                    <a:pos x="9" y="0"/>
                  </a:cxn>
                  <a:cxn ang="0">
                    <a:pos x="19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9" y="19"/>
                  </a:cxn>
                  <a:cxn ang="0">
                    <a:pos x="0" y="9"/>
                  </a:cxn>
                </a:cxnLst>
                <a:rect l="0" t="0" r="r" b="b"/>
                <a:pathLst>
                  <a:path w="53" h="19">
                    <a:moveTo>
                      <a:pt x="0" y="9"/>
                    </a:moveTo>
                    <a:lnTo>
                      <a:pt x="9" y="19"/>
                    </a:lnTo>
                    <a:lnTo>
                      <a:pt x="53" y="19"/>
                    </a:lnTo>
                    <a:lnTo>
                      <a:pt x="53" y="0"/>
                    </a:lnTo>
                    <a:lnTo>
                      <a:pt x="9" y="0"/>
                    </a:lnTo>
                    <a:lnTo>
                      <a:pt x="19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9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7" name="Freeform 283"/>
              <p:cNvSpPr>
                <a:spLocks/>
              </p:cNvSpPr>
              <p:nvPr/>
            </p:nvSpPr>
            <p:spPr bwMode="auto">
              <a:xfrm>
                <a:off x="3218" y="1213"/>
                <a:ext cx="19" cy="11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0"/>
                  </a:cxn>
                  <a:cxn ang="0">
                    <a:pos x="0" y="237"/>
                  </a:cxn>
                  <a:cxn ang="0">
                    <a:pos x="19" y="237"/>
                  </a:cxn>
                  <a:cxn ang="0">
                    <a:pos x="19" y="10"/>
                  </a:cxn>
                  <a:cxn ang="0">
                    <a:pos x="9" y="18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9" y="0"/>
                  </a:cxn>
                </a:cxnLst>
                <a:rect l="0" t="0" r="r" b="b"/>
                <a:pathLst>
                  <a:path w="19" h="237">
                    <a:moveTo>
                      <a:pt x="9" y="0"/>
                    </a:moveTo>
                    <a:lnTo>
                      <a:pt x="0" y="10"/>
                    </a:lnTo>
                    <a:lnTo>
                      <a:pt x="0" y="237"/>
                    </a:lnTo>
                    <a:lnTo>
                      <a:pt x="19" y="237"/>
                    </a:lnTo>
                    <a:lnTo>
                      <a:pt x="19" y="10"/>
                    </a:lnTo>
                    <a:lnTo>
                      <a:pt x="9" y="1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8" name="Rectangle 284"/>
              <p:cNvSpPr>
                <a:spLocks noChangeArrowheads="1"/>
              </p:cNvSpPr>
              <p:nvPr/>
            </p:nvSpPr>
            <p:spPr bwMode="auto">
              <a:xfrm>
                <a:off x="3158" y="1218"/>
                <a:ext cx="42" cy="1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9" name="Freeform 285"/>
              <p:cNvSpPr>
                <a:spLocks/>
              </p:cNvSpPr>
              <p:nvPr/>
            </p:nvSpPr>
            <p:spPr bwMode="auto">
              <a:xfrm>
                <a:off x="3158" y="1213"/>
                <a:ext cx="50" cy="9"/>
              </a:xfrm>
              <a:custGeom>
                <a:avLst/>
                <a:gdLst/>
                <a:ahLst/>
                <a:cxnLst>
                  <a:cxn ang="0">
                    <a:pos x="50" y="1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42" y="18"/>
                  </a:cxn>
                  <a:cxn ang="0">
                    <a:pos x="32" y="10"/>
                  </a:cxn>
                  <a:cxn ang="0">
                    <a:pos x="50" y="10"/>
                  </a:cxn>
                  <a:cxn ang="0">
                    <a:pos x="50" y="0"/>
                  </a:cxn>
                  <a:cxn ang="0">
                    <a:pos x="42" y="0"/>
                  </a:cxn>
                  <a:cxn ang="0">
                    <a:pos x="50" y="10"/>
                  </a:cxn>
                </a:cxnLst>
                <a:rect l="0" t="0" r="r" b="b"/>
                <a:pathLst>
                  <a:path w="50" h="18">
                    <a:moveTo>
                      <a:pt x="50" y="10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2" y="18"/>
                    </a:lnTo>
                    <a:lnTo>
                      <a:pt x="32" y="10"/>
                    </a:lnTo>
                    <a:lnTo>
                      <a:pt x="50" y="10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5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0" name="Freeform 286"/>
              <p:cNvSpPr>
                <a:spLocks/>
              </p:cNvSpPr>
              <p:nvPr/>
            </p:nvSpPr>
            <p:spPr bwMode="auto">
              <a:xfrm>
                <a:off x="3190" y="1218"/>
                <a:ext cx="18" cy="118"/>
              </a:xfrm>
              <a:custGeom>
                <a:avLst/>
                <a:gdLst/>
                <a:ahLst/>
                <a:cxnLst>
                  <a:cxn ang="0">
                    <a:pos x="10" y="237"/>
                  </a:cxn>
                  <a:cxn ang="0">
                    <a:pos x="18" y="227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227"/>
                  </a:cxn>
                  <a:cxn ang="0">
                    <a:pos x="10" y="218"/>
                  </a:cxn>
                  <a:cxn ang="0">
                    <a:pos x="10" y="237"/>
                  </a:cxn>
                  <a:cxn ang="0">
                    <a:pos x="18" y="237"/>
                  </a:cxn>
                  <a:cxn ang="0">
                    <a:pos x="18" y="227"/>
                  </a:cxn>
                  <a:cxn ang="0">
                    <a:pos x="10" y="237"/>
                  </a:cxn>
                </a:cxnLst>
                <a:rect l="0" t="0" r="r" b="b"/>
                <a:pathLst>
                  <a:path w="18" h="237">
                    <a:moveTo>
                      <a:pt x="10" y="237"/>
                    </a:moveTo>
                    <a:lnTo>
                      <a:pt x="18" y="22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27"/>
                    </a:lnTo>
                    <a:lnTo>
                      <a:pt x="10" y="218"/>
                    </a:lnTo>
                    <a:lnTo>
                      <a:pt x="10" y="237"/>
                    </a:lnTo>
                    <a:lnTo>
                      <a:pt x="18" y="237"/>
                    </a:lnTo>
                    <a:lnTo>
                      <a:pt x="18" y="227"/>
                    </a:lnTo>
                    <a:lnTo>
                      <a:pt x="10" y="2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1" name="Freeform 287"/>
              <p:cNvSpPr>
                <a:spLocks/>
              </p:cNvSpPr>
              <p:nvPr/>
            </p:nvSpPr>
            <p:spPr bwMode="auto">
              <a:xfrm>
                <a:off x="3148" y="1327"/>
                <a:ext cx="52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19"/>
                  </a:cxn>
                  <a:cxn ang="0">
                    <a:pos x="52" y="19"/>
                  </a:cxn>
                  <a:cxn ang="0">
                    <a:pos x="52" y="0"/>
                  </a:cxn>
                  <a:cxn ang="0">
                    <a:pos x="10" y="0"/>
                  </a:cxn>
                  <a:cxn ang="0">
                    <a:pos x="19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10" y="19"/>
                  </a:cxn>
                  <a:cxn ang="0">
                    <a:pos x="0" y="9"/>
                  </a:cxn>
                </a:cxnLst>
                <a:rect l="0" t="0" r="r" b="b"/>
                <a:pathLst>
                  <a:path w="52" h="19">
                    <a:moveTo>
                      <a:pt x="0" y="9"/>
                    </a:moveTo>
                    <a:lnTo>
                      <a:pt x="10" y="19"/>
                    </a:lnTo>
                    <a:lnTo>
                      <a:pt x="52" y="19"/>
                    </a:lnTo>
                    <a:lnTo>
                      <a:pt x="52" y="0"/>
                    </a:lnTo>
                    <a:lnTo>
                      <a:pt x="10" y="0"/>
                    </a:lnTo>
                    <a:lnTo>
                      <a:pt x="19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2" name="Freeform 288"/>
              <p:cNvSpPr>
                <a:spLocks/>
              </p:cNvSpPr>
              <p:nvPr/>
            </p:nvSpPr>
            <p:spPr bwMode="auto">
              <a:xfrm>
                <a:off x="3148" y="1213"/>
                <a:ext cx="19" cy="11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0"/>
                  </a:cxn>
                  <a:cxn ang="0">
                    <a:pos x="0" y="237"/>
                  </a:cxn>
                  <a:cxn ang="0">
                    <a:pos x="19" y="237"/>
                  </a:cxn>
                  <a:cxn ang="0">
                    <a:pos x="19" y="10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0" y="0"/>
                  </a:cxn>
                </a:cxnLst>
                <a:rect l="0" t="0" r="r" b="b"/>
                <a:pathLst>
                  <a:path w="19" h="237">
                    <a:moveTo>
                      <a:pt x="10" y="0"/>
                    </a:moveTo>
                    <a:lnTo>
                      <a:pt x="0" y="10"/>
                    </a:lnTo>
                    <a:lnTo>
                      <a:pt x="0" y="237"/>
                    </a:lnTo>
                    <a:lnTo>
                      <a:pt x="19" y="237"/>
                    </a:lnTo>
                    <a:lnTo>
                      <a:pt x="19" y="10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3" name="Rectangle 289"/>
              <p:cNvSpPr>
                <a:spLocks noChangeArrowheads="1"/>
              </p:cNvSpPr>
              <p:nvPr/>
            </p:nvSpPr>
            <p:spPr bwMode="auto">
              <a:xfrm>
                <a:off x="3087" y="1218"/>
                <a:ext cx="41" cy="1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4" name="Freeform 290"/>
              <p:cNvSpPr>
                <a:spLocks/>
              </p:cNvSpPr>
              <p:nvPr/>
            </p:nvSpPr>
            <p:spPr bwMode="auto">
              <a:xfrm>
                <a:off x="3087" y="1213"/>
                <a:ext cx="51" cy="9"/>
              </a:xfrm>
              <a:custGeom>
                <a:avLst/>
                <a:gdLst/>
                <a:ahLst/>
                <a:cxnLst>
                  <a:cxn ang="0">
                    <a:pos x="51" y="10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41" y="18"/>
                  </a:cxn>
                  <a:cxn ang="0">
                    <a:pos x="31" y="10"/>
                  </a:cxn>
                  <a:cxn ang="0">
                    <a:pos x="51" y="10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51" y="10"/>
                  </a:cxn>
                </a:cxnLst>
                <a:rect l="0" t="0" r="r" b="b"/>
                <a:pathLst>
                  <a:path w="51" h="18">
                    <a:moveTo>
                      <a:pt x="51" y="10"/>
                    </a:moveTo>
                    <a:lnTo>
                      <a:pt x="41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1" y="18"/>
                    </a:lnTo>
                    <a:lnTo>
                      <a:pt x="31" y="10"/>
                    </a:lnTo>
                    <a:lnTo>
                      <a:pt x="51" y="10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5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5" name="Freeform 291"/>
              <p:cNvSpPr>
                <a:spLocks/>
              </p:cNvSpPr>
              <p:nvPr/>
            </p:nvSpPr>
            <p:spPr bwMode="auto">
              <a:xfrm>
                <a:off x="3118" y="1218"/>
                <a:ext cx="20" cy="118"/>
              </a:xfrm>
              <a:custGeom>
                <a:avLst/>
                <a:gdLst/>
                <a:ahLst/>
                <a:cxnLst>
                  <a:cxn ang="0">
                    <a:pos x="10" y="237"/>
                  </a:cxn>
                  <a:cxn ang="0">
                    <a:pos x="20" y="227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227"/>
                  </a:cxn>
                  <a:cxn ang="0">
                    <a:pos x="10" y="218"/>
                  </a:cxn>
                  <a:cxn ang="0">
                    <a:pos x="10" y="237"/>
                  </a:cxn>
                  <a:cxn ang="0">
                    <a:pos x="20" y="237"/>
                  </a:cxn>
                  <a:cxn ang="0">
                    <a:pos x="20" y="227"/>
                  </a:cxn>
                  <a:cxn ang="0">
                    <a:pos x="10" y="237"/>
                  </a:cxn>
                </a:cxnLst>
                <a:rect l="0" t="0" r="r" b="b"/>
                <a:pathLst>
                  <a:path w="20" h="237">
                    <a:moveTo>
                      <a:pt x="10" y="237"/>
                    </a:moveTo>
                    <a:lnTo>
                      <a:pt x="20" y="227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227"/>
                    </a:lnTo>
                    <a:lnTo>
                      <a:pt x="10" y="218"/>
                    </a:lnTo>
                    <a:lnTo>
                      <a:pt x="10" y="237"/>
                    </a:lnTo>
                    <a:lnTo>
                      <a:pt x="20" y="237"/>
                    </a:lnTo>
                    <a:lnTo>
                      <a:pt x="20" y="227"/>
                    </a:lnTo>
                    <a:lnTo>
                      <a:pt x="10" y="2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6" name="Freeform 292"/>
              <p:cNvSpPr>
                <a:spLocks/>
              </p:cNvSpPr>
              <p:nvPr/>
            </p:nvSpPr>
            <p:spPr bwMode="auto">
              <a:xfrm>
                <a:off x="3077" y="1327"/>
                <a:ext cx="51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19"/>
                  </a:cxn>
                  <a:cxn ang="0">
                    <a:pos x="51" y="19"/>
                  </a:cxn>
                  <a:cxn ang="0">
                    <a:pos x="51" y="0"/>
                  </a:cxn>
                  <a:cxn ang="0">
                    <a:pos x="10" y="0"/>
                  </a:cxn>
                  <a:cxn ang="0">
                    <a:pos x="18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10" y="19"/>
                  </a:cxn>
                  <a:cxn ang="0">
                    <a:pos x="0" y="9"/>
                  </a:cxn>
                </a:cxnLst>
                <a:rect l="0" t="0" r="r" b="b"/>
                <a:pathLst>
                  <a:path w="51" h="19">
                    <a:moveTo>
                      <a:pt x="0" y="9"/>
                    </a:moveTo>
                    <a:lnTo>
                      <a:pt x="10" y="19"/>
                    </a:lnTo>
                    <a:lnTo>
                      <a:pt x="51" y="19"/>
                    </a:lnTo>
                    <a:lnTo>
                      <a:pt x="51" y="0"/>
                    </a:lnTo>
                    <a:lnTo>
                      <a:pt x="10" y="0"/>
                    </a:lnTo>
                    <a:lnTo>
                      <a:pt x="18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7" name="Freeform 293"/>
              <p:cNvSpPr>
                <a:spLocks/>
              </p:cNvSpPr>
              <p:nvPr/>
            </p:nvSpPr>
            <p:spPr bwMode="auto">
              <a:xfrm>
                <a:off x="3077" y="1213"/>
                <a:ext cx="18" cy="11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0"/>
                  </a:cxn>
                  <a:cxn ang="0">
                    <a:pos x="0" y="237"/>
                  </a:cxn>
                  <a:cxn ang="0">
                    <a:pos x="18" y="237"/>
                  </a:cxn>
                  <a:cxn ang="0">
                    <a:pos x="18" y="10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0" y="0"/>
                  </a:cxn>
                </a:cxnLst>
                <a:rect l="0" t="0" r="r" b="b"/>
                <a:pathLst>
                  <a:path w="18" h="237">
                    <a:moveTo>
                      <a:pt x="10" y="0"/>
                    </a:moveTo>
                    <a:lnTo>
                      <a:pt x="0" y="10"/>
                    </a:lnTo>
                    <a:lnTo>
                      <a:pt x="0" y="237"/>
                    </a:lnTo>
                    <a:lnTo>
                      <a:pt x="18" y="237"/>
                    </a:lnTo>
                    <a:lnTo>
                      <a:pt x="18" y="10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8" name="Rectangle 294"/>
              <p:cNvSpPr>
                <a:spLocks noChangeArrowheads="1"/>
              </p:cNvSpPr>
              <p:nvPr/>
            </p:nvSpPr>
            <p:spPr bwMode="auto">
              <a:xfrm>
                <a:off x="3015" y="1218"/>
                <a:ext cx="42" cy="1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9" name="Freeform 295"/>
              <p:cNvSpPr>
                <a:spLocks/>
              </p:cNvSpPr>
              <p:nvPr/>
            </p:nvSpPr>
            <p:spPr bwMode="auto">
              <a:xfrm>
                <a:off x="3015" y="1213"/>
                <a:ext cx="52" cy="9"/>
              </a:xfrm>
              <a:custGeom>
                <a:avLst/>
                <a:gdLst/>
                <a:ahLst/>
                <a:cxnLst>
                  <a:cxn ang="0">
                    <a:pos x="52" y="1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42" y="18"/>
                  </a:cxn>
                  <a:cxn ang="0">
                    <a:pos x="33" y="10"/>
                  </a:cxn>
                  <a:cxn ang="0">
                    <a:pos x="52" y="10"/>
                  </a:cxn>
                  <a:cxn ang="0">
                    <a:pos x="52" y="0"/>
                  </a:cxn>
                  <a:cxn ang="0">
                    <a:pos x="42" y="0"/>
                  </a:cxn>
                  <a:cxn ang="0">
                    <a:pos x="52" y="10"/>
                  </a:cxn>
                </a:cxnLst>
                <a:rect l="0" t="0" r="r" b="b"/>
                <a:pathLst>
                  <a:path w="52" h="18">
                    <a:moveTo>
                      <a:pt x="52" y="10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2" y="18"/>
                    </a:lnTo>
                    <a:lnTo>
                      <a:pt x="33" y="10"/>
                    </a:lnTo>
                    <a:lnTo>
                      <a:pt x="52" y="10"/>
                    </a:lnTo>
                    <a:lnTo>
                      <a:pt x="52" y="0"/>
                    </a:lnTo>
                    <a:lnTo>
                      <a:pt x="42" y="0"/>
                    </a:lnTo>
                    <a:lnTo>
                      <a:pt x="5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0" name="Freeform 296"/>
              <p:cNvSpPr>
                <a:spLocks/>
              </p:cNvSpPr>
              <p:nvPr/>
            </p:nvSpPr>
            <p:spPr bwMode="auto">
              <a:xfrm>
                <a:off x="3048" y="1218"/>
                <a:ext cx="19" cy="118"/>
              </a:xfrm>
              <a:custGeom>
                <a:avLst/>
                <a:gdLst/>
                <a:ahLst/>
                <a:cxnLst>
                  <a:cxn ang="0">
                    <a:pos x="9" y="237"/>
                  </a:cxn>
                  <a:cxn ang="0">
                    <a:pos x="19" y="227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27"/>
                  </a:cxn>
                  <a:cxn ang="0">
                    <a:pos x="9" y="218"/>
                  </a:cxn>
                  <a:cxn ang="0">
                    <a:pos x="9" y="237"/>
                  </a:cxn>
                  <a:cxn ang="0">
                    <a:pos x="19" y="237"/>
                  </a:cxn>
                  <a:cxn ang="0">
                    <a:pos x="19" y="227"/>
                  </a:cxn>
                  <a:cxn ang="0">
                    <a:pos x="9" y="237"/>
                  </a:cxn>
                </a:cxnLst>
                <a:rect l="0" t="0" r="r" b="b"/>
                <a:pathLst>
                  <a:path w="19" h="237">
                    <a:moveTo>
                      <a:pt x="9" y="237"/>
                    </a:moveTo>
                    <a:lnTo>
                      <a:pt x="19" y="227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27"/>
                    </a:lnTo>
                    <a:lnTo>
                      <a:pt x="9" y="218"/>
                    </a:lnTo>
                    <a:lnTo>
                      <a:pt x="9" y="237"/>
                    </a:lnTo>
                    <a:lnTo>
                      <a:pt x="19" y="237"/>
                    </a:lnTo>
                    <a:lnTo>
                      <a:pt x="19" y="227"/>
                    </a:lnTo>
                    <a:lnTo>
                      <a:pt x="9" y="2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1" name="Freeform 297"/>
              <p:cNvSpPr>
                <a:spLocks/>
              </p:cNvSpPr>
              <p:nvPr/>
            </p:nvSpPr>
            <p:spPr bwMode="auto">
              <a:xfrm>
                <a:off x="3005" y="1327"/>
                <a:ext cx="52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19"/>
                  </a:cxn>
                  <a:cxn ang="0">
                    <a:pos x="52" y="19"/>
                  </a:cxn>
                  <a:cxn ang="0">
                    <a:pos x="52" y="0"/>
                  </a:cxn>
                  <a:cxn ang="0">
                    <a:pos x="10" y="0"/>
                  </a:cxn>
                  <a:cxn ang="0">
                    <a:pos x="20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10" y="19"/>
                  </a:cxn>
                  <a:cxn ang="0">
                    <a:pos x="0" y="9"/>
                  </a:cxn>
                </a:cxnLst>
                <a:rect l="0" t="0" r="r" b="b"/>
                <a:pathLst>
                  <a:path w="52" h="19">
                    <a:moveTo>
                      <a:pt x="0" y="9"/>
                    </a:moveTo>
                    <a:lnTo>
                      <a:pt x="10" y="19"/>
                    </a:lnTo>
                    <a:lnTo>
                      <a:pt x="52" y="19"/>
                    </a:lnTo>
                    <a:lnTo>
                      <a:pt x="52" y="0"/>
                    </a:lnTo>
                    <a:lnTo>
                      <a:pt x="10" y="0"/>
                    </a:lnTo>
                    <a:lnTo>
                      <a:pt x="20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2" name="Freeform 298"/>
              <p:cNvSpPr>
                <a:spLocks/>
              </p:cNvSpPr>
              <p:nvPr/>
            </p:nvSpPr>
            <p:spPr bwMode="auto">
              <a:xfrm>
                <a:off x="3005" y="1213"/>
                <a:ext cx="20" cy="11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0"/>
                  </a:cxn>
                  <a:cxn ang="0">
                    <a:pos x="0" y="237"/>
                  </a:cxn>
                  <a:cxn ang="0">
                    <a:pos x="20" y="237"/>
                  </a:cxn>
                  <a:cxn ang="0">
                    <a:pos x="20" y="10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0" y="0"/>
                  </a:cxn>
                </a:cxnLst>
                <a:rect l="0" t="0" r="r" b="b"/>
                <a:pathLst>
                  <a:path w="20" h="237">
                    <a:moveTo>
                      <a:pt x="10" y="0"/>
                    </a:moveTo>
                    <a:lnTo>
                      <a:pt x="0" y="10"/>
                    </a:lnTo>
                    <a:lnTo>
                      <a:pt x="0" y="237"/>
                    </a:lnTo>
                    <a:lnTo>
                      <a:pt x="20" y="237"/>
                    </a:lnTo>
                    <a:lnTo>
                      <a:pt x="20" y="10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3" name="Rectangle 299"/>
              <p:cNvSpPr>
                <a:spLocks noChangeArrowheads="1"/>
              </p:cNvSpPr>
              <p:nvPr/>
            </p:nvSpPr>
            <p:spPr bwMode="auto">
              <a:xfrm>
                <a:off x="2936" y="1218"/>
                <a:ext cx="42" cy="1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4" name="Freeform 300"/>
              <p:cNvSpPr>
                <a:spLocks/>
              </p:cNvSpPr>
              <p:nvPr/>
            </p:nvSpPr>
            <p:spPr bwMode="auto">
              <a:xfrm>
                <a:off x="2936" y="1213"/>
                <a:ext cx="50" cy="9"/>
              </a:xfrm>
              <a:custGeom>
                <a:avLst/>
                <a:gdLst/>
                <a:ahLst/>
                <a:cxnLst>
                  <a:cxn ang="0">
                    <a:pos x="50" y="1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42" y="18"/>
                  </a:cxn>
                  <a:cxn ang="0">
                    <a:pos x="32" y="10"/>
                  </a:cxn>
                  <a:cxn ang="0">
                    <a:pos x="50" y="10"/>
                  </a:cxn>
                  <a:cxn ang="0">
                    <a:pos x="50" y="0"/>
                  </a:cxn>
                  <a:cxn ang="0">
                    <a:pos x="42" y="0"/>
                  </a:cxn>
                  <a:cxn ang="0">
                    <a:pos x="50" y="10"/>
                  </a:cxn>
                </a:cxnLst>
                <a:rect l="0" t="0" r="r" b="b"/>
                <a:pathLst>
                  <a:path w="50" h="18">
                    <a:moveTo>
                      <a:pt x="50" y="10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2" y="18"/>
                    </a:lnTo>
                    <a:lnTo>
                      <a:pt x="32" y="10"/>
                    </a:lnTo>
                    <a:lnTo>
                      <a:pt x="50" y="10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5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5" name="Freeform 301"/>
              <p:cNvSpPr>
                <a:spLocks/>
              </p:cNvSpPr>
              <p:nvPr/>
            </p:nvSpPr>
            <p:spPr bwMode="auto">
              <a:xfrm>
                <a:off x="2968" y="1218"/>
                <a:ext cx="18" cy="118"/>
              </a:xfrm>
              <a:custGeom>
                <a:avLst/>
                <a:gdLst/>
                <a:ahLst/>
                <a:cxnLst>
                  <a:cxn ang="0">
                    <a:pos x="10" y="237"/>
                  </a:cxn>
                  <a:cxn ang="0">
                    <a:pos x="18" y="227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227"/>
                  </a:cxn>
                  <a:cxn ang="0">
                    <a:pos x="10" y="218"/>
                  </a:cxn>
                  <a:cxn ang="0">
                    <a:pos x="10" y="237"/>
                  </a:cxn>
                  <a:cxn ang="0">
                    <a:pos x="18" y="237"/>
                  </a:cxn>
                  <a:cxn ang="0">
                    <a:pos x="18" y="227"/>
                  </a:cxn>
                  <a:cxn ang="0">
                    <a:pos x="10" y="237"/>
                  </a:cxn>
                </a:cxnLst>
                <a:rect l="0" t="0" r="r" b="b"/>
                <a:pathLst>
                  <a:path w="18" h="237">
                    <a:moveTo>
                      <a:pt x="10" y="237"/>
                    </a:moveTo>
                    <a:lnTo>
                      <a:pt x="18" y="22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27"/>
                    </a:lnTo>
                    <a:lnTo>
                      <a:pt x="10" y="218"/>
                    </a:lnTo>
                    <a:lnTo>
                      <a:pt x="10" y="237"/>
                    </a:lnTo>
                    <a:lnTo>
                      <a:pt x="18" y="237"/>
                    </a:lnTo>
                    <a:lnTo>
                      <a:pt x="18" y="227"/>
                    </a:lnTo>
                    <a:lnTo>
                      <a:pt x="10" y="2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6" name="Freeform 302"/>
              <p:cNvSpPr>
                <a:spLocks/>
              </p:cNvSpPr>
              <p:nvPr/>
            </p:nvSpPr>
            <p:spPr bwMode="auto">
              <a:xfrm>
                <a:off x="2926" y="1327"/>
                <a:ext cx="52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19"/>
                  </a:cxn>
                  <a:cxn ang="0">
                    <a:pos x="52" y="19"/>
                  </a:cxn>
                  <a:cxn ang="0">
                    <a:pos x="52" y="0"/>
                  </a:cxn>
                  <a:cxn ang="0">
                    <a:pos x="10" y="0"/>
                  </a:cxn>
                  <a:cxn ang="0">
                    <a:pos x="19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10" y="19"/>
                  </a:cxn>
                  <a:cxn ang="0">
                    <a:pos x="0" y="9"/>
                  </a:cxn>
                </a:cxnLst>
                <a:rect l="0" t="0" r="r" b="b"/>
                <a:pathLst>
                  <a:path w="52" h="19">
                    <a:moveTo>
                      <a:pt x="0" y="9"/>
                    </a:moveTo>
                    <a:lnTo>
                      <a:pt x="10" y="19"/>
                    </a:lnTo>
                    <a:lnTo>
                      <a:pt x="52" y="19"/>
                    </a:lnTo>
                    <a:lnTo>
                      <a:pt x="52" y="0"/>
                    </a:lnTo>
                    <a:lnTo>
                      <a:pt x="10" y="0"/>
                    </a:lnTo>
                    <a:lnTo>
                      <a:pt x="19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7" name="Freeform 303"/>
              <p:cNvSpPr>
                <a:spLocks/>
              </p:cNvSpPr>
              <p:nvPr/>
            </p:nvSpPr>
            <p:spPr bwMode="auto">
              <a:xfrm>
                <a:off x="2926" y="1213"/>
                <a:ext cx="19" cy="11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0"/>
                  </a:cxn>
                  <a:cxn ang="0">
                    <a:pos x="0" y="237"/>
                  </a:cxn>
                  <a:cxn ang="0">
                    <a:pos x="19" y="237"/>
                  </a:cxn>
                  <a:cxn ang="0">
                    <a:pos x="19" y="10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0" y="0"/>
                  </a:cxn>
                </a:cxnLst>
                <a:rect l="0" t="0" r="r" b="b"/>
                <a:pathLst>
                  <a:path w="19" h="237">
                    <a:moveTo>
                      <a:pt x="10" y="0"/>
                    </a:moveTo>
                    <a:lnTo>
                      <a:pt x="0" y="10"/>
                    </a:lnTo>
                    <a:lnTo>
                      <a:pt x="0" y="237"/>
                    </a:lnTo>
                    <a:lnTo>
                      <a:pt x="19" y="237"/>
                    </a:lnTo>
                    <a:lnTo>
                      <a:pt x="19" y="10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8" name="Rectangle 304"/>
              <p:cNvSpPr>
                <a:spLocks noChangeArrowheads="1"/>
              </p:cNvSpPr>
              <p:nvPr/>
            </p:nvSpPr>
            <p:spPr bwMode="auto">
              <a:xfrm>
                <a:off x="3483" y="946"/>
                <a:ext cx="53" cy="2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9" name="Freeform 305"/>
              <p:cNvSpPr>
                <a:spLocks/>
              </p:cNvSpPr>
              <p:nvPr/>
            </p:nvSpPr>
            <p:spPr bwMode="auto">
              <a:xfrm>
                <a:off x="3483" y="941"/>
                <a:ext cx="62" cy="9"/>
              </a:xfrm>
              <a:custGeom>
                <a:avLst/>
                <a:gdLst/>
                <a:ahLst/>
                <a:cxnLst>
                  <a:cxn ang="0">
                    <a:pos x="62" y="9"/>
                  </a:cxn>
                  <a:cxn ang="0">
                    <a:pos x="53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3" y="18"/>
                  </a:cxn>
                  <a:cxn ang="0">
                    <a:pos x="43" y="9"/>
                  </a:cxn>
                  <a:cxn ang="0">
                    <a:pos x="62" y="9"/>
                  </a:cxn>
                  <a:cxn ang="0">
                    <a:pos x="62" y="0"/>
                  </a:cxn>
                  <a:cxn ang="0">
                    <a:pos x="53" y="0"/>
                  </a:cxn>
                  <a:cxn ang="0">
                    <a:pos x="62" y="9"/>
                  </a:cxn>
                </a:cxnLst>
                <a:rect l="0" t="0" r="r" b="b"/>
                <a:pathLst>
                  <a:path w="62" h="18">
                    <a:moveTo>
                      <a:pt x="62" y="9"/>
                    </a:moveTo>
                    <a:lnTo>
                      <a:pt x="53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53" y="18"/>
                    </a:lnTo>
                    <a:lnTo>
                      <a:pt x="43" y="9"/>
                    </a:lnTo>
                    <a:lnTo>
                      <a:pt x="62" y="9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6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0" name="Freeform 306"/>
              <p:cNvSpPr>
                <a:spLocks/>
              </p:cNvSpPr>
              <p:nvPr/>
            </p:nvSpPr>
            <p:spPr bwMode="auto">
              <a:xfrm>
                <a:off x="3526" y="946"/>
                <a:ext cx="19" cy="259"/>
              </a:xfrm>
              <a:custGeom>
                <a:avLst/>
                <a:gdLst/>
                <a:ahLst/>
                <a:cxnLst>
                  <a:cxn ang="0">
                    <a:pos x="10" y="517"/>
                  </a:cxn>
                  <a:cxn ang="0">
                    <a:pos x="19" y="507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507"/>
                  </a:cxn>
                  <a:cxn ang="0">
                    <a:pos x="10" y="499"/>
                  </a:cxn>
                  <a:cxn ang="0">
                    <a:pos x="10" y="517"/>
                  </a:cxn>
                  <a:cxn ang="0">
                    <a:pos x="19" y="517"/>
                  </a:cxn>
                  <a:cxn ang="0">
                    <a:pos x="19" y="507"/>
                  </a:cxn>
                  <a:cxn ang="0">
                    <a:pos x="10" y="517"/>
                  </a:cxn>
                </a:cxnLst>
                <a:rect l="0" t="0" r="r" b="b"/>
                <a:pathLst>
                  <a:path w="19" h="517">
                    <a:moveTo>
                      <a:pt x="10" y="517"/>
                    </a:moveTo>
                    <a:lnTo>
                      <a:pt x="19" y="507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507"/>
                    </a:lnTo>
                    <a:lnTo>
                      <a:pt x="10" y="499"/>
                    </a:lnTo>
                    <a:lnTo>
                      <a:pt x="10" y="517"/>
                    </a:lnTo>
                    <a:lnTo>
                      <a:pt x="19" y="517"/>
                    </a:lnTo>
                    <a:lnTo>
                      <a:pt x="19" y="507"/>
                    </a:lnTo>
                    <a:lnTo>
                      <a:pt x="10" y="5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1" name="Freeform 307"/>
              <p:cNvSpPr>
                <a:spLocks/>
              </p:cNvSpPr>
              <p:nvPr/>
            </p:nvSpPr>
            <p:spPr bwMode="auto">
              <a:xfrm>
                <a:off x="3473" y="1195"/>
                <a:ext cx="63" cy="1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0" y="18"/>
                  </a:cxn>
                  <a:cxn ang="0">
                    <a:pos x="63" y="18"/>
                  </a:cxn>
                  <a:cxn ang="0">
                    <a:pos x="63" y="0"/>
                  </a:cxn>
                  <a:cxn ang="0">
                    <a:pos x="10" y="0"/>
                  </a:cxn>
                  <a:cxn ang="0">
                    <a:pos x="20" y="8"/>
                  </a:cxn>
                  <a:cxn ang="0">
                    <a:pos x="0" y="8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0" y="8"/>
                  </a:cxn>
                </a:cxnLst>
                <a:rect l="0" t="0" r="r" b="b"/>
                <a:pathLst>
                  <a:path w="63" h="18">
                    <a:moveTo>
                      <a:pt x="0" y="8"/>
                    </a:moveTo>
                    <a:lnTo>
                      <a:pt x="10" y="18"/>
                    </a:lnTo>
                    <a:lnTo>
                      <a:pt x="63" y="18"/>
                    </a:lnTo>
                    <a:lnTo>
                      <a:pt x="63" y="0"/>
                    </a:lnTo>
                    <a:lnTo>
                      <a:pt x="10" y="0"/>
                    </a:lnTo>
                    <a:lnTo>
                      <a:pt x="20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2" name="Freeform 308"/>
              <p:cNvSpPr>
                <a:spLocks/>
              </p:cNvSpPr>
              <p:nvPr/>
            </p:nvSpPr>
            <p:spPr bwMode="auto">
              <a:xfrm>
                <a:off x="3473" y="941"/>
                <a:ext cx="20" cy="25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9"/>
                  </a:cxn>
                  <a:cxn ang="0">
                    <a:pos x="0" y="516"/>
                  </a:cxn>
                  <a:cxn ang="0">
                    <a:pos x="20" y="516"/>
                  </a:cxn>
                  <a:cxn ang="0">
                    <a:pos x="20" y="9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0" y="0"/>
                  </a:cxn>
                </a:cxnLst>
                <a:rect l="0" t="0" r="r" b="b"/>
                <a:pathLst>
                  <a:path w="20" h="516">
                    <a:moveTo>
                      <a:pt x="10" y="0"/>
                    </a:moveTo>
                    <a:lnTo>
                      <a:pt x="0" y="9"/>
                    </a:lnTo>
                    <a:lnTo>
                      <a:pt x="0" y="516"/>
                    </a:lnTo>
                    <a:lnTo>
                      <a:pt x="20" y="516"/>
                    </a:lnTo>
                    <a:lnTo>
                      <a:pt x="20" y="9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3" name="Freeform 309"/>
              <p:cNvSpPr>
                <a:spLocks/>
              </p:cNvSpPr>
              <p:nvPr/>
            </p:nvSpPr>
            <p:spPr bwMode="auto">
              <a:xfrm>
                <a:off x="3261" y="1176"/>
                <a:ext cx="526" cy="267"/>
              </a:xfrm>
              <a:custGeom>
                <a:avLst/>
                <a:gdLst/>
                <a:ahLst/>
                <a:cxnLst>
                  <a:cxn ang="0">
                    <a:pos x="278" y="12"/>
                  </a:cxn>
                  <a:cxn ang="0">
                    <a:pos x="262" y="47"/>
                  </a:cxn>
                  <a:cxn ang="0">
                    <a:pos x="238" y="74"/>
                  </a:cxn>
                  <a:cxn ang="0">
                    <a:pos x="211" y="95"/>
                  </a:cxn>
                  <a:cxn ang="0">
                    <a:pos x="188" y="115"/>
                  </a:cxn>
                  <a:cxn ang="0">
                    <a:pos x="194" y="126"/>
                  </a:cxn>
                  <a:cxn ang="0">
                    <a:pos x="202" y="143"/>
                  </a:cxn>
                  <a:cxn ang="0">
                    <a:pos x="194" y="160"/>
                  </a:cxn>
                  <a:cxn ang="0">
                    <a:pos x="146" y="169"/>
                  </a:cxn>
                  <a:cxn ang="0">
                    <a:pos x="136" y="216"/>
                  </a:cxn>
                  <a:cxn ang="0">
                    <a:pos x="76" y="255"/>
                  </a:cxn>
                  <a:cxn ang="0">
                    <a:pos x="49" y="307"/>
                  </a:cxn>
                  <a:cxn ang="0">
                    <a:pos x="42" y="357"/>
                  </a:cxn>
                  <a:cxn ang="0">
                    <a:pos x="33" y="405"/>
                  </a:cxn>
                  <a:cxn ang="0">
                    <a:pos x="0" y="450"/>
                  </a:cxn>
                  <a:cxn ang="0">
                    <a:pos x="32" y="519"/>
                  </a:cxn>
                  <a:cxn ang="0">
                    <a:pos x="152" y="489"/>
                  </a:cxn>
                  <a:cxn ang="0">
                    <a:pos x="198" y="509"/>
                  </a:cxn>
                  <a:cxn ang="0">
                    <a:pos x="219" y="512"/>
                  </a:cxn>
                  <a:cxn ang="0">
                    <a:pos x="241" y="513"/>
                  </a:cxn>
                  <a:cxn ang="0">
                    <a:pos x="262" y="516"/>
                  </a:cxn>
                  <a:cxn ang="0">
                    <a:pos x="284" y="519"/>
                  </a:cxn>
                  <a:cxn ang="0">
                    <a:pos x="304" y="510"/>
                  </a:cxn>
                  <a:cxn ang="0">
                    <a:pos x="337" y="488"/>
                  </a:cxn>
                  <a:cxn ang="0">
                    <a:pos x="376" y="467"/>
                  </a:cxn>
                  <a:cxn ang="0">
                    <a:pos x="414" y="457"/>
                  </a:cxn>
                  <a:cxn ang="0">
                    <a:pos x="441" y="461"/>
                  </a:cxn>
                  <a:cxn ang="0">
                    <a:pos x="460" y="469"/>
                  </a:cxn>
                  <a:cxn ang="0">
                    <a:pos x="483" y="474"/>
                  </a:cxn>
                  <a:cxn ang="0">
                    <a:pos x="520" y="469"/>
                  </a:cxn>
                  <a:cxn ang="0">
                    <a:pos x="526" y="427"/>
                  </a:cxn>
                  <a:cxn ang="0">
                    <a:pos x="516" y="379"/>
                  </a:cxn>
                  <a:cxn ang="0">
                    <a:pos x="497" y="333"/>
                  </a:cxn>
                  <a:cxn ang="0">
                    <a:pos x="473" y="295"/>
                  </a:cxn>
                  <a:cxn ang="0">
                    <a:pos x="474" y="262"/>
                  </a:cxn>
                  <a:cxn ang="0">
                    <a:pos x="459" y="264"/>
                  </a:cxn>
                  <a:cxn ang="0">
                    <a:pos x="446" y="258"/>
                  </a:cxn>
                  <a:cxn ang="0">
                    <a:pos x="447" y="220"/>
                  </a:cxn>
                  <a:cxn ang="0">
                    <a:pos x="443" y="184"/>
                  </a:cxn>
                  <a:cxn ang="0">
                    <a:pos x="461" y="160"/>
                  </a:cxn>
                  <a:cxn ang="0">
                    <a:pos x="361" y="22"/>
                  </a:cxn>
                </a:cxnLst>
                <a:rect l="0" t="0" r="r" b="b"/>
                <a:pathLst>
                  <a:path w="526" h="534">
                    <a:moveTo>
                      <a:pt x="280" y="10"/>
                    </a:moveTo>
                    <a:lnTo>
                      <a:pt x="278" y="12"/>
                    </a:lnTo>
                    <a:lnTo>
                      <a:pt x="271" y="31"/>
                    </a:lnTo>
                    <a:lnTo>
                      <a:pt x="262" y="47"/>
                    </a:lnTo>
                    <a:lnTo>
                      <a:pt x="251" y="61"/>
                    </a:lnTo>
                    <a:lnTo>
                      <a:pt x="238" y="74"/>
                    </a:lnTo>
                    <a:lnTo>
                      <a:pt x="225" y="85"/>
                    </a:lnTo>
                    <a:lnTo>
                      <a:pt x="211" y="95"/>
                    </a:lnTo>
                    <a:lnTo>
                      <a:pt x="199" y="105"/>
                    </a:lnTo>
                    <a:lnTo>
                      <a:pt x="188" y="115"/>
                    </a:lnTo>
                    <a:lnTo>
                      <a:pt x="188" y="119"/>
                    </a:lnTo>
                    <a:lnTo>
                      <a:pt x="194" y="126"/>
                    </a:lnTo>
                    <a:lnTo>
                      <a:pt x="199" y="134"/>
                    </a:lnTo>
                    <a:lnTo>
                      <a:pt x="202" y="143"/>
                    </a:lnTo>
                    <a:lnTo>
                      <a:pt x="202" y="151"/>
                    </a:lnTo>
                    <a:lnTo>
                      <a:pt x="194" y="160"/>
                    </a:lnTo>
                    <a:lnTo>
                      <a:pt x="152" y="146"/>
                    </a:lnTo>
                    <a:lnTo>
                      <a:pt x="146" y="169"/>
                    </a:lnTo>
                    <a:lnTo>
                      <a:pt x="142" y="192"/>
                    </a:lnTo>
                    <a:lnTo>
                      <a:pt x="136" y="216"/>
                    </a:lnTo>
                    <a:lnTo>
                      <a:pt x="132" y="240"/>
                    </a:lnTo>
                    <a:lnTo>
                      <a:pt x="76" y="255"/>
                    </a:lnTo>
                    <a:lnTo>
                      <a:pt x="59" y="282"/>
                    </a:lnTo>
                    <a:lnTo>
                      <a:pt x="49" y="307"/>
                    </a:lnTo>
                    <a:lnTo>
                      <a:pt x="43" y="333"/>
                    </a:lnTo>
                    <a:lnTo>
                      <a:pt x="42" y="357"/>
                    </a:lnTo>
                    <a:lnTo>
                      <a:pt x="39" y="382"/>
                    </a:lnTo>
                    <a:lnTo>
                      <a:pt x="33" y="405"/>
                    </a:lnTo>
                    <a:lnTo>
                      <a:pt x="20" y="427"/>
                    </a:lnTo>
                    <a:lnTo>
                      <a:pt x="0" y="450"/>
                    </a:lnTo>
                    <a:lnTo>
                      <a:pt x="0" y="483"/>
                    </a:lnTo>
                    <a:lnTo>
                      <a:pt x="32" y="519"/>
                    </a:lnTo>
                    <a:lnTo>
                      <a:pt x="118" y="534"/>
                    </a:lnTo>
                    <a:lnTo>
                      <a:pt x="152" y="489"/>
                    </a:lnTo>
                    <a:lnTo>
                      <a:pt x="230" y="479"/>
                    </a:lnTo>
                    <a:lnTo>
                      <a:pt x="198" y="509"/>
                    </a:lnTo>
                    <a:lnTo>
                      <a:pt x="209" y="510"/>
                    </a:lnTo>
                    <a:lnTo>
                      <a:pt x="219" y="512"/>
                    </a:lnTo>
                    <a:lnTo>
                      <a:pt x="231" y="513"/>
                    </a:lnTo>
                    <a:lnTo>
                      <a:pt x="241" y="513"/>
                    </a:lnTo>
                    <a:lnTo>
                      <a:pt x="252" y="514"/>
                    </a:lnTo>
                    <a:lnTo>
                      <a:pt x="262" y="516"/>
                    </a:lnTo>
                    <a:lnTo>
                      <a:pt x="274" y="517"/>
                    </a:lnTo>
                    <a:lnTo>
                      <a:pt x="284" y="519"/>
                    </a:lnTo>
                    <a:lnTo>
                      <a:pt x="291" y="516"/>
                    </a:lnTo>
                    <a:lnTo>
                      <a:pt x="304" y="510"/>
                    </a:lnTo>
                    <a:lnTo>
                      <a:pt x="318" y="500"/>
                    </a:lnTo>
                    <a:lnTo>
                      <a:pt x="337" y="488"/>
                    </a:lnTo>
                    <a:lnTo>
                      <a:pt x="356" y="476"/>
                    </a:lnTo>
                    <a:lnTo>
                      <a:pt x="376" y="467"/>
                    </a:lnTo>
                    <a:lnTo>
                      <a:pt x="396" y="460"/>
                    </a:lnTo>
                    <a:lnTo>
                      <a:pt x="414" y="457"/>
                    </a:lnTo>
                    <a:lnTo>
                      <a:pt x="430" y="458"/>
                    </a:lnTo>
                    <a:lnTo>
                      <a:pt x="441" y="461"/>
                    </a:lnTo>
                    <a:lnTo>
                      <a:pt x="451" y="465"/>
                    </a:lnTo>
                    <a:lnTo>
                      <a:pt x="460" y="469"/>
                    </a:lnTo>
                    <a:lnTo>
                      <a:pt x="470" y="472"/>
                    </a:lnTo>
                    <a:lnTo>
                      <a:pt x="483" y="474"/>
                    </a:lnTo>
                    <a:lnTo>
                      <a:pt x="499" y="474"/>
                    </a:lnTo>
                    <a:lnTo>
                      <a:pt x="520" y="469"/>
                    </a:lnTo>
                    <a:lnTo>
                      <a:pt x="526" y="450"/>
                    </a:lnTo>
                    <a:lnTo>
                      <a:pt x="526" y="427"/>
                    </a:lnTo>
                    <a:lnTo>
                      <a:pt x="523" y="403"/>
                    </a:lnTo>
                    <a:lnTo>
                      <a:pt x="516" y="379"/>
                    </a:lnTo>
                    <a:lnTo>
                      <a:pt x="507" y="355"/>
                    </a:lnTo>
                    <a:lnTo>
                      <a:pt x="497" y="333"/>
                    </a:lnTo>
                    <a:lnTo>
                      <a:pt x="484" y="312"/>
                    </a:lnTo>
                    <a:lnTo>
                      <a:pt x="473" y="295"/>
                    </a:lnTo>
                    <a:lnTo>
                      <a:pt x="482" y="260"/>
                    </a:lnTo>
                    <a:lnTo>
                      <a:pt x="474" y="262"/>
                    </a:lnTo>
                    <a:lnTo>
                      <a:pt x="467" y="264"/>
                    </a:lnTo>
                    <a:lnTo>
                      <a:pt x="459" y="264"/>
                    </a:lnTo>
                    <a:lnTo>
                      <a:pt x="451" y="262"/>
                    </a:lnTo>
                    <a:lnTo>
                      <a:pt x="446" y="258"/>
                    </a:lnTo>
                    <a:lnTo>
                      <a:pt x="444" y="238"/>
                    </a:lnTo>
                    <a:lnTo>
                      <a:pt x="447" y="220"/>
                    </a:lnTo>
                    <a:lnTo>
                      <a:pt x="449" y="200"/>
                    </a:lnTo>
                    <a:lnTo>
                      <a:pt x="443" y="184"/>
                    </a:lnTo>
                    <a:lnTo>
                      <a:pt x="427" y="179"/>
                    </a:lnTo>
                    <a:lnTo>
                      <a:pt x="461" y="160"/>
                    </a:lnTo>
                    <a:lnTo>
                      <a:pt x="401" y="0"/>
                    </a:lnTo>
                    <a:lnTo>
                      <a:pt x="361" y="22"/>
                    </a:lnTo>
                    <a:lnTo>
                      <a:pt x="280" y="10"/>
                    </a:lnTo>
                    <a:close/>
                  </a:path>
                </a:pathLst>
              </a:custGeom>
              <a:solidFill>
                <a:srgbClr val="027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4" name="Freeform 310"/>
              <p:cNvSpPr>
                <a:spLocks/>
              </p:cNvSpPr>
              <p:nvPr/>
            </p:nvSpPr>
            <p:spPr bwMode="auto">
              <a:xfrm>
                <a:off x="3493" y="1179"/>
                <a:ext cx="56" cy="37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5"/>
                  </a:cxn>
                  <a:cxn ang="0">
                    <a:pos x="19" y="66"/>
                  </a:cxn>
                  <a:cxn ang="0">
                    <a:pos x="23" y="58"/>
                  </a:cxn>
                  <a:cxn ang="0">
                    <a:pos x="29" y="51"/>
                  </a:cxn>
                  <a:cxn ang="0">
                    <a:pos x="35" y="42"/>
                  </a:cxn>
                  <a:cxn ang="0">
                    <a:pos x="40" y="34"/>
                  </a:cxn>
                  <a:cxn ang="0">
                    <a:pos x="46" y="25"/>
                  </a:cxn>
                  <a:cxn ang="0">
                    <a:pos x="51" y="17"/>
                  </a:cxn>
                  <a:cxn ang="0">
                    <a:pos x="56" y="9"/>
                  </a:cxn>
                  <a:cxn ang="0">
                    <a:pos x="40" y="0"/>
                  </a:cxn>
                  <a:cxn ang="0">
                    <a:pos x="33" y="16"/>
                  </a:cxn>
                  <a:cxn ang="0">
                    <a:pos x="23" y="34"/>
                  </a:cxn>
                  <a:cxn ang="0">
                    <a:pos x="10" y="51"/>
                  </a:cxn>
                  <a:cxn ang="0">
                    <a:pos x="0" y="63"/>
                  </a:cxn>
                  <a:cxn ang="0">
                    <a:pos x="0" y="65"/>
                  </a:cxn>
                  <a:cxn ang="0">
                    <a:pos x="13" y="73"/>
                  </a:cxn>
                </a:cxnLst>
                <a:rect l="0" t="0" r="r" b="b"/>
                <a:pathLst>
                  <a:path w="56" h="75">
                    <a:moveTo>
                      <a:pt x="13" y="73"/>
                    </a:moveTo>
                    <a:lnTo>
                      <a:pt x="13" y="75"/>
                    </a:lnTo>
                    <a:lnTo>
                      <a:pt x="19" y="66"/>
                    </a:lnTo>
                    <a:lnTo>
                      <a:pt x="23" y="58"/>
                    </a:lnTo>
                    <a:lnTo>
                      <a:pt x="29" y="51"/>
                    </a:lnTo>
                    <a:lnTo>
                      <a:pt x="35" y="42"/>
                    </a:lnTo>
                    <a:lnTo>
                      <a:pt x="40" y="34"/>
                    </a:lnTo>
                    <a:lnTo>
                      <a:pt x="46" y="25"/>
                    </a:lnTo>
                    <a:lnTo>
                      <a:pt x="51" y="17"/>
                    </a:lnTo>
                    <a:lnTo>
                      <a:pt x="56" y="9"/>
                    </a:lnTo>
                    <a:lnTo>
                      <a:pt x="40" y="0"/>
                    </a:lnTo>
                    <a:lnTo>
                      <a:pt x="33" y="16"/>
                    </a:lnTo>
                    <a:lnTo>
                      <a:pt x="23" y="34"/>
                    </a:lnTo>
                    <a:lnTo>
                      <a:pt x="10" y="51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13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5" name="Freeform 311"/>
              <p:cNvSpPr>
                <a:spLocks/>
              </p:cNvSpPr>
              <p:nvPr/>
            </p:nvSpPr>
            <p:spPr bwMode="auto">
              <a:xfrm>
                <a:off x="3442" y="1211"/>
                <a:ext cx="64" cy="30"/>
              </a:xfrm>
              <a:custGeom>
                <a:avLst/>
                <a:gdLst/>
                <a:ahLst/>
                <a:cxnLst>
                  <a:cxn ang="0">
                    <a:pos x="18" y="49"/>
                  </a:cxn>
                  <a:cxn ang="0">
                    <a:pos x="18" y="48"/>
                  </a:cxn>
                  <a:cxn ang="0">
                    <a:pos x="17" y="46"/>
                  </a:cxn>
                  <a:cxn ang="0">
                    <a:pos x="16" y="44"/>
                  </a:cxn>
                  <a:cxn ang="0">
                    <a:pos x="16" y="44"/>
                  </a:cxn>
                  <a:cxn ang="0">
                    <a:pos x="16" y="48"/>
                  </a:cxn>
                  <a:cxn ang="0">
                    <a:pos x="21" y="42"/>
                  </a:cxn>
                  <a:cxn ang="0">
                    <a:pos x="28" y="38"/>
                  </a:cxn>
                  <a:cxn ang="0">
                    <a:pos x="34" y="34"/>
                  </a:cxn>
                  <a:cxn ang="0">
                    <a:pos x="41" y="29"/>
                  </a:cxn>
                  <a:cxn ang="0">
                    <a:pos x="47" y="25"/>
                  </a:cxn>
                  <a:cxn ang="0">
                    <a:pos x="53" y="21"/>
                  </a:cxn>
                  <a:cxn ang="0">
                    <a:pos x="59" y="15"/>
                  </a:cxn>
                  <a:cxn ang="0">
                    <a:pos x="64" y="8"/>
                  </a:cxn>
                  <a:cxn ang="0">
                    <a:pos x="51" y="0"/>
                  </a:cxn>
                  <a:cxn ang="0">
                    <a:pos x="47" y="7"/>
                  </a:cxn>
                  <a:cxn ang="0">
                    <a:pos x="40" y="13"/>
                  </a:cxn>
                  <a:cxn ang="0">
                    <a:pos x="34" y="17"/>
                  </a:cxn>
                  <a:cxn ang="0">
                    <a:pos x="27" y="21"/>
                  </a:cxn>
                  <a:cxn ang="0">
                    <a:pos x="20" y="25"/>
                  </a:cxn>
                  <a:cxn ang="0">
                    <a:pos x="13" y="29"/>
                  </a:cxn>
                  <a:cxn ang="0">
                    <a:pos x="6" y="34"/>
                  </a:cxn>
                  <a:cxn ang="0">
                    <a:pos x="0" y="39"/>
                  </a:cxn>
                  <a:cxn ang="0">
                    <a:pos x="0" y="52"/>
                  </a:cxn>
                  <a:cxn ang="0">
                    <a:pos x="7" y="60"/>
                  </a:cxn>
                  <a:cxn ang="0">
                    <a:pos x="7" y="60"/>
                  </a:cxn>
                  <a:cxn ang="0">
                    <a:pos x="18" y="49"/>
                  </a:cxn>
                </a:cxnLst>
                <a:rect l="0" t="0" r="r" b="b"/>
                <a:pathLst>
                  <a:path w="64" h="60">
                    <a:moveTo>
                      <a:pt x="18" y="49"/>
                    </a:moveTo>
                    <a:lnTo>
                      <a:pt x="18" y="48"/>
                    </a:lnTo>
                    <a:lnTo>
                      <a:pt x="17" y="46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6" y="48"/>
                    </a:lnTo>
                    <a:lnTo>
                      <a:pt x="21" y="42"/>
                    </a:lnTo>
                    <a:lnTo>
                      <a:pt x="28" y="38"/>
                    </a:lnTo>
                    <a:lnTo>
                      <a:pt x="34" y="34"/>
                    </a:lnTo>
                    <a:lnTo>
                      <a:pt x="41" y="29"/>
                    </a:lnTo>
                    <a:lnTo>
                      <a:pt x="47" y="25"/>
                    </a:lnTo>
                    <a:lnTo>
                      <a:pt x="53" y="21"/>
                    </a:lnTo>
                    <a:lnTo>
                      <a:pt x="59" y="15"/>
                    </a:lnTo>
                    <a:lnTo>
                      <a:pt x="64" y="8"/>
                    </a:lnTo>
                    <a:lnTo>
                      <a:pt x="51" y="0"/>
                    </a:lnTo>
                    <a:lnTo>
                      <a:pt x="47" y="7"/>
                    </a:lnTo>
                    <a:lnTo>
                      <a:pt x="40" y="13"/>
                    </a:lnTo>
                    <a:lnTo>
                      <a:pt x="34" y="17"/>
                    </a:lnTo>
                    <a:lnTo>
                      <a:pt x="27" y="21"/>
                    </a:lnTo>
                    <a:lnTo>
                      <a:pt x="20" y="25"/>
                    </a:lnTo>
                    <a:lnTo>
                      <a:pt x="13" y="29"/>
                    </a:lnTo>
                    <a:lnTo>
                      <a:pt x="6" y="34"/>
                    </a:lnTo>
                    <a:lnTo>
                      <a:pt x="0" y="39"/>
                    </a:lnTo>
                    <a:lnTo>
                      <a:pt x="0" y="52"/>
                    </a:lnTo>
                    <a:lnTo>
                      <a:pt x="7" y="60"/>
                    </a:lnTo>
                    <a:lnTo>
                      <a:pt x="7" y="60"/>
                    </a:lnTo>
                    <a:lnTo>
                      <a:pt x="18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6" name="Freeform 312"/>
              <p:cNvSpPr>
                <a:spLocks/>
              </p:cNvSpPr>
              <p:nvPr/>
            </p:nvSpPr>
            <p:spPr bwMode="auto">
              <a:xfrm>
                <a:off x="3449" y="1236"/>
                <a:ext cx="21" cy="24"/>
              </a:xfrm>
              <a:custGeom>
                <a:avLst/>
                <a:gdLst/>
                <a:ahLst/>
                <a:cxnLst>
                  <a:cxn ang="0">
                    <a:pos x="3" y="48"/>
                  </a:cxn>
                  <a:cxn ang="0">
                    <a:pos x="11" y="47"/>
                  </a:cxn>
                  <a:cxn ang="0">
                    <a:pos x="21" y="33"/>
                  </a:cxn>
                  <a:cxn ang="0">
                    <a:pos x="21" y="16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3" y="16"/>
                  </a:cxn>
                  <a:cxn ang="0">
                    <a:pos x="6" y="20"/>
                  </a:cxn>
                  <a:cxn ang="0">
                    <a:pos x="6" y="26"/>
                  </a:cxn>
                  <a:cxn ang="0">
                    <a:pos x="6" y="30"/>
                  </a:cxn>
                  <a:cxn ang="0">
                    <a:pos x="0" y="34"/>
                  </a:cxn>
                  <a:cxn ang="0">
                    <a:pos x="9" y="33"/>
                  </a:cxn>
                  <a:cxn ang="0">
                    <a:pos x="3" y="48"/>
                  </a:cxn>
                  <a:cxn ang="0">
                    <a:pos x="6" y="49"/>
                  </a:cxn>
                  <a:cxn ang="0">
                    <a:pos x="7" y="49"/>
                  </a:cxn>
                  <a:cxn ang="0">
                    <a:pos x="10" y="48"/>
                  </a:cxn>
                  <a:cxn ang="0">
                    <a:pos x="11" y="47"/>
                  </a:cxn>
                  <a:cxn ang="0">
                    <a:pos x="3" y="48"/>
                  </a:cxn>
                </a:cxnLst>
                <a:rect l="0" t="0" r="r" b="b"/>
                <a:pathLst>
                  <a:path w="21" h="49">
                    <a:moveTo>
                      <a:pt x="3" y="48"/>
                    </a:moveTo>
                    <a:lnTo>
                      <a:pt x="11" y="47"/>
                    </a:lnTo>
                    <a:lnTo>
                      <a:pt x="21" y="33"/>
                    </a:lnTo>
                    <a:lnTo>
                      <a:pt x="21" y="16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3" y="16"/>
                    </a:lnTo>
                    <a:lnTo>
                      <a:pt x="6" y="20"/>
                    </a:lnTo>
                    <a:lnTo>
                      <a:pt x="6" y="26"/>
                    </a:lnTo>
                    <a:lnTo>
                      <a:pt x="6" y="30"/>
                    </a:lnTo>
                    <a:lnTo>
                      <a:pt x="0" y="34"/>
                    </a:lnTo>
                    <a:lnTo>
                      <a:pt x="9" y="33"/>
                    </a:lnTo>
                    <a:lnTo>
                      <a:pt x="3" y="48"/>
                    </a:lnTo>
                    <a:lnTo>
                      <a:pt x="6" y="49"/>
                    </a:lnTo>
                    <a:lnTo>
                      <a:pt x="7" y="49"/>
                    </a:lnTo>
                    <a:lnTo>
                      <a:pt x="10" y="48"/>
                    </a:lnTo>
                    <a:lnTo>
                      <a:pt x="11" y="47"/>
                    </a:lnTo>
                    <a:lnTo>
                      <a:pt x="3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7" name="Freeform 313"/>
              <p:cNvSpPr>
                <a:spLocks/>
              </p:cNvSpPr>
              <p:nvPr/>
            </p:nvSpPr>
            <p:spPr bwMode="auto">
              <a:xfrm>
                <a:off x="3405" y="1242"/>
                <a:ext cx="53" cy="18"/>
              </a:xfrm>
              <a:custGeom>
                <a:avLst/>
                <a:gdLst/>
                <a:ahLst/>
                <a:cxnLst>
                  <a:cxn ang="0">
                    <a:pos x="17" y="14"/>
                  </a:cxn>
                  <a:cxn ang="0">
                    <a:pos x="5" y="21"/>
                  </a:cxn>
                  <a:cxn ang="0">
                    <a:pos x="47" y="35"/>
                  </a:cxn>
                  <a:cxn ang="0">
                    <a:pos x="53" y="20"/>
                  </a:cxn>
                  <a:cxn ang="0">
                    <a:pos x="11" y="4"/>
                  </a:cxn>
                  <a:cxn ang="0">
                    <a:pos x="0" y="11"/>
                  </a:cxn>
                  <a:cxn ang="0">
                    <a:pos x="11" y="4"/>
                  </a:cxn>
                  <a:cxn ang="0">
                    <a:pos x="1" y="0"/>
                  </a:cxn>
                  <a:cxn ang="0">
                    <a:pos x="0" y="11"/>
                  </a:cxn>
                  <a:cxn ang="0">
                    <a:pos x="17" y="14"/>
                  </a:cxn>
                </a:cxnLst>
                <a:rect l="0" t="0" r="r" b="b"/>
                <a:pathLst>
                  <a:path w="53" h="35">
                    <a:moveTo>
                      <a:pt x="17" y="14"/>
                    </a:moveTo>
                    <a:lnTo>
                      <a:pt x="5" y="21"/>
                    </a:lnTo>
                    <a:lnTo>
                      <a:pt x="47" y="35"/>
                    </a:lnTo>
                    <a:lnTo>
                      <a:pt x="53" y="20"/>
                    </a:lnTo>
                    <a:lnTo>
                      <a:pt x="11" y="4"/>
                    </a:lnTo>
                    <a:lnTo>
                      <a:pt x="0" y="11"/>
                    </a:lnTo>
                    <a:lnTo>
                      <a:pt x="11" y="4"/>
                    </a:lnTo>
                    <a:lnTo>
                      <a:pt x="1" y="0"/>
                    </a:lnTo>
                    <a:lnTo>
                      <a:pt x="0" y="11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8" name="Freeform 314"/>
              <p:cNvSpPr>
                <a:spLocks/>
              </p:cNvSpPr>
              <p:nvPr/>
            </p:nvSpPr>
            <p:spPr bwMode="auto">
              <a:xfrm>
                <a:off x="3396" y="1248"/>
                <a:ext cx="26" cy="21"/>
              </a:xfrm>
              <a:custGeom>
                <a:avLst/>
                <a:gdLst/>
                <a:ahLst/>
                <a:cxnLst>
                  <a:cxn ang="0">
                    <a:pos x="16" y="42"/>
                  </a:cxn>
                  <a:cxn ang="0">
                    <a:pos x="26" y="3"/>
                  </a:cxn>
                  <a:cxn ang="0">
                    <a:pos x="9" y="0"/>
                  </a:cxn>
                  <a:cxn ang="0">
                    <a:pos x="0" y="40"/>
                  </a:cxn>
                  <a:cxn ang="0">
                    <a:pos x="16" y="42"/>
                  </a:cxn>
                </a:cxnLst>
                <a:rect l="0" t="0" r="r" b="b"/>
                <a:pathLst>
                  <a:path w="26" h="42">
                    <a:moveTo>
                      <a:pt x="16" y="42"/>
                    </a:moveTo>
                    <a:lnTo>
                      <a:pt x="26" y="3"/>
                    </a:lnTo>
                    <a:lnTo>
                      <a:pt x="9" y="0"/>
                    </a:lnTo>
                    <a:lnTo>
                      <a:pt x="0" y="40"/>
                    </a:lnTo>
                    <a:lnTo>
                      <a:pt x="16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9" name="Freeform 315"/>
              <p:cNvSpPr>
                <a:spLocks/>
              </p:cNvSpPr>
              <p:nvPr/>
            </p:nvSpPr>
            <p:spPr bwMode="auto">
              <a:xfrm>
                <a:off x="3385" y="1267"/>
                <a:ext cx="27" cy="32"/>
              </a:xfrm>
              <a:custGeom>
                <a:avLst/>
                <a:gdLst/>
                <a:ahLst/>
                <a:cxnLst>
                  <a:cxn ang="0">
                    <a:pos x="10" y="63"/>
                  </a:cxn>
                  <a:cxn ang="0">
                    <a:pos x="17" y="57"/>
                  </a:cxn>
                  <a:cxn ang="0">
                    <a:pos x="27" y="2"/>
                  </a:cxn>
                  <a:cxn ang="0">
                    <a:pos x="11" y="0"/>
                  </a:cxn>
                  <a:cxn ang="0">
                    <a:pos x="0" y="54"/>
                  </a:cxn>
                  <a:cxn ang="0">
                    <a:pos x="7" y="47"/>
                  </a:cxn>
                  <a:cxn ang="0">
                    <a:pos x="10" y="63"/>
                  </a:cxn>
                  <a:cxn ang="0">
                    <a:pos x="17" y="62"/>
                  </a:cxn>
                  <a:cxn ang="0">
                    <a:pos x="17" y="57"/>
                  </a:cxn>
                  <a:cxn ang="0">
                    <a:pos x="10" y="63"/>
                  </a:cxn>
                </a:cxnLst>
                <a:rect l="0" t="0" r="r" b="b"/>
                <a:pathLst>
                  <a:path w="27" h="63">
                    <a:moveTo>
                      <a:pt x="10" y="63"/>
                    </a:moveTo>
                    <a:lnTo>
                      <a:pt x="17" y="57"/>
                    </a:lnTo>
                    <a:lnTo>
                      <a:pt x="27" y="2"/>
                    </a:lnTo>
                    <a:lnTo>
                      <a:pt x="11" y="0"/>
                    </a:lnTo>
                    <a:lnTo>
                      <a:pt x="0" y="54"/>
                    </a:lnTo>
                    <a:lnTo>
                      <a:pt x="7" y="47"/>
                    </a:lnTo>
                    <a:lnTo>
                      <a:pt x="10" y="63"/>
                    </a:lnTo>
                    <a:lnTo>
                      <a:pt x="17" y="62"/>
                    </a:lnTo>
                    <a:lnTo>
                      <a:pt x="17" y="57"/>
                    </a:lnTo>
                    <a:lnTo>
                      <a:pt x="10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0" name="Freeform 316"/>
              <p:cNvSpPr>
                <a:spLocks/>
              </p:cNvSpPr>
              <p:nvPr/>
            </p:nvSpPr>
            <p:spPr bwMode="auto">
              <a:xfrm>
                <a:off x="3330" y="1291"/>
                <a:ext cx="65" cy="16"/>
              </a:xfrm>
              <a:custGeom>
                <a:avLst/>
                <a:gdLst/>
                <a:ahLst/>
                <a:cxnLst>
                  <a:cxn ang="0">
                    <a:pos x="16" y="29"/>
                  </a:cxn>
                  <a:cxn ang="0">
                    <a:pos x="9" y="31"/>
                  </a:cxn>
                  <a:cxn ang="0">
                    <a:pos x="65" y="16"/>
                  </a:cxn>
                  <a:cxn ang="0">
                    <a:pos x="62" y="0"/>
                  </a:cxn>
                  <a:cxn ang="0">
                    <a:pos x="56" y="2"/>
                  </a:cxn>
                  <a:cxn ang="0">
                    <a:pos x="47" y="3"/>
                  </a:cxn>
                  <a:cxn ang="0">
                    <a:pos x="39" y="6"/>
                  </a:cxn>
                  <a:cxn ang="0">
                    <a:pos x="29" y="9"/>
                  </a:cxn>
                  <a:cxn ang="0">
                    <a:pos x="19" y="12"/>
                  </a:cxn>
                  <a:cxn ang="0">
                    <a:pos x="12" y="15"/>
                  </a:cxn>
                  <a:cxn ang="0">
                    <a:pos x="4" y="17"/>
                  </a:cxn>
                  <a:cxn ang="0">
                    <a:pos x="0" y="20"/>
                  </a:cxn>
                  <a:cxn ang="0">
                    <a:pos x="7" y="16"/>
                  </a:cxn>
                  <a:cxn ang="0">
                    <a:pos x="6" y="16"/>
                  </a:cxn>
                  <a:cxn ang="0">
                    <a:pos x="3" y="17"/>
                  </a:cxn>
                  <a:cxn ang="0">
                    <a:pos x="2" y="19"/>
                  </a:cxn>
                  <a:cxn ang="0">
                    <a:pos x="0" y="20"/>
                  </a:cxn>
                  <a:cxn ang="0">
                    <a:pos x="16" y="29"/>
                  </a:cxn>
                </a:cxnLst>
                <a:rect l="0" t="0" r="r" b="b"/>
                <a:pathLst>
                  <a:path w="65" h="31">
                    <a:moveTo>
                      <a:pt x="16" y="29"/>
                    </a:moveTo>
                    <a:lnTo>
                      <a:pt x="9" y="31"/>
                    </a:lnTo>
                    <a:lnTo>
                      <a:pt x="65" y="16"/>
                    </a:lnTo>
                    <a:lnTo>
                      <a:pt x="62" y="0"/>
                    </a:lnTo>
                    <a:lnTo>
                      <a:pt x="56" y="2"/>
                    </a:lnTo>
                    <a:lnTo>
                      <a:pt x="47" y="3"/>
                    </a:lnTo>
                    <a:lnTo>
                      <a:pt x="39" y="6"/>
                    </a:lnTo>
                    <a:lnTo>
                      <a:pt x="29" y="9"/>
                    </a:lnTo>
                    <a:lnTo>
                      <a:pt x="19" y="12"/>
                    </a:lnTo>
                    <a:lnTo>
                      <a:pt x="12" y="15"/>
                    </a:lnTo>
                    <a:lnTo>
                      <a:pt x="4" y="17"/>
                    </a:lnTo>
                    <a:lnTo>
                      <a:pt x="0" y="20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3" y="17"/>
                    </a:lnTo>
                    <a:lnTo>
                      <a:pt x="2" y="19"/>
                    </a:lnTo>
                    <a:lnTo>
                      <a:pt x="0" y="20"/>
                    </a:lnTo>
                    <a:lnTo>
                      <a:pt x="16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1" name="Freeform 317"/>
              <p:cNvSpPr>
                <a:spLocks/>
              </p:cNvSpPr>
              <p:nvPr/>
            </p:nvSpPr>
            <p:spPr bwMode="auto">
              <a:xfrm>
                <a:off x="3293" y="1301"/>
                <a:ext cx="53" cy="37"/>
              </a:xfrm>
              <a:custGeom>
                <a:avLst/>
                <a:gdLst/>
                <a:ahLst/>
                <a:cxnLst>
                  <a:cxn ang="0">
                    <a:pos x="20" y="69"/>
                  </a:cxn>
                  <a:cxn ang="0">
                    <a:pos x="19" y="73"/>
                  </a:cxn>
                  <a:cxn ang="0">
                    <a:pos x="53" y="9"/>
                  </a:cxn>
                  <a:cxn ang="0">
                    <a:pos x="37" y="0"/>
                  </a:cxn>
                  <a:cxn ang="0">
                    <a:pos x="29" y="14"/>
                  </a:cxn>
                  <a:cxn ang="0">
                    <a:pos x="17" y="37"/>
                  </a:cxn>
                  <a:cxn ang="0">
                    <a:pos x="6" y="58"/>
                  </a:cxn>
                  <a:cxn ang="0">
                    <a:pos x="0" y="69"/>
                  </a:cxn>
                  <a:cxn ang="0">
                    <a:pos x="1" y="65"/>
                  </a:cxn>
                  <a:cxn ang="0">
                    <a:pos x="1" y="66"/>
                  </a:cxn>
                  <a:cxn ang="0">
                    <a:pos x="1" y="66"/>
                  </a:cxn>
                  <a:cxn ang="0">
                    <a:pos x="0" y="68"/>
                  </a:cxn>
                  <a:cxn ang="0">
                    <a:pos x="0" y="69"/>
                  </a:cxn>
                  <a:cxn ang="0">
                    <a:pos x="20" y="69"/>
                  </a:cxn>
                </a:cxnLst>
                <a:rect l="0" t="0" r="r" b="b"/>
                <a:pathLst>
                  <a:path w="53" h="73">
                    <a:moveTo>
                      <a:pt x="20" y="69"/>
                    </a:moveTo>
                    <a:lnTo>
                      <a:pt x="19" y="73"/>
                    </a:lnTo>
                    <a:lnTo>
                      <a:pt x="53" y="9"/>
                    </a:lnTo>
                    <a:lnTo>
                      <a:pt x="37" y="0"/>
                    </a:lnTo>
                    <a:lnTo>
                      <a:pt x="29" y="14"/>
                    </a:lnTo>
                    <a:lnTo>
                      <a:pt x="17" y="37"/>
                    </a:lnTo>
                    <a:lnTo>
                      <a:pt x="6" y="58"/>
                    </a:lnTo>
                    <a:lnTo>
                      <a:pt x="0" y="69"/>
                    </a:lnTo>
                    <a:lnTo>
                      <a:pt x="1" y="65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2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2" name="Freeform 318"/>
              <p:cNvSpPr>
                <a:spLocks/>
              </p:cNvSpPr>
              <p:nvPr/>
            </p:nvSpPr>
            <p:spPr bwMode="auto">
              <a:xfrm>
                <a:off x="3293" y="1336"/>
                <a:ext cx="20" cy="31"/>
              </a:xfrm>
              <a:custGeom>
                <a:avLst/>
                <a:gdLst/>
                <a:ahLst/>
                <a:cxnLst>
                  <a:cxn ang="0">
                    <a:pos x="19" y="62"/>
                  </a:cxn>
                  <a:cxn ang="0">
                    <a:pos x="19" y="62"/>
                  </a:cxn>
                  <a:cxn ang="0">
                    <a:pos x="20" y="61"/>
                  </a:cxn>
                  <a:cxn ang="0">
                    <a:pos x="20" y="59"/>
                  </a:cxn>
                  <a:cxn ang="0">
                    <a:pos x="20" y="59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59"/>
                  </a:cxn>
                  <a:cxn ang="0">
                    <a:pos x="1" y="56"/>
                  </a:cxn>
                  <a:cxn ang="0">
                    <a:pos x="19" y="62"/>
                  </a:cxn>
                  <a:cxn ang="0">
                    <a:pos x="20" y="61"/>
                  </a:cxn>
                  <a:cxn ang="0">
                    <a:pos x="20" y="59"/>
                  </a:cxn>
                  <a:cxn ang="0">
                    <a:pos x="19" y="62"/>
                  </a:cxn>
                </a:cxnLst>
                <a:rect l="0" t="0" r="r" b="b"/>
                <a:pathLst>
                  <a:path w="20" h="62">
                    <a:moveTo>
                      <a:pt x="19" y="62"/>
                    </a:moveTo>
                    <a:lnTo>
                      <a:pt x="19" y="62"/>
                    </a:lnTo>
                    <a:lnTo>
                      <a:pt x="20" y="61"/>
                    </a:lnTo>
                    <a:lnTo>
                      <a:pt x="20" y="59"/>
                    </a:lnTo>
                    <a:lnTo>
                      <a:pt x="20" y="59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1" y="56"/>
                    </a:lnTo>
                    <a:lnTo>
                      <a:pt x="19" y="62"/>
                    </a:lnTo>
                    <a:lnTo>
                      <a:pt x="20" y="61"/>
                    </a:lnTo>
                    <a:lnTo>
                      <a:pt x="20" y="59"/>
                    </a:lnTo>
                    <a:lnTo>
                      <a:pt x="19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3" name="Freeform 319"/>
              <p:cNvSpPr>
                <a:spLocks/>
              </p:cNvSpPr>
              <p:nvPr/>
            </p:nvSpPr>
            <p:spPr bwMode="auto">
              <a:xfrm>
                <a:off x="3279" y="1364"/>
                <a:ext cx="33" cy="24"/>
              </a:xfrm>
              <a:custGeom>
                <a:avLst/>
                <a:gdLst/>
                <a:ahLst/>
                <a:cxnLst>
                  <a:cxn ang="0">
                    <a:pos x="14" y="48"/>
                  </a:cxn>
                  <a:cxn ang="0">
                    <a:pos x="20" y="38"/>
                  </a:cxn>
                  <a:cxn ang="0">
                    <a:pos x="24" y="27"/>
                  </a:cxn>
                  <a:cxn ang="0">
                    <a:pos x="28" y="17"/>
                  </a:cxn>
                  <a:cxn ang="0">
                    <a:pos x="33" y="6"/>
                  </a:cxn>
                  <a:cxn ang="0">
                    <a:pos x="15" y="0"/>
                  </a:cxn>
                  <a:cxn ang="0">
                    <a:pos x="0" y="40"/>
                  </a:cxn>
                  <a:cxn ang="0">
                    <a:pos x="1" y="38"/>
                  </a:cxn>
                  <a:cxn ang="0">
                    <a:pos x="14" y="48"/>
                  </a:cxn>
                </a:cxnLst>
                <a:rect l="0" t="0" r="r" b="b"/>
                <a:pathLst>
                  <a:path w="33" h="48">
                    <a:moveTo>
                      <a:pt x="14" y="48"/>
                    </a:moveTo>
                    <a:lnTo>
                      <a:pt x="20" y="38"/>
                    </a:lnTo>
                    <a:lnTo>
                      <a:pt x="24" y="27"/>
                    </a:lnTo>
                    <a:lnTo>
                      <a:pt x="28" y="17"/>
                    </a:lnTo>
                    <a:lnTo>
                      <a:pt x="33" y="6"/>
                    </a:lnTo>
                    <a:lnTo>
                      <a:pt x="15" y="0"/>
                    </a:lnTo>
                    <a:lnTo>
                      <a:pt x="0" y="40"/>
                    </a:lnTo>
                    <a:lnTo>
                      <a:pt x="1" y="38"/>
                    </a:lnTo>
                    <a:lnTo>
                      <a:pt x="14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4" name="Freeform 320"/>
              <p:cNvSpPr>
                <a:spLocks/>
              </p:cNvSpPr>
              <p:nvPr/>
            </p:nvSpPr>
            <p:spPr bwMode="auto">
              <a:xfrm>
                <a:off x="3251" y="1383"/>
                <a:ext cx="42" cy="20"/>
              </a:xfrm>
              <a:custGeom>
                <a:avLst/>
                <a:gdLst/>
                <a:ahLst/>
                <a:cxnLst>
                  <a:cxn ang="0">
                    <a:pos x="20" y="36"/>
                  </a:cxn>
                  <a:cxn ang="0">
                    <a:pos x="18" y="41"/>
                  </a:cxn>
                  <a:cxn ang="0">
                    <a:pos x="42" y="10"/>
                  </a:cxn>
                  <a:cxn ang="0">
                    <a:pos x="29" y="0"/>
                  </a:cxn>
                  <a:cxn ang="0">
                    <a:pos x="0" y="36"/>
                  </a:cxn>
                  <a:cxn ang="0">
                    <a:pos x="3" y="30"/>
                  </a:cxn>
                  <a:cxn ang="0">
                    <a:pos x="2" y="31"/>
                  </a:cxn>
                  <a:cxn ang="0">
                    <a:pos x="2" y="33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20" y="36"/>
                  </a:cxn>
                </a:cxnLst>
                <a:rect l="0" t="0" r="r" b="b"/>
                <a:pathLst>
                  <a:path w="42" h="41">
                    <a:moveTo>
                      <a:pt x="20" y="36"/>
                    </a:moveTo>
                    <a:lnTo>
                      <a:pt x="18" y="41"/>
                    </a:lnTo>
                    <a:lnTo>
                      <a:pt x="42" y="10"/>
                    </a:lnTo>
                    <a:lnTo>
                      <a:pt x="29" y="0"/>
                    </a:lnTo>
                    <a:lnTo>
                      <a:pt x="0" y="36"/>
                    </a:lnTo>
                    <a:lnTo>
                      <a:pt x="3" y="30"/>
                    </a:lnTo>
                    <a:lnTo>
                      <a:pt x="2" y="31"/>
                    </a:lnTo>
                    <a:lnTo>
                      <a:pt x="2" y="33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5" name="Freeform 321"/>
              <p:cNvSpPr>
                <a:spLocks/>
              </p:cNvSpPr>
              <p:nvPr/>
            </p:nvSpPr>
            <p:spPr bwMode="auto">
              <a:xfrm>
                <a:off x="3251" y="1400"/>
                <a:ext cx="20" cy="20"/>
              </a:xfrm>
              <a:custGeom>
                <a:avLst/>
                <a:gdLst/>
                <a:ahLst/>
                <a:cxnLst>
                  <a:cxn ang="0">
                    <a:pos x="18" y="29"/>
                  </a:cxn>
                  <a:cxn ang="0">
                    <a:pos x="20" y="33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21"/>
                  </a:cxn>
                  <a:cxn ang="0">
                    <a:pos x="0" y="32"/>
                  </a:cxn>
                  <a:cxn ang="0">
                    <a:pos x="3" y="39"/>
                  </a:cxn>
                  <a:cxn ang="0">
                    <a:pos x="0" y="33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2" y="39"/>
                  </a:cxn>
                  <a:cxn ang="0">
                    <a:pos x="3" y="39"/>
                  </a:cxn>
                  <a:cxn ang="0">
                    <a:pos x="18" y="29"/>
                  </a:cxn>
                </a:cxnLst>
                <a:rect l="0" t="0" r="r" b="b"/>
                <a:pathLst>
                  <a:path w="20" h="39">
                    <a:moveTo>
                      <a:pt x="18" y="29"/>
                    </a:moveTo>
                    <a:lnTo>
                      <a:pt x="20" y="33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21"/>
                    </a:lnTo>
                    <a:lnTo>
                      <a:pt x="0" y="32"/>
                    </a:lnTo>
                    <a:lnTo>
                      <a:pt x="3" y="39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2" y="39"/>
                    </a:lnTo>
                    <a:lnTo>
                      <a:pt x="3" y="39"/>
                    </a:lnTo>
                    <a:lnTo>
                      <a:pt x="1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6" name="Freeform 322"/>
              <p:cNvSpPr>
                <a:spLocks/>
              </p:cNvSpPr>
              <p:nvPr/>
            </p:nvSpPr>
            <p:spPr bwMode="auto">
              <a:xfrm>
                <a:off x="3254" y="1415"/>
                <a:ext cx="45" cy="23"/>
              </a:xfrm>
              <a:custGeom>
                <a:avLst/>
                <a:gdLst/>
                <a:ahLst/>
                <a:cxnLst>
                  <a:cxn ang="0">
                    <a:pos x="39" y="31"/>
                  </a:cxn>
                  <a:cxn ang="0">
                    <a:pos x="45" y="34"/>
                  </a:cxn>
                  <a:cxn ang="0">
                    <a:pos x="15" y="0"/>
                  </a:cxn>
                  <a:cxn ang="0">
                    <a:pos x="0" y="10"/>
                  </a:cxn>
                  <a:cxn ang="0">
                    <a:pos x="7" y="19"/>
                  </a:cxn>
                  <a:cxn ang="0">
                    <a:pos x="19" y="30"/>
                  </a:cxn>
                  <a:cxn ang="0">
                    <a:pos x="29" y="41"/>
                  </a:cxn>
                  <a:cxn ang="0">
                    <a:pos x="37" y="47"/>
                  </a:cxn>
                  <a:cxn ang="0">
                    <a:pos x="32" y="45"/>
                  </a:cxn>
                  <a:cxn ang="0">
                    <a:pos x="32" y="47"/>
                  </a:cxn>
                  <a:cxn ang="0">
                    <a:pos x="33" y="47"/>
                  </a:cxn>
                  <a:cxn ang="0">
                    <a:pos x="36" y="47"/>
                  </a:cxn>
                  <a:cxn ang="0">
                    <a:pos x="37" y="47"/>
                  </a:cxn>
                  <a:cxn ang="0">
                    <a:pos x="39" y="31"/>
                  </a:cxn>
                </a:cxnLst>
                <a:rect l="0" t="0" r="r" b="b"/>
                <a:pathLst>
                  <a:path w="45" h="47">
                    <a:moveTo>
                      <a:pt x="39" y="31"/>
                    </a:moveTo>
                    <a:lnTo>
                      <a:pt x="45" y="34"/>
                    </a:lnTo>
                    <a:lnTo>
                      <a:pt x="15" y="0"/>
                    </a:lnTo>
                    <a:lnTo>
                      <a:pt x="0" y="10"/>
                    </a:lnTo>
                    <a:lnTo>
                      <a:pt x="7" y="19"/>
                    </a:lnTo>
                    <a:lnTo>
                      <a:pt x="19" y="30"/>
                    </a:lnTo>
                    <a:lnTo>
                      <a:pt x="29" y="41"/>
                    </a:lnTo>
                    <a:lnTo>
                      <a:pt x="37" y="47"/>
                    </a:lnTo>
                    <a:lnTo>
                      <a:pt x="32" y="45"/>
                    </a:lnTo>
                    <a:lnTo>
                      <a:pt x="32" y="47"/>
                    </a:lnTo>
                    <a:lnTo>
                      <a:pt x="33" y="47"/>
                    </a:lnTo>
                    <a:lnTo>
                      <a:pt x="36" y="47"/>
                    </a:lnTo>
                    <a:lnTo>
                      <a:pt x="37" y="47"/>
                    </a:lnTo>
                    <a:lnTo>
                      <a:pt x="3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7" name="Freeform 323"/>
              <p:cNvSpPr>
                <a:spLocks/>
              </p:cNvSpPr>
              <p:nvPr/>
            </p:nvSpPr>
            <p:spPr bwMode="auto">
              <a:xfrm>
                <a:off x="3291" y="1431"/>
                <a:ext cx="94" cy="17"/>
              </a:xfrm>
              <a:custGeom>
                <a:avLst/>
                <a:gdLst/>
                <a:ahLst/>
                <a:cxnLst>
                  <a:cxn ang="0">
                    <a:pos x="81" y="19"/>
                  </a:cxn>
                  <a:cxn ang="0">
                    <a:pos x="89" y="16"/>
                  </a:cxn>
                  <a:cxn ang="0">
                    <a:pos x="2" y="0"/>
                  </a:cxn>
                  <a:cxn ang="0">
                    <a:pos x="0" y="16"/>
                  </a:cxn>
                  <a:cxn ang="0">
                    <a:pos x="8" y="17"/>
                  </a:cxn>
                  <a:cxn ang="0">
                    <a:pos x="19" y="20"/>
                  </a:cxn>
                  <a:cxn ang="0">
                    <a:pos x="33" y="23"/>
                  </a:cxn>
                  <a:cxn ang="0">
                    <a:pos x="49" y="26"/>
                  </a:cxn>
                  <a:cxn ang="0">
                    <a:pos x="65" y="28"/>
                  </a:cxn>
                  <a:cxn ang="0">
                    <a:pos x="78" y="30"/>
                  </a:cxn>
                  <a:cxn ang="0">
                    <a:pos x="88" y="31"/>
                  </a:cxn>
                  <a:cxn ang="0">
                    <a:pos x="94" y="30"/>
                  </a:cxn>
                  <a:cxn ang="0">
                    <a:pos x="86" y="33"/>
                  </a:cxn>
                  <a:cxn ang="0">
                    <a:pos x="91" y="34"/>
                  </a:cxn>
                  <a:cxn ang="0">
                    <a:pos x="94" y="30"/>
                  </a:cxn>
                  <a:cxn ang="0">
                    <a:pos x="81" y="19"/>
                  </a:cxn>
                </a:cxnLst>
                <a:rect l="0" t="0" r="r" b="b"/>
                <a:pathLst>
                  <a:path w="94" h="34">
                    <a:moveTo>
                      <a:pt x="81" y="19"/>
                    </a:moveTo>
                    <a:lnTo>
                      <a:pt x="89" y="16"/>
                    </a:lnTo>
                    <a:lnTo>
                      <a:pt x="2" y="0"/>
                    </a:lnTo>
                    <a:lnTo>
                      <a:pt x="0" y="16"/>
                    </a:lnTo>
                    <a:lnTo>
                      <a:pt x="8" y="17"/>
                    </a:lnTo>
                    <a:lnTo>
                      <a:pt x="19" y="20"/>
                    </a:lnTo>
                    <a:lnTo>
                      <a:pt x="33" y="23"/>
                    </a:lnTo>
                    <a:lnTo>
                      <a:pt x="49" y="26"/>
                    </a:lnTo>
                    <a:lnTo>
                      <a:pt x="65" y="28"/>
                    </a:lnTo>
                    <a:lnTo>
                      <a:pt x="78" y="30"/>
                    </a:lnTo>
                    <a:lnTo>
                      <a:pt x="88" y="31"/>
                    </a:lnTo>
                    <a:lnTo>
                      <a:pt x="94" y="30"/>
                    </a:lnTo>
                    <a:lnTo>
                      <a:pt x="86" y="33"/>
                    </a:lnTo>
                    <a:lnTo>
                      <a:pt x="91" y="34"/>
                    </a:lnTo>
                    <a:lnTo>
                      <a:pt x="94" y="30"/>
                    </a:lnTo>
                    <a:lnTo>
                      <a:pt x="8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8" name="Freeform 324"/>
              <p:cNvSpPr>
                <a:spLocks/>
              </p:cNvSpPr>
              <p:nvPr/>
            </p:nvSpPr>
            <p:spPr bwMode="auto">
              <a:xfrm>
                <a:off x="3372" y="1416"/>
                <a:ext cx="48" cy="2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3" y="7"/>
                  </a:cxn>
                  <a:cxn ang="0">
                    <a:pos x="20" y="21"/>
                  </a:cxn>
                  <a:cxn ang="0">
                    <a:pos x="8" y="38"/>
                  </a:cxn>
                  <a:cxn ang="0">
                    <a:pos x="0" y="48"/>
                  </a:cxn>
                  <a:cxn ang="0">
                    <a:pos x="13" y="59"/>
                  </a:cxn>
                  <a:cxn ang="0">
                    <a:pos x="48" y="14"/>
                  </a:cxn>
                  <a:cxn ang="0">
                    <a:pos x="41" y="17"/>
                  </a:cxn>
                  <a:cxn ang="0">
                    <a:pos x="41" y="0"/>
                  </a:cxn>
                  <a:cxn ang="0">
                    <a:pos x="40" y="0"/>
                  </a:cxn>
                  <a:cxn ang="0">
                    <a:pos x="37" y="1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41" y="0"/>
                  </a:cxn>
                </a:cxnLst>
                <a:rect l="0" t="0" r="r" b="b"/>
                <a:pathLst>
                  <a:path w="48" h="59">
                    <a:moveTo>
                      <a:pt x="41" y="0"/>
                    </a:moveTo>
                    <a:lnTo>
                      <a:pt x="33" y="7"/>
                    </a:lnTo>
                    <a:lnTo>
                      <a:pt x="20" y="21"/>
                    </a:lnTo>
                    <a:lnTo>
                      <a:pt x="8" y="38"/>
                    </a:lnTo>
                    <a:lnTo>
                      <a:pt x="0" y="48"/>
                    </a:lnTo>
                    <a:lnTo>
                      <a:pt x="13" y="59"/>
                    </a:lnTo>
                    <a:lnTo>
                      <a:pt x="48" y="14"/>
                    </a:lnTo>
                    <a:lnTo>
                      <a:pt x="41" y="17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9" name="Freeform 325"/>
              <p:cNvSpPr>
                <a:spLocks/>
              </p:cNvSpPr>
              <p:nvPr/>
            </p:nvSpPr>
            <p:spPr bwMode="auto">
              <a:xfrm>
                <a:off x="3413" y="1409"/>
                <a:ext cx="102" cy="15"/>
              </a:xfrm>
              <a:custGeom>
                <a:avLst/>
                <a:gdLst/>
                <a:ahLst/>
                <a:cxnLst>
                  <a:cxn ang="0">
                    <a:pos x="82" y="16"/>
                  </a:cxn>
                  <a:cxn ang="0">
                    <a:pos x="78" y="4"/>
                  </a:cxn>
                  <a:cxn ang="0">
                    <a:pos x="0" y="14"/>
                  </a:cxn>
                  <a:cxn ang="0">
                    <a:pos x="0" y="31"/>
                  </a:cxn>
                  <a:cxn ang="0">
                    <a:pos x="78" y="19"/>
                  </a:cxn>
                  <a:cxn ang="0">
                    <a:pos x="72" y="7"/>
                  </a:cxn>
                  <a:cxn ang="0">
                    <a:pos x="82" y="16"/>
                  </a:cxn>
                  <a:cxn ang="0">
                    <a:pos x="102" y="0"/>
                  </a:cxn>
                  <a:cxn ang="0">
                    <a:pos x="78" y="4"/>
                  </a:cxn>
                  <a:cxn ang="0">
                    <a:pos x="82" y="16"/>
                  </a:cxn>
                </a:cxnLst>
                <a:rect l="0" t="0" r="r" b="b"/>
                <a:pathLst>
                  <a:path w="102" h="31">
                    <a:moveTo>
                      <a:pt x="82" y="16"/>
                    </a:moveTo>
                    <a:lnTo>
                      <a:pt x="78" y="4"/>
                    </a:lnTo>
                    <a:lnTo>
                      <a:pt x="0" y="14"/>
                    </a:lnTo>
                    <a:lnTo>
                      <a:pt x="0" y="31"/>
                    </a:lnTo>
                    <a:lnTo>
                      <a:pt x="78" y="19"/>
                    </a:lnTo>
                    <a:lnTo>
                      <a:pt x="72" y="7"/>
                    </a:lnTo>
                    <a:lnTo>
                      <a:pt x="82" y="16"/>
                    </a:lnTo>
                    <a:lnTo>
                      <a:pt x="102" y="0"/>
                    </a:lnTo>
                    <a:lnTo>
                      <a:pt x="78" y="4"/>
                    </a:lnTo>
                    <a:lnTo>
                      <a:pt x="8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0" name="Freeform 326"/>
              <p:cNvSpPr>
                <a:spLocks/>
              </p:cNvSpPr>
              <p:nvPr/>
            </p:nvSpPr>
            <p:spPr bwMode="auto">
              <a:xfrm>
                <a:off x="3439" y="1412"/>
                <a:ext cx="56" cy="22"/>
              </a:xfrm>
              <a:custGeom>
                <a:avLst/>
                <a:gdLst/>
                <a:ahLst/>
                <a:cxnLst>
                  <a:cxn ang="0">
                    <a:pos x="20" y="28"/>
                  </a:cxn>
                  <a:cxn ang="0">
                    <a:pos x="26" y="40"/>
                  </a:cxn>
                  <a:cxn ang="0">
                    <a:pos x="56" y="9"/>
                  </a:cxn>
                  <a:cxn ang="0">
                    <a:pos x="46" y="0"/>
                  </a:cxn>
                  <a:cxn ang="0">
                    <a:pos x="14" y="29"/>
                  </a:cxn>
                  <a:cxn ang="0">
                    <a:pos x="20" y="43"/>
                  </a:cxn>
                  <a:cxn ang="0">
                    <a:pos x="14" y="29"/>
                  </a:cxn>
                  <a:cxn ang="0">
                    <a:pos x="0" y="42"/>
                  </a:cxn>
                  <a:cxn ang="0">
                    <a:pos x="20" y="43"/>
                  </a:cxn>
                  <a:cxn ang="0">
                    <a:pos x="20" y="28"/>
                  </a:cxn>
                </a:cxnLst>
                <a:rect l="0" t="0" r="r" b="b"/>
                <a:pathLst>
                  <a:path w="56" h="43">
                    <a:moveTo>
                      <a:pt x="20" y="28"/>
                    </a:moveTo>
                    <a:lnTo>
                      <a:pt x="26" y="40"/>
                    </a:lnTo>
                    <a:lnTo>
                      <a:pt x="56" y="9"/>
                    </a:lnTo>
                    <a:lnTo>
                      <a:pt x="46" y="0"/>
                    </a:lnTo>
                    <a:lnTo>
                      <a:pt x="14" y="29"/>
                    </a:lnTo>
                    <a:lnTo>
                      <a:pt x="20" y="43"/>
                    </a:lnTo>
                    <a:lnTo>
                      <a:pt x="14" y="29"/>
                    </a:lnTo>
                    <a:lnTo>
                      <a:pt x="0" y="42"/>
                    </a:lnTo>
                    <a:lnTo>
                      <a:pt x="20" y="43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1" name="Freeform 327"/>
              <p:cNvSpPr>
                <a:spLocks/>
              </p:cNvSpPr>
              <p:nvPr/>
            </p:nvSpPr>
            <p:spPr bwMode="auto">
              <a:xfrm>
                <a:off x="3459" y="1426"/>
                <a:ext cx="90" cy="13"/>
              </a:xfrm>
              <a:custGeom>
                <a:avLst/>
                <a:gdLst/>
                <a:ahLst/>
                <a:cxnLst>
                  <a:cxn ang="0">
                    <a:pos x="82" y="10"/>
                  </a:cxn>
                  <a:cxn ang="0">
                    <a:pos x="86" y="8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86" y="24"/>
                  </a:cxn>
                  <a:cxn ang="0">
                    <a:pos x="86" y="24"/>
                  </a:cxn>
                  <a:cxn ang="0">
                    <a:pos x="87" y="24"/>
                  </a:cxn>
                  <a:cxn ang="0">
                    <a:pos x="89" y="24"/>
                  </a:cxn>
                  <a:cxn ang="0">
                    <a:pos x="90" y="22"/>
                  </a:cxn>
                  <a:cxn ang="0">
                    <a:pos x="86" y="24"/>
                  </a:cxn>
                  <a:cxn ang="0">
                    <a:pos x="87" y="25"/>
                  </a:cxn>
                  <a:cxn ang="0">
                    <a:pos x="90" y="22"/>
                  </a:cxn>
                  <a:cxn ang="0">
                    <a:pos x="82" y="10"/>
                  </a:cxn>
                </a:cxnLst>
                <a:rect l="0" t="0" r="r" b="b"/>
                <a:pathLst>
                  <a:path w="90" h="25">
                    <a:moveTo>
                      <a:pt x="82" y="10"/>
                    </a:moveTo>
                    <a:lnTo>
                      <a:pt x="86" y="8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86" y="24"/>
                    </a:lnTo>
                    <a:lnTo>
                      <a:pt x="86" y="24"/>
                    </a:lnTo>
                    <a:lnTo>
                      <a:pt x="87" y="24"/>
                    </a:lnTo>
                    <a:lnTo>
                      <a:pt x="89" y="24"/>
                    </a:lnTo>
                    <a:lnTo>
                      <a:pt x="90" y="22"/>
                    </a:lnTo>
                    <a:lnTo>
                      <a:pt x="86" y="24"/>
                    </a:lnTo>
                    <a:lnTo>
                      <a:pt x="87" y="25"/>
                    </a:lnTo>
                    <a:lnTo>
                      <a:pt x="90" y="22"/>
                    </a:lnTo>
                    <a:lnTo>
                      <a:pt x="8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2" name="Freeform 328"/>
              <p:cNvSpPr>
                <a:spLocks/>
              </p:cNvSpPr>
              <p:nvPr/>
            </p:nvSpPr>
            <p:spPr bwMode="auto">
              <a:xfrm>
                <a:off x="3541" y="1400"/>
                <a:ext cx="153" cy="38"/>
              </a:xfrm>
              <a:custGeom>
                <a:avLst/>
                <a:gdLst/>
                <a:ahLst/>
                <a:cxnLst>
                  <a:cxn ang="0">
                    <a:pos x="153" y="1"/>
                  </a:cxn>
                  <a:cxn ang="0">
                    <a:pos x="130" y="0"/>
                  </a:cxn>
                  <a:cxn ang="0">
                    <a:pos x="110" y="2"/>
                  </a:cxn>
                  <a:cxn ang="0">
                    <a:pos x="90" y="10"/>
                  </a:cxn>
                  <a:cxn ang="0">
                    <a:pos x="73" y="19"/>
                  </a:cxn>
                  <a:cxn ang="0">
                    <a:pos x="54" y="31"/>
                  </a:cxn>
                  <a:cxn ang="0">
                    <a:pos x="37" y="42"/>
                  </a:cxn>
                  <a:cxn ang="0">
                    <a:pos x="18" y="53"/>
                  </a:cxn>
                  <a:cxn ang="0">
                    <a:pos x="0" y="62"/>
                  </a:cxn>
                  <a:cxn ang="0">
                    <a:pos x="8" y="74"/>
                  </a:cxn>
                  <a:cxn ang="0">
                    <a:pos x="24" y="67"/>
                  </a:cxn>
                  <a:cxn ang="0">
                    <a:pos x="41" y="57"/>
                  </a:cxn>
                  <a:cxn ang="0">
                    <a:pos x="58" y="48"/>
                  </a:cxn>
                  <a:cxn ang="0">
                    <a:pos x="76" y="36"/>
                  </a:cxn>
                  <a:cxn ang="0">
                    <a:pos x="94" y="26"/>
                  </a:cxn>
                  <a:cxn ang="0">
                    <a:pos x="111" y="19"/>
                  </a:cxn>
                  <a:cxn ang="0">
                    <a:pos x="130" y="15"/>
                  </a:cxn>
                  <a:cxn ang="0">
                    <a:pos x="149" y="17"/>
                  </a:cxn>
                  <a:cxn ang="0">
                    <a:pos x="153" y="1"/>
                  </a:cxn>
                </a:cxnLst>
                <a:rect l="0" t="0" r="r" b="b"/>
                <a:pathLst>
                  <a:path w="153" h="74">
                    <a:moveTo>
                      <a:pt x="153" y="1"/>
                    </a:moveTo>
                    <a:lnTo>
                      <a:pt x="130" y="0"/>
                    </a:lnTo>
                    <a:lnTo>
                      <a:pt x="110" y="2"/>
                    </a:lnTo>
                    <a:lnTo>
                      <a:pt x="90" y="10"/>
                    </a:lnTo>
                    <a:lnTo>
                      <a:pt x="73" y="19"/>
                    </a:lnTo>
                    <a:lnTo>
                      <a:pt x="54" y="31"/>
                    </a:lnTo>
                    <a:lnTo>
                      <a:pt x="37" y="42"/>
                    </a:lnTo>
                    <a:lnTo>
                      <a:pt x="18" y="53"/>
                    </a:lnTo>
                    <a:lnTo>
                      <a:pt x="0" y="62"/>
                    </a:lnTo>
                    <a:lnTo>
                      <a:pt x="8" y="74"/>
                    </a:lnTo>
                    <a:lnTo>
                      <a:pt x="24" y="67"/>
                    </a:lnTo>
                    <a:lnTo>
                      <a:pt x="41" y="57"/>
                    </a:lnTo>
                    <a:lnTo>
                      <a:pt x="58" y="48"/>
                    </a:lnTo>
                    <a:lnTo>
                      <a:pt x="76" y="36"/>
                    </a:lnTo>
                    <a:lnTo>
                      <a:pt x="94" y="26"/>
                    </a:lnTo>
                    <a:lnTo>
                      <a:pt x="111" y="19"/>
                    </a:lnTo>
                    <a:lnTo>
                      <a:pt x="130" y="15"/>
                    </a:lnTo>
                    <a:lnTo>
                      <a:pt x="149" y="17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3" name="Freeform 329"/>
              <p:cNvSpPr>
                <a:spLocks/>
              </p:cNvSpPr>
              <p:nvPr/>
            </p:nvSpPr>
            <p:spPr bwMode="auto">
              <a:xfrm>
                <a:off x="3690" y="1321"/>
                <a:ext cx="103" cy="96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40" y="18"/>
                  </a:cxn>
                  <a:cxn ang="0">
                    <a:pos x="48" y="36"/>
                  </a:cxn>
                  <a:cxn ang="0">
                    <a:pos x="60" y="57"/>
                  </a:cxn>
                  <a:cxn ang="0">
                    <a:pos x="71" y="78"/>
                  </a:cxn>
                  <a:cxn ang="0">
                    <a:pos x="83" y="102"/>
                  </a:cxn>
                  <a:cxn ang="0">
                    <a:pos x="90" y="126"/>
                  </a:cxn>
                  <a:cxn ang="0">
                    <a:pos x="91" y="149"/>
                  </a:cxn>
                  <a:cxn ang="0">
                    <a:pos x="85" y="171"/>
                  </a:cxn>
                  <a:cxn ang="0">
                    <a:pos x="77" y="174"/>
                  </a:cxn>
                  <a:cxn ang="0">
                    <a:pos x="67" y="176"/>
                  </a:cxn>
                  <a:cxn ang="0">
                    <a:pos x="55" y="176"/>
                  </a:cxn>
                  <a:cxn ang="0">
                    <a:pos x="44" y="173"/>
                  </a:cxn>
                  <a:cxn ang="0">
                    <a:pos x="32" y="170"/>
                  </a:cxn>
                  <a:cxn ang="0">
                    <a:pos x="21" y="167"/>
                  </a:cxn>
                  <a:cxn ang="0">
                    <a:pos x="11" y="163"/>
                  </a:cxn>
                  <a:cxn ang="0">
                    <a:pos x="4" y="160"/>
                  </a:cxn>
                  <a:cxn ang="0">
                    <a:pos x="0" y="176"/>
                  </a:cxn>
                  <a:cxn ang="0">
                    <a:pos x="10" y="180"/>
                  </a:cxn>
                  <a:cxn ang="0">
                    <a:pos x="21" y="184"/>
                  </a:cxn>
                  <a:cxn ang="0">
                    <a:pos x="34" y="187"/>
                  </a:cxn>
                  <a:cxn ang="0">
                    <a:pos x="47" y="190"/>
                  </a:cxn>
                  <a:cxn ang="0">
                    <a:pos x="61" y="191"/>
                  </a:cxn>
                  <a:cxn ang="0">
                    <a:pos x="74" y="191"/>
                  </a:cxn>
                  <a:cxn ang="0">
                    <a:pos x="85" y="190"/>
                  </a:cxn>
                  <a:cxn ang="0">
                    <a:pos x="95" y="185"/>
                  </a:cxn>
                  <a:cxn ang="0">
                    <a:pos x="101" y="164"/>
                  </a:cxn>
                  <a:cxn ang="0">
                    <a:pos x="103" y="140"/>
                  </a:cxn>
                  <a:cxn ang="0">
                    <a:pos x="101" y="115"/>
                  </a:cxn>
                  <a:cxn ang="0">
                    <a:pos x="95" y="88"/>
                  </a:cxn>
                  <a:cxn ang="0">
                    <a:pos x="87" y="62"/>
                  </a:cxn>
                  <a:cxn ang="0">
                    <a:pos x="75" y="38"/>
                  </a:cxn>
                  <a:cxn ang="0">
                    <a:pos x="63" y="16"/>
                  </a:cxn>
                  <a:cxn ang="0">
                    <a:pos x="50" y="0"/>
                  </a:cxn>
                  <a:cxn ang="0">
                    <a:pos x="51" y="5"/>
                  </a:cxn>
                  <a:cxn ang="0">
                    <a:pos x="35" y="2"/>
                  </a:cxn>
                  <a:cxn ang="0">
                    <a:pos x="34" y="4"/>
                  </a:cxn>
                  <a:cxn ang="0">
                    <a:pos x="34" y="5"/>
                  </a:cxn>
                  <a:cxn ang="0">
                    <a:pos x="35" y="8"/>
                  </a:cxn>
                  <a:cxn ang="0">
                    <a:pos x="37" y="8"/>
                  </a:cxn>
                  <a:cxn ang="0">
                    <a:pos x="35" y="2"/>
                  </a:cxn>
                </a:cxnLst>
                <a:rect l="0" t="0" r="r" b="b"/>
                <a:pathLst>
                  <a:path w="103" h="191">
                    <a:moveTo>
                      <a:pt x="35" y="2"/>
                    </a:moveTo>
                    <a:lnTo>
                      <a:pt x="40" y="18"/>
                    </a:lnTo>
                    <a:lnTo>
                      <a:pt x="48" y="36"/>
                    </a:lnTo>
                    <a:lnTo>
                      <a:pt x="60" y="57"/>
                    </a:lnTo>
                    <a:lnTo>
                      <a:pt x="71" y="78"/>
                    </a:lnTo>
                    <a:lnTo>
                      <a:pt x="83" y="102"/>
                    </a:lnTo>
                    <a:lnTo>
                      <a:pt x="90" y="126"/>
                    </a:lnTo>
                    <a:lnTo>
                      <a:pt x="91" y="149"/>
                    </a:lnTo>
                    <a:lnTo>
                      <a:pt x="85" y="171"/>
                    </a:lnTo>
                    <a:lnTo>
                      <a:pt x="77" y="174"/>
                    </a:lnTo>
                    <a:lnTo>
                      <a:pt x="67" y="176"/>
                    </a:lnTo>
                    <a:lnTo>
                      <a:pt x="55" y="176"/>
                    </a:lnTo>
                    <a:lnTo>
                      <a:pt x="44" y="173"/>
                    </a:lnTo>
                    <a:lnTo>
                      <a:pt x="32" y="170"/>
                    </a:lnTo>
                    <a:lnTo>
                      <a:pt x="21" y="167"/>
                    </a:lnTo>
                    <a:lnTo>
                      <a:pt x="11" y="163"/>
                    </a:lnTo>
                    <a:lnTo>
                      <a:pt x="4" y="160"/>
                    </a:lnTo>
                    <a:lnTo>
                      <a:pt x="0" y="176"/>
                    </a:lnTo>
                    <a:lnTo>
                      <a:pt x="10" y="180"/>
                    </a:lnTo>
                    <a:lnTo>
                      <a:pt x="21" y="184"/>
                    </a:lnTo>
                    <a:lnTo>
                      <a:pt x="34" y="187"/>
                    </a:lnTo>
                    <a:lnTo>
                      <a:pt x="47" y="190"/>
                    </a:lnTo>
                    <a:lnTo>
                      <a:pt x="61" y="191"/>
                    </a:lnTo>
                    <a:lnTo>
                      <a:pt x="74" y="191"/>
                    </a:lnTo>
                    <a:lnTo>
                      <a:pt x="85" y="190"/>
                    </a:lnTo>
                    <a:lnTo>
                      <a:pt x="95" y="185"/>
                    </a:lnTo>
                    <a:lnTo>
                      <a:pt x="101" y="164"/>
                    </a:lnTo>
                    <a:lnTo>
                      <a:pt x="103" y="140"/>
                    </a:lnTo>
                    <a:lnTo>
                      <a:pt x="101" y="115"/>
                    </a:lnTo>
                    <a:lnTo>
                      <a:pt x="95" y="88"/>
                    </a:lnTo>
                    <a:lnTo>
                      <a:pt x="87" y="62"/>
                    </a:lnTo>
                    <a:lnTo>
                      <a:pt x="75" y="38"/>
                    </a:lnTo>
                    <a:lnTo>
                      <a:pt x="63" y="16"/>
                    </a:lnTo>
                    <a:lnTo>
                      <a:pt x="50" y="0"/>
                    </a:lnTo>
                    <a:lnTo>
                      <a:pt x="51" y="5"/>
                    </a:lnTo>
                    <a:lnTo>
                      <a:pt x="35" y="2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5" y="8"/>
                    </a:lnTo>
                    <a:lnTo>
                      <a:pt x="37" y="8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4" name="Freeform 330"/>
              <p:cNvSpPr>
                <a:spLocks/>
              </p:cNvSpPr>
              <p:nvPr/>
            </p:nvSpPr>
            <p:spPr bwMode="auto">
              <a:xfrm>
                <a:off x="3725" y="1297"/>
                <a:ext cx="32" cy="27"/>
              </a:xfrm>
              <a:custGeom>
                <a:avLst/>
                <a:gdLst/>
                <a:ahLst/>
                <a:cxnLst>
                  <a:cxn ang="0">
                    <a:pos x="22" y="24"/>
                  </a:cxn>
                  <a:cxn ang="0">
                    <a:pos x="10" y="15"/>
                  </a:cxn>
                  <a:cxn ang="0">
                    <a:pos x="0" y="50"/>
                  </a:cxn>
                  <a:cxn ang="0">
                    <a:pos x="16" y="53"/>
                  </a:cxn>
                  <a:cxn ang="0">
                    <a:pos x="26" y="18"/>
                  </a:cxn>
                  <a:cxn ang="0">
                    <a:pos x="13" y="8"/>
                  </a:cxn>
                  <a:cxn ang="0">
                    <a:pos x="26" y="18"/>
                  </a:cxn>
                  <a:cxn ang="0">
                    <a:pos x="32" y="0"/>
                  </a:cxn>
                  <a:cxn ang="0">
                    <a:pos x="13" y="8"/>
                  </a:cxn>
                  <a:cxn ang="0">
                    <a:pos x="22" y="24"/>
                  </a:cxn>
                </a:cxnLst>
                <a:rect l="0" t="0" r="r" b="b"/>
                <a:pathLst>
                  <a:path w="32" h="53">
                    <a:moveTo>
                      <a:pt x="22" y="24"/>
                    </a:moveTo>
                    <a:lnTo>
                      <a:pt x="10" y="15"/>
                    </a:lnTo>
                    <a:lnTo>
                      <a:pt x="0" y="50"/>
                    </a:lnTo>
                    <a:lnTo>
                      <a:pt x="16" y="53"/>
                    </a:lnTo>
                    <a:lnTo>
                      <a:pt x="26" y="18"/>
                    </a:lnTo>
                    <a:lnTo>
                      <a:pt x="13" y="8"/>
                    </a:lnTo>
                    <a:lnTo>
                      <a:pt x="26" y="18"/>
                    </a:lnTo>
                    <a:lnTo>
                      <a:pt x="32" y="0"/>
                    </a:lnTo>
                    <a:lnTo>
                      <a:pt x="13" y="8"/>
                    </a:lnTo>
                    <a:lnTo>
                      <a:pt x="2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5" name="Freeform 331"/>
              <p:cNvSpPr>
                <a:spLocks/>
              </p:cNvSpPr>
              <p:nvPr/>
            </p:nvSpPr>
            <p:spPr bwMode="auto">
              <a:xfrm>
                <a:off x="3697" y="1290"/>
                <a:ext cx="50" cy="2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1"/>
                  </a:cxn>
                  <a:cxn ang="0">
                    <a:pos x="0" y="22"/>
                  </a:cxn>
                  <a:cxn ang="0">
                    <a:pos x="4" y="33"/>
                  </a:cxn>
                  <a:cxn ang="0">
                    <a:pos x="11" y="42"/>
                  </a:cxn>
                  <a:cxn ang="0">
                    <a:pos x="23" y="43"/>
                  </a:cxn>
                  <a:cxn ang="0">
                    <a:pos x="31" y="43"/>
                  </a:cxn>
                  <a:cxn ang="0">
                    <a:pos x="40" y="40"/>
                  </a:cxn>
                  <a:cxn ang="0">
                    <a:pos x="50" y="38"/>
                  </a:cxn>
                  <a:cxn ang="0">
                    <a:pos x="41" y="22"/>
                  </a:cxn>
                  <a:cxn ang="0">
                    <a:pos x="36" y="25"/>
                  </a:cxn>
                  <a:cxn ang="0">
                    <a:pos x="30" y="26"/>
                  </a:cxn>
                  <a:cxn ang="0">
                    <a:pos x="25" y="28"/>
                  </a:cxn>
                  <a:cxn ang="0">
                    <a:pos x="18" y="26"/>
                  </a:cxn>
                  <a:cxn ang="0">
                    <a:pos x="18" y="21"/>
                  </a:cxn>
                  <a:cxn ang="0">
                    <a:pos x="18" y="14"/>
                  </a:cxn>
                  <a:cxn ang="0">
                    <a:pos x="18" y="8"/>
                  </a:cxn>
                  <a:cxn ang="0">
                    <a:pos x="18" y="2"/>
                  </a:cxn>
                  <a:cxn ang="0">
                    <a:pos x="3" y="0"/>
                  </a:cxn>
                </a:cxnLst>
                <a:rect l="0" t="0" r="r" b="b"/>
                <a:pathLst>
                  <a:path w="50" h="43">
                    <a:moveTo>
                      <a:pt x="3" y="0"/>
                    </a:moveTo>
                    <a:lnTo>
                      <a:pt x="0" y="11"/>
                    </a:lnTo>
                    <a:lnTo>
                      <a:pt x="0" y="22"/>
                    </a:lnTo>
                    <a:lnTo>
                      <a:pt x="4" y="33"/>
                    </a:lnTo>
                    <a:lnTo>
                      <a:pt x="11" y="42"/>
                    </a:lnTo>
                    <a:lnTo>
                      <a:pt x="23" y="43"/>
                    </a:lnTo>
                    <a:lnTo>
                      <a:pt x="31" y="43"/>
                    </a:lnTo>
                    <a:lnTo>
                      <a:pt x="40" y="40"/>
                    </a:lnTo>
                    <a:lnTo>
                      <a:pt x="50" y="38"/>
                    </a:lnTo>
                    <a:lnTo>
                      <a:pt x="41" y="22"/>
                    </a:lnTo>
                    <a:lnTo>
                      <a:pt x="36" y="25"/>
                    </a:lnTo>
                    <a:lnTo>
                      <a:pt x="30" y="26"/>
                    </a:lnTo>
                    <a:lnTo>
                      <a:pt x="25" y="28"/>
                    </a:lnTo>
                    <a:lnTo>
                      <a:pt x="18" y="26"/>
                    </a:lnTo>
                    <a:lnTo>
                      <a:pt x="18" y="21"/>
                    </a:lnTo>
                    <a:lnTo>
                      <a:pt x="18" y="14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6" name="Freeform 332"/>
              <p:cNvSpPr>
                <a:spLocks/>
              </p:cNvSpPr>
              <p:nvPr/>
            </p:nvSpPr>
            <p:spPr bwMode="auto">
              <a:xfrm>
                <a:off x="3645" y="1261"/>
                <a:ext cx="73" cy="30"/>
              </a:xfrm>
              <a:custGeom>
                <a:avLst/>
                <a:gdLst/>
                <a:ahLst/>
                <a:cxnLst>
                  <a:cxn ang="0">
                    <a:pos x="39" y="1"/>
                  </a:cxn>
                  <a:cxn ang="0">
                    <a:pos x="45" y="17"/>
                  </a:cxn>
                  <a:cxn ang="0">
                    <a:pos x="52" y="18"/>
                  </a:cxn>
                  <a:cxn ang="0">
                    <a:pos x="57" y="27"/>
                  </a:cxn>
                  <a:cxn ang="0">
                    <a:pos x="55" y="58"/>
                  </a:cxn>
                  <a:cxn ang="0">
                    <a:pos x="70" y="60"/>
                  </a:cxn>
                  <a:cxn ang="0">
                    <a:pos x="73" y="45"/>
                  </a:cxn>
                  <a:cxn ang="0">
                    <a:pos x="73" y="34"/>
                  </a:cxn>
                  <a:cxn ang="0">
                    <a:pos x="72" y="22"/>
                  </a:cxn>
                  <a:cxn ang="0">
                    <a:pos x="66" y="7"/>
                  </a:cxn>
                  <a:cxn ang="0">
                    <a:pos x="60" y="4"/>
                  </a:cxn>
                  <a:cxn ang="0">
                    <a:pos x="55" y="1"/>
                  </a:cxn>
                  <a:cxn ang="0">
                    <a:pos x="47" y="0"/>
                  </a:cxn>
                  <a:cxn ang="0">
                    <a:pos x="42" y="1"/>
                  </a:cxn>
                  <a:cxn ang="0">
                    <a:pos x="47" y="17"/>
                  </a:cxn>
                  <a:cxn ang="0">
                    <a:pos x="39" y="1"/>
                  </a:cxn>
                  <a:cxn ang="0">
                    <a:pos x="0" y="24"/>
                  </a:cxn>
                  <a:cxn ang="0">
                    <a:pos x="45" y="17"/>
                  </a:cxn>
                  <a:cxn ang="0">
                    <a:pos x="39" y="1"/>
                  </a:cxn>
                </a:cxnLst>
                <a:rect l="0" t="0" r="r" b="b"/>
                <a:pathLst>
                  <a:path w="73" h="60">
                    <a:moveTo>
                      <a:pt x="39" y="1"/>
                    </a:moveTo>
                    <a:lnTo>
                      <a:pt x="45" y="17"/>
                    </a:lnTo>
                    <a:lnTo>
                      <a:pt x="52" y="18"/>
                    </a:lnTo>
                    <a:lnTo>
                      <a:pt x="57" y="27"/>
                    </a:lnTo>
                    <a:lnTo>
                      <a:pt x="55" y="58"/>
                    </a:lnTo>
                    <a:lnTo>
                      <a:pt x="70" y="60"/>
                    </a:lnTo>
                    <a:lnTo>
                      <a:pt x="73" y="45"/>
                    </a:lnTo>
                    <a:lnTo>
                      <a:pt x="73" y="34"/>
                    </a:lnTo>
                    <a:lnTo>
                      <a:pt x="72" y="22"/>
                    </a:lnTo>
                    <a:lnTo>
                      <a:pt x="66" y="7"/>
                    </a:lnTo>
                    <a:lnTo>
                      <a:pt x="60" y="4"/>
                    </a:lnTo>
                    <a:lnTo>
                      <a:pt x="55" y="1"/>
                    </a:lnTo>
                    <a:lnTo>
                      <a:pt x="47" y="0"/>
                    </a:lnTo>
                    <a:lnTo>
                      <a:pt x="42" y="1"/>
                    </a:lnTo>
                    <a:lnTo>
                      <a:pt x="47" y="17"/>
                    </a:lnTo>
                    <a:lnTo>
                      <a:pt x="39" y="1"/>
                    </a:lnTo>
                    <a:lnTo>
                      <a:pt x="0" y="24"/>
                    </a:lnTo>
                    <a:lnTo>
                      <a:pt x="45" y="17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7" name="Freeform 333"/>
              <p:cNvSpPr>
                <a:spLocks/>
              </p:cNvSpPr>
              <p:nvPr/>
            </p:nvSpPr>
            <p:spPr bwMode="auto">
              <a:xfrm>
                <a:off x="3684" y="1252"/>
                <a:ext cx="50" cy="17"/>
              </a:xfrm>
              <a:custGeom>
                <a:avLst/>
                <a:gdLst/>
                <a:ahLst/>
                <a:cxnLst>
                  <a:cxn ang="0">
                    <a:pos x="31" y="9"/>
                  </a:cxn>
                  <a:cxn ang="0">
                    <a:pos x="34" y="0"/>
                  </a:cxn>
                  <a:cxn ang="0">
                    <a:pos x="0" y="19"/>
                  </a:cxn>
                  <a:cxn ang="0">
                    <a:pos x="8" y="35"/>
                  </a:cxn>
                  <a:cxn ang="0">
                    <a:pos x="43" y="15"/>
                  </a:cxn>
                  <a:cxn ang="0">
                    <a:pos x="47" y="4"/>
                  </a:cxn>
                  <a:cxn ang="0">
                    <a:pos x="43" y="15"/>
                  </a:cxn>
                  <a:cxn ang="0">
                    <a:pos x="50" y="11"/>
                  </a:cxn>
                  <a:cxn ang="0">
                    <a:pos x="47" y="4"/>
                  </a:cxn>
                  <a:cxn ang="0">
                    <a:pos x="31" y="9"/>
                  </a:cxn>
                </a:cxnLst>
                <a:rect l="0" t="0" r="r" b="b"/>
                <a:pathLst>
                  <a:path w="50" h="35">
                    <a:moveTo>
                      <a:pt x="31" y="9"/>
                    </a:moveTo>
                    <a:lnTo>
                      <a:pt x="34" y="0"/>
                    </a:lnTo>
                    <a:lnTo>
                      <a:pt x="0" y="19"/>
                    </a:lnTo>
                    <a:lnTo>
                      <a:pt x="8" y="35"/>
                    </a:lnTo>
                    <a:lnTo>
                      <a:pt x="43" y="15"/>
                    </a:lnTo>
                    <a:lnTo>
                      <a:pt x="47" y="4"/>
                    </a:lnTo>
                    <a:lnTo>
                      <a:pt x="43" y="15"/>
                    </a:lnTo>
                    <a:lnTo>
                      <a:pt x="50" y="11"/>
                    </a:lnTo>
                    <a:lnTo>
                      <a:pt x="47" y="4"/>
                    </a:lnTo>
                    <a:lnTo>
                      <a:pt x="31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8" name="Freeform 334"/>
              <p:cNvSpPr>
                <a:spLocks/>
              </p:cNvSpPr>
              <p:nvPr/>
            </p:nvSpPr>
            <p:spPr bwMode="auto">
              <a:xfrm>
                <a:off x="3654" y="1170"/>
                <a:ext cx="77" cy="87"/>
              </a:xfrm>
              <a:custGeom>
                <a:avLst/>
                <a:gdLst/>
                <a:ahLst/>
                <a:cxnLst>
                  <a:cxn ang="0">
                    <a:pos x="13" y="20"/>
                  </a:cxn>
                  <a:cxn ang="0">
                    <a:pos x="0" y="14"/>
                  </a:cxn>
                  <a:cxn ang="0">
                    <a:pos x="61" y="173"/>
                  </a:cxn>
                  <a:cxn ang="0">
                    <a:pos x="77" y="168"/>
                  </a:cxn>
                  <a:cxn ang="0">
                    <a:pos x="17" y="10"/>
                  </a:cxn>
                  <a:cxn ang="0">
                    <a:pos x="4" y="4"/>
                  </a:cxn>
                  <a:cxn ang="0">
                    <a:pos x="17" y="10"/>
                  </a:cxn>
                  <a:cxn ang="0">
                    <a:pos x="13" y="0"/>
                  </a:cxn>
                  <a:cxn ang="0">
                    <a:pos x="4" y="4"/>
                  </a:cxn>
                  <a:cxn ang="0">
                    <a:pos x="13" y="20"/>
                  </a:cxn>
                </a:cxnLst>
                <a:rect l="0" t="0" r="r" b="b"/>
                <a:pathLst>
                  <a:path w="77" h="173">
                    <a:moveTo>
                      <a:pt x="13" y="20"/>
                    </a:moveTo>
                    <a:lnTo>
                      <a:pt x="0" y="14"/>
                    </a:lnTo>
                    <a:lnTo>
                      <a:pt x="61" y="173"/>
                    </a:lnTo>
                    <a:lnTo>
                      <a:pt x="77" y="168"/>
                    </a:lnTo>
                    <a:lnTo>
                      <a:pt x="17" y="10"/>
                    </a:lnTo>
                    <a:lnTo>
                      <a:pt x="4" y="4"/>
                    </a:lnTo>
                    <a:lnTo>
                      <a:pt x="17" y="10"/>
                    </a:lnTo>
                    <a:lnTo>
                      <a:pt x="13" y="0"/>
                    </a:lnTo>
                    <a:lnTo>
                      <a:pt x="4" y="4"/>
                    </a:lnTo>
                    <a:lnTo>
                      <a:pt x="13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9" name="Freeform 335"/>
              <p:cNvSpPr>
                <a:spLocks/>
              </p:cNvSpPr>
              <p:nvPr/>
            </p:nvSpPr>
            <p:spPr bwMode="auto">
              <a:xfrm>
                <a:off x="3618" y="1172"/>
                <a:ext cx="49" cy="19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9" y="36"/>
                  </a:cxn>
                  <a:cxn ang="0">
                    <a:pos x="49" y="16"/>
                  </a:cxn>
                  <a:cxn ang="0">
                    <a:pos x="40" y="0"/>
                  </a:cxn>
                  <a:cxn ang="0">
                    <a:pos x="0" y="20"/>
                  </a:cxn>
                  <a:cxn ang="0">
                    <a:pos x="4" y="20"/>
                  </a:cxn>
                  <a:cxn ang="0">
                    <a:pos x="4" y="36"/>
                  </a:cxn>
                  <a:cxn ang="0">
                    <a:pos x="6" y="37"/>
                  </a:cxn>
                  <a:cxn ang="0">
                    <a:pos x="9" y="36"/>
                  </a:cxn>
                  <a:cxn ang="0">
                    <a:pos x="4" y="36"/>
                  </a:cxn>
                </a:cxnLst>
                <a:rect l="0" t="0" r="r" b="b"/>
                <a:pathLst>
                  <a:path w="49" h="37">
                    <a:moveTo>
                      <a:pt x="4" y="36"/>
                    </a:moveTo>
                    <a:lnTo>
                      <a:pt x="9" y="36"/>
                    </a:lnTo>
                    <a:lnTo>
                      <a:pt x="49" y="16"/>
                    </a:lnTo>
                    <a:lnTo>
                      <a:pt x="40" y="0"/>
                    </a:lnTo>
                    <a:lnTo>
                      <a:pt x="0" y="20"/>
                    </a:lnTo>
                    <a:lnTo>
                      <a:pt x="4" y="20"/>
                    </a:lnTo>
                    <a:lnTo>
                      <a:pt x="4" y="36"/>
                    </a:lnTo>
                    <a:lnTo>
                      <a:pt x="6" y="37"/>
                    </a:lnTo>
                    <a:lnTo>
                      <a:pt x="9" y="36"/>
                    </a:lnTo>
                    <a:lnTo>
                      <a:pt x="4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0" name="Freeform 336"/>
              <p:cNvSpPr>
                <a:spLocks/>
              </p:cNvSpPr>
              <p:nvPr/>
            </p:nvSpPr>
            <p:spPr bwMode="auto">
              <a:xfrm>
                <a:off x="3533" y="1176"/>
                <a:ext cx="89" cy="14"/>
              </a:xfrm>
              <a:custGeom>
                <a:avLst/>
                <a:gdLst/>
                <a:ahLst/>
                <a:cxnLst>
                  <a:cxn ang="0">
                    <a:pos x="16" y="15"/>
                  </a:cxn>
                  <a:cxn ang="0">
                    <a:pos x="8" y="19"/>
                  </a:cxn>
                  <a:cxn ang="0">
                    <a:pos x="89" y="29"/>
                  </a:cxn>
                  <a:cxn ang="0">
                    <a:pos x="89" y="13"/>
                  </a:cxn>
                  <a:cxn ang="0">
                    <a:pos x="8" y="2"/>
                  </a:cxn>
                  <a:cxn ang="0">
                    <a:pos x="0" y="6"/>
                  </a:cxn>
                  <a:cxn ang="0">
                    <a:pos x="8" y="2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16" y="15"/>
                  </a:cxn>
                </a:cxnLst>
                <a:rect l="0" t="0" r="r" b="b"/>
                <a:pathLst>
                  <a:path w="89" h="29">
                    <a:moveTo>
                      <a:pt x="16" y="15"/>
                    </a:moveTo>
                    <a:lnTo>
                      <a:pt x="8" y="19"/>
                    </a:lnTo>
                    <a:lnTo>
                      <a:pt x="89" y="29"/>
                    </a:lnTo>
                    <a:lnTo>
                      <a:pt x="89" y="13"/>
                    </a:lnTo>
                    <a:lnTo>
                      <a:pt x="8" y="2"/>
                    </a:lnTo>
                    <a:lnTo>
                      <a:pt x="0" y="6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1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1" name="Rectangle 337"/>
              <p:cNvSpPr>
                <a:spLocks noChangeArrowheads="1"/>
              </p:cNvSpPr>
              <p:nvPr/>
            </p:nvSpPr>
            <p:spPr bwMode="auto">
              <a:xfrm>
                <a:off x="2071" y="981"/>
                <a:ext cx="202" cy="143"/>
              </a:xfrm>
              <a:prstGeom prst="rect">
                <a:avLst/>
              </a:prstGeom>
              <a:solidFill>
                <a:srgbClr val="84C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2" name="Freeform 338"/>
              <p:cNvSpPr>
                <a:spLocks/>
              </p:cNvSpPr>
              <p:nvPr/>
            </p:nvSpPr>
            <p:spPr bwMode="auto">
              <a:xfrm>
                <a:off x="2071" y="977"/>
                <a:ext cx="212" cy="9"/>
              </a:xfrm>
              <a:custGeom>
                <a:avLst/>
                <a:gdLst/>
                <a:ahLst/>
                <a:cxnLst>
                  <a:cxn ang="0">
                    <a:pos x="212" y="9"/>
                  </a:cxn>
                  <a:cxn ang="0">
                    <a:pos x="202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202" y="19"/>
                  </a:cxn>
                  <a:cxn ang="0">
                    <a:pos x="194" y="9"/>
                  </a:cxn>
                  <a:cxn ang="0">
                    <a:pos x="212" y="9"/>
                  </a:cxn>
                  <a:cxn ang="0">
                    <a:pos x="212" y="0"/>
                  </a:cxn>
                  <a:cxn ang="0">
                    <a:pos x="202" y="0"/>
                  </a:cxn>
                  <a:cxn ang="0">
                    <a:pos x="212" y="9"/>
                  </a:cxn>
                </a:cxnLst>
                <a:rect l="0" t="0" r="r" b="b"/>
                <a:pathLst>
                  <a:path w="212" h="19">
                    <a:moveTo>
                      <a:pt x="212" y="9"/>
                    </a:moveTo>
                    <a:lnTo>
                      <a:pt x="202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202" y="19"/>
                    </a:lnTo>
                    <a:lnTo>
                      <a:pt x="194" y="9"/>
                    </a:lnTo>
                    <a:lnTo>
                      <a:pt x="212" y="9"/>
                    </a:lnTo>
                    <a:lnTo>
                      <a:pt x="212" y="0"/>
                    </a:lnTo>
                    <a:lnTo>
                      <a:pt x="202" y="0"/>
                    </a:lnTo>
                    <a:lnTo>
                      <a:pt x="21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3" name="Freeform 339"/>
              <p:cNvSpPr>
                <a:spLocks/>
              </p:cNvSpPr>
              <p:nvPr/>
            </p:nvSpPr>
            <p:spPr bwMode="auto">
              <a:xfrm>
                <a:off x="2265" y="981"/>
                <a:ext cx="18" cy="148"/>
              </a:xfrm>
              <a:custGeom>
                <a:avLst/>
                <a:gdLst/>
                <a:ahLst/>
                <a:cxnLst>
                  <a:cxn ang="0">
                    <a:pos x="8" y="296"/>
                  </a:cxn>
                  <a:cxn ang="0">
                    <a:pos x="18" y="286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286"/>
                  </a:cxn>
                  <a:cxn ang="0">
                    <a:pos x="8" y="277"/>
                  </a:cxn>
                  <a:cxn ang="0">
                    <a:pos x="8" y="296"/>
                  </a:cxn>
                  <a:cxn ang="0">
                    <a:pos x="18" y="296"/>
                  </a:cxn>
                  <a:cxn ang="0">
                    <a:pos x="18" y="286"/>
                  </a:cxn>
                  <a:cxn ang="0">
                    <a:pos x="8" y="296"/>
                  </a:cxn>
                </a:cxnLst>
                <a:rect l="0" t="0" r="r" b="b"/>
                <a:pathLst>
                  <a:path w="18" h="296">
                    <a:moveTo>
                      <a:pt x="8" y="296"/>
                    </a:moveTo>
                    <a:lnTo>
                      <a:pt x="18" y="286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86"/>
                    </a:lnTo>
                    <a:lnTo>
                      <a:pt x="8" y="277"/>
                    </a:lnTo>
                    <a:lnTo>
                      <a:pt x="8" y="296"/>
                    </a:lnTo>
                    <a:lnTo>
                      <a:pt x="18" y="296"/>
                    </a:lnTo>
                    <a:lnTo>
                      <a:pt x="18" y="286"/>
                    </a:lnTo>
                    <a:lnTo>
                      <a:pt x="8" y="2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4" name="Freeform 340"/>
              <p:cNvSpPr>
                <a:spLocks/>
              </p:cNvSpPr>
              <p:nvPr/>
            </p:nvSpPr>
            <p:spPr bwMode="auto">
              <a:xfrm>
                <a:off x="2063" y="1120"/>
                <a:ext cx="210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8" y="19"/>
                  </a:cxn>
                  <a:cxn ang="0">
                    <a:pos x="210" y="19"/>
                  </a:cxn>
                  <a:cxn ang="0">
                    <a:pos x="210" y="0"/>
                  </a:cxn>
                  <a:cxn ang="0">
                    <a:pos x="8" y="0"/>
                  </a:cxn>
                  <a:cxn ang="0">
                    <a:pos x="19" y="9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8" y="19"/>
                  </a:cxn>
                  <a:cxn ang="0">
                    <a:pos x="0" y="9"/>
                  </a:cxn>
                </a:cxnLst>
                <a:rect l="0" t="0" r="r" b="b"/>
                <a:pathLst>
                  <a:path w="210" h="19">
                    <a:moveTo>
                      <a:pt x="0" y="9"/>
                    </a:moveTo>
                    <a:lnTo>
                      <a:pt x="8" y="19"/>
                    </a:lnTo>
                    <a:lnTo>
                      <a:pt x="210" y="19"/>
                    </a:lnTo>
                    <a:lnTo>
                      <a:pt x="210" y="0"/>
                    </a:lnTo>
                    <a:lnTo>
                      <a:pt x="8" y="0"/>
                    </a:lnTo>
                    <a:lnTo>
                      <a:pt x="19" y="9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8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5" name="Freeform 341"/>
              <p:cNvSpPr>
                <a:spLocks/>
              </p:cNvSpPr>
              <p:nvPr/>
            </p:nvSpPr>
            <p:spPr bwMode="auto">
              <a:xfrm>
                <a:off x="2063" y="977"/>
                <a:ext cx="19" cy="14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9"/>
                  </a:cxn>
                  <a:cxn ang="0">
                    <a:pos x="0" y="295"/>
                  </a:cxn>
                  <a:cxn ang="0">
                    <a:pos x="19" y="295"/>
                  </a:cxn>
                  <a:cxn ang="0">
                    <a:pos x="19" y="9"/>
                  </a:cxn>
                  <a:cxn ang="0">
                    <a:pos x="8" y="19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8" y="0"/>
                  </a:cxn>
                </a:cxnLst>
                <a:rect l="0" t="0" r="r" b="b"/>
                <a:pathLst>
                  <a:path w="19" h="295">
                    <a:moveTo>
                      <a:pt x="8" y="0"/>
                    </a:moveTo>
                    <a:lnTo>
                      <a:pt x="0" y="9"/>
                    </a:lnTo>
                    <a:lnTo>
                      <a:pt x="0" y="295"/>
                    </a:lnTo>
                    <a:lnTo>
                      <a:pt x="19" y="295"/>
                    </a:lnTo>
                    <a:lnTo>
                      <a:pt x="19" y="9"/>
                    </a:lnTo>
                    <a:lnTo>
                      <a:pt x="8" y="19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6" name="Rectangle 342"/>
              <p:cNvSpPr>
                <a:spLocks noChangeArrowheads="1"/>
              </p:cNvSpPr>
              <p:nvPr/>
            </p:nvSpPr>
            <p:spPr bwMode="auto">
              <a:xfrm>
                <a:off x="2071" y="1138"/>
                <a:ext cx="202" cy="129"/>
              </a:xfrm>
              <a:prstGeom prst="rect">
                <a:avLst/>
              </a:prstGeom>
              <a:solidFill>
                <a:srgbClr val="84C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7" name="Freeform 343"/>
              <p:cNvSpPr>
                <a:spLocks/>
              </p:cNvSpPr>
              <p:nvPr/>
            </p:nvSpPr>
            <p:spPr bwMode="auto">
              <a:xfrm>
                <a:off x="2071" y="1133"/>
                <a:ext cx="212" cy="10"/>
              </a:xfrm>
              <a:custGeom>
                <a:avLst/>
                <a:gdLst/>
                <a:ahLst/>
                <a:cxnLst>
                  <a:cxn ang="0">
                    <a:pos x="212" y="9"/>
                  </a:cxn>
                  <a:cxn ang="0">
                    <a:pos x="202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202" y="19"/>
                  </a:cxn>
                  <a:cxn ang="0">
                    <a:pos x="194" y="9"/>
                  </a:cxn>
                  <a:cxn ang="0">
                    <a:pos x="212" y="9"/>
                  </a:cxn>
                  <a:cxn ang="0">
                    <a:pos x="212" y="0"/>
                  </a:cxn>
                  <a:cxn ang="0">
                    <a:pos x="202" y="0"/>
                  </a:cxn>
                  <a:cxn ang="0">
                    <a:pos x="212" y="9"/>
                  </a:cxn>
                </a:cxnLst>
                <a:rect l="0" t="0" r="r" b="b"/>
                <a:pathLst>
                  <a:path w="212" h="19">
                    <a:moveTo>
                      <a:pt x="212" y="9"/>
                    </a:moveTo>
                    <a:lnTo>
                      <a:pt x="202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202" y="19"/>
                    </a:lnTo>
                    <a:lnTo>
                      <a:pt x="194" y="9"/>
                    </a:lnTo>
                    <a:lnTo>
                      <a:pt x="212" y="9"/>
                    </a:lnTo>
                    <a:lnTo>
                      <a:pt x="212" y="0"/>
                    </a:lnTo>
                    <a:lnTo>
                      <a:pt x="202" y="0"/>
                    </a:lnTo>
                    <a:lnTo>
                      <a:pt x="21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8" name="Freeform 344"/>
              <p:cNvSpPr>
                <a:spLocks/>
              </p:cNvSpPr>
              <p:nvPr/>
            </p:nvSpPr>
            <p:spPr bwMode="auto">
              <a:xfrm>
                <a:off x="2265" y="1138"/>
                <a:ext cx="18" cy="133"/>
              </a:xfrm>
              <a:custGeom>
                <a:avLst/>
                <a:gdLst/>
                <a:ahLst/>
                <a:cxnLst>
                  <a:cxn ang="0">
                    <a:pos x="8" y="268"/>
                  </a:cxn>
                  <a:cxn ang="0">
                    <a:pos x="18" y="25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258"/>
                  </a:cxn>
                  <a:cxn ang="0">
                    <a:pos x="8" y="250"/>
                  </a:cxn>
                  <a:cxn ang="0">
                    <a:pos x="8" y="268"/>
                  </a:cxn>
                  <a:cxn ang="0">
                    <a:pos x="18" y="268"/>
                  </a:cxn>
                  <a:cxn ang="0">
                    <a:pos x="18" y="258"/>
                  </a:cxn>
                  <a:cxn ang="0">
                    <a:pos x="8" y="268"/>
                  </a:cxn>
                </a:cxnLst>
                <a:rect l="0" t="0" r="r" b="b"/>
                <a:pathLst>
                  <a:path w="18" h="268">
                    <a:moveTo>
                      <a:pt x="8" y="268"/>
                    </a:moveTo>
                    <a:lnTo>
                      <a:pt x="18" y="25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58"/>
                    </a:lnTo>
                    <a:lnTo>
                      <a:pt x="8" y="250"/>
                    </a:lnTo>
                    <a:lnTo>
                      <a:pt x="8" y="268"/>
                    </a:lnTo>
                    <a:lnTo>
                      <a:pt x="18" y="268"/>
                    </a:lnTo>
                    <a:lnTo>
                      <a:pt x="18" y="258"/>
                    </a:lnTo>
                    <a:lnTo>
                      <a:pt x="8" y="2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9" name="Freeform 345"/>
              <p:cNvSpPr>
                <a:spLocks/>
              </p:cNvSpPr>
              <p:nvPr/>
            </p:nvSpPr>
            <p:spPr bwMode="auto">
              <a:xfrm>
                <a:off x="2063" y="1262"/>
                <a:ext cx="210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18"/>
                  </a:cxn>
                  <a:cxn ang="0">
                    <a:pos x="210" y="18"/>
                  </a:cxn>
                  <a:cxn ang="0">
                    <a:pos x="210" y="0"/>
                  </a:cxn>
                  <a:cxn ang="0">
                    <a:pos x="8" y="0"/>
                  </a:cxn>
                  <a:cxn ang="0">
                    <a:pos x="19" y="8"/>
                  </a:cxn>
                  <a:cxn ang="0">
                    <a:pos x="0" y="8"/>
                  </a:cxn>
                  <a:cxn ang="0">
                    <a:pos x="0" y="18"/>
                  </a:cxn>
                  <a:cxn ang="0">
                    <a:pos x="8" y="18"/>
                  </a:cxn>
                  <a:cxn ang="0">
                    <a:pos x="0" y="8"/>
                  </a:cxn>
                </a:cxnLst>
                <a:rect l="0" t="0" r="r" b="b"/>
                <a:pathLst>
                  <a:path w="210" h="18">
                    <a:moveTo>
                      <a:pt x="0" y="8"/>
                    </a:moveTo>
                    <a:lnTo>
                      <a:pt x="8" y="18"/>
                    </a:lnTo>
                    <a:lnTo>
                      <a:pt x="210" y="18"/>
                    </a:lnTo>
                    <a:lnTo>
                      <a:pt x="210" y="0"/>
                    </a:lnTo>
                    <a:lnTo>
                      <a:pt x="8" y="0"/>
                    </a:lnTo>
                    <a:lnTo>
                      <a:pt x="19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8" y="1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0" name="Freeform 346"/>
              <p:cNvSpPr>
                <a:spLocks/>
              </p:cNvSpPr>
              <p:nvPr/>
            </p:nvSpPr>
            <p:spPr bwMode="auto">
              <a:xfrm>
                <a:off x="2063" y="1133"/>
                <a:ext cx="19" cy="13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9"/>
                  </a:cxn>
                  <a:cxn ang="0">
                    <a:pos x="0" y="267"/>
                  </a:cxn>
                  <a:cxn ang="0">
                    <a:pos x="19" y="267"/>
                  </a:cxn>
                  <a:cxn ang="0">
                    <a:pos x="19" y="9"/>
                  </a:cxn>
                  <a:cxn ang="0">
                    <a:pos x="8" y="19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8" y="0"/>
                  </a:cxn>
                </a:cxnLst>
                <a:rect l="0" t="0" r="r" b="b"/>
                <a:pathLst>
                  <a:path w="19" h="267">
                    <a:moveTo>
                      <a:pt x="8" y="0"/>
                    </a:moveTo>
                    <a:lnTo>
                      <a:pt x="0" y="9"/>
                    </a:lnTo>
                    <a:lnTo>
                      <a:pt x="0" y="267"/>
                    </a:lnTo>
                    <a:lnTo>
                      <a:pt x="19" y="267"/>
                    </a:lnTo>
                    <a:lnTo>
                      <a:pt x="19" y="9"/>
                    </a:lnTo>
                    <a:lnTo>
                      <a:pt x="8" y="19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1" name="Rectangle 347"/>
              <p:cNvSpPr>
                <a:spLocks noChangeArrowheads="1"/>
              </p:cNvSpPr>
              <p:nvPr/>
            </p:nvSpPr>
            <p:spPr bwMode="auto">
              <a:xfrm>
                <a:off x="1805" y="1210"/>
                <a:ext cx="645" cy="1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2" name="Freeform 348"/>
              <p:cNvSpPr>
                <a:spLocks/>
              </p:cNvSpPr>
              <p:nvPr/>
            </p:nvSpPr>
            <p:spPr bwMode="auto">
              <a:xfrm>
                <a:off x="1805" y="1205"/>
                <a:ext cx="653" cy="9"/>
              </a:xfrm>
              <a:custGeom>
                <a:avLst/>
                <a:gdLst/>
                <a:ahLst/>
                <a:cxnLst>
                  <a:cxn ang="0">
                    <a:pos x="653" y="8"/>
                  </a:cxn>
                  <a:cxn ang="0">
                    <a:pos x="645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645" y="18"/>
                  </a:cxn>
                  <a:cxn ang="0">
                    <a:pos x="634" y="8"/>
                  </a:cxn>
                  <a:cxn ang="0">
                    <a:pos x="653" y="8"/>
                  </a:cxn>
                  <a:cxn ang="0">
                    <a:pos x="653" y="0"/>
                  </a:cxn>
                  <a:cxn ang="0">
                    <a:pos x="645" y="0"/>
                  </a:cxn>
                  <a:cxn ang="0">
                    <a:pos x="653" y="8"/>
                  </a:cxn>
                </a:cxnLst>
                <a:rect l="0" t="0" r="r" b="b"/>
                <a:pathLst>
                  <a:path w="653" h="18">
                    <a:moveTo>
                      <a:pt x="653" y="8"/>
                    </a:moveTo>
                    <a:lnTo>
                      <a:pt x="645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645" y="18"/>
                    </a:lnTo>
                    <a:lnTo>
                      <a:pt x="634" y="8"/>
                    </a:lnTo>
                    <a:lnTo>
                      <a:pt x="653" y="8"/>
                    </a:lnTo>
                    <a:lnTo>
                      <a:pt x="653" y="0"/>
                    </a:lnTo>
                    <a:lnTo>
                      <a:pt x="645" y="0"/>
                    </a:lnTo>
                    <a:lnTo>
                      <a:pt x="653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3" name="Freeform 349"/>
              <p:cNvSpPr>
                <a:spLocks/>
              </p:cNvSpPr>
              <p:nvPr/>
            </p:nvSpPr>
            <p:spPr bwMode="auto">
              <a:xfrm>
                <a:off x="2439" y="1210"/>
                <a:ext cx="19" cy="20"/>
              </a:xfrm>
              <a:custGeom>
                <a:avLst/>
                <a:gdLst/>
                <a:ahLst/>
                <a:cxnLst>
                  <a:cxn ang="0">
                    <a:pos x="11" y="41"/>
                  </a:cxn>
                  <a:cxn ang="0">
                    <a:pos x="19" y="32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32"/>
                  </a:cxn>
                  <a:cxn ang="0">
                    <a:pos x="11" y="23"/>
                  </a:cxn>
                  <a:cxn ang="0">
                    <a:pos x="11" y="41"/>
                  </a:cxn>
                  <a:cxn ang="0">
                    <a:pos x="19" y="41"/>
                  </a:cxn>
                  <a:cxn ang="0">
                    <a:pos x="19" y="32"/>
                  </a:cxn>
                  <a:cxn ang="0">
                    <a:pos x="11" y="41"/>
                  </a:cxn>
                </a:cxnLst>
                <a:rect l="0" t="0" r="r" b="b"/>
                <a:pathLst>
                  <a:path w="19" h="41">
                    <a:moveTo>
                      <a:pt x="11" y="41"/>
                    </a:moveTo>
                    <a:lnTo>
                      <a:pt x="19" y="32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11" y="23"/>
                    </a:lnTo>
                    <a:lnTo>
                      <a:pt x="11" y="41"/>
                    </a:lnTo>
                    <a:lnTo>
                      <a:pt x="19" y="41"/>
                    </a:lnTo>
                    <a:lnTo>
                      <a:pt x="19" y="32"/>
                    </a:lnTo>
                    <a:lnTo>
                      <a:pt x="11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4" name="Freeform 350"/>
              <p:cNvSpPr>
                <a:spLocks/>
              </p:cNvSpPr>
              <p:nvPr/>
            </p:nvSpPr>
            <p:spPr bwMode="auto">
              <a:xfrm>
                <a:off x="1795" y="1221"/>
                <a:ext cx="655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18"/>
                  </a:cxn>
                  <a:cxn ang="0">
                    <a:pos x="655" y="18"/>
                  </a:cxn>
                  <a:cxn ang="0">
                    <a:pos x="655" y="0"/>
                  </a:cxn>
                  <a:cxn ang="0">
                    <a:pos x="10" y="0"/>
                  </a:cxn>
                  <a:cxn ang="0">
                    <a:pos x="19" y="9"/>
                  </a:cxn>
                  <a:cxn ang="0">
                    <a:pos x="0" y="9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0" y="9"/>
                  </a:cxn>
                </a:cxnLst>
                <a:rect l="0" t="0" r="r" b="b"/>
                <a:pathLst>
                  <a:path w="655" h="18">
                    <a:moveTo>
                      <a:pt x="0" y="9"/>
                    </a:moveTo>
                    <a:lnTo>
                      <a:pt x="10" y="18"/>
                    </a:lnTo>
                    <a:lnTo>
                      <a:pt x="655" y="18"/>
                    </a:lnTo>
                    <a:lnTo>
                      <a:pt x="655" y="0"/>
                    </a:lnTo>
                    <a:lnTo>
                      <a:pt x="10" y="0"/>
                    </a:lnTo>
                    <a:lnTo>
                      <a:pt x="19" y="9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5" name="Freeform 351"/>
              <p:cNvSpPr>
                <a:spLocks/>
              </p:cNvSpPr>
              <p:nvPr/>
            </p:nvSpPr>
            <p:spPr bwMode="auto">
              <a:xfrm>
                <a:off x="1795" y="1205"/>
                <a:ext cx="19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8"/>
                  </a:cxn>
                  <a:cxn ang="0">
                    <a:pos x="0" y="40"/>
                  </a:cxn>
                  <a:cxn ang="0">
                    <a:pos x="19" y="40"/>
                  </a:cxn>
                  <a:cxn ang="0">
                    <a:pos x="19" y="8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0" y="0"/>
                  </a:cxn>
                </a:cxnLst>
                <a:rect l="0" t="0" r="r" b="b"/>
                <a:pathLst>
                  <a:path w="19" h="40">
                    <a:moveTo>
                      <a:pt x="10" y="0"/>
                    </a:moveTo>
                    <a:lnTo>
                      <a:pt x="0" y="8"/>
                    </a:lnTo>
                    <a:lnTo>
                      <a:pt x="0" y="40"/>
                    </a:lnTo>
                    <a:lnTo>
                      <a:pt x="19" y="40"/>
                    </a:lnTo>
                    <a:lnTo>
                      <a:pt x="19" y="8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6" name="Rectangle 352"/>
              <p:cNvSpPr>
                <a:spLocks noChangeArrowheads="1"/>
              </p:cNvSpPr>
              <p:nvPr/>
            </p:nvSpPr>
            <p:spPr bwMode="auto">
              <a:xfrm>
                <a:off x="2379" y="1221"/>
                <a:ext cx="43" cy="1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7" name="Freeform 353"/>
              <p:cNvSpPr>
                <a:spLocks/>
              </p:cNvSpPr>
              <p:nvPr/>
            </p:nvSpPr>
            <p:spPr bwMode="auto">
              <a:xfrm>
                <a:off x="2379" y="1217"/>
                <a:ext cx="52" cy="9"/>
              </a:xfrm>
              <a:custGeom>
                <a:avLst/>
                <a:gdLst/>
                <a:ahLst/>
                <a:cxnLst>
                  <a:cxn ang="0">
                    <a:pos x="52" y="9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43" y="18"/>
                  </a:cxn>
                  <a:cxn ang="0">
                    <a:pos x="33" y="9"/>
                  </a:cxn>
                  <a:cxn ang="0">
                    <a:pos x="52" y="9"/>
                  </a:cxn>
                  <a:cxn ang="0">
                    <a:pos x="52" y="0"/>
                  </a:cxn>
                  <a:cxn ang="0">
                    <a:pos x="43" y="0"/>
                  </a:cxn>
                  <a:cxn ang="0">
                    <a:pos x="52" y="9"/>
                  </a:cxn>
                </a:cxnLst>
                <a:rect l="0" t="0" r="r" b="b"/>
                <a:pathLst>
                  <a:path w="52" h="18">
                    <a:moveTo>
                      <a:pt x="52" y="9"/>
                    </a:moveTo>
                    <a:lnTo>
                      <a:pt x="43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3" y="18"/>
                    </a:lnTo>
                    <a:lnTo>
                      <a:pt x="33" y="9"/>
                    </a:lnTo>
                    <a:lnTo>
                      <a:pt x="52" y="9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5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8" name="Freeform 354"/>
              <p:cNvSpPr>
                <a:spLocks/>
              </p:cNvSpPr>
              <p:nvPr/>
            </p:nvSpPr>
            <p:spPr bwMode="auto">
              <a:xfrm>
                <a:off x="2412" y="1221"/>
                <a:ext cx="19" cy="121"/>
              </a:xfrm>
              <a:custGeom>
                <a:avLst/>
                <a:gdLst/>
                <a:ahLst/>
                <a:cxnLst>
                  <a:cxn ang="0">
                    <a:pos x="10" y="242"/>
                  </a:cxn>
                  <a:cxn ang="0">
                    <a:pos x="19" y="233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33"/>
                  </a:cxn>
                  <a:cxn ang="0">
                    <a:pos x="10" y="224"/>
                  </a:cxn>
                  <a:cxn ang="0">
                    <a:pos x="10" y="242"/>
                  </a:cxn>
                  <a:cxn ang="0">
                    <a:pos x="19" y="242"/>
                  </a:cxn>
                  <a:cxn ang="0">
                    <a:pos x="19" y="233"/>
                  </a:cxn>
                  <a:cxn ang="0">
                    <a:pos x="10" y="242"/>
                  </a:cxn>
                </a:cxnLst>
                <a:rect l="0" t="0" r="r" b="b"/>
                <a:pathLst>
                  <a:path w="19" h="242">
                    <a:moveTo>
                      <a:pt x="10" y="242"/>
                    </a:moveTo>
                    <a:lnTo>
                      <a:pt x="19" y="23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10" y="224"/>
                    </a:lnTo>
                    <a:lnTo>
                      <a:pt x="10" y="242"/>
                    </a:lnTo>
                    <a:lnTo>
                      <a:pt x="19" y="242"/>
                    </a:lnTo>
                    <a:lnTo>
                      <a:pt x="19" y="233"/>
                    </a:lnTo>
                    <a:lnTo>
                      <a:pt x="10" y="2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9" name="Freeform 355"/>
              <p:cNvSpPr>
                <a:spLocks/>
              </p:cNvSpPr>
              <p:nvPr/>
            </p:nvSpPr>
            <p:spPr bwMode="auto">
              <a:xfrm>
                <a:off x="2369" y="1333"/>
                <a:ext cx="53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18"/>
                  </a:cxn>
                  <a:cxn ang="0">
                    <a:pos x="53" y="18"/>
                  </a:cxn>
                  <a:cxn ang="0">
                    <a:pos x="53" y="0"/>
                  </a:cxn>
                  <a:cxn ang="0">
                    <a:pos x="10" y="0"/>
                  </a:cxn>
                  <a:cxn ang="0">
                    <a:pos x="19" y="9"/>
                  </a:cxn>
                  <a:cxn ang="0">
                    <a:pos x="0" y="9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0" y="9"/>
                  </a:cxn>
                </a:cxnLst>
                <a:rect l="0" t="0" r="r" b="b"/>
                <a:pathLst>
                  <a:path w="53" h="18">
                    <a:moveTo>
                      <a:pt x="0" y="9"/>
                    </a:moveTo>
                    <a:lnTo>
                      <a:pt x="10" y="18"/>
                    </a:lnTo>
                    <a:lnTo>
                      <a:pt x="53" y="18"/>
                    </a:lnTo>
                    <a:lnTo>
                      <a:pt x="53" y="0"/>
                    </a:lnTo>
                    <a:lnTo>
                      <a:pt x="10" y="0"/>
                    </a:lnTo>
                    <a:lnTo>
                      <a:pt x="19" y="9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0" name="Freeform 356"/>
              <p:cNvSpPr>
                <a:spLocks/>
              </p:cNvSpPr>
              <p:nvPr/>
            </p:nvSpPr>
            <p:spPr bwMode="auto">
              <a:xfrm>
                <a:off x="2369" y="1217"/>
                <a:ext cx="19" cy="1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9"/>
                  </a:cxn>
                  <a:cxn ang="0">
                    <a:pos x="0" y="242"/>
                  </a:cxn>
                  <a:cxn ang="0">
                    <a:pos x="19" y="242"/>
                  </a:cxn>
                  <a:cxn ang="0">
                    <a:pos x="19" y="9"/>
                  </a:cxn>
                  <a:cxn ang="0">
                    <a:pos x="10" y="18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0" y="0"/>
                  </a:cxn>
                </a:cxnLst>
                <a:rect l="0" t="0" r="r" b="b"/>
                <a:pathLst>
                  <a:path w="19" h="242">
                    <a:moveTo>
                      <a:pt x="10" y="0"/>
                    </a:moveTo>
                    <a:lnTo>
                      <a:pt x="0" y="9"/>
                    </a:lnTo>
                    <a:lnTo>
                      <a:pt x="0" y="242"/>
                    </a:lnTo>
                    <a:lnTo>
                      <a:pt x="19" y="242"/>
                    </a:lnTo>
                    <a:lnTo>
                      <a:pt x="19" y="9"/>
                    </a:lnTo>
                    <a:lnTo>
                      <a:pt x="10" y="1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1" name="Rectangle 357"/>
              <p:cNvSpPr>
                <a:spLocks noChangeArrowheads="1"/>
              </p:cNvSpPr>
              <p:nvPr/>
            </p:nvSpPr>
            <p:spPr bwMode="auto">
              <a:xfrm>
                <a:off x="2302" y="1223"/>
                <a:ext cx="42" cy="1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2" name="Freeform 358"/>
              <p:cNvSpPr>
                <a:spLocks/>
              </p:cNvSpPr>
              <p:nvPr/>
            </p:nvSpPr>
            <p:spPr bwMode="auto">
              <a:xfrm>
                <a:off x="2302" y="1219"/>
                <a:ext cx="52" cy="9"/>
              </a:xfrm>
              <a:custGeom>
                <a:avLst/>
                <a:gdLst/>
                <a:ahLst/>
                <a:cxnLst>
                  <a:cxn ang="0">
                    <a:pos x="52" y="9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52" y="9"/>
                  </a:cxn>
                  <a:cxn ang="0">
                    <a:pos x="52" y="0"/>
                  </a:cxn>
                  <a:cxn ang="0">
                    <a:pos x="42" y="0"/>
                  </a:cxn>
                  <a:cxn ang="0">
                    <a:pos x="52" y="9"/>
                  </a:cxn>
                </a:cxnLst>
                <a:rect l="0" t="0" r="r" b="b"/>
                <a:pathLst>
                  <a:path w="52" h="19">
                    <a:moveTo>
                      <a:pt x="52" y="9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42" y="19"/>
                    </a:lnTo>
                    <a:lnTo>
                      <a:pt x="33" y="9"/>
                    </a:lnTo>
                    <a:lnTo>
                      <a:pt x="52" y="9"/>
                    </a:lnTo>
                    <a:lnTo>
                      <a:pt x="52" y="0"/>
                    </a:lnTo>
                    <a:lnTo>
                      <a:pt x="42" y="0"/>
                    </a:lnTo>
                    <a:lnTo>
                      <a:pt x="5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3" name="Freeform 359"/>
              <p:cNvSpPr>
                <a:spLocks/>
              </p:cNvSpPr>
              <p:nvPr/>
            </p:nvSpPr>
            <p:spPr bwMode="auto">
              <a:xfrm>
                <a:off x="2335" y="1223"/>
                <a:ext cx="19" cy="118"/>
              </a:xfrm>
              <a:custGeom>
                <a:avLst/>
                <a:gdLst/>
                <a:ahLst/>
                <a:cxnLst>
                  <a:cxn ang="0">
                    <a:pos x="9" y="236"/>
                  </a:cxn>
                  <a:cxn ang="0">
                    <a:pos x="19" y="228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28"/>
                  </a:cxn>
                  <a:cxn ang="0">
                    <a:pos x="9" y="218"/>
                  </a:cxn>
                  <a:cxn ang="0">
                    <a:pos x="9" y="236"/>
                  </a:cxn>
                  <a:cxn ang="0">
                    <a:pos x="19" y="236"/>
                  </a:cxn>
                  <a:cxn ang="0">
                    <a:pos x="19" y="228"/>
                  </a:cxn>
                  <a:cxn ang="0">
                    <a:pos x="9" y="236"/>
                  </a:cxn>
                </a:cxnLst>
                <a:rect l="0" t="0" r="r" b="b"/>
                <a:pathLst>
                  <a:path w="19" h="236">
                    <a:moveTo>
                      <a:pt x="9" y="236"/>
                    </a:moveTo>
                    <a:lnTo>
                      <a:pt x="19" y="228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28"/>
                    </a:lnTo>
                    <a:lnTo>
                      <a:pt x="9" y="218"/>
                    </a:lnTo>
                    <a:lnTo>
                      <a:pt x="9" y="236"/>
                    </a:lnTo>
                    <a:lnTo>
                      <a:pt x="19" y="236"/>
                    </a:lnTo>
                    <a:lnTo>
                      <a:pt x="19" y="228"/>
                    </a:lnTo>
                    <a:lnTo>
                      <a:pt x="9" y="2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4" name="Freeform 360"/>
              <p:cNvSpPr>
                <a:spLocks/>
              </p:cNvSpPr>
              <p:nvPr/>
            </p:nvSpPr>
            <p:spPr bwMode="auto">
              <a:xfrm>
                <a:off x="2293" y="1332"/>
                <a:ext cx="51" cy="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" y="18"/>
                  </a:cxn>
                  <a:cxn ang="0">
                    <a:pos x="51" y="18"/>
                  </a:cxn>
                  <a:cxn ang="0">
                    <a:pos x="51" y="0"/>
                  </a:cxn>
                  <a:cxn ang="0">
                    <a:pos x="9" y="0"/>
                  </a:cxn>
                  <a:cxn ang="0">
                    <a:pos x="19" y="10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9" y="18"/>
                  </a:cxn>
                  <a:cxn ang="0">
                    <a:pos x="0" y="10"/>
                  </a:cxn>
                </a:cxnLst>
                <a:rect l="0" t="0" r="r" b="b"/>
                <a:pathLst>
                  <a:path w="51" h="18">
                    <a:moveTo>
                      <a:pt x="0" y="10"/>
                    </a:moveTo>
                    <a:lnTo>
                      <a:pt x="9" y="18"/>
                    </a:lnTo>
                    <a:lnTo>
                      <a:pt x="51" y="18"/>
                    </a:lnTo>
                    <a:lnTo>
                      <a:pt x="51" y="0"/>
                    </a:lnTo>
                    <a:lnTo>
                      <a:pt x="9" y="0"/>
                    </a:lnTo>
                    <a:lnTo>
                      <a:pt x="19" y="1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5" name="Freeform 361"/>
              <p:cNvSpPr>
                <a:spLocks/>
              </p:cNvSpPr>
              <p:nvPr/>
            </p:nvSpPr>
            <p:spPr bwMode="auto">
              <a:xfrm>
                <a:off x="2293" y="1219"/>
                <a:ext cx="19" cy="11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9"/>
                  </a:cxn>
                  <a:cxn ang="0">
                    <a:pos x="0" y="237"/>
                  </a:cxn>
                  <a:cxn ang="0">
                    <a:pos x="19" y="237"/>
                  </a:cxn>
                  <a:cxn ang="0">
                    <a:pos x="19" y="9"/>
                  </a:cxn>
                  <a:cxn ang="0">
                    <a:pos x="9" y="19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9" y="0"/>
                  </a:cxn>
                </a:cxnLst>
                <a:rect l="0" t="0" r="r" b="b"/>
                <a:pathLst>
                  <a:path w="19" h="237">
                    <a:moveTo>
                      <a:pt x="9" y="0"/>
                    </a:moveTo>
                    <a:lnTo>
                      <a:pt x="0" y="9"/>
                    </a:lnTo>
                    <a:lnTo>
                      <a:pt x="0" y="237"/>
                    </a:lnTo>
                    <a:lnTo>
                      <a:pt x="19" y="237"/>
                    </a:lnTo>
                    <a:lnTo>
                      <a:pt x="19" y="9"/>
                    </a:lnTo>
                    <a:lnTo>
                      <a:pt x="9" y="1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6" name="Rectangle 362"/>
              <p:cNvSpPr>
                <a:spLocks noChangeArrowheads="1"/>
              </p:cNvSpPr>
              <p:nvPr/>
            </p:nvSpPr>
            <p:spPr bwMode="auto">
              <a:xfrm>
                <a:off x="2230" y="1223"/>
                <a:ext cx="42" cy="1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7" name="Freeform 363"/>
              <p:cNvSpPr>
                <a:spLocks/>
              </p:cNvSpPr>
              <p:nvPr/>
            </p:nvSpPr>
            <p:spPr bwMode="auto">
              <a:xfrm>
                <a:off x="2230" y="1219"/>
                <a:ext cx="52" cy="9"/>
              </a:xfrm>
              <a:custGeom>
                <a:avLst/>
                <a:gdLst/>
                <a:ahLst/>
                <a:cxnLst>
                  <a:cxn ang="0">
                    <a:pos x="52" y="9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52" y="9"/>
                  </a:cxn>
                  <a:cxn ang="0">
                    <a:pos x="52" y="0"/>
                  </a:cxn>
                  <a:cxn ang="0">
                    <a:pos x="42" y="0"/>
                  </a:cxn>
                  <a:cxn ang="0">
                    <a:pos x="52" y="9"/>
                  </a:cxn>
                </a:cxnLst>
                <a:rect l="0" t="0" r="r" b="b"/>
                <a:pathLst>
                  <a:path w="52" h="19">
                    <a:moveTo>
                      <a:pt x="52" y="9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42" y="19"/>
                    </a:lnTo>
                    <a:lnTo>
                      <a:pt x="33" y="9"/>
                    </a:lnTo>
                    <a:lnTo>
                      <a:pt x="52" y="9"/>
                    </a:lnTo>
                    <a:lnTo>
                      <a:pt x="52" y="0"/>
                    </a:lnTo>
                    <a:lnTo>
                      <a:pt x="42" y="0"/>
                    </a:lnTo>
                    <a:lnTo>
                      <a:pt x="5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8" name="Freeform 364"/>
              <p:cNvSpPr>
                <a:spLocks/>
              </p:cNvSpPr>
              <p:nvPr/>
            </p:nvSpPr>
            <p:spPr bwMode="auto">
              <a:xfrm>
                <a:off x="2263" y="1223"/>
                <a:ext cx="19" cy="118"/>
              </a:xfrm>
              <a:custGeom>
                <a:avLst/>
                <a:gdLst/>
                <a:ahLst/>
                <a:cxnLst>
                  <a:cxn ang="0">
                    <a:pos x="9" y="236"/>
                  </a:cxn>
                  <a:cxn ang="0">
                    <a:pos x="19" y="228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28"/>
                  </a:cxn>
                  <a:cxn ang="0">
                    <a:pos x="9" y="218"/>
                  </a:cxn>
                  <a:cxn ang="0">
                    <a:pos x="9" y="236"/>
                  </a:cxn>
                  <a:cxn ang="0">
                    <a:pos x="19" y="236"/>
                  </a:cxn>
                  <a:cxn ang="0">
                    <a:pos x="19" y="228"/>
                  </a:cxn>
                  <a:cxn ang="0">
                    <a:pos x="9" y="236"/>
                  </a:cxn>
                </a:cxnLst>
                <a:rect l="0" t="0" r="r" b="b"/>
                <a:pathLst>
                  <a:path w="19" h="236">
                    <a:moveTo>
                      <a:pt x="9" y="236"/>
                    </a:moveTo>
                    <a:lnTo>
                      <a:pt x="19" y="228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28"/>
                    </a:lnTo>
                    <a:lnTo>
                      <a:pt x="9" y="218"/>
                    </a:lnTo>
                    <a:lnTo>
                      <a:pt x="9" y="236"/>
                    </a:lnTo>
                    <a:lnTo>
                      <a:pt x="19" y="236"/>
                    </a:lnTo>
                    <a:lnTo>
                      <a:pt x="19" y="228"/>
                    </a:lnTo>
                    <a:lnTo>
                      <a:pt x="9" y="2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9" name="Freeform 365"/>
              <p:cNvSpPr>
                <a:spLocks/>
              </p:cNvSpPr>
              <p:nvPr/>
            </p:nvSpPr>
            <p:spPr bwMode="auto">
              <a:xfrm>
                <a:off x="2222" y="1332"/>
                <a:ext cx="50" cy="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8" y="18"/>
                  </a:cxn>
                  <a:cxn ang="0">
                    <a:pos x="50" y="18"/>
                  </a:cxn>
                  <a:cxn ang="0">
                    <a:pos x="50" y="0"/>
                  </a:cxn>
                  <a:cxn ang="0">
                    <a:pos x="8" y="0"/>
                  </a:cxn>
                  <a:cxn ang="0">
                    <a:pos x="18" y="10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8" y="18"/>
                  </a:cxn>
                  <a:cxn ang="0">
                    <a:pos x="0" y="10"/>
                  </a:cxn>
                </a:cxnLst>
                <a:rect l="0" t="0" r="r" b="b"/>
                <a:pathLst>
                  <a:path w="50" h="18">
                    <a:moveTo>
                      <a:pt x="0" y="10"/>
                    </a:moveTo>
                    <a:lnTo>
                      <a:pt x="8" y="18"/>
                    </a:lnTo>
                    <a:lnTo>
                      <a:pt x="50" y="18"/>
                    </a:lnTo>
                    <a:lnTo>
                      <a:pt x="50" y="0"/>
                    </a:lnTo>
                    <a:lnTo>
                      <a:pt x="8" y="0"/>
                    </a:lnTo>
                    <a:lnTo>
                      <a:pt x="18" y="1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8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0" name="Freeform 366"/>
              <p:cNvSpPr>
                <a:spLocks/>
              </p:cNvSpPr>
              <p:nvPr/>
            </p:nvSpPr>
            <p:spPr bwMode="auto">
              <a:xfrm>
                <a:off x="2222" y="1219"/>
                <a:ext cx="18" cy="11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9"/>
                  </a:cxn>
                  <a:cxn ang="0">
                    <a:pos x="0" y="237"/>
                  </a:cxn>
                  <a:cxn ang="0">
                    <a:pos x="18" y="237"/>
                  </a:cxn>
                  <a:cxn ang="0">
                    <a:pos x="18" y="9"/>
                  </a:cxn>
                  <a:cxn ang="0">
                    <a:pos x="8" y="19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8" y="0"/>
                  </a:cxn>
                </a:cxnLst>
                <a:rect l="0" t="0" r="r" b="b"/>
                <a:pathLst>
                  <a:path w="18" h="237">
                    <a:moveTo>
                      <a:pt x="8" y="0"/>
                    </a:moveTo>
                    <a:lnTo>
                      <a:pt x="0" y="9"/>
                    </a:lnTo>
                    <a:lnTo>
                      <a:pt x="0" y="237"/>
                    </a:lnTo>
                    <a:lnTo>
                      <a:pt x="18" y="237"/>
                    </a:lnTo>
                    <a:lnTo>
                      <a:pt x="18" y="9"/>
                    </a:lnTo>
                    <a:lnTo>
                      <a:pt x="8" y="19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1" name="Rectangle 367"/>
              <p:cNvSpPr>
                <a:spLocks noChangeArrowheads="1"/>
              </p:cNvSpPr>
              <p:nvPr/>
            </p:nvSpPr>
            <p:spPr bwMode="auto">
              <a:xfrm>
                <a:off x="2150" y="1223"/>
                <a:ext cx="42" cy="1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2" name="Freeform 368"/>
              <p:cNvSpPr>
                <a:spLocks/>
              </p:cNvSpPr>
              <p:nvPr/>
            </p:nvSpPr>
            <p:spPr bwMode="auto">
              <a:xfrm>
                <a:off x="2150" y="1219"/>
                <a:ext cx="52" cy="9"/>
              </a:xfrm>
              <a:custGeom>
                <a:avLst/>
                <a:gdLst/>
                <a:ahLst/>
                <a:cxnLst>
                  <a:cxn ang="0">
                    <a:pos x="52" y="9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52" y="9"/>
                  </a:cxn>
                  <a:cxn ang="0">
                    <a:pos x="52" y="0"/>
                  </a:cxn>
                  <a:cxn ang="0">
                    <a:pos x="42" y="0"/>
                  </a:cxn>
                  <a:cxn ang="0">
                    <a:pos x="52" y="9"/>
                  </a:cxn>
                </a:cxnLst>
                <a:rect l="0" t="0" r="r" b="b"/>
                <a:pathLst>
                  <a:path w="52" h="19">
                    <a:moveTo>
                      <a:pt x="52" y="9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42" y="19"/>
                    </a:lnTo>
                    <a:lnTo>
                      <a:pt x="33" y="9"/>
                    </a:lnTo>
                    <a:lnTo>
                      <a:pt x="52" y="9"/>
                    </a:lnTo>
                    <a:lnTo>
                      <a:pt x="52" y="0"/>
                    </a:lnTo>
                    <a:lnTo>
                      <a:pt x="42" y="0"/>
                    </a:lnTo>
                    <a:lnTo>
                      <a:pt x="5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3" name="Freeform 369"/>
              <p:cNvSpPr>
                <a:spLocks/>
              </p:cNvSpPr>
              <p:nvPr/>
            </p:nvSpPr>
            <p:spPr bwMode="auto">
              <a:xfrm>
                <a:off x="2183" y="1223"/>
                <a:ext cx="19" cy="118"/>
              </a:xfrm>
              <a:custGeom>
                <a:avLst/>
                <a:gdLst/>
                <a:ahLst/>
                <a:cxnLst>
                  <a:cxn ang="0">
                    <a:pos x="9" y="236"/>
                  </a:cxn>
                  <a:cxn ang="0">
                    <a:pos x="19" y="228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28"/>
                  </a:cxn>
                  <a:cxn ang="0">
                    <a:pos x="9" y="218"/>
                  </a:cxn>
                  <a:cxn ang="0">
                    <a:pos x="9" y="236"/>
                  </a:cxn>
                  <a:cxn ang="0">
                    <a:pos x="19" y="236"/>
                  </a:cxn>
                  <a:cxn ang="0">
                    <a:pos x="19" y="228"/>
                  </a:cxn>
                  <a:cxn ang="0">
                    <a:pos x="9" y="236"/>
                  </a:cxn>
                </a:cxnLst>
                <a:rect l="0" t="0" r="r" b="b"/>
                <a:pathLst>
                  <a:path w="19" h="236">
                    <a:moveTo>
                      <a:pt x="9" y="236"/>
                    </a:moveTo>
                    <a:lnTo>
                      <a:pt x="19" y="228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28"/>
                    </a:lnTo>
                    <a:lnTo>
                      <a:pt x="9" y="218"/>
                    </a:lnTo>
                    <a:lnTo>
                      <a:pt x="9" y="236"/>
                    </a:lnTo>
                    <a:lnTo>
                      <a:pt x="19" y="236"/>
                    </a:lnTo>
                    <a:lnTo>
                      <a:pt x="19" y="228"/>
                    </a:lnTo>
                    <a:lnTo>
                      <a:pt x="9" y="2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4" name="Freeform 370"/>
              <p:cNvSpPr>
                <a:spLocks/>
              </p:cNvSpPr>
              <p:nvPr/>
            </p:nvSpPr>
            <p:spPr bwMode="auto">
              <a:xfrm>
                <a:off x="2140" y="1332"/>
                <a:ext cx="52" cy="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0" y="18"/>
                  </a:cxn>
                  <a:cxn ang="0">
                    <a:pos x="52" y="18"/>
                  </a:cxn>
                  <a:cxn ang="0">
                    <a:pos x="52" y="0"/>
                  </a:cxn>
                  <a:cxn ang="0">
                    <a:pos x="10" y="0"/>
                  </a:cxn>
                  <a:cxn ang="0">
                    <a:pos x="20" y="10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0" y="10"/>
                  </a:cxn>
                </a:cxnLst>
                <a:rect l="0" t="0" r="r" b="b"/>
                <a:pathLst>
                  <a:path w="52" h="18">
                    <a:moveTo>
                      <a:pt x="0" y="10"/>
                    </a:moveTo>
                    <a:lnTo>
                      <a:pt x="10" y="18"/>
                    </a:lnTo>
                    <a:lnTo>
                      <a:pt x="52" y="18"/>
                    </a:lnTo>
                    <a:lnTo>
                      <a:pt x="52" y="0"/>
                    </a:lnTo>
                    <a:lnTo>
                      <a:pt x="10" y="0"/>
                    </a:lnTo>
                    <a:lnTo>
                      <a:pt x="20" y="1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5" name="Freeform 371"/>
              <p:cNvSpPr>
                <a:spLocks/>
              </p:cNvSpPr>
              <p:nvPr/>
            </p:nvSpPr>
            <p:spPr bwMode="auto">
              <a:xfrm>
                <a:off x="2140" y="1219"/>
                <a:ext cx="20" cy="11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9"/>
                  </a:cxn>
                  <a:cxn ang="0">
                    <a:pos x="0" y="237"/>
                  </a:cxn>
                  <a:cxn ang="0">
                    <a:pos x="20" y="237"/>
                  </a:cxn>
                  <a:cxn ang="0">
                    <a:pos x="20" y="9"/>
                  </a:cxn>
                  <a:cxn ang="0">
                    <a:pos x="10" y="19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0" y="0"/>
                  </a:cxn>
                </a:cxnLst>
                <a:rect l="0" t="0" r="r" b="b"/>
                <a:pathLst>
                  <a:path w="20" h="237">
                    <a:moveTo>
                      <a:pt x="10" y="0"/>
                    </a:moveTo>
                    <a:lnTo>
                      <a:pt x="0" y="9"/>
                    </a:lnTo>
                    <a:lnTo>
                      <a:pt x="0" y="237"/>
                    </a:lnTo>
                    <a:lnTo>
                      <a:pt x="20" y="237"/>
                    </a:lnTo>
                    <a:lnTo>
                      <a:pt x="20" y="9"/>
                    </a:lnTo>
                    <a:lnTo>
                      <a:pt x="10" y="19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6" name="Rectangle 372"/>
              <p:cNvSpPr>
                <a:spLocks noChangeArrowheads="1"/>
              </p:cNvSpPr>
              <p:nvPr/>
            </p:nvSpPr>
            <p:spPr bwMode="auto">
              <a:xfrm>
                <a:off x="2080" y="1223"/>
                <a:ext cx="42" cy="1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7" name="Freeform 373"/>
              <p:cNvSpPr>
                <a:spLocks/>
              </p:cNvSpPr>
              <p:nvPr/>
            </p:nvSpPr>
            <p:spPr bwMode="auto">
              <a:xfrm>
                <a:off x="2080" y="1219"/>
                <a:ext cx="52" cy="9"/>
              </a:xfrm>
              <a:custGeom>
                <a:avLst/>
                <a:gdLst/>
                <a:ahLst/>
                <a:cxnLst>
                  <a:cxn ang="0">
                    <a:pos x="52" y="9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52" y="9"/>
                  </a:cxn>
                  <a:cxn ang="0">
                    <a:pos x="52" y="0"/>
                  </a:cxn>
                  <a:cxn ang="0">
                    <a:pos x="42" y="0"/>
                  </a:cxn>
                  <a:cxn ang="0">
                    <a:pos x="52" y="9"/>
                  </a:cxn>
                </a:cxnLst>
                <a:rect l="0" t="0" r="r" b="b"/>
                <a:pathLst>
                  <a:path w="52" h="19">
                    <a:moveTo>
                      <a:pt x="52" y="9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42" y="19"/>
                    </a:lnTo>
                    <a:lnTo>
                      <a:pt x="33" y="9"/>
                    </a:lnTo>
                    <a:lnTo>
                      <a:pt x="52" y="9"/>
                    </a:lnTo>
                    <a:lnTo>
                      <a:pt x="52" y="0"/>
                    </a:lnTo>
                    <a:lnTo>
                      <a:pt x="42" y="0"/>
                    </a:lnTo>
                    <a:lnTo>
                      <a:pt x="5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8" name="Freeform 374"/>
              <p:cNvSpPr>
                <a:spLocks/>
              </p:cNvSpPr>
              <p:nvPr/>
            </p:nvSpPr>
            <p:spPr bwMode="auto">
              <a:xfrm>
                <a:off x="2113" y="1223"/>
                <a:ext cx="19" cy="118"/>
              </a:xfrm>
              <a:custGeom>
                <a:avLst/>
                <a:gdLst/>
                <a:ahLst/>
                <a:cxnLst>
                  <a:cxn ang="0">
                    <a:pos x="9" y="236"/>
                  </a:cxn>
                  <a:cxn ang="0">
                    <a:pos x="19" y="228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28"/>
                  </a:cxn>
                  <a:cxn ang="0">
                    <a:pos x="9" y="218"/>
                  </a:cxn>
                  <a:cxn ang="0">
                    <a:pos x="9" y="236"/>
                  </a:cxn>
                  <a:cxn ang="0">
                    <a:pos x="19" y="236"/>
                  </a:cxn>
                  <a:cxn ang="0">
                    <a:pos x="19" y="228"/>
                  </a:cxn>
                  <a:cxn ang="0">
                    <a:pos x="9" y="236"/>
                  </a:cxn>
                </a:cxnLst>
                <a:rect l="0" t="0" r="r" b="b"/>
                <a:pathLst>
                  <a:path w="19" h="236">
                    <a:moveTo>
                      <a:pt x="9" y="236"/>
                    </a:moveTo>
                    <a:lnTo>
                      <a:pt x="19" y="228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28"/>
                    </a:lnTo>
                    <a:lnTo>
                      <a:pt x="9" y="218"/>
                    </a:lnTo>
                    <a:lnTo>
                      <a:pt x="9" y="236"/>
                    </a:lnTo>
                    <a:lnTo>
                      <a:pt x="19" y="236"/>
                    </a:lnTo>
                    <a:lnTo>
                      <a:pt x="19" y="228"/>
                    </a:lnTo>
                    <a:lnTo>
                      <a:pt x="9" y="2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9" name="Freeform 375"/>
              <p:cNvSpPr>
                <a:spLocks/>
              </p:cNvSpPr>
              <p:nvPr/>
            </p:nvSpPr>
            <p:spPr bwMode="auto">
              <a:xfrm>
                <a:off x="2071" y="1332"/>
                <a:ext cx="51" cy="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" y="18"/>
                  </a:cxn>
                  <a:cxn ang="0">
                    <a:pos x="51" y="18"/>
                  </a:cxn>
                  <a:cxn ang="0">
                    <a:pos x="51" y="0"/>
                  </a:cxn>
                  <a:cxn ang="0">
                    <a:pos x="9" y="0"/>
                  </a:cxn>
                  <a:cxn ang="0">
                    <a:pos x="19" y="10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9" y="18"/>
                  </a:cxn>
                  <a:cxn ang="0">
                    <a:pos x="0" y="10"/>
                  </a:cxn>
                </a:cxnLst>
                <a:rect l="0" t="0" r="r" b="b"/>
                <a:pathLst>
                  <a:path w="51" h="18">
                    <a:moveTo>
                      <a:pt x="0" y="10"/>
                    </a:moveTo>
                    <a:lnTo>
                      <a:pt x="9" y="18"/>
                    </a:lnTo>
                    <a:lnTo>
                      <a:pt x="51" y="18"/>
                    </a:lnTo>
                    <a:lnTo>
                      <a:pt x="51" y="0"/>
                    </a:lnTo>
                    <a:lnTo>
                      <a:pt x="9" y="0"/>
                    </a:lnTo>
                    <a:lnTo>
                      <a:pt x="19" y="1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0" name="Freeform 376"/>
              <p:cNvSpPr>
                <a:spLocks/>
              </p:cNvSpPr>
              <p:nvPr/>
            </p:nvSpPr>
            <p:spPr bwMode="auto">
              <a:xfrm>
                <a:off x="2071" y="1219"/>
                <a:ext cx="19" cy="11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9"/>
                  </a:cxn>
                  <a:cxn ang="0">
                    <a:pos x="0" y="237"/>
                  </a:cxn>
                  <a:cxn ang="0">
                    <a:pos x="19" y="237"/>
                  </a:cxn>
                  <a:cxn ang="0">
                    <a:pos x="19" y="9"/>
                  </a:cxn>
                  <a:cxn ang="0">
                    <a:pos x="9" y="19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9" y="0"/>
                  </a:cxn>
                </a:cxnLst>
                <a:rect l="0" t="0" r="r" b="b"/>
                <a:pathLst>
                  <a:path w="19" h="237">
                    <a:moveTo>
                      <a:pt x="9" y="0"/>
                    </a:moveTo>
                    <a:lnTo>
                      <a:pt x="0" y="9"/>
                    </a:lnTo>
                    <a:lnTo>
                      <a:pt x="0" y="237"/>
                    </a:lnTo>
                    <a:lnTo>
                      <a:pt x="19" y="237"/>
                    </a:lnTo>
                    <a:lnTo>
                      <a:pt x="19" y="9"/>
                    </a:lnTo>
                    <a:lnTo>
                      <a:pt x="9" y="1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1" name="Rectangle 377"/>
              <p:cNvSpPr>
                <a:spLocks noChangeArrowheads="1"/>
              </p:cNvSpPr>
              <p:nvPr/>
            </p:nvSpPr>
            <p:spPr bwMode="auto">
              <a:xfrm>
                <a:off x="2008" y="1223"/>
                <a:ext cx="42" cy="1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2" name="Freeform 378"/>
              <p:cNvSpPr>
                <a:spLocks/>
              </p:cNvSpPr>
              <p:nvPr/>
            </p:nvSpPr>
            <p:spPr bwMode="auto">
              <a:xfrm>
                <a:off x="2008" y="1219"/>
                <a:ext cx="52" cy="9"/>
              </a:xfrm>
              <a:custGeom>
                <a:avLst/>
                <a:gdLst/>
                <a:ahLst/>
                <a:cxnLst>
                  <a:cxn ang="0">
                    <a:pos x="52" y="9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52" y="9"/>
                  </a:cxn>
                  <a:cxn ang="0">
                    <a:pos x="52" y="0"/>
                  </a:cxn>
                  <a:cxn ang="0">
                    <a:pos x="42" y="0"/>
                  </a:cxn>
                  <a:cxn ang="0">
                    <a:pos x="52" y="9"/>
                  </a:cxn>
                </a:cxnLst>
                <a:rect l="0" t="0" r="r" b="b"/>
                <a:pathLst>
                  <a:path w="52" h="19">
                    <a:moveTo>
                      <a:pt x="52" y="9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42" y="19"/>
                    </a:lnTo>
                    <a:lnTo>
                      <a:pt x="33" y="9"/>
                    </a:lnTo>
                    <a:lnTo>
                      <a:pt x="52" y="9"/>
                    </a:lnTo>
                    <a:lnTo>
                      <a:pt x="52" y="0"/>
                    </a:lnTo>
                    <a:lnTo>
                      <a:pt x="42" y="0"/>
                    </a:lnTo>
                    <a:lnTo>
                      <a:pt x="5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3" name="Freeform 379"/>
              <p:cNvSpPr>
                <a:spLocks/>
              </p:cNvSpPr>
              <p:nvPr/>
            </p:nvSpPr>
            <p:spPr bwMode="auto">
              <a:xfrm>
                <a:off x="2041" y="1223"/>
                <a:ext cx="19" cy="118"/>
              </a:xfrm>
              <a:custGeom>
                <a:avLst/>
                <a:gdLst/>
                <a:ahLst/>
                <a:cxnLst>
                  <a:cxn ang="0">
                    <a:pos x="9" y="236"/>
                  </a:cxn>
                  <a:cxn ang="0">
                    <a:pos x="19" y="228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28"/>
                  </a:cxn>
                  <a:cxn ang="0">
                    <a:pos x="9" y="218"/>
                  </a:cxn>
                  <a:cxn ang="0">
                    <a:pos x="9" y="236"/>
                  </a:cxn>
                  <a:cxn ang="0">
                    <a:pos x="19" y="236"/>
                  </a:cxn>
                  <a:cxn ang="0">
                    <a:pos x="19" y="228"/>
                  </a:cxn>
                  <a:cxn ang="0">
                    <a:pos x="9" y="236"/>
                  </a:cxn>
                </a:cxnLst>
                <a:rect l="0" t="0" r="r" b="b"/>
                <a:pathLst>
                  <a:path w="19" h="236">
                    <a:moveTo>
                      <a:pt x="9" y="236"/>
                    </a:moveTo>
                    <a:lnTo>
                      <a:pt x="19" y="228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28"/>
                    </a:lnTo>
                    <a:lnTo>
                      <a:pt x="9" y="218"/>
                    </a:lnTo>
                    <a:lnTo>
                      <a:pt x="9" y="236"/>
                    </a:lnTo>
                    <a:lnTo>
                      <a:pt x="19" y="236"/>
                    </a:lnTo>
                    <a:lnTo>
                      <a:pt x="19" y="228"/>
                    </a:lnTo>
                    <a:lnTo>
                      <a:pt x="9" y="2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4" name="Freeform 380"/>
              <p:cNvSpPr>
                <a:spLocks/>
              </p:cNvSpPr>
              <p:nvPr/>
            </p:nvSpPr>
            <p:spPr bwMode="auto">
              <a:xfrm>
                <a:off x="2000" y="1332"/>
                <a:ext cx="50" cy="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8" y="18"/>
                  </a:cxn>
                  <a:cxn ang="0">
                    <a:pos x="50" y="18"/>
                  </a:cxn>
                  <a:cxn ang="0">
                    <a:pos x="50" y="0"/>
                  </a:cxn>
                  <a:cxn ang="0">
                    <a:pos x="8" y="0"/>
                  </a:cxn>
                  <a:cxn ang="0">
                    <a:pos x="19" y="10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8" y="18"/>
                  </a:cxn>
                  <a:cxn ang="0">
                    <a:pos x="0" y="10"/>
                  </a:cxn>
                </a:cxnLst>
                <a:rect l="0" t="0" r="r" b="b"/>
                <a:pathLst>
                  <a:path w="50" h="18">
                    <a:moveTo>
                      <a:pt x="0" y="10"/>
                    </a:moveTo>
                    <a:lnTo>
                      <a:pt x="8" y="18"/>
                    </a:lnTo>
                    <a:lnTo>
                      <a:pt x="50" y="18"/>
                    </a:lnTo>
                    <a:lnTo>
                      <a:pt x="50" y="0"/>
                    </a:lnTo>
                    <a:lnTo>
                      <a:pt x="8" y="0"/>
                    </a:lnTo>
                    <a:lnTo>
                      <a:pt x="19" y="1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8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5" name="Freeform 381"/>
              <p:cNvSpPr>
                <a:spLocks/>
              </p:cNvSpPr>
              <p:nvPr/>
            </p:nvSpPr>
            <p:spPr bwMode="auto">
              <a:xfrm>
                <a:off x="2000" y="1219"/>
                <a:ext cx="19" cy="11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9"/>
                  </a:cxn>
                  <a:cxn ang="0">
                    <a:pos x="0" y="237"/>
                  </a:cxn>
                  <a:cxn ang="0">
                    <a:pos x="19" y="237"/>
                  </a:cxn>
                  <a:cxn ang="0">
                    <a:pos x="19" y="9"/>
                  </a:cxn>
                  <a:cxn ang="0">
                    <a:pos x="8" y="19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8" y="0"/>
                  </a:cxn>
                </a:cxnLst>
                <a:rect l="0" t="0" r="r" b="b"/>
                <a:pathLst>
                  <a:path w="19" h="237">
                    <a:moveTo>
                      <a:pt x="8" y="0"/>
                    </a:moveTo>
                    <a:lnTo>
                      <a:pt x="0" y="9"/>
                    </a:lnTo>
                    <a:lnTo>
                      <a:pt x="0" y="237"/>
                    </a:lnTo>
                    <a:lnTo>
                      <a:pt x="19" y="237"/>
                    </a:lnTo>
                    <a:lnTo>
                      <a:pt x="19" y="9"/>
                    </a:lnTo>
                    <a:lnTo>
                      <a:pt x="8" y="19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6" name="Rectangle 382"/>
              <p:cNvSpPr>
                <a:spLocks noChangeArrowheads="1"/>
              </p:cNvSpPr>
              <p:nvPr/>
            </p:nvSpPr>
            <p:spPr bwMode="auto">
              <a:xfrm>
                <a:off x="1938" y="1223"/>
                <a:ext cx="42" cy="1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7" name="Freeform 383"/>
              <p:cNvSpPr>
                <a:spLocks/>
              </p:cNvSpPr>
              <p:nvPr/>
            </p:nvSpPr>
            <p:spPr bwMode="auto">
              <a:xfrm>
                <a:off x="1938" y="1219"/>
                <a:ext cx="50" cy="9"/>
              </a:xfrm>
              <a:custGeom>
                <a:avLst/>
                <a:gdLst/>
                <a:ahLst/>
                <a:cxnLst>
                  <a:cxn ang="0">
                    <a:pos x="50" y="9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42" y="19"/>
                  </a:cxn>
                  <a:cxn ang="0">
                    <a:pos x="32" y="9"/>
                  </a:cxn>
                  <a:cxn ang="0">
                    <a:pos x="50" y="9"/>
                  </a:cxn>
                  <a:cxn ang="0">
                    <a:pos x="50" y="0"/>
                  </a:cxn>
                  <a:cxn ang="0">
                    <a:pos x="42" y="0"/>
                  </a:cxn>
                  <a:cxn ang="0">
                    <a:pos x="50" y="9"/>
                  </a:cxn>
                </a:cxnLst>
                <a:rect l="0" t="0" r="r" b="b"/>
                <a:pathLst>
                  <a:path w="50" h="19">
                    <a:moveTo>
                      <a:pt x="50" y="9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42" y="19"/>
                    </a:lnTo>
                    <a:lnTo>
                      <a:pt x="32" y="9"/>
                    </a:lnTo>
                    <a:lnTo>
                      <a:pt x="50" y="9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5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8" name="Freeform 384"/>
              <p:cNvSpPr>
                <a:spLocks/>
              </p:cNvSpPr>
              <p:nvPr/>
            </p:nvSpPr>
            <p:spPr bwMode="auto">
              <a:xfrm>
                <a:off x="1970" y="1223"/>
                <a:ext cx="18" cy="118"/>
              </a:xfrm>
              <a:custGeom>
                <a:avLst/>
                <a:gdLst/>
                <a:ahLst/>
                <a:cxnLst>
                  <a:cxn ang="0">
                    <a:pos x="10" y="236"/>
                  </a:cxn>
                  <a:cxn ang="0">
                    <a:pos x="18" y="228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228"/>
                  </a:cxn>
                  <a:cxn ang="0">
                    <a:pos x="10" y="218"/>
                  </a:cxn>
                  <a:cxn ang="0">
                    <a:pos x="10" y="236"/>
                  </a:cxn>
                  <a:cxn ang="0">
                    <a:pos x="18" y="236"/>
                  </a:cxn>
                  <a:cxn ang="0">
                    <a:pos x="18" y="228"/>
                  </a:cxn>
                  <a:cxn ang="0">
                    <a:pos x="10" y="236"/>
                  </a:cxn>
                </a:cxnLst>
                <a:rect l="0" t="0" r="r" b="b"/>
                <a:pathLst>
                  <a:path w="18" h="236">
                    <a:moveTo>
                      <a:pt x="10" y="236"/>
                    </a:moveTo>
                    <a:lnTo>
                      <a:pt x="18" y="22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28"/>
                    </a:lnTo>
                    <a:lnTo>
                      <a:pt x="10" y="218"/>
                    </a:lnTo>
                    <a:lnTo>
                      <a:pt x="10" y="236"/>
                    </a:lnTo>
                    <a:lnTo>
                      <a:pt x="18" y="236"/>
                    </a:lnTo>
                    <a:lnTo>
                      <a:pt x="18" y="228"/>
                    </a:lnTo>
                    <a:lnTo>
                      <a:pt x="10" y="2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9" name="Freeform 385"/>
              <p:cNvSpPr>
                <a:spLocks/>
              </p:cNvSpPr>
              <p:nvPr/>
            </p:nvSpPr>
            <p:spPr bwMode="auto">
              <a:xfrm>
                <a:off x="1928" y="1332"/>
                <a:ext cx="52" cy="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0" y="18"/>
                  </a:cxn>
                  <a:cxn ang="0">
                    <a:pos x="52" y="18"/>
                  </a:cxn>
                  <a:cxn ang="0">
                    <a:pos x="52" y="0"/>
                  </a:cxn>
                  <a:cxn ang="0">
                    <a:pos x="10" y="0"/>
                  </a:cxn>
                  <a:cxn ang="0">
                    <a:pos x="19" y="10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0" y="10"/>
                  </a:cxn>
                </a:cxnLst>
                <a:rect l="0" t="0" r="r" b="b"/>
                <a:pathLst>
                  <a:path w="52" h="18">
                    <a:moveTo>
                      <a:pt x="0" y="10"/>
                    </a:moveTo>
                    <a:lnTo>
                      <a:pt x="10" y="18"/>
                    </a:lnTo>
                    <a:lnTo>
                      <a:pt x="52" y="18"/>
                    </a:lnTo>
                    <a:lnTo>
                      <a:pt x="52" y="0"/>
                    </a:lnTo>
                    <a:lnTo>
                      <a:pt x="10" y="0"/>
                    </a:lnTo>
                    <a:lnTo>
                      <a:pt x="19" y="1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0" name="Freeform 386"/>
              <p:cNvSpPr>
                <a:spLocks/>
              </p:cNvSpPr>
              <p:nvPr/>
            </p:nvSpPr>
            <p:spPr bwMode="auto">
              <a:xfrm>
                <a:off x="1928" y="1219"/>
                <a:ext cx="19" cy="11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9"/>
                  </a:cxn>
                  <a:cxn ang="0">
                    <a:pos x="0" y="237"/>
                  </a:cxn>
                  <a:cxn ang="0">
                    <a:pos x="19" y="237"/>
                  </a:cxn>
                  <a:cxn ang="0">
                    <a:pos x="19" y="9"/>
                  </a:cxn>
                  <a:cxn ang="0">
                    <a:pos x="10" y="19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0" y="0"/>
                  </a:cxn>
                </a:cxnLst>
                <a:rect l="0" t="0" r="r" b="b"/>
                <a:pathLst>
                  <a:path w="19" h="237">
                    <a:moveTo>
                      <a:pt x="10" y="0"/>
                    </a:moveTo>
                    <a:lnTo>
                      <a:pt x="0" y="9"/>
                    </a:lnTo>
                    <a:lnTo>
                      <a:pt x="0" y="237"/>
                    </a:lnTo>
                    <a:lnTo>
                      <a:pt x="19" y="237"/>
                    </a:lnTo>
                    <a:lnTo>
                      <a:pt x="19" y="9"/>
                    </a:lnTo>
                    <a:lnTo>
                      <a:pt x="10" y="19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1" name="Rectangle 387"/>
              <p:cNvSpPr>
                <a:spLocks noChangeArrowheads="1"/>
              </p:cNvSpPr>
              <p:nvPr/>
            </p:nvSpPr>
            <p:spPr bwMode="auto">
              <a:xfrm>
                <a:off x="1851" y="1223"/>
                <a:ext cx="40" cy="1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2" name="Freeform 388"/>
              <p:cNvSpPr>
                <a:spLocks/>
              </p:cNvSpPr>
              <p:nvPr/>
            </p:nvSpPr>
            <p:spPr bwMode="auto">
              <a:xfrm>
                <a:off x="1851" y="1219"/>
                <a:ext cx="49" cy="9"/>
              </a:xfrm>
              <a:custGeom>
                <a:avLst/>
                <a:gdLst/>
                <a:ahLst/>
                <a:cxnLst>
                  <a:cxn ang="0">
                    <a:pos x="49" y="9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40" y="19"/>
                  </a:cxn>
                  <a:cxn ang="0">
                    <a:pos x="30" y="9"/>
                  </a:cxn>
                  <a:cxn ang="0">
                    <a:pos x="49" y="9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49" y="9"/>
                  </a:cxn>
                </a:cxnLst>
                <a:rect l="0" t="0" r="r" b="b"/>
                <a:pathLst>
                  <a:path w="49" h="19">
                    <a:moveTo>
                      <a:pt x="49" y="9"/>
                    </a:moveTo>
                    <a:lnTo>
                      <a:pt x="40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40" y="19"/>
                    </a:lnTo>
                    <a:lnTo>
                      <a:pt x="30" y="9"/>
                    </a:lnTo>
                    <a:lnTo>
                      <a:pt x="49" y="9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49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3" name="Freeform 389"/>
              <p:cNvSpPr>
                <a:spLocks/>
              </p:cNvSpPr>
              <p:nvPr/>
            </p:nvSpPr>
            <p:spPr bwMode="auto">
              <a:xfrm>
                <a:off x="1881" y="1223"/>
                <a:ext cx="19" cy="118"/>
              </a:xfrm>
              <a:custGeom>
                <a:avLst/>
                <a:gdLst/>
                <a:ahLst/>
                <a:cxnLst>
                  <a:cxn ang="0">
                    <a:pos x="10" y="236"/>
                  </a:cxn>
                  <a:cxn ang="0">
                    <a:pos x="19" y="228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28"/>
                  </a:cxn>
                  <a:cxn ang="0">
                    <a:pos x="10" y="218"/>
                  </a:cxn>
                  <a:cxn ang="0">
                    <a:pos x="10" y="236"/>
                  </a:cxn>
                  <a:cxn ang="0">
                    <a:pos x="19" y="236"/>
                  </a:cxn>
                  <a:cxn ang="0">
                    <a:pos x="19" y="228"/>
                  </a:cxn>
                  <a:cxn ang="0">
                    <a:pos x="10" y="236"/>
                  </a:cxn>
                </a:cxnLst>
                <a:rect l="0" t="0" r="r" b="b"/>
                <a:pathLst>
                  <a:path w="19" h="236">
                    <a:moveTo>
                      <a:pt x="10" y="236"/>
                    </a:moveTo>
                    <a:lnTo>
                      <a:pt x="19" y="228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28"/>
                    </a:lnTo>
                    <a:lnTo>
                      <a:pt x="10" y="218"/>
                    </a:lnTo>
                    <a:lnTo>
                      <a:pt x="10" y="236"/>
                    </a:lnTo>
                    <a:lnTo>
                      <a:pt x="19" y="236"/>
                    </a:lnTo>
                    <a:lnTo>
                      <a:pt x="19" y="228"/>
                    </a:lnTo>
                    <a:lnTo>
                      <a:pt x="10" y="2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4" name="Freeform 390"/>
              <p:cNvSpPr>
                <a:spLocks/>
              </p:cNvSpPr>
              <p:nvPr/>
            </p:nvSpPr>
            <p:spPr bwMode="auto">
              <a:xfrm>
                <a:off x="1841" y="1332"/>
                <a:ext cx="50" cy="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0" y="18"/>
                  </a:cxn>
                  <a:cxn ang="0">
                    <a:pos x="50" y="18"/>
                  </a:cxn>
                  <a:cxn ang="0">
                    <a:pos x="50" y="0"/>
                  </a:cxn>
                  <a:cxn ang="0">
                    <a:pos x="10" y="0"/>
                  </a:cxn>
                  <a:cxn ang="0">
                    <a:pos x="19" y="10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10" y="18"/>
                  </a:cxn>
                  <a:cxn ang="0">
                    <a:pos x="0" y="10"/>
                  </a:cxn>
                </a:cxnLst>
                <a:rect l="0" t="0" r="r" b="b"/>
                <a:pathLst>
                  <a:path w="50" h="18">
                    <a:moveTo>
                      <a:pt x="0" y="10"/>
                    </a:moveTo>
                    <a:lnTo>
                      <a:pt x="10" y="18"/>
                    </a:lnTo>
                    <a:lnTo>
                      <a:pt x="50" y="18"/>
                    </a:lnTo>
                    <a:lnTo>
                      <a:pt x="50" y="0"/>
                    </a:lnTo>
                    <a:lnTo>
                      <a:pt x="10" y="0"/>
                    </a:lnTo>
                    <a:lnTo>
                      <a:pt x="19" y="1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5" name="Freeform 391"/>
              <p:cNvSpPr>
                <a:spLocks/>
              </p:cNvSpPr>
              <p:nvPr/>
            </p:nvSpPr>
            <p:spPr bwMode="auto">
              <a:xfrm>
                <a:off x="1841" y="1219"/>
                <a:ext cx="19" cy="11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9"/>
                  </a:cxn>
                  <a:cxn ang="0">
                    <a:pos x="0" y="237"/>
                  </a:cxn>
                  <a:cxn ang="0">
                    <a:pos x="19" y="237"/>
                  </a:cxn>
                  <a:cxn ang="0">
                    <a:pos x="19" y="9"/>
                  </a:cxn>
                  <a:cxn ang="0">
                    <a:pos x="10" y="19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0" y="0"/>
                  </a:cxn>
                </a:cxnLst>
                <a:rect l="0" t="0" r="r" b="b"/>
                <a:pathLst>
                  <a:path w="19" h="237">
                    <a:moveTo>
                      <a:pt x="10" y="0"/>
                    </a:moveTo>
                    <a:lnTo>
                      <a:pt x="0" y="9"/>
                    </a:lnTo>
                    <a:lnTo>
                      <a:pt x="0" y="237"/>
                    </a:lnTo>
                    <a:lnTo>
                      <a:pt x="19" y="237"/>
                    </a:lnTo>
                    <a:lnTo>
                      <a:pt x="19" y="9"/>
                    </a:lnTo>
                    <a:lnTo>
                      <a:pt x="10" y="19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6" name="Freeform 392"/>
              <p:cNvSpPr>
                <a:spLocks/>
              </p:cNvSpPr>
              <p:nvPr/>
            </p:nvSpPr>
            <p:spPr bwMode="auto">
              <a:xfrm>
                <a:off x="1447" y="1175"/>
                <a:ext cx="523" cy="266"/>
              </a:xfrm>
              <a:custGeom>
                <a:avLst/>
                <a:gdLst/>
                <a:ahLst/>
                <a:cxnLst>
                  <a:cxn ang="0">
                    <a:pos x="255" y="20"/>
                  </a:cxn>
                  <a:cxn ang="0">
                    <a:pos x="269" y="48"/>
                  </a:cxn>
                  <a:cxn ang="0">
                    <a:pos x="284" y="69"/>
                  </a:cxn>
                  <a:cxn ang="0">
                    <a:pos x="298" y="82"/>
                  </a:cxn>
                  <a:cxn ang="0">
                    <a:pos x="314" y="94"/>
                  </a:cxn>
                  <a:cxn ang="0">
                    <a:pos x="330" y="106"/>
                  </a:cxn>
                  <a:cxn ang="0">
                    <a:pos x="337" y="117"/>
                  </a:cxn>
                  <a:cxn ang="0">
                    <a:pos x="327" y="131"/>
                  </a:cxn>
                  <a:cxn ang="0">
                    <a:pos x="324" y="149"/>
                  </a:cxn>
                  <a:cxn ang="0">
                    <a:pos x="372" y="144"/>
                  </a:cxn>
                  <a:cxn ang="0">
                    <a:pos x="383" y="192"/>
                  </a:cxn>
                  <a:cxn ang="0">
                    <a:pos x="393" y="239"/>
                  </a:cxn>
                  <a:cxn ang="0">
                    <a:pos x="466" y="279"/>
                  </a:cxn>
                  <a:cxn ang="0">
                    <a:pos x="480" y="331"/>
                  </a:cxn>
                  <a:cxn ang="0">
                    <a:pos x="486" y="380"/>
                  </a:cxn>
                  <a:cxn ang="0">
                    <a:pos x="503" y="427"/>
                  </a:cxn>
                  <a:cxn ang="0">
                    <a:pos x="523" y="482"/>
                  </a:cxn>
                  <a:cxn ang="0">
                    <a:pos x="407" y="532"/>
                  </a:cxn>
                  <a:cxn ang="0">
                    <a:pos x="295" y="477"/>
                  </a:cxn>
                  <a:cxn ang="0">
                    <a:pos x="317" y="508"/>
                  </a:cxn>
                  <a:cxn ang="0">
                    <a:pos x="295" y="511"/>
                  </a:cxn>
                  <a:cxn ang="0">
                    <a:pos x="274" y="514"/>
                  </a:cxn>
                  <a:cxn ang="0">
                    <a:pos x="252" y="515"/>
                  </a:cxn>
                  <a:cxn ang="0">
                    <a:pos x="232" y="514"/>
                  </a:cxn>
                  <a:cxn ang="0">
                    <a:pos x="205" y="499"/>
                  </a:cxn>
                  <a:cxn ang="0">
                    <a:pos x="166" y="475"/>
                  </a:cxn>
                  <a:cxn ang="0">
                    <a:pos x="128" y="458"/>
                  </a:cxn>
                  <a:cxn ang="0">
                    <a:pos x="95" y="456"/>
                  </a:cxn>
                  <a:cxn ang="0">
                    <a:pos x="73" y="463"/>
                  </a:cxn>
                  <a:cxn ang="0">
                    <a:pos x="55" y="470"/>
                  </a:cxn>
                  <a:cxn ang="0">
                    <a:pos x="27" y="472"/>
                  </a:cxn>
                  <a:cxn ang="0">
                    <a:pos x="0" y="448"/>
                  </a:cxn>
                  <a:cxn ang="0">
                    <a:pos x="3" y="401"/>
                  </a:cxn>
                  <a:cxn ang="0">
                    <a:pos x="19" y="354"/>
                  </a:cxn>
                  <a:cxn ang="0">
                    <a:pos x="42" y="310"/>
                  </a:cxn>
                  <a:cxn ang="0">
                    <a:pos x="43" y="259"/>
                  </a:cxn>
                  <a:cxn ang="0">
                    <a:pos x="55" y="263"/>
                  </a:cxn>
                  <a:cxn ang="0">
                    <a:pos x="67" y="263"/>
                  </a:cxn>
                  <a:cxn ang="0">
                    <a:pos x="80" y="238"/>
                  </a:cxn>
                  <a:cxn ang="0">
                    <a:pos x="76" y="201"/>
                  </a:cxn>
                  <a:cxn ang="0">
                    <a:pos x="98" y="178"/>
                  </a:cxn>
                  <a:cxn ang="0">
                    <a:pos x="123" y="0"/>
                  </a:cxn>
                  <a:cxn ang="0">
                    <a:pos x="246" y="9"/>
                  </a:cxn>
                </a:cxnLst>
                <a:rect l="0" t="0" r="r" b="b"/>
                <a:pathLst>
                  <a:path w="523" h="532">
                    <a:moveTo>
                      <a:pt x="246" y="9"/>
                    </a:moveTo>
                    <a:lnTo>
                      <a:pt x="255" y="20"/>
                    </a:lnTo>
                    <a:lnTo>
                      <a:pt x="262" y="34"/>
                    </a:lnTo>
                    <a:lnTo>
                      <a:pt x="269" y="48"/>
                    </a:lnTo>
                    <a:lnTo>
                      <a:pt x="277" y="61"/>
                    </a:lnTo>
                    <a:lnTo>
                      <a:pt x="284" y="69"/>
                    </a:lnTo>
                    <a:lnTo>
                      <a:pt x="291" y="76"/>
                    </a:lnTo>
                    <a:lnTo>
                      <a:pt x="298" y="82"/>
                    </a:lnTo>
                    <a:lnTo>
                      <a:pt x="307" y="89"/>
                    </a:lnTo>
                    <a:lnTo>
                      <a:pt x="314" y="94"/>
                    </a:lnTo>
                    <a:lnTo>
                      <a:pt x="322" y="100"/>
                    </a:lnTo>
                    <a:lnTo>
                      <a:pt x="330" y="106"/>
                    </a:lnTo>
                    <a:lnTo>
                      <a:pt x="337" y="113"/>
                    </a:lnTo>
                    <a:lnTo>
                      <a:pt x="337" y="117"/>
                    </a:lnTo>
                    <a:lnTo>
                      <a:pt x="331" y="124"/>
                    </a:lnTo>
                    <a:lnTo>
                      <a:pt x="327" y="131"/>
                    </a:lnTo>
                    <a:lnTo>
                      <a:pt x="324" y="139"/>
                    </a:lnTo>
                    <a:lnTo>
                      <a:pt x="324" y="149"/>
                    </a:lnTo>
                    <a:lnTo>
                      <a:pt x="332" y="158"/>
                    </a:lnTo>
                    <a:lnTo>
                      <a:pt x="372" y="144"/>
                    </a:lnTo>
                    <a:lnTo>
                      <a:pt x="378" y="168"/>
                    </a:lnTo>
                    <a:lnTo>
                      <a:pt x="383" y="192"/>
                    </a:lnTo>
                    <a:lnTo>
                      <a:pt x="388" y="216"/>
                    </a:lnTo>
                    <a:lnTo>
                      <a:pt x="393" y="239"/>
                    </a:lnTo>
                    <a:lnTo>
                      <a:pt x="447" y="254"/>
                    </a:lnTo>
                    <a:lnTo>
                      <a:pt x="466" y="279"/>
                    </a:lnTo>
                    <a:lnTo>
                      <a:pt x="476" y="306"/>
                    </a:lnTo>
                    <a:lnTo>
                      <a:pt x="480" y="331"/>
                    </a:lnTo>
                    <a:lnTo>
                      <a:pt x="483" y="355"/>
                    </a:lnTo>
                    <a:lnTo>
                      <a:pt x="486" y="380"/>
                    </a:lnTo>
                    <a:lnTo>
                      <a:pt x="491" y="403"/>
                    </a:lnTo>
                    <a:lnTo>
                      <a:pt x="503" y="427"/>
                    </a:lnTo>
                    <a:lnTo>
                      <a:pt x="523" y="448"/>
                    </a:lnTo>
                    <a:lnTo>
                      <a:pt x="523" y="482"/>
                    </a:lnTo>
                    <a:lnTo>
                      <a:pt x="491" y="517"/>
                    </a:lnTo>
                    <a:lnTo>
                      <a:pt x="407" y="532"/>
                    </a:lnTo>
                    <a:lnTo>
                      <a:pt x="372" y="487"/>
                    </a:lnTo>
                    <a:lnTo>
                      <a:pt x="295" y="477"/>
                    </a:lnTo>
                    <a:lnTo>
                      <a:pt x="327" y="507"/>
                    </a:lnTo>
                    <a:lnTo>
                      <a:pt x="317" y="508"/>
                    </a:lnTo>
                    <a:lnTo>
                      <a:pt x="305" y="510"/>
                    </a:lnTo>
                    <a:lnTo>
                      <a:pt x="295" y="511"/>
                    </a:lnTo>
                    <a:lnTo>
                      <a:pt x="284" y="513"/>
                    </a:lnTo>
                    <a:lnTo>
                      <a:pt x="274" y="514"/>
                    </a:lnTo>
                    <a:lnTo>
                      <a:pt x="262" y="514"/>
                    </a:lnTo>
                    <a:lnTo>
                      <a:pt x="252" y="515"/>
                    </a:lnTo>
                    <a:lnTo>
                      <a:pt x="241" y="517"/>
                    </a:lnTo>
                    <a:lnTo>
                      <a:pt x="232" y="514"/>
                    </a:lnTo>
                    <a:lnTo>
                      <a:pt x="221" y="508"/>
                    </a:lnTo>
                    <a:lnTo>
                      <a:pt x="205" y="499"/>
                    </a:lnTo>
                    <a:lnTo>
                      <a:pt x="186" y="486"/>
                    </a:lnTo>
                    <a:lnTo>
                      <a:pt x="166" y="475"/>
                    </a:lnTo>
                    <a:lnTo>
                      <a:pt x="146" y="465"/>
                    </a:lnTo>
                    <a:lnTo>
                      <a:pt x="128" y="458"/>
                    </a:lnTo>
                    <a:lnTo>
                      <a:pt x="110" y="455"/>
                    </a:lnTo>
                    <a:lnTo>
                      <a:pt x="95" y="456"/>
                    </a:lnTo>
                    <a:lnTo>
                      <a:pt x="83" y="459"/>
                    </a:lnTo>
                    <a:lnTo>
                      <a:pt x="73" y="463"/>
                    </a:lnTo>
                    <a:lnTo>
                      <a:pt x="65" y="468"/>
                    </a:lnTo>
                    <a:lnTo>
                      <a:pt x="55" y="470"/>
                    </a:lnTo>
                    <a:lnTo>
                      <a:pt x="43" y="473"/>
                    </a:lnTo>
                    <a:lnTo>
                      <a:pt x="27" y="472"/>
                    </a:lnTo>
                    <a:lnTo>
                      <a:pt x="6" y="468"/>
                    </a:lnTo>
                    <a:lnTo>
                      <a:pt x="0" y="448"/>
                    </a:lnTo>
                    <a:lnTo>
                      <a:pt x="0" y="425"/>
                    </a:lnTo>
                    <a:lnTo>
                      <a:pt x="3" y="401"/>
                    </a:lnTo>
                    <a:lnTo>
                      <a:pt x="10" y="377"/>
                    </a:lnTo>
                    <a:lnTo>
                      <a:pt x="19" y="354"/>
                    </a:lnTo>
                    <a:lnTo>
                      <a:pt x="29" y="331"/>
                    </a:lnTo>
                    <a:lnTo>
                      <a:pt x="42" y="310"/>
                    </a:lnTo>
                    <a:lnTo>
                      <a:pt x="53" y="293"/>
                    </a:lnTo>
                    <a:lnTo>
                      <a:pt x="43" y="259"/>
                    </a:lnTo>
                    <a:lnTo>
                      <a:pt x="49" y="262"/>
                    </a:lnTo>
                    <a:lnTo>
                      <a:pt x="55" y="263"/>
                    </a:lnTo>
                    <a:lnTo>
                      <a:pt x="62" y="263"/>
                    </a:lnTo>
                    <a:lnTo>
                      <a:pt x="67" y="263"/>
                    </a:lnTo>
                    <a:lnTo>
                      <a:pt x="79" y="256"/>
                    </a:lnTo>
                    <a:lnTo>
                      <a:pt x="80" y="238"/>
                    </a:lnTo>
                    <a:lnTo>
                      <a:pt x="78" y="220"/>
                    </a:lnTo>
                    <a:lnTo>
                      <a:pt x="76" y="201"/>
                    </a:lnTo>
                    <a:lnTo>
                      <a:pt x="82" y="183"/>
                    </a:lnTo>
                    <a:lnTo>
                      <a:pt x="98" y="178"/>
                    </a:lnTo>
                    <a:lnTo>
                      <a:pt x="63" y="158"/>
                    </a:lnTo>
                    <a:lnTo>
                      <a:pt x="123" y="0"/>
                    </a:lnTo>
                    <a:lnTo>
                      <a:pt x="163" y="20"/>
                    </a:lnTo>
                    <a:lnTo>
                      <a:pt x="246" y="9"/>
                    </a:lnTo>
                    <a:close/>
                  </a:path>
                </a:pathLst>
              </a:custGeom>
              <a:solidFill>
                <a:srgbClr val="027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7" name="Freeform 393"/>
              <p:cNvSpPr>
                <a:spLocks/>
              </p:cNvSpPr>
              <p:nvPr/>
            </p:nvSpPr>
            <p:spPr bwMode="auto">
              <a:xfrm>
                <a:off x="1685" y="1177"/>
                <a:ext cx="54" cy="37"/>
              </a:xfrm>
              <a:custGeom>
                <a:avLst/>
                <a:gdLst/>
                <a:ahLst/>
                <a:cxnLst>
                  <a:cxn ang="0">
                    <a:pos x="54" y="64"/>
                  </a:cxn>
                  <a:cxn ang="0">
                    <a:pos x="43" y="50"/>
                  </a:cxn>
                  <a:cxn ang="0">
                    <a:pos x="33" y="34"/>
                  </a:cxn>
                  <a:cxn ang="0">
                    <a:pos x="24" y="17"/>
                  </a:cxn>
                  <a:cxn ang="0">
                    <a:pos x="16" y="0"/>
                  </a:cxn>
                  <a:cxn ang="0">
                    <a:pos x="0" y="9"/>
                  </a:cxn>
                  <a:cxn ang="0">
                    <a:pos x="7" y="23"/>
                  </a:cxn>
                  <a:cxn ang="0">
                    <a:pos x="18" y="41"/>
                  </a:cxn>
                  <a:cxn ang="0">
                    <a:pos x="31" y="61"/>
                  </a:cxn>
                  <a:cxn ang="0">
                    <a:pos x="41" y="75"/>
                  </a:cxn>
                  <a:cxn ang="0">
                    <a:pos x="54" y="64"/>
                  </a:cxn>
                </a:cxnLst>
                <a:rect l="0" t="0" r="r" b="b"/>
                <a:pathLst>
                  <a:path w="54" h="75">
                    <a:moveTo>
                      <a:pt x="54" y="64"/>
                    </a:moveTo>
                    <a:lnTo>
                      <a:pt x="43" y="50"/>
                    </a:lnTo>
                    <a:lnTo>
                      <a:pt x="33" y="34"/>
                    </a:lnTo>
                    <a:lnTo>
                      <a:pt x="24" y="17"/>
                    </a:lnTo>
                    <a:lnTo>
                      <a:pt x="16" y="0"/>
                    </a:lnTo>
                    <a:lnTo>
                      <a:pt x="0" y="9"/>
                    </a:lnTo>
                    <a:lnTo>
                      <a:pt x="7" y="23"/>
                    </a:lnTo>
                    <a:lnTo>
                      <a:pt x="18" y="41"/>
                    </a:lnTo>
                    <a:lnTo>
                      <a:pt x="31" y="61"/>
                    </a:lnTo>
                    <a:lnTo>
                      <a:pt x="41" y="75"/>
                    </a:lnTo>
                    <a:lnTo>
                      <a:pt x="54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8" name="Freeform 394"/>
              <p:cNvSpPr>
                <a:spLocks/>
              </p:cNvSpPr>
              <p:nvPr/>
            </p:nvSpPr>
            <p:spPr bwMode="auto">
              <a:xfrm>
                <a:off x="1726" y="1209"/>
                <a:ext cx="66" cy="31"/>
              </a:xfrm>
              <a:custGeom>
                <a:avLst/>
                <a:gdLst/>
                <a:ahLst/>
                <a:cxnLst>
                  <a:cxn ang="0">
                    <a:pos x="58" y="62"/>
                  </a:cxn>
                  <a:cxn ang="0">
                    <a:pos x="66" y="53"/>
                  </a:cxn>
                  <a:cxn ang="0">
                    <a:pos x="66" y="42"/>
                  </a:cxn>
                  <a:cxn ang="0">
                    <a:pos x="61" y="36"/>
                  </a:cxn>
                  <a:cxn ang="0">
                    <a:pos x="53" y="31"/>
                  </a:cxn>
                  <a:cxn ang="0">
                    <a:pos x="46" y="26"/>
                  </a:cxn>
                  <a:cxn ang="0">
                    <a:pos x="39" y="22"/>
                  </a:cxn>
                  <a:cxn ang="0">
                    <a:pos x="32" y="18"/>
                  </a:cxn>
                  <a:cxn ang="0">
                    <a:pos x="25" y="12"/>
                  </a:cxn>
                  <a:cxn ang="0">
                    <a:pos x="19" y="7"/>
                  </a:cxn>
                  <a:cxn ang="0">
                    <a:pos x="13" y="0"/>
                  </a:cxn>
                  <a:cxn ang="0">
                    <a:pos x="0" y="11"/>
                  </a:cxn>
                  <a:cxn ang="0">
                    <a:pos x="6" y="17"/>
                  </a:cxn>
                  <a:cxn ang="0">
                    <a:pos x="13" y="22"/>
                  </a:cxn>
                  <a:cxn ang="0">
                    <a:pos x="19" y="26"/>
                  </a:cxn>
                  <a:cxn ang="0">
                    <a:pos x="26" y="31"/>
                  </a:cxn>
                  <a:cxn ang="0">
                    <a:pos x="32" y="35"/>
                  </a:cxn>
                  <a:cxn ang="0">
                    <a:pos x="38" y="39"/>
                  </a:cxn>
                  <a:cxn ang="0">
                    <a:pos x="45" y="43"/>
                  </a:cxn>
                  <a:cxn ang="0">
                    <a:pos x="51" y="49"/>
                  </a:cxn>
                  <a:cxn ang="0">
                    <a:pos x="51" y="45"/>
                  </a:cxn>
                  <a:cxn ang="0">
                    <a:pos x="48" y="50"/>
                  </a:cxn>
                  <a:cxn ang="0">
                    <a:pos x="58" y="62"/>
                  </a:cxn>
                </a:cxnLst>
                <a:rect l="0" t="0" r="r" b="b"/>
                <a:pathLst>
                  <a:path w="66" h="62">
                    <a:moveTo>
                      <a:pt x="58" y="62"/>
                    </a:moveTo>
                    <a:lnTo>
                      <a:pt x="66" y="53"/>
                    </a:lnTo>
                    <a:lnTo>
                      <a:pt x="66" y="42"/>
                    </a:lnTo>
                    <a:lnTo>
                      <a:pt x="61" y="36"/>
                    </a:lnTo>
                    <a:lnTo>
                      <a:pt x="53" y="31"/>
                    </a:lnTo>
                    <a:lnTo>
                      <a:pt x="46" y="26"/>
                    </a:lnTo>
                    <a:lnTo>
                      <a:pt x="39" y="22"/>
                    </a:lnTo>
                    <a:lnTo>
                      <a:pt x="32" y="18"/>
                    </a:lnTo>
                    <a:lnTo>
                      <a:pt x="25" y="12"/>
                    </a:lnTo>
                    <a:lnTo>
                      <a:pt x="19" y="7"/>
                    </a:lnTo>
                    <a:lnTo>
                      <a:pt x="13" y="0"/>
                    </a:lnTo>
                    <a:lnTo>
                      <a:pt x="0" y="11"/>
                    </a:lnTo>
                    <a:lnTo>
                      <a:pt x="6" y="17"/>
                    </a:lnTo>
                    <a:lnTo>
                      <a:pt x="13" y="22"/>
                    </a:lnTo>
                    <a:lnTo>
                      <a:pt x="19" y="26"/>
                    </a:lnTo>
                    <a:lnTo>
                      <a:pt x="26" y="31"/>
                    </a:lnTo>
                    <a:lnTo>
                      <a:pt x="32" y="35"/>
                    </a:lnTo>
                    <a:lnTo>
                      <a:pt x="38" y="39"/>
                    </a:lnTo>
                    <a:lnTo>
                      <a:pt x="45" y="43"/>
                    </a:lnTo>
                    <a:lnTo>
                      <a:pt x="51" y="49"/>
                    </a:lnTo>
                    <a:lnTo>
                      <a:pt x="51" y="45"/>
                    </a:lnTo>
                    <a:lnTo>
                      <a:pt x="48" y="50"/>
                    </a:lnTo>
                    <a:lnTo>
                      <a:pt x="58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9" name="Freeform 395"/>
              <p:cNvSpPr>
                <a:spLocks/>
              </p:cNvSpPr>
              <p:nvPr/>
            </p:nvSpPr>
            <p:spPr bwMode="auto">
              <a:xfrm>
                <a:off x="1762" y="1234"/>
                <a:ext cx="22" cy="25"/>
              </a:xfrm>
              <a:custGeom>
                <a:avLst/>
                <a:gdLst/>
                <a:ahLst/>
                <a:cxnLst>
                  <a:cxn ang="0">
                    <a:pos x="15" y="33"/>
                  </a:cxn>
                  <a:cxn ang="0">
                    <a:pos x="22" y="34"/>
                  </a:cxn>
                  <a:cxn ang="0">
                    <a:pos x="17" y="30"/>
                  </a:cxn>
                  <a:cxn ang="0">
                    <a:pos x="16" y="26"/>
                  </a:cxn>
                  <a:cxn ang="0">
                    <a:pos x="17" y="20"/>
                  </a:cxn>
                  <a:cxn ang="0">
                    <a:pos x="19" y="16"/>
                  </a:cxn>
                  <a:cxn ang="0">
                    <a:pos x="22" y="12"/>
                  </a:cxn>
                  <a:cxn ang="0">
                    <a:pos x="12" y="0"/>
                  </a:cxn>
                  <a:cxn ang="0">
                    <a:pos x="0" y="16"/>
                  </a:cxn>
                  <a:cxn ang="0">
                    <a:pos x="0" y="33"/>
                  </a:cxn>
                  <a:cxn ang="0">
                    <a:pos x="12" y="47"/>
                  </a:cxn>
                  <a:cxn ang="0">
                    <a:pos x="20" y="48"/>
                  </a:cxn>
                  <a:cxn ang="0">
                    <a:pos x="12" y="47"/>
                  </a:cxn>
                  <a:cxn ang="0">
                    <a:pos x="16" y="50"/>
                  </a:cxn>
                  <a:cxn ang="0">
                    <a:pos x="20" y="48"/>
                  </a:cxn>
                  <a:cxn ang="0">
                    <a:pos x="15" y="33"/>
                  </a:cxn>
                </a:cxnLst>
                <a:rect l="0" t="0" r="r" b="b"/>
                <a:pathLst>
                  <a:path w="22" h="50">
                    <a:moveTo>
                      <a:pt x="15" y="33"/>
                    </a:moveTo>
                    <a:lnTo>
                      <a:pt x="22" y="34"/>
                    </a:lnTo>
                    <a:lnTo>
                      <a:pt x="17" y="30"/>
                    </a:lnTo>
                    <a:lnTo>
                      <a:pt x="16" y="26"/>
                    </a:lnTo>
                    <a:lnTo>
                      <a:pt x="17" y="20"/>
                    </a:lnTo>
                    <a:lnTo>
                      <a:pt x="19" y="16"/>
                    </a:lnTo>
                    <a:lnTo>
                      <a:pt x="22" y="12"/>
                    </a:lnTo>
                    <a:lnTo>
                      <a:pt x="12" y="0"/>
                    </a:lnTo>
                    <a:lnTo>
                      <a:pt x="0" y="16"/>
                    </a:lnTo>
                    <a:lnTo>
                      <a:pt x="0" y="33"/>
                    </a:lnTo>
                    <a:lnTo>
                      <a:pt x="12" y="47"/>
                    </a:lnTo>
                    <a:lnTo>
                      <a:pt x="20" y="48"/>
                    </a:lnTo>
                    <a:lnTo>
                      <a:pt x="12" y="47"/>
                    </a:lnTo>
                    <a:lnTo>
                      <a:pt x="16" y="50"/>
                    </a:lnTo>
                    <a:lnTo>
                      <a:pt x="20" y="48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0" name="Freeform 396"/>
              <p:cNvSpPr>
                <a:spLocks/>
              </p:cNvSpPr>
              <p:nvPr/>
            </p:nvSpPr>
            <p:spPr bwMode="auto">
              <a:xfrm>
                <a:off x="1777" y="1241"/>
                <a:ext cx="51" cy="17"/>
              </a:xfrm>
              <a:custGeom>
                <a:avLst/>
                <a:gdLst/>
                <a:ahLst/>
                <a:cxnLst>
                  <a:cxn ang="0">
                    <a:pos x="51" y="10"/>
                  </a:cxn>
                  <a:cxn ang="0">
                    <a:pos x="40" y="3"/>
                  </a:cxn>
                  <a:cxn ang="0">
                    <a:pos x="0" y="19"/>
                  </a:cxn>
                  <a:cxn ang="0">
                    <a:pos x="5" y="34"/>
                  </a:cxn>
                  <a:cxn ang="0">
                    <a:pos x="45" y="20"/>
                  </a:cxn>
                  <a:cxn ang="0">
                    <a:pos x="34" y="13"/>
                  </a:cxn>
                  <a:cxn ang="0">
                    <a:pos x="51" y="10"/>
                  </a:cxn>
                  <a:cxn ang="0">
                    <a:pos x="50" y="0"/>
                  </a:cxn>
                  <a:cxn ang="0">
                    <a:pos x="40" y="3"/>
                  </a:cxn>
                  <a:cxn ang="0">
                    <a:pos x="51" y="10"/>
                  </a:cxn>
                </a:cxnLst>
                <a:rect l="0" t="0" r="r" b="b"/>
                <a:pathLst>
                  <a:path w="51" h="34">
                    <a:moveTo>
                      <a:pt x="51" y="10"/>
                    </a:moveTo>
                    <a:lnTo>
                      <a:pt x="40" y="3"/>
                    </a:lnTo>
                    <a:lnTo>
                      <a:pt x="0" y="19"/>
                    </a:lnTo>
                    <a:lnTo>
                      <a:pt x="5" y="34"/>
                    </a:lnTo>
                    <a:lnTo>
                      <a:pt x="45" y="20"/>
                    </a:lnTo>
                    <a:lnTo>
                      <a:pt x="34" y="13"/>
                    </a:lnTo>
                    <a:lnTo>
                      <a:pt x="51" y="10"/>
                    </a:lnTo>
                    <a:lnTo>
                      <a:pt x="50" y="0"/>
                    </a:lnTo>
                    <a:lnTo>
                      <a:pt x="40" y="3"/>
                    </a:lnTo>
                    <a:lnTo>
                      <a:pt x="5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1" name="Freeform 397"/>
              <p:cNvSpPr>
                <a:spLocks/>
              </p:cNvSpPr>
              <p:nvPr/>
            </p:nvSpPr>
            <p:spPr bwMode="auto">
              <a:xfrm>
                <a:off x="1811" y="1246"/>
                <a:ext cx="26" cy="21"/>
              </a:xfrm>
              <a:custGeom>
                <a:avLst/>
                <a:gdLst/>
                <a:ahLst/>
                <a:cxnLst>
                  <a:cxn ang="0">
                    <a:pos x="26" y="40"/>
                  </a:cxn>
                  <a:cxn ang="0">
                    <a:pos x="17" y="0"/>
                  </a:cxn>
                  <a:cxn ang="0">
                    <a:pos x="0" y="3"/>
                  </a:cxn>
                  <a:cxn ang="0">
                    <a:pos x="10" y="43"/>
                  </a:cxn>
                  <a:cxn ang="0">
                    <a:pos x="26" y="40"/>
                  </a:cxn>
                </a:cxnLst>
                <a:rect l="0" t="0" r="r" b="b"/>
                <a:pathLst>
                  <a:path w="26" h="43">
                    <a:moveTo>
                      <a:pt x="26" y="40"/>
                    </a:moveTo>
                    <a:lnTo>
                      <a:pt x="17" y="0"/>
                    </a:lnTo>
                    <a:lnTo>
                      <a:pt x="0" y="3"/>
                    </a:lnTo>
                    <a:lnTo>
                      <a:pt x="10" y="43"/>
                    </a:lnTo>
                    <a:lnTo>
                      <a:pt x="2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2" name="Freeform 398"/>
              <p:cNvSpPr>
                <a:spLocks/>
              </p:cNvSpPr>
              <p:nvPr/>
            </p:nvSpPr>
            <p:spPr bwMode="auto">
              <a:xfrm>
                <a:off x="1821" y="1266"/>
                <a:ext cx="27" cy="32"/>
              </a:xfrm>
              <a:custGeom>
                <a:avLst/>
                <a:gdLst/>
                <a:ahLst/>
                <a:cxnLst>
                  <a:cxn ang="0">
                    <a:pos x="20" y="49"/>
                  </a:cxn>
                  <a:cxn ang="0">
                    <a:pos x="27" y="56"/>
                  </a:cxn>
                  <a:cxn ang="0">
                    <a:pos x="16" y="0"/>
                  </a:cxn>
                  <a:cxn ang="0">
                    <a:pos x="0" y="3"/>
                  </a:cxn>
                  <a:cxn ang="0">
                    <a:pos x="10" y="59"/>
                  </a:cxn>
                  <a:cxn ang="0">
                    <a:pos x="17" y="65"/>
                  </a:cxn>
                  <a:cxn ang="0">
                    <a:pos x="10" y="59"/>
                  </a:cxn>
                  <a:cxn ang="0">
                    <a:pos x="10" y="63"/>
                  </a:cxn>
                  <a:cxn ang="0">
                    <a:pos x="17" y="65"/>
                  </a:cxn>
                  <a:cxn ang="0">
                    <a:pos x="20" y="49"/>
                  </a:cxn>
                </a:cxnLst>
                <a:rect l="0" t="0" r="r" b="b"/>
                <a:pathLst>
                  <a:path w="27" h="65">
                    <a:moveTo>
                      <a:pt x="20" y="49"/>
                    </a:moveTo>
                    <a:lnTo>
                      <a:pt x="27" y="56"/>
                    </a:lnTo>
                    <a:lnTo>
                      <a:pt x="16" y="0"/>
                    </a:lnTo>
                    <a:lnTo>
                      <a:pt x="0" y="3"/>
                    </a:lnTo>
                    <a:lnTo>
                      <a:pt x="10" y="59"/>
                    </a:lnTo>
                    <a:lnTo>
                      <a:pt x="17" y="65"/>
                    </a:lnTo>
                    <a:lnTo>
                      <a:pt x="10" y="59"/>
                    </a:lnTo>
                    <a:lnTo>
                      <a:pt x="10" y="63"/>
                    </a:lnTo>
                    <a:lnTo>
                      <a:pt x="17" y="65"/>
                    </a:lnTo>
                    <a:lnTo>
                      <a:pt x="2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3" name="Freeform 399"/>
              <p:cNvSpPr>
                <a:spLocks/>
              </p:cNvSpPr>
              <p:nvPr/>
            </p:nvSpPr>
            <p:spPr bwMode="auto">
              <a:xfrm>
                <a:off x="1838" y="1291"/>
                <a:ext cx="63" cy="15"/>
              </a:xfrm>
              <a:custGeom>
                <a:avLst/>
                <a:gdLst/>
                <a:ahLst/>
                <a:cxnLst>
                  <a:cxn ang="0">
                    <a:pos x="63" y="18"/>
                  </a:cxn>
                  <a:cxn ang="0">
                    <a:pos x="59" y="16"/>
                  </a:cxn>
                  <a:cxn ang="0">
                    <a:pos x="53" y="14"/>
                  </a:cxn>
                  <a:cxn ang="0">
                    <a:pos x="44" y="11"/>
                  </a:cxn>
                  <a:cxn ang="0">
                    <a:pos x="34" y="8"/>
                  </a:cxn>
                  <a:cxn ang="0">
                    <a:pos x="24" y="6"/>
                  </a:cxn>
                  <a:cxn ang="0">
                    <a:pos x="16" y="3"/>
                  </a:cxn>
                  <a:cxn ang="0">
                    <a:pos x="9" y="1"/>
                  </a:cxn>
                  <a:cxn ang="0">
                    <a:pos x="3" y="0"/>
                  </a:cxn>
                  <a:cxn ang="0">
                    <a:pos x="0" y="16"/>
                  </a:cxn>
                  <a:cxn ang="0">
                    <a:pos x="55" y="31"/>
                  </a:cxn>
                  <a:cxn ang="0">
                    <a:pos x="47" y="27"/>
                  </a:cxn>
                  <a:cxn ang="0">
                    <a:pos x="63" y="18"/>
                  </a:cxn>
                  <a:cxn ang="0">
                    <a:pos x="62" y="17"/>
                  </a:cxn>
                  <a:cxn ang="0">
                    <a:pos x="60" y="16"/>
                  </a:cxn>
                  <a:cxn ang="0">
                    <a:pos x="57" y="16"/>
                  </a:cxn>
                  <a:cxn ang="0">
                    <a:pos x="56" y="14"/>
                  </a:cxn>
                  <a:cxn ang="0">
                    <a:pos x="63" y="18"/>
                  </a:cxn>
                </a:cxnLst>
                <a:rect l="0" t="0" r="r" b="b"/>
                <a:pathLst>
                  <a:path w="63" h="31">
                    <a:moveTo>
                      <a:pt x="63" y="18"/>
                    </a:moveTo>
                    <a:lnTo>
                      <a:pt x="59" y="16"/>
                    </a:lnTo>
                    <a:lnTo>
                      <a:pt x="53" y="14"/>
                    </a:lnTo>
                    <a:lnTo>
                      <a:pt x="44" y="11"/>
                    </a:lnTo>
                    <a:lnTo>
                      <a:pt x="34" y="8"/>
                    </a:lnTo>
                    <a:lnTo>
                      <a:pt x="24" y="6"/>
                    </a:lnTo>
                    <a:lnTo>
                      <a:pt x="16" y="3"/>
                    </a:lnTo>
                    <a:lnTo>
                      <a:pt x="9" y="1"/>
                    </a:lnTo>
                    <a:lnTo>
                      <a:pt x="3" y="0"/>
                    </a:lnTo>
                    <a:lnTo>
                      <a:pt x="0" y="16"/>
                    </a:lnTo>
                    <a:lnTo>
                      <a:pt x="55" y="31"/>
                    </a:lnTo>
                    <a:lnTo>
                      <a:pt x="47" y="27"/>
                    </a:lnTo>
                    <a:lnTo>
                      <a:pt x="63" y="18"/>
                    </a:lnTo>
                    <a:lnTo>
                      <a:pt x="62" y="17"/>
                    </a:lnTo>
                    <a:lnTo>
                      <a:pt x="60" y="16"/>
                    </a:lnTo>
                    <a:lnTo>
                      <a:pt x="57" y="16"/>
                    </a:lnTo>
                    <a:lnTo>
                      <a:pt x="56" y="14"/>
                    </a:lnTo>
                    <a:lnTo>
                      <a:pt x="63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4" name="Freeform 400"/>
              <p:cNvSpPr>
                <a:spLocks/>
              </p:cNvSpPr>
              <p:nvPr/>
            </p:nvSpPr>
            <p:spPr bwMode="auto">
              <a:xfrm>
                <a:off x="1885" y="1300"/>
                <a:ext cx="53" cy="36"/>
              </a:xfrm>
              <a:custGeom>
                <a:avLst/>
                <a:gdLst/>
                <a:ahLst/>
                <a:cxnLst>
                  <a:cxn ang="0">
                    <a:pos x="53" y="69"/>
                  </a:cxn>
                  <a:cxn ang="0">
                    <a:pos x="16" y="0"/>
                  </a:cxn>
                  <a:cxn ang="0">
                    <a:pos x="0" y="9"/>
                  </a:cxn>
                  <a:cxn ang="0">
                    <a:pos x="36" y="74"/>
                  </a:cxn>
                  <a:cxn ang="0">
                    <a:pos x="35" y="69"/>
                  </a:cxn>
                  <a:cxn ang="0">
                    <a:pos x="53" y="69"/>
                  </a:cxn>
                  <a:cxn ang="0">
                    <a:pos x="53" y="68"/>
                  </a:cxn>
                  <a:cxn ang="0">
                    <a:pos x="53" y="67"/>
                  </a:cxn>
                  <a:cxn ang="0">
                    <a:pos x="53" y="65"/>
                  </a:cxn>
                  <a:cxn ang="0">
                    <a:pos x="53" y="65"/>
                  </a:cxn>
                  <a:cxn ang="0">
                    <a:pos x="53" y="69"/>
                  </a:cxn>
                </a:cxnLst>
                <a:rect l="0" t="0" r="r" b="b"/>
                <a:pathLst>
                  <a:path w="53" h="74">
                    <a:moveTo>
                      <a:pt x="53" y="69"/>
                    </a:moveTo>
                    <a:lnTo>
                      <a:pt x="16" y="0"/>
                    </a:lnTo>
                    <a:lnTo>
                      <a:pt x="0" y="9"/>
                    </a:lnTo>
                    <a:lnTo>
                      <a:pt x="36" y="74"/>
                    </a:lnTo>
                    <a:lnTo>
                      <a:pt x="35" y="69"/>
                    </a:lnTo>
                    <a:lnTo>
                      <a:pt x="53" y="69"/>
                    </a:lnTo>
                    <a:lnTo>
                      <a:pt x="53" y="68"/>
                    </a:lnTo>
                    <a:lnTo>
                      <a:pt x="53" y="67"/>
                    </a:lnTo>
                    <a:lnTo>
                      <a:pt x="53" y="65"/>
                    </a:lnTo>
                    <a:lnTo>
                      <a:pt x="53" y="65"/>
                    </a:lnTo>
                    <a:lnTo>
                      <a:pt x="5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5" name="Freeform 401"/>
              <p:cNvSpPr>
                <a:spLocks/>
              </p:cNvSpPr>
              <p:nvPr/>
            </p:nvSpPr>
            <p:spPr bwMode="auto">
              <a:xfrm>
                <a:off x="1920" y="1334"/>
                <a:ext cx="18" cy="31"/>
              </a:xfrm>
              <a:custGeom>
                <a:avLst/>
                <a:gdLst/>
                <a:ahLst/>
                <a:cxnLst>
                  <a:cxn ang="0">
                    <a:pos x="18" y="57"/>
                  </a:cxn>
                  <a:cxn ang="0">
                    <a:pos x="18" y="59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59"/>
                  </a:cxn>
                  <a:cxn ang="0">
                    <a:pos x="1" y="62"/>
                  </a:cxn>
                  <a:cxn ang="0">
                    <a:pos x="0" y="59"/>
                  </a:cxn>
                  <a:cxn ang="0">
                    <a:pos x="0" y="61"/>
                  </a:cxn>
                  <a:cxn ang="0">
                    <a:pos x="1" y="62"/>
                  </a:cxn>
                  <a:cxn ang="0">
                    <a:pos x="18" y="57"/>
                  </a:cxn>
                </a:cxnLst>
                <a:rect l="0" t="0" r="r" b="b"/>
                <a:pathLst>
                  <a:path w="18" h="62">
                    <a:moveTo>
                      <a:pt x="18" y="57"/>
                    </a:moveTo>
                    <a:lnTo>
                      <a:pt x="18" y="59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1" y="62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1" y="62"/>
                    </a:lnTo>
                    <a:lnTo>
                      <a:pt x="1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6" name="Freeform 402"/>
              <p:cNvSpPr>
                <a:spLocks/>
              </p:cNvSpPr>
              <p:nvPr/>
            </p:nvSpPr>
            <p:spPr bwMode="auto">
              <a:xfrm>
                <a:off x="1921" y="1362"/>
                <a:ext cx="32" cy="24"/>
              </a:xfrm>
              <a:custGeom>
                <a:avLst/>
                <a:gdLst/>
                <a:ahLst/>
                <a:cxnLst>
                  <a:cxn ang="0">
                    <a:pos x="30" y="38"/>
                  </a:cxn>
                  <a:cxn ang="0">
                    <a:pos x="32" y="40"/>
                  </a:cxn>
                  <a:cxn ang="0">
                    <a:pos x="17" y="0"/>
                  </a:cxn>
                  <a:cxn ang="0">
                    <a:pos x="0" y="5"/>
                  </a:cxn>
                  <a:cxn ang="0">
                    <a:pos x="17" y="48"/>
                  </a:cxn>
                  <a:cxn ang="0">
                    <a:pos x="16" y="48"/>
                  </a:cxn>
                  <a:cxn ang="0">
                    <a:pos x="14" y="46"/>
                  </a:cxn>
                  <a:cxn ang="0">
                    <a:pos x="14" y="46"/>
                  </a:cxn>
                  <a:cxn ang="0">
                    <a:pos x="16" y="48"/>
                  </a:cxn>
                  <a:cxn ang="0">
                    <a:pos x="17" y="48"/>
                  </a:cxn>
                  <a:cxn ang="0">
                    <a:pos x="30" y="38"/>
                  </a:cxn>
                </a:cxnLst>
                <a:rect l="0" t="0" r="r" b="b"/>
                <a:pathLst>
                  <a:path w="32" h="48">
                    <a:moveTo>
                      <a:pt x="30" y="38"/>
                    </a:moveTo>
                    <a:lnTo>
                      <a:pt x="32" y="40"/>
                    </a:lnTo>
                    <a:lnTo>
                      <a:pt x="17" y="0"/>
                    </a:lnTo>
                    <a:lnTo>
                      <a:pt x="0" y="5"/>
                    </a:lnTo>
                    <a:lnTo>
                      <a:pt x="17" y="48"/>
                    </a:lnTo>
                    <a:lnTo>
                      <a:pt x="16" y="48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6" y="48"/>
                    </a:lnTo>
                    <a:lnTo>
                      <a:pt x="17" y="48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7" name="Freeform 403"/>
              <p:cNvSpPr>
                <a:spLocks/>
              </p:cNvSpPr>
              <p:nvPr/>
            </p:nvSpPr>
            <p:spPr bwMode="auto">
              <a:xfrm>
                <a:off x="1938" y="1381"/>
                <a:ext cx="42" cy="21"/>
              </a:xfrm>
              <a:custGeom>
                <a:avLst/>
                <a:gdLst/>
                <a:ahLst/>
                <a:cxnLst>
                  <a:cxn ang="0">
                    <a:pos x="42" y="35"/>
                  </a:cxn>
                  <a:cxn ang="0">
                    <a:pos x="13" y="0"/>
                  </a:cxn>
                  <a:cxn ang="0">
                    <a:pos x="0" y="10"/>
                  </a:cxn>
                  <a:cxn ang="0">
                    <a:pos x="25" y="40"/>
                  </a:cxn>
                  <a:cxn ang="0">
                    <a:pos x="23" y="35"/>
                  </a:cxn>
                  <a:cxn ang="0">
                    <a:pos x="42" y="35"/>
                  </a:cxn>
                  <a:cxn ang="0">
                    <a:pos x="42" y="33"/>
                  </a:cxn>
                  <a:cxn ang="0">
                    <a:pos x="40" y="32"/>
                  </a:cxn>
                  <a:cxn ang="0">
                    <a:pos x="40" y="31"/>
                  </a:cxn>
                  <a:cxn ang="0">
                    <a:pos x="39" y="29"/>
                  </a:cxn>
                  <a:cxn ang="0">
                    <a:pos x="42" y="35"/>
                  </a:cxn>
                </a:cxnLst>
                <a:rect l="0" t="0" r="r" b="b"/>
                <a:pathLst>
                  <a:path w="42" h="40">
                    <a:moveTo>
                      <a:pt x="42" y="35"/>
                    </a:moveTo>
                    <a:lnTo>
                      <a:pt x="13" y="0"/>
                    </a:lnTo>
                    <a:lnTo>
                      <a:pt x="0" y="10"/>
                    </a:lnTo>
                    <a:lnTo>
                      <a:pt x="25" y="40"/>
                    </a:lnTo>
                    <a:lnTo>
                      <a:pt x="23" y="35"/>
                    </a:lnTo>
                    <a:lnTo>
                      <a:pt x="42" y="35"/>
                    </a:lnTo>
                    <a:lnTo>
                      <a:pt x="42" y="33"/>
                    </a:lnTo>
                    <a:lnTo>
                      <a:pt x="40" y="32"/>
                    </a:lnTo>
                    <a:lnTo>
                      <a:pt x="40" y="31"/>
                    </a:lnTo>
                    <a:lnTo>
                      <a:pt x="39" y="29"/>
                    </a:lnTo>
                    <a:lnTo>
                      <a:pt x="42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8" name="Freeform 404"/>
              <p:cNvSpPr>
                <a:spLocks/>
              </p:cNvSpPr>
              <p:nvPr/>
            </p:nvSpPr>
            <p:spPr bwMode="auto">
              <a:xfrm>
                <a:off x="1961" y="1399"/>
                <a:ext cx="19" cy="20"/>
              </a:xfrm>
              <a:custGeom>
                <a:avLst/>
                <a:gdLst/>
                <a:ahLst/>
                <a:cxnLst>
                  <a:cxn ang="0">
                    <a:pos x="16" y="39"/>
                  </a:cxn>
                  <a:cxn ang="0">
                    <a:pos x="19" y="32"/>
                  </a:cxn>
                  <a:cxn ang="0">
                    <a:pos x="19" y="21"/>
                  </a:cxn>
                  <a:cxn ang="0">
                    <a:pos x="19" y="8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34"/>
                  </a:cxn>
                  <a:cxn ang="0">
                    <a:pos x="2" y="29"/>
                  </a:cxn>
                  <a:cxn ang="0">
                    <a:pos x="16" y="39"/>
                  </a:cxn>
                  <a:cxn ang="0">
                    <a:pos x="17" y="39"/>
                  </a:cxn>
                  <a:cxn ang="0">
                    <a:pos x="17" y="38"/>
                  </a:cxn>
                  <a:cxn ang="0">
                    <a:pos x="19" y="35"/>
                  </a:cxn>
                  <a:cxn ang="0">
                    <a:pos x="19" y="34"/>
                  </a:cxn>
                  <a:cxn ang="0">
                    <a:pos x="16" y="39"/>
                  </a:cxn>
                </a:cxnLst>
                <a:rect l="0" t="0" r="r" b="b"/>
                <a:pathLst>
                  <a:path w="19" h="39">
                    <a:moveTo>
                      <a:pt x="16" y="39"/>
                    </a:moveTo>
                    <a:lnTo>
                      <a:pt x="19" y="32"/>
                    </a:lnTo>
                    <a:lnTo>
                      <a:pt x="19" y="21"/>
                    </a:lnTo>
                    <a:lnTo>
                      <a:pt x="19" y="8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2" y="29"/>
                    </a:lnTo>
                    <a:lnTo>
                      <a:pt x="16" y="39"/>
                    </a:lnTo>
                    <a:lnTo>
                      <a:pt x="17" y="39"/>
                    </a:lnTo>
                    <a:lnTo>
                      <a:pt x="17" y="38"/>
                    </a:lnTo>
                    <a:lnTo>
                      <a:pt x="19" y="35"/>
                    </a:lnTo>
                    <a:lnTo>
                      <a:pt x="19" y="34"/>
                    </a:lnTo>
                    <a:lnTo>
                      <a:pt x="16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9" name="Freeform 405"/>
              <p:cNvSpPr>
                <a:spLocks/>
              </p:cNvSpPr>
              <p:nvPr/>
            </p:nvSpPr>
            <p:spPr bwMode="auto">
              <a:xfrm>
                <a:off x="1933" y="1414"/>
                <a:ext cx="44" cy="24"/>
              </a:xfrm>
              <a:custGeom>
                <a:avLst/>
                <a:gdLst/>
                <a:ahLst/>
                <a:cxnLst>
                  <a:cxn ang="0">
                    <a:pos x="7" y="48"/>
                  </a:cxn>
                  <a:cxn ang="0">
                    <a:pos x="15" y="43"/>
                  </a:cxn>
                  <a:cxn ang="0">
                    <a:pos x="25" y="31"/>
                  </a:cxn>
                  <a:cxn ang="0">
                    <a:pos x="37" y="19"/>
                  </a:cxn>
                  <a:cxn ang="0">
                    <a:pos x="44" y="10"/>
                  </a:cxn>
                  <a:cxn ang="0">
                    <a:pos x="30" y="0"/>
                  </a:cxn>
                  <a:cxn ang="0">
                    <a:pos x="0" y="34"/>
                  </a:cxn>
                  <a:cxn ang="0">
                    <a:pos x="5" y="31"/>
                  </a:cxn>
                  <a:cxn ang="0">
                    <a:pos x="7" y="48"/>
                  </a:cxn>
                  <a:cxn ang="0">
                    <a:pos x="8" y="48"/>
                  </a:cxn>
                  <a:cxn ang="0">
                    <a:pos x="11" y="47"/>
                  </a:cxn>
                  <a:cxn ang="0">
                    <a:pos x="12" y="47"/>
                  </a:cxn>
                  <a:cxn ang="0">
                    <a:pos x="12" y="45"/>
                  </a:cxn>
                  <a:cxn ang="0">
                    <a:pos x="7" y="48"/>
                  </a:cxn>
                </a:cxnLst>
                <a:rect l="0" t="0" r="r" b="b"/>
                <a:pathLst>
                  <a:path w="44" h="48">
                    <a:moveTo>
                      <a:pt x="7" y="48"/>
                    </a:moveTo>
                    <a:lnTo>
                      <a:pt x="15" y="43"/>
                    </a:lnTo>
                    <a:lnTo>
                      <a:pt x="25" y="31"/>
                    </a:lnTo>
                    <a:lnTo>
                      <a:pt x="37" y="19"/>
                    </a:lnTo>
                    <a:lnTo>
                      <a:pt x="44" y="10"/>
                    </a:lnTo>
                    <a:lnTo>
                      <a:pt x="30" y="0"/>
                    </a:lnTo>
                    <a:lnTo>
                      <a:pt x="0" y="34"/>
                    </a:lnTo>
                    <a:lnTo>
                      <a:pt x="5" y="31"/>
                    </a:lnTo>
                    <a:lnTo>
                      <a:pt x="7" y="48"/>
                    </a:lnTo>
                    <a:lnTo>
                      <a:pt x="8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2" y="45"/>
                    </a:lnTo>
                    <a:lnTo>
                      <a:pt x="7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0" name="Freeform 406"/>
              <p:cNvSpPr>
                <a:spLocks/>
              </p:cNvSpPr>
              <p:nvPr/>
            </p:nvSpPr>
            <p:spPr bwMode="auto">
              <a:xfrm>
                <a:off x="1848" y="1429"/>
                <a:ext cx="92" cy="17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6" y="31"/>
                  </a:cxn>
                  <a:cxn ang="0">
                    <a:pos x="16" y="31"/>
                  </a:cxn>
                  <a:cxn ang="0">
                    <a:pos x="29" y="30"/>
                  </a:cxn>
                  <a:cxn ang="0">
                    <a:pos x="45" y="27"/>
                  </a:cxn>
                  <a:cxn ang="0">
                    <a:pos x="59" y="24"/>
                  </a:cxn>
                  <a:cxn ang="0">
                    <a:pos x="73" y="22"/>
                  </a:cxn>
                  <a:cxn ang="0">
                    <a:pos x="85" y="19"/>
                  </a:cxn>
                  <a:cxn ang="0">
                    <a:pos x="92" y="17"/>
                  </a:cxn>
                  <a:cxn ang="0">
                    <a:pos x="90" y="0"/>
                  </a:cxn>
                  <a:cxn ang="0">
                    <a:pos x="4" y="17"/>
                  </a:cxn>
                  <a:cxn ang="0">
                    <a:pos x="13" y="19"/>
                  </a:cxn>
                  <a:cxn ang="0">
                    <a:pos x="0" y="30"/>
                  </a:cxn>
                  <a:cxn ang="0">
                    <a:pos x="3" y="34"/>
                  </a:cxn>
                  <a:cxn ang="0">
                    <a:pos x="7" y="33"/>
                  </a:cxn>
                  <a:cxn ang="0">
                    <a:pos x="0" y="30"/>
                  </a:cxn>
                </a:cxnLst>
                <a:rect l="0" t="0" r="r" b="b"/>
                <a:pathLst>
                  <a:path w="92" h="34">
                    <a:moveTo>
                      <a:pt x="0" y="30"/>
                    </a:moveTo>
                    <a:lnTo>
                      <a:pt x="6" y="31"/>
                    </a:lnTo>
                    <a:lnTo>
                      <a:pt x="16" y="31"/>
                    </a:lnTo>
                    <a:lnTo>
                      <a:pt x="29" y="30"/>
                    </a:lnTo>
                    <a:lnTo>
                      <a:pt x="45" y="27"/>
                    </a:lnTo>
                    <a:lnTo>
                      <a:pt x="59" y="24"/>
                    </a:lnTo>
                    <a:lnTo>
                      <a:pt x="73" y="22"/>
                    </a:lnTo>
                    <a:lnTo>
                      <a:pt x="85" y="19"/>
                    </a:lnTo>
                    <a:lnTo>
                      <a:pt x="92" y="17"/>
                    </a:lnTo>
                    <a:lnTo>
                      <a:pt x="90" y="0"/>
                    </a:lnTo>
                    <a:lnTo>
                      <a:pt x="4" y="17"/>
                    </a:lnTo>
                    <a:lnTo>
                      <a:pt x="13" y="19"/>
                    </a:lnTo>
                    <a:lnTo>
                      <a:pt x="0" y="30"/>
                    </a:lnTo>
                    <a:lnTo>
                      <a:pt x="3" y="34"/>
                    </a:lnTo>
                    <a:lnTo>
                      <a:pt x="7" y="33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1" name="Freeform 407"/>
              <p:cNvSpPr>
                <a:spLocks/>
              </p:cNvSpPr>
              <p:nvPr/>
            </p:nvSpPr>
            <p:spPr bwMode="auto">
              <a:xfrm>
                <a:off x="1812" y="1415"/>
                <a:ext cx="49" cy="29"/>
              </a:xfrm>
              <a:custGeom>
                <a:avLst/>
                <a:gdLst/>
                <a:ahLst/>
                <a:cxnLst>
                  <a:cxn ang="0">
                    <a:pos x="7" y="16"/>
                  </a:cxn>
                  <a:cxn ang="0">
                    <a:pos x="0" y="13"/>
                  </a:cxn>
                  <a:cxn ang="0">
                    <a:pos x="36" y="58"/>
                  </a:cxn>
                  <a:cxn ang="0">
                    <a:pos x="49" y="47"/>
                  </a:cxn>
                  <a:cxn ang="0">
                    <a:pos x="15" y="2"/>
                  </a:cxn>
                  <a:cxn ang="0">
                    <a:pos x="7" y="0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16"/>
                  </a:cxn>
                </a:cxnLst>
                <a:rect l="0" t="0" r="r" b="b"/>
                <a:pathLst>
                  <a:path w="49" h="58">
                    <a:moveTo>
                      <a:pt x="7" y="16"/>
                    </a:moveTo>
                    <a:lnTo>
                      <a:pt x="0" y="13"/>
                    </a:lnTo>
                    <a:lnTo>
                      <a:pt x="36" y="58"/>
                    </a:lnTo>
                    <a:lnTo>
                      <a:pt x="49" y="47"/>
                    </a:lnTo>
                    <a:lnTo>
                      <a:pt x="15" y="2"/>
                    </a:lnTo>
                    <a:lnTo>
                      <a:pt x="7" y="0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2" name="Freeform 408"/>
              <p:cNvSpPr>
                <a:spLocks/>
              </p:cNvSpPr>
              <p:nvPr/>
            </p:nvSpPr>
            <p:spPr bwMode="auto">
              <a:xfrm>
                <a:off x="1718" y="1407"/>
                <a:ext cx="101" cy="16"/>
              </a:xfrm>
              <a:custGeom>
                <a:avLst/>
                <a:gdLst/>
                <a:ahLst/>
                <a:cxnLst>
                  <a:cxn ang="0">
                    <a:pos x="30" y="7"/>
                  </a:cxn>
                  <a:cxn ang="0">
                    <a:pos x="24" y="19"/>
                  </a:cxn>
                  <a:cxn ang="0">
                    <a:pos x="101" y="31"/>
                  </a:cxn>
                  <a:cxn ang="0">
                    <a:pos x="101" y="15"/>
                  </a:cxn>
                  <a:cxn ang="0">
                    <a:pos x="24" y="4"/>
                  </a:cxn>
                  <a:cxn ang="0">
                    <a:pos x="20" y="17"/>
                  </a:cxn>
                  <a:cxn ang="0">
                    <a:pos x="24" y="4"/>
                  </a:cxn>
                  <a:cxn ang="0">
                    <a:pos x="0" y="0"/>
                  </a:cxn>
                  <a:cxn ang="0">
                    <a:pos x="20" y="17"/>
                  </a:cxn>
                  <a:cxn ang="0">
                    <a:pos x="30" y="7"/>
                  </a:cxn>
                </a:cxnLst>
                <a:rect l="0" t="0" r="r" b="b"/>
                <a:pathLst>
                  <a:path w="101" h="31">
                    <a:moveTo>
                      <a:pt x="30" y="7"/>
                    </a:moveTo>
                    <a:lnTo>
                      <a:pt x="24" y="19"/>
                    </a:lnTo>
                    <a:lnTo>
                      <a:pt x="101" y="31"/>
                    </a:lnTo>
                    <a:lnTo>
                      <a:pt x="101" y="15"/>
                    </a:lnTo>
                    <a:lnTo>
                      <a:pt x="24" y="4"/>
                    </a:lnTo>
                    <a:lnTo>
                      <a:pt x="20" y="17"/>
                    </a:lnTo>
                    <a:lnTo>
                      <a:pt x="24" y="4"/>
                    </a:lnTo>
                    <a:lnTo>
                      <a:pt x="0" y="0"/>
                    </a:lnTo>
                    <a:lnTo>
                      <a:pt x="20" y="17"/>
                    </a:lnTo>
                    <a:lnTo>
                      <a:pt x="3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3" name="Freeform 409"/>
              <p:cNvSpPr>
                <a:spLocks/>
              </p:cNvSpPr>
              <p:nvPr/>
            </p:nvSpPr>
            <p:spPr bwMode="auto">
              <a:xfrm>
                <a:off x="1738" y="1411"/>
                <a:ext cx="56" cy="22"/>
              </a:xfrm>
              <a:custGeom>
                <a:avLst/>
                <a:gdLst/>
                <a:ahLst/>
                <a:cxnLst>
                  <a:cxn ang="0">
                    <a:pos x="36" y="43"/>
                  </a:cxn>
                  <a:cxn ang="0">
                    <a:pos x="41" y="31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30" y="41"/>
                  </a:cxn>
                  <a:cxn ang="0">
                    <a:pos x="36" y="28"/>
                  </a:cxn>
                  <a:cxn ang="0">
                    <a:pos x="36" y="43"/>
                  </a:cxn>
                  <a:cxn ang="0">
                    <a:pos x="56" y="42"/>
                  </a:cxn>
                  <a:cxn ang="0">
                    <a:pos x="41" y="31"/>
                  </a:cxn>
                  <a:cxn ang="0">
                    <a:pos x="36" y="43"/>
                  </a:cxn>
                </a:cxnLst>
                <a:rect l="0" t="0" r="r" b="b"/>
                <a:pathLst>
                  <a:path w="56" h="43">
                    <a:moveTo>
                      <a:pt x="36" y="43"/>
                    </a:moveTo>
                    <a:lnTo>
                      <a:pt x="41" y="31"/>
                    </a:lnTo>
                    <a:lnTo>
                      <a:pt x="10" y="0"/>
                    </a:lnTo>
                    <a:lnTo>
                      <a:pt x="0" y="10"/>
                    </a:lnTo>
                    <a:lnTo>
                      <a:pt x="30" y="41"/>
                    </a:lnTo>
                    <a:lnTo>
                      <a:pt x="36" y="28"/>
                    </a:lnTo>
                    <a:lnTo>
                      <a:pt x="36" y="43"/>
                    </a:lnTo>
                    <a:lnTo>
                      <a:pt x="56" y="42"/>
                    </a:lnTo>
                    <a:lnTo>
                      <a:pt x="41" y="31"/>
                    </a:lnTo>
                    <a:lnTo>
                      <a:pt x="36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4" name="Freeform 410"/>
              <p:cNvSpPr>
                <a:spLocks/>
              </p:cNvSpPr>
              <p:nvPr/>
            </p:nvSpPr>
            <p:spPr bwMode="auto">
              <a:xfrm>
                <a:off x="1683" y="1425"/>
                <a:ext cx="91" cy="13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3" y="24"/>
                  </a:cxn>
                  <a:cxn ang="0">
                    <a:pos x="5" y="25"/>
                  </a:cxn>
                  <a:cxn ang="0">
                    <a:pos x="5" y="25"/>
                  </a:cxn>
                  <a:cxn ang="0">
                    <a:pos x="91" y="15"/>
                  </a:cxn>
                  <a:cxn ang="0">
                    <a:pos x="91" y="0"/>
                  </a:cxn>
                  <a:cxn ang="0">
                    <a:pos x="5" y="8"/>
                  </a:cxn>
                  <a:cxn ang="0">
                    <a:pos x="9" y="10"/>
                  </a:cxn>
                  <a:cxn ang="0">
                    <a:pos x="0" y="24"/>
                  </a:cxn>
                  <a:cxn ang="0">
                    <a:pos x="3" y="25"/>
                  </a:cxn>
                  <a:cxn ang="0">
                    <a:pos x="5" y="25"/>
                  </a:cxn>
                  <a:cxn ang="0">
                    <a:pos x="0" y="24"/>
                  </a:cxn>
                </a:cxnLst>
                <a:rect l="0" t="0" r="r" b="b"/>
                <a:pathLst>
                  <a:path w="91" h="25">
                    <a:moveTo>
                      <a:pt x="0" y="24"/>
                    </a:moveTo>
                    <a:lnTo>
                      <a:pt x="0" y="24"/>
                    </a:lnTo>
                    <a:lnTo>
                      <a:pt x="3" y="24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91" y="15"/>
                    </a:lnTo>
                    <a:lnTo>
                      <a:pt x="91" y="0"/>
                    </a:lnTo>
                    <a:lnTo>
                      <a:pt x="5" y="8"/>
                    </a:lnTo>
                    <a:lnTo>
                      <a:pt x="9" y="10"/>
                    </a:lnTo>
                    <a:lnTo>
                      <a:pt x="0" y="24"/>
                    </a:lnTo>
                    <a:lnTo>
                      <a:pt x="3" y="25"/>
                    </a:lnTo>
                    <a:lnTo>
                      <a:pt x="5" y="2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5" name="Freeform 411"/>
              <p:cNvSpPr>
                <a:spLocks/>
              </p:cNvSpPr>
              <p:nvPr/>
            </p:nvSpPr>
            <p:spPr bwMode="auto">
              <a:xfrm>
                <a:off x="1539" y="1399"/>
                <a:ext cx="153" cy="38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21" y="15"/>
                  </a:cxn>
                  <a:cxn ang="0">
                    <a:pos x="40" y="18"/>
                  </a:cxn>
                  <a:cxn ang="0">
                    <a:pos x="59" y="27"/>
                  </a:cxn>
                  <a:cxn ang="0">
                    <a:pos x="77" y="35"/>
                  </a:cxn>
                  <a:cxn ang="0">
                    <a:pos x="96" y="46"/>
                  </a:cxn>
                  <a:cxn ang="0">
                    <a:pos x="113" y="58"/>
                  </a:cxn>
                  <a:cxn ang="0">
                    <a:pos x="129" y="67"/>
                  </a:cxn>
                  <a:cxn ang="0">
                    <a:pos x="144" y="76"/>
                  </a:cxn>
                  <a:cxn ang="0">
                    <a:pos x="153" y="62"/>
                  </a:cxn>
                  <a:cxn ang="0">
                    <a:pos x="133" y="53"/>
                  </a:cxn>
                  <a:cxn ang="0">
                    <a:pos x="116" y="44"/>
                  </a:cxn>
                  <a:cxn ang="0">
                    <a:pos x="99" y="32"/>
                  </a:cxn>
                  <a:cxn ang="0">
                    <a:pos x="81" y="21"/>
                  </a:cxn>
                  <a:cxn ang="0">
                    <a:pos x="64" y="11"/>
                  </a:cxn>
                  <a:cxn ang="0">
                    <a:pos x="46" y="4"/>
                  </a:cxn>
                  <a:cxn ang="0">
                    <a:pos x="24" y="0"/>
                  </a:cxn>
                  <a:cxn ang="0">
                    <a:pos x="0" y="1"/>
                  </a:cxn>
                  <a:cxn ang="0">
                    <a:pos x="4" y="17"/>
                  </a:cxn>
                </a:cxnLst>
                <a:rect l="0" t="0" r="r" b="b"/>
                <a:pathLst>
                  <a:path w="153" h="76">
                    <a:moveTo>
                      <a:pt x="4" y="17"/>
                    </a:moveTo>
                    <a:lnTo>
                      <a:pt x="21" y="15"/>
                    </a:lnTo>
                    <a:lnTo>
                      <a:pt x="40" y="18"/>
                    </a:lnTo>
                    <a:lnTo>
                      <a:pt x="59" y="27"/>
                    </a:lnTo>
                    <a:lnTo>
                      <a:pt x="77" y="35"/>
                    </a:lnTo>
                    <a:lnTo>
                      <a:pt x="96" y="46"/>
                    </a:lnTo>
                    <a:lnTo>
                      <a:pt x="113" y="58"/>
                    </a:lnTo>
                    <a:lnTo>
                      <a:pt x="129" y="67"/>
                    </a:lnTo>
                    <a:lnTo>
                      <a:pt x="144" y="76"/>
                    </a:lnTo>
                    <a:lnTo>
                      <a:pt x="153" y="62"/>
                    </a:lnTo>
                    <a:lnTo>
                      <a:pt x="133" y="53"/>
                    </a:lnTo>
                    <a:lnTo>
                      <a:pt x="116" y="44"/>
                    </a:lnTo>
                    <a:lnTo>
                      <a:pt x="99" y="32"/>
                    </a:lnTo>
                    <a:lnTo>
                      <a:pt x="81" y="21"/>
                    </a:lnTo>
                    <a:lnTo>
                      <a:pt x="64" y="11"/>
                    </a:lnTo>
                    <a:lnTo>
                      <a:pt x="46" y="4"/>
                    </a:lnTo>
                    <a:lnTo>
                      <a:pt x="24" y="0"/>
                    </a:lnTo>
                    <a:lnTo>
                      <a:pt x="0" y="1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437" name="Freeform 413"/>
            <p:cNvSpPr>
              <a:spLocks/>
            </p:cNvSpPr>
            <p:nvPr/>
          </p:nvSpPr>
          <p:spPr bwMode="auto">
            <a:xfrm>
              <a:off x="2286001" y="2093913"/>
              <a:ext cx="163513" cy="152400"/>
            </a:xfrm>
            <a:custGeom>
              <a:avLst/>
              <a:gdLst/>
              <a:ahLst/>
              <a:cxnLst>
                <a:cxn ang="0">
                  <a:pos x="53" y="7"/>
                </a:cxn>
                <a:cxn ang="0">
                  <a:pos x="54" y="0"/>
                </a:cxn>
                <a:cxn ang="0">
                  <a:pos x="40" y="17"/>
                </a:cxn>
                <a:cxn ang="0">
                  <a:pos x="27" y="39"/>
                </a:cxn>
                <a:cxn ang="0">
                  <a:pos x="17" y="63"/>
                </a:cxn>
                <a:cxn ang="0">
                  <a:pos x="9" y="88"/>
                </a:cxn>
                <a:cxn ang="0">
                  <a:pos x="3" y="115"/>
                </a:cxn>
                <a:cxn ang="0">
                  <a:pos x="0" y="142"/>
                </a:cxn>
                <a:cxn ang="0">
                  <a:pos x="3" y="164"/>
                </a:cxn>
                <a:cxn ang="0">
                  <a:pos x="9" y="186"/>
                </a:cxn>
                <a:cxn ang="0">
                  <a:pos x="19" y="190"/>
                </a:cxn>
                <a:cxn ang="0">
                  <a:pos x="30" y="191"/>
                </a:cxn>
                <a:cxn ang="0">
                  <a:pos x="43" y="191"/>
                </a:cxn>
                <a:cxn ang="0">
                  <a:pos x="56" y="190"/>
                </a:cxn>
                <a:cxn ang="0">
                  <a:pos x="70" y="187"/>
                </a:cxn>
                <a:cxn ang="0">
                  <a:pos x="83" y="184"/>
                </a:cxn>
                <a:cxn ang="0">
                  <a:pos x="95" y="180"/>
                </a:cxn>
                <a:cxn ang="0">
                  <a:pos x="103" y="176"/>
                </a:cxn>
                <a:cxn ang="0">
                  <a:pos x="99" y="160"/>
                </a:cxn>
                <a:cxn ang="0">
                  <a:pos x="92" y="163"/>
                </a:cxn>
                <a:cxn ang="0">
                  <a:pos x="82" y="167"/>
                </a:cxn>
                <a:cxn ang="0">
                  <a:pos x="70" y="170"/>
                </a:cxn>
                <a:cxn ang="0">
                  <a:pos x="59" y="173"/>
                </a:cxn>
                <a:cxn ang="0">
                  <a:pos x="47" y="176"/>
                </a:cxn>
                <a:cxn ang="0">
                  <a:pos x="37" y="176"/>
                </a:cxn>
                <a:cxn ang="0">
                  <a:pos x="27" y="174"/>
                </a:cxn>
                <a:cxn ang="0">
                  <a:pos x="19" y="172"/>
                </a:cxn>
                <a:cxn ang="0">
                  <a:pos x="11" y="149"/>
                </a:cxn>
                <a:cxn ang="0">
                  <a:pos x="13" y="128"/>
                </a:cxn>
                <a:cxn ang="0">
                  <a:pos x="20" y="105"/>
                </a:cxn>
                <a:cxn ang="0">
                  <a:pos x="32" y="84"/>
                </a:cxn>
                <a:cxn ang="0">
                  <a:pos x="43" y="62"/>
                </a:cxn>
                <a:cxn ang="0">
                  <a:pos x="54" y="42"/>
                </a:cxn>
                <a:cxn ang="0">
                  <a:pos x="64" y="21"/>
                </a:cxn>
                <a:cxn ang="0">
                  <a:pos x="69" y="1"/>
                </a:cxn>
                <a:cxn ang="0">
                  <a:pos x="67" y="8"/>
                </a:cxn>
                <a:cxn ang="0">
                  <a:pos x="69" y="7"/>
                </a:cxn>
                <a:cxn ang="0">
                  <a:pos x="70" y="4"/>
                </a:cxn>
                <a:cxn ang="0">
                  <a:pos x="70" y="3"/>
                </a:cxn>
                <a:cxn ang="0">
                  <a:pos x="69" y="1"/>
                </a:cxn>
                <a:cxn ang="0">
                  <a:pos x="53" y="7"/>
                </a:cxn>
              </a:cxnLst>
              <a:rect l="0" t="0" r="r" b="b"/>
              <a:pathLst>
                <a:path w="103" h="191">
                  <a:moveTo>
                    <a:pt x="53" y="7"/>
                  </a:moveTo>
                  <a:lnTo>
                    <a:pt x="54" y="0"/>
                  </a:lnTo>
                  <a:lnTo>
                    <a:pt x="40" y="17"/>
                  </a:lnTo>
                  <a:lnTo>
                    <a:pt x="27" y="39"/>
                  </a:lnTo>
                  <a:lnTo>
                    <a:pt x="17" y="63"/>
                  </a:lnTo>
                  <a:lnTo>
                    <a:pt x="9" y="88"/>
                  </a:lnTo>
                  <a:lnTo>
                    <a:pt x="3" y="115"/>
                  </a:lnTo>
                  <a:lnTo>
                    <a:pt x="0" y="142"/>
                  </a:lnTo>
                  <a:lnTo>
                    <a:pt x="3" y="164"/>
                  </a:lnTo>
                  <a:lnTo>
                    <a:pt x="9" y="186"/>
                  </a:lnTo>
                  <a:lnTo>
                    <a:pt x="19" y="190"/>
                  </a:lnTo>
                  <a:lnTo>
                    <a:pt x="30" y="191"/>
                  </a:lnTo>
                  <a:lnTo>
                    <a:pt x="43" y="191"/>
                  </a:lnTo>
                  <a:lnTo>
                    <a:pt x="56" y="190"/>
                  </a:lnTo>
                  <a:lnTo>
                    <a:pt x="70" y="187"/>
                  </a:lnTo>
                  <a:lnTo>
                    <a:pt x="83" y="184"/>
                  </a:lnTo>
                  <a:lnTo>
                    <a:pt x="95" y="180"/>
                  </a:lnTo>
                  <a:lnTo>
                    <a:pt x="103" y="176"/>
                  </a:lnTo>
                  <a:lnTo>
                    <a:pt x="99" y="160"/>
                  </a:lnTo>
                  <a:lnTo>
                    <a:pt x="92" y="163"/>
                  </a:lnTo>
                  <a:lnTo>
                    <a:pt x="82" y="167"/>
                  </a:lnTo>
                  <a:lnTo>
                    <a:pt x="70" y="170"/>
                  </a:lnTo>
                  <a:lnTo>
                    <a:pt x="59" y="173"/>
                  </a:lnTo>
                  <a:lnTo>
                    <a:pt x="47" y="176"/>
                  </a:lnTo>
                  <a:lnTo>
                    <a:pt x="37" y="176"/>
                  </a:lnTo>
                  <a:lnTo>
                    <a:pt x="27" y="174"/>
                  </a:lnTo>
                  <a:lnTo>
                    <a:pt x="19" y="172"/>
                  </a:lnTo>
                  <a:lnTo>
                    <a:pt x="11" y="149"/>
                  </a:lnTo>
                  <a:lnTo>
                    <a:pt x="13" y="128"/>
                  </a:lnTo>
                  <a:lnTo>
                    <a:pt x="20" y="105"/>
                  </a:lnTo>
                  <a:lnTo>
                    <a:pt x="32" y="84"/>
                  </a:lnTo>
                  <a:lnTo>
                    <a:pt x="43" y="62"/>
                  </a:lnTo>
                  <a:lnTo>
                    <a:pt x="54" y="42"/>
                  </a:lnTo>
                  <a:lnTo>
                    <a:pt x="64" y="21"/>
                  </a:lnTo>
                  <a:lnTo>
                    <a:pt x="69" y="1"/>
                  </a:lnTo>
                  <a:lnTo>
                    <a:pt x="67" y="8"/>
                  </a:lnTo>
                  <a:lnTo>
                    <a:pt x="69" y="7"/>
                  </a:lnTo>
                  <a:lnTo>
                    <a:pt x="70" y="4"/>
                  </a:lnTo>
                  <a:lnTo>
                    <a:pt x="70" y="3"/>
                  </a:lnTo>
                  <a:lnTo>
                    <a:pt x="69" y="1"/>
                  </a:lnTo>
                  <a:lnTo>
                    <a:pt x="5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8" name="Freeform 414"/>
            <p:cNvSpPr>
              <a:spLocks/>
            </p:cNvSpPr>
            <p:nvPr/>
          </p:nvSpPr>
          <p:spPr bwMode="auto">
            <a:xfrm>
              <a:off x="2339976" y="2057400"/>
              <a:ext cx="55563" cy="4286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8" y="20"/>
                </a:cxn>
                <a:cxn ang="0">
                  <a:pos x="19" y="54"/>
                </a:cxn>
                <a:cxn ang="0">
                  <a:pos x="35" y="48"/>
                </a:cxn>
                <a:cxn ang="0">
                  <a:pos x="23" y="14"/>
                </a:cxn>
                <a:cxn ang="0">
                  <a:pos x="13" y="24"/>
                </a:cxn>
                <a:cxn ang="0">
                  <a:pos x="19" y="9"/>
                </a:cxn>
                <a:cxn ang="0">
                  <a:pos x="0" y="0"/>
                </a:cxn>
                <a:cxn ang="0">
                  <a:pos x="8" y="20"/>
                </a:cxn>
                <a:cxn ang="0">
                  <a:pos x="19" y="9"/>
                </a:cxn>
              </a:cxnLst>
              <a:rect l="0" t="0" r="r" b="b"/>
              <a:pathLst>
                <a:path w="35" h="54">
                  <a:moveTo>
                    <a:pt x="19" y="9"/>
                  </a:moveTo>
                  <a:lnTo>
                    <a:pt x="8" y="20"/>
                  </a:lnTo>
                  <a:lnTo>
                    <a:pt x="19" y="54"/>
                  </a:lnTo>
                  <a:lnTo>
                    <a:pt x="35" y="48"/>
                  </a:lnTo>
                  <a:lnTo>
                    <a:pt x="23" y="14"/>
                  </a:lnTo>
                  <a:lnTo>
                    <a:pt x="13" y="24"/>
                  </a:lnTo>
                  <a:lnTo>
                    <a:pt x="19" y="9"/>
                  </a:lnTo>
                  <a:lnTo>
                    <a:pt x="0" y="0"/>
                  </a:lnTo>
                  <a:lnTo>
                    <a:pt x="8" y="20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9" name="Freeform 415"/>
            <p:cNvSpPr>
              <a:spLocks/>
            </p:cNvSpPr>
            <p:nvPr/>
          </p:nvSpPr>
          <p:spPr bwMode="auto">
            <a:xfrm>
              <a:off x="2360613" y="2044700"/>
              <a:ext cx="77788" cy="36513"/>
            </a:xfrm>
            <a:custGeom>
              <a:avLst/>
              <a:gdLst/>
              <a:ahLst/>
              <a:cxnLst>
                <a:cxn ang="0">
                  <a:pos x="30" y="3"/>
                </a:cxn>
                <a:cxn ang="0">
                  <a:pos x="30" y="8"/>
                </a:cxn>
                <a:cxn ang="0">
                  <a:pos x="30" y="14"/>
                </a:cxn>
                <a:cxn ang="0">
                  <a:pos x="30" y="21"/>
                </a:cxn>
                <a:cxn ang="0">
                  <a:pos x="30" y="27"/>
                </a:cxn>
                <a:cxn ang="0">
                  <a:pos x="26" y="29"/>
                </a:cxn>
                <a:cxn ang="0">
                  <a:pos x="19" y="28"/>
                </a:cxn>
                <a:cxn ang="0">
                  <a:pos x="10" y="25"/>
                </a:cxn>
                <a:cxn ang="0">
                  <a:pos x="6" y="24"/>
                </a:cxn>
                <a:cxn ang="0">
                  <a:pos x="0" y="39"/>
                </a:cxn>
                <a:cxn ang="0">
                  <a:pos x="9" y="42"/>
                </a:cxn>
                <a:cxn ang="0">
                  <a:pos x="15" y="43"/>
                </a:cxn>
                <a:cxn ang="0">
                  <a:pos x="20" y="45"/>
                </a:cxn>
                <a:cxn ang="0">
                  <a:pos x="29" y="45"/>
                </a:cxn>
                <a:cxn ang="0">
                  <a:pos x="48" y="32"/>
                </a:cxn>
                <a:cxn ang="0">
                  <a:pos x="49" y="25"/>
                </a:cxn>
                <a:cxn ang="0">
                  <a:pos x="49" y="15"/>
                </a:cxn>
                <a:cxn ang="0">
                  <a:pos x="48" y="7"/>
                </a:cxn>
                <a:cxn ang="0">
                  <a:pos x="46" y="0"/>
                </a:cxn>
                <a:cxn ang="0">
                  <a:pos x="30" y="3"/>
                </a:cxn>
              </a:cxnLst>
              <a:rect l="0" t="0" r="r" b="b"/>
              <a:pathLst>
                <a:path w="49" h="45">
                  <a:moveTo>
                    <a:pt x="30" y="3"/>
                  </a:moveTo>
                  <a:lnTo>
                    <a:pt x="30" y="8"/>
                  </a:lnTo>
                  <a:lnTo>
                    <a:pt x="30" y="14"/>
                  </a:lnTo>
                  <a:lnTo>
                    <a:pt x="30" y="21"/>
                  </a:lnTo>
                  <a:lnTo>
                    <a:pt x="30" y="27"/>
                  </a:lnTo>
                  <a:lnTo>
                    <a:pt x="26" y="29"/>
                  </a:lnTo>
                  <a:lnTo>
                    <a:pt x="19" y="28"/>
                  </a:lnTo>
                  <a:lnTo>
                    <a:pt x="10" y="25"/>
                  </a:lnTo>
                  <a:lnTo>
                    <a:pt x="6" y="24"/>
                  </a:lnTo>
                  <a:lnTo>
                    <a:pt x="0" y="39"/>
                  </a:lnTo>
                  <a:lnTo>
                    <a:pt x="9" y="42"/>
                  </a:lnTo>
                  <a:lnTo>
                    <a:pt x="15" y="43"/>
                  </a:lnTo>
                  <a:lnTo>
                    <a:pt x="20" y="45"/>
                  </a:lnTo>
                  <a:lnTo>
                    <a:pt x="29" y="45"/>
                  </a:lnTo>
                  <a:lnTo>
                    <a:pt x="48" y="32"/>
                  </a:lnTo>
                  <a:lnTo>
                    <a:pt x="49" y="25"/>
                  </a:lnTo>
                  <a:lnTo>
                    <a:pt x="49" y="15"/>
                  </a:lnTo>
                  <a:lnTo>
                    <a:pt x="48" y="7"/>
                  </a:lnTo>
                  <a:lnTo>
                    <a:pt x="46" y="0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0" name="Freeform 416"/>
            <p:cNvSpPr>
              <a:spLocks/>
            </p:cNvSpPr>
            <p:nvPr/>
          </p:nvSpPr>
          <p:spPr bwMode="auto">
            <a:xfrm>
              <a:off x="2403476" y="2000250"/>
              <a:ext cx="114300" cy="47625"/>
            </a:xfrm>
            <a:custGeom>
              <a:avLst/>
              <a:gdLst/>
              <a:ahLst/>
              <a:cxnLst>
                <a:cxn ang="0">
                  <a:pos x="26" y="16"/>
                </a:cxn>
                <a:cxn ang="0">
                  <a:pos x="31" y="0"/>
                </a:cxn>
                <a:cxn ang="0">
                  <a:pos x="25" y="0"/>
                </a:cxn>
                <a:cxn ang="0">
                  <a:pos x="19" y="2"/>
                </a:cxn>
                <a:cxn ang="0">
                  <a:pos x="12" y="5"/>
                </a:cxn>
                <a:cxn ang="0">
                  <a:pos x="8" y="8"/>
                </a:cxn>
                <a:cxn ang="0">
                  <a:pos x="2" y="23"/>
                </a:cxn>
                <a:cxn ang="0">
                  <a:pos x="0" y="34"/>
                </a:cxn>
                <a:cxn ang="0">
                  <a:pos x="2" y="44"/>
                </a:cxn>
                <a:cxn ang="0">
                  <a:pos x="3" y="60"/>
                </a:cxn>
                <a:cxn ang="0">
                  <a:pos x="19" y="57"/>
                </a:cxn>
                <a:cxn ang="0">
                  <a:pos x="16" y="29"/>
                </a:cxn>
                <a:cxn ang="0">
                  <a:pos x="22" y="19"/>
                </a:cxn>
                <a:cxn ang="0">
                  <a:pos x="31" y="16"/>
                </a:cxn>
                <a:cxn ang="0">
                  <a:pos x="35" y="0"/>
                </a:cxn>
                <a:cxn ang="0">
                  <a:pos x="31" y="16"/>
                </a:cxn>
                <a:cxn ang="0">
                  <a:pos x="72" y="22"/>
                </a:cxn>
                <a:cxn ang="0">
                  <a:pos x="35" y="0"/>
                </a:cxn>
                <a:cxn ang="0">
                  <a:pos x="26" y="16"/>
                </a:cxn>
              </a:cxnLst>
              <a:rect l="0" t="0" r="r" b="b"/>
              <a:pathLst>
                <a:path w="72" h="60">
                  <a:moveTo>
                    <a:pt x="26" y="16"/>
                  </a:moveTo>
                  <a:lnTo>
                    <a:pt x="31" y="0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2" y="5"/>
                  </a:lnTo>
                  <a:lnTo>
                    <a:pt x="8" y="8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2" y="44"/>
                  </a:lnTo>
                  <a:lnTo>
                    <a:pt x="3" y="60"/>
                  </a:lnTo>
                  <a:lnTo>
                    <a:pt x="19" y="57"/>
                  </a:lnTo>
                  <a:lnTo>
                    <a:pt x="16" y="29"/>
                  </a:lnTo>
                  <a:lnTo>
                    <a:pt x="22" y="19"/>
                  </a:lnTo>
                  <a:lnTo>
                    <a:pt x="31" y="16"/>
                  </a:lnTo>
                  <a:lnTo>
                    <a:pt x="35" y="0"/>
                  </a:lnTo>
                  <a:lnTo>
                    <a:pt x="31" y="16"/>
                  </a:lnTo>
                  <a:lnTo>
                    <a:pt x="72" y="22"/>
                  </a:lnTo>
                  <a:lnTo>
                    <a:pt x="35" y="0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1" name="Freeform 417"/>
            <p:cNvSpPr>
              <a:spLocks/>
            </p:cNvSpPr>
            <p:nvPr/>
          </p:nvSpPr>
          <p:spPr bwMode="auto">
            <a:xfrm>
              <a:off x="2379663" y="1984375"/>
              <a:ext cx="79375" cy="28575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7" y="15"/>
                </a:cxn>
                <a:cxn ang="0">
                  <a:pos x="41" y="35"/>
                </a:cxn>
                <a:cxn ang="0">
                  <a:pos x="50" y="19"/>
                </a:cxn>
                <a:cxn ang="0">
                  <a:pos x="15" y="0"/>
                </a:cxn>
                <a:cxn ang="0">
                  <a:pos x="18" y="10"/>
                </a:cxn>
                <a:cxn ang="0">
                  <a:pos x="3" y="4"/>
                </a:cxn>
                <a:cxn ang="0">
                  <a:pos x="0" y="11"/>
                </a:cxn>
                <a:cxn ang="0">
                  <a:pos x="7" y="15"/>
                </a:cxn>
                <a:cxn ang="0">
                  <a:pos x="3" y="4"/>
                </a:cxn>
              </a:cxnLst>
              <a:rect l="0" t="0" r="r" b="b"/>
              <a:pathLst>
                <a:path w="50" h="35">
                  <a:moveTo>
                    <a:pt x="3" y="4"/>
                  </a:moveTo>
                  <a:lnTo>
                    <a:pt x="7" y="15"/>
                  </a:lnTo>
                  <a:lnTo>
                    <a:pt x="41" y="35"/>
                  </a:lnTo>
                  <a:lnTo>
                    <a:pt x="50" y="19"/>
                  </a:lnTo>
                  <a:lnTo>
                    <a:pt x="15" y="0"/>
                  </a:lnTo>
                  <a:lnTo>
                    <a:pt x="18" y="10"/>
                  </a:lnTo>
                  <a:lnTo>
                    <a:pt x="3" y="4"/>
                  </a:lnTo>
                  <a:lnTo>
                    <a:pt x="0" y="11"/>
                  </a:lnTo>
                  <a:lnTo>
                    <a:pt x="7" y="15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2" name="Freeform 418"/>
            <p:cNvSpPr>
              <a:spLocks/>
            </p:cNvSpPr>
            <p:nvPr/>
          </p:nvSpPr>
          <p:spPr bwMode="auto">
            <a:xfrm>
              <a:off x="2384426" y="1855788"/>
              <a:ext cx="122238" cy="136525"/>
            </a:xfrm>
            <a:custGeom>
              <a:avLst/>
              <a:gdLst/>
              <a:ahLst/>
              <a:cxnLst>
                <a:cxn ang="0">
                  <a:pos x="73" y="5"/>
                </a:cxn>
                <a:cxn ang="0">
                  <a:pos x="60" y="10"/>
                </a:cxn>
                <a:cxn ang="0">
                  <a:pos x="0" y="168"/>
                </a:cxn>
                <a:cxn ang="0">
                  <a:pos x="15" y="174"/>
                </a:cxn>
                <a:cxn ang="0">
                  <a:pos x="77" y="14"/>
                </a:cxn>
                <a:cxn ang="0">
                  <a:pos x="64" y="20"/>
                </a:cxn>
                <a:cxn ang="0">
                  <a:pos x="73" y="5"/>
                </a:cxn>
                <a:cxn ang="0">
                  <a:pos x="64" y="0"/>
                </a:cxn>
                <a:cxn ang="0">
                  <a:pos x="60" y="10"/>
                </a:cxn>
                <a:cxn ang="0">
                  <a:pos x="73" y="5"/>
                </a:cxn>
              </a:cxnLst>
              <a:rect l="0" t="0" r="r" b="b"/>
              <a:pathLst>
                <a:path w="77" h="174">
                  <a:moveTo>
                    <a:pt x="73" y="5"/>
                  </a:moveTo>
                  <a:lnTo>
                    <a:pt x="60" y="10"/>
                  </a:lnTo>
                  <a:lnTo>
                    <a:pt x="0" y="168"/>
                  </a:lnTo>
                  <a:lnTo>
                    <a:pt x="15" y="174"/>
                  </a:lnTo>
                  <a:lnTo>
                    <a:pt x="77" y="14"/>
                  </a:lnTo>
                  <a:lnTo>
                    <a:pt x="64" y="20"/>
                  </a:lnTo>
                  <a:lnTo>
                    <a:pt x="73" y="5"/>
                  </a:lnTo>
                  <a:lnTo>
                    <a:pt x="64" y="0"/>
                  </a:lnTo>
                  <a:lnTo>
                    <a:pt x="60" y="10"/>
                  </a:lnTo>
                  <a:lnTo>
                    <a:pt x="7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3" name="Freeform 419"/>
            <p:cNvSpPr>
              <a:spLocks/>
            </p:cNvSpPr>
            <p:nvPr/>
          </p:nvSpPr>
          <p:spPr bwMode="auto">
            <a:xfrm>
              <a:off x="2486026" y="1858963"/>
              <a:ext cx="77788" cy="28575"/>
            </a:xfrm>
            <a:custGeom>
              <a:avLst/>
              <a:gdLst/>
              <a:ahLst/>
              <a:cxnLst>
                <a:cxn ang="0">
                  <a:pos x="44" y="19"/>
                </a:cxn>
                <a:cxn ang="0">
                  <a:pos x="49" y="19"/>
                </a:cxn>
                <a:cxn ang="0">
                  <a:pos x="9" y="0"/>
                </a:cxn>
                <a:cxn ang="0">
                  <a:pos x="0" y="15"/>
                </a:cxn>
                <a:cxn ang="0">
                  <a:pos x="40" y="35"/>
                </a:cxn>
                <a:cxn ang="0">
                  <a:pos x="44" y="35"/>
                </a:cxn>
                <a:cxn ang="0">
                  <a:pos x="40" y="35"/>
                </a:cxn>
                <a:cxn ang="0">
                  <a:pos x="43" y="36"/>
                </a:cxn>
                <a:cxn ang="0">
                  <a:pos x="44" y="35"/>
                </a:cxn>
                <a:cxn ang="0">
                  <a:pos x="44" y="19"/>
                </a:cxn>
              </a:cxnLst>
              <a:rect l="0" t="0" r="r" b="b"/>
              <a:pathLst>
                <a:path w="49" h="36">
                  <a:moveTo>
                    <a:pt x="44" y="19"/>
                  </a:moveTo>
                  <a:lnTo>
                    <a:pt x="49" y="19"/>
                  </a:lnTo>
                  <a:lnTo>
                    <a:pt x="9" y="0"/>
                  </a:lnTo>
                  <a:lnTo>
                    <a:pt x="0" y="15"/>
                  </a:lnTo>
                  <a:lnTo>
                    <a:pt x="40" y="35"/>
                  </a:lnTo>
                  <a:lnTo>
                    <a:pt x="44" y="35"/>
                  </a:lnTo>
                  <a:lnTo>
                    <a:pt x="40" y="35"/>
                  </a:lnTo>
                  <a:lnTo>
                    <a:pt x="43" y="36"/>
                  </a:lnTo>
                  <a:lnTo>
                    <a:pt x="44" y="35"/>
                  </a:lnTo>
                  <a:lnTo>
                    <a:pt x="44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4" name="Freeform 420"/>
            <p:cNvSpPr>
              <a:spLocks/>
            </p:cNvSpPr>
            <p:nvPr/>
          </p:nvSpPr>
          <p:spPr bwMode="auto">
            <a:xfrm>
              <a:off x="2555876" y="1865313"/>
              <a:ext cx="144463" cy="20638"/>
            </a:xfrm>
            <a:custGeom>
              <a:avLst/>
              <a:gdLst/>
              <a:ahLst/>
              <a:cxnLst>
                <a:cxn ang="0">
                  <a:pos x="91" y="4"/>
                </a:cxn>
                <a:cxn ang="0">
                  <a:pos x="83" y="1"/>
                </a:cxn>
                <a:cxn ang="0">
                  <a:pos x="0" y="11"/>
                </a:cxn>
                <a:cxn ang="0">
                  <a:pos x="0" y="27"/>
                </a:cxn>
                <a:cxn ang="0">
                  <a:pos x="83" y="17"/>
                </a:cxn>
                <a:cxn ang="0">
                  <a:pos x="75" y="13"/>
                </a:cxn>
                <a:cxn ang="0">
                  <a:pos x="91" y="4"/>
                </a:cxn>
                <a:cxn ang="0">
                  <a:pos x="88" y="0"/>
                </a:cxn>
                <a:cxn ang="0">
                  <a:pos x="83" y="1"/>
                </a:cxn>
                <a:cxn ang="0">
                  <a:pos x="91" y="4"/>
                </a:cxn>
              </a:cxnLst>
              <a:rect l="0" t="0" r="r" b="b"/>
              <a:pathLst>
                <a:path w="91" h="27">
                  <a:moveTo>
                    <a:pt x="91" y="4"/>
                  </a:moveTo>
                  <a:lnTo>
                    <a:pt x="83" y="1"/>
                  </a:lnTo>
                  <a:lnTo>
                    <a:pt x="0" y="11"/>
                  </a:lnTo>
                  <a:lnTo>
                    <a:pt x="0" y="27"/>
                  </a:lnTo>
                  <a:lnTo>
                    <a:pt x="83" y="17"/>
                  </a:lnTo>
                  <a:lnTo>
                    <a:pt x="75" y="13"/>
                  </a:lnTo>
                  <a:lnTo>
                    <a:pt x="91" y="4"/>
                  </a:lnTo>
                  <a:lnTo>
                    <a:pt x="88" y="0"/>
                  </a:lnTo>
                  <a:lnTo>
                    <a:pt x="83" y="1"/>
                  </a:lnTo>
                  <a:lnTo>
                    <a:pt x="9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5" name="Rectangle 421"/>
            <p:cNvSpPr>
              <a:spLocks noChangeArrowheads="1"/>
            </p:cNvSpPr>
            <p:nvPr/>
          </p:nvSpPr>
          <p:spPr bwMode="auto">
            <a:xfrm>
              <a:off x="3852863" y="2124075"/>
              <a:ext cx="838200" cy="214313"/>
            </a:xfrm>
            <a:prstGeom prst="rect">
              <a:avLst/>
            </a:prstGeom>
            <a:solidFill>
              <a:srgbClr val="FFFF8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6" name="Freeform 422"/>
            <p:cNvSpPr>
              <a:spLocks/>
            </p:cNvSpPr>
            <p:nvPr/>
          </p:nvSpPr>
          <p:spPr bwMode="auto">
            <a:xfrm>
              <a:off x="3852863" y="2116138"/>
              <a:ext cx="852488" cy="14288"/>
            </a:xfrm>
            <a:custGeom>
              <a:avLst/>
              <a:gdLst/>
              <a:ahLst/>
              <a:cxnLst>
                <a:cxn ang="0">
                  <a:pos x="537" y="9"/>
                </a:cxn>
                <a:cxn ang="0">
                  <a:pos x="52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528" y="18"/>
                </a:cxn>
                <a:cxn ang="0">
                  <a:pos x="518" y="9"/>
                </a:cxn>
                <a:cxn ang="0">
                  <a:pos x="537" y="9"/>
                </a:cxn>
                <a:cxn ang="0">
                  <a:pos x="537" y="0"/>
                </a:cxn>
                <a:cxn ang="0">
                  <a:pos x="528" y="0"/>
                </a:cxn>
                <a:cxn ang="0">
                  <a:pos x="537" y="9"/>
                </a:cxn>
              </a:cxnLst>
              <a:rect l="0" t="0" r="r" b="b"/>
              <a:pathLst>
                <a:path w="537" h="18">
                  <a:moveTo>
                    <a:pt x="537" y="9"/>
                  </a:moveTo>
                  <a:lnTo>
                    <a:pt x="52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528" y="18"/>
                  </a:lnTo>
                  <a:lnTo>
                    <a:pt x="518" y="9"/>
                  </a:lnTo>
                  <a:lnTo>
                    <a:pt x="537" y="9"/>
                  </a:lnTo>
                  <a:lnTo>
                    <a:pt x="537" y="0"/>
                  </a:lnTo>
                  <a:lnTo>
                    <a:pt x="528" y="0"/>
                  </a:lnTo>
                  <a:lnTo>
                    <a:pt x="53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7" name="Freeform 423"/>
            <p:cNvSpPr>
              <a:spLocks/>
            </p:cNvSpPr>
            <p:nvPr/>
          </p:nvSpPr>
          <p:spPr bwMode="auto">
            <a:xfrm>
              <a:off x="4675188" y="2124075"/>
              <a:ext cx="30163" cy="222250"/>
            </a:xfrm>
            <a:custGeom>
              <a:avLst/>
              <a:gdLst/>
              <a:ahLst/>
              <a:cxnLst>
                <a:cxn ang="0">
                  <a:pos x="10" y="281"/>
                </a:cxn>
                <a:cxn ang="0">
                  <a:pos x="19" y="271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271"/>
                </a:cxn>
                <a:cxn ang="0">
                  <a:pos x="10" y="262"/>
                </a:cxn>
                <a:cxn ang="0">
                  <a:pos x="10" y="281"/>
                </a:cxn>
                <a:cxn ang="0">
                  <a:pos x="19" y="281"/>
                </a:cxn>
                <a:cxn ang="0">
                  <a:pos x="19" y="271"/>
                </a:cxn>
                <a:cxn ang="0">
                  <a:pos x="10" y="281"/>
                </a:cxn>
              </a:cxnLst>
              <a:rect l="0" t="0" r="r" b="b"/>
              <a:pathLst>
                <a:path w="19" h="281">
                  <a:moveTo>
                    <a:pt x="10" y="281"/>
                  </a:moveTo>
                  <a:lnTo>
                    <a:pt x="19" y="271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271"/>
                  </a:lnTo>
                  <a:lnTo>
                    <a:pt x="10" y="262"/>
                  </a:lnTo>
                  <a:lnTo>
                    <a:pt x="10" y="281"/>
                  </a:lnTo>
                  <a:lnTo>
                    <a:pt x="19" y="281"/>
                  </a:lnTo>
                  <a:lnTo>
                    <a:pt x="19" y="271"/>
                  </a:lnTo>
                  <a:lnTo>
                    <a:pt x="10" y="2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8" name="Freeform 424"/>
            <p:cNvSpPr>
              <a:spLocks/>
            </p:cNvSpPr>
            <p:nvPr/>
          </p:nvSpPr>
          <p:spPr bwMode="auto">
            <a:xfrm>
              <a:off x="3838576" y="2332038"/>
              <a:ext cx="852488" cy="1428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19"/>
                </a:cxn>
                <a:cxn ang="0">
                  <a:pos x="537" y="19"/>
                </a:cxn>
                <a:cxn ang="0">
                  <a:pos x="537" y="0"/>
                </a:cxn>
                <a:cxn ang="0">
                  <a:pos x="9" y="0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9" y="19"/>
                </a:cxn>
                <a:cxn ang="0">
                  <a:pos x="0" y="9"/>
                </a:cxn>
              </a:cxnLst>
              <a:rect l="0" t="0" r="r" b="b"/>
              <a:pathLst>
                <a:path w="537" h="19">
                  <a:moveTo>
                    <a:pt x="0" y="9"/>
                  </a:moveTo>
                  <a:lnTo>
                    <a:pt x="9" y="19"/>
                  </a:lnTo>
                  <a:lnTo>
                    <a:pt x="537" y="19"/>
                  </a:lnTo>
                  <a:lnTo>
                    <a:pt x="537" y="0"/>
                  </a:lnTo>
                  <a:lnTo>
                    <a:pt x="9" y="0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9" name="Freeform 425"/>
            <p:cNvSpPr>
              <a:spLocks/>
            </p:cNvSpPr>
            <p:nvPr/>
          </p:nvSpPr>
          <p:spPr bwMode="auto">
            <a:xfrm>
              <a:off x="3838576" y="2116138"/>
              <a:ext cx="30163" cy="22225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9"/>
                </a:cxn>
                <a:cxn ang="0">
                  <a:pos x="0" y="280"/>
                </a:cxn>
                <a:cxn ang="0">
                  <a:pos x="19" y="280"/>
                </a:cxn>
                <a:cxn ang="0">
                  <a:pos x="19" y="9"/>
                </a:cxn>
                <a:cxn ang="0">
                  <a:pos x="9" y="18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19" h="280">
                  <a:moveTo>
                    <a:pt x="9" y="0"/>
                  </a:moveTo>
                  <a:lnTo>
                    <a:pt x="0" y="9"/>
                  </a:lnTo>
                  <a:lnTo>
                    <a:pt x="0" y="280"/>
                  </a:lnTo>
                  <a:lnTo>
                    <a:pt x="19" y="280"/>
                  </a:lnTo>
                  <a:lnTo>
                    <a:pt x="19" y="9"/>
                  </a:lnTo>
                  <a:lnTo>
                    <a:pt x="9" y="18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0" name="Rectangle 426"/>
            <p:cNvSpPr>
              <a:spLocks noChangeArrowheads="1"/>
            </p:cNvSpPr>
            <p:nvPr/>
          </p:nvSpPr>
          <p:spPr bwMode="auto">
            <a:xfrm>
              <a:off x="3822701" y="2166938"/>
              <a:ext cx="882650" cy="17463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1" name="Freeform 427"/>
            <p:cNvSpPr>
              <a:spLocks/>
            </p:cNvSpPr>
            <p:nvPr/>
          </p:nvSpPr>
          <p:spPr bwMode="auto">
            <a:xfrm>
              <a:off x="3822701" y="2160588"/>
              <a:ext cx="898525" cy="14288"/>
            </a:xfrm>
            <a:custGeom>
              <a:avLst/>
              <a:gdLst/>
              <a:ahLst/>
              <a:cxnLst>
                <a:cxn ang="0">
                  <a:pos x="566" y="8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556" y="18"/>
                </a:cxn>
                <a:cxn ang="0">
                  <a:pos x="547" y="8"/>
                </a:cxn>
                <a:cxn ang="0">
                  <a:pos x="566" y="8"/>
                </a:cxn>
                <a:cxn ang="0">
                  <a:pos x="566" y="0"/>
                </a:cxn>
                <a:cxn ang="0">
                  <a:pos x="556" y="0"/>
                </a:cxn>
                <a:cxn ang="0">
                  <a:pos x="566" y="8"/>
                </a:cxn>
              </a:cxnLst>
              <a:rect l="0" t="0" r="r" b="b"/>
              <a:pathLst>
                <a:path w="566" h="18">
                  <a:moveTo>
                    <a:pt x="566" y="8"/>
                  </a:moveTo>
                  <a:lnTo>
                    <a:pt x="556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556" y="18"/>
                  </a:lnTo>
                  <a:lnTo>
                    <a:pt x="547" y="8"/>
                  </a:lnTo>
                  <a:lnTo>
                    <a:pt x="566" y="8"/>
                  </a:lnTo>
                  <a:lnTo>
                    <a:pt x="566" y="0"/>
                  </a:lnTo>
                  <a:lnTo>
                    <a:pt x="556" y="0"/>
                  </a:lnTo>
                  <a:lnTo>
                    <a:pt x="56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2" name="Freeform 428"/>
            <p:cNvSpPr>
              <a:spLocks/>
            </p:cNvSpPr>
            <p:nvPr/>
          </p:nvSpPr>
          <p:spPr bwMode="auto">
            <a:xfrm>
              <a:off x="4691063" y="2166938"/>
              <a:ext cx="30163" cy="25400"/>
            </a:xfrm>
            <a:custGeom>
              <a:avLst/>
              <a:gdLst/>
              <a:ahLst/>
              <a:cxnLst>
                <a:cxn ang="0">
                  <a:pos x="9" y="33"/>
                </a:cxn>
                <a:cxn ang="0">
                  <a:pos x="19" y="23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23"/>
                </a:cxn>
                <a:cxn ang="0">
                  <a:pos x="9" y="14"/>
                </a:cxn>
                <a:cxn ang="0">
                  <a:pos x="9" y="33"/>
                </a:cxn>
                <a:cxn ang="0">
                  <a:pos x="19" y="33"/>
                </a:cxn>
                <a:cxn ang="0">
                  <a:pos x="19" y="23"/>
                </a:cxn>
                <a:cxn ang="0">
                  <a:pos x="9" y="33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lnTo>
                    <a:pt x="19" y="2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9" y="14"/>
                  </a:lnTo>
                  <a:lnTo>
                    <a:pt x="9" y="33"/>
                  </a:lnTo>
                  <a:lnTo>
                    <a:pt x="19" y="33"/>
                  </a:lnTo>
                  <a:lnTo>
                    <a:pt x="19" y="23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3" name="Freeform 429"/>
            <p:cNvSpPr>
              <a:spLocks/>
            </p:cNvSpPr>
            <p:nvPr/>
          </p:nvSpPr>
          <p:spPr bwMode="auto">
            <a:xfrm>
              <a:off x="3808413" y="2178050"/>
              <a:ext cx="896938" cy="1428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19"/>
                </a:cxn>
                <a:cxn ang="0">
                  <a:pos x="565" y="19"/>
                </a:cxn>
                <a:cxn ang="0">
                  <a:pos x="565" y="0"/>
                </a:cxn>
                <a:cxn ang="0">
                  <a:pos x="9" y="0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9" y="19"/>
                </a:cxn>
                <a:cxn ang="0">
                  <a:pos x="0" y="9"/>
                </a:cxn>
              </a:cxnLst>
              <a:rect l="0" t="0" r="r" b="b"/>
              <a:pathLst>
                <a:path w="565" h="19">
                  <a:moveTo>
                    <a:pt x="0" y="9"/>
                  </a:moveTo>
                  <a:lnTo>
                    <a:pt x="9" y="19"/>
                  </a:lnTo>
                  <a:lnTo>
                    <a:pt x="565" y="19"/>
                  </a:lnTo>
                  <a:lnTo>
                    <a:pt x="565" y="0"/>
                  </a:lnTo>
                  <a:lnTo>
                    <a:pt x="9" y="0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4" name="Freeform 430"/>
            <p:cNvSpPr>
              <a:spLocks/>
            </p:cNvSpPr>
            <p:nvPr/>
          </p:nvSpPr>
          <p:spPr bwMode="auto">
            <a:xfrm>
              <a:off x="3808413" y="2160588"/>
              <a:ext cx="30163" cy="238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8"/>
                </a:cxn>
                <a:cxn ang="0">
                  <a:pos x="0" y="31"/>
                </a:cxn>
                <a:cxn ang="0">
                  <a:pos x="19" y="31"/>
                </a:cxn>
                <a:cxn ang="0">
                  <a:pos x="19" y="8"/>
                </a:cxn>
                <a:cxn ang="0">
                  <a:pos x="9" y="18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9" y="0"/>
                </a:cxn>
              </a:cxnLst>
              <a:rect l="0" t="0" r="r" b="b"/>
              <a:pathLst>
                <a:path w="19" h="31">
                  <a:moveTo>
                    <a:pt x="9" y="0"/>
                  </a:moveTo>
                  <a:lnTo>
                    <a:pt x="0" y="8"/>
                  </a:lnTo>
                  <a:lnTo>
                    <a:pt x="0" y="31"/>
                  </a:lnTo>
                  <a:lnTo>
                    <a:pt x="19" y="31"/>
                  </a:lnTo>
                  <a:lnTo>
                    <a:pt x="19" y="8"/>
                  </a:lnTo>
                  <a:lnTo>
                    <a:pt x="9" y="18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5" name="Rectangle 431"/>
            <p:cNvSpPr>
              <a:spLocks noChangeArrowheads="1"/>
            </p:cNvSpPr>
            <p:nvPr/>
          </p:nvSpPr>
          <p:spPr bwMode="auto">
            <a:xfrm>
              <a:off x="3832226" y="2217738"/>
              <a:ext cx="879475" cy="19050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6" name="Freeform 432"/>
            <p:cNvSpPr>
              <a:spLocks/>
            </p:cNvSpPr>
            <p:nvPr/>
          </p:nvSpPr>
          <p:spPr bwMode="auto">
            <a:xfrm>
              <a:off x="3832226" y="2211388"/>
              <a:ext cx="895350" cy="14288"/>
            </a:xfrm>
            <a:custGeom>
              <a:avLst/>
              <a:gdLst/>
              <a:ahLst/>
              <a:cxnLst>
                <a:cxn ang="0">
                  <a:pos x="564" y="9"/>
                </a:cxn>
                <a:cxn ang="0">
                  <a:pos x="554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554" y="18"/>
                </a:cxn>
                <a:cxn ang="0">
                  <a:pos x="545" y="9"/>
                </a:cxn>
                <a:cxn ang="0">
                  <a:pos x="564" y="9"/>
                </a:cxn>
                <a:cxn ang="0">
                  <a:pos x="564" y="0"/>
                </a:cxn>
                <a:cxn ang="0">
                  <a:pos x="554" y="0"/>
                </a:cxn>
                <a:cxn ang="0">
                  <a:pos x="564" y="9"/>
                </a:cxn>
              </a:cxnLst>
              <a:rect l="0" t="0" r="r" b="b"/>
              <a:pathLst>
                <a:path w="564" h="18">
                  <a:moveTo>
                    <a:pt x="564" y="9"/>
                  </a:moveTo>
                  <a:lnTo>
                    <a:pt x="554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554" y="18"/>
                  </a:lnTo>
                  <a:lnTo>
                    <a:pt x="545" y="9"/>
                  </a:lnTo>
                  <a:lnTo>
                    <a:pt x="564" y="9"/>
                  </a:lnTo>
                  <a:lnTo>
                    <a:pt x="564" y="0"/>
                  </a:lnTo>
                  <a:lnTo>
                    <a:pt x="554" y="0"/>
                  </a:lnTo>
                  <a:lnTo>
                    <a:pt x="56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7" name="Freeform 433"/>
            <p:cNvSpPr>
              <a:spLocks/>
            </p:cNvSpPr>
            <p:nvPr/>
          </p:nvSpPr>
          <p:spPr bwMode="auto">
            <a:xfrm>
              <a:off x="4697413" y="2217738"/>
              <a:ext cx="30163" cy="26988"/>
            </a:xfrm>
            <a:custGeom>
              <a:avLst/>
              <a:gdLst/>
              <a:ahLst/>
              <a:cxnLst>
                <a:cxn ang="0">
                  <a:pos x="9" y="33"/>
                </a:cxn>
                <a:cxn ang="0">
                  <a:pos x="19" y="24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9" y="15"/>
                </a:cxn>
                <a:cxn ang="0">
                  <a:pos x="9" y="33"/>
                </a:cxn>
                <a:cxn ang="0">
                  <a:pos x="19" y="33"/>
                </a:cxn>
                <a:cxn ang="0">
                  <a:pos x="19" y="24"/>
                </a:cxn>
                <a:cxn ang="0">
                  <a:pos x="9" y="33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lnTo>
                    <a:pt x="19" y="24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9" y="15"/>
                  </a:lnTo>
                  <a:lnTo>
                    <a:pt x="9" y="33"/>
                  </a:lnTo>
                  <a:lnTo>
                    <a:pt x="19" y="33"/>
                  </a:lnTo>
                  <a:lnTo>
                    <a:pt x="19" y="24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8" name="Freeform 434"/>
            <p:cNvSpPr>
              <a:spLocks/>
            </p:cNvSpPr>
            <p:nvPr/>
          </p:nvSpPr>
          <p:spPr bwMode="auto">
            <a:xfrm>
              <a:off x="3817938" y="2230438"/>
              <a:ext cx="893763" cy="1428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18"/>
                </a:cxn>
                <a:cxn ang="0">
                  <a:pos x="563" y="18"/>
                </a:cxn>
                <a:cxn ang="0">
                  <a:pos x="563" y="0"/>
                </a:cxn>
                <a:cxn ang="0">
                  <a:pos x="9" y="0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9" y="18"/>
                </a:cxn>
                <a:cxn ang="0">
                  <a:pos x="0" y="9"/>
                </a:cxn>
              </a:cxnLst>
              <a:rect l="0" t="0" r="r" b="b"/>
              <a:pathLst>
                <a:path w="563" h="18">
                  <a:moveTo>
                    <a:pt x="0" y="9"/>
                  </a:moveTo>
                  <a:lnTo>
                    <a:pt x="9" y="18"/>
                  </a:lnTo>
                  <a:lnTo>
                    <a:pt x="563" y="18"/>
                  </a:lnTo>
                  <a:lnTo>
                    <a:pt x="563" y="0"/>
                  </a:lnTo>
                  <a:lnTo>
                    <a:pt x="9" y="0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18"/>
                  </a:lnTo>
                  <a:lnTo>
                    <a:pt x="9" y="1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9" name="Freeform 435"/>
            <p:cNvSpPr>
              <a:spLocks/>
            </p:cNvSpPr>
            <p:nvPr/>
          </p:nvSpPr>
          <p:spPr bwMode="auto">
            <a:xfrm>
              <a:off x="3817938" y="2211388"/>
              <a:ext cx="30163" cy="254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9"/>
                </a:cxn>
                <a:cxn ang="0">
                  <a:pos x="0" y="33"/>
                </a:cxn>
                <a:cxn ang="0">
                  <a:pos x="19" y="33"/>
                </a:cxn>
                <a:cxn ang="0">
                  <a:pos x="19" y="9"/>
                </a:cxn>
                <a:cxn ang="0">
                  <a:pos x="9" y="18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19" h="33">
                  <a:moveTo>
                    <a:pt x="9" y="0"/>
                  </a:moveTo>
                  <a:lnTo>
                    <a:pt x="0" y="9"/>
                  </a:lnTo>
                  <a:lnTo>
                    <a:pt x="0" y="33"/>
                  </a:lnTo>
                  <a:lnTo>
                    <a:pt x="19" y="33"/>
                  </a:lnTo>
                  <a:lnTo>
                    <a:pt x="19" y="9"/>
                  </a:lnTo>
                  <a:lnTo>
                    <a:pt x="9" y="18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0" name="Rectangle 436"/>
            <p:cNvSpPr>
              <a:spLocks noChangeArrowheads="1"/>
            </p:cNvSpPr>
            <p:nvPr/>
          </p:nvSpPr>
          <p:spPr bwMode="auto">
            <a:xfrm>
              <a:off x="3822701" y="2268538"/>
              <a:ext cx="882650" cy="17463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1" name="Freeform 437"/>
            <p:cNvSpPr>
              <a:spLocks/>
            </p:cNvSpPr>
            <p:nvPr/>
          </p:nvSpPr>
          <p:spPr bwMode="auto">
            <a:xfrm>
              <a:off x="3822701" y="2262188"/>
              <a:ext cx="898525" cy="14288"/>
            </a:xfrm>
            <a:custGeom>
              <a:avLst/>
              <a:gdLst/>
              <a:ahLst/>
              <a:cxnLst>
                <a:cxn ang="0">
                  <a:pos x="566" y="8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556" y="18"/>
                </a:cxn>
                <a:cxn ang="0">
                  <a:pos x="547" y="8"/>
                </a:cxn>
                <a:cxn ang="0">
                  <a:pos x="566" y="8"/>
                </a:cxn>
                <a:cxn ang="0">
                  <a:pos x="566" y="0"/>
                </a:cxn>
                <a:cxn ang="0">
                  <a:pos x="556" y="0"/>
                </a:cxn>
                <a:cxn ang="0">
                  <a:pos x="566" y="8"/>
                </a:cxn>
              </a:cxnLst>
              <a:rect l="0" t="0" r="r" b="b"/>
              <a:pathLst>
                <a:path w="566" h="18">
                  <a:moveTo>
                    <a:pt x="566" y="8"/>
                  </a:moveTo>
                  <a:lnTo>
                    <a:pt x="556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556" y="18"/>
                  </a:lnTo>
                  <a:lnTo>
                    <a:pt x="547" y="8"/>
                  </a:lnTo>
                  <a:lnTo>
                    <a:pt x="566" y="8"/>
                  </a:lnTo>
                  <a:lnTo>
                    <a:pt x="566" y="0"/>
                  </a:lnTo>
                  <a:lnTo>
                    <a:pt x="556" y="0"/>
                  </a:lnTo>
                  <a:lnTo>
                    <a:pt x="56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2" name="Freeform 438"/>
            <p:cNvSpPr>
              <a:spLocks/>
            </p:cNvSpPr>
            <p:nvPr/>
          </p:nvSpPr>
          <p:spPr bwMode="auto">
            <a:xfrm>
              <a:off x="4691063" y="2268538"/>
              <a:ext cx="30163" cy="25400"/>
            </a:xfrm>
            <a:custGeom>
              <a:avLst/>
              <a:gdLst/>
              <a:ahLst/>
              <a:cxnLst>
                <a:cxn ang="0">
                  <a:pos x="9" y="33"/>
                </a:cxn>
                <a:cxn ang="0">
                  <a:pos x="19" y="23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23"/>
                </a:cxn>
                <a:cxn ang="0">
                  <a:pos x="9" y="14"/>
                </a:cxn>
                <a:cxn ang="0">
                  <a:pos x="9" y="33"/>
                </a:cxn>
                <a:cxn ang="0">
                  <a:pos x="19" y="33"/>
                </a:cxn>
                <a:cxn ang="0">
                  <a:pos x="19" y="23"/>
                </a:cxn>
                <a:cxn ang="0">
                  <a:pos x="9" y="33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lnTo>
                    <a:pt x="19" y="2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9" y="14"/>
                  </a:lnTo>
                  <a:lnTo>
                    <a:pt x="9" y="33"/>
                  </a:lnTo>
                  <a:lnTo>
                    <a:pt x="19" y="33"/>
                  </a:lnTo>
                  <a:lnTo>
                    <a:pt x="19" y="23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3" name="Freeform 439"/>
            <p:cNvSpPr>
              <a:spLocks/>
            </p:cNvSpPr>
            <p:nvPr/>
          </p:nvSpPr>
          <p:spPr bwMode="auto">
            <a:xfrm>
              <a:off x="3808413" y="2279650"/>
              <a:ext cx="896938" cy="1428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19"/>
                </a:cxn>
                <a:cxn ang="0">
                  <a:pos x="565" y="19"/>
                </a:cxn>
                <a:cxn ang="0">
                  <a:pos x="565" y="0"/>
                </a:cxn>
                <a:cxn ang="0">
                  <a:pos x="9" y="0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9" y="19"/>
                </a:cxn>
                <a:cxn ang="0">
                  <a:pos x="0" y="9"/>
                </a:cxn>
              </a:cxnLst>
              <a:rect l="0" t="0" r="r" b="b"/>
              <a:pathLst>
                <a:path w="565" h="19">
                  <a:moveTo>
                    <a:pt x="0" y="9"/>
                  </a:moveTo>
                  <a:lnTo>
                    <a:pt x="9" y="19"/>
                  </a:lnTo>
                  <a:lnTo>
                    <a:pt x="565" y="19"/>
                  </a:lnTo>
                  <a:lnTo>
                    <a:pt x="565" y="0"/>
                  </a:lnTo>
                  <a:lnTo>
                    <a:pt x="9" y="0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4" name="Freeform 440"/>
            <p:cNvSpPr>
              <a:spLocks/>
            </p:cNvSpPr>
            <p:nvPr/>
          </p:nvSpPr>
          <p:spPr bwMode="auto">
            <a:xfrm>
              <a:off x="3808413" y="2262188"/>
              <a:ext cx="30163" cy="238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8"/>
                </a:cxn>
                <a:cxn ang="0">
                  <a:pos x="0" y="31"/>
                </a:cxn>
                <a:cxn ang="0">
                  <a:pos x="19" y="31"/>
                </a:cxn>
                <a:cxn ang="0">
                  <a:pos x="19" y="8"/>
                </a:cxn>
                <a:cxn ang="0">
                  <a:pos x="9" y="18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9" y="0"/>
                </a:cxn>
              </a:cxnLst>
              <a:rect l="0" t="0" r="r" b="b"/>
              <a:pathLst>
                <a:path w="19" h="31">
                  <a:moveTo>
                    <a:pt x="9" y="0"/>
                  </a:moveTo>
                  <a:lnTo>
                    <a:pt x="0" y="8"/>
                  </a:lnTo>
                  <a:lnTo>
                    <a:pt x="0" y="31"/>
                  </a:lnTo>
                  <a:lnTo>
                    <a:pt x="19" y="31"/>
                  </a:lnTo>
                  <a:lnTo>
                    <a:pt x="19" y="8"/>
                  </a:lnTo>
                  <a:lnTo>
                    <a:pt x="9" y="18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5" name="Rectangle 441"/>
            <p:cNvSpPr>
              <a:spLocks noChangeArrowheads="1"/>
            </p:cNvSpPr>
            <p:nvPr/>
          </p:nvSpPr>
          <p:spPr bwMode="auto">
            <a:xfrm>
              <a:off x="3817938" y="2120900"/>
              <a:ext cx="879475" cy="17463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6" name="Freeform 442"/>
            <p:cNvSpPr>
              <a:spLocks/>
            </p:cNvSpPr>
            <p:nvPr/>
          </p:nvSpPr>
          <p:spPr bwMode="auto">
            <a:xfrm>
              <a:off x="3817938" y="2112963"/>
              <a:ext cx="893763" cy="14288"/>
            </a:xfrm>
            <a:custGeom>
              <a:avLst/>
              <a:gdLst/>
              <a:ahLst/>
              <a:cxnLst>
                <a:cxn ang="0">
                  <a:pos x="563" y="10"/>
                </a:cxn>
                <a:cxn ang="0">
                  <a:pos x="554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554" y="19"/>
                </a:cxn>
                <a:cxn ang="0">
                  <a:pos x="544" y="10"/>
                </a:cxn>
                <a:cxn ang="0">
                  <a:pos x="563" y="10"/>
                </a:cxn>
                <a:cxn ang="0">
                  <a:pos x="563" y="0"/>
                </a:cxn>
                <a:cxn ang="0">
                  <a:pos x="554" y="0"/>
                </a:cxn>
                <a:cxn ang="0">
                  <a:pos x="563" y="10"/>
                </a:cxn>
              </a:cxnLst>
              <a:rect l="0" t="0" r="r" b="b"/>
              <a:pathLst>
                <a:path w="563" h="19">
                  <a:moveTo>
                    <a:pt x="563" y="10"/>
                  </a:moveTo>
                  <a:lnTo>
                    <a:pt x="554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554" y="19"/>
                  </a:lnTo>
                  <a:lnTo>
                    <a:pt x="544" y="10"/>
                  </a:lnTo>
                  <a:lnTo>
                    <a:pt x="563" y="10"/>
                  </a:lnTo>
                  <a:lnTo>
                    <a:pt x="563" y="0"/>
                  </a:lnTo>
                  <a:lnTo>
                    <a:pt x="554" y="0"/>
                  </a:lnTo>
                  <a:lnTo>
                    <a:pt x="563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7" name="Freeform 443"/>
            <p:cNvSpPr>
              <a:spLocks/>
            </p:cNvSpPr>
            <p:nvPr/>
          </p:nvSpPr>
          <p:spPr bwMode="auto">
            <a:xfrm>
              <a:off x="4681538" y="2120900"/>
              <a:ext cx="30163" cy="23813"/>
            </a:xfrm>
            <a:custGeom>
              <a:avLst/>
              <a:gdLst/>
              <a:ahLst/>
              <a:cxnLst>
                <a:cxn ang="0">
                  <a:pos x="10" y="31"/>
                </a:cxn>
                <a:cxn ang="0">
                  <a:pos x="19" y="23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23"/>
                </a:cxn>
                <a:cxn ang="0">
                  <a:pos x="10" y="13"/>
                </a:cxn>
                <a:cxn ang="0">
                  <a:pos x="10" y="31"/>
                </a:cxn>
                <a:cxn ang="0">
                  <a:pos x="19" y="31"/>
                </a:cxn>
                <a:cxn ang="0">
                  <a:pos x="19" y="23"/>
                </a:cxn>
                <a:cxn ang="0">
                  <a:pos x="10" y="31"/>
                </a:cxn>
              </a:cxnLst>
              <a:rect l="0" t="0" r="r" b="b"/>
              <a:pathLst>
                <a:path w="19" h="31">
                  <a:moveTo>
                    <a:pt x="10" y="31"/>
                  </a:moveTo>
                  <a:lnTo>
                    <a:pt x="19" y="2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0" y="13"/>
                  </a:lnTo>
                  <a:lnTo>
                    <a:pt x="10" y="31"/>
                  </a:lnTo>
                  <a:lnTo>
                    <a:pt x="19" y="31"/>
                  </a:lnTo>
                  <a:lnTo>
                    <a:pt x="19" y="23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8" name="Freeform 444"/>
            <p:cNvSpPr>
              <a:spLocks/>
            </p:cNvSpPr>
            <p:nvPr/>
          </p:nvSpPr>
          <p:spPr bwMode="auto">
            <a:xfrm>
              <a:off x="3802063" y="2130425"/>
              <a:ext cx="895350" cy="142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0" y="18"/>
                </a:cxn>
                <a:cxn ang="0">
                  <a:pos x="564" y="18"/>
                </a:cxn>
                <a:cxn ang="0">
                  <a:pos x="564" y="0"/>
                </a:cxn>
                <a:cxn ang="0">
                  <a:pos x="10" y="0"/>
                </a:cxn>
                <a:cxn ang="0">
                  <a:pos x="19" y="1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10" y="18"/>
                </a:cxn>
                <a:cxn ang="0">
                  <a:pos x="0" y="10"/>
                </a:cxn>
              </a:cxnLst>
              <a:rect l="0" t="0" r="r" b="b"/>
              <a:pathLst>
                <a:path w="564" h="18">
                  <a:moveTo>
                    <a:pt x="0" y="10"/>
                  </a:moveTo>
                  <a:lnTo>
                    <a:pt x="10" y="18"/>
                  </a:lnTo>
                  <a:lnTo>
                    <a:pt x="564" y="18"/>
                  </a:lnTo>
                  <a:lnTo>
                    <a:pt x="564" y="0"/>
                  </a:lnTo>
                  <a:lnTo>
                    <a:pt x="10" y="0"/>
                  </a:lnTo>
                  <a:lnTo>
                    <a:pt x="19" y="10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10" y="1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9" name="Freeform 445"/>
            <p:cNvSpPr>
              <a:spLocks/>
            </p:cNvSpPr>
            <p:nvPr/>
          </p:nvSpPr>
          <p:spPr bwMode="auto">
            <a:xfrm>
              <a:off x="3802063" y="2112963"/>
              <a:ext cx="30163" cy="254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0"/>
                </a:cxn>
                <a:cxn ang="0">
                  <a:pos x="0" y="33"/>
                </a:cxn>
                <a:cxn ang="0">
                  <a:pos x="19" y="33"/>
                </a:cxn>
                <a:cxn ang="0">
                  <a:pos x="19" y="10"/>
                </a:cxn>
                <a:cxn ang="0">
                  <a:pos x="10" y="19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10" y="0"/>
                </a:cxn>
              </a:cxnLst>
              <a:rect l="0" t="0" r="r" b="b"/>
              <a:pathLst>
                <a:path w="19" h="33">
                  <a:moveTo>
                    <a:pt x="10" y="0"/>
                  </a:moveTo>
                  <a:lnTo>
                    <a:pt x="0" y="10"/>
                  </a:lnTo>
                  <a:lnTo>
                    <a:pt x="0" y="33"/>
                  </a:lnTo>
                  <a:lnTo>
                    <a:pt x="19" y="33"/>
                  </a:lnTo>
                  <a:lnTo>
                    <a:pt x="19" y="10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0" name="Freeform 446"/>
            <p:cNvSpPr>
              <a:spLocks/>
            </p:cNvSpPr>
            <p:nvPr/>
          </p:nvSpPr>
          <p:spPr bwMode="auto">
            <a:xfrm>
              <a:off x="3795713" y="2338388"/>
              <a:ext cx="962025" cy="14605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68" y="0"/>
                </a:cxn>
                <a:cxn ang="0">
                  <a:pos x="606" y="184"/>
                </a:cxn>
                <a:cxn ang="0">
                  <a:pos x="0" y="184"/>
                </a:cxn>
                <a:cxn ang="0">
                  <a:pos x="36" y="0"/>
                </a:cxn>
              </a:cxnLst>
              <a:rect l="0" t="0" r="r" b="b"/>
              <a:pathLst>
                <a:path w="606" h="184">
                  <a:moveTo>
                    <a:pt x="36" y="0"/>
                  </a:moveTo>
                  <a:lnTo>
                    <a:pt x="568" y="0"/>
                  </a:lnTo>
                  <a:lnTo>
                    <a:pt x="606" y="184"/>
                  </a:lnTo>
                  <a:lnTo>
                    <a:pt x="0" y="18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1AF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1" name="Freeform 447"/>
            <p:cNvSpPr>
              <a:spLocks/>
            </p:cNvSpPr>
            <p:nvPr/>
          </p:nvSpPr>
          <p:spPr bwMode="auto">
            <a:xfrm>
              <a:off x="3852863" y="2332038"/>
              <a:ext cx="855663" cy="14288"/>
            </a:xfrm>
            <a:custGeom>
              <a:avLst/>
              <a:gdLst/>
              <a:ahLst/>
              <a:cxnLst>
                <a:cxn ang="0">
                  <a:pos x="539" y="7"/>
                </a:cxn>
                <a:cxn ang="0">
                  <a:pos x="532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532" y="19"/>
                </a:cxn>
                <a:cxn ang="0">
                  <a:pos x="524" y="10"/>
                </a:cxn>
                <a:cxn ang="0">
                  <a:pos x="539" y="7"/>
                </a:cxn>
                <a:cxn ang="0">
                  <a:pos x="538" y="0"/>
                </a:cxn>
                <a:cxn ang="0">
                  <a:pos x="532" y="0"/>
                </a:cxn>
                <a:cxn ang="0">
                  <a:pos x="539" y="7"/>
                </a:cxn>
              </a:cxnLst>
              <a:rect l="0" t="0" r="r" b="b"/>
              <a:pathLst>
                <a:path w="539" h="19">
                  <a:moveTo>
                    <a:pt x="539" y="7"/>
                  </a:moveTo>
                  <a:lnTo>
                    <a:pt x="532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532" y="19"/>
                  </a:lnTo>
                  <a:lnTo>
                    <a:pt x="524" y="10"/>
                  </a:lnTo>
                  <a:lnTo>
                    <a:pt x="539" y="7"/>
                  </a:lnTo>
                  <a:lnTo>
                    <a:pt x="538" y="0"/>
                  </a:lnTo>
                  <a:lnTo>
                    <a:pt x="532" y="0"/>
                  </a:lnTo>
                  <a:lnTo>
                    <a:pt x="53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2" name="Freeform 448"/>
            <p:cNvSpPr>
              <a:spLocks/>
            </p:cNvSpPr>
            <p:nvPr/>
          </p:nvSpPr>
          <p:spPr bwMode="auto">
            <a:xfrm>
              <a:off x="4684713" y="2336800"/>
              <a:ext cx="88900" cy="153988"/>
            </a:xfrm>
            <a:custGeom>
              <a:avLst/>
              <a:gdLst/>
              <a:ahLst/>
              <a:cxnLst>
                <a:cxn ang="0">
                  <a:pos x="46" y="195"/>
                </a:cxn>
                <a:cxn ang="0">
                  <a:pos x="54" y="185"/>
                </a:cxn>
                <a:cxn ang="0">
                  <a:pos x="15" y="0"/>
                </a:cxn>
                <a:cxn ang="0">
                  <a:pos x="0" y="3"/>
                </a:cxn>
                <a:cxn ang="0">
                  <a:pos x="37" y="188"/>
                </a:cxn>
                <a:cxn ang="0">
                  <a:pos x="46" y="176"/>
                </a:cxn>
                <a:cxn ang="0">
                  <a:pos x="46" y="195"/>
                </a:cxn>
                <a:cxn ang="0">
                  <a:pos x="56" y="195"/>
                </a:cxn>
                <a:cxn ang="0">
                  <a:pos x="54" y="185"/>
                </a:cxn>
                <a:cxn ang="0">
                  <a:pos x="46" y="195"/>
                </a:cxn>
              </a:cxnLst>
              <a:rect l="0" t="0" r="r" b="b"/>
              <a:pathLst>
                <a:path w="56" h="195">
                  <a:moveTo>
                    <a:pt x="46" y="195"/>
                  </a:moveTo>
                  <a:lnTo>
                    <a:pt x="54" y="185"/>
                  </a:lnTo>
                  <a:lnTo>
                    <a:pt x="15" y="0"/>
                  </a:lnTo>
                  <a:lnTo>
                    <a:pt x="0" y="3"/>
                  </a:lnTo>
                  <a:lnTo>
                    <a:pt x="37" y="188"/>
                  </a:lnTo>
                  <a:lnTo>
                    <a:pt x="46" y="176"/>
                  </a:lnTo>
                  <a:lnTo>
                    <a:pt x="46" y="195"/>
                  </a:lnTo>
                  <a:lnTo>
                    <a:pt x="56" y="195"/>
                  </a:lnTo>
                  <a:lnTo>
                    <a:pt x="54" y="185"/>
                  </a:lnTo>
                  <a:lnTo>
                    <a:pt x="46" y="1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3" name="Freeform 449"/>
            <p:cNvSpPr>
              <a:spLocks/>
            </p:cNvSpPr>
            <p:nvPr/>
          </p:nvSpPr>
          <p:spPr bwMode="auto">
            <a:xfrm>
              <a:off x="3779838" y="2476500"/>
              <a:ext cx="977900" cy="14288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10" y="19"/>
                </a:cxn>
                <a:cxn ang="0">
                  <a:pos x="616" y="19"/>
                </a:cxn>
                <a:cxn ang="0">
                  <a:pos x="616" y="0"/>
                </a:cxn>
                <a:cxn ang="0">
                  <a:pos x="10" y="0"/>
                </a:cxn>
                <a:cxn ang="0">
                  <a:pos x="18" y="12"/>
                </a:cxn>
                <a:cxn ang="0">
                  <a:pos x="1" y="9"/>
                </a:cxn>
                <a:cxn ang="0">
                  <a:pos x="0" y="19"/>
                </a:cxn>
                <a:cxn ang="0">
                  <a:pos x="10" y="19"/>
                </a:cxn>
                <a:cxn ang="0">
                  <a:pos x="1" y="9"/>
                </a:cxn>
              </a:cxnLst>
              <a:rect l="0" t="0" r="r" b="b"/>
              <a:pathLst>
                <a:path w="616" h="19">
                  <a:moveTo>
                    <a:pt x="1" y="9"/>
                  </a:moveTo>
                  <a:lnTo>
                    <a:pt x="10" y="19"/>
                  </a:lnTo>
                  <a:lnTo>
                    <a:pt x="616" y="19"/>
                  </a:lnTo>
                  <a:lnTo>
                    <a:pt x="616" y="0"/>
                  </a:lnTo>
                  <a:lnTo>
                    <a:pt x="10" y="0"/>
                  </a:lnTo>
                  <a:lnTo>
                    <a:pt x="18" y="12"/>
                  </a:lnTo>
                  <a:lnTo>
                    <a:pt x="1" y="9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4" name="Freeform 450"/>
            <p:cNvSpPr>
              <a:spLocks/>
            </p:cNvSpPr>
            <p:nvPr/>
          </p:nvSpPr>
          <p:spPr bwMode="auto">
            <a:xfrm>
              <a:off x="3781426" y="2332038"/>
              <a:ext cx="84138" cy="15398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7" y="7"/>
                </a:cxn>
                <a:cxn ang="0">
                  <a:pos x="0" y="192"/>
                </a:cxn>
                <a:cxn ang="0">
                  <a:pos x="17" y="195"/>
                </a:cxn>
                <a:cxn ang="0">
                  <a:pos x="53" y="10"/>
                </a:cxn>
                <a:cxn ang="0">
                  <a:pos x="45" y="19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37" y="7"/>
                </a:cxn>
                <a:cxn ang="0">
                  <a:pos x="45" y="0"/>
                </a:cxn>
              </a:cxnLst>
              <a:rect l="0" t="0" r="r" b="b"/>
              <a:pathLst>
                <a:path w="53" h="195">
                  <a:moveTo>
                    <a:pt x="45" y="0"/>
                  </a:moveTo>
                  <a:lnTo>
                    <a:pt x="37" y="7"/>
                  </a:lnTo>
                  <a:lnTo>
                    <a:pt x="0" y="192"/>
                  </a:lnTo>
                  <a:lnTo>
                    <a:pt x="17" y="195"/>
                  </a:lnTo>
                  <a:lnTo>
                    <a:pt x="53" y="10"/>
                  </a:lnTo>
                  <a:lnTo>
                    <a:pt x="45" y="19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37" y="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5" name="Freeform 451"/>
            <p:cNvSpPr>
              <a:spLocks/>
            </p:cNvSpPr>
            <p:nvPr/>
          </p:nvSpPr>
          <p:spPr bwMode="auto">
            <a:xfrm>
              <a:off x="3992563" y="1847850"/>
              <a:ext cx="82550" cy="38100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3" y="12"/>
                </a:cxn>
                <a:cxn ang="0">
                  <a:pos x="9" y="5"/>
                </a:cxn>
                <a:cxn ang="0">
                  <a:pos x="18" y="1"/>
                </a:cxn>
                <a:cxn ang="0">
                  <a:pos x="28" y="0"/>
                </a:cxn>
                <a:cxn ang="0">
                  <a:pos x="38" y="1"/>
                </a:cxn>
                <a:cxn ang="0">
                  <a:pos x="45" y="5"/>
                </a:cxn>
                <a:cxn ang="0">
                  <a:pos x="51" y="12"/>
                </a:cxn>
                <a:cxn ang="0">
                  <a:pos x="52" y="23"/>
                </a:cxn>
                <a:cxn ang="0">
                  <a:pos x="49" y="36"/>
                </a:cxn>
                <a:cxn ang="0">
                  <a:pos x="42" y="43"/>
                </a:cxn>
                <a:cxn ang="0">
                  <a:pos x="33" y="47"/>
                </a:cxn>
                <a:cxn ang="0">
                  <a:pos x="25" y="49"/>
                </a:cxn>
                <a:cxn ang="0">
                  <a:pos x="16" y="46"/>
                </a:cxn>
                <a:cxn ang="0">
                  <a:pos x="8" y="40"/>
                </a:cxn>
                <a:cxn ang="0">
                  <a:pos x="2" y="33"/>
                </a:cxn>
                <a:cxn ang="0">
                  <a:pos x="0" y="23"/>
                </a:cxn>
              </a:cxnLst>
              <a:rect l="0" t="0" r="r" b="b"/>
              <a:pathLst>
                <a:path w="52" h="49">
                  <a:moveTo>
                    <a:pt x="0" y="23"/>
                  </a:moveTo>
                  <a:lnTo>
                    <a:pt x="3" y="12"/>
                  </a:lnTo>
                  <a:lnTo>
                    <a:pt x="9" y="5"/>
                  </a:lnTo>
                  <a:lnTo>
                    <a:pt x="18" y="1"/>
                  </a:lnTo>
                  <a:lnTo>
                    <a:pt x="28" y="0"/>
                  </a:lnTo>
                  <a:lnTo>
                    <a:pt x="38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2" y="23"/>
                  </a:lnTo>
                  <a:lnTo>
                    <a:pt x="49" y="36"/>
                  </a:lnTo>
                  <a:lnTo>
                    <a:pt x="42" y="43"/>
                  </a:lnTo>
                  <a:lnTo>
                    <a:pt x="33" y="47"/>
                  </a:lnTo>
                  <a:lnTo>
                    <a:pt x="25" y="49"/>
                  </a:lnTo>
                  <a:lnTo>
                    <a:pt x="16" y="46"/>
                  </a:lnTo>
                  <a:lnTo>
                    <a:pt x="8" y="40"/>
                  </a:lnTo>
                  <a:lnTo>
                    <a:pt x="2" y="3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6" name="Freeform 452"/>
            <p:cNvSpPr>
              <a:spLocks/>
            </p:cNvSpPr>
            <p:nvPr/>
          </p:nvSpPr>
          <p:spPr bwMode="auto">
            <a:xfrm>
              <a:off x="3979863" y="1838325"/>
              <a:ext cx="53975" cy="2857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1" y="6"/>
                </a:cxn>
                <a:cxn ang="0">
                  <a:pos x="11" y="13"/>
                </a:cxn>
                <a:cxn ang="0">
                  <a:pos x="4" y="21"/>
                </a:cxn>
                <a:cxn ang="0">
                  <a:pos x="0" y="35"/>
                </a:cxn>
                <a:cxn ang="0">
                  <a:pos x="18" y="35"/>
                </a:cxn>
                <a:cxn ang="0">
                  <a:pos x="23" y="23"/>
                </a:cxn>
                <a:cxn ang="0">
                  <a:pos x="34" y="19"/>
                </a:cxn>
                <a:cxn ang="0">
                  <a:pos x="34" y="0"/>
                </a:cxn>
              </a:cxnLst>
              <a:rect l="0" t="0" r="r" b="b"/>
              <a:pathLst>
                <a:path w="34" h="35">
                  <a:moveTo>
                    <a:pt x="34" y="0"/>
                  </a:moveTo>
                  <a:lnTo>
                    <a:pt x="21" y="6"/>
                  </a:lnTo>
                  <a:lnTo>
                    <a:pt x="11" y="13"/>
                  </a:lnTo>
                  <a:lnTo>
                    <a:pt x="4" y="21"/>
                  </a:lnTo>
                  <a:lnTo>
                    <a:pt x="0" y="35"/>
                  </a:lnTo>
                  <a:lnTo>
                    <a:pt x="18" y="35"/>
                  </a:lnTo>
                  <a:lnTo>
                    <a:pt x="23" y="23"/>
                  </a:lnTo>
                  <a:lnTo>
                    <a:pt x="34" y="1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7" name="Freeform 453"/>
            <p:cNvSpPr>
              <a:spLocks/>
            </p:cNvSpPr>
            <p:nvPr/>
          </p:nvSpPr>
          <p:spPr bwMode="auto">
            <a:xfrm>
              <a:off x="4033838" y="1838325"/>
              <a:ext cx="57150" cy="28575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32" y="23"/>
                </a:cxn>
                <a:cxn ang="0">
                  <a:pos x="25" y="12"/>
                </a:cxn>
                <a:cxn ang="0">
                  <a:pos x="13" y="5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14" y="23"/>
                </a:cxn>
                <a:cxn ang="0">
                  <a:pos x="17" y="35"/>
                </a:cxn>
                <a:cxn ang="0">
                  <a:pos x="36" y="35"/>
                </a:cxn>
              </a:cxnLst>
              <a:rect l="0" t="0" r="r" b="b"/>
              <a:pathLst>
                <a:path w="36" h="35">
                  <a:moveTo>
                    <a:pt x="36" y="35"/>
                  </a:moveTo>
                  <a:lnTo>
                    <a:pt x="32" y="23"/>
                  </a:lnTo>
                  <a:lnTo>
                    <a:pt x="25" y="12"/>
                  </a:lnTo>
                  <a:lnTo>
                    <a:pt x="13" y="5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4" y="23"/>
                  </a:lnTo>
                  <a:lnTo>
                    <a:pt x="17" y="35"/>
                  </a:lnTo>
                  <a:lnTo>
                    <a:pt x="36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8" name="Freeform 454"/>
            <p:cNvSpPr>
              <a:spLocks/>
            </p:cNvSpPr>
            <p:nvPr/>
          </p:nvSpPr>
          <p:spPr bwMode="auto">
            <a:xfrm>
              <a:off x="4033838" y="1866900"/>
              <a:ext cx="57150" cy="2698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3" y="31"/>
                </a:cxn>
                <a:cxn ang="0">
                  <a:pos x="25" y="23"/>
                </a:cxn>
                <a:cxn ang="0">
                  <a:pos x="32" y="13"/>
                </a:cxn>
                <a:cxn ang="0">
                  <a:pos x="36" y="0"/>
                </a:cxn>
                <a:cxn ang="0">
                  <a:pos x="17" y="0"/>
                </a:cxn>
                <a:cxn ang="0">
                  <a:pos x="14" y="13"/>
                </a:cxn>
                <a:cxn ang="0">
                  <a:pos x="0" y="17"/>
                </a:cxn>
                <a:cxn ang="0">
                  <a:pos x="0" y="36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lnTo>
                    <a:pt x="13" y="31"/>
                  </a:lnTo>
                  <a:lnTo>
                    <a:pt x="25" y="23"/>
                  </a:lnTo>
                  <a:lnTo>
                    <a:pt x="32" y="13"/>
                  </a:lnTo>
                  <a:lnTo>
                    <a:pt x="36" y="0"/>
                  </a:lnTo>
                  <a:lnTo>
                    <a:pt x="17" y="0"/>
                  </a:lnTo>
                  <a:lnTo>
                    <a:pt x="14" y="13"/>
                  </a:lnTo>
                  <a:lnTo>
                    <a:pt x="0" y="1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9" name="Freeform 455"/>
            <p:cNvSpPr>
              <a:spLocks/>
            </p:cNvSpPr>
            <p:nvPr/>
          </p:nvSpPr>
          <p:spPr bwMode="auto">
            <a:xfrm>
              <a:off x="3979863" y="1866900"/>
              <a:ext cx="53975" cy="26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5"/>
                </a:cxn>
                <a:cxn ang="0">
                  <a:pos x="11" y="23"/>
                </a:cxn>
                <a:cxn ang="0">
                  <a:pos x="20" y="30"/>
                </a:cxn>
                <a:cxn ang="0">
                  <a:pos x="34" y="36"/>
                </a:cxn>
                <a:cxn ang="0">
                  <a:pos x="34" y="17"/>
                </a:cxn>
                <a:cxn ang="0">
                  <a:pos x="23" y="13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34" h="36">
                  <a:moveTo>
                    <a:pt x="0" y="0"/>
                  </a:moveTo>
                  <a:lnTo>
                    <a:pt x="4" y="15"/>
                  </a:lnTo>
                  <a:lnTo>
                    <a:pt x="11" y="23"/>
                  </a:lnTo>
                  <a:lnTo>
                    <a:pt x="20" y="30"/>
                  </a:lnTo>
                  <a:lnTo>
                    <a:pt x="34" y="36"/>
                  </a:lnTo>
                  <a:lnTo>
                    <a:pt x="34" y="17"/>
                  </a:lnTo>
                  <a:lnTo>
                    <a:pt x="23" y="13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62" name="Куб 461"/>
          <p:cNvSpPr/>
          <p:nvPr/>
        </p:nvSpPr>
        <p:spPr>
          <a:xfrm rot="524595">
            <a:off x="2392106" y="3207664"/>
            <a:ext cx="1833062" cy="596472"/>
          </a:xfrm>
          <a:prstGeom prst="cub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250 * 200</a:t>
            </a:r>
            <a:endParaRPr lang="ru-RU" sz="2800" b="1" dirty="0"/>
          </a:p>
        </p:txBody>
      </p:sp>
      <p:sp>
        <p:nvSpPr>
          <p:cNvPr id="463" name="Куб 462"/>
          <p:cNvSpPr/>
          <p:nvPr/>
        </p:nvSpPr>
        <p:spPr>
          <a:xfrm rot="524595">
            <a:off x="1887716" y="4354410"/>
            <a:ext cx="1886303" cy="649301"/>
          </a:xfrm>
          <a:prstGeom prst="cub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15 0* 200</a:t>
            </a:r>
            <a:endParaRPr lang="ru-RU" sz="2800" b="1" dirty="0"/>
          </a:p>
        </p:txBody>
      </p:sp>
      <p:sp>
        <p:nvSpPr>
          <p:cNvPr id="464" name="Куб 463"/>
          <p:cNvSpPr/>
          <p:nvPr/>
        </p:nvSpPr>
        <p:spPr>
          <a:xfrm rot="524595">
            <a:off x="2107418" y="3779907"/>
            <a:ext cx="1843920" cy="611317"/>
          </a:xfrm>
          <a:prstGeom prst="cub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20180 : 10</a:t>
            </a:r>
            <a:endParaRPr lang="ru-RU" sz="2400" b="1" dirty="0"/>
          </a:p>
        </p:txBody>
      </p:sp>
      <p:sp>
        <p:nvSpPr>
          <p:cNvPr id="465" name="Куб 464"/>
          <p:cNvSpPr/>
          <p:nvPr/>
        </p:nvSpPr>
        <p:spPr>
          <a:xfrm rot="524595">
            <a:off x="1465727" y="5574665"/>
            <a:ext cx="1910733" cy="632871"/>
          </a:xfrm>
          <a:prstGeom prst="cub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800 * 60</a:t>
            </a:r>
            <a:endParaRPr lang="ru-RU" sz="2800" b="1" dirty="0"/>
          </a:p>
        </p:txBody>
      </p:sp>
      <p:sp>
        <p:nvSpPr>
          <p:cNvPr id="466" name="Куб 465"/>
          <p:cNvSpPr/>
          <p:nvPr/>
        </p:nvSpPr>
        <p:spPr>
          <a:xfrm rot="524595">
            <a:off x="1677274" y="4999516"/>
            <a:ext cx="1910733" cy="596472"/>
          </a:xfrm>
          <a:prstGeom prst="cub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 smtClean="0"/>
              <a:t>0 : 2</a:t>
            </a:r>
            <a:endParaRPr lang="ru-RU" sz="2400" b="1" dirty="0"/>
          </a:p>
        </p:txBody>
      </p:sp>
      <p:sp>
        <p:nvSpPr>
          <p:cNvPr id="467" name="Куб 466"/>
          <p:cNvSpPr/>
          <p:nvPr/>
        </p:nvSpPr>
        <p:spPr>
          <a:xfrm rot="524595">
            <a:off x="2611872" y="2569436"/>
            <a:ext cx="1900959" cy="673400"/>
          </a:xfrm>
          <a:prstGeom prst="cub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3500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Куб 468"/>
          <p:cNvSpPr/>
          <p:nvPr/>
        </p:nvSpPr>
        <p:spPr>
          <a:xfrm rot="21357668" flipH="1">
            <a:off x="6306834" y="6143384"/>
            <a:ext cx="1963193" cy="646282"/>
          </a:xfrm>
          <a:prstGeom prst="cub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30 * 20</a:t>
            </a:r>
            <a:endParaRPr lang="ru-RU" sz="2800" b="1" dirty="0"/>
          </a:p>
        </p:txBody>
      </p:sp>
      <p:sp>
        <p:nvSpPr>
          <p:cNvPr id="478" name="Куб 477"/>
          <p:cNvSpPr/>
          <p:nvPr/>
        </p:nvSpPr>
        <p:spPr>
          <a:xfrm rot="21357668" flipH="1">
            <a:off x="6095161" y="5572538"/>
            <a:ext cx="1963193" cy="571249"/>
          </a:xfrm>
          <a:prstGeom prst="cub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50150 : 10</a:t>
            </a:r>
            <a:endParaRPr lang="ru-RU" sz="2800" b="1" dirty="0"/>
          </a:p>
        </p:txBody>
      </p:sp>
      <p:sp>
        <p:nvSpPr>
          <p:cNvPr id="479" name="Куб 478"/>
          <p:cNvSpPr/>
          <p:nvPr/>
        </p:nvSpPr>
        <p:spPr>
          <a:xfrm rot="21357668" flipH="1">
            <a:off x="5875740" y="4997619"/>
            <a:ext cx="1963193" cy="576281"/>
          </a:xfrm>
          <a:prstGeom prst="cub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90 </a:t>
            </a:r>
            <a:r>
              <a:rPr lang="ru-RU" sz="2800" b="1" dirty="0" smtClean="0"/>
              <a:t>* 3000</a:t>
            </a:r>
            <a:endParaRPr lang="ru-RU" sz="2800" b="1" dirty="0"/>
          </a:p>
        </p:txBody>
      </p:sp>
      <p:sp>
        <p:nvSpPr>
          <p:cNvPr id="480" name="Куб 479"/>
          <p:cNvSpPr/>
          <p:nvPr/>
        </p:nvSpPr>
        <p:spPr>
          <a:xfrm rot="21357668" flipH="1">
            <a:off x="5521016" y="3711648"/>
            <a:ext cx="1963193" cy="646282"/>
          </a:xfrm>
          <a:prstGeom prst="cub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500 </a:t>
            </a:r>
            <a:r>
              <a:rPr lang="ru-RU" sz="2800" b="1" dirty="0" smtClean="0"/>
              <a:t>* 40</a:t>
            </a:r>
            <a:endParaRPr lang="ru-RU" sz="2800" b="1" dirty="0"/>
          </a:p>
        </p:txBody>
      </p:sp>
      <p:sp>
        <p:nvSpPr>
          <p:cNvPr id="481" name="Куб 480"/>
          <p:cNvSpPr/>
          <p:nvPr/>
        </p:nvSpPr>
        <p:spPr>
          <a:xfrm rot="21357668" flipH="1">
            <a:off x="5663892" y="4354590"/>
            <a:ext cx="1963193" cy="646282"/>
          </a:xfrm>
          <a:prstGeom prst="cub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320 : 8</a:t>
            </a:r>
          </a:p>
        </p:txBody>
      </p:sp>
      <p:sp>
        <p:nvSpPr>
          <p:cNvPr id="482" name="Куб 481"/>
          <p:cNvSpPr/>
          <p:nvPr/>
        </p:nvSpPr>
        <p:spPr>
          <a:xfrm rot="21357668" flipH="1">
            <a:off x="5161305" y="2567119"/>
            <a:ext cx="1917415" cy="573064"/>
          </a:xfrm>
          <a:prstGeom prst="cub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810 </a:t>
            </a:r>
            <a:r>
              <a:rPr lang="ru-RU" sz="2400" b="1" dirty="0" smtClean="0"/>
              <a:t>: 9</a:t>
            </a:r>
            <a:endParaRPr lang="ru-RU" sz="2400" b="1" dirty="0"/>
          </a:p>
        </p:txBody>
      </p:sp>
      <p:sp>
        <p:nvSpPr>
          <p:cNvPr id="483" name="Куб 482"/>
          <p:cNvSpPr/>
          <p:nvPr/>
        </p:nvSpPr>
        <p:spPr>
          <a:xfrm rot="21357668" flipH="1">
            <a:off x="5380737" y="3139869"/>
            <a:ext cx="1927477" cy="573772"/>
          </a:xfrm>
          <a:prstGeom prst="cub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5400 : 6</a:t>
            </a:r>
            <a:endParaRPr lang="ru-RU" sz="2800" b="1" dirty="0"/>
          </a:p>
        </p:txBody>
      </p:sp>
      <p:pic>
        <p:nvPicPr>
          <p:cNvPr id="1026" name="Picture 2" descr="C:\Documents and Settings\мама\Мои документы\казибошки-2\природаи эколог\oduvan1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2F300"/>
              </a:clrFrom>
              <a:clrTo>
                <a:srgbClr val="52F300">
                  <a:alpha val="0"/>
                </a:srgbClr>
              </a:clrTo>
            </a:clrChange>
          </a:blip>
          <a:srcRect l="39267" r="29319" b="71196"/>
          <a:stretch>
            <a:fillRect/>
          </a:stretch>
        </p:blipFill>
        <p:spPr bwMode="auto">
          <a:xfrm>
            <a:off x="8215306" y="4071942"/>
            <a:ext cx="928694" cy="714380"/>
          </a:xfrm>
          <a:prstGeom prst="rect">
            <a:avLst/>
          </a:prstGeom>
          <a:noFill/>
        </p:spPr>
      </p:pic>
      <p:pic>
        <p:nvPicPr>
          <p:cNvPr id="1027" name="Picture 3" descr="C:\Documents and Settings\мама\Мои документы\казибошки-2\природаи эколог\939a464162e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338" y="3500438"/>
            <a:ext cx="928662" cy="514396"/>
          </a:xfrm>
          <a:prstGeom prst="rect">
            <a:avLst/>
          </a:prstGeom>
          <a:noFill/>
        </p:spPr>
      </p:pic>
      <p:pic>
        <p:nvPicPr>
          <p:cNvPr id="475" name="Picture 2" descr="C:\Documents and Settings\мама\Мои документы\казибошки-2\природаи эколог\oduvan10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52F300"/>
              </a:clrFrom>
              <a:clrTo>
                <a:srgbClr val="52F300">
                  <a:alpha val="0"/>
                </a:srgbClr>
              </a:clrTo>
            </a:clrChange>
          </a:blip>
          <a:srcRect l="39267" r="29319" b="71196"/>
          <a:stretch>
            <a:fillRect/>
          </a:stretch>
        </p:blipFill>
        <p:spPr bwMode="auto">
          <a:xfrm>
            <a:off x="3143240" y="6072182"/>
            <a:ext cx="1071538" cy="785818"/>
          </a:xfrm>
          <a:prstGeom prst="rect">
            <a:avLst/>
          </a:prstGeom>
          <a:noFill/>
        </p:spPr>
      </p:pic>
      <p:pic>
        <p:nvPicPr>
          <p:cNvPr id="1032" name="Picture 8" descr="C:\Documents and Settings\мама\Мои документы\казибошки-2\Book_opf_files\Ris.22A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8001024" y="5096430"/>
            <a:ext cx="1142976" cy="1761570"/>
          </a:xfrm>
          <a:prstGeom prst="rect">
            <a:avLst/>
          </a:prstGeom>
          <a:noFill/>
        </p:spPr>
      </p:pic>
      <p:pic>
        <p:nvPicPr>
          <p:cNvPr id="2" name="Picture 9" descr="C:\Documents and Settings\мама\Мои документы\казибошки-2\Book_opf_files\Braj-19RGB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97191"/>
            <a:ext cx="1357290" cy="1760809"/>
          </a:xfrm>
          <a:prstGeom prst="rect">
            <a:avLst/>
          </a:prstGeom>
          <a:noFill/>
        </p:spPr>
      </p:pic>
      <p:pic>
        <p:nvPicPr>
          <p:cNvPr id="484" name="Picture 2" descr="C:\Documents and Settings\мама\Мои документы\казибошки-2\природаи эколог\oduvan1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2F300"/>
              </a:clrFrom>
              <a:clrTo>
                <a:srgbClr val="52F300">
                  <a:alpha val="0"/>
                </a:srgbClr>
              </a:clrTo>
            </a:clrChange>
          </a:blip>
          <a:srcRect l="39267" r="29319" b="71196"/>
          <a:stretch>
            <a:fillRect/>
          </a:stretch>
        </p:blipFill>
        <p:spPr bwMode="auto">
          <a:xfrm>
            <a:off x="142844" y="3357562"/>
            <a:ext cx="928694" cy="714380"/>
          </a:xfrm>
          <a:prstGeom prst="rect">
            <a:avLst/>
          </a:prstGeom>
          <a:noFill/>
        </p:spPr>
      </p:pic>
      <p:pic>
        <p:nvPicPr>
          <p:cNvPr id="485" name="Picture 2" descr="C:\Documents and Settings\мама\Мои документы\казибошки-2\природаи эколог\oduvan1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2F300"/>
              </a:clrFrom>
              <a:clrTo>
                <a:srgbClr val="52F300">
                  <a:alpha val="0"/>
                </a:srgbClr>
              </a:clrTo>
            </a:clrChange>
          </a:blip>
          <a:srcRect l="39267" r="29319" b="71196"/>
          <a:stretch>
            <a:fillRect/>
          </a:stretch>
        </p:blipFill>
        <p:spPr bwMode="auto">
          <a:xfrm>
            <a:off x="4071934" y="6143620"/>
            <a:ext cx="1143008" cy="714380"/>
          </a:xfrm>
          <a:prstGeom prst="rect">
            <a:avLst/>
          </a:prstGeom>
          <a:noFill/>
        </p:spPr>
      </p:pic>
      <p:pic>
        <p:nvPicPr>
          <p:cNvPr id="486" name="Picture 2" descr="C:\Documents and Settings\мама\Мои документы\казибошки-2\природаи эколог\oduvan1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2F300"/>
              </a:clrFrom>
              <a:clrTo>
                <a:srgbClr val="52F300">
                  <a:alpha val="0"/>
                </a:srgbClr>
              </a:clrTo>
            </a:clrChange>
          </a:blip>
          <a:srcRect l="39267" r="29319" b="71196"/>
          <a:stretch>
            <a:fillRect/>
          </a:stretch>
        </p:blipFill>
        <p:spPr bwMode="auto">
          <a:xfrm>
            <a:off x="4929190" y="4857760"/>
            <a:ext cx="857256" cy="714380"/>
          </a:xfrm>
          <a:prstGeom prst="rect">
            <a:avLst/>
          </a:prstGeom>
          <a:noFill/>
        </p:spPr>
      </p:pic>
      <p:pic>
        <p:nvPicPr>
          <p:cNvPr id="487" name="Picture 2" descr="C:\Documents and Settings\мама\Мои документы\казибошки-2\природаи эколог\oduvan1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2F300"/>
              </a:clrFrom>
              <a:clrTo>
                <a:srgbClr val="52F300">
                  <a:alpha val="0"/>
                </a:srgbClr>
              </a:clrTo>
            </a:clrChange>
          </a:blip>
          <a:srcRect l="39267" r="29319" b="71196"/>
          <a:stretch>
            <a:fillRect/>
          </a:stretch>
        </p:blipFill>
        <p:spPr bwMode="auto">
          <a:xfrm>
            <a:off x="8143868" y="2714620"/>
            <a:ext cx="1000132" cy="714380"/>
          </a:xfrm>
          <a:prstGeom prst="rect">
            <a:avLst/>
          </a:prstGeom>
          <a:noFill/>
        </p:spPr>
      </p:pic>
      <p:pic>
        <p:nvPicPr>
          <p:cNvPr id="488" name="Picture 2" descr="C:\Documents and Settings\мама\Мои документы\казибошки-2\природаи эколог\oduvan1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2F300"/>
              </a:clrFrom>
              <a:clrTo>
                <a:srgbClr val="52F300">
                  <a:alpha val="0"/>
                </a:srgbClr>
              </a:clrTo>
            </a:clrChange>
          </a:blip>
          <a:srcRect l="39267" r="29319" b="71196"/>
          <a:stretch>
            <a:fillRect/>
          </a:stretch>
        </p:blipFill>
        <p:spPr bwMode="auto">
          <a:xfrm>
            <a:off x="0" y="2357430"/>
            <a:ext cx="714380" cy="714380"/>
          </a:xfrm>
          <a:prstGeom prst="rect">
            <a:avLst/>
          </a:prstGeom>
          <a:noFill/>
        </p:spPr>
      </p:pic>
      <p:pic>
        <p:nvPicPr>
          <p:cNvPr id="490" name="Picture 3" descr="C:\Documents and Settings\мама\Мои документы\казибошки-2\природаи эколог\939a464162e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1928802"/>
            <a:ext cx="857224" cy="514395"/>
          </a:xfrm>
          <a:prstGeom prst="rect">
            <a:avLst/>
          </a:prstGeom>
          <a:noFill/>
        </p:spPr>
      </p:pic>
      <p:pic>
        <p:nvPicPr>
          <p:cNvPr id="491" name="Picture 3" descr="C:\Documents and Settings\мама\Мои документы\казибошки-2\природаи эколог\939a464162e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3057480"/>
            <a:ext cx="785818" cy="657272"/>
          </a:xfrm>
          <a:prstGeom prst="rect">
            <a:avLst/>
          </a:prstGeom>
          <a:noFill/>
        </p:spPr>
      </p:pic>
      <p:pic>
        <p:nvPicPr>
          <p:cNvPr id="492" name="Picture 3" descr="C:\Documents and Settings\мама\Мои документы\казибошки-2\природаи эколог\939a464162e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643314"/>
            <a:ext cx="857256" cy="514396"/>
          </a:xfrm>
          <a:prstGeom prst="rect">
            <a:avLst/>
          </a:prstGeom>
          <a:noFill/>
        </p:spPr>
      </p:pic>
      <p:pic>
        <p:nvPicPr>
          <p:cNvPr id="493" name="Picture 3" descr="C:\Documents and Settings\мама\Мои документы\казибошки-2\природаи эколог\939a464162e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644" y="2000240"/>
            <a:ext cx="1071570" cy="657272"/>
          </a:xfrm>
          <a:prstGeom prst="rect">
            <a:avLst/>
          </a:prstGeom>
          <a:noFill/>
        </p:spPr>
      </p:pic>
      <p:pic>
        <p:nvPicPr>
          <p:cNvPr id="494" name="Picture 3" descr="C:\Documents and Settings\мама\Мои документы\казибошки-2\природаи эколог\939a464162e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14818"/>
            <a:ext cx="1000132" cy="657272"/>
          </a:xfrm>
          <a:prstGeom prst="rect">
            <a:avLst/>
          </a:prstGeom>
          <a:noFill/>
        </p:spPr>
      </p:pic>
      <p:pic>
        <p:nvPicPr>
          <p:cNvPr id="495" name="Picture 3" descr="C:\Documents and Settings\мама\Мои документы\казибошки-2\природаи эколог\939a464162e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5486348"/>
            <a:ext cx="928694" cy="657272"/>
          </a:xfrm>
          <a:prstGeom prst="rect">
            <a:avLst/>
          </a:prstGeom>
          <a:noFill/>
        </p:spPr>
      </p:pic>
      <p:sp>
        <p:nvSpPr>
          <p:cNvPr id="489" name="TextBox 488"/>
          <p:cNvSpPr txBox="1"/>
          <p:nvPr/>
        </p:nvSpPr>
        <p:spPr>
          <a:xfrm>
            <a:off x="7358082" y="3200356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600</a:t>
            </a:r>
            <a:endParaRPr lang="ru-RU" sz="20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97" name="TextBox 496"/>
          <p:cNvSpPr txBox="1"/>
          <p:nvPr/>
        </p:nvSpPr>
        <p:spPr>
          <a:xfrm>
            <a:off x="6987365" y="1928802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5015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498" name="TextBox 497"/>
          <p:cNvSpPr txBox="1"/>
          <p:nvPr/>
        </p:nvSpPr>
        <p:spPr>
          <a:xfrm>
            <a:off x="0" y="2428868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70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499" name="TextBox 498"/>
          <p:cNvSpPr txBox="1"/>
          <p:nvPr/>
        </p:nvSpPr>
        <p:spPr>
          <a:xfrm>
            <a:off x="1285852" y="3643314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Black" pitchFamily="34" charset="0"/>
              </a:rPr>
              <a:t>80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500" name="TextBox 499"/>
          <p:cNvSpPr txBox="1"/>
          <p:nvPr/>
        </p:nvSpPr>
        <p:spPr>
          <a:xfrm>
            <a:off x="8343781" y="357187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900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02" name="TextBox 501"/>
          <p:cNvSpPr txBox="1"/>
          <p:nvPr/>
        </p:nvSpPr>
        <p:spPr>
          <a:xfrm>
            <a:off x="7930206" y="2086032"/>
            <a:ext cx="121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270000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03" name="TextBox 502"/>
          <p:cNvSpPr txBox="1"/>
          <p:nvPr/>
        </p:nvSpPr>
        <p:spPr>
          <a:xfrm>
            <a:off x="5000628" y="500063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40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04" name="TextBox 503"/>
          <p:cNvSpPr txBox="1"/>
          <p:nvPr/>
        </p:nvSpPr>
        <p:spPr>
          <a:xfrm>
            <a:off x="8143868" y="2928934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20000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05" name="TextBox 504"/>
          <p:cNvSpPr txBox="1"/>
          <p:nvPr/>
        </p:nvSpPr>
        <p:spPr>
          <a:xfrm>
            <a:off x="8358182" y="4214818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90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06" name="TextBox 505"/>
          <p:cNvSpPr txBox="1"/>
          <p:nvPr/>
        </p:nvSpPr>
        <p:spPr>
          <a:xfrm>
            <a:off x="3143240" y="6286496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48000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07" name="TextBox 506"/>
          <p:cNvSpPr txBox="1"/>
          <p:nvPr/>
        </p:nvSpPr>
        <p:spPr>
          <a:xfrm>
            <a:off x="3571868" y="550070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  <a:cs typeface="Times New Roman" pitchFamily="18" charset="0"/>
              </a:rPr>
              <a:t>100</a:t>
            </a:r>
            <a:endParaRPr lang="ru-RU"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08" name="TextBox 507"/>
          <p:cNvSpPr txBox="1"/>
          <p:nvPr/>
        </p:nvSpPr>
        <p:spPr>
          <a:xfrm>
            <a:off x="0" y="4357694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30000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09" name="TextBox 508"/>
          <p:cNvSpPr txBox="1"/>
          <p:nvPr/>
        </p:nvSpPr>
        <p:spPr>
          <a:xfrm>
            <a:off x="142844" y="3500438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2018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10" name="TextBox 509"/>
          <p:cNvSpPr txBox="1"/>
          <p:nvPr/>
        </p:nvSpPr>
        <p:spPr>
          <a:xfrm>
            <a:off x="4143372" y="6286520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50000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96" name="Picture 3" descr="C:\Documents and Settings\мама\Мои документы\казибошки-2\природаи эколог\939a464162e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" y="4200488"/>
            <a:ext cx="1000132" cy="657272"/>
          </a:xfrm>
          <a:prstGeom prst="rect">
            <a:avLst/>
          </a:prstGeom>
          <a:noFill/>
        </p:spPr>
      </p:pic>
      <p:sp>
        <p:nvSpPr>
          <p:cNvPr id="501" name="TextBox 500"/>
          <p:cNvSpPr txBox="1"/>
          <p:nvPr/>
        </p:nvSpPr>
        <p:spPr>
          <a:xfrm>
            <a:off x="-32" y="4343364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300</a:t>
            </a:r>
            <a:r>
              <a:rPr lang="ru-RU" sz="2000" dirty="0" smtClean="0">
                <a:latin typeface="Arial Black" pitchFamily="34" charset="0"/>
              </a:rPr>
              <a:t>0</a:t>
            </a:r>
            <a:r>
              <a:rPr lang="en-US" sz="2000" dirty="0" smtClean="0">
                <a:latin typeface="Arial Black" pitchFamily="34" charset="0"/>
              </a:rPr>
              <a:t>0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511" name="Picture 2" descr="C:\Documents and Settings\мама\Мои документы\казибошки-2\природаи эколог\oduvan1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2F300"/>
              </a:clrFrom>
              <a:clrTo>
                <a:srgbClr val="52F300">
                  <a:alpha val="0"/>
                </a:srgbClr>
              </a:clrTo>
            </a:clrChange>
          </a:blip>
          <a:srcRect l="39267" r="29319" b="71196"/>
          <a:stretch>
            <a:fillRect/>
          </a:stretch>
        </p:blipFill>
        <p:spPr bwMode="auto">
          <a:xfrm>
            <a:off x="142844" y="3357562"/>
            <a:ext cx="928694" cy="714380"/>
          </a:xfrm>
          <a:prstGeom prst="rect">
            <a:avLst/>
          </a:prstGeom>
          <a:noFill/>
        </p:spPr>
      </p:pic>
      <p:sp>
        <p:nvSpPr>
          <p:cNvPr id="512" name="TextBox 511"/>
          <p:cNvSpPr txBox="1"/>
          <p:nvPr/>
        </p:nvSpPr>
        <p:spPr>
          <a:xfrm>
            <a:off x="142844" y="3500438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2018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513" name="Picture 2" descr="C:\Documents and Settings\мама\Мои документы\казибошки-2\природаи эколог\oduvan1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2F300"/>
              </a:clrFrom>
              <a:clrTo>
                <a:srgbClr val="52F300">
                  <a:alpha val="0"/>
                </a:srgbClr>
              </a:clrTo>
            </a:clrChange>
          </a:blip>
          <a:srcRect l="39267" r="29319" b="71196"/>
          <a:stretch>
            <a:fillRect/>
          </a:stretch>
        </p:blipFill>
        <p:spPr bwMode="auto">
          <a:xfrm>
            <a:off x="-32" y="2357430"/>
            <a:ext cx="714380" cy="714380"/>
          </a:xfrm>
          <a:prstGeom prst="rect">
            <a:avLst/>
          </a:prstGeom>
          <a:noFill/>
        </p:spPr>
      </p:pic>
      <p:sp>
        <p:nvSpPr>
          <p:cNvPr id="514" name="TextBox 513"/>
          <p:cNvSpPr txBox="1"/>
          <p:nvPr/>
        </p:nvSpPr>
        <p:spPr>
          <a:xfrm>
            <a:off x="-32" y="242886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70</a:t>
            </a:r>
            <a:r>
              <a:rPr lang="ru-RU" sz="2400" dirty="0" smtClean="0">
                <a:latin typeface="Arial Black" pitchFamily="34" charset="0"/>
              </a:rPr>
              <a:t>0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515" name="Picture 3" descr="C:\Documents and Settings\мама\Мои документы\казибошки-2\природаи эколог\939a464162e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5486372"/>
            <a:ext cx="928694" cy="657272"/>
          </a:xfrm>
          <a:prstGeom prst="rect">
            <a:avLst/>
          </a:prstGeom>
          <a:noFill/>
        </p:spPr>
      </p:pic>
      <p:sp>
        <p:nvSpPr>
          <p:cNvPr id="516" name="TextBox 515"/>
          <p:cNvSpPr txBox="1"/>
          <p:nvPr/>
        </p:nvSpPr>
        <p:spPr>
          <a:xfrm>
            <a:off x="3571868" y="550072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 Black" pitchFamily="34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Arial Black" pitchFamily="34" charset="0"/>
                <a:cs typeface="Times New Roman" pitchFamily="18" charset="0"/>
              </a:rPr>
              <a:t>00</a:t>
            </a:r>
            <a:endParaRPr lang="ru-RU" sz="2400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17" name="Picture 2" descr="C:\Documents and Settings\мама\Мои документы\казибошки-2\природаи эколог\oduvan10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52F300"/>
              </a:clrFrom>
              <a:clrTo>
                <a:srgbClr val="52F300">
                  <a:alpha val="0"/>
                </a:srgbClr>
              </a:clrTo>
            </a:clrChange>
          </a:blip>
          <a:srcRect l="39267" r="29319" b="71196"/>
          <a:stretch>
            <a:fillRect/>
          </a:stretch>
        </p:blipFill>
        <p:spPr bwMode="auto">
          <a:xfrm>
            <a:off x="3143272" y="6072206"/>
            <a:ext cx="1071538" cy="785818"/>
          </a:xfrm>
          <a:prstGeom prst="rect">
            <a:avLst/>
          </a:prstGeom>
          <a:noFill/>
        </p:spPr>
      </p:pic>
      <p:pic>
        <p:nvPicPr>
          <p:cNvPr id="518" name="Picture 2" descr="C:\Documents and Settings\мама\Мои документы\казибошки-2\природаи эколог\oduvan1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2F300"/>
              </a:clrFrom>
              <a:clrTo>
                <a:srgbClr val="52F300">
                  <a:alpha val="0"/>
                </a:srgbClr>
              </a:clrTo>
            </a:clrChange>
          </a:blip>
          <a:srcRect l="39267" r="29319" b="71196"/>
          <a:stretch>
            <a:fillRect/>
          </a:stretch>
        </p:blipFill>
        <p:spPr bwMode="auto">
          <a:xfrm>
            <a:off x="4071934" y="6143644"/>
            <a:ext cx="1143008" cy="714380"/>
          </a:xfrm>
          <a:prstGeom prst="rect">
            <a:avLst/>
          </a:prstGeom>
          <a:noFill/>
        </p:spPr>
      </p:pic>
      <p:sp>
        <p:nvSpPr>
          <p:cNvPr id="519" name="TextBox 518"/>
          <p:cNvSpPr txBox="1"/>
          <p:nvPr/>
        </p:nvSpPr>
        <p:spPr>
          <a:xfrm>
            <a:off x="3143272" y="6286520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480</a:t>
            </a:r>
            <a:r>
              <a:rPr lang="ru-RU" sz="2000" dirty="0" smtClean="0">
                <a:latin typeface="Arial Black" pitchFamily="34" charset="0"/>
              </a:rPr>
              <a:t>00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20" name="TextBox 519"/>
          <p:cNvSpPr txBox="1"/>
          <p:nvPr/>
        </p:nvSpPr>
        <p:spPr>
          <a:xfrm>
            <a:off x="4143372" y="6286544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50</a:t>
            </a:r>
            <a:r>
              <a:rPr lang="ru-RU" sz="2000" smtClean="0">
                <a:latin typeface="Arial Black" pitchFamily="34" charset="0"/>
              </a:rPr>
              <a:t>0</a:t>
            </a:r>
            <a:r>
              <a:rPr lang="en-US" sz="2000" smtClean="0">
                <a:latin typeface="Arial Black" pitchFamily="34" charset="0"/>
              </a:rPr>
              <a:t>00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521" name="Picture 2" descr="C:\Documents and Settings\мама\Мои документы\казибошки-2\природаи эколог\oduvan1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2F300"/>
              </a:clrFrom>
              <a:clrTo>
                <a:srgbClr val="52F300">
                  <a:alpha val="0"/>
                </a:srgbClr>
              </a:clrTo>
            </a:clrChange>
          </a:blip>
          <a:srcRect l="39267" r="29319" b="71196"/>
          <a:stretch>
            <a:fillRect/>
          </a:stretch>
        </p:blipFill>
        <p:spPr bwMode="auto">
          <a:xfrm>
            <a:off x="8215306" y="4071942"/>
            <a:ext cx="928694" cy="714380"/>
          </a:xfrm>
          <a:prstGeom prst="rect">
            <a:avLst/>
          </a:prstGeom>
          <a:noFill/>
        </p:spPr>
      </p:pic>
      <p:pic>
        <p:nvPicPr>
          <p:cNvPr id="522" name="Picture 3" descr="C:\Documents and Settings\мама\Мои документы\казибошки-2\природаи эколог\939a464162e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338" y="3500438"/>
            <a:ext cx="928662" cy="514396"/>
          </a:xfrm>
          <a:prstGeom prst="rect">
            <a:avLst/>
          </a:prstGeom>
          <a:noFill/>
        </p:spPr>
      </p:pic>
      <p:pic>
        <p:nvPicPr>
          <p:cNvPr id="523" name="Picture 2" descr="C:\Documents and Settings\мама\Мои документы\казибошки-2\природаи эколог\oduvan1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2F300"/>
              </a:clrFrom>
              <a:clrTo>
                <a:srgbClr val="52F300">
                  <a:alpha val="0"/>
                </a:srgbClr>
              </a:clrTo>
            </a:clrChange>
          </a:blip>
          <a:srcRect l="39267" r="29319" b="71196"/>
          <a:stretch>
            <a:fillRect/>
          </a:stretch>
        </p:blipFill>
        <p:spPr bwMode="auto">
          <a:xfrm>
            <a:off x="4929190" y="4857760"/>
            <a:ext cx="857256" cy="714380"/>
          </a:xfrm>
          <a:prstGeom prst="rect">
            <a:avLst/>
          </a:prstGeom>
          <a:noFill/>
        </p:spPr>
      </p:pic>
      <p:pic>
        <p:nvPicPr>
          <p:cNvPr id="524" name="Picture 2" descr="C:\Documents and Settings\мама\Мои документы\казибошки-2\природаи эколог\oduvan1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2F300"/>
              </a:clrFrom>
              <a:clrTo>
                <a:srgbClr val="52F300">
                  <a:alpha val="0"/>
                </a:srgbClr>
              </a:clrTo>
            </a:clrChange>
          </a:blip>
          <a:srcRect l="39267" r="29319" b="71196"/>
          <a:stretch>
            <a:fillRect/>
          </a:stretch>
        </p:blipFill>
        <p:spPr bwMode="auto">
          <a:xfrm>
            <a:off x="8143868" y="2714620"/>
            <a:ext cx="1000132" cy="714380"/>
          </a:xfrm>
          <a:prstGeom prst="rect">
            <a:avLst/>
          </a:prstGeom>
          <a:noFill/>
        </p:spPr>
      </p:pic>
      <p:pic>
        <p:nvPicPr>
          <p:cNvPr id="525" name="Picture 3" descr="C:\Documents and Settings\мама\Мои документы\казибошки-2\природаи эколог\939a464162e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1928802"/>
            <a:ext cx="857224" cy="514395"/>
          </a:xfrm>
          <a:prstGeom prst="rect">
            <a:avLst/>
          </a:prstGeom>
          <a:noFill/>
        </p:spPr>
      </p:pic>
      <p:pic>
        <p:nvPicPr>
          <p:cNvPr id="526" name="Picture 3" descr="C:\Documents and Settings\мама\Мои документы\казибошки-2\природаи эколог\939a464162e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644" y="2000240"/>
            <a:ext cx="1071570" cy="657272"/>
          </a:xfrm>
          <a:prstGeom prst="rect">
            <a:avLst/>
          </a:prstGeom>
          <a:noFill/>
        </p:spPr>
      </p:pic>
      <p:sp>
        <p:nvSpPr>
          <p:cNvPr id="527" name="TextBox 526"/>
          <p:cNvSpPr txBox="1"/>
          <p:nvPr/>
        </p:nvSpPr>
        <p:spPr>
          <a:xfrm>
            <a:off x="6987365" y="1928802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5015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28" name="TextBox 527"/>
          <p:cNvSpPr txBox="1"/>
          <p:nvPr/>
        </p:nvSpPr>
        <p:spPr>
          <a:xfrm>
            <a:off x="8343781" y="357187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900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29" name="TextBox 528"/>
          <p:cNvSpPr txBox="1"/>
          <p:nvPr/>
        </p:nvSpPr>
        <p:spPr>
          <a:xfrm>
            <a:off x="7930206" y="2086032"/>
            <a:ext cx="121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270</a:t>
            </a:r>
            <a:r>
              <a:rPr lang="ru-RU" sz="2000" dirty="0" smtClean="0">
                <a:latin typeface="Arial Black" pitchFamily="34" charset="0"/>
              </a:rPr>
              <a:t>00</a:t>
            </a:r>
            <a:r>
              <a:rPr lang="en-US" sz="2000" dirty="0" smtClean="0">
                <a:latin typeface="Arial Black" pitchFamily="34" charset="0"/>
              </a:rPr>
              <a:t>0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30" name="TextBox 529"/>
          <p:cNvSpPr txBox="1"/>
          <p:nvPr/>
        </p:nvSpPr>
        <p:spPr>
          <a:xfrm>
            <a:off x="5000628" y="500063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4</a:t>
            </a:r>
            <a:r>
              <a:rPr lang="ru-RU" sz="2400" dirty="0" smtClean="0">
                <a:latin typeface="Arial Black" pitchFamily="34" charset="0"/>
              </a:rPr>
              <a:t>0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31" name="TextBox 530"/>
          <p:cNvSpPr txBox="1"/>
          <p:nvPr/>
        </p:nvSpPr>
        <p:spPr>
          <a:xfrm>
            <a:off x="8143868" y="2928934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20</a:t>
            </a:r>
            <a:r>
              <a:rPr lang="ru-RU" sz="2000" dirty="0" smtClean="0">
                <a:latin typeface="Arial Black" pitchFamily="34" charset="0"/>
              </a:rPr>
              <a:t>0</a:t>
            </a:r>
            <a:r>
              <a:rPr lang="en-US" sz="2000" dirty="0" smtClean="0">
                <a:latin typeface="Arial Black" pitchFamily="34" charset="0"/>
              </a:rPr>
              <a:t>00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32" name="TextBox 531"/>
          <p:cNvSpPr txBox="1"/>
          <p:nvPr/>
        </p:nvSpPr>
        <p:spPr>
          <a:xfrm>
            <a:off x="8358182" y="4214818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90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55412E-6 L 0.07934 -0.04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-2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0.075 0.365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18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34 -0.04607 L 0.08733 -0.1405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47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-0.10486 " pathEditMode="relative" ptsTypes="AA">
                                      <p:cBhvr>
                                        <p:cTn id="22" dur="2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33 -0.14051 L 0.10295 -0.2349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47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-0.07361 " pathEditMode="relative" ptsTypes="AA">
                                      <p:cBhvr>
                                        <p:cTn id="36" dur="2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95 -0.23496 L 0.13455 -0.350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-58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41 0 " pathEditMode="relative" ptsTypes="AA">
                                      <p:cBhvr>
                                        <p:cTn id="50" dur="2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55 -0.35046 L 0.15018 -0.4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26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32 0.04213 " pathEditMode="relative" ptsTypes="AA">
                                      <p:cBhvr>
                                        <p:cTn id="64" dur="2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18 -0.40301 L 0.18177 -0.4870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-42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747 -0.45139 " pathEditMode="relative" ptsTypes="AA">
                                      <p:cBhvr>
                                        <p:cTn id="78" dur="20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77 -0.48704 L 0.32344 -0.5921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53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014 0.02107 " pathEditMode="relative" ptsTypes="AA">
                                      <p:cBhvr>
                                        <p:cTn id="92" dur="20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5156 -0.0671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-34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941 0.43033 " pathEditMode="relative" ptsTypes="AA">
                                      <p:cBhvr>
                                        <p:cTn id="102" dur="2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56 -0.06713 L -0.07517 -0.1719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-530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0.51435 " pathEditMode="relative" ptsTypes="AA">
                                      <p:cBhvr>
                                        <p:cTn id="116" dur="20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7 -0.17199 L -0.10677 -0.2456 " pathEditMode="relative" ptsTypes="AA">
                                      <p:cBhvr>
                                        <p:cTn id="12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326 0.42014 " pathEditMode="relative" ptsTypes="AA">
                                      <p:cBhvr>
                                        <p:cTn id="130" dur="2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77 -0.2456 L -0.12257 -0.34005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470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108 -0.10509 " pathEditMode="relative" ptsTypes="AA">
                                      <p:cBhvr>
                                        <p:cTn id="144" dur="20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57 -0.34005 L -0.13819 -0.43449 " pathEditMode="relative" ptsTypes="AA">
                                      <p:cBhvr>
                                        <p:cTn id="15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611 0.10486 " pathEditMode="relative" ptsTypes="AA">
                                      <p:cBhvr>
                                        <p:cTn id="158" dur="20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19 -0.43449 L -0.16181 -0.52894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-470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22795 -0.0754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-380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5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8 -0.52894 L -0.27204 -0.60255 " pathEditMode="relative" ptsTypes="AA">
                                      <p:cBhvr>
                                        <p:cTn id="18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191 -0.25208 " pathEditMode="relative" ptsTypes="AA">
                                      <p:cBhvr>
                                        <p:cTn id="186" dur="20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5"/>
                  </p:tgtEl>
                </p:cond>
              </p:nextCondLst>
            </p:seq>
          </p:childTnLst>
        </p:cTn>
      </p:par>
    </p:tnLst>
    <p:bldLst>
      <p:bldP spid="489" grpId="0"/>
      <p:bldP spid="497" grpId="0"/>
      <p:bldP spid="498" grpId="0"/>
      <p:bldP spid="499" grpId="0"/>
      <p:bldP spid="500" grpId="0"/>
      <p:bldP spid="502" grpId="0"/>
      <p:bldP spid="503" grpId="0"/>
      <p:bldP spid="504" grpId="0"/>
      <p:bldP spid="505" grpId="0"/>
      <p:bldP spid="506" grpId="0"/>
      <p:bldP spid="507" grpId="0"/>
      <p:bldP spid="508" grpId="0"/>
      <p:bldP spid="509" grpId="0"/>
      <p:bldP spid="510" grpId="0"/>
      <p:bldP spid="501" grpId="0"/>
      <p:bldP spid="512" grpId="0"/>
      <p:bldP spid="514" grpId="0"/>
      <p:bldP spid="516" grpId="0"/>
      <p:bldP spid="519" grpId="0"/>
      <p:bldP spid="520" grpId="0"/>
      <p:bldP spid="527" grpId="0"/>
      <p:bldP spid="528" grpId="0"/>
      <p:bldP spid="529" grpId="0"/>
      <p:bldP spid="530" grpId="0"/>
      <p:bldP spid="531" grpId="0"/>
      <p:bldP spid="5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5857893"/>
            <a:ext cx="1255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ВСЕХ</a:t>
            </a:r>
            <a:endParaRPr lang="ru-RU" sz="3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6150114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onstantia" pitchFamily="18" charset="0"/>
              </a:rPr>
              <a:t>2</a:t>
            </a:r>
            <a:endParaRPr lang="ru-RU" sz="4000" b="1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6273225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86446" y="627322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143900" y="6273225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14480" y="5929330"/>
            <a:ext cx="301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,</a:t>
            </a:r>
            <a:endParaRPr lang="ru-RU" sz="3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546" y="5857892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ЦАРИЦА</a:t>
            </a:r>
            <a:endParaRPr lang="ru-RU" sz="3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1934" y="585789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,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7686" y="5857892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МАТЕМАТИКА</a:t>
            </a:r>
            <a:endParaRPr lang="ru-RU" sz="3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6644" y="5857892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,</a:t>
            </a:r>
            <a:endParaRPr lang="ru-RU" sz="3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43834" y="5857892"/>
            <a:ext cx="1500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НАУК.</a:t>
            </a:r>
            <a:endParaRPr lang="ru-RU" sz="3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58" y="2071678"/>
            <a:ext cx="5419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Constantia" pitchFamily="18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b="1" i="1" dirty="0" smtClean="0">
                <a:solidFill>
                  <a:srgbClr val="A20A85"/>
                </a:solidFill>
                <a:latin typeface="Constantia" pitchFamily="18" charset="0"/>
              </a:rPr>
              <a:t>Вычислите, запишите ответ: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         </a:t>
            </a:r>
            <a:r>
              <a:rPr lang="ru-RU" sz="2000" i="1" dirty="0" smtClean="0">
                <a:latin typeface="Arial Black" pitchFamily="34" charset="0"/>
              </a:rPr>
              <a:t>355 – 50*7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596" y="4214818"/>
            <a:ext cx="8297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A20A85"/>
                </a:solidFill>
                <a:latin typeface="Constantia" pitchFamily="18" charset="0"/>
              </a:rPr>
              <a:t>Реши задачу, запиши ответ:                                                   </a:t>
            </a:r>
          </a:p>
          <a:p>
            <a:r>
              <a:rPr lang="ru-RU" sz="2000" i="1" dirty="0" smtClean="0">
                <a:latin typeface="Arial Black" pitchFamily="34" charset="0"/>
              </a:rPr>
              <a:t>     Ученик решает 10 примеров за 40 минут. Сколько </a:t>
            </a:r>
          </a:p>
          <a:p>
            <a:r>
              <a:rPr lang="ru-RU" sz="2000" i="1" dirty="0" smtClean="0">
                <a:latin typeface="Arial Black" pitchFamily="34" charset="0"/>
              </a:rPr>
              <a:t>минут  в среднем идёт на решение одного примера?</a:t>
            </a:r>
            <a:endParaRPr lang="ru-RU" sz="2000" i="1" dirty="0"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596" y="785794"/>
            <a:ext cx="77363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A20A85"/>
                </a:solidFill>
                <a:latin typeface="Constantia" pitchFamily="18" charset="0"/>
              </a:rPr>
              <a:t>Запишите номер примера, в котором допущена  </a:t>
            </a:r>
          </a:p>
          <a:p>
            <a:r>
              <a:rPr lang="ru-RU" sz="2400" b="1" i="1" dirty="0" smtClean="0">
                <a:solidFill>
                  <a:srgbClr val="A20A85"/>
                </a:solidFill>
                <a:latin typeface="Constantia" pitchFamily="18" charset="0"/>
              </a:rPr>
              <a:t>ошибка:      </a:t>
            </a:r>
            <a:r>
              <a:rPr lang="ru-RU" sz="2000" i="1" dirty="0" smtClean="0">
                <a:latin typeface="Arial Black" pitchFamily="34" charset="0"/>
              </a:rPr>
              <a:t>1.   96000 :  100 = 960</a:t>
            </a:r>
          </a:p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                   </a:t>
            </a:r>
            <a:r>
              <a:rPr lang="ru-RU" sz="2000" i="1" dirty="0" smtClean="0">
                <a:latin typeface="Arial Black" pitchFamily="34" charset="0"/>
              </a:rPr>
              <a:t>2.   1250  :   10  =  125</a:t>
            </a:r>
          </a:p>
          <a:p>
            <a:r>
              <a:rPr lang="ru-RU" sz="2000" b="1" i="1" dirty="0" smtClean="0">
                <a:latin typeface="Arial Black" pitchFamily="34" charset="0"/>
              </a:rPr>
              <a:t>                    </a:t>
            </a:r>
            <a:r>
              <a:rPr lang="ru-RU" sz="2000" i="1" dirty="0" smtClean="0">
                <a:latin typeface="Arial Black" pitchFamily="34" charset="0"/>
              </a:rPr>
              <a:t>3.  95000 :  1000 = 950</a:t>
            </a:r>
            <a:endParaRPr lang="ru-RU" sz="2000" b="1" i="1" dirty="0" smtClean="0">
              <a:latin typeface="Arial Black" pitchFamily="34" charset="0"/>
            </a:endParaRPr>
          </a:p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      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36017" y="2767281"/>
            <a:ext cx="4071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i="1" dirty="0" smtClean="0">
              <a:solidFill>
                <a:schemeClr val="accent5">
                  <a:lumMod val="75000"/>
                </a:schemeClr>
              </a:solidFill>
              <a:latin typeface="Constantia" pitchFamily="18" charset="0"/>
            </a:endParaRPr>
          </a:p>
          <a:p>
            <a:pPr>
              <a:buFontTx/>
              <a:buChar char="-"/>
            </a:pPr>
            <a:endParaRPr lang="ru-RU" sz="2000" b="1" i="1" dirty="0" smtClean="0">
              <a:solidFill>
                <a:schemeClr val="accent5">
                  <a:lumMod val="75000"/>
                </a:schemeClr>
              </a:solidFill>
              <a:latin typeface="Constantia" pitchFamily="18" charset="0"/>
            </a:endParaRPr>
          </a:p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      </a:t>
            </a:r>
          </a:p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    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2857496"/>
            <a:ext cx="6666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A20A85"/>
                </a:solidFill>
                <a:latin typeface="Constantia" pitchFamily="18" charset="0"/>
              </a:rPr>
              <a:t>Запишите номер верного утверждения: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     </a:t>
            </a:r>
            <a:r>
              <a:rPr lang="ru-RU" sz="2000" i="1" u="sng" dirty="0" smtClean="0">
                <a:latin typeface="Arial Black" pitchFamily="34" charset="0"/>
              </a:rPr>
              <a:t>Чтобы найти делитель, нужно:</a:t>
            </a:r>
            <a:endParaRPr lang="ru-RU" sz="2000" i="1" dirty="0" smtClean="0">
              <a:latin typeface="Arial Black" pitchFamily="34" charset="0"/>
            </a:endParaRPr>
          </a:p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    </a:t>
            </a:r>
            <a:r>
              <a:rPr lang="ru-RU" sz="2000" b="1" i="1" dirty="0" smtClean="0">
                <a:latin typeface="Arial Black" pitchFamily="34" charset="0"/>
              </a:rPr>
              <a:t>  </a:t>
            </a:r>
            <a:r>
              <a:rPr lang="ru-RU" sz="2000" i="1" dirty="0" smtClean="0">
                <a:latin typeface="Arial Black" pitchFamily="34" charset="0"/>
              </a:rPr>
              <a:t>1. Делимое умножить на частное.</a:t>
            </a:r>
          </a:p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      </a:t>
            </a:r>
            <a:r>
              <a:rPr lang="ru-RU" sz="2000" i="1" dirty="0" smtClean="0">
                <a:latin typeface="Arial Black" pitchFamily="34" charset="0"/>
              </a:rPr>
              <a:t>2. Делимое разделить на частное.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7356" y="5715016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-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43240" y="5286388"/>
            <a:ext cx="2492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+mj-lt"/>
                <a:cs typeface="Arial" pitchFamily="34" charset="0"/>
              </a:rPr>
              <a:t>3,  5,  2,  4.</a:t>
            </a:r>
            <a:endParaRPr lang="ru-RU" sz="36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24 -0.01873 L -0.44757 -0.8157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0" y="-3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4335E-6 L 0.14965 -0.81572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4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4335E-6 L 0.57483 -0.81572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00" y="-4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4335E-6 L -0.04774 -0.81572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-4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69942E-6 L 0.1585 -0.8189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-4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  <p:bldP spid="15" grpId="0"/>
      <p:bldP spid="18" grpId="0"/>
      <p:bldP spid="20" grpId="0"/>
      <p:bldP spid="21" grpId="0"/>
      <p:bldP spid="22" grpId="0"/>
      <p:bldP spid="19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ама\Мои документы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79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57818" y="0"/>
            <a:ext cx="37861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Чтоб врачом, моряком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Или лётчиком стать, 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Надо твёрдо на «5» 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Математику знать!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4" name="AutoShape 2"/>
          <p:cNvSpPr>
            <a:spLocks noChangeAspect="1" noChangeArrowheads="1" noTextEdit="1"/>
          </p:cNvSpPr>
          <p:nvPr/>
        </p:nvSpPr>
        <p:spPr bwMode="auto">
          <a:xfrm>
            <a:off x="-571536" y="0"/>
            <a:ext cx="7215238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-41268" y="5363190"/>
            <a:ext cx="6196045" cy="1478315"/>
          </a:xfrm>
          <a:custGeom>
            <a:avLst/>
            <a:gdLst/>
            <a:ahLst/>
            <a:cxnLst>
              <a:cxn ang="0">
                <a:pos x="19" y="903"/>
              </a:cxn>
              <a:cxn ang="0">
                <a:pos x="3445" y="903"/>
              </a:cxn>
              <a:cxn ang="0">
                <a:pos x="3447" y="227"/>
              </a:cxn>
              <a:cxn ang="0">
                <a:pos x="3370" y="214"/>
              </a:cxn>
              <a:cxn ang="0">
                <a:pos x="3362" y="203"/>
              </a:cxn>
              <a:cxn ang="0">
                <a:pos x="3353" y="190"/>
              </a:cxn>
              <a:cxn ang="0">
                <a:pos x="3341" y="178"/>
              </a:cxn>
              <a:cxn ang="0">
                <a:pos x="3330" y="169"/>
              </a:cxn>
              <a:cxn ang="0">
                <a:pos x="3276" y="210"/>
              </a:cxn>
              <a:cxn ang="0">
                <a:pos x="3287" y="156"/>
              </a:cxn>
              <a:cxn ang="0">
                <a:pos x="3255" y="150"/>
              </a:cxn>
              <a:cxn ang="0">
                <a:pos x="3219" y="240"/>
              </a:cxn>
              <a:cxn ang="0">
                <a:pos x="3214" y="180"/>
              </a:cxn>
              <a:cxn ang="0">
                <a:pos x="3184" y="169"/>
              </a:cxn>
              <a:cxn ang="0">
                <a:pos x="3195" y="267"/>
              </a:cxn>
              <a:cxn ang="0">
                <a:pos x="3171" y="239"/>
              </a:cxn>
              <a:cxn ang="0">
                <a:pos x="3133" y="304"/>
              </a:cxn>
              <a:cxn ang="0">
                <a:pos x="483" y="150"/>
              </a:cxn>
              <a:cxn ang="0">
                <a:pos x="216" y="0"/>
              </a:cxn>
              <a:cxn ang="0">
                <a:pos x="180" y="13"/>
              </a:cxn>
              <a:cxn ang="0">
                <a:pos x="154" y="4"/>
              </a:cxn>
              <a:cxn ang="0">
                <a:pos x="135" y="98"/>
              </a:cxn>
              <a:cxn ang="0">
                <a:pos x="113" y="43"/>
              </a:cxn>
              <a:cxn ang="0">
                <a:pos x="88" y="55"/>
              </a:cxn>
              <a:cxn ang="0">
                <a:pos x="86" y="150"/>
              </a:cxn>
              <a:cxn ang="0">
                <a:pos x="68" y="73"/>
              </a:cxn>
              <a:cxn ang="0">
                <a:pos x="49" y="83"/>
              </a:cxn>
              <a:cxn ang="0">
                <a:pos x="49" y="233"/>
              </a:cxn>
              <a:cxn ang="0">
                <a:pos x="24" y="190"/>
              </a:cxn>
              <a:cxn ang="0">
                <a:pos x="0" y="207"/>
              </a:cxn>
              <a:cxn ang="0">
                <a:pos x="17" y="329"/>
              </a:cxn>
              <a:cxn ang="0">
                <a:pos x="21" y="541"/>
              </a:cxn>
              <a:cxn ang="0">
                <a:pos x="21" y="759"/>
              </a:cxn>
              <a:cxn ang="0">
                <a:pos x="19" y="903"/>
              </a:cxn>
            </a:cxnLst>
            <a:rect l="0" t="0" r="r" b="b"/>
            <a:pathLst>
              <a:path w="3447" h="903">
                <a:moveTo>
                  <a:pt x="19" y="903"/>
                </a:moveTo>
                <a:lnTo>
                  <a:pt x="3445" y="903"/>
                </a:lnTo>
                <a:lnTo>
                  <a:pt x="3447" y="227"/>
                </a:lnTo>
                <a:lnTo>
                  <a:pt x="3370" y="214"/>
                </a:lnTo>
                <a:lnTo>
                  <a:pt x="3362" y="203"/>
                </a:lnTo>
                <a:lnTo>
                  <a:pt x="3353" y="190"/>
                </a:lnTo>
                <a:lnTo>
                  <a:pt x="3341" y="178"/>
                </a:lnTo>
                <a:lnTo>
                  <a:pt x="3330" y="169"/>
                </a:lnTo>
                <a:lnTo>
                  <a:pt x="3276" y="210"/>
                </a:lnTo>
                <a:lnTo>
                  <a:pt x="3287" y="156"/>
                </a:lnTo>
                <a:lnTo>
                  <a:pt x="3255" y="150"/>
                </a:lnTo>
                <a:lnTo>
                  <a:pt x="3219" y="240"/>
                </a:lnTo>
                <a:lnTo>
                  <a:pt x="3214" y="180"/>
                </a:lnTo>
                <a:lnTo>
                  <a:pt x="3184" y="169"/>
                </a:lnTo>
                <a:lnTo>
                  <a:pt x="3195" y="267"/>
                </a:lnTo>
                <a:lnTo>
                  <a:pt x="3171" y="239"/>
                </a:lnTo>
                <a:lnTo>
                  <a:pt x="3133" y="304"/>
                </a:lnTo>
                <a:lnTo>
                  <a:pt x="483" y="150"/>
                </a:lnTo>
                <a:lnTo>
                  <a:pt x="216" y="0"/>
                </a:lnTo>
                <a:lnTo>
                  <a:pt x="180" y="13"/>
                </a:lnTo>
                <a:lnTo>
                  <a:pt x="154" y="4"/>
                </a:lnTo>
                <a:lnTo>
                  <a:pt x="135" y="98"/>
                </a:lnTo>
                <a:lnTo>
                  <a:pt x="113" y="43"/>
                </a:lnTo>
                <a:lnTo>
                  <a:pt x="88" y="55"/>
                </a:lnTo>
                <a:lnTo>
                  <a:pt x="86" y="150"/>
                </a:lnTo>
                <a:lnTo>
                  <a:pt x="68" y="73"/>
                </a:lnTo>
                <a:lnTo>
                  <a:pt x="49" y="83"/>
                </a:lnTo>
                <a:lnTo>
                  <a:pt x="49" y="233"/>
                </a:lnTo>
                <a:lnTo>
                  <a:pt x="24" y="190"/>
                </a:lnTo>
                <a:lnTo>
                  <a:pt x="0" y="207"/>
                </a:lnTo>
                <a:lnTo>
                  <a:pt x="17" y="329"/>
                </a:lnTo>
                <a:lnTo>
                  <a:pt x="21" y="541"/>
                </a:lnTo>
                <a:lnTo>
                  <a:pt x="21" y="759"/>
                </a:lnTo>
                <a:lnTo>
                  <a:pt x="19" y="903"/>
                </a:lnTo>
                <a:close/>
              </a:path>
            </a:pathLst>
          </a:custGeom>
          <a:solidFill>
            <a:srgbClr val="02C1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-7115" y="6820222"/>
            <a:ext cx="6178070" cy="39291"/>
          </a:xfrm>
          <a:custGeom>
            <a:avLst/>
            <a:gdLst/>
            <a:ahLst/>
            <a:cxnLst>
              <a:cxn ang="0">
                <a:pos x="3413" y="13"/>
              </a:cxn>
              <a:cxn ang="0">
                <a:pos x="3426" y="0"/>
              </a:cxn>
              <a:cxn ang="0">
                <a:pos x="0" y="0"/>
              </a:cxn>
              <a:cxn ang="0">
                <a:pos x="0" y="24"/>
              </a:cxn>
              <a:cxn ang="0">
                <a:pos x="3426" y="24"/>
              </a:cxn>
              <a:cxn ang="0">
                <a:pos x="3437" y="13"/>
              </a:cxn>
              <a:cxn ang="0">
                <a:pos x="3426" y="24"/>
              </a:cxn>
              <a:cxn ang="0">
                <a:pos x="3437" y="24"/>
              </a:cxn>
              <a:cxn ang="0">
                <a:pos x="3437" y="13"/>
              </a:cxn>
              <a:cxn ang="0">
                <a:pos x="3413" y="13"/>
              </a:cxn>
            </a:cxnLst>
            <a:rect l="0" t="0" r="r" b="b"/>
            <a:pathLst>
              <a:path w="3437" h="24">
                <a:moveTo>
                  <a:pt x="3413" y="13"/>
                </a:moveTo>
                <a:lnTo>
                  <a:pt x="3426" y="0"/>
                </a:lnTo>
                <a:lnTo>
                  <a:pt x="0" y="0"/>
                </a:lnTo>
                <a:lnTo>
                  <a:pt x="0" y="24"/>
                </a:lnTo>
                <a:lnTo>
                  <a:pt x="3426" y="24"/>
                </a:lnTo>
                <a:lnTo>
                  <a:pt x="3437" y="13"/>
                </a:lnTo>
                <a:lnTo>
                  <a:pt x="3426" y="24"/>
                </a:lnTo>
                <a:lnTo>
                  <a:pt x="3437" y="24"/>
                </a:lnTo>
                <a:lnTo>
                  <a:pt x="3437" y="13"/>
                </a:lnTo>
                <a:lnTo>
                  <a:pt x="3413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6127814" y="5716807"/>
            <a:ext cx="46735" cy="1124698"/>
          </a:xfrm>
          <a:custGeom>
            <a:avLst/>
            <a:gdLst/>
            <a:ahLst/>
            <a:cxnLst>
              <a:cxn ang="0">
                <a:pos x="13" y="23"/>
              </a:cxn>
              <a:cxn ang="0">
                <a:pos x="1" y="11"/>
              </a:cxn>
              <a:cxn ang="0">
                <a:pos x="0" y="687"/>
              </a:cxn>
              <a:cxn ang="0">
                <a:pos x="24" y="687"/>
              </a:cxn>
              <a:cxn ang="0">
                <a:pos x="26" y="11"/>
              </a:cxn>
              <a:cxn ang="0">
                <a:pos x="17" y="0"/>
              </a:cxn>
              <a:cxn ang="0">
                <a:pos x="26" y="11"/>
              </a:cxn>
              <a:cxn ang="0">
                <a:pos x="24" y="2"/>
              </a:cxn>
              <a:cxn ang="0">
                <a:pos x="17" y="0"/>
              </a:cxn>
              <a:cxn ang="0">
                <a:pos x="13" y="23"/>
              </a:cxn>
            </a:cxnLst>
            <a:rect l="0" t="0" r="r" b="b"/>
            <a:pathLst>
              <a:path w="26" h="687">
                <a:moveTo>
                  <a:pt x="13" y="23"/>
                </a:moveTo>
                <a:lnTo>
                  <a:pt x="1" y="11"/>
                </a:lnTo>
                <a:lnTo>
                  <a:pt x="0" y="687"/>
                </a:lnTo>
                <a:lnTo>
                  <a:pt x="24" y="687"/>
                </a:lnTo>
                <a:lnTo>
                  <a:pt x="26" y="11"/>
                </a:lnTo>
                <a:lnTo>
                  <a:pt x="17" y="0"/>
                </a:lnTo>
                <a:lnTo>
                  <a:pt x="26" y="11"/>
                </a:lnTo>
                <a:lnTo>
                  <a:pt x="24" y="2"/>
                </a:lnTo>
                <a:lnTo>
                  <a:pt x="17" y="0"/>
                </a:lnTo>
                <a:lnTo>
                  <a:pt x="13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6001988" y="5698798"/>
            <a:ext cx="156384" cy="55662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83" y="34"/>
              </a:cxn>
              <a:cxn ang="0">
                <a:pos x="87" y="11"/>
              </a:cxn>
              <a:cxn ang="0">
                <a:pos x="10" y="0"/>
              </a:cxn>
              <a:cxn ang="0">
                <a:pos x="17" y="4"/>
              </a:cxn>
              <a:cxn ang="0">
                <a:pos x="0" y="17"/>
              </a:cxn>
              <a:cxn ang="0">
                <a:pos x="0" y="19"/>
              </a:cxn>
              <a:cxn ang="0">
                <a:pos x="2" y="20"/>
              </a:cxn>
              <a:cxn ang="0">
                <a:pos x="4" y="20"/>
              </a:cxn>
              <a:cxn ang="0">
                <a:pos x="6" y="20"/>
              </a:cxn>
              <a:cxn ang="0">
                <a:pos x="0" y="17"/>
              </a:cxn>
            </a:cxnLst>
            <a:rect l="0" t="0" r="r" b="b"/>
            <a:pathLst>
              <a:path w="87" h="34">
                <a:moveTo>
                  <a:pt x="0" y="17"/>
                </a:moveTo>
                <a:lnTo>
                  <a:pt x="83" y="34"/>
                </a:lnTo>
                <a:lnTo>
                  <a:pt x="87" y="11"/>
                </a:lnTo>
                <a:lnTo>
                  <a:pt x="10" y="0"/>
                </a:lnTo>
                <a:lnTo>
                  <a:pt x="17" y="4"/>
                </a:lnTo>
                <a:lnTo>
                  <a:pt x="0" y="17"/>
                </a:lnTo>
                <a:lnTo>
                  <a:pt x="0" y="19"/>
                </a:lnTo>
                <a:lnTo>
                  <a:pt x="2" y="20"/>
                </a:lnTo>
                <a:lnTo>
                  <a:pt x="4" y="20"/>
                </a:lnTo>
                <a:lnTo>
                  <a:pt x="6" y="2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5962443" y="5654596"/>
            <a:ext cx="70103" cy="72033"/>
          </a:xfrm>
          <a:custGeom>
            <a:avLst/>
            <a:gdLst/>
            <a:ahLst/>
            <a:cxnLst>
              <a:cxn ang="0">
                <a:pos x="1" y="17"/>
              </a:cxn>
              <a:cxn ang="0">
                <a:pos x="0" y="16"/>
              </a:cxn>
              <a:cxn ang="0">
                <a:pos x="22" y="44"/>
              </a:cxn>
              <a:cxn ang="0">
                <a:pos x="39" y="31"/>
              </a:cxn>
              <a:cxn ang="0">
                <a:pos x="33" y="23"/>
              </a:cxn>
              <a:cxn ang="0">
                <a:pos x="28" y="16"/>
              </a:cxn>
              <a:cxn ang="0">
                <a:pos x="22" y="8"/>
              </a:cxn>
              <a:cxn ang="0">
                <a:pos x="16" y="0"/>
              </a:cxn>
              <a:cxn ang="0">
                <a:pos x="18" y="2"/>
              </a:cxn>
              <a:cxn ang="0">
                <a:pos x="16" y="0"/>
              </a:cxn>
              <a:cxn ang="0">
                <a:pos x="1" y="17"/>
              </a:cxn>
            </a:cxnLst>
            <a:rect l="0" t="0" r="r" b="b"/>
            <a:pathLst>
              <a:path w="39" h="44">
                <a:moveTo>
                  <a:pt x="1" y="17"/>
                </a:moveTo>
                <a:lnTo>
                  <a:pt x="0" y="16"/>
                </a:lnTo>
                <a:lnTo>
                  <a:pt x="22" y="44"/>
                </a:lnTo>
                <a:lnTo>
                  <a:pt x="39" y="31"/>
                </a:lnTo>
                <a:lnTo>
                  <a:pt x="33" y="23"/>
                </a:lnTo>
                <a:lnTo>
                  <a:pt x="28" y="16"/>
                </a:lnTo>
                <a:lnTo>
                  <a:pt x="22" y="8"/>
                </a:lnTo>
                <a:lnTo>
                  <a:pt x="16" y="0"/>
                </a:lnTo>
                <a:lnTo>
                  <a:pt x="18" y="2"/>
                </a:lnTo>
                <a:lnTo>
                  <a:pt x="16" y="0"/>
                </a:lnTo>
                <a:lnTo>
                  <a:pt x="1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5931885" y="5612031"/>
            <a:ext cx="59318" cy="70396"/>
          </a:xfrm>
          <a:custGeom>
            <a:avLst/>
            <a:gdLst/>
            <a:ahLst/>
            <a:cxnLst>
              <a:cxn ang="0">
                <a:pos x="13" y="26"/>
              </a:cxn>
              <a:cxn ang="0">
                <a:pos x="0" y="26"/>
              </a:cxn>
              <a:cxn ang="0">
                <a:pos x="18" y="43"/>
              </a:cxn>
              <a:cxn ang="0">
                <a:pos x="33" y="26"/>
              </a:cxn>
              <a:cxn ang="0">
                <a:pos x="13" y="8"/>
              </a:cxn>
              <a:cxn ang="0">
                <a:pos x="0" y="8"/>
              </a:cxn>
              <a:cxn ang="0">
                <a:pos x="13" y="8"/>
              </a:cxn>
              <a:cxn ang="0">
                <a:pos x="7" y="0"/>
              </a:cxn>
              <a:cxn ang="0">
                <a:pos x="0" y="8"/>
              </a:cxn>
              <a:cxn ang="0">
                <a:pos x="13" y="26"/>
              </a:cxn>
            </a:cxnLst>
            <a:rect l="0" t="0" r="r" b="b"/>
            <a:pathLst>
              <a:path w="33" h="43">
                <a:moveTo>
                  <a:pt x="13" y="26"/>
                </a:moveTo>
                <a:lnTo>
                  <a:pt x="0" y="26"/>
                </a:lnTo>
                <a:lnTo>
                  <a:pt x="18" y="43"/>
                </a:lnTo>
                <a:lnTo>
                  <a:pt x="33" y="26"/>
                </a:lnTo>
                <a:lnTo>
                  <a:pt x="13" y="8"/>
                </a:lnTo>
                <a:lnTo>
                  <a:pt x="0" y="8"/>
                </a:lnTo>
                <a:lnTo>
                  <a:pt x="13" y="8"/>
                </a:lnTo>
                <a:lnTo>
                  <a:pt x="7" y="0"/>
                </a:lnTo>
                <a:lnTo>
                  <a:pt x="0" y="8"/>
                </a:lnTo>
                <a:lnTo>
                  <a:pt x="13" y="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5813249" y="5625128"/>
            <a:ext cx="142004" cy="130969"/>
          </a:xfrm>
          <a:custGeom>
            <a:avLst/>
            <a:gdLst/>
            <a:ahLst/>
            <a:cxnLst>
              <a:cxn ang="0">
                <a:pos x="7" y="49"/>
              </a:cxn>
              <a:cxn ang="0">
                <a:pos x="24" y="60"/>
              </a:cxn>
              <a:cxn ang="0">
                <a:pos x="79" y="18"/>
              </a:cxn>
              <a:cxn ang="0">
                <a:pos x="66" y="0"/>
              </a:cxn>
              <a:cxn ang="0">
                <a:pos x="11" y="43"/>
              </a:cxn>
              <a:cxn ang="0">
                <a:pos x="28" y="52"/>
              </a:cxn>
              <a:cxn ang="0">
                <a:pos x="7" y="49"/>
              </a:cxn>
              <a:cxn ang="0">
                <a:pos x="0" y="80"/>
              </a:cxn>
              <a:cxn ang="0">
                <a:pos x="24" y="60"/>
              </a:cxn>
              <a:cxn ang="0">
                <a:pos x="7" y="49"/>
              </a:cxn>
            </a:cxnLst>
            <a:rect l="0" t="0" r="r" b="b"/>
            <a:pathLst>
              <a:path w="79" h="80">
                <a:moveTo>
                  <a:pt x="7" y="49"/>
                </a:moveTo>
                <a:lnTo>
                  <a:pt x="24" y="60"/>
                </a:lnTo>
                <a:lnTo>
                  <a:pt x="79" y="18"/>
                </a:lnTo>
                <a:lnTo>
                  <a:pt x="66" y="0"/>
                </a:lnTo>
                <a:lnTo>
                  <a:pt x="11" y="43"/>
                </a:lnTo>
                <a:lnTo>
                  <a:pt x="28" y="52"/>
                </a:lnTo>
                <a:lnTo>
                  <a:pt x="7" y="49"/>
                </a:lnTo>
                <a:lnTo>
                  <a:pt x="0" y="80"/>
                </a:lnTo>
                <a:lnTo>
                  <a:pt x="24" y="60"/>
                </a:lnTo>
                <a:lnTo>
                  <a:pt x="7" y="4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5825831" y="5603846"/>
            <a:ext cx="68306" cy="106412"/>
          </a:xfrm>
          <a:custGeom>
            <a:avLst/>
            <a:gdLst/>
            <a:ahLst/>
            <a:cxnLst>
              <a:cxn ang="0">
                <a:pos x="21" y="20"/>
              </a:cxn>
              <a:cxn ang="0">
                <a:pos x="14" y="7"/>
              </a:cxn>
              <a:cxn ang="0">
                <a:pos x="0" y="62"/>
              </a:cxn>
              <a:cxn ang="0">
                <a:pos x="21" y="65"/>
              </a:cxn>
              <a:cxn ang="0">
                <a:pos x="34" y="11"/>
              </a:cxn>
              <a:cxn ang="0">
                <a:pos x="25" y="0"/>
              </a:cxn>
              <a:cxn ang="0">
                <a:pos x="34" y="11"/>
              </a:cxn>
              <a:cxn ang="0">
                <a:pos x="38" y="1"/>
              </a:cxn>
              <a:cxn ang="0">
                <a:pos x="25" y="0"/>
              </a:cxn>
              <a:cxn ang="0">
                <a:pos x="21" y="20"/>
              </a:cxn>
            </a:cxnLst>
            <a:rect l="0" t="0" r="r" b="b"/>
            <a:pathLst>
              <a:path w="38" h="65">
                <a:moveTo>
                  <a:pt x="21" y="20"/>
                </a:moveTo>
                <a:lnTo>
                  <a:pt x="14" y="7"/>
                </a:lnTo>
                <a:lnTo>
                  <a:pt x="0" y="62"/>
                </a:lnTo>
                <a:lnTo>
                  <a:pt x="21" y="65"/>
                </a:lnTo>
                <a:lnTo>
                  <a:pt x="34" y="11"/>
                </a:lnTo>
                <a:lnTo>
                  <a:pt x="25" y="0"/>
                </a:lnTo>
                <a:lnTo>
                  <a:pt x="34" y="11"/>
                </a:lnTo>
                <a:lnTo>
                  <a:pt x="38" y="1"/>
                </a:lnTo>
                <a:lnTo>
                  <a:pt x="25" y="0"/>
                </a:lnTo>
                <a:lnTo>
                  <a:pt x="21" y="2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5793476" y="5584200"/>
            <a:ext cx="77293" cy="52388"/>
          </a:xfrm>
          <a:custGeom>
            <a:avLst/>
            <a:gdLst/>
            <a:ahLst/>
            <a:cxnLst>
              <a:cxn ang="0">
                <a:pos x="20" y="17"/>
              </a:cxn>
              <a:cxn ang="0">
                <a:pos x="7" y="25"/>
              </a:cxn>
              <a:cxn ang="0">
                <a:pos x="39" y="32"/>
              </a:cxn>
              <a:cxn ang="0">
                <a:pos x="43" y="12"/>
              </a:cxn>
              <a:cxn ang="0">
                <a:pos x="11" y="4"/>
              </a:cxn>
              <a:cxn ang="0">
                <a:pos x="0" y="12"/>
              </a:cxn>
              <a:cxn ang="0">
                <a:pos x="11" y="4"/>
              </a:cxn>
              <a:cxn ang="0">
                <a:pos x="2" y="0"/>
              </a:cxn>
              <a:cxn ang="0">
                <a:pos x="0" y="12"/>
              </a:cxn>
              <a:cxn ang="0">
                <a:pos x="20" y="17"/>
              </a:cxn>
            </a:cxnLst>
            <a:rect l="0" t="0" r="r" b="b"/>
            <a:pathLst>
              <a:path w="43" h="32">
                <a:moveTo>
                  <a:pt x="20" y="17"/>
                </a:moveTo>
                <a:lnTo>
                  <a:pt x="7" y="25"/>
                </a:lnTo>
                <a:lnTo>
                  <a:pt x="39" y="32"/>
                </a:lnTo>
                <a:lnTo>
                  <a:pt x="43" y="12"/>
                </a:lnTo>
                <a:lnTo>
                  <a:pt x="11" y="4"/>
                </a:lnTo>
                <a:lnTo>
                  <a:pt x="0" y="12"/>
                </a:lnTo>
                <a:lnTo>
                  <a:pt x="11" y="4"/>
                </a:lnTo>
                <a:lnTo>
                  <a:pt x="2" y="0"/>
                </a:lnTo>
                <a:lnTo>
                  <a:pt x="0" y="12"/>
                </a:lnTo>
                <a:lnTo>
                  <a:pt x="20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5728765" y="5603846"/>
            <a:ext cx="100661" cy="235745"/>
          </a:xfrm>
          <a:custGeom>
            <a:avLst/>
            <a:gdLst/>
            <a:ahLst/>
            <a:cxnLst>
              <a:cxn ang="0">
                <a:pos x="0" y="93"/>
              </a:cxn>
              <a:cxn ang="0">
                <a:pos x="21" y="97"/>
              </a:cxn>
              <a:cxn ang="0">
                <a:pos x="56" y="5"/>
              </a:cxn>
              <a:cxn ang="0">
                <a:pos x="36" y="0"/>
              </a:cxn>
              <a:cxn ang="0">
                <a:pos x="0" y="92"/>
              </a:cxn>
              <a:cxn ang="0">
                <a:pos x="21" y="93"/>
              </a:cxn>
              <a:cxn ang="0">
                <a:pos x="0" y="93"/>
              </a:cxn>
              <a:cxn ang="0">
                <a:pos x="6" y="144"/>
              </a:cxn>
              <a:cxn ang="0">
                <a:pos x="21" y="97"/>
              </a:cxn>
              <a:cxn ang="0">
                <a:pos x="0" y="93"/>
              </a:cxn>
            </a:cxnLst>
            <a:rect l="0" t="0" r="r" b="b"/>
            <a:pathLst>
              <a:path w="56" h="144">
                <a:moveTo>
                  <a:pt x="0" y="93"/>
                </a:moveTo>
                <a:lnTo>
                  <a:pt x="21" y="97"/>
                </a:lnTo>
                <a:lnTo>
                  <a:pt x="56" y="5"/>
                </a:lnTo>
                <a:lnTo>
                  <a:pt x="36" y="0"/>
                </a:lnTo>
                <a:lnTo>
                  <a:pt x="0" y="92"/>
                </a:lnTo>
                <a:lnTo>
                  <a:pt x="21" y="93"/>
                </a:lnTo>
                <a:lnTo>
                  <a:pt x="0" y="93"/>
                </a:lnTo>
                <a:lnTo>
                  <a:pt x="6" y="144"/>
                </a:lnTo>
                <a:lnTo>
                  <a:pt x="21" y="97"/>
                </a:lnTo>
                <a:lnTo>
                  <a:pt x="0" y="9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5714385" y="5643136"/>
            <a:ext cx="52128" cy="112961"/>
          </a:xfrm>
          <a:custGeom>
            <a:avLst/>
            <a:gdLst/>
            <a:ahLst/>
            <a:cxnLst>
              <a:cxn ang="0">
                <a:pos x="8" y="21"/>
              </a:cxn>
              <a:cxn ang="0">
                <a:pos x="0" y="9"/>
              </a:cxn>
              <a:cxn ang="0">
                <a:pos x="8" y="69"/>
              </a:cxn>
              <a:cxn ang="0">
                <a:pos x="29" y="69"/>
              </a:cxn>
              <a:cxn ang="0">
                <a:pos x="27" y="54"/>
              </a:cxn>
              <a:cxn ang="0">
                <a:pos x="25" y="32"/>
              </a:cxn>
              <a:cxn ang="0">
                <a:pos x="21" y="11"/>
              </a:cxn>
              <a:cxn ang="0">
                <a:pos x="15" y="0"/>
              </a:cxn>
              <a:cxn ang="0">
                <a:pos x="21" y="9"/>
              </a:cxn>
              <a:cxn ang="0">
                <a:pos x="21" y="4"/>
              </a:cxn>
              <a:cxn ang="0">
                <a:pos x="15" y="0"/>
              </a:cxn>
              <a:cxn ang="0">
                <a:pos x="8" y="21"/>
              </a:cxn>
            </a:cxnLst>
            <a:rect l="0" t="0" r="r" b="b"/>
            <a:pathLst>
              <a:path w="29" h="69">
                <a:moveTo>
                  <a:pt x="8" y="21"/>
                </a:moveTo>
                <a:lnTo>
                  <a:pt x="0" y="9"/>
                </a:lnTo>
                <a:lnTo>
                  <a:pt x="8" y="69"/>
                </a:lnTo>
                <a:lnTo>
                  <a:pt x="29" y="69"/>
                </a:lnTo>
                <a:lnTo>
                  <a:pt x="27" y="54"/>
                </a:lnTo>
                <a:lnTo>
                  <a:pt x="25" y="32"/>
                </a:lnTo>
                <a:lnTo>
                  <a:pt x="21" y="11"/>
                </a:lnTo>
                <a:lnTo>
                  <a:pt x="15" y="0"/>
                </a:lnTo>
                <a:lnTo>
                  <a:pt x="21" y="9"/>
                </a:lnTo>
                <a:lnTo>
                  <a:pt x="21" y="4"/>
                </a:lnTo>
                <a:lnTo>
                  <a:pt x="15" y="0"/>
                </a:lnTo>
                <a:lnTo>
                  <a:pt x="8" y="2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5655067" y="5608757"/>
            <a:ext cx="86281" cy="68759"/>
          </a:xfrm>
          <a:custGeom>
            <a:avLst/>
            <a:gdLst/>
            <a:ahLst/>
            <a:cxnLst>
              <a:cxn ang="0">
                <a:pos x="24" y="19"/>
              </a:cxn>
              <a:cxn ang="0">
                <a:pos x="11" y="30"/>
              </a:cxn>
              <a:cxn ang="0">
                <a:pos x="41" y="42"/>
              </a:cxn>
              <a:cxn ang="0">
                <a:pos x="48" y="21"/>
              </a:cxn>
              <a:cxn ang="0">
                <a:pos x="18" y="8"/>
              </a:cxn>
              <a:cxn ang="0">
                <a:pos x="3" y="19"/>
              </a:cxn>
              <a:cxn ang="0">
                <a:pos x="18" y="8"/>
              </a:cxn>
              <a:cxn ang="0">
                <a:pos x="0" y="0"/>
              </a:cxn>
              <a:cxn ang="0">
                <a:pos x="3" y="19"/>
              </a:cxn>
              <a:cxn ang="0">
                <a:pos x="24" y="19"/>
              </a:cxn>
            </a:cxnLst>
            <a:rect l="0" t="0" r="r" b="b"/>
            <a:pathLst>
              <a:path w="48" h="42">
                <a:moveTo>
                  <a:pt x="24" y="19"/>
                </a:moveTo>
                <a:lnTo>
                  <a:pt x="11" y="30"/>
                </a:lnTo>
                <a:lnTo>
                  <a:pt x="41" y="42"/>
                </a:lnTo>
                <a:lnTo>
                  <a:pt x="48" y="21"/>
                </a:lnTo>
                <a:lnTo>
                  <a:pt x="18" y="8"/>
                </a:lnTo>
                <a:lnTo>
                  <a:pt x="3" y="19"/>
                </a:lnTo>
                <a:lnTo>
                  <a:pt x="18" y="8"/>
                </a:lnTo>
                <a:lnTo>
                  <a:pt x="0" y="0"/>
                </a:lnTo>
                <a:lnTo>
                  <a:pt x="3" y="19"/>
                </a:lnTo>
                <a:lnTo>
                  <a:pt x="24" y="1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5660460" y="5639862"/>
            <a:ext cx="71901" cy="216099"/>
          </a:xfrm>
          <a:custGeom>
            <a:avLst/>
            <a:gdLst/>
            <a:ahLst/>
            <a:cxnLst>
              <a:cxn ang="0">
                <a:pos x="15" y="103"/>
              </a:cxn>
              <a:cxn ang="0">
                <a:pos x="34" y="98"/>
              </a:cxn>
              <a:cxn ang="0">
                <a:pos x="21" y="0"/>
              </a:cxn>
              <a:cxn ang="0">
                <a:pos x="0" y="0"/>
              </a:cxn>
              <a:cxn ang="0">
                <a:pos x="14" y="98"/>
              </a:cxn>
              <a:cxn ang="0">
                <a:pos x="32" y="90"/>
              </a:cxn>
              <a:cxn ang="0">
                <a:pos x="15" y="103"/>
              </a:cxn>
              <a:cxn ang="0">
                <a:pos x="40" y="132"/>
              </a:cxn>
              <a:cxn ang="0">
                <a:pos x="34" y="98"/>
              </a:cxn>
              <a:cxn ang="0">
                <a:pos x="15" y="103"/>
              </a:cxn>
            </a:cxnLst>
            <a:rect l="0" t="0" r="r" b="b"/>
            <a:pathLst>
              <a:path w="40" h="132">
                <a:moveTo>
                  <a:pt x="15" y="103"/>
                </a:moveTo>
                <a:lnTo>
                  <a:pt x="34" y="98"/>
                </a:lnTo>
                <a:lnTo>
                  <a:pt x="21" y="0"/>
                </a:lnTo>
                <a:lnTo>
                  <a:pt x="0" y="0"/>
                </a:lnTo>
                <a:lnTo>
                  <a:pt x="14" y="98"/>
                </a:lnTo>
                <a:lnTo>
                  <a:pt x="32" y="90"/>
                </a:lnTo>
                <a:lnTo>
                  <a:pt x="15" y="103"/>
                </a:lnTo>
                <a:lnTo>
                  <a:pt x="40" y="132"/>
                </a:lnTo>
                <a:lnTo>
                  <a:pt x="34" y="98"/>
                </a:lnTo>
                <a:lnTo>
                  <a:pt x="15" y="10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5640687" y="5723355"/>
            <a:ext cx="77293" cy="85130"/>
          </a:xfrm>
          <a:custGeom>
            <a:avLst/>
            <a:gdLst/>
            <a:ahLst/>
            <a:cxnLst>
              <a:cxn ang="0">
                <a:pos x="21" y="24"/>
              </a:cxn>
              <a:cxn ang="0">
                <a:pos x="0" y="26"/>
              </a:cxn>
              <a:cxn ang="0">
                <a:pos x="26" y="52"/>
              </a:cxn>
              <a:cxn ang="0">
                <a:pos x="43" y="39"/>
              </a:cxn>
              <a:cxn ang="0">
                <a:pos x="19" y="13"/>
              </a:cxn>
              <a:cxn ang="0">
                <a:pos x="0" y="15"/>
              </a:cxn>
              <a:cxn ang="0">
                <a:pos x="19" y="13"/>
              </a:cxn>
              <a:cxn ang="0">
                <a:pos x="8" y="0"/>
              </a:cxn>
              <a:cxn ang="0">
                <a:pos x="0" y="15"/>
              </a:cxn>
              <a:cxn ang="0">
                <a:pos x="21" y="24"/>
              </a:cxn>
            </a:cxnLst>
            <a:rect l="0" t="0" r="r" b="b"/>
            <a:pathLst>
              <a:path w="43" h="52">
                <a:moveTo>
                  <a:pt x="21" y="24"/>
                </a:moveTo>
                <a:lnTo>
                  <a:pt x="0" y="26"/>
                </a:lnTo>
                <a:lnTo>
                  <a:pt x="26" y="52"/>
                </a:lnTo>
                <a:lnTo>
                  <a:pt x="43" y="39"/>
                </a:lnTo>
                <a:lnTo>
                  <a:pt x="19" y="13"/>
                </a:lnTo>
                <a:lnTo>
                  <a:pt x="0" y="15"/>
                </a:lnTo>
                <a:lnTo>
                  <a:pt x="19" y="13"/>
                </a:lnTo>
                <a:lnTo>
                  <a:pt x="8" y="0"/>
                </a:lnTo>
                <a:lnTo>
                  <a:pt x="0" y="15"/>
                </a:lnTo>
                <a:lnTo>
                  <a:pt x="21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5574179" y="5747912"/>
            <a:ext cx="104256" cy="134243"/>
          </a:xfrm>
          <a:custGeom>
            <a:avLst/>
            <a:gdLst/>
            <a:ahLst/>
            <a:cxnLst>
              <a:cxn ang="0">
                <a:pos x="9" y="81"/>
              </a:cxn>
              <a:cxn ang="0">
                <a:pos x="20" y="75"/>
              </a:cxn>
              <a:cxn ang="0">
                <a:pos x="58" y="9"/>
              </a:cxn>
              <a:cxn ang="0">
                <a:pos x="37" y="0"/>
              </a:cxn>
              <a:cxn ang="0">
                <a:pos x="0" y="64"/>
              </a:cxn>
              <a:cxn ang="0">
                <a:pos x="9" y="60"/>
              </a:cxn>
              <a:cxn ang="0">
                <a:pos x="9" y="81"/>
              </a:cxn>
              <a:cxn ang="0">
                <a:pos x="15" y="82"/>
              </a:cxn>
              <a:cxn ang="0">
                <a:pos x="20" y="75"/>
              </a:cxn>
              <a:cxn ang="0">
                <a:pos x="9" y="81"/>
              </a:cxn>
            </a:cxnLst>
            <a:rect l="0" t="0" r="r" b="b"/>
            <a:pathLst>
              <a:path w="58" h="82">
                <a:moveTo>
                  <a:pt x="9" y="81"/>
                </a:moveTo>
                <a:lnTo>
                  <a:pt x="20" y="75"/>
                </a:lnTo>
                <a:lnTo>
                  <a:pt x="58" y="9"/>
                </a:lnTo>
                <a:lnTo>
                  <a:pt x="37" y="0"/>
                </a:lnTo>
                <a:lnTo>
                  <a:pt x="0" y="64"/>
                </a:lnTo>
                <a:lnTo>
                  <a:pt x="9" y="60"/>
                </a:lnTo>
                <a:lnTo>
                  <a:pt x="9" y="81"/>
                </a:lnTo>
                <a:lnTo>
                  <a:pt x="15" y="82"/>
                </a:lnTo>
                <a:lnTo>
                  <a:pt x="20" y="75"/>
                </a:lnTo>
                <a:lnTo>
                  <a:pt x="9" y="8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819743" y="5590749"/>
            <a:ext cx="4770613" cy="289769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4" y="21"/>
              </a:cxn>
              <a:cxn ang="0">
                <a:pos x="2654" y="177"/>
              </a:cxn>
              <a:cxn ang="0">
                <a:pos x="2654" y="156"/>
              </a:cxn>
              <a:cxn ang="0">
                <a:pos x="4" y="0"/>
              </a:cxn>
              <a:cxn ang="0">
                <a:pos x="9" y="0"/>
              </a:cxn>
              <a:cxn ang="0">
                <a:pos x="0" y="21"/>
              </a:cxn>
              <a:cxn ang="0">
                <a:pos x="4" y="21"/>
              </a:cxn>
              <a:cxn ang="0">
                <a:pos x="0" y="21"/>
              </a:cxn>
            </a:cxnLst>
            <a:rect l="0" t="0" r="r" b="b"/>
            <a:pathLst>
              <a:path w="2654" h="177">
                <a:moveTo>
                  <a:pt x="0" y="21"/>
                </a:moveTo>
                <a:lnTo>
                  <a:pt x="4" y="21"/>
                </a:lnTo>
                <a:lnTo>
                  <a:pt x="2654" y="177"/>
                </a:lnTo>
                <a:lnTo>
                  <a:pt x="2654" y="156"/>
                </a:lnTo>
                <a:lnTo>
                  <a:pt x="4" y="0"/>
                </a:lnTo>
                <a:lnTo>
                  <a:pt x="9" y="0"/>
                </a:lnTo>
                <a:lnTo>
                  <a:pt x="0" y="21"/>
                </a:lnTo>
                <a:lnTo>
                  <a:pt x="4" y="21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336211" y="5341907"/>
            <a:ext cx="499710" cy="283221"/>
          </a:xfrm>
          <a:custGeom>
            <a:avLst/>
            <a:gdLst/>
            <a:ahLst/>
            <a:cxnLst>
              <a:cxn ang="0">
                <a:pos x="10" y="23"/>
              </a:cxn>
              <a:cxn ang="0">
                <a:pos x="0" y="23"/>
              </a:cxn>
              <a:cxn ang="0">
                <a:pos x="269" y="173"/>
              </a:cxn>
              <a:cxn ang="0">
                <a:pos x="278" y="152"/>
              </a:cxn>
              <a:cxn ang="0">
                <a:pos x="258" y="139"/>
              </a:cxn>
              <a:cxn ang="0">
                <a:pos x="222" y="120"/>
              </a:cxn>
              <a:cxn ang="0">
                <a:pos x="181" y="96"/>
              </a:cxn>
              <a:cxn ang="0">
                <a:pos x="134" y="69"/>
              </a:cxn>
              <a:cxn ang="0">
                <a:pos x="89" y="43"/>
              </a:cxn>
              <a:cxn ang="0">
                <a:pos x="49" y="23"/>
              </a:cxn>
              <a:cxn ang="0">
                <a:pos x="17" y="8"/>
              </a:cxn>
              <a:cxn ang="0">
                <a:pos x="2" y="2"/>
              </a:cxn>
              <a:cxn ang="0">
                <a:pos x="10" y="2"/>
              </a:cxn>
              <a:cxn ang="0">
                <a:pos x="8" y="0"/>
              </a:cxn>
              <a:cxn ang="0">
                <a:pos x="6" y="0"/>
              </a:cxn>
              <a:cxn ang="0">
                <a:pos x="4" y="0"/>
              </a:cxn>
              <a:cxn ang="0">
                <a:pos x="2" y="2"/>
              </a:cxn>
              <a:cxn ang="0">
                <a:pos x="10" y="23"/>
              </a:cxn>
            </a:cxnLst>
            <a:rect l="0" t="0" r="r" b="b"/>
            <a:pathLst>
              <a:path w="278" h="173">
                <a:moveTo>
                  <a:pt x="10" y="23"/>
                </a:moveTo>
                <a:lnTo>
                  <a:pt x="0" y="23"/>
                </a:lnTo>
                <a:lnTo>
                  <a:pt x="269" y="173"/>
                </a:lnTo>
                <a:lnTo>
                  <a:pt x="278" y="152"/>
                </a:lnTo>
                <a:lnTo>
                  <a:pt x="258" y="139"/>
                </a:lnTo>
                <a:lnTo>
                  <a:pt x="222" y="120"/>
                </a:lnTo>
                <a:lnTo>
                  <a:pt x="181" y="96"/>
                </a:lnTo>
                <a:lnTo>
                  <a:pt x="134" y="69"/>
                </a:lnTo>
                <a:lnTo>
                  <a:pt x="89" y="43"/>
                </a:lnTo>
                <a:lnTo>
                  <a:pt x="49" y="23"/>
                </a:lnTo>
                <a:lnTo>
                  <a:pt x="17" y="8"/>
                </a:lnTo>
                <a:lnTo>
                  <a:pt x="2" y="2"/>
                </a:lnTo>
                <a:lnTo>
                  <a:pt x="10" y="2"/>
                </a:lnTo>
                <a:lnTo>
                  <a:pt x="8" y="0"/>
                </a:lnTo>
                <a:lnTo>
                  <a:pt x="6" y="0"/>
                </a:lnTo>
                <a:lnTo>
                  <a:pt x="4" y="0"/>
                </a:lnTo>
                <a:lnTo>
                  <a:pt x="2" y="2"/>
                </a:lnTo>
                <a:lnTo>
                  <a:pt x="10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275095" y="5345181"/>
            <a:ext cx="79091" cy="60573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8" y="34"/>
              </a:cxn>
              <a:cxn ang="0">
                <a:pos x="21" y="30"/>
              </a:cxn>
              <a:cxn ang="0">
                <a:pos x="34" y="24"/>
              </a:cxn>
              <a:cxn ang="0">
                <a:pos x="44" y="21"/>
              </a:cxn>
              <a:cxn ang="0">
                <a:pos x="36" y="0"/>
              </a:cxn>
              <a:cxn ang="0">
                <a:pos x="0" y="15"/>
              </a:cxn>
              <a:cxn ang="0">
                <a:pos x="8" y="15"/>
              </a:cxn>
              <a:cxn ang="0">
                <a:pos x="0" y="36"/>
              </a:cxn>
              <a:cxn ang="0">
                <a:pos x="2" y="37"/>
              </a:cxn>
              <a:cxn ang="0">
                <a:pos x="4" y="37"/>
              </a:cxn>
              <a:cxn ang="0">
                <a:pos x="6" y="37"/>
              </a:cxn>
              <a:cxn ang="0">
                <a:pos x="8" y="36"/>
              </a:cxn>
              <a:cxn ang="0">
                <a:pos x="0" y="36"/>
              </a:cxn>
            </a:cxnLst>
            <a:rect l="0" t="0" r="r" b="b"/>
            <a:pathLst>
              <a:path w="44" h="37">
                <a:moveTo>
                  <a:pt x="0" y="36"/>
                </a:moveTo>
                <a:lnTo>
                  <a:pt x="8" y="34"/>
                </a:lnTo>
                <a:lnTo>
                  <a:pt x="21" y="30"/>
                </a:lnTo>
                <a:lnTo>
                  <a:pt x="34" y="24"/>
                </a:lnTo>
                <a:lnTo>
                  <a:pt x="44" y="21"/>
                </a:lnTo>
                <a:lnTo>
                  <a:pt x="36" y="0"/>
                </a:lnTo>
                <a:lnTo>
                  <a:pt x="0" y="15"/>
                </a:lnTo>
                <a:lnTo>
                  <a:pt x="8" y="15"/>
                </a:lnTo>
                <a:lnTo>
                  <a:pt x="0" y="36"/>
                </a:lnTo>
                <a:lnTo>
                  <a:pt x="2" y="37"/>
                </a:lnTo>
                <a:lnTo>
                  <a:pt x="4" y="37"/>
                </a:lnTo>
                <a:lnTo>
                  <a:pt x="6" y="37"/>
                </a:lnTo>
                <a:lnTo>
                  <a:pt x="8" y="36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Freeform 26"/>
          <p:cNvSpPr>
            <a:spLocks/>
          </p:cNvSpPr>
          <p:nvPr/>
        </p:nvSpPr>
        <p:spPr bwMode="auto">
          <a:xfrm>
            <a:off x="215777" y="5341907"/>
            <a:ext cx="73698" cy="62210"/>
          </a:xfrm>
          <a:custGeom>
            <a:avLst/>
            <a:gdLst/>
            <a:ahLst/>
            <a:cxnLst>
              <a:cxn ang="0">
                <a:pos x="20" y="17"/>
              </a:cxn>
              <a:cxn ang="0">
                <a:pos x="7" y="26"/>
              </a:cxn>
              <a:cxn ang="0">
                <a:pos x="33" y="38"/>
              </a:cxn>
              <a:cxn ang="0">
                <a:pos x="41" y="17"/>
              </a:cxn>
              <a:cxn ang="0">
                <a:pos x="15" y="6"/>
              </a:cxn>
              <a:cxn ang="0">
                <a:pos x="0" y="15"/>
              </a:cxn>
              <a:cxn ang="0">
                <a:pos x="15" y="6"/>
              </a:cxn>
              <a:cxn ang="0">
                <a:pos x="2" y="0"/>
              </a:cxn>
              <a:cxn ang="0">
                <a:pos x="0" y="15"/>
              </a:cxn>
              <a:cxn ang="0">
                <a:pos x="20" y="17"/>
              </a:cxn>
            </a:cxnLst>
            <a:rect l="0" t="0" r="r" b="b"/>
            <a:pathLst>
              <a:path w="41" h="38">
                <a:moveTo>
                  <a:pt x="20" y="17"/>
                </a:moveTo>
                <a:lnTo>
                  <a:pt x="7" y="26"/>
                </a:lnTo>
                <a:lnTo>
                  <a:pt x="33" y="38"/>
                </a:lnTo>
                <a:lnTo>
                  <a:pt x="41" y="17"/>
                </a:lnTo>
                <a:lnTo>
                  <a:pt x="15" y="6"/>
                </a:lnTo>
                <a:lnTo>
                  <a:pt x="0" y="15"/>
                </a:lnTo>
                <a:lnTo>
                  <a:pt x="15" y="6"/>
                </a:lnTo>
                <a:lnTo>
                  <a:pt x="2" y="0"/>
                </a:lnTo>
                <a:lnTo>
                  <a:pt x="0" y="15"/>
                </a:lnTo>
                <a:lnTo>
                  <a:pt x="20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>
            <a:off x="185219" y="5366464"/>
            <a:ext cx="66508" cy="224285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20" y="98"/>
              </a:cxn>
              <a:cxn ang="0">
                <a:pos x="37" y="2"/>
              </a:cxn>
              <a:cxn ang="0">
                <a:pos x="17" y="0"/>
              </a:cxn>
              <a:cxn ang="0">
                <a:pos x="0" y="94"/>
              </a:cxn>
              <a:cxn ang="0">
                <a:pos x="20" y="92"/>
              </a:cxn>
              <a:cxn ang="0">
                <a:pos x="0" y="100"/>
              </a:cxn>
              <a:cxn ang="0">
                <a:pos x="13" y="137"/>
              </a:cxn>
              <a:cxn ang="0">
                <a:pos x="20" y="98"/>
              </a:cxn>
              <a:cxn ang="0">
                <a:pos x="0" y="100"/>
              </a:cxn>
            </a:cxnLst>
            <a:rect l="0" t="0" r="r" b="b"/>
            <a:pathLst>
              <a:path w="37" h="137">
                <a:moveTo>
                  <a:pt x="0" y="100"/>
                </a:moveTo>
                <a:lnTo>
                  <a:pt x="20" y="98"/>
                </a:lnTo>
                <a:lnTo>
                  <a:pt x="37" y="2"/>
                </a:lnTo>
                <a:lnTo>
                  <a:pt x="17" y="0"/>
                </a:lnTo>
                <a:lnTo>
                  <a:pt x="0" y="94"/>
                </a:lnTo>
                <a:lnTo>
                  <a:pt x="20" y="92"/>
                </a:lnTo>
                <a:lnTo>
                  <a:pt x="0" y="100"/>
                </a:lnTo>
                <a:lnTo>
                  <a:pt x="13" y="137"/>
                </a:lnTo>
                <a:lnTo>
                  <a:pt x="20" y="98"/>
                </a:lnTo>
                <a:lnTo>
                  <a:pt x="0" y="10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Freeform 28"/>
          <p:cNvSpPr>
            <a:spLocks/>
          </p:cNvSpPr>
          <p:nvPr/>
        </p:nvSpPr>
        <p:spPr bwMode="auto">
          <a:xfrm>
            <a:off x="143876" y="5409029"/>
            <a:ext cx="77293" cy="121147"/>
          </a:xfrm>
          <a:custGeom>
            <a:avLst/>
            <a:gdLst/>
            <a:ahLst/>
            <a:cxnLst>
              <a:cxn ang="0">
                <a:pos x="13" y="27"/>
              </a:cxn>
              <a:cxn ang="0">
                <a:pos x="0" y="19"/>
              </a:cxn>
              <a:cxn ang="0">
                <a:pos x="23" y="74"/>
              </a:cxn>
              <a:cxn ang="0">
                <a:pos x="43" y="66"/>
              </a:cxn>
              <a:cxn ang="0">
                <a:pos x="21" y="12"/>
              </a:cxn>
              <a:cxn ang="0">
                <a:pos x="6" y="6"/>
              </a:cxn>
              <a:cxn ang="0">
                <a:pos x="21" y="12"/>
              </a:cxn>
              <a:cxn ang="0">
                <a:pos x="15" y="0"/>
              </a:cxn>
              <a:cxn ang="0">
                <a:pos x="6" y="6"/>
              </a:cxn>
              <a:cxn ang="0">
                <a:pos x="13" y="27"/>
              </a:cxn>
            </a:cxnLst>
            <a:rect l="0" t="0" r="r" b="b"/>
            <a:pathLst>
              <a:path w="43" h="74">
                <a:moveTo>
                  <a:pt x="13" y="27"/>
                </a:moveTo>
                <a:lnTo>
                  <a:pt x="0" y="19"/>
                </a:lnTo>
                <a:lnTo>
                  <a:pt x="23" y="74"/>
                </a:lnTo>
                <a:lnTo>
                  <a:pt x="43" y="66"/>
                </a:lnTo>
                <a:lnTo>
                  <a:pt x="21" y="12"/>
                </a:lnTo>
                <a:lnTo>
                  <a:pt x="6" y="6"/>
                </a:lnTo>
                <a:lnTo>
                  <a:pt x="21" y="12"/>
                </a:lnTo>
                <a:lnTo>
                  <a:pt x="15" y="0"/>
                </a:lnTo>
                <a:lnTo>
                  <a:pt x="6" y="6"/>
                </a:lnTo>
                <a:lnTo>
                  <a:pt x="13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93546" y="5418852"/>
            <a:ext cx="73698" cy="49113"/>
          </a:xfrm>
          <a:custGeom>
            <a:avLst/>
            <a:gdLst/>
            <a:ahLst/>
            <a:cxnLst>
              <a:cxn ang="0">
                <a:pos x="24" y="21"/>
              </a:cxn>
              <a:cxn ang="0">
                <a:pos x="17" y="30"/>
              </a:cxn>
              <a:cxn ang="0">
                <a:pos x="41" y="21"/>
              </a:cxn>
              <a:cxn ang="0">
                <a:pos x="34" y="0"/>
              </a:cxn>
              <a:cxn ang="0">
                <a:pos x="9" y="9"/>
              </a:cxn>
              <a:cxn ang="0">
                <a:pos x="2" y="21"/>
              </a:cxn>
              <a:cxn ang="0">
                <a:pos x="9" y="9"/>
              </a:cxn>
              <a:cxn ang="0">
                <a:pos x="2" y="13"/>
              </a:cxn>
              <a:cxn ang="0">
                <a:pos x="0" y="21"/>
              </a:cxn>
              <a:cxn ang="0">
                <a:pos x="24" y="21"/>
              </a:cxn>
            </a:cxnLst>
            <a:rect l="0" t="0" r="r" b="b"/>
            <a:pathLst>
              <a:path w="41" h="30">
                <a:moveTo>
                  <a:pt x="24" y="21"/>
                </a:moveTo>
                <a:lnTo>
                  <a:pt x="17" y="30"/>
                </a:lnTo>
                <a:lnTo>
                  <a:pt x="41" y="21"/>
                </a:lnTo>
                <a:lnTo>
                  <a:pt x="34" y="0"/>
                </a:lnTo>
                <a:lnTo>
                  <a:pt x="9" y="9"/>
                </a:lnTo>
                <a:lnTo>
                  <a:pt x="2" y="21"/>
                </a:lnTo>
                <a:lnTo>
                  <a:pt x="9" y="9"/>
                </a:lnTo>
                <a:lnTo>
                  <a:pt x="2" y="13"/>
                </a:lnTo>
                <a:lnTo>
                  <a:pt x="0" y="21"/>
                </a:lnTo>
                <a:lnTo>
                  <a:pt x="24" y="2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Freeform 30"/>
          <p:cNvSpPr>
            <a:spLocks/>
          </p:cNvSpPr>
          <p:nvPr/>
        </p:nvSpPr>
        <p:spPr bwMode="auto">
          <a:xfrm>
            <a:off x="93546" y="5453231"/>
            <a:ext cx="43140" cy="302866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23" y="95"/>
              </a:cxn>
              <a:cxn ang="0">
                <a:pos x="24" y="0"/>
              </a:cxn>
              <a:cxn ang="0">
                <a:pos x="2" y="0"/>
              </a:cxn>
              <a:cxn ang="0">
                <a:pos x="0" y="95"/>
              </a:cxn>
              <a:cxn ang="0">
                <a:pos x="23" y="93"/>
              </a:cxn>
              <a:cxn ang="0">
                <a:pos x="0" y="95"/>
              </a:cxn>
              <a:cxn ang="0">
                <a:pos x="23" y="185"/>
              </a:cxn>
              <a:cxn ang="0">
                <a:pos x="24" y="95"/>
              </a:cxn>
              <a:cxn ang="0">
                <a:pos x="0" y="95"/>
              </a:cxn>
            </a:cxnLst>
            <a:rect l="0" t="0" r="r" b="b"/>
            <a:pathLst>
              <a:path w="24" h="185">
                <a:moveTo>
                  <a:pt x="0" y="95"/>
                </a:moveTo>
                <a:lnTo>
                  <a:pt x="23" y="95"/>
                </a:lnTo>
                <a:lnTo>
                  <a:pt x="24" y="0"/>
                </a:lnTo>
                <a:lnTo>
                  <a:pt x="2" y="0"/>
                </a:lnTo>
                <a:lnTo>
                  <a:pt x="0" y="95"/>
                </a:lnTo>
                <a:lnTo>
                  <a:pt x="23" y="93"/>
                </a:lnTo>
                <a:lnTo>
                  <a:pt x="0" y="95"/>
                </a:lnTo>
                <a:lnTo>
                  <a:pt x="23" y="185"/>
                </a:lnTo>
                <a:lnTo>
                  <a:pt x="24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59393" y="5454868"/>
            <a:ext cx="75496" cy="153889"/>
          </a:xfrm>
          <a:custGeom>
            <a:avLst/>
            <a:gdLst/>
            <a:ahLst/>
            <a:cxnLst>
              <a:cxn ang="0">
                <a:pos x="17" y="29"/>
              </a:cxn>
              <a:cxn ang="0">
                <a:pos x="0" y="19"/>
              </a:cxn>
              <a:cxn ang="0">
                <a:pos x="19" y="94"/>
              </a:cxn>
              <a:cxn ang="0">
                <a:pos x="42" y="92"/>
              </a:cxn>
              <a:cxn ang="0">
                <a:pos x="21" y="15"/>
              </a:cxn>
              <a:cxn ang="0">
                <a:pos x="6" y="8"/>
              </a:cxn>
              <a:cxn ang="0">
                <a:pos x="21" y="15"/>
              </a:cxn>
              <a:cxn ang="0">
                <a:pos x="19" y="0"/>
              </a:cxn>
              <a:cxn ang="0">
                <a:pos x="6" y="8"/>
              </a:cxn>
              <a:cxn ang="0">
                <a:pos x="17" y="29"/>
              </a:cxn>
            </a:cxnLst>
            <a:rect l="0" t="0" r="r" b="b"/>
            <a:pathLst>
              <a:path w="42" h="94">
                <a:moveTo>
                  <a:pt x="17" y="29"/>
                </a:moveTo>
                <a:lnTo>
                  <a:pt x="0" y="19"/>
                </a:lnTo>
                <a:lnTo>
                  <a:pt x="19" y="94"/>
                </a:lnTo>
                <a:lnTo>
                  <a:pt x="42" y="92"/>
                </a:lnTo>
                <a:lnTo>
                  <a:pt x="21" y="15"/>
                </a:lnTo>
                <a:lnTo>
                  <a:pt x="6" y="8"/>
                </a:lnTo>
                <a:lnTo>
                  <a:pt x="21" y="15"/>
                </a:lnTo>
                <a:lnTo>
                  <a:pt x="19" y="0"/>
                </a:lnTo>
                <a:lnTo>
                  <a:pt x="6" y="8"/>
                </a:lnTo>
                <a:lnTo>
                  <a:pt x="17" y="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Freeform 32"/>
          <p:cNvSpPr>
            <a:spLocks/>
          </p:cNvSpPr>
          <p:nvPr/>
        </p:nvSpPr>
        <p:spPr bwMode="auto">
          <a:xfrm>
            <a:off x="25240" y="5467965"/>
            <a:ext cx="64711" cy="45839"/>
          </a:xfrm>
          <a:custGeom>
            <a:avLst/>
            <a:gdLst/>
            <a:ahLst/>
            <a:cxnLst>
              <a:cxn ang="0">
                <a:pos x="25" y="19"/>
              </a:cxn>
              <a:cxn ang="0">
                <a:pos x="17" y="28"/>
              </a:cxn>
              <a:cxn ang="0">
                <a:pos x="36" y="21"/>
              </a:cxn>
              <a:cxn ang="0">
                <a:pos x="25" y="0"/>
              </a:cxn>
              <a:cxn ang="0">
                <a:pos x="8" y="7"/>
              </a:cxn>
              <a:cxn ang="0">
                <a:pos x="0" y="19"/>
              </a:cxn>
              <a:cxn ang="0">
                <a:pos x="8" y="7"/>
              </a:cxn>
              <a:cxn ang="0">
                <a:pos x="0" y="11"/>
              </a:cxn>
              <a:cxn ang="0">
                <a:pos x="0" y="19"/>
              </a:cxn>
              <a:cxn ang="0">
                <a:pos x="25" y="19"/>
              </a:cxn>
            </a:cxnLst>
            <a:rect l="0" t="0" r="r" b="b"/>
            <a:pathLst>
              <a:path w="36" h="28">
                <a:moveTo>
                  <a:pt x="25" y="19"/>
                </a:moveTo>
                <a:lnTo>
                  <a:pt x="17" y="28"/>
                </a:lnTo>
                <a:lnTo>
                  <a:pt x="36" y="21"/>
                </a:lnTo>
                <a:lnTo>
                  <a:pt x="25" y="0"/>
                </a:lnTo>
                <a:lnTo>
                  <a:pt x="8" y="7"/>
                </a:lnTo>
                <a:lnTo>
                  <a:pt x="0" y="19"/>
                </a:lnTo>
                <a:lnTo>
                  <a:pt x="8" y="7"/>
                </a:lnTo>
                <a:lnTo>
                  <a:pt x="0" y="11"/>
                </a:lnTo>
                <a:lnTo>
                  <a:pt x="0" y="19"/>
                </a:lnTo>
                <a:lnTo>
                  <a:pt x="25" y="1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>
            <a:off x="25240" y="5499070"/>
            <a:ext cx="44938" cy="312689"/>
          </a:xfrm>
          <a:custGeom>
            <a:avLst/>
            <a:gdLst/>
            <a:ahLst/>
            <a:cxnLst>
              <a:cxn ang="0">
                <a:pos x="2" y="156"/>
              </a:cxn>
              <a:cxn ang="0">
                <a:pos x="25" y="150"/>
              </a:cxn>
              <a:cxn ang="0">
                <a:pos x="25" y="0"/>
              </a:cxn>
              <a:cxn ang="0">
                <a:pos x="0" y="0"/>
              </a:cxn>
              <a:cxn ang="0">
                <a:pos x="0" y="150"/>
              </a:cxn>
              <a:cxn ang="0">
                <a:pos x="23" y="144"/>
              </a:cxn>
              <a:cxn ang="0">
                <a:pos x="2" y="156"/>
              </a:cxn>
              <a:cxn ang="0">
                <a:pos x="25" y="191"/>
              </a:cxn>
              <a:cxn ang="0">
                <a:pos x="25" y="150"/>
              </a:cxn>
              <a:cxn ang="0">
                <a:pos x="2" y="156"/>
              </a:cxn>
            </a:cxnLst>
            <a:rect l="0" t="0" r="r" b="b"/>
            <a:pathLst>
              <a:path w="25" h="191">
                <a:moveTo>
                  <a:pt x="2" y="156"/>
                </a:moveTo>
                <a:lnTo>
                  <a:pt x="25" y="150"/>
                </a:lnTo>
                <a:lnTo>
                  <a:pt x="25" y="0"/>
                </a:lnTo>
                <a:lnTo>
                  <a:pt x="0" y="0"/>
                </a:lnTo>
                <a:lnTo>
                  <a:pt x="0" y="150"/>
                </a:lnTo>
                <a:lnTo>
                  <a:pt x="23" y="144"/>
                </a:lnTo>
                <a:lnTo>
                  <a:pt x="2" y="156"/>
                </a:lnTo>
                <a:lnTo>
                  <a:pt x="25" y="191"/>
                </a:lnTo>
                <a:lnTo>
                  <a:pt x="25" y="150"/>
                </a:lnTo>
                <a:lnTo>
                  <a:pt x="2" y="15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Freeform 34"/>
          <p:cNvSpPr>
            <a:spLocks/>
          </p:cNvSpPr>
          <p:nvPr/>
        </p:nvSpPr>
        <p:spPr bwMode="auto">
          <a:xfrm>
            <a:off x="-14305" y="5649685"/>
            <a:ext cx="80888" cy="104775"/>
          </a:xfrm>
          <a:custGeom>
            <a:avLst/>
            <a:gdLst/>
            <a:ahLst/>
            <a:cxnLst>
              <a:cxn ang="0">
                <a:pos x="15" y="24"/>
              </a:cxn>
              <a:cxn ang="0">
                <a:pos x="0" y="20"/>
              </a:cxn>
              <a:cxn ang="0">
                <a:pos x="24" y="64"/>
              </a:cxn>
              <a:cxn ang="0">
                <a:pos x="45" y="52"/>
              </a:cxn>
              <a:cxn ang="0">
                <a:pos x="21" y="9"/>
              </a:cxn>
              <a:cxn ang="0">
                <a:pos x="4" y="5"/>
              </a:cxn>
              <a:cxn ang="0">
                <a:pos x="21" y="9"/>
              </a:cxn>
              <a:cxn ang="0">
                <a:pos x="13" y="0"/>
              </a:cxn>
              <a:cxn ang="0">
                <a:pos x="4" y="5"/>
              </a:cxn>
              <a:cxn ang="0">
                <a:pos x="15" y="24"/>
              </a:cxn>
            </a:cxnLst>
            <a:rect l="0" t="0" r="r" b="b"/>
            <a:pathLst>
              <a:path w="45" h="64">
                <a:moveTo>
                  <a:pt x="15" y="24"/>
                </a:moveTo>
                <a:lnTo>
                  <a:pt x="0" y="20"/>
                </a:lnTo>
                <a:lnTo>
                  <a:pt x="24" y="64"/>
                </a:lnTo>
                <a:lnTo>
                  <a:pt x="45" y="52"/>
                </a:lnTo>
                <a:lnTo>
                  <a:pt x="21" y="9"/>
                </a:lnTo>
                <a:lnTo>
                  <a:pt x="4" y="5"/>
                </a:lnTo>
                <a:lnTo>
                  <a:pt x="21" y="9"/>
                </a:lnTo>
                <a:lnTo>
                  <a:pt x="13" y="0"/>
                </a:lnTo>
                <a:lnTo>
                  <a:pt x="4" y="5"/>
                </a:lnTo>
                <a:lnTo>
                  <a:pt x="15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" name="Freeform 35"/>
          <p:cNvSpPr>
            <a:spLocks/>
          </p:cNvSpPr>
          <p:nvPr/>
        </p:nvSpPr>
        <p:spPr bwMode="auto">
          <a:xfrm>
            <a:off x="-64636" y="5657870"/>
            <a:ext cx="77293" cy="55662"/>
          </a:xfrm>
          <a:custGeom>
            <a:avLst/>
            <a:gdLst/>
            <a:ahLst/>
            <a:cxnLst>
              <a:cxn ang="0">
                <a:pos x="24" y="25"/>
              </a:cxn>
              <a:cxn ang="0">
                <a:pos x="19" y="34"/>
              </a:cxn>
              <a:cxn ang="0">
                <a:pos x="43" y="19"/>
              </a:cxn>
              <a:cxn ang="0">
                <a:pos x="32" y="0"/>
              </a:cxn>
              <a:cxn ang="0">
                <a:pos x="7" y="17"/>
              </a:cxn>
              <a:cxn ang="0">
                <a:pos x="2" y="29"/>
              </a:cxn>
              <a:cxn ang="0">
                <a:pos x="7" y="17"/>
              </a:cxn>
              <a:cxn ang="0">
                <a:pos x="0" y="21"/>
              </a:cxn>
              <a:cxn ang="0">
                <a:pos x="2" y="29"/>
              </a:cxn>
              <a:cxn ang="0">
                <a:pos x="24" y="25"/>
              </a:cxn>
            </a:cxnLst>
            <a:rect l="0" t="0" r="r" b="b"/>
            <a:pathLst>
              <a:path w="43" h="34">
                <a:moveTo>
                  <a:pt x="24" y="25"/>
                </a:moveTo>
                <a:lnTo>
                  <a:pt x="19" y="34"/>
                </a:lnTo>
                <a:lnTo>
                  <a:pt x="43" y="19"/>
                </a:lnTo>
                <a:lnTo>
                  <a:pt x="32" y="0"/>
                </a:lnTo>
                <a:lnTo>
                  <a:pt x="7" y="17"/>
                </a:lnTo>
                <a:lnTo>
                  <a:pt x="2" y="29"/>
                </a:lnTo>
                <a:lnTo>
                  <a:pt x="7" y="17"/>
                </a:lnTo>
                <a:lnTo>
                  <a:pt x="0" y="21"/>
                </a:lnTo>
                <a:lnTo>
                  <a:pt x="2" y="29"/>
                </a:lnTo>
                <a:lnTo>
                  <a:pt x="24" y="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" name="Freeform 36"/>
          <p:cNvSpPr>
            <a:spLocks/>
          </p:cNvSpPr>
          <p:nvPr/>
        </p:nvSpPr>
        <p:spPr bwMode="auto">
          <a:xfrm>
            <a:off x="-61041" y="5698798"/>
            <a:ext cx="70103" cy="122784"/>
          </a:xfrm>
          <a:custGeom>
            <a:avLst/>
            <a:gdLst/>
            <a:ahLst/>
            <a:cxnLst>
              <a:cxn ang="0">
                <a:pos x="37" y="71"/>
              </a:cxn>
              <a:cxn ang="0">
                <a:pos x="22" y="0"/>
              </a:cxn>
              <a:cxn ang="0">
                <a:pos x="0" y="4"/>
              </a:cxn>
              <a:cxn ang="0">
                <a:pos x="17" y="75"/>
              </a:cxn>
              <a:cxn ang="0">
                <a:pos x="15" y="73"/>
              </a:cxn>
              <a:cxn ang="0">
                <a:pos x="39" y="73"/>
              </a:cxn>
              <a:cxn ang="0">
                <a:pos x="37" y="73"/>
              </a:cxn>
              <a:cxn ang="0">
                <a:pos x="37" y="73"/>
              </a:cxn>
              <a:cxn ang="0">
                <a:pos x="37" y="71"/>
              </a:cxn>
              <a:cxn ang="0">
                <a:pos x="37" y="71"/>
              </a:cxn>
            </a:cxnLst>
            <a:rect l="0" t="0" r="r" b="b"/>
            <a:pathLst>
              <a:path w="39" h="75">
                <a:moveTo>
                  <a:pt x="37" y="71"/>
                </a:moveTo>
                <a:lnTo>
                  <a:pt x="22" y="0"/>
                </a:lnTo>
                <a:lnTo>
                  <a:pt x="0" y="4"/>
                </a:lnTo>
                <a:lnTo>
                  <a:pt x="17" y="75"/>
                </a:lnTo>
                <a:lnTo>
                  <a:pt x="15" y="73"/>
                </a:lnTo>
                <a:lnTo>
                  <a:pt x="39" y="73"/>
                </a:lnTo>
                <a:lnTo>
                  <a:pt x="37" y="73"/>
                </a:lnTo>
                <a:lnTo>
                  <a:pt x="37" y="73"/>
                </a:lnTo>
                <a:lnTo>
                  <a:pt x="37" y="71"/>
                </a:lnTo>
                <a:lnTo>
                  <a:pt x="37" y="7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" name="Freeform 37"/>
          <p:cNvSpPr>
            <a:spLocks/>
          </p:cNvSpPr>
          <p:nvPr/>
        </p:nvSpPr>
        <p:spPr bwMode="auto">
          <a:xfrm>
            <a:off x="-34078" y="5818308"/>
            <a:ext cx="50331" cy="1041205"/>
          </a:xfrm>
          <a:custGeom>
            <a:avLst/>
            <a:gdLst/>
            <a:ahLst/>
            <a:cxnLst>
              <a:cxn ang="0">
                <a:pos x="15" y="612"/>
              </a:cxn>
              <a:cxn ang="0">
                <a:pos x="28" y="625"/>
              </a:cxn>
              <a:cxn ang="0">
                <a:pos x="24" y="0"/>
              </a:cxn>
              <a:cxn ang="0">
                <a:pos x="0" y="0"/>
              </a:cxn>
              <a:cxn ang="0">
                <a:pos x="3" y="625"/>
              </a:cxn>
              <a:cxn ang="0">
                <a:pos x="15" y="636"/>
              </a:cxn>
              <a:cxn ang="0">
                <a:pos x="3" y="625"/>
              </a:cxn>
              <a:cxn ang="0">
                <a:pos x="5" y="635"/>
              </a:cxn>
              <a:cxn ang="0">
                <a:pos x="15" y="636"/>
              </a:cxn>
              <a:cxn ang="0">
                <a:pos x="15" y="612"/>
              </a:cxn>
            </a:cxnLst>
            <a:rect l="0" t="0" r="r" b="b"/>
            <a:pathLst>
              <a:path w="28" h="636">
                <a:moveTo>
                  <a:pt x="15" y="612"/>
                </a:moveTo>
                <a:lnTo>
                  <a:pt x="28" y="625"/>
                </a:lnTo>
                <a:lnTo>
                  <a:pt x="24" y="0"/>
                </a:lnTo>
                <a:lnTo>
                  <a:pt x="0" y="0"/>
                </a:lnTo>
                <a:lnTo>
                  <a:pt x="3" y="625"/>
                </a:lnTo>
                <a:lnTo>
                  <a:pt x="15" y="636"/>
                </a:lnTo>
                <a:lnTo>
                  <a:pt x="3" y="625"/>
                </a:lnTo>
                <a:lnTo>
                  <a:pt x="5" y="635"/>
                </a:lnTo>
                <a:lnTo>
                  <a:pt x="15" y="636"/>
                </a:lnTo>
                <a:lnTo>
                  <a:pt x="15" y="6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3665214" y="165349"/>
            <a:ext cx="634524" cy="1131247"/>
          </a:xfrm>
          <a:prstGeom prst="rect">
            <a:avLst/>
          </a:prstGeom>
          <a:solidFill>
            <a:srgbClr val="BF3F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" name="Freeform 39"/>
          <p:cNvSpPr>
            <a:spLocks/>
          </p:cNvSpPr>
          <p:nvPr/>
        </p:nvSpPr>
        <p:spPr bwMode="auto">
          <a:xfrm>
            <a:off x="3665214" y="144066"/>
            <a:ext cx="659689" cy="40928"/>
          </a:xfrm>
          <a:custGeom>
            <a:avLst/>
            <a:gdLst/>
            <a:ahLst/>
            <a:cxnLst>
              <a:cxn ang="0">
                <a:pos x="367" y="13"/>
              </a:cxn>
              <a:cxn ang="0">
                <a:pos x="353" y="0"/>
              </a:cxn>
              <a:cxn ang="0">
                <a:pos x="0" y="0"/>
              </a:cxn>
              <a:cxn ang="0">
                <a:pos x="0" y="25"/>
              </a:cxn>
              <a:cxn ang="0">
                <a:pos x="353" y="25"/>
              </a:cxn>
              <a:cxn ang="0">
                <a:pos x="342" y="13"/>
              </a:cxn>
              <a:cxn ang="0">
                <a:pos x="367" y="13"/>
              </a:cxn>
              <a:cxn ang="0">
                <a:pos x="367" y="0"/>
              </a:cxn>
              <a:cxn ang="0">
                <a:pos x="353" y="0"/>
              </a:cxn>
              <a:cxn ang="0">
                <a:pos x="367" y="13"/>
              </a:cxn>
            </a:cxnLst>
            <a:rect l="0" t="0" r="r" b="b"/>
            <a:pathLst>
              <a:path w="367" h="25">
                <a:moveTo>
                  <a:pt x="367" y="13"/>
                </a:moveTo>
                <a:lnTo>
                  <a:pt x="353" y="0"/>
                </a:lnTo>
                <a:lnTo>
                  <a:pt x="0" y="0"/>
                </a:lnTo>
                <a:lnTo>
                  <a:pt x="0" y="25"/>
                </a:lnTo>
                <a:lnTo>
                  <a:pt x="353" y="25"/>
                </a:lnTo>
                <a:lnTo>
                  <a:pt x="342" y="13"/>
                </a:lnTo>
                <a:lnTo>
                  <a:pt x="367" y="13"/>
                </a:lnTo>
                <a:lnTo>
                  <a:pt x="367" y="0"/>
                </a:lnTo>
                <a:lnTo>
                  <a:pt x="353" y="0"/>
                </a:lnTo>
                <a:lnTo>
                  <a:pt x="367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" name="Freeform 40"/>
          <p:cNvSpPr>
            <a:spLocks/>
          </p:cNvSpPr>
          <p:nvPr/>
        </p:nvSpPr>
        <p:spPr bwMode="auto">
          <a:xfrm>
            <a:off x="4279966" y="165349"/>
            <a:ext cx="44938" cy="1152529"/>
          </a:xfrm>
          <a:custGeom>
            <a:avLst/>
            <a:gdLst/>
            <a:ahLst/>
            <a:cxnLst>
              <a:cxn ang="0">
                <a:pos x="11" y="704"/>
              </a:cxn>
              <a:cxn ang="0">
                <a:pos x="25" y="691"/>
              </a:cxn>
              <a:cxn ang="0">
                <a:pos x="25" y="0"/>
              </a:cxn>
              <a:cxn ang="0">
                <a:pos x="0" y="0"/>
              </a:cxn>
              <a:cxn ang="0">
                <a:pos x="0" y="691"/>
              </a:cxn>
              <a:cxn ang="0">
                <a:pos x="11" y="678"/>
              </a:cxn>
              <a:cxn ang="0">
                <a:pos x="11" y="704"/>
              </a:cxn>
              <a:cxn ang="0">
                <a:pos x="25" y="704"/>
              </a:cxn>
              <a:cxn ang="0">
                <a:pos x="25" y="691"/>
              </a:cxn>
              <a:cxn ang="0">
                <a:pos x="11" y="704"/>
              </a:cxn>
            </a:cxnLst>
            <a:rect l="0" t="0" r="r" b="b"/>
            <a:pathLst>
              <a:path w="25" h="704">
                <a:moveTo>
                  <a:pt x="11" y="704"/>
                </a:moveTo>
                <a:lnTo>
                  <a:pt x="25" y="691"/>
                </a:lnTo>
                <a:lnTo>
                  <a:pt x="25" y="0"/>
                </a:lnTo>
                <a:lnTo>
                  <a:pt x="0" y="0"/>
                </a:lnTo>
                <a:lnTo>
                  <a:pt x="0" y="691"/>
                </a:lnTo>
                <a:lnTo>
                  <a:pt x="11" y="678"/>
                </a:lnTo>
                <a:lnTo>
                  <a:pt x="11" y="704"/>
                </a:lnTo>
                <a:lnTo>
                  <a:pt x="25" y="704"/>
                </a:lnTo>
                <a:lnTo>
                  <a:pt x="25" y="691"/>
                </a:lnTo>
                <a:lnTo>
                  <a:pt x="11" y="70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" name="Freeform 41"/>
          <p:cNvSpPr>
            <a:spLocks/>
          </p:cNvSpPr>
          <p:nvPr/>
        </p:nvSpPr>
        <p:spPr bwMode="auto">
          <a:xfrm>
            <a:off x="3645442" y="1275313"/>
            <a:ext cx="654297" cy="42565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1" y="26"/>
              </a:cxn>
              <a:cxn ang="0">
                <a:pos x="364" y="26"/>
              </a:cxn>
              <a:cxn ang="0">
                <a:pos x="364" y="0"/>
              </a:cxn>
              <a:cxn ang="0">
                <a:pos x="11" y="0"/>
              </a:cxn>
              <a:cxn ang="0">
                <a:pos x="24" y="13"/>
              </a:cxn>
              <a:cxn ang="0">
                <a:pos x="0" y="13"/>
              </a:cxn>
              <a:cxn ang="0">
                <a:pos x="0" y="26"/>
              </a:cxn>
              <a:cxn ang="0">
                <a:pos x="11" y="26"/>
              </a:cxn>
              <a:cxn ang="0">
                <a:pos x="0" y="13"/>
              </a:cxn>
            </a:cxnLst>
            <a:rect l="0" t="0" r="r" b="b"/>
            <a:pathLst>
              <a:path w="364" h="26">
                <a:moveTo>
                  <a:pt x="0" y="13"/>
                </a:moveTo>
                <a:lnTo>
                  <a:pt x="11" y="26"/>
                </a:lnTo>
                <a:lnTo>
                  <a:pt x="364" y="26"/>
                </a:lnTo>
                <a:lnTo>
                  <a:pt x="364" y="0"/>
                </a:lnTo>
                <a:lnTo>
                  <a:pt x="11" y="0"/>
                </a:lnTo>
                <a:lnTo>
                  <a:pt x="24" y="13"/>
                </a:lnTo>
                <a:lnTo>
                  <a:pt x="0" y="13"/>
                </a:lnTo>
                <a:lnTo>
                  <a:pt x="0" y="26"/>
                </a:lnTo>
                <a:lnTo>
                  <a:pt x="11" y="26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" name="Freeform 42"/>
          <p:cNvSpPr>
            <a:spLocks/>
          </p:cNvSpPr>
          <p:nvPr/>
        </p:nvSpPr>
        <p:spPr bwMode="auto">
          <a:xfrm>
            <a:off x="3645442" y="144066"/>
            <a:ext cx="43140" cy="1152529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0" y="13"/>
              </a:cxn>
              <a:cxn ang="0">
                <a:pos x="0" y="704"/>
              </a:cxn>
              <a:cxn ang="0">
                <a:pos x="24" y="704"/>
              </a:cxn>
              <a:cxn ang="0">
                <a:pos x="24" y="13"/>
              </a:cxn>
              <a:cxn ang="0">
                <a:pos x="11" y="25"/>
              </a:cxn>
              <a:cxn ang="0">
                <a:pos x="11" y="0"/>
              </a:cxn>
              <a:cxn ang="0">
                <a:pos x="0" y="0"/>
              </a:cxn>
              <a:cxn ang="0">
                <a:pos x="0" y="13"/>
              </a:cxn>
              <a:cxn ang="0">
                <a:pos x="11" y="0"/>
              </a:cxn>
            </a:cxnLst>
            <a:rect l="0" t="0" r="r" b="b"/>
            <a:pathLst>
              <a:path w="24" h="704">
                <a:moveTo>
                  <a:pt x="11" y="0"/>
                </a:moveTo>
                <a:lnTo>
                  <a:pt x="0" y="13"/>
                </a:lnTo>
                <a:lnTo>
                  <a:pt x="0" y="704"/>
                </a:lnTo>
                <a:lnTo>
                  <a:pt x="24" y="704"/>
                </a:lnTo>
                <a:lnTo>
                  <a:pt x="24" y="13"/>
                </a:lnTo>
                <a:lnTo>
                  <a:pt x="11" y="25"/>
                </a:lnTo>
                <a:lnTo>
                  <a:pt x="11" y="0"/>
                </a:lnTo>
                <a:lnTo>
                  <a:pt x="0" y="0"/>
                </a:lnTo>
                <a:lnTo>
                  <a:pt x="0" y="13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" name="Freeform 43"/>
          <p:cNvSpPr>
            <a:spLocks/>
          </p:cNvSpPr>
          <p:nvPr/>
        </p:nvSpPr>
        <p:spPr bwMode="auto">
          <a:xfrm>
            <a:off x="981520" y="27831"/>
            <a:ext cx="4254726" cy="1936707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367" y="1183"/>
              </a:cxn>
              <a:cxn ang="0">
                <a:pos x="0" y="1183"/>
              </a:cxn>
              <a:cxn ang="0">
                <a:pos x="1183" y="0"/>
              </a:cxn>
            </a:cxnLst>
            <a:rect l="0" t="0" r="r" b="b"/>
            <a:pathLst>
              <a:path w="2367" h="1183">
                <a:moveTo>
                  <a:pt x="1183" y="0"/>
                </a:moveTo>
                <a:lnTo>
                  <a:pt x="2367" y="1183"/>
                </a:lnTo>
                <a:lnTo>
                  <a:pt x="0" y="1183"/>
                </a:lnTo>
                <a:lnTo>
                  <a:pt x="1183" y="0"/>
                </a:lnTo>
                <a:close/>
              </a:path>
            </a:pathLst>
          </a:custGeom>
          <a:solidFill>
            <a:srgbClr val="D1AF7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" name="Freeform 44"/>
          <p:cNvSpPr>
            <a:spLocks/>
          </p:cNvSpPr>
          <p:nvPr/>
        </p:nvSpPr>
        <p:spPr bwMode="auto">
          <a:xfrm>
            <a:off x="3095401" y="14734"/>
            <a:ext cx="2191175" cy="1971087"/>
          </a:xfrm>
          <a:custGeom>
            <a:avLst/>
            <a:gdLst/>
            <a:ahLst/>
            <a:cxnLst>
              <a:cxn ang="0">
                <a:pos x="1191" y="1204"/>
              </a:cxn>
              <a:cxn ang="0">
                <a:pos x="1198" y="1183"/>
              </a:cxn>
              <a:cxn ang="0">
                <a:pos x="15" y="0"/>
              </a:cxn>
              <a:cxn ang="0">
                <a:pos x="0" y="14"/>
              </a:cxn>
              <a:cxn ang="0">
                <a:pos x="1183" y="1198"/>
              </a:cxn>
              <a:cxn ang="0">
                <a:pos x="1191" y="1178"/>
              </a:cxn>
              <a:cxn ang="0">
                <a:pos x="1191" y="1204"/>
              </a:cxn>
              <a:cxn ang="0">
                <a:pos x="1219" y="1204"/>
              </a:cxn>
              <a:cxn ang="0">
                <a:pos x="1198" y="1183"/>
              </a:cxn>
              <a:cxn ang="0">
                <a:pos x="1191" y="1204"/>
              </a:cxn>
            </a:cxnLst>
            <a:rect l="0" t="0" r="r" b="b"/>
            <a:pathLst>
              <a:path w="1219" h="1204">
                <a:moveTo>
                  <a:pt x="1191" y="1204"/>
                </a:moveTo>
                <a:lnTo>
                  <a:pt x="1198" y="1183"/>
                </a:lnTo>
                <a:lnTo>
                  <a:pt x="15" y="0"/>
                </a:lnTo>
                <a:lnTo>
                  <a:pt x="0" y="14"/>
                </a:lnTo>
                <a:lnTo>
                  <a:pt x="1183" y="1198"/>
                </a:lnTo>
                <a:lnTo>
                  <a:pt x="1191" y="1178"/>
                </a:lnTo>
                <a:lnTo>
                  <a:pt x="1191" y="1204"/>
                </a:lnTo>
                <a:lnTo>
                  <a:pt x="1219" y="1204"/>
                </a:lnTo>
                <a:lnTo>
                  <a:pt x="1198" y="1183"/>
                </a:lnTo>
                <a:lnTo>
                  <a:pt x="1191" y="120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" name="Freeform 45"/>
          <p:cNvSpPr>
            <a:spLocks/>
          </p:cNvSpPr>
          <p:nvPr/>
        </p:nvSpPr>
        <p:spPr bwMode="auto">
          <a:xfrm>
            <a:off x="931189" y="1943256"/>
            <a:ext cx="4305056" cy="42565"/>
          </a:xfrm>
          <a:custGeom>
            <a:avLst/>
            <a:gdLst/>
            <a:ahLst/>
            <a:cxnLst>
              <a:cxn ang="0">
                <a:pos x="22" y="5"/>
              </a:cxn>
              <a:cxn ang="0">
                <a:pos x="28" y="26"/>
              </a:cxn>
              <a:cxn ang="0">
                <a:pos x="2395" y="26"/>
              </a:cxn>
              <a:cxn ang="0">
                <a:pos x="2395" y="0"/>
              </a:cxn>
              <a:cxn ang="0">
                <a:pos x="28" y="0"/>
              </a:cxn>
              <a:cxn ang="0">
                <a:pos x="36" y="20"/>
              </a:cxn>
              <a:cxn ang="0">
                <a:pos x="22" y="5"/>
              </a:cxn>
              <a:cxn ang="0">
                <a:pos x="0" y="26"/>
              </a:cxn>
              <a:cxn ang="0">
                <a:pos x="28" y="26"/>
              </a:cxn>
              <a:cxn ang="0">
                <a:pos x="22" y="5"/>
              </a:cxn>
            </a:cxnLst>
            <a:rect l="0" t="0" r="r" b="b"/>
            <a:pathLst>
              <a:path w="2395" h="26">
                <a:moveTo>
                  <a:pt x="22" y="5"/>
                </a:moveTo>
                <a:lnTo>
                  <a:pt x="28" y="26"/>
                </a:lnTo>
                <a:lnTo>
                  <a:pt x="2395" y="26"/>
                </a:lnTo>
                <a:lnTo>
                  <a:pt x="2395" y="0"/>
                </a:lnTo>
                <a:lnTo>
                  <a:pt x="28" y="0"/>
                </a:lnTo>
                <a:lnTo>
                  <a:pt x="36" y="20"/>
                </a:lnTo>
                <a:lnTo>
                  <a:pt x="22" y="5"/>
                </a:lnTo>
                <a:lnTo>
                  <a:pt x="0" y="26"/>
                </a:lnTo>
                <a:lnTo>
                  <a:pt x="28" y="26"/>
                </a:lnTo>
                <a:lnTo>
                  <a:pt x="22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970735" y="0"/>
            <a:ext cx="2151629" cy="1975998"/>
          </a:xfrm>
          <a:custGeom>
            <a:avLst/>
            <a:gdLst/>
            <a:ahLst/>
            <a:cxnLst>
              <a:cxn ang="0">
                <a:pos x="1197" y="9"/>
              </a:cxn>
              <a:cxn ang="0">
                <a:pos x="1182" y="9"/>
              </a:cxn>
              <a:cxn ang="0">
                <a:pos x="0" y="1192"/>
              </a:cxn>
              <a:cxn ang="0">
                <a:pos x="14" y="1207"/>
              </a:cxn>
              <a:cxn ang="0">
                <a:pos x="1197" y="23"/>
              </a:cxn>
              <a:cxn ang="0">
                <a:pos x="1182" y="23"/>
              </a:cxn>
              <a:cxn ang="0">
                <a:pos x="1197" y="9"/>
              </a:cxn>
              <a:cxn ang="0">
                <a:pos x="1189" y="0"/>
              </a:cxn>
              <a:cxn ang="0">
                <a:pos x="1182" y="9"/>
              </a:cxn>
              <a:cxn ang="0">
                <a:pos x="1197" y="9"/>
              </a:cxn>
            </a:cxnLst>
            <a:rect l="0" t="0" r="r" b="b"/>
            <a:pathLst>
              <a:path w="1197" h="1207">
                <a:moveTo>
                  <a:pt x="1197" y="9"/>
                </a:moveTo>
                <a:lnTo>
                  <a:pt x="1182" y="9"/>
                </a:lnTo>
                <a:lnTo>
                  <a:pt x="0" y="1192"/>
                </a:lnTo>
                <a:lnTo>
                  <a:pt x="14" y="1207"/>
                </a:lnTo>
                <a:lnTo>
                  <a:pt x="1197" y="23"/>
                </a:lnTo>
                <a:lnTo>
                  <a:pt x="1182" y="23"/>
                </a:lnTo>
                <a:lnTo>
                  <a:pt x="1197" y="9"/>
                </a:lnTo>
                <a:lnTo>
                  <a:pt x="1189" y="0"/>
                </a:lnTo>
                <a:lnTo>
                  <a:pt x="1182" y="9"/>
                </a:lnTo>
                <a:lnTo>
                  <a:pt x="1197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143296" y="175171"/>
            <a:ext cx="3940160" cy="5934543"/>
          </a:xfrm>
          <a:custGeom>
            <a:avLst/>
            <a:gdLst/>
            <a:ahLst/>
            <a:cxnLst>
              <a:cxn ang="0">
                <a:pos x="0" y="1095"/>
              </a:cxn>
              <a:cxn ang="0">
                <a:pos x="1095" y="0"/>
              </a:cxn>
              <a:cxn ang="0">
                <a:pos x="2192" y="1095"/>
              </a:cxn>
              <a:cxn ang="0">
                <a:pos x="2192" y="3625"/>
              </a:cxn>
              <a:cxn ang="0">
                <a:pos x="0" y="3625"/>
              </a:cxn>
              <a:cxn ang="0">
                <a:pos x="0" y="1095"/>
              </a:cxn>
            </a:cxnLst>
            <a:rect l="0" t="0" r="r" b="b"/>
            <a:pathLst>
              <a:path w="2192" h="3625">
                <a:moveTo>
                  <a:pt x="0" y="1095"/>
                </a:moveTo>
                <a:lnTo>
                  <a:pt x="1095" y="0"/>
                </a:lnTo>
                <a:lnTo>
                  <a:pt x="2192" y="1095"/>
                </a:lnTo>
                <a:lnTo>
                  <a:pt x="2192" y="3625"/>
                </a:lnTo>
                <a:lnTo>
                  <a:pt x="0" y="3625"/>
                </a:lnTo>
                <a:lnTo>
                  <a:pt x="0" y="1095"/>
                </a:lnTo>
                <a:close/>
              </a:path>
            </a:pathLst>
          </a:custGeom>
          <a:solidFill>
            <a:srgbClr val="FFF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>
                <a:solidFill>
                  <a:srgbClr val="0000CC"/>
                </a:solidFill>
                <a:latin typeface="Impact" pitchFamily="34" charset="0"/>
              </a:rPr>
              <a:t>                                       </a:t>
            </a:r>
          </a:p>
          <a:p>
            <a:r>
              <a:rPr lang="ru-RU" dirty="0" smtClean="0">
                <a:solidFill>
                  <a:srgbClr val="0000CC"/>
                </a:solidFill>
                <a:latin typeface="Impact" pitchFamily="34" charset="0"/>
              </a:rPr>
              <a:t>                                       Добро</a:t>
            </a:r>
          </a:p>
          <a:p>
            <a:r>
              <a:rPr lang="ru-RU" dirty="0" smtClean="0">
                <a:solidFill>
                  <a:srgbClr val="0000CC"/>
                </a:solidFill>
                <a:latin typeface="Impact" pitchFamily="34" charset="0"/>
              </a:rPr>
              <a:t>                                      пожало</a:t>
            </a:r>
          </a:p>
          <a:p>
            <a:r>
              <a:rPr lang="ru-RU" dirty="0" smtClean="0">
                <a:solidFill>
                  <a:srgbClr val="0000CC"/>
                </a:solidFill>
                <a:latin typeface="Impact" pitchFamily="34" charset="0"/>
              </a:rPr>
              <a:t>                                        </a:t>
            </a:r>
            <a:r>
              <a:rPr lang="ru-RU" dirty="0" err="1" smtClean="0">
                <a:solidFill>
                  <a:srgbClr val="0000CC"/>
                </a:solidFill>
                <a:latin typeface="Impact" pitchFamily="34" charset="0"/>
              </a:rPr>
              <a:t>вать</a:t>
            </a:r>
            <a:r>
              <a:rPr lang="ru-RU" dirty="0" smtClean="0">
                <a:solidFill>
                  <a:srgbClr val="0000CC"/>
                </a:solidFill>
                <a:latin typeface="Impact" pitchFamily="34" charset="0"/>
              </a:rPr>
              <a:t>!</a:t>
            </a:r>
            <a:endParaRPr lang="ru-RU" dirty="0">
              <a:solidFill>
                <a:srgbClr val="0000CC"/>
              </a:solidFill>
              <a:latin typeface="Impact" pitchFamily="34" charset="0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1134309" y="147340"/>
            <a:ext cx="1991650" cy="1831932"/>
          </a:xfrm>
          <a:custGeom>
            <a:avLst/>
            <a:gdLst/>
            <a:ahLst/>
            <a:cxnLst>
              <a:cxn ang="0">
                <a:pos x="1108" y="10"/>
              </a:cxn>
              <a:cxn ang="0">
                <a:pos x="1093" y="10"/>
              </a:cxn>
              <a:cxn ang="0">
                <a:pos x="0" y="1104"/>
              </a:cxn>
              <a:cxn ang="0">
                <a:pos x="13" y="1119"/>
              </a:cxn>
              <a:cxn ang="0">
                <a:pos x="1108" y="23"/>
              </a:cxn>
              <a:cxn ang="0">
                <a:pos x="1093" y="23"/>
              </a:cxn>
              <a:cxn ang="0">
                <a:pos x="1108" y="10"/>
              </a:cxn>
              <a:cxn ang="0">
                <a:pos x="1100" y="0"/>
              </a:cxn>
              <a:cxn ang="0">
                <a:pos x="1093" y="10"/>
              </a:cxn>
              <a:cxn ang="0">
                <a:pos x="1108" y="10"/>
              </a:cxn>
            </a:cxnLst>
            <a:rect l="0" t="0" r="r" b="b"/>
            <a:pathLst>
              <a:path w="1108" h="1119">
                <a:moveTo>
                  <a:pt x="1108" y="10"/>
                </a:moveTo>
                <a:lnTo>
                  <a:pt x="1093" y="10"/>
                </a:lnTo>
                <a:lnTo>
                  <a:pt x="0" y="1104"/>
                </a:lnTo>
                <a:lnTo>
                  <a:pt x="13" y="1119"/>
                </a:lnTo>
                <a:lnTo>
                  <a:pt x="1108" y="23"/>
                </a:lnTo>
                <a:lnTo>
                  <a:pt x="1093" y="23"/>
                </a:lnTo>
                <a:lnTo>
                  <a:pt x="1108" y="10"/>
                </a:lnTo>
                <a:lnTo>
                  <a:pt x="1100" y="0"/>
                </a:lnTo>
                <a:lnTo>
                  <a:pt x="1093" y="10"/>
                </a:lnTo>
                <a:lnTo>
                  <a:pt x="1108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3098996" y="163712"/>
            <a:ext cx="2007828" cy="1815561"/>
          </a:xfrm>
          <a:custGeom>
            <a:avLst/>
            <a:gdLst/>
            <a:ahLst/>
            <a:cxnLst>
              <a:cxn ang="0">
                <a:pos x="1117" y="1102"/>
              </a:cxn>
              <a:cxn ang="0">
                <a:pos x="1104" y="1088"/>
              </a:cxn>
              <a:cxn ang="0">
                <a:pos x="1070" y="1055"/>
              </a:cxn>
              <a:cxn ang="0">
                <a:pos x="1020" y="1002"/>
              </a:cxn>
              <a:cxn ang="0">
                <a:pos x="954" y="936"/>
              </a:cxn>
              <a:cxn ang="0">
                <a:pos x="875" y="857"/>
              </a:cxn>
              <a:cxn ang="0">
                <a:pos x="787" y="769"/>
              </a:cxn>
              <a:cxn ang="0">
                <a:pos x="691" y="674"/>
              </a:cxn>
              <a:cxn ang="0">
                <a:pos x="593" y="576"/>
              </a:cxn>
              <a:cxn ang="0">
                <a:pos x="494" y="476"/>
              </a:cxn>
              <a:cxn ang="0">
                <a:pos x="396" y="381"/>
              </a:cxn>
              <a:cxn ang="0">
                <a:pos x="304" y="289"/>
              </a:cxn>
              <a:cxn ang="0">
                <a:pos x="220" y="204"/>
              </a:cxn>
              <a:cxn ang="0">
                <a:pos x="144" y="129"/>
              </a:cxn>
              <a:cxn ang="0">
                <a:pos x="84" y="69"/>
              </a:cxn>
              <a:cxn ang="0">
                <a:pos x="39" y="24"/>
              </a:cxn>
              <a:cxn ang="0">
                <a:pos x="15" y="0"/>
              </a:cxn>
              <a:cxn ang="0">
                <a:pos x="0" y="13"/>
              </a:cxn>
              <a:cxn ang="0">
                <a:pos x="1097" y="1109"/>
              </a:cxn>
              <a:cxn ang="0">
                <a:pos x="1093" y="1102"/>
              </a:cxn>
              <a:cxn ang="0">
                <a:pos x="1117" y="1102"/>
              </a:cxn>
              <a:cxn ang="0">
                <a:pos x="1117" y="1098"/>
              </a:cxn>
              <a:cxn ang="0">
                <a:pos x="1112" y="1094"/>
              </a:cxn>
              <a:cxn ang="0">
                <a:pos x="1117" y="1102"/>
              </a:cxn>
            </a:cxnLst>
            <a:rect l="0" t="0" r="r" b="b"/>
            <a:pathLst>
              <a:path w="1117" h="1109">
                <a:moveTo>
                  <a:pt x="1117" y="1102"/>
                </a:moveTo>
                <a:lnTo>
                  <a:pt x="1104" y="1088"/>
                </a:lnTo>
                <a:lnTo>
                  <a:pt x="1070" y="1055"/>
                </a:lnTo>
                <a:lnTo>
                  <a:pt x="1020" y="1002"/>
                </a:lnTo>
                <a:lnTo>
                  <a:pt x="954" y="936"/>
                </a:lnTo>
                <a:lnTo>
                  <a:pt x="875" y="857"/>
                </a:lnTo>
                <a:lnTo>
                  <a:pt x="787" y="769"/>
                </a:lnTo>
                <a:lnTo>
                  <a:pt x="691" y="674"/>
                </a:lnTo>
                <a:lnTo>
                  <a:pt x="593" y="576"/>
                </a:lnTo>
                <a:lnTo>
                  <a:pt x="494" y="476"/>
                </a:lnTo>
                <a:lnTo>
                  <a:pt x="396" y="381"/>
                </a:lnTo>
                <a:lnTo>
                  <a:pt x="304" y="289"/>
                </a:lnTo>
                <a:lnTo>
                  <a:pt x="220" y="204"/>
                </a:lnTo>
                <a:lnTo>
                  <a:pt x="144" y="129"/>
                </a:lnTo>
                <a:lnTo>
                  <a:pt x="84" y="69"/>
                </a:lnTo>
                <a:lnTo>
                  <a:pt x="39" y="24"/>
                </a:lnTo>
                <a:lnTo>
                  <a:pt x="15" y="0"/>
                </a:lnTo>
                <a:lnTo>
                  <a:pt x="0" y="13"/>
                </a:lnTo>
                <a:lnTo>
                  <a:pt x="1097" y="1109"/>
                </a:lnTo>
                <a:lnTo>
                  <a:pt x="1093" y="1102"/>
                </a:lnTo>
                <a:lnTo>
                  <a:pt x="1117" y="1102"/>
                </a:lnTo>
                <a:lnTo>
                  <a:pt x="1117" y="1098"/>
                </a:lnTo>
                <a:lnTo>
                  <a:pt x="1112" y="1094"/>
                </a:lnTo>
                <a:lnTo>
                  <a:pt x="1117" y="110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" name="Freeform 50"/>
          <p:cNvSpPr>
            <a:spLocks/>
          </p:cNvSpPr>
          <p:nvPr/>
        </p:nvSpPr>
        <p:spPr bwMode="auto">
          <a:xfrm>
            <a:off x="5063684" y="1967813"/>
            <a:ext cx="43140" cy="4164821"/>
          </a:xfrm>
          <a:custGeom>
            <a:avLst/>
            <a:gdLst/>
            <a:ahLst/>
            <a:cxnLst>
              <a:cxn ang="0">
                <a:pos x="11" y="2544"/>
              </a:cxn>
              <a:cxn ang="0">
                <a:pos x="24" y="2530"/>
              </a:cxn>
              <a:cxn ang="0">
                <a:pos x="24" y="0"/>
              </a:cxn>
              <a:cxn ang="0">
                <a:pos x="0" y="0"/>
              </a:cxn>
              <a:cxn ang="0">
                <a:pos x="0" y="2530"/>
              </a:cxn>
              <a:cxn ang="0">
                <a:pos x="11" y="2517"/>
              </a:cxn>
              <a:cxn ang="0">
                <a:pos x="11" y="2544"/>
              </a:cxn>
              <a:cxn ang="0">
                <a:pos x="24" y="2544"/>
              </a:cxn>
              <a:cxn ang="0">
                <a:pos x="24" y="2530"/>
              </a:cxn>
              <a:cxn ang="0">
                <a:pos x="11" y="2544"/>
              </a:cxn>
            </a:cxnLst>
            <a:rect l="0" t="0" r="r" b="b"/>
            <a:pathLst>
              <a:path w="24" h="2544">
                <a:moveTo>
                  <a:pt x="11" y="2544"/>
                </a:moveTo>
                <a:lnTo>
                  <a:pt x="24" y="2530"/>
                </a:lnTo>
                <a:lnTo>
                  <a:pt x="24" y="0"/>
                </a:lnTo>
                <a:lnTo>
                  <a:pt x="0" y="0"/>
                </a:lnTo>
                <a:lnTo>
                  <a:pt x="0" y="2530"/>
                </a:lnTo>
                <a:lnTo>
                  <a:pt x="11" y="2517"/>
                </a:lnTo>
                <a:lnTo>
                  <a:pt x="11" y="2544"/>
                </a:lnTo>
                <a:lnTo>
                  <a:pt x="24" y="2544"/>
                </a:lnTo>
                <a:lnTo>
                  <a:pt x="24" y="2530"/>
                </a:lnTo>
                <a:lnTo>
                  <a:pt x="11" y="25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1123524" y="6088432"/>
            <a:ext cx="3959933" cy="44202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1" y="27"/>
              </a:cxn>
              <a:cxn ang="0">
                <a:pos x="2203" y="27"/>
              </a:cxn>
              <a:cxn ang="0">
                <a:pos x="2203" y="0"/>
              </a:cxn>
              <a:cxn ang="0">
                <a:pos x="11" y="0"/>
              </a:cxn>
              <a:cxn ang="0">
                <a:pos x="24" y="13"/>
              </a:cxn>
              <a:cxn ang="0">
                <a:pos x="0" y="13"/>
              </a:cxn>
              <a:cxn ang="0">
                <a:pos x="0" y="27"/>
              </a:cxn>
              <a:cxn ang="0">
                <a:pos x="11" y="27"/>
              </a:cxn>
              <a:cxn ang="0">
                <a:pos x="0" y="13"/>
              </a:cxn>
            </a:cxnLst>
            <a:rect l="0" t="0" r="r" b="b"/>
            <a:pathLst>
              <a:path w="2203" h="27">
                <a:moveTo>
                  <a:pt x="0" y="13"/>
                </a:moveTo>
                <a:lnTo>
                  <a:pt x="11" y="27"/>
                </a:lnTo>
                <a:lnTo>
                  <a:pt x="2203" y="27"/>
                </a:lnTo>
                <a:lnTo>
                  <a:pt x="2203" y="0"/>
                </a:lnTo>
                <a:lnTo>
                  <a:pt x="11" y="0"/>
                </a:lnTo>
                <a:lnTo>
                  <a:pt x="24" y="13"/>
                </a:lnTo>
                <a:lnTo>
                  <a:pt x="0" y="13"/>
                </a:lnTo>
                <a:lnTo>
                  <a:pt x="0" y="27"/>
                </a:lnTo>
                <a:lnTo>
                  <a:pt x="11" y="27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123524" y="1954716"/>
            <a:ext cx="43140" cy="4154999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8"/>
              </a:cxn>
              <a:cxn ang="0">
                <a:pos x="0" y="2538"/>
              </a:cxn>
              <a:cxn ang="0">
                <a:pos x="24" y="2538"/>
              </a:cxn>
              <a:cxn ang="0">
                <a:pos x="24" y="8"/>
              </a:cxn>
              <a:cxn ang="0">
                <a:pos x="19" y="15"/>
              </a:cxn>
              <a:cxn ang="0">
                <a:pos x="6" y="0"/>
              </a:cxn>
              <a:cxn ang="0">
                <a:pos x="4" y="2"/>
              </a:cxn>
              <a:cxn ang="0">
                <a:pos x="0" y="4"/>
              </a:cxn>
              <a:cxn ang="0">
                <a:pos x="0" y="6"/>
              </a:cxn>
              <a:cxn ang="0">
                <a:pos x="0" y="8"/>
              </a:cxn>
              <a:cxn ang="0">
                <a:pos x="6" y="0"/>
              </a:cxn>
            </a:cxnLst>
            <a:rect l="0" t="0" r="r" b="b"/>
            <a:pathLst>
              <a:path w="24" h="2538">
                <a:moveTo>
                  <a:pt x="6" y="0"/>
                </a:moveTo>
                <a:lnTo>
                  <a:pt x="0" y="8"/>
                </a:lnTo>
                <a:lnTo>
                  <a:pt x="0" y="2538"/>
                </a:lnTo>
                <a:lnTo>
                  <a:pt x="24" y="2538"/>
                </a:lnTo>
                <a:lnTo>
                  <a:pt x="24" y="8"/>
                </a:lnTo>
                <a:lnTo>
                  <a:pt x="19" y="15"/>
                </a:lnTo>
                <a:lnTo>
                  <a:pt x="6" y="0"/>
                </a:lnTo>
                <a:lnTo>
                  <a:pt x="4" y="2"/>
                </a:lnTo>
                <a:lnTo>
                  <a:pt x="0" y="4"/>
                </a:lnTo>
                <a:lnTo>
                  <a:pt x="0" y="6"/>
                </a:lnTo>
                <a:lnTo>
                  <a:pt x="0" y="8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1576498" y="4223757"/>
            <a:ext cx="641714" cy="1360443"/>
          </a:xfrm>
          <a:prstGeom prst="rect">
            <a:avLst/>
          </a:prstGeom>
          <a:solidFill>
            <a:srgbClr val="007F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1576498" y="4200838"/>
            <a:ext cx="661487" cy="40928"/>
          </a:xfrm>
          <a:custGeom>
            <a:avLst/>
            <a:gdLst/>
            <a:ahLst/>
            <a:cxnLst>
              <a:cxn ang="0">
                <a:pos x="368" y="14"/>
              </a:cxn>
              <a:cxn ang="0">
                <a:pos x="357" y="0"/>
              </a:cxn>
              <a:cxn ang="0">
                <a:pos x="0" y="0"/>
              </a:cxn>
              <a:cxn ang="0">
                <a:pos x="0" y="25"/>
              </a:cxn>
              <a:cxn ang="0">
                <a:pos x="357" y="25"/>
              </a:cxn>
              <a:cxn ang="0">
                <a:pos x="343" y="14"/>
              </a:cxn>
              <a:cxn ang="0">
                <a:pos x="368" y="14"/>
              </a:cxn>
              <a:cxn ang="0">
                <a:pos x="368" y="0"/>
              </a:cxn>
              <a:cxn ang="0">
                <a:pos x="357" y="0"/>
              </a:cxn>
              <a:cxn ang="0">
                <a:pos x="368" y="14"/>
              </a:cxn>
            </a:cxnLst>
            <a:rect l="0" t="0" r="r" b="b"/>
            <a:pathLst>
              <a:path w="368" h="25">
                <a:moveTo>
                  <a:pt x="368" y="14"/>
                </a:moveTo>
                <a:lnTo>
                  <a:pt x="357" y="0"/>
                </a:lnTo>
                <a:lnTo>
                  <a:pt x="0" y="0"/>
                </a:lnTo>
                <a:lnTo>
                  <a:pt x="0" y="25"/>
                </a:lnTo>
                <a:lnTo>
                  <a:pt x="357" y="25"/>
                </a:lnTo>
                <a:lnTo>
                  <a:pt x="343" y="14"/>
                </a:lnTo>
                <a:lnTo>
                  <a:pt x="368" y="14"/>
                </a:lnTo>
                <a:lnTo>
                  <a:pt x="368" y="0"/>
                </a:lnTo>
                <a:lnTo>
                  <a:pt x="357" y="0"/>
                </a:lnTo>
                <a:lnTo>
                  <a:pt x="368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2193047" y="4223757"/>
            <a:ext cx="44938" cy="1381725"/>
          </a:xfrm>
          <a:custGeom>
            <a:avLst/>
            <a:gdLst/>
            <a:ahLst/>
            <a:cxnLst>
              <a:cxn ang="0">
                <a:pos x="14" y="844"/>
              </a:cxn>
              <a:cxn ang="0">
                <a:pos x="25" y="831"/>
              </a:cxn>
              <a:cxn ang="0">
                <a:pos x="25" y="0"/>
              </a:cxn>
              <a:cxn ang="0">
                <a:pos x="0" y="0"/>
              </a:cxn>
              <a:cxn ang="0">
                <a:pos x="0" y="831"/>
              </a:cxn>
              <a:cxn ang="0">
                <a:pos x="14" y="818"/>
              </a:cxn>
              <a:cxn ang="0">
                <a:pos x="14" y="844"/>
              </a:cxn>
              <a:cxn ang="0">
                <a:pos x="25" y="844"/>
              </a:cxn>
              <a:cxn ang="0">
                <a:pos x="25" y="831"/>
              </a:cxn>
              <a:cxn ang="0">
                <a:pos x="14" y="844"/>
              </a:cxn>
            </a:cxnLst>
            <a:rect l="0" t="0" r="r" b="b"/>
            <a:pathLst>
              <a:path w="25" h="844">
                <a:moveTo>
                  <a:pt x="14" y="844"/>
                </a:moveTo>
                <a:lnTo>
                  <a:pt x="25" y="831"/>
                </a:lnTo>
                <a:lnTo>
                  <a:pt x="25" y="0"/>
                </a:lnTo>
                <a:lnTo>
                  <a:pt x="0" y="0"/>
                </a:lnTo>
                <a:lnTo>
                  <a:pt x="0" y="831"/>
                </a:lnTo>
                <a:lnTo>
                  <a:pt x="14" y="818"/>
                </a:lnTo>
                <a:lnTo>
                  <a:pt x="14" y="844"/>
                </a:lnTo>
                <a:lnTo>
                  <a:pt x="25" y="844"/>
                </a:lnTo>
                <a:lnTo>
                  <a:pt x="25" y="831"/>
                </a:lnTo>
                <a:lnTo>
                  <a:pt x="14" y="8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1554928" y="5562918"/>
            <a:ext cx="663284" cy="42565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2" y="26"/>
              </a:cxn>
              <a:cxn ang="0">
                <a:pos x="369" y="26"/>
              </a:cxn>
              <a:cxn ang="0">
                <a:pos x="369" y="0"/>
              </a:cxn>
              <a:cxn ang="0">
                <a:pos x="12" y="0"/>
              </a:cxn>
              <a:cxn ang="0">
                <a:pos x="25" y="13"/>
              </a:cxn>
              <a:cxn ang="0">
                <a:pos x="0" y="13"/>
              </a:cxn>
              <a:cxn ang="0">
                <a:pos x="0" y="26"/>
              </a:cxn>
              <a:cxn ang="0">
                <a:pos x="12" y="26"/>
              </a:cxn>
              <a:cxn ang="0">
                <a:pos x="0" y="13"/>
              </a:cxn>
            </a:cxnLst>
            <a:rect l="0" t="0" r="r" b="b"/>
            <a:pathLst>
              <a:path w="369" h="26">
                <a:moveTo>
                  <a:pt x="0" y="13"/>
                </a:moveTo>
                <a:lnTo>
                  <a:pt x="12" y="26"/>
                </a:lnTo>
                <a:lnTo>
                  <a:pt x="369" y="26"/>
                </a:lnTo>
                <a:lnTo>
                  <a:pt x="369" y="0"/>
                </a:lnTo>
                <a:lnTo>
                  <a:pt x="12" y="0"/>
                </a:lnTo>
                <a:lnTo>
                  <a:pt x="25" y="13"/>
                </a:lnTo>
                <a:lnTo>
                  <a:pt x="0" y="13"/>
                </a:lnTo>
                <a:lnTo>
                  <a:pt x="0" y="26"/>
                </a:lnTo>
                <a:lnTo>
                  <a:pt x="12" y="26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1554928" y="4200838"/>
            <a:ext cx="44938" cy="1383362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14"/>
              </a:cxn>
              <a:cxn ang="0">
                <a:pos x="0" y="845"/>
              </a:cxn>
              <a:cxn ang="0">
                <a:pos x="25" y="845"/>
              </a:cxn>
              <a:cxn ang="0">
                <a:pos x="25" y="14"/>
              </a:cxn>
              <a:cxn ang="0">
                <a:pos x="12" y="25"/>
              </a:cxn>
              <a:cxn ang="0">
                <a:pos x="12" y="0"/>
              </a:cxn>
              <a:cxn ang="0">
                <a:pos x="0" y="0"/>
              </a:cxn>
              <a:cxn ang="0">
                <a:pos x="0" y="14"/>
              </a:cxn>
              <a:cxn ang="0">
                <a:pos x="12" y="0"/>
              </a:cxn>
            </a:cxnLst>
            <a:rect l="0" t="0" r="r" b="b"/>
            <a:pathLst>
              <a:path w="25" h="845">
                <a:moveTo>
                  <a:pt x="12" y="0"/>
                </a:moveTo>
                <a:lnTo>
                  <a:pt x="0" y="14"/>
                </a:lnTo>
                <a:lnTo>
                  <a:pt x="0" y="845"/>
                </a:lnTo>
                <a:lnTo>
                  <a:pt x="25" y="845"/>
                </a:lnTo>
                <a:lnTo>
                  <a:pt x="25" y="14"/>
                </a:lnTo>
                <a:lnTo>
                  <a:pt x="12" y="25"/>
                </a:lnTo>
                <a:lnTo>
                  <a:pt x="12" y="0"/>
                </a:lnTo>
                <a:lnTo>
                  <a:pt x="0" y="0"/>
                </a:lnTo>
                <a:lnTo>
                  <a:pt x="0" y="14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1301478" y="4223757"/>
            <a:ext cx="287603" cy="1360443"/>
          </a:xfrm>
          <a:prstGeom prst="rect">
            <a:avLst/>
          </a:prstGeom>
          <a:solidFill>
            <a:srgbClr val="003F7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" name="Freeform 59"/>
          <p:cNvSpPr>
            <a:spLocks/>
          </p:cNvSpPr>
          <p:nvPr/>
        </p:nvSpPr>
        <p:spPr bwMode="auto">
          <a:xfrm>
            <a:off x="1301478" y="4200838"/>
            <a:ext cx="307376" cy="40928"/>
          </a:xfrm>
          <a:custGeom>
            <a:avLst/>
            <a:gdLst/>
            <a:ahLst/>
            <a:cxnLst>
              <a:cxn ang="0">
                <a:pos x="171" y="14"/>
              </a:cxn>
              <a:cxn ang="0">
                <a:pos x="160" y="0"/>
              </a:cxn>
              <a:cxn ang="0">
                <a:pos x="0" y="0"/>
              </a:cxn>
              <a:cxn ang="0">
                <a:pos x="0" y="25"/>
              </a:cxn>
              <a:cxn ang="0">
                <a:pos x="160" y="25"/>
              </a:cxn>
              <a:cxn ang="0">
                <a:pos x="147" y="14"/>
              </a:cxn>
              <a:cxn ang="0">
                <a:pos x="171" y="14"/>
              </a:cxn>
              <a:cxn ang="0">
                <a:pos x="171" y="0"/>
              </a:cxn>
              <a:cxn ang="0">
                <a:pos x="160" y="0"/>
              </a:cxn>
              <a:cxn ang="0">
                <a:pos x="171" y="14"/>
              </a:cxn>
            </a:cxnLst>
            <a:rect l="0" t="0" r="r" b="b"/>
            <a:pathLst>
              <a:path w="171" h="25">
                <a:moveTo>
                  <a:pt x="171" y="14"/>
                </a:moveTo>
                <a:lnTo>
                  <a:pt x="160" y="0"/>
                </a:lnTo>
                <a:lnTo>
                  <a:pt x="0" y="0"/>
                </a:lnTo>
                <a:lnTo>
                  <a:pt x="0" y="25"/>
                </a:lnTo>
                <a:lnTo>
                  <a:pt x="160" y="25"/>
                </a:lnTo>
                <a:lnTo>
                  <a:pt x="147" y="14"/>
                </a:lnTo>
                <a:lnTo>
                  <a:pt x="171" y="14"/>
                </a:lnTo>
                <a:lnTo>
                  <a:pt x="171" y="0"/>
                </a:lnTo>
                <a:lnTo>
                  <a:pt x="160" y="0"/>
                </a:lnTo>
                <a:lnTo>
                  <a:pt x="171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" name="Freeform 60"/>
          <p:cNvSpPr>
            <a:spLocks/>
          </p:cNvSpPr>
          <p:nvPr/>
        </p:nvSpPr>
        <p:spPr bwMode="auto">
          <a:xfrm>
            <a:off x="1565713" y="4223757"/>
            <a:ext cx="43140" cy="1381725"/>
          </a:xfrm>
          <a:custGeom>
            <a:avLst/>
            <a:gdLst/>
            <a:ahLst/>
            <a:cxnLst>
              <a:cxn ang="0">
                <a:pos x="13" y="844"/>
              </a:cxn>
              <a:cxn ang="0">
                <a:pos x="24" y="831"/>
              </a:cxn>
              <a:cxn ang="0">
                <a:pos x="24" y="0"/>
              </a:cxn>
              <a:cxn ang="0">
                <a:pos x="0" y="0"/>
              </a:cxn>
              <a:cxn ang="0">
                <a:pos x="0" y="831"/>
              </a:cxn>
              <a:cxn ang="0">
                <a:pos x="13" y="818"/>
              </a:cxn>
              <a:cxn ang="0">
                <a:pos x="13" y="844"/>
              </a:cxn>
              <a:cxn ang="0">
                <a:pos x="24" y="844"/>
              </a:cxn>
              <a:cxn ang="0">
                <a:pos x="24" y="831"/>
              </a:cxn>
              <a:cxn ang="0">
                <a:pos x="13" y="844"/>
              </a:cxn>
            </a:cxnLst>
            <a:rect l="0" t="0" r="r" b="b"/>
            <a:pathLst>
              <a:path w="24" h="844">
                <a:moveTo>
                  <a:pt x="13" y="844"/>
                </a:moveTo>
                <a:lnTo>
                  <a:pt x="24" y="831"/>
                </a:lnTo>
                <a:lnTo>
                  <a:pt x="24" y="0"/>
                </a:lnTo>
                <a:lnTo>
                  <a:pt x="0" y="0"/>
                </a:lnTo>
                <a:lnTo>
                  <a:pt x="0" y="831"/>
                </a:lnTo>
                <a:lnTo>
                  <a:pt x="13" y="818"/>
                </a:lnTo>
                <a:lnTo>
                  <a:pt x="13" y="844"/>
                </a:lnTo>
                <a:lnTo>
                  <a:pt x="24" y="844"/>
                </a:lnTo>
                <a:lnTo>
                  <a:pt x="24" y="831"/>
                </a:lnTo>
                <a:lnTo>
                  <a:pt x="13" y="8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" name="Freeform 61"/>
          <p:cNvSpPr>
            <a:spLocks/>
          </p:cNvSpPr>
          <p:nvPr/>
        </p:nvSpPr>
        <p:spPr bwMode="auto">
          <a:xfrm>
            <a:off x="1281705" y="5562918"/>
            <a:ext cx="307376" cy="42565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1" y="26"/>
              </a:cxn>
              <a:cxn ang="0">
                <a:pos x="171" y="26"/>
              </a:cxn>
              <a:cxn ang="0">
                <a:pos x="171" y="0"/>
              </a:cxn>
              <a:cxn ang="0">
                <a:pos x="11" y="0"/>
              </a:cxn>
              <a:cxn ang="0">
                <a:pos x="25" y="13"/>
              </a:cxn>
              <a:cxn ang="0">
                <a:pos x="0" y="13"/>
              </a:cxn>
              <a:cxn ang="0">
                <a:pos x="0" y="26"/>
              </a:cxn>
              <a:cxn ang="0">
                <a:pos x="11" y="26"/>
              </a:cxn>
              <a:cxn ang="0">
                <a:pos x="0" y="13"/>
              </a:cxn>
            </a:cxnLst>
            <a:rect l="0" t="0" r="r" b="b"/>
            <a:pathLst>
              <a:path w="171" h="26">
                <a:moveTo>
                  <a:pt x="0" y="13"/>
                </a:moveTo>
                <a:lnTo>
                  <a:pt x="11" y="26"/>
                </a:lnTo>
                <a:lnTo>
                  <a:pt x="171" y="26"/>
                </a:lnTo>
                <a:lnTo>
                  <a:pt x="171" y="0"/>
                </a:lnTo>
                <a:lnTo>
                  <a:pt x="11" y="0"/>
                </a:lnTo>
                <a:lnTo>
                  <a:pt x="25" y="13"/>
                </a:lnTo>
                <a:lnTo>
                  <a:pt x="0" y="13"/>
                </a:lnTo>
                <a:lnTo>
                  <a:pt x="0" y="26"/>
                </a:lnTo>
                <a:lnTo>
                  <a:pt x="11" y="26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" name="Freeform 62"/>
          <p:cNvSpPr>
            <a:spLocks/>
          </p:cNvSpPr>
          <p:nvPr/>
        </p:nvSpPr>
        <p:spPr bwMode="auto">
          <a:xfrm>
            <a:off x="1281705" y="4200838"/>
            <a:ext cx="44938" cy="1383362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0" y="14"/>
              </a:cxn>
              <a:cxn ang="0">
                <a:pos x="0" y="845"/>
              </a:cxn>
              <a:cxn ang="0">
                <a:pos x="25" y="845"/>
              </a:cxn>
              <a:cxn ang="0">
                <a:pos x="25" y="14"/>
              </a:cxn>
              <a:cxn ang="0">
                <a:pos x="11" y="25"/>
              </a:cxn>
              <a:cxn ang="0">
                <a:pos x="11" y="0"/>
              </a:cxn>
              <a:cxn ang="0">
                <a:pos x="0" y="0"/>
              </a:cxn>
              <a:cxn ang="0">
                <a:pos x="0" y="14"/>
              </a:cxn>
              <a:cxn ang="0">
                <a:pos x="11" y="0"/>
              </a:cxn>
            </a:cxnLst>
            <a:rect l="0" t="0" r="r" b="b"/>
            <a:pathLst>
              <a:path w="25" h="845">
                <a:moveTo>
                  <a:pt x="11" y="0"/>
                </a:moveTo>
                <a:lnTo>
                  <a:pt x="0" y="14"/>
                </a:lnTo>
                <a:lnTo>
                  <a:pt x="0" y="845"/>
                </a:lnTo>
                <a:lnTo>
                  <a:pt x="25" y="845"/>
                </a:lnTo>
                <a:lnTo>
                  <a:pt x="25" y="14"/>
                </a:lnTo>
                <a:lnTo>
                  <a:pt x="11" y="25"/>
                </a:lnTo>
                <a:lnTo>
                  <a:pt x="11" y="0"/>
                </a:lnTo>
                <a:lnTo>
                  <a:pt x="0" y="0"/>
                </a:lnTo>
                <a:lnTo>
                  <a:pt x="0" y="14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2203832" y="4223757"/>
            <a:ext cx="291198" cy="1357169"/>
          </a:xfrm>
          <a:prstGeom prst="rect">
            <a:avLst/>
          </a:prstGeom>
          <a:solidFill>
            <a:srgbClr val="003F7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" name="Freeform 64"/>
          <p:cNvSpPr>
            <a:spLocks/>
          </p:cNvSpPr>
          <p:nvPr/>
        </p:nvSpPr>
        <p:spPr bwMode="auto">
          <a:xfrm>
            <a:off x="2203832" y="4200838"/>
            <a:ext cx="310971" cy="40928"/>
          </a:xfrm>
          <a:custGeom>
            <a:avLst/>
            <a:gdLst/>
            <a:ahLst/>
            <a:cxnLst>
              <a:cxn ang="0">
                <a:pos x="173" y="14"/>
              </a:cxn>
              <a:cxn ang="0">
                <a:pos x="162" y="0"/>
              </a:cxn>
              <a:cxn ang="0">
                <a:pos x="0" y="0"/>
              </a:cxn>
              <a:cxn ang="0">
                <a:pos x="0" y="25"/>
              </a:cxn>
              <a:cxn ang="0">
                <a:pos x="162" y="25"/>
              </a:cxn>
              <a:cxn ang="0">
                <a:pos x="148" y="14"/>
              </a:cxn>
              <a:cxn ang="0">
                <a:pos x="173" y="14"/>
              </a:cxn>
              <a:cxn ang="0">
                <a:pos x="173" y="0"/>
              </a:cxn>
              <a:cxn ang="0">
                <a:pos x="162" y="0"/>
              </a:cxn>
              <a:cxn ang="0">
                <a:pos x="173" y="14"/>
              </a:cxn>
            </a:cxnLst>
            <a:rect l="0" t="0" r="r" b="b"/>
            <a:pathLst>
              <a:path w="173" h="25">
                <a:moveTo>
                  <a:pt x="173" y="14"/>
                </a:moveTo>
                <a:lnTo>
                  <a:pt x="162" y="0"/>
                </a:lnTo>
                <a:lnTo>
                  <a:pt x="0" y="0"/>
                </a:lnTo>
                <a:lnTo>
                  <a:pt x="0" y="25"/>
                </a:lnTo>
                <a:lnTo>
                  <a:pt x="162" y="25"/>
                </a:lnTo>
                <a:lnTo>
                  <a:pt x="148" y="14"/>
                </a:lnTo>
                <a:lnTo>
                  <a:pt x="173" y="14"/>
                </a:lnTo>
                <a:lnTo>
                  <a:pt x="173" y="0"/>
                </a:lnTo>
                <a:lnTo>
                  <a:pt x="162" y="0"/>
                </a:lnTo>
                <a:lnTo>
                  <a:pt x="173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" name="Freeform 65"/>
          <p:cNvSpPr>
            <a:spLocks/>
          </p:cNvSpPr>
          <p:nvPr/>
        </p:nvSpPr>
        <p:spPr bwMode="auto">
          <a:xfrm>
            <a:off x="2469865" y="4223757"/>
            <a:ext cx="44938" cy="1380088"/>
          </a:xfrm>
          <a:custGeom>
            <a:avLst/>
            <a:gdLst/>
            <a:ahLst/>
            <a:cxnLst>
              <a:cxn ang="0">
                <a:pos x="14" y="843"/>
              </a:cxn>
              <a:cxn ang="0">
                <a:pos x="25" y="829"/>
              </a:cxn>
              <a:cxn ang="0">
                <a:pos x="25" y="0"/>
              </a:cxn>
              <a:cxn ang="0">
                <a:pos x="0" y="0"/>
              </a:cxn>
              <a:cxn ang="0">
                <a:pos x="0" y="829"/>
              </a:cxn>
              <a:cxn ang="0">
                <a:pos x="14" y="818"/>
              </a:cxn>
              <a:cxn ang="0">
                <a:pos x="14" y="843"/>
              </a:cxn>
              <a:cxn ang="0">
                <a:pos x="25" y="843"/>
              </a:cxn>
              <a:cxn ang="0">
                <a:pos x="25" y="829"/>
              </a:cxn>
              <a:cxn ang="0">
                <a:pos x="14" y="843"/>
              </a:cxn>
            </a:cxnLst>
            <a:rect l="0" t="0" r="r" b="b"/>
            <a:pathLst>
              <a:path w="25" h="843">
                <a:moveTo>
                  <a:pt x="14" y="843"/>
                </a:moveTo>
                <a:lnTo>
                  <a:pt x="25" y="829"/>
                </a:lnTo>
                <a:lnTo>
                  <a:pt x="25" y="0"/>
                </a:lnTo>
                <a:lnTo>
                  <a:pt x="0" y="0"/>
                </a:lnTo>
                <a:lnTo>
                  <a:pt x="0" y="829"/>
                </a:lnTo>
                <a:lnTo>
                  <a:pt x="14" y="818"/>
                </a:lnTo>
                <a:lnTo>
                  <a:pt x="14" y="843"/>
                </a:lnTo>
                <a:lnTo>
                  <a:pt x="25" y="843"/>
                </a:lnTo>
                <a:lnTo>
                  <a:pt x="25" y="829"/>
                </a:lnTo>
                <a:lnTo>
                  <a:pt x="14" y="8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Freeform 66"/>
          <p:cNvSpPr>
            <a:spLocks/>
          </p:cNvSpPr>
          <p:nvPr/>
        </p:nvSpPr>
        <p:spPr bwMode="auto">
          <a:xfrm>
            <a:off x="2184059" y="5562918"/>
            <a:ext cx="310971" cy="40928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1" y="25"/>
              </a:cxn>
              <a:cxn ang="0">
                <a:pos x="173" y="25"/>
              </a:cxn>
              <a:cxn ang="0">
                <a:pos x="173" y="0"/>
              </a:cxn>
              <a:cxn ang="0">
                <a:pos x="11" y="0"/>
              </a:cxn>
              <a:cxn ang="0">
                <a:pos x="24" y="11"/>
              </a:cxn>
              <a:cxn ang="0">
                <a:pos x="0" y="11"/>
              </a:cxn>
              <a:cxn ang="0">
                <a:pos x="0" y="25"/>
              </a:cxn>
              <a:cxn ang="0">
                <a:pos x="11" y="25"/>
              </a:cxn>
              <a:cxn ang="0">
                <a:pos x="0" y="11"/>
              </a:cxn>
            </a:cxnLst>
            <a:rect l="0" t="0" r="r" b="b"/>
            <a:pathLst>
              <a:path w="173" h="25">
                <a:moveTo>
                  <a:pt x="0" y="11"/>
                </a:moveTo>
                <a:lnTo>
                  <a:pt x="11" y="25"/>
                </a:lnTo>
                <a:lnTo>
                  <a:pt x="173" y="25"/>
                </a:lnTo>
                <a:lnTo>
                  <a:pt x="173" y="0"/>
                </a:lnTo>
                <a:lnTo>
                  <a:pt x="11" y="0"/>
                </a:lnTo>
                <a:lnTo>
                  <a:pt x="24" y="11"/>
                </a:lnTo>
                <a:lnTo>
                  <a:pt x="0" y="11"/>
                </a:lnTo>
                <a:lnTo>
                  <a:pt x="0" y="25"/>
                </a:lnTo>
                <a:lnTo>
                  <a:pt x="11" y="25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" name="Freeform 67"/>
          <p:cNvSpPr>
            <a:spLocks/>
          </p:cNvSpPr>
          <p:nvPr/>
        </p:nvSpPr>
        <p:spPr bwMode="auto">
          <a:xfrm>
            <a:off x="2184059" y="4200838"/>
            <a:ext cx="43140" cy="1380088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0" y="14"/>
              </a:cxn>
              <a:cxn ang="0">
                <a:pos x="0" y="843"/>
              </a:cxn>
              <a:cxn ang="0">
                <a:pos x="24" y="843"/>
              </a:cxn>
              <a:cxn ang="0">
                <a:pos x="24" y="14"/>
              </a:cxn>
              <a:cxn ang="0">
                <a:pos x="11" y="25"/>
              </a:cxn>
              <a:cxn ang="0">
                <a:pos x="11" y="0"/>
              </a:cxn>
              <a:cxn ang="0">
                <a:pos x="0" y="0"/>
              </a:cxn>
              <a:cxn ang="0">
                <a:pos x="0" y="14"/>
              </a:cxn>
              <a:cxn ang="0">
                <a:pos x="11" y="0"/>
              </a:cxn>
            </a:cxnLst>
            <a:rect l="0" t="0" r="r" b="b"/>
            <a:pathLst>
              <a:path w="24" h="843">
                <a:moveTo>
                  <a:pt x="11" y="0"/>
                </a:moveTo>
                <a:lnTo>
                  <a:pt x="0" y="14"/>
                </a:lnTo>
                <a:lnTo>
                  <a:pt x="0" y="843"/>
                </a:lnTo>
                <a:lnTo>
                  <a:pt x="24" y="843"/>
                </a:lnTo>
                <a:lnTo>
                  <a:pt x="24" y="14"/>
                </a:lnTo>
                <a:lnTo>
                  <a:pt x="11" y="25"/>
                </a:lnTo>
                <a:lnTo>
                  <a:pt x="11" y="0"/>
                </a:lnTo>
                <a:lnTo>
                  <a:pt x="0" y="0"/>
                </a:lnTo>
                <a:lnTo>
                  <a:pt x="0" y="14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0" name="Freeform 68"/>
          <p:cNvSpPr>
            <a:spLocks/>
          </p:cNvSpPr>
          <p:nvPr/>
        </p:nvSpPr>
        <p:spPr bwMode="auto">
          <a:xfrm>
            <a:off x="981520" y="3323344"/>
            <a:ext cx="4233155" cy="807098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2267" y="0"/>
              </a:cxn>
              <a:cxn ang="0">
                <a:pos x="2355" y="493"/>
              </a:cxn>
              <a:cxn ang="0">
                <a:pos x="0" y="490"/>
              </a:cxn>
              <a:cxn ang="0">
                <a:pos x="86" y="0"/>
              </a:cxn>
            </a:cxnLst>
            <a:rect l="0" t="0" r="r" b="b"/>
            <a:pathLst>
              <a:path w="2355" h="493">
                <a:moveTo>
                  <a:pt x="86" y="0"/>
                </a:moveTo>
                <a:lnTo>
                  <a:pt x="2267" y="0"/>
                </a:lnTo>
                <a:lnTo>
                  <a:pt x="2355" y="493"/>
                </a:lnTo>
                <a:lnTo>
                  <a:pt x="0" y="490"/>
                </a:lnTo>
                <a:lnTo>
                  <a:pt x="86" y="0"/>
                </a:lnTo>
                <a:close/>
              </a:path>
            </a:pathLst>
          </a:custGeom>
          <a:solidFill>
            <a:srgbClr val="D1AF7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" name="Freeform 69"/>
          <p:cNvSpPr>
            <a:spLocks/>
          </p:cNvSpPr>
          <p:nvPr/>
        </p:nvSpPr>
        <p:spPr bwMode="auto">
          <a:xfrm>
            <a:off x="1136106" y="3300424"/>
            <a:ext cx="3938362" cy="40928"/>
          </a:xfrm>
          <a:custGeom>
            <a:avLst/>
            <a:gdLst/>
            <a:ahLst/>
            <a:cxnLst>
              <a:cxn ang="0">
                <a:pos x="2191" y="12"/>
              </a:cxn>
              <a:cxn ang="0">
                <a:pos x="2181" y="0"/>
              </a:cxn>
              <a:cxn ang="0">
                <a:pos x="0" y="0"/>
              </a:cxn>
              <a:cxn ang="0">
                <a:pos x="0" y="25"/>
              </a:cxn>
              <a:cxn ang="0">
                <a:pos x="2181" y="25"/>
              </a:cxn>
              <a:cxn ang="0">
                <a:pos x="2170" y="14"/>
              </a:cxn>
              <a:cxn ang="0">
                <a:pos x="2191" y="12"/>
              </a:cxn>
              <a:cxn ang="0">
                <a:pos x="2189" y="2"/>
              </a:cxn>
              <a:cxn ang="0">
                <a:pos x="2181" y="0"/>
              </a:cxn>
              <a:cxn ang="0">
                <a:pos x="2191" y="12"/>
              </a:cxn>
            </a:cxnLst>
            <a:rect l="0" t="0" r="r" b="b"/>
            <a:pathLst>
              <a:path w="2191" h="25">
                <a:moveTo>
                  <a:pt x="2191" y="12"/>
                </a:moveTo>
                <a:lnTo>
                  <a:pt x="2181" y="0"/>
                </a:lnTo>
                <a:lnTo>
                  <a:pt x="0" y="0"/>
                </a:lnTo>
                <a:lnTo>
                  <a:pt x="0" y="25"/>
                </a:lnTo>
                <a:lnTo>
                  <a:pt x="2181" y="25"/>
                </a:lnTo>
                <a:lnTo>
                  <a:pt x="2170" y="14"/>
                </a:lnTo>
                <a:lnTo>
                  <a:pt x="2191" y="12"/>
                </a:lnTo>
                <a:lnTo>
                  <a:pt x="2189" y="2"/>
                </a:lnTo>
                <a:lnTo>
                  <a:pt x="2181" y="0"/>
                </a:lnTo>
                <a:lnTo>
                  <a:pt x="2191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" name="Freeform 70"/>
          <p:cNvSpPr>
            <a:spLocks/>
          </p:cNvSpPr>
          <p:nvPr/>
        </p:nvSpPr>
        <p:spPr bwMode="auto">
          <a:xfrm>
            <a:off x="5036721" y="3320070"/>
            <a:ext cx="203120" cy="830017"/>
          </a:xfrm>
          <a:custGeom>
            <a:avLst/>
            <a:gdLst/>
            <a:ahLst/>
            <a:cxnLst>
              <a:cxn ang="0">
                <a:pos x="99" y="507"/>
              </a:cxn>
              <a:cxn ang="0">
                <a:pos x="109" y="493"/>
              </a:cxn>
              <a:cxn ang="0">
                <a:pos x="21" y="0"/>
              </a:cxn>
              <a:cxn ang="0">
                <a:pos x="0" y="2"/>
              </a:cxn>
              <a:cxn ang="0">
                <a:pos x="88" y="495"/>
              </a:cxn>
              <a:cxn ang="0">
                <a:pos x="99" y="482"/>
              </a:cxn>
              <a:cxn ang="0">
                <a:pos x="99" y="507"/>
              </a:cxn>
              <a:cxn ang="0">
                <a:pos x="113" y="507"/>
              </a:cxn>
              <a:cxn ang="0">
                <a:pos x="109" y="493"/>
              </a:cxn>
              <a:cxn ang="0">
                <a:pos x="99" y="507"/>
              </a:cxn>
            </a:cxnLst>
            <a:rect l="0" t="0" r="r" b="b"/>
            <a:pathLst>
              <a:path w="113" h="507">
                <a:moveTo>
                  <a:pt x="99" y="507"/>
                </a:moveTo>
                <a:lnTo>
                  <a:pt x="109" y="493"/>
                </a:lnTo>
                <a:lnTo>
                  <a:pt x="21" y="0"/>
                </a:lnTo>
                <a:lnTo>
                  <a:pt x="0" y="2"/>
                </a:lnTo>
                <a:lnTo>
                  <a:pt x="88" y="495"/>
                </a:lnTo>
                <a:lnTo>
                  <a:pt x="99" y="482"/>
                </a:lnTo>
                <a:lnTo>
                  <a:pt x="99" y="507"/>
                </a:lnTo>
                <a:lnTo>
                  <a:pt x="113" y="507"/>
                </a:lnTo>
                <a:lnTo>
                  <a:pt x="109" y="493"/>
                </a:lnTo>
                <a:lnTo>
                  <a:pt x="99" y="50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3" name="Freeform 71"/>
          <p:cNvSpPr>
            <a:spLocks/>
          </p:cNvSpPr>
          <p:nvPr/>
        </p:nvSpPr>
        <p:spPr bwMode="auto">
          <a:xfrm>
            <a:off x="958152" y="4102611"/>
            <a:ext cx="4256523" cy="47476"/>
          </a:xfrm>
          <a:custGeom>
            <a:avLst/>
            <a:gdLst/>
            <a:ahLst/>
            <a:cxnLst>
              <a:cxn ang="0">
                <a:pos x="4" y="12"/>
              </a:cxn>
              <a:cxn ang="0">
                <a:pos x="13" y="25"/>
              </a:cxn>
              <a:cxn ang="0">
                <a:pos x="2368" y="29"/>
              </a:cxn>
              <a:cxn ang="0">
                <a:pos x="2368" y="4"/>
              </a:cxn>
              <a:cxn ang="0">
                <a:pos x="13" y="0"/>
              </a:cxn>
              <a:cxn ang="0">
                <a:pos x="24" y="15"/>
              </a:cxn>
              <a:cxn ang="0">
                <a:pos x="4" y="12"/>
              </a:cxn>
              <a:cxn ang="0">
                <a:pos x="0" y="25"/>
              </a:cxn>
              <a:cxn ang="0">
                <a:pos x="13" y="25"/>
              </a:cxn>
              <a:cxn ang="0">
                <a:pos x="4" y="12"/>
              </a:cxn>
            </a:cxnLst>
            <a:rect l="0" t="0" r="r" b="b"/>
            <a:pathLst>
              <a:path w="2368" h="29">
                <a:moveTo>
                  <a:pt x="4" y="12"/>
                </a:moveTo>
                <a:lnTo>
                  <a:pt x="13" y="25"/>
                </a:lnTo>
                <a:lnTo>
                  <a:pt x="2368" y="29"/>
                </a:lnTo>
                <a:lnTo>
                  <a:pt x="2368" y="4"/>
                </a:lnTo>
                <a:lnTo>
                  <a:pt x="13" y="0"/>
                </a:lnTo>
                <a:lnTo>
                  <a:pt x="24" y="15"/>
                </a:lnTo>
                <a:lnTo>
                  <a:pt x="4" y="12"/>
                </a:lnTo>
                <a:lnTo>
                  <a:pt x="0" y="25"/>
                </a:lnTo>
                <a:lnTo>
                  <a:pt x="13" y="25"/>
                </a:lnTo>
                <a:lnTo>
                  <a:pt x="4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" name="Freeform 72"/>
          <p:cNvSpPr>
            <a:spLocks/>
          </p:cNvSpPr>
          <p:nvPr/>
        </p:nvSpPr>
        <p:spPr bwMode="auto">
          <a:xfrm>
            <a:off x="965342" y="3300424"/>
            <a:ext cx="188739" cy="826743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84" y="12"/>
              </a:cxn>
              <a:cxn ang="0">
                <a:pos x="0" y="502"/>
              </a:cxn>
              <a:cxn ang="0">
                <a:pos x="20" y="505"/>
              </a:cxn>
              <a:cxn ang="0">
                <a:pos x="105" y="14"/>
              </a:cxn>
              <a:cxn ang="0">
                <a:pos x="95" y="25"/>
              </a:cxn>
              <a:cxn ang="0">
                <a:pos x="95" y="0"/>
              </a:cxn>
              <a:cxn ang="0">
                <a:pos x="86" y="2"/>
              </a:cxn>
              <a:cxn ang="0">
                <a:pos x="84" y="12"/>
              </a:cxn>
              <a:cxn ang="0">
                <a:pos x="95" y="0"/>
              </a:cxn>
            </a:cxnLst>
            <a:rect l="0" t="0" r="r" b="b"/>
            <a:pathLst>
              <a:path w="105" h="505">
                <a:moveTo>
                  <a:pt x="95" y="0"/>
                </a:moveTo>
                <a:lnTo>
                  <a:pt x="84" y="12"/>
                </a:lnTo>
                <a:lnTo>
                  <a:pt x="0" y="502"/>
                </a:lnTo>
                <a:lnTo>
                  <a:pt x="20" y="505"/>
                </a:lnTo>
                <a:lnTo>
                  <a:pt x="105" y="14"/>
                </a:lnTo>
                <a:lnTo>
                  <a:pt x="95" y="25"/>
                </a:lnTo>
                <a:lnTo>
                  <a:pt x="95" y="0"/>
                </a:lnTo>
                <a:lnTo>
                  <a:pt x="86" y="2"/>
                </a:lnTo>
                <a:lnTo>
                  <a:pt x="84" y="12"/>
                </a:lnTo>
                <a:lnTo>
                  <a:pt x="9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3968995" y="4200838"/>
            <a:ext cx="645309" cy="1362080"/>
          </a:xfrm>
          <a:prstGeom prst="rect">
            <a:avLst/>
          </a:prstGeom>
          <a:solidFill>
            <a:srgbClr val="007F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" name="Freeform 74"/>
          <p:cNvSpPr>
            <a:spLocks/>
          </p:cNvSpPr>
          <p:nvPr/>
        </p:nvSpPr>
        <p:spPr bwMode="auto">
          <a:xfrm>
            <a:off x="3968995" y="4179555"/>
            <a:ext cx="668677" cy="44202"/>
          </a:xfrm>
          <a:custGeom>
            <a:avLst/>
            <a:gdLst/>
            <a:ahLst/>
            <a:cxnLst>
              <a:cxn ang="0">
                <a:pos x="372" y="13"/>
              </a:cxn>
              <a:cxn ang="0">
                <a:pos x="359" y="0"/>
              </a:cxn>
              <a:cxn ang="0">
                <a:pos x="0" y="0"/>
              </a:cxn>
              <a:cxn ang="0">
                <a:pos x="0" y="27"/>
              </a:cxn>
              <a:cxn ang="0">
                <a:pos x="359" y="27"/>
              </a:cxn>
              <a:cxn ang="0">
                <a:pos x="348" y="13"/>
              </a:cxn>
              <a:cxn ang="0">
                <a:pos x="372" y="13"/>
              </a:cxn>
              <a:cxn ang="0">
                <a:pos x="372" y="0"/>
              </a:cxn>
              <a:cxn ang="0">
                <a:pos x="359" y="0"/>
              </a:cxn>
              <a:cxn ang="0">
                <a:pos x="372" y="13"/>
              </a:cxn>
            </a:cxnLst>
            <a:rect l="0" t="0" r="r" b="b"/>
            <a:pathLst>
              <a:path w="372" h="27">
                <a:moveTo>
                  <a:pt x="372" y="13"/>
                </a:moveTo>
                <a:lnTo>
                  <a:pt x="359" y="0"/>
                </a:lnTo>
                <a:lnTo>
                  <a:pt x="0" y="0"/>
                </a:lnTo>
                <a:lnTo>
                  <a:pt x="0" y="27"/>
                </a:lnTo>
                <a:lnTo>
                  <a:pt x="359" y="27"/>
                </a:lnTo>
                <a:lnTo>
                  <a:pt x="348" y="13"/>
                </a:lnTo>
                <a:lnTo>
                  <a:pt x="372" y="13"/>
                </a:lnTo>
                <a:lnTo>
                  <a:pt x="372" y="0"/>
                </a:lnTo>
                <a:lnTo>
                  <a:pt x="359" y="0"/>
                </a:lnTo>
                <a:lnTo>
                  <a:pt x="372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" name="Freeform 75"/>
          <p:cNvSpPr>
            <a:spLocks/>
          </p:cNvSpPr>
          <p:nvPr/>
        </p:nvSpPr>
        <p:spPr bwMode="auto">
          <a:xfrm>
            <a:off x="4594531" y="4200838"/>
            <a:ext cx="43140" cy="1383362"/>
          </a:xfrm>
          <a:custGeom>
            <a:avLst/>
            <a:gdLst/>
            <a:ahLst/>
            <a:cxnLst>
              <a:cxn ang="0">
                <a:pos x="11" y="845"/>
              </a:cxn>
              <a:cxn ang="0">
                <a:pos x="24" y="832"/>
              </a:cxn>
              <a:cxn ang="0">
                <a:pos x="24" y="0"/>
              </a:cxn>
              <a:cxn ang="0">
                <a:pos x="0" y="0"/>
              </a:cxn>
              <a:cxn ang="0">
                <a:pos x="0" y="832"/>
              </a:cxn>
              <a:cxn ang="0">
                <a:pos x="11" y="821"/>
              </a:cxn>
              <a:cxn ang="0">
                <a:pos x="11" y="845"/>
              </a:cxn>
              <a:cxn ang="0">
                <a:pos x="24" y="845"/>
              </a:cxn>
              <a:cxn ang="0">
                <a:pos x="24" y="832"/>
              </a:cxn>
              <a:cxn ang="0">
                <a:pos x="11" y="845"/>
              </a:cxn>
            </a:cxnLst>
            <a:rect l="0" t="0" r="r" b="b"/>
            <a:pathLst>
              <a:path w="24" h="845">
                <a:moveTo>
                  <a:pt x="11" y="845"/>
                </a:moveTo>
                <a:lnTo>
                  <a:pt x="24" y="832"/>
                </a:lnTo>
                <a:lnTo>
                  <a:pt x="24" y="0"/>
                </a:lnTo>
                <a:lnTo>
                  <a:pt x="0" y="0"/>
                </a:lnTo>
                <a:lnTo>
                  <a:pt x="0" y="832"/>
                </a:lnTo>
                <a:lnTo>
                  <a:pt x="11" y="821"/>
                </a:lnTo>
                <a:lnTo>
                  <a:pt x="11" y="845"/>
                </a:lnTo>
                <a:lnTo>
                  <a:pt x="24" y="845"/>
                </a:lnTo>
                <a:lnTo>
                  <a:pt x="24" y="832"/>
                </a:lnTo>
                <a:lnTo>
                  <a:pt x="11" y="8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8" name="Freeform 76"/>
          <p:cNvSpPr>
            <a:spLocks/>
          </p:cNvSpPr>
          <p:nvPr/>
        </p:nvSpPr>
        <p:spPr bwMode="auto">
          <a:xfrm>
            <a:off x="3949222" y="5544909"/>
            <a:ext cx="665082" cy="39291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1" y="24"/>
              </a:cxn>
              <a:cxn ang="0">
                <a:pos x="370" y="24"/>
              </a:cxn>
              <a:cxn ang="0">
                <a:pos x="370" y="0"/>
              </a:cxn>
              <a:cxn ang="0">
                <a:pos x="11" y="0"/>
              </a:cxn>
              <a:cxn ang="0">
                <a:pos x="25" y="11"/>
              </a:cxn>
              <a:cxn ang="0">
                <a:pos x="0" y="11"/>
              </a:cxn>
              <a:cxn ang="0">
                <a:pos x="0" y="24"/>
              </a:cxn>
              <a:cxn ang="0">
                <a:pos x="11" y="24"/>
              </a:cxn>
              <a:cxn ang="0">
                <a:pos x="0" y="11"/>
              </a:cxn>
            </a:cxnLst>
            <a:rect l="0" t="0" r="r" b="b"/>
            <a:pathLst>
              <a:path w="370" h="24">
                <a:moveTo>
                  <a:pt x="0" y="11"/>
                </a:moveTo>
                <a:lnTo>
                  <a:pt x="11" y="24"/>
                </a:lnTo>
                <a:lnTo>
                  <a:pt x="370" y="24"/>
                </a:lnTo>
                <a:lnTo>
                  <a:pt x="370" y="0"/>
                </a:lnTo>
                <a:lnTo>
                  <a:pt x="11" y="0"/>
                </a:lnTo>
                <a:lnTo>
                  <a:pt x="25" y="11"/>
                </a:lnTo>
                <a:lnTo>
                  <a:pt x="0" y="11"/>
                </a:lnTo>
                <a:lnTo>
                  <a:pt x="0" y="24"/>
                </a:lnTo>
                <a:lnTo>
                  <a:pt x="11" y="24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9" name="Freeform 77"/>
          <p:cNvSpPr>
            <a:spLocks/>
          </p:cNvSpPr>
          <p:nvPr/>
        </p:nvSpPr>
        <p:spPr bwMode="auto">
          <a:xfrm>
            <a:off x="3949222" y="4179555"/>
            <a:ext cx="44938" cy="1383362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0" y="13"/>
              </a:cxn>
              <a:cxn ang="0">
                <a:pos x="0" y="845"/>
              </a:cxn>
              <a:cxn ang="0">
                <a:pos x="25" y="845"/>
              </a:cxn>
              <a:cxn ang="0">
                <a:pos x="25" y="13"/>
              </a:cxn>
              <a:cxn ang="0">
                <a:pos x="11" y="27"/>
              </a:cxn>
              <a:cxn ang="0">
                <a:pos x="11" y="0"/>
              </a:cxn>
              <a:cxn ang="0">
                <a:pos x="0" y="0"/>
              </a:cxn>
              <a:cxn ang="0">
                <a:pos x="0" y="13"/>
              </a:cxn>
              <a:cxn ang="0">
                <a:pos x="11" y="0"/>
              </a:cxn>
            </a:cxnLst>
            <a:rect l="0" t="0" r="r" b="b"/>
            <a:pathLst>
              <a:path w="25" h="845">
                <a:moveTo>
                  <a:pt x="11" y="0"/>
                </a:moveTo>
                <a:lnTo>
                  <a:pt x="0" y="13"/>
                </a:lnTo>
                <a:lnTo>
                  <a:pt x="0" y="845"/>
                </a:lnTo>
                <a:lnTo>
                  <a:pt x="25" y="845"/>
                </a:lnTo>
                <a:lnTo>
                  <a:pt x="25" y="13"/>
                </a:lnTo>
                <a:lnTo>
                  <a:pt x="11" y="27"/>
                </a:lnTo>
                <a:lnTo>
                  <a:pt x="11" y="0"/>
                </a:lnTo>
                <a:lnTo>
                  <a:pt x="0" y="0"/>
                </a:lnTo>
                <a:lnTo>
                  <a:pt x="0" y="13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" name="Rectangle 78"/>
          <p:cNvSpPr>
            <a:spLocks noChangeArrowheads="1"/>
          </p:cNvSpPr>
          <p:nvPr/>
        </p:nvSpPr>
        <p:spPr bwMode="auto">
          <a:xfrm>
            <a:off x="3702962" y="4200838"/>
            <a:ext cx="284008" cy="1362080"/>
          </a:xfrm>
          <a:prstGeom prst="rect">
            <a:avLst/>
          </a:prstGeom>
          <a:solidFill>
            <a:srgbClr val="003F7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" name="Freeform 79"/>
          <p:cNvSpPr>
            <a:spLocks/>
          </p:cNvSpPr>
          <p:nvPr/>
        </p:nvSpPr>
        <p:spPr bwMode="auto">
          <a:xfrm>
            <a:off x="3702962" y="4179555"/>
            <a:ext cx="307376" cy="44202"/>
          </a:xfrm>
          <a:custGeom>
            <a:avLst/>
            <a:gdLst/>
            <a:ahLst/>
            <a:cxnLst>
              <a:cxn ang="0">
                <a:pos x="171" y="13"/>
              </a:cxn>
              <a:cxn ang="0">
                <a:pos x="158" y="0"/>
              </a:cxn>
              <a:cxn ang="0">
                <a:pos x="0" y="0"/>
              </a:cxn>
              <a:cxn ang="0">
                <a:pos x="0" y="27"/>
              </a:cxn>
              <a:cxn ang="0">
                <a:pos x="158" y="27"/>
              </a:cxn>
              <a:cxn ang="0">
                <a:pos x="146" y="13"/>
              </a:cxn>
              <a:cxn ang="0">
                <a:pos x="171" y="13"/>
              </a:cxn>
              <a:cxn ang="0">
                <a:pos x="171" y="0"/>
              </a:cxn>
              <a:cxn ang="0">
                <a:pos x="158" y="0"/>
              </a:cxn>
              <a:cxn ang="0">
                <a:pos x="171" y="13"/>
              </a:cxn>
            </a:cxnLst>
            <a:rect l="0" t="0" r="r" b="b"/>
            <a:pathLst>
              <a:path w="171" h="27">
                <a:moveTo>
                  <a:pt x="171" y="13"/>
                </a:moveTo>
                <a:lnTo>
                  <a:pt x="158" y="0"/>
                </a:lnTo>
                <a:lnTo>
                  <a:pt x="0" y="0"/>
                </a:lnTo>
                <a:lnTo>
                  <a:pt x="0" y="27"/>
                </a:lnTo>
                <a:lnTo>
                  <a:pt x="158" y="27"/>
                </a:lnTo>
                <a:lnTo>
                  <a:pt x="146" y="13"/>
                </a:lnTo>
                <a:lnTo>
                  <a:pt x="171" y="13"/>
                </a:lnTo>
                <a:lnTo>
                  <a:pt x="171" y="0"/>
                </a:lnTo>
                <a:lnTo>
                  <a:pt x="158" y="0"/>
                </a:lnTo>
                <a:lnTo>
                  <a:pt x="171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" name="Freeform 80"/>
          <p:cNvSpPr>
            <a:spLocks/>
          </p:cNvSpPr>
          <p:nvPr/>
        </p:nvSpPr>
        <p:spPr bwMode="auto">
          <a:xfrm>
            <a:off x="3965400" y="4200838"/>
            <a:ext cx="44938" cy="1383362"/>
          </a:xfrm>
          <a:custGeom>
            <a:avLst/>
            <a:gdLst/>
            <a:ahLst/>
            <a:cxnLst>
              <a:cxn ang="0">
                <a:pos x="12" y="845"/>
              </a:cxn>
              <a:cxn ang="0">
                <a:pos x="25" y="832"/>
              </a:cxn>
              <a:cxn ang="0">
                <a:pos x="25" y="0"/>
              </a:cxn>
              <a:cxn ang="0">
                <a:pos x="0" y="0"/>
              </a:cxn>
              <a:cxn ang="0">
                <a:pos x="0" y="832"/>
              </a:cxn>
              <a:cxn ang="0">
                <a:pos x="12" y="821"/>
              </a:cxn>
              <a:cxn ang="0">
                <a:pos x="12" y="845"/>
              </a:cxn>
              <a:cxn ang="0">
                <a:pos x="25" y="845"/>
              </a:cxn>
              <a:cxn ang="0">
                <a:pos x="25" y="832"/>
              </a:cxn>
              <a:cxn ang="0">
                <a:pos x="12" y="845"/>
              </a:cxn>
            </a:cxnLst>
            <a:rect l="0" t="0" r="r" b="b"/>
            <a:pathLst>
              <a:path w="25" h="845">
                <a:moveTo>
                  <a:pt x="12" y="845"/>
                </a:moveTo>
                <a:lnTo>
                  <a:pt x="25" y="832"/>
                </a:lnTo>
                <a:lnTo>
                  <a:pt x="25" y="0"/>
                </a:lnTo>
                <a:lnTo>
                  <a:pt x="0" y="0"/>
                </a:lnTo>
                <a:lnTo>
                  <a:pt x="0" y="832"/>
                </a:lnTo>
                <a:lnTo>
                  <a:pt x="12" y="821"/>
                </a:lnTo>
                <a:lnTo>
                  <a:pt x="12" y="845"/>
                </a:lnTo>
                <a:lnTo>
                  <a:pt x="25" y="845"/>
                </a:lnTo>
                <a:lnTo>
                  <a:pt x="25" y="832"/>
                </a:lnTo>
                <a:lnTo>
                  <a:pt x="12" y="8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" name="Freeform 81"/>
          <p:cNvSpPr>
            <a:spLocks/>
          </p:cNvSpPr>
          <p:nvPr/>
        </p:nvSpPr>
        <p:spPr bwMode="auto">
          <a:xfrm>
            <a:off x="3679595" y="5544909"/>
            <a:ext cx="307376" cy="39291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3" y="24"/>
              </a:cxn>
              <a:cxn ang="0">
                <a:pos x="171" y="24"/>
              </a:cxn>
              <a:cxn ang="0">
                <a:pos x="171" y="0"/>
              </a:cxn>
              <a:cxn ang="0">
                <a:pos x="13" y="0"/>
              </a:cxn>
              <a:cxn ang="0">
                <a:pos x="24" y="11"/>
              </a:cxn>
              <a:cxn ang="0">
                <a:pos x="0" y="11"/>
              </a:cxn>
              <a:cxn ang="0">
                <a:pos x="0" y="24"/>
              </a:cxn>
              <a:cxn ang="0">
                <a:pos x="13" y="24"/>
              </a:cxn>
              <a:cxn ang="0">
                <a:pos x="0" y="11"/>
              </a:cxn>
            </a:cxnLst>
            <a:rect l="0" t="0" r="r" b="b"/>
            <a:pathLst>
              <a:path w="171" h="24">
                <a:moveTo>
                  <a:pt x="0" y="11"/>
                </a:moveTo>
                <a:lnTo>
                  <a:pt x="13" y="24"/>
                </a:lnTo>
                <a:lnTo>
                  <a:pt x="171" y="24"/>
                </a:lnTo>
                <a:lnTo>
                  <a:pt x="171" y="0"/>
                </a:lnTo>
                <a:lnTo>
                  <a:pt x="13" y="0"/>
                </a:lnTo>
                <a:lnTo>
                  <a:pt x="24" y="11"/>
                </a:lnTo>
                <a:lnTo>
                  <a:pt x="0" y="11"/>
                </a:lnTo>
                <a:lnTo>
                  <a:pt x="0" y="24"/>
                </a:lnTo>
                <a:lnTo>
                  <a:pt x="13" y="24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" name="Freeform 82"/>
          <p:cNvSpPr>
            <a:spLocks/>
          </p:cNvSpPr>
          <p:nvPr/>
        </p:nvSpPr>
        <p:spPr bwMode="auto">
          <a:xfrm>
            <a:off x="3679595" y="4179555"/>
            <a:ext cx="43140" cy="1383362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13"/>
              </a:cxn>
              <a:cxn ang="0">
                <a:pos x="0" y="845"/>
              </a:cxn>
              <a:cxn ang="0">
                <a:pos x="24" y="845"/>
              </a:cxn>
              <a:cxn ang="0">
                <a:pos x="24" y="13"/>
              </a:cxn>
              <a:cxn ang="0">
                <a:pos x="13" y="27"/>
              </a:cxn>
              <a:cxn ang="0">
                <a:pos x="13" y="0"/>
              </a:cxn>
              <a:cxn ang="0">
                <a:pos x="0" y="0"/>
              </a:cxn>
              <a:cxn ang="0">
                <a:pos x="0" y="13"/>
              </a:cxn>
              <a:cxn ang="0">
                <a:pos x="13" y="0"/>
              </a:cxn>
            </a:cxnLst>
            <a:rect l="0" t="0" r="r" b="b"/>
            <a:pathLst>
              <a:path w="24" h="845">
                <a:moveTo>
                  <a:pt x="13" y="0"/>
                </a:moveTo>
                <a:lnTo>
                  <a:pt x="0" y="13"/>
                </a:lnTo>
                <a:lnTo>
                  <a:pt x="0" y="845"/>
                </a:lnTo>
                <a:lnTo>
                  <a:pt x="24" y="845"/>
                </a:lnTo>
                <a:lnTo>
                  <a:pt x="24" y="13"/>
                </a:lnTo>
                <a:lnTo>
                  <a:pt x="13" y="27"/>
                </a:lnTo>
                <a:lnTo>
                  <a:pt x="13" y="0"/>
                </a:lnTo>
                <a:lnTo>
                  <a:pt x="0" y="0"/>
                </a:lnTo>
                <a:lnTo>
                  <a:pt x="0" y="13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5" name="Rectangle 83"/>
          <p:cNvSpPr>
            <a:spLocks noChangeArrowheads="1"/>
          </p:cNvSpPr>
          <p:nvPr/>
        </p:nvSpPr>
        <p:spPr bwMode="auto">
          <a:xfrm>
            <a:off x="4601721" y="4199201"/>
            <a:ext cx="285805" cy="1363717"/>
          </a:xfrm>
          <a:prstGeom prst="rect">
            <a:avLst/>
          </a:prstGeom>
          <a:solidFill>
            <a:srgbClr val="003F7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6" name="Freeform 84"/>
          <p:cNvSpPr>
            <a:spLocks/>
          </p:cNvSpPr>
          <p:nvPr/>
        </p:nvSpPr>
        <p:spPr bwMode="auto">
          <a:xfrm>
            <a:off x="4601721" y="4179555"/>
            <a:ext cx="307376" cy="40928"/>
          </a:xfrm>
          <a:custGeom>
            <a:avLst/>
            <a:gdLst/>
            <a:ahLst/>
            <a:cxnLst>
              <a:cxn ang="0">
                <a:pos x="171" y="12"/>
              </a:cxn>
              <a:cxn ang="0">
                <a:pos x="159" y="0"/>
              </a:cxn>
              <a:cxn ang="0">
                <a:pos x="0" y="0"/>
              </a:cxn>
              <a:cxn ang="0">
                <a:pos x="0" y="25"/>
              </a:cxn>
              <a:cxn ang="0">
                <a:pos x="159" y="25"/>
              </a:cxn>
              <a:cxn ang="0">
                <a:pos x="146" y="12"/>
              </a:cxn>
              <a:cxn ang="0">
                <a:pos x="171" y="12"/>
              </a:cxn>
              <a:cxn ang="0">
                <a:pos x="171" y="0"/>
              </a:cxn>
              <a:cxn ang="0">
                <a:pos x="159" y="0"/>
              </a:cxn>
              <a:cxn ang="0">
                <a:pos x="171" y="12"/>
              </a:cxn>
            </a:cxnLst>
            <a:rect l="0" t="0" r="r" b="b"/>
            <a:pathLst>
              <a:path w="171" h="25">
                <a:moveTo>
                  <a:pt x="171" y="12"/>
                </a:moveTo>
                <a:lnTo>
                  <a:pt x="159" y="0"/>
                </a:lnTo>
                <a:lnTo>
                  <a:pt x="0" y="0"/>
                </a:lnTo>
                <a:lnTo>
                  <a:pt x="0" y="25"/>
                </a:lnTo>
                <a:lnTo>
                  <a:pt x="159" y="25"/>
                </a:lnTo>
                <a:lnTo>
                  <a:pt x="146" y="12"/>
                </a:lnTo>
                <a:lnTo>
                  <a:pt x="171" y="12"/>
                </a:lnTo>
                <a:lnTo>
                  <a:pt x="171" y="0"/>
                </a:lnTo>
                <a:lnTo>
                  <a:pt x="159" y="0"/>
                </a:lnTo>
                <a:lnTo>
                  <a:pt x="171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7" name="Freeform 85"/>
          <p:cNvSpPr>
            <a:spLocks/>
          </p:cNvSpPr>
          <p:nvPr/>
        </p:nvSpPr>
        <p:spPr bwMode="auto">
          <a:xfrm>
            <a:off x="4864159" y="4199201"/>
            <a:ext cx="44938" cy="1381725"/>
          </a:xfrm>
          <a:custGeom>
            <a:avLst/>
            <a:gdLst/>
            <a:ahLst/>
            <a:cxnLst>
              <a:cxn ang="0">
                <a:pos x="13" y="844"/>
              </a:cxn>
              <a:cxn ang="0">
                <a:pos x="25" y="833"/>
              </a:cxn>
              <a:cxn ang="0">
                <a:pos x="25" y="0"/>
              </a:cxn>
              <a:cxn ang="0">
                <a:pos x="0" y="0"/>
              </a:cxn>
              <a:cxn ang="0">
                <a:pos x="0" y="833"/>
              </a:cxn>
              <a:cxn ang="0">
                <a:pos x="13" y="820"/>
              </a:cxn>
              <a:cxn ang="0">
                <a:pos x="13" y="844"/>
              </a:cxn>
              <a:cxn ang="0">
                <a:pos x="25" y="844"/>
              </a:cxn>
              <a:cxn ang="0">
                <a:pos x="25" y="833"/>
              </a:cxn>
              <a:cxn ang="0">
                <a:pos x="13" y="844"/>
              </a:cxn>
            </a:cxnLst>
            <a:rect l="0" t="0" r="r" b="b"/>
            <a:pathLst>
              <a:path w="25" h="844">
                <a:moveTo>
                  <a:pt x="13" y="844"/>
                </a:moveTo>
                <a:lnTo>
                  <a:pt x="25" y="833"/>
                </a:lnTo>
                <a:lnTo>
                  <a:pt x="25" y="0"/>
                </a:lnTo>
                <a:lnTo>
                  <a:pt x="0" y="0"/>
                </a:lnTo>
                <a:lnTo>
                  <a:pt x="0" y="833"/>
                </a:lnTo>
                <a:lnTo>
                  <a:pt x="13" y="820"/>
                </a:lnTo>
                <a:lnTo>
                  <a:pt x="13" y="844"/>
                </a:lnTo>
                <a:lnTo>
                  <a:pt x="25" y="844"/>
                </a:lnTo>
                <a:lnTo>
                  <a:pt x="25" y="833"/>
                </a:lnTo>
                <a:lnTo>
                  <a:pt x="13" y="8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" name="Freeform 86"/>
          <p:cNvSpPr>
            <a:spLocks/>
          </p:cNvSpPr>
          <p:nvPr/>
        </p:nvSpPr>
        <p:spPr bwMode="auto">
          <a:xfrm>
            <a:off x="4580151" y="5541635"/>
            <a:ext cx="307376" cy="39291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2" y="24"/>
              </a:cxn>
              <a:cxn ang="0">
                <a:pos x="171" y="24"/>
              </a:cxn>
              <a:cxn ang="0">
                <a:pos x="171" y="0"/>
              </a:cxn>
              <a:cxn ang="0">
                <a:pos x="12" y="0"/>
              </a:cxn>
              <a:cxn ang="0">
                <a:pos x="25" y="13"/>
              </a:cxn>
              <a:cxn ang="0">
                <a:pos x="0" y="13"/>
              </a:cxn>
              <a:cxn ang="0">
                <a:pos x="0" y="24"/>
              </a:cxn>
              <a:cxn ang="0">
                <a:pos x="12" y="24"/>
              </a:cxn>
              <a:cxn ang="0">
                <a:pos x="0" y="13"/>
              </a:cxn>
            </a:cxnLst>
            <a:rect l="0" t="0" r="r" b="b"/>
            <a:pathLst>
              <a:path w="171" h="24">
                <a:moveTo>
                  <a:pt x="0" y="13"/>
                </a:moveTo>
                <a:lnTo>
                  <a:pt x="12" y="24"/>
                </a:lnTo>
                <a:lnTo>
                  <a:pt x="171" y="24"/>
                </a:lnTo>
                <a:lnTo>
                  <a:pt x="171" y="0"/>
                </a:lnTo>
                <a:lnTo>
                  <a:pt x="12" y="0"/>
                </a:lnTo>
                <a:lnTo>
                  <a:pt x="25" y="13"/>
                </a:lnTo>
                <a:lnTo>
                  <a:pt x="0" y="13"/>
                </a:lnTo>
                <a:lnTo>
                  <a:pt x="0" y="24"/>
                </a:lnTo>
                <a:lnTo>
                  <a:pt x="12" y="24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" name="Freeform 87"/>
          <p:cNvSpPr>
            <a:spLocks/>
          </p:cNvSpPr>
          <p:nvPr/>
        </p:nvSpPr>
        <p:spPr bwMode="auto">
          <a:xfrm>
            <a:off x="4580151" y="4179555"/>
            <a:ext cx="44938" cy="1383362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12"/>
              </a:cxn>
              <a:cxn ang="0">
                <a:pos x="0" y="845"/>
              </a:cxn>
              <a:cxn ang="0">
                <a:pos x="25" y="845"/>
              </a:cxn>
              <a:cxn ang="0">
                <a:pos x="25" y="12"/>
              </a:cxn>
              <a:cxn ang="0">
                <a:pos x="12" y="25"/>
              </a:cxn>
              <a:cxn ang="0">
                <a:pos x="12" y="0"/>
              </a:cxn>
              <a:cxn ang="0">
                <a:pos x="0" y="0"/>
              </a:cxn>
              <a:cxn ang="0">
                <a:pos x="0" y="12"/>
              </a:cxn>
              <a:cxn ang="0">
                <a:pos x="12" y="0"/>
              </a:cxn>
            </a:cxnLst>
            <a:rect l="0" t="0" r="r" b="b"/>
            <a:pathLst>
              <a:path w="25" h="845">
                <a:moveTo>
                  <a:pt x="12" y="0"/>
                </a:moveTo>
                <a:lnTo>
                  <a:pt x="0" y="12"/>
                </a:lnTo>
                <a:lnTo>
                  <a:pt x="0" y="845"/>
                </a:lnTo>
                <a:lnTo>
                  <a:pt x="25" y="845"/>
                </a:lnTo>
                <a:lnTo>
                  <a:pt x="25" y="12"/>
                </a:lnTo>
                <a:lnTo>
                  <a:pt x="12" y="25"/>
                </a:lnTo>
                <a:lnTo>
                  <a:pt x="12" y="0"/>
                </a:lnTo>
                <a:lnTo>
                  <a:pt x="0" y="0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" name="Rectangle 88"/>
          <p:cNvSpPr>
            <a:spLocks noChangeArrowheads="1"/>
          </p:cNvSpPr>
          <p:nvPr/>
        </p:nvSpPr>
        <p:spPr bwMode="auto">
          <a:xfrm>
            <a:off x="2714612" y="4357694"/>
            <a:ext cx="880784" cy="1499598"/>
          </a:xfrm>
          <a:prstGeom prst="rect">
            <a:avLst/>
          </a:prstGeom>
          <a:solidFill>
            <a:srgbClr val="7F3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1" name="Freeform 89"/>
          <p:cNvSpPr>
            <a:spLocks/>
          </p:cNvSpPr>
          <p:nvPr/>
        </p:nvSpPr>
        <p:spPr bwMode="auto">
          <a:xfrm>
            <a:off x="2683769" y="4339993"/>
            <a:ext cx="904152" cy="39291"/>
          </a:xfrm>
          <a:custGeom>
            <a:avLst/>
            <a:gdLst/>
            <a:ahLst/>
            <a:cxnLst>
              <a:cxn ang="0">
                <a:pos x="503" y="13"/>
              </a:cxn>
              <a:cxn ang="0">
                <a:pos x="490" y="0"/>
              </a:cxn>
              <a:cxn ang="0">
                <a:pos x="0" y="0"/>
              </a:cxn>
              <a:cxn ang="0">
                <a:pos x="0" y="24"/>
              </a:cxn>
              <a:cxn ang="0">
                <a:pos x="490" y="24"/>
              </a:cxn>
              <a:cxn ang="0">
                <a:pos x="479" y="13"/>
              </a:cxn>
              <a:cxn ang="0">
                <a:pos x="503" y="13"/>
              </a:cxn>
              <a:cxn ang="0">
                <a:pos x="503" y="0"/>
              </a:cxn>
              <a:cxn ang="0">
                <a:pos x="490" y="0"/>
              </a:cxn>
              <a:cxn ang="0">
                <a:pos x="503" y="13"/>
              </a:cxn>
            </a:cxnLst>
            <a:rect l="0" t="0" r="r" b="b"/>
            <a:pathLst>
              <a:path w="503" h="24">
                <a:moveTo>
                  <a:pt x="503" y="13"/>
                </a:moveTo>
                <a:lnTo>
                  <a:pt x="490" y="0"/>
                </a:lnTo>
                <a:lnTo>
                  <a:pt x="0" y="0"/>
                </a:lnTo>
                <a:lnTo>
                  <a:pt x="0" y="24"/>
                </a:lnTo>
                <a:lnTo>
                  <a:pt x="490" y="24"/>
                </a:lnTo>
                <a:lnTo>
                  <a:pt x="479" y="13"/>
                </a:lnTo>
                <a:lnTo>
                  <a:pt x="503" y="13"/>
                </a:lnTo>
                <a:lnTo>
                  <a:pt x="503" y="0"/>
                </a:lnTo>
                <a:lnTo>
                  <a:pt x="490" y="0"/>
                </a:lnTo>
                <a:lnTo>
                  <a:pt x="503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" name="Freeform 90"/>
          <p:cNvSpPr>
            <a:spLocks/>
          </p:cNvSpPr>
          <p:nvPr/>
        </p:nvSpPr>
        <p:spPr bwMode="auto">
          <a:xfrm>
            <a:off x="3544781" y="4361275"/>
            <a:ext cx="43140" cy="1520880"/>
          </a:xfrm>
          <a:custGeom>
            <a:avLst/>
            <a:gdLst/>
            <a:ahLst/>
            <a:cxnLst>
              <a:cxn ang="0">
                <a:pos x="11" y="929"/>
              </a:cxn>
              <a:cxn ang="0">
                <a:pos x="24" y="916"/>
              </a:cxn>
              <a:cxn ang="0">
                <a:pos x="24" y="0"/>
              </a:cxn>
              <a:cxn ang="0">
                <a:pos x="0" y="0"/>
              </a:cxn>
              <a:cxn ang="0">
                <a:pos x="0" y="916"/>
              </a:cxn>
              <a:cxn ang="0">
                <a:pos x="11" y="905"/>
              </a:cxn>
              <a:cxn ang="0">
                <a:pos x="11" y="929"/>
              </a:cxn>
              <a:cxn ang="0">
                <a:pos x="24" y="929"/>
              </a:cxn>
              <a:cxn ang="0">
                <a:pos x="24" y="916"/>
              </a:cxn>
              <a:cxn ang="0">
                <a:pos x="11" y="929"/>
              </a:cxn>
            </a:cxnLst>
            <a:rect l="0" t="0" r="r" b="b"/>
            <a:pathLst>
              <a:path w="24" h="929">
                <a:moveTo>
                  <a:pt x="11" y="929"/>
                </a:moveTo>
                <a:lnTo>
                  <a:pt x="24" y="916"/>
                </a:lnTo>
                <a:lnTo>
                  <a:pt x="24" y="0"/>
                </a:lnTo>
                <a:lnTo>
                  <a:pt x="0" y="0"/>
                </a:lnTo>
                <a:lnTo>
                  <a:pt x="0" y="916"/>
                </a:lnTo>
                <a:lnTo>
                  <a:pt x="11" y="905"/>
                </a:lnTo>
                <a:lnTo>
                  <a:pt x="11" y="929"/>
                </a:lnTo>
                <a:lnTo>
                  <a:pt x="24" y="929"/>
                </a:lnTo>
                <a:lnTo>
                  <a:pt x="24" y="916"/>
                </a:lnTo>
                <a:lnTo>
                  <a:pt x="11" y="9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" name="Freeform 91"/>
          <p:cNvSpPr>
            <a:spLocks/>
          </p:cNvSpPr>
          <p:nvPr/>
        </p:nvSpPr>
        <p:spPr bwMode="auto">
          <a:xfrm>
            <a:off x="2660402" y="5842864"/>
            <a:ext cx="904152" cy="39291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3" y="24"/>
              </a:cxn>
              <a:cxn ang="0">
                <a:pos x="503" y="24"/>
              </a:cxn>
              <a:cxn ang="0">
                <a:pos x="503" y="0"/>
              </a:cxn>
              <a:cxn ang="0">
                <a:pos x="13" y="0"/>
              </a:cxn>
              <a:cxn ang="0">
                <a:pos x="26" y="11"/>
              </a:cxn>
              <a:cxn ang="0">
                <a:pos x="0" y="11"/>
              </a:cxn>
              <a:cxn ang="0">
                <a:pos x="0" y="24"/>
              </a:cxn>
              <a:cxn ang="0">
                <a:pos x="13" y="24"/>
              </a:cxn>
              <a:cxn ang="0">
                <a:pos x="0" y="11"/>
              </a:cxn>
            </a:cxnLst>
            <a:rect l="0" t="0" r="r" b="b"/>
            <a:pathLst>
              <a:path w="503" h="24">
                <a:moveTo>
                  <a:pt x="0" y="11"/>
                </a:moveTo>
                <a:lnTo>
                  <a:pt x="13" y="24"/>
                </a:lnTo>
                <a:lnTo>
                  <a:pt x="503" y="24"/>
                </a:lnTo>
                <a:lnTo>
                  <a:pt x="503" y="0"/>
                </a:lnTo>
                <a:lnTo>
                  <a:pt x="13" y="0"/>
                </a:lnTo>
                <a:lnTo>
                  <a:pt x="26" y="11"/>
                </a:lnTo>
                <a:lnTo>
                  <a:pt x="0" y="11"/>
                </a:lnTo>
                <a:lnTo>
                  <a:pt x="0" y="24"/>
                </a:lnTo>
                <a:lnTo>
                  <a:pt x="13" y="24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" name="Freeform 92"/>
          <p:cNvSpPr>
            <a:spLocks/>
          </p:cNvSpPr>
          <p:nvPr/>
        </p:nvSpPr>
        <p:spPr bwMode="auto">
          <a:xfrm>
            <a:off x="2660402" y="4339993"/>
            <a:ext cx="46735" cy="1520880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13"/>
              </a:cxn>
              <a:cxn ang="0">
                <a:pos x="0" y="929"/>
              </a:cxn>
              <a:cxn ang="0">
                <a:pos x="26" y="929"/>
              </a:cxn>
              <a:cxn ang="0">
                <a:pos x="26" y="13"/>
              </a:cxn>
              <a:cxn ang="0">
                <a:pos x="13" y="24"/>
              </a:cxn>
              <a:cxn ang="0">
                <a:pos x="13" y="0"/>
              </a:cxn>
              <a:cxn ang="0">
                <a:pos x="0" y="0"/>
              </a:cxn>
              <a:cxn ang="0">
                <a:pos x="0" y="13"/>
              </a:cxn>
              <a:cxn ang="0">
                <a:pos x="13" y="0"/>
              </a:cxn>
            </a:cxnLst>
            <a:rect l="0" t="0" r="r" b="b"/>
            <a:pathLst>
              <a:path w="26" h="929">
                <a:moveTo>
                  <a:pt x="13" y="0"/>
                </a:moveTo>
                <a:lnTo>
                  <a:pt x="0" y="13"/>
                </a:lnTo>
                <a:lnTo>
                  <a:pt x="0" y="929"/>
                </a:lnTo>
                <a:lnTo>
                  <a:pt x="26" y="929"/>
                </a:lnTo>
                <a:lnTo>
                  <a:pt x="26" y="13"/>
                </a:lnTo>
                <a:lnTo>
                  <a:pt x="13" y="24"/>
                </a:lnTo>
                <a:lnTo>
                  <a:pt x="13" y="0"/>
                </a:lnTo>
                <a:lnTo>
                  <a:pt x="0" y="0"/>
                </a:lnTo>
                <a:lnTo>
                  <a:pt x="0" y="13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5" name="Rectangle 93"/>
          <p:cNvSpPr>
            <a:spLocks noChangeArrowheads="1"/>
          </p:cNvSpPr>
          <p:nvPr/>
        </p:nvSpPr>
        <p:spPr bwMode="auto">
          <a:xfrm>
            <a:off x="931189" y="5839590"/>
            <a:ext cx="1569233" cy="458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" name="Freeform 94"/>
          <p:cNvSpPr>
            <a:spLocks/>
          </p:cNvSpPr>
          <p:nvPr/>
        </p:nvSpPr>
        <p:spPr bwMode="auto">
          <a:xfrm>
            <a:off x="931189" y="5818308"/>
            <a:ext cx="1592601" cy="39291"/>
          </a:xfrm>
          <a:custGeom>
            <a:avLst/>
            <a:gdLst/>
            <a:ahLst/>
            <a:cxnLst>
              <a:cxn ang="0">
                <a:pos x="886" y="13"/>
              </a:cxn>
              <a:cxn ang="0">
                <a:pos x="873" y="0"/>
              </a:cxn>
              <a:cxn ang="0">
                <a:pos x="0" y="0"/>
              </a:cxn>
              <a:cxn ang="0">
                <a:pos x="0" y="24"/>
              </a:cxn>
              <a:cxn ang="0">
                <a:pos x="873" y="24"/>
              </a:cxn>
              <a:cxn ang="0">
                <a:pos x="862" y="13"/>
              </a:cxn>
              <a:cxn ang="0">
                <a:pos x="886" y="13"/>
              </a:cxn>
              <a:cxn ang="0">
                <a:pos x="886" y="0"/>
              </a:cxn>
              <a:cxn ang="0">
                <a:pos x="873" y="0"/>
              </a:cxn>
              <a:cxn ang="0">
                <a:pos x="886" y="13"/>
              </a:cxn>
            </a:cxnLst>
            <a:rect l="0" t="0" r="r" b="b"/>
            <a:pathLst>
              <a:path w="886" h="24">
                <a:moveTo>
                  <a:pt x="886" y="13"/>
                </a:moveTo>
                <a:lnTo>
                  <a:pt x="873" y="0"/>
                </a:lnTo>
                <a:lnTo>
                  <a:pt x="0" y="0"/>
                </a:lnTo>
                <a:lnTo>
                  <a:pt x="0" y="24"/>
                </a:lnTo>
                <a:lnTo>
                  <a:pt x="873" y="24"/>
                </a:lnTo>
                <a:lnTo>
                  <a:pt x="862" y="13"/>
                </a:lnTo>
                <a:lnTo>
                  <a:pt x="886" y="13"/>
                </a:lnTo>
                <a:lnTo>
                  <a:pt x="886" y="0"/>
                </a:lnTo>
                <a:lnTo>
                  <a:pt x="873" y="0"/>
                </a:lnTo>
                <a:lnTo>
                  <a:pt x="886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" name="Freeform 95"/>
          <p:cNvSpPr>
            <a:spLocks/>
          </p:cNvSpPr>
          <p:nvPr/>
        </p:nvSpPr>
        <p:spPr bwMode="auto">
          <a:xfrm>
            <a:off x="2480650" y="5839590"/>
            <a:ext cx="43140" cy="65485"/>
          </a:xfrm>
          <a:custGeom>
            <a:avLst/>
            <a:gdLst/>
            <a:ahLst/>
            <a:cxnLst>
              <a:cxn ang="0">
                <a:pos x="11" y="40"/>
              </a:cxn>
              <a:cxn ang="0">
                <a:pos x="24" y="28"/>
              </a:cxn>
              <a:cxn ang="0">
                <a:pos x="24" y="0"/>
              </a:cxn>
              <a:cxn ang="0">
                <a:pos x="0" y="0"/>
              </a:cxn>
              <a:cxn ang="0">
                <a:pos x="0" y="28"/>
              </a:cxn>
              <a:cxn ang="0">
                <a:pos x="11" y="15"/>
              </a:cxn>
              <a:cxn ang="0">
                <a:pos x="11" y="40"/>
              </a:cxn>
              <a:cxn ang="0">
                <a:pos x="24" y="40"/>
              </a:cxn>
              <a:cxn ang="0">
                <a:pos x="24" y="28"/>
              </a:cxn>
              <a:cxn ang="0">
                <a:pos x="11" y="40"/>
              </a:cxn>
            </a:cxnLst>
            <a:rect l="0" t="0" r="r" b="b"/>
            <a:pathLst>
              <a:path w="24" h="40">
                <a:moveTo>
                  <a:pt x="11" y="40"/>
                </a:moveTo>
                <a:lnTo>
                  <a:pt x="24" y="28"/>
                </a:lnTo>
                <a:lnTo>
                  <a:pt x="24" y="0"/>
                </a:lnTo>
                <a:lnTo>
                  <a:pt x="0" y="0"/>
                </a:lnTo>
                <a:lnTo>
                  <a:pt x="0" y="28"/>
                </a:lnTo>
                <a:lnTo>
                  <a:pt x="11" y="15"/>
                </a:lnTo>
                <a:lnTo>
                  <a:pt x="11" y="40"/>
                </a:lnTo>
                <a:lnTo>
                  <a:pt x="24" y="40"/>
                </a:lnTo>
                <a:lnTo>
                  <a:pt x="24" y="28"/>
                </a:lnTo>
                <a:lnTo>
                  <a:pt x="11" y="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" name="Freeform 96"/>
          <p:cNvSpPr>
            <a:spLocks/>
          </p:cNvSpPr>
          <p:nvPr/>
        </p:nvSpPr>
        <p:spPr bwMode="auto">
          <a:xfrm>
            <a:off x="911417" y="5864147"/>
            <a:ext cx="1589006" cy="4092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1" y="25"/>
              </a:cxn>
              <a:cxn ang="0">
                <a:pos x="884" y="25"/>
              </a:cxn>
              <a:cxn ang="0">
                <a:pos x="884" y="0"/>
              </a:cxn>
              <a:cxn ang="0">
                <a:pos x="11" y="0"/>
              </a:cxn>
              <a:cxn ang="0">
                <a:pos x="24" y="13"/>
              </a:cxn>
              <a:cxn ang="0">
                <a:pos x="0" y="13"/>
              </a:cxn>
              <a:cxn ang="0">
                <a:pos x="0" y="25"/>
              </a:cxn>
              <a:cxn ang="0">
                <a:pos x="11" y="25"/>
              </a:cxn>
              <a:cxn ang="0">
                <a:pos x="0" y="13"/>
              </a:cxn>
            </a:cxnLst>
            <a:rect l="0" t="0" r="r" b="b"/>
            <a:pathLst>
              <a:path w="884" h="25">
                <a:moveTo>
                  <a:pt x="0" y="13"/>
                </a:moveTo>
                <a:lnTo>
                  <a:pt x="11" y="25"/>
                </a:lnTo>
                <a:lnTo>
                  <a:pt x="884" y="25"/>
                </a:lnTo>
                <a:lnTo>
                  <a:pt x="884" y="0"/>
                </a:lnTo>
                <a:lnTo>
                  <a:pt x="11" y="0"/>
                </a:lnTo>
                <a:lnTo>
                  <a:pt x="24" y="13"/>
                </a:lnTo>
                <a:lnTo>
                  <a:pt x="0" y="13"/>
                </a:lnTo>
                <a:lnTo>
                  <a:pt x="0" y="25"/>
                </a:lnTo>
                <a:lnTo>
                  <a:pt x="11" y="25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9" name="Freeform 97"/>
          <p:cNvSpPr>
            <a:spLocks/>
          </p:cNvSpPr>
          <p:nvPr/>
        </p:nvSpPr>
        <p:spPr bwMode="auto">
          <a:xfrm>
            <a:off x="911417" y="5818308"/>
            <a:ext cx="43140" cy="67122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0" y="13"/>
              </a:cxn>
              <a:cxn ang="0">
                <a:pos x="0" y="41"/>
              </a:cxn>
              <a:cxn ang="0">
                <a:pos x="24" y="41"/>
              </a:cxn>
              <a:cxn ang="0">
                <a:pos x="24" y="13"/>
              </a:cxn>
              <a:cxn ang="0">
                <a:pos x="11" y="24"/>
              </a:cxn>
              <a:cxn ang="0">
                <a:pos x="11" y="0"/>
              </a:cxn>
              <a:cxn ang="0">
                <a:pos x="0" y="0"/>
              </a:cxn>
              <a:cxn ang="0">
                <a:pos x="0" y="13"/>
              </a:cxn>
              <a:cxn ang="0">
                <a:pos x="11" y="0"/>
              </a:cxn>
            </a:cxnLst>
            <a:rect l="0" t="0" r="r" b="b"/>
            <a:pathLst>
              <a:path w="24" h="41">
                <a:moveTo>
                  <a:pt x="11" y="0"/>
                </a:moveTo>
                <a:lnTo>
                  <a:pt x="0" y="13"/>
                </a:lnTo>
                <a:lnTo>
                  <a:pt x="0" y="41"/>
                </a:lnTo>
                <a:lnTo>
                  <a:pt x="24" y="41"/>
                </a:lnTo>
                <a:lnTo>
                  <a:pt x="24" y="13"/>
                </a:lnTo>
                <a:lnTo>
                  <a:pt x="11" y="24"/>
                </a:lnTo>
                <a:lnTo>
                  <a:pt x="11" y="0"/>
                </a:lnTo>
                <a:lnTo>
                  <a:pt x="0" y="0"/>
                </a:lnTo>
                <a:lnTo>
                  <a:pt x="0" y="13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0" name="Rectangle 98"/>
          <p:cNvSpPr>
            <a:spLocks noChangeArrowheads="1"/>
          </p:cNvSpPr>
          <p:nvPr/>
        </p:nvSpPr>
        <p:spPr bwMode="auto">
          <a:xfrm>
            <a:off x="1035445" y="5888704"/>
            <a:ext cx="1464977" cy="248842"/>
          </a:xfrm>
          <a:prstGeom prst="rect">
            <a:avLst/>
          </a:prstGeom>
          <a:solidFill>
            <a:srgbClr val="D1AF7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1" name="Freeform 99"/>
          <p:cNvSpPr>
            <a:spLocks/>
          </p:cNvSpPr>
          <p:nvPr/>
        </p:nvSpPr>
        <p:spPr bwMode="auto">
          <a:xfrm>
            <a:off x="1035445" y="5867421"/>
            <a:ext cx="1488345" cy="39291"/>
          </a:xfrm>
          <a:custGeom>
            <a:avLst/>
            <a:gdLst/>
            <a:ahLst/>
            <a:cxnLst>
              <a:cxn ang="0">
                <a:pos x="828" y="13"/>
              </a:cxn>
              <a:cxn ang="0">
                <a:pos x="815" y="0"/>
              </a:cxn>
              <a:cxn ang="0">
                <a:pos x="0" y="0"/>
              </a:cxn>
              <a:cxn ang="0">
                <a:pos x="0" y="24"/>
              </a:cxn>
              <a:cxn ang="0">
                <a:pos x="815" y="24"/>
              </a:cxn>
              <a:cxn ang="0">
                <a:pos x="804" y="13"/>
              </a:cxn>
              <a:cxn ang="0">
                <a:pos x="828" y="13"/>
              </a:cxn>
              <a:cxn ang="0">
                <a:pos x="828" y="0"/>
              </a:cxn>
              <a:cxn ang="0">
                <a:pos x="815" y="0"/>
              </a:cxn>
              <a:cxn ang="0">
                <a:pos x="828" y="13"/>
              </a:cxn>
            </a:cxnLst>
            <a:rect l="0" t="0" r="r" b="b"/>
            <a:pathLst>
              <a:path w="828" h="24">
                <a:moveTo>
                  <a:pt x="828" y="13"/>
                </a:moveTo>
                <a:lnTo>
                  <a:pt x="815" y="0"/>
                </a:lnTo>
                <a:lnTo>
                  <a:pt x="0" y="0"/>
                </a:lnTo>
                <a:lnTo>
                  <a:pt x="0" y="24"/>
                </a:lnTo>
                <a:lnTo>
                  <a:pt x="815" y="24"/>
                </a:lnTo>
                <a:lnTo>
                  <a:pt x="804" y="13"/>
                </a:lnTo>
                <a:lnTo>
                  <a:pt x="828" y="13"/>
                </a:lnTo>
                <a:lnTo>
                  <a:pt x="828" y="0"/>
                </a:lnTo>
                <a:lnTo>
                  <a:pt x="815" y="0"/>
                </a:lnTo>
                <a:lnTo>
                  <a:pt x="828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" name="Freeform 100"/>
          <p:cNvSpPr>
            <a:spLocks/>
          </p:cNvSpPr>
          <p:nvPr/>
        </p:nvSpPr>
        <p:spPr bwMode="auto">
          <a:xfrm>
            <a:off x="2480650" y="5888704"/>
            <a:ext cx="43140" cy="270124"/>
          </a:xfrm>
          <a:custGeom>
            <a:avLst/>
            <a:gdLst/>
            <a:ahLst/>
            <a:cxnLst>
              <a:cxn ang="0">
                <a:pos x="11" y="165"/>
              </a:cxn>
              <a:cxn ang="0">
                <a:pos x="24" y="152"/>
              </a:cxn>
              <a:cxn ang="0">
                <a:pos x="24" y="0"/>
              </a:cxn>
              <a:cxn ang="0">
                <a:pos x="0" y="0"/>
              </a:cxn>
              <a:cxn ang="0">
                <a:pos x="0" y="152"/>
              </a:cxn>
              <a:cxn ang="0">
                <a:pos x="11" y="141"/>
              </a:cxn>
              <a:cxn ang="0">
                <a:pos x="11" y="165"/>
              </a:cxn>
              <a:cxn ang="0">
                <a:pos x="24" y="165"/>
              </a:cxn>
              <a:cxn ang="0">
                <a:pos x="24" y="152"/>
              </a:cxn>
              <a:cxn ang="0">
                <a:pos x="11" y="165"/>
              </a:cxn>
            </a:cxnLst>
            <a:rect l="0" t="0" r="r" b="b"/>
            <a:pathLst>
              <a:path w="24" h="165">
                <a:moveTo>
                  <a:pt x="11" y="165"/>
                </a:moveTo>
                <a:lnTo>
                  <a:pt x="24" y="152"/>
                </a:lnTo>
                <a:lnTo>
                  <a:pt x="24" y="0"/>
                </a:lnTo>
                <a:lnTo>
                  <a:pt x="0" y="0"/>
                </a:lnTo>
                <a:lnTo>
                  <a:pt x="0" y="152"/>
                </a:lnTo>
                <a:lnTo>
                  <a:pt x="11" y="141"/>
                </a:lnTo>
                <a:lnTo>
                  <a:pt x="11" y="165"/>
                </a:lnTo>
                <a:lnTo>
                  <a:pt x="24" y="165"/>
                </a:lnTo>
                <a:lnTo>
                  <a:pt x="24" y="152"/>
                </a:lnTo>
                <a:lnTo>
                  <a:pt x="11" y="16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" name="Freeform 101"/>
          <p:cNvSpPr>
            <a:spLocks/>
          </p:cNvSpPr>
          <p:nvPr/>
        </p:nvSpPr>
        <p:spPr bwMode="auto">
          <a:xfrm>
            <a:off x="1012078" y="6119537"/>
            <a:ext cx="1488345" cy="39291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3" y="24"/>
              </a:cxn>
              <a:cxn ang="0">
                <a:pos x="828" y="24"/>
              </a:cxn>
              <a:cxn ang="0">
                <a:pos x="828" y="0"/>
              </a:cxn>
              <a:cxn ang="0">
                <a:pos x="13" y="0"/>
              </a:cxn>
              <a:cxn ang="0">
                <a:pos x="24" y="11"/>
              </a:cxn>
              <a:cxn ang="0">
                <a:pos x="0" y="11"/>
              </a:cxn>
              <a:cxn ang="0">
                <a:pos x="0" y="24"/>
              </a:cxn>
              <a:cxn ang="0">
                <a:pos x="13" y="24"/>
              </a:cxn>
              <a:cxn ang="0">
                <a:pos x="0" y="11"/>
              </a:cxn>
            </a:cxnLst>
            <a:rect l="0" t="0" r="r" b="b"/>
            <a:pathLst>
              <a:path w="828" h="24">
                <a:moveTo>
                  <a:pt x="0" y="11"/>
                </a:moveTo>
                <a:lnTo>
                  <a:pt x="13" y="24"/>
                </a:lnTo>
                <a:lnTo>
                  <a:pt x="828" y="24"/>
                </a:lnTo>
                <a:lnTo>
                  <a:pt x="828" y="0"/>
                </a:lnTo>
                <a:lnTo>
                  <a:pt x="13" y="0"/>
                </a:lnTo>
                <a:lnTo>
                  <a:pt x="24" y="11"/>
                </a:lnTo>
                <a:lnTo>
                  <a:pt x="0" y="11"/>
                </a:lnTo>
                <a:lnTo>
                  <a:pt x="0" y="24"/>
                </a:lnTo>
                <a:lnTo>
                  <a:pt x="13" y="24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" name="Freeform 102"/>
          <p:cNvSpPr>
            <a:spLocks/>
          </p:cNvSpPr>
          <p:nvPr/>
        </p:nvSpPr>
        <p:spPr bwMode="auto">
          <a:xfrm>
            <a:off x="1012078" y="5867421"/>
            <a:ext cx="43140" cy="270124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13"/>
              </a:cxn>
              <a:cxn ang="0">
                <a:pos x="0" y="165"/>
              </a:cxn>
              <a:cxn ang="0">
                <a:pos x="24" y="165"/>
              </a:cxn>
              <a:cxn ang="0">
                <a:pos x="24" y="13"/>
              </a:cxn>
              <a:cxn ang="0">
                <a:pos x="13" y="24"/>
              </a:cxn>
              <a:cxn ang="0">
                <a:pos x="13" y="0"/>
              </a:cxn>
              <a:cxn ang="0">
                <a:pos x="0" y="0"/>
              </a:cxn>
              <a:cxn ang="0">
                <a:pos x="0" y="13"/>
              </a:cxn>
              <a:cxn ang="0">
                <a:pos x="13" y="0"/>
              </a:cxn>
            </a:cxnLst>
            <a:rect l="0" t="0" r="r" b="b"/>
            <a:pathLst>
              <a:path w="24" h="165">
                <a:moveTo>
                  <a:pt x="13" y="0"/>
                </a:moveTo>
                <a:lnTo>
                  <a:pt x="0" y="13"/>
                </a:lnTo>
                <a:lnTo>
                  <a:pt x="0" y="165"/>
                </a:lnTo>
                <a:lnTo>
                  <a:pt x="24" y="165"/>
                </a:lnTo>
                <a:lnTo>
                  <a:pt x="24" y="13"/>
                </a:lnTo>
                <a:lnTo>
                  <a:pt x="13" y="24"/>
                </a:lnTo>
                <a:lnTo>
                  <a:pt x="13" y="0"/>
                </a:lnTo>
                <a:lnTo>
                  <a:pt x="0" y="0"/>
                </a:lnTo>
                <a:lnTo>
                  <a:pt x="0" y="13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" name="Rectangle 103"/>
          <p:cNvSpPr>
            <a:spLocks noChangeArrowheads="1"/>
          </p:cNvSpPr>
          <p:nvPr/>
        </p:nvSpPr>
        <p:spPr bwMode="auto">
          <a:xfrm>
            <a:off x="3638252" y="5818308"/>
            <a:ext cx="1574626" cy="458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" name="Freeform 104"/>
          <p:cNvSpPr>
            <a:spLocks/>
          </p:cNvSpPr>
          <p:nvPr/>
        </p:nvSpPr>
        <p:spPr bwMode="auto">
          <a:xfrm>
            <a:off x="3638252" y="5800299"/>
            <a:ext cx="1594399" cy="39291"/>
          </a:xfrm>
          <a:custGeom>
            <a:avLst/>
            <a:gdLst/>
            <a:ahLst/>
            <a:cxnLst>
              <a:cxn ang="0">
                <a:pos x="887" y="11"/>
              </a:cxn>
              <a:cxn ang="0">
                <a:pos x="876" y="0"/>
              </a:cxn>
              <a:cxn ang="0">
                <a:pos x="0" y="0"/>
              </a:cxn>
              <a:cxn ang="0">
                <a:pos x="0" y="24"/>
              </a:cxn>
              <a:cxn ang="0">
                <a:pos x="876" y="24"/>
              </a:cxn>
              <a:cxn ang="0">
                <a:pos x="862" y="11"/>
              </a:cxn>
              <a:cxn ang="0">
                <a:pos x="887" y="11"/>
              </a:cxn>
              <a:cxn ang="0">
                <a:pos x="887" y="0"/>
              </a:cxn>
              <a:cxn ang="0">
                <a:pos x="876" y="0"/>
              </a:cxn>
              <a:cxn ang="0">
                <a:pos x="887" y="11"/>
              </a:cxn>
            </a:cxnLst>
            <a:rect l="0" t="0" r="r" b="b"/>
            <a:pathLst>
              <a:path w="887" h="24">
                <a:moveTo>
                  <a:pt x="887" y="11"/>
                </a:moveTo>
                <a:lnTo>
                  <a:pt x="876" y="0"/>
                </a:lnTo>
                <a:lnTo>
                  <a:pt x="0" y="0"/>
                </a:lnTo>
                <a:lnTo>
                  <a:pt x="0" y="24"/>
                </a:lnTo>
                <a:lnTo>
                  <a:pt x="876" y="24"/>
                </a:lnTo>
                <a:lnTo>
                  <a:pt x="862" y="11"/>
                </a:lnTo>
                <a:lnTo>
                  <a:pt x="887" y="11"/>
                </a:lnTo>
                <a:lnTo>
                  <a:pt x="887" y="0"/>
                </a:lnTo>
                <a:lnTo>
                  <a:pt x="876" y="0"/>
                </a:lnTo>
                <a:lnTo>
                  <a:pt x="887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" name="Freeform 105"/>
          <p:cNvSpPr>
            <a:spLocks/>
          </p:cNvSpPr>
          <p:nvPr/>
        </p:nvSpPr>
        <p:spPr bwMode="auto">
          <a:xfrm>
            <a:off x="5187712" y="5818308"/>
            <a:ext cx="44938" cy="67122"/>
          </a:xfrm>
          <a:custGeom>
            <a:avLst/>
            <a:gdLst/>
            <a:ahLst/>
            <a:cxnLst>
              <a:cxn ang="0">
                <a:pos x="14" y="41"/>
              </a:cxn>
              <a:cxn ang="0">
                <a:pos x="25" y="28"/>
              </a:cxn>
              <a:cxn ang="0">
                <a:pos x="25" y="0"/>
              </a:cxn>
              <a:cxn ang="0">
                <a:pos x="0" y="0"/>
              </a:cxn>
              <a:cxn ang="0">
                <a:pos x="0" y="28"/>
              </a:cxn>
              <a:cxn ang="0">
                <a:pos x="14" y="17"/>
              </a:cxn>
              <a:cxn ang="0">
                <a:pos x="14" y="41"/>
              </a:cxn>
              <a:cxn ang="0">
                <a:pos x="25" y="41"/>
              </a:cxn>
              <a:cxn ang="0">
                <a:pos x="25" y="28"/>
              </a:cxn>
              <a:cxn ang="0">
                <a:pos x="14" y="41"/>
              </a:cxn>
            </a:cxnLst>
            <a:rect l="0" t="0" r="r" b="b"/>
            <a:pathLst>
              <a:path w="25" h="41">
                <a:moveTo>
                  <a:pt x="14" y="41"/>
                </a:moveTo>
                <a:lnTo>
                  <a:pt x="25" y="28"/>
                </a:lnTo>
                <a:lnTo>
                  <a:pt x="25" y="0"/>
                </a:lnTo>
                <a:lnTo>
                  <a:pt x="0" y="0"/>
                </a:lnTo>
                <a:lnTo>
                  <a:pt x="0" y="28"/>
                </a:lnTo>
                <a:lnTo>
                  <a:pt x="14" y="17"/>
                </a:lnTo>
                <a:lnTo>
                  <a:pt x="14" y="41"/>
                </a:lnTo>
                <a:lnTo>
                  <a:pt x="25" y="41"/>
                </a:lnTo>
                <a:lnTo>
                  <a:pt x="25" y="28"/>
                </a:lnTo>
                <a:lnTo>
                  <a:pt x="14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" name="Freeform 106"/>
          <p:cNvSpPr>
            <a:spLocks/>
          </p:cNvSpPr>
          <p:nvPr/>
        </p:nvSpPr>
        <p:spPr bwMode="auto">
          <a:xfrm>
            <a:off x="3614884" y="5846139"/>
            <a:ext cx="1597994" cy="39291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3" y="24"/>
              </a:cxn>
              <a:cxn ang="0">
                <a:pos x="889" y="24"/>
              </a:cxn>
              <a:cxn ang="0">
                <a:pos x="889" y="0"/>
              </a:cxn>
              <a:cxn ang="0">
                <a:pos x="13" y="0"/>
              </a:cxn>
              <a:cxn ang="0">
                <a:pos x="25" y="11"/>
              </a:cxn>
              <a:cxn ang="0">
                <a:pos x="0" y="11"/>
              </a:cxn>
              <a:cxn ang="0">
                <a:pos x="0" y="24"/>
              </a:cxn>
              <a:cxn ang="0">
                <a:pos x="13" y="24"/>
              </a:cxn>
              <a:cxn ang="0">
                <a:pos x="0" y="11"/>
              </a:cxn>
            </a:cxnLst>
            <a:rect l="0" t="0" r="r" b="b"/>
            <a:pathLst>
              <a:path w="889" h="24">
                <a:moveTo>
                  <a:pt x="0" y="11"/>
                </a:moveTo>
                <a:lnTo>
                  <a:pt x="13" y="24"/>
                </a:lnTo>
                <a:lnTo>
                  <a:pt x="889" y="24"/>
                </a:lnTo>
                <a:lnTo>
                  <a:pt x="889" y="0"/>
                </a:lnTo>
                <a:lnTo>
                  <a:pt x="13" y="0"/>
                </a:lnTo>
                <a:lnTo>
                  <a:pt x="25" y="11"/>
                </a:lnTo>
                <a:lnTo>
                  <a:pt x="0" y="11"/>
                </a:lnTo>
                <a:lnTo>
                  <a:pt x="0" y="24"/>
                </a:lnTo>
                <a:lnTo>
                  <a:pt x="13" y="24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9" name="Freeform 107"/>
          <p:cNvSpPr>
            <a:spLocks/>
          </p:cNvSpPr>
          <p:nvPr/>
        </p:nvSpPr>
        <p:spPr bwMode="auto">
          <a:xfrm>
            <a:off x="3614884" y="5800299"/>
            <a:ext cx="44938" cy="63847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11"/>
              </a:cxn>
              <a:cxn ang="0">
                <a:pos x="0" y="39"/>
              </a:cxn>
              <a:cxn ang="0">
                <a:pos x="25" y="39"/>
              </a:cxn>
              <a:cxn ang="0">
                <a:pos x="25" y="11"/>
              </a:cxn>
              <a:cxn ang="0">
                <a:pos x="13" y="24"/>
              </a:cxn>
              <a:cxn ang="0">
                <a:pos x="13" y="0"/>
              </a:cxn>
              <a:cxn ang="0">
                <a:pos x="0" y="0"/>
              </a:cxn>
              <a:cxn ang="0">
                <a:pos x="0" y="11"/>
              </a:cxn>
              <a:cxn ang="0">
                <a:pos x="13" y="0"/>
              </a:cxn>
            </a:cxnLst>
            <a:rect l="0" t="0" r="r" b="b"/>
            <a:pathLst>
              <a:path w="25" h="39">
                <a:moveTo>
                  <a:pt x="13" y="0"/>
                </a:moveTo>
                <a:lnTo>
                  <a:pt x="0" y="11"/>
                </a:lnTo>
                <a:lnTo>
                  <a:pt x="0" y="39"/>
                </a:lnTo>
                <a:lnTo>
                  <a:pt x="25" y="39"/>
                </a:lnTo>
                <a:lnTo>
                  <a:pt x="25" y="11"/>
                </a:lnTo>
                <a:lnTo>
                  <a:pt x="13" y="24"/>
                </a:lnTo>
                <a:lnTo>
                  <a:pt x="13" y="0"/>
                </a:lnTo>
                <a:lnTo>
                  <a:pt x="0" y="0"/>
                </a:lnTo>
                <a:lnTo>
                  <a:pt x="0" y="11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0" name="Rectangle 108"/>
          <p:cNvSpPr>
            <a:spLocks noChangeArrowheads="1"/>
          </p:cNvSpPr>
          <p:nvPr/>
        </p:nvSpPr>
        <p:spPr bwMode="auto">
          <a:xfrm>
            <a:off x="3740710" y="5864147"/>
            <a:ext cx="1468572" cy="252116"/>
          </a:xfrm>
          <a:prstGeom prst="rect">
            <a:avLst/>
          </a:prstGeom>
          <a:solidFill>
            <a:srgbClr val="D1AF7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1" name="Freeform 109"/>
          <p:cNvSpPr>
            <a:spLocks/>
          </p:cNvSpPr>
          <p:nvPr/>
        </p:nvSpPr>
        <p:spPr bwMode="auto">
          <a:xfrm>
            <a:off x="3740710" y="5846139"/>
            <a:ext cx="1488345" cy="39291"/>
          </a:xfrm>
          <a:custGeom>
            <a:avLst/>
            <a:gdLst/>
            <a:ahLst/>
            <a:cxnLst>
              <a:cxn ang="0">
                <a:pos x="828" y="11"/>
              </a:cxn>
              <a:cxn ang="0">
                <a:pos x="817" y="0"/>
              </a:cxn>
              <a:cxn ang="0">
                <a:pos x="0" y="0"/>
              </a:cxn>
              <a:cxn ang="0">
                <a:pos x="0" y="24"/>
              </a:cxn>
              <a:cxn ang="0">
                <a:pos x="817" y="24"/>
              </a:cxn>
              <a:cxn ang="0">
                <a:pos x="804" y="11"/>
              </a:cxn>
              <a:cxn ang="0">
                <a:pos x="828" y="11"/>
              </a:cxn>
              <a:cxn ang="0">
                <a:pos x="828" y="0"/>
              </a:cxn>
              <a:cxn ang="0">
                <a:pos x="817" y="0"/>
              </a:cxn>
              <a:cxn ang="0">
                <a:pos x="828" y="11"/>
              </a:cxn>
            </a:cxnLst>
            <a:rect l="0" t="0" r="r" b="b"/>
            <a:pathLst>
              <a:path w="828" h="24">
                <a:moveTo>
                  <a:pt x="828" y="11"/>
                </a:moveTo>
                <a:lnTo>
                  <a:pt x="817" y="0"/>
                </a:lnTo>
                <a:lnTo>
                  <a:pt x="0" y="0"/>
                </a:lnTo>
                <a:lnTo>
                  <a:pt x="0" y="24"/>
                </a:lnTo>
                <a:lnTo>
                  <a:pt x="817" y="24"/>
                </a:lnTo>
                <a:lnTo>
                  <a:pt x="804" y="11"/>
                </a:lnTo>
                <a:lnTo>
                  <a:pt x="828" y="11"/>
                </a:lnTo>
                <a:lnTo>
                  <a:pt x="828" y="0"/>
                </a:lnTo>
                <a:lnTo>
                  <a:pt x="817" y="0"/>
                </a:lnTo>
                <a:lnTo>
                  <a:pt x="828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" name="Freeform 110"/>
          <p:cNvSpPr>
            <a:spLocks/>
          </p:cNvSpPr>
          <p:nvPr/>
        </p:nvSpPr>
        <p:spPr bwMode="auto">
          <a:xfrm>
            <a:off x="5185915" y="5864147"/>
            <a:ext cx="43140" cy="270124"/>
          </a:xfrm>
          <a:custGeom>
            <a:avLst/>
            <a:gdLst/>
            <a:ahLst/>
            <a:cxnLst>
              <a:cxn ang="0">
                <a:pos x="13" y="165"/>
              </a:cxn>
              <a:cxn ang="0">
                <a:pos x="24" y="154"/>
              </a:cxn>
              <a:cxn ang="0">
                <a:pos x="24" y="0"/>
              </a:cxn>
              <a:cxn ang="0">
                <a:pos x="0" y="0"/>
              </a:cxn>
              <a:cxn ang="0">
                <a:pos x="0" y="154"/>
              </a:cxn>
              <a:cxn ang="0">
                <a:pos x="13" y="141"/>
              </a:cxn>
              <a:cxn ang="0">
                <a:pos x="13" y="165"/>
              </a:cxn>
              <a:cxn ang="0">
                <a:pos x="24" y="165"/>
              </a:cxn>
              <a:cxn ang="0">
                <a:pos x="24" y="154"/>
              </a:cxn>
              <a:cxn ang="0">
                <a:pos x="13" y="165"/>
              </a:cxn>
            </a:cxnLst>
            <a:rect l="0" t="0" r="r" b="b"/>
            <a:pathLst>
              <a:path w="24" h="165">
                <a:moveTo>
                  <a:pt x="13" y="165"/>
                </a:moveTo>
                <a:lnTo>
                  <a:pt x="24" y="154"/>
                </a:lnTo>
                <a:lnTo>
                  <a:pt x="24" y="0"/>
                </a:lnTo>
                <a:lnTo>
                  <a:pt x="0" y="0"/>
                </a:lnTo>
                <a:lnTo>
                  <a:pt x="0" y="154"/>
                </a:lnTo>
                <a:lnTo>
                  <a:pt x="13" y="141"/>
                </a:lnTo>
                <a:lnTo>
                  <a:pt x="13" y="165"/>
                </a:lnTo>
                <a:lnTo>
                  <a:pt x="24" y="165"/>
                </a:lnTo>
                <a:lnTo>
                  <a:pt x="24" y="154"/>
                </a:lnTo>
                <a:lnTo>
                  <a:pt x="13" y="16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" name="Freeform 111"/>
          <p:cNvSpPr>
            <a:spLocks/>
          </p:cNvSpPr>
          <p:nvPr/>
        </p:nvSpPr>
        <p:spPr bwMode="auto">
          <a:xfrm>
            <a:off x="3715545" y="6094980"/>
            <a:ext cx="1493738" cy="39291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4" y="24"/>
              </a:cxn>
              <a:cxn ang="0">
                <a:pos x="831" y="24"/>
              </a:cxn>
              <a:cxn ang="0">
                <a:pos x="831" y="0"/>
              </a:cxn>
              <a:cxn ang="0">
                <a:pos x="14" y="0"/>
              </a:cxn>
              <a:cxn ang="0">
                <a:pos x="25" y="13"/>
              </a:cxn>
              <a:cxn ang="0">
                <a:pos x="0" y="13"/>
              </a:cxn>
              <a:cxn ang="0">
                <a:pos x="0" y="24"/>
              </a:cxn>
              <a:cxn ang="0">
                <a:pos x="14" y="24"/>
              </a:cxn>
              <a:cxn ang="0">
                <a:pos x="0" y="13"/>
              </a:cxn>
            </a:cxnLst>
            <a:rect l="0" t="0" r="r" b="b"/>
            <a:pathLst>
              <a:path w="831" h="24">
                <a:moveTo>
                  <a:pt x="0" y="13"/>
                </a:moveTo>
                <a:lnTo>
                  <a:pt x="14" y="24"/>
                </a:lnTo>
                <a:lnTo>
                  <a:pt x="831" y="24"/>
                </a:lnTo>
                <a:lnTo>
                  <a:pt x="831" y="0"/>
                </a:lnTo>
                <a:lnTo>
                  <a:pt x="14" y="0"/>
                </a:lnTo>
                <a:lnTo>
                  <a:pt x="25" y="13"/>
                </a:lnTo>
                <a:lnTo>
                  <a:pt x="0" y="13"/>
                </a:lnTo>
                <a:lnTo>
                  <a:pt x="0" y="24"/>
                </a:lnTo>
                <a:lnTo>
                  <a:pt x="14" y="24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" name="Freeform 112"/>
          <p:cNvSpPr>
            <a:spLocks/>
          </p:cNvSpPr>
          <p:nvPr/>
        </p:nvSpPr>
        <p:spPr bwMode="auto">
          <a:xfrm>
            <a:off x="3715545" y="5846139"/>
            <a:ext cx="44938" cy="270124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0" y="11"/>
              </a:cxn>
              <a:cxn ang="0">
                <a:pos x="0" y="165"/>
              </a:cxn>
              <a:cxn ang="0">
                <a:pos x="25" y="165"/>
              </a:cxn>
              <a:cxn ang="0">
                <a:pos x="25" y="11"/>
              </a:cxn>
              <a:cxn ang="0">
                <a:pos x="14" y="24"/>
              </a:cxn>
              <a:cxn ang="0">
                <a:pos x="14" y="0"/>
              </a:cxn>
              <a:cxn ang="0">
                <a:pos x="0" y="0"/>
              </a:cxn>
              <a:cxn ang="0">
                <a:pos x="0" y="11"/>
              </a:cxn>
              <a:cxn ang="0">
                <a:pos x="14" y="0"/>
              </a:cxn>
            </a:cxnLst>
            <a:rect l="0" t="0" r="r" b="b"/>
            <a:pathLst>
              <a:path w="25" h="165">
                <a:moveTo>
                  <a:pt x="14" y="0"/>
                </a:moveTo>
                <a:lnTo>
                  <a:pt x="0" y="11"/>
                </a:lnTo>
                <a:lnTo>
                  <a:pt x="0" y="165"/>
                </a:lnTo>
                <a:lnTo>
                  <a:pt x="25" y="165"/>
                </a:lnTo>
                <a:lnTo>
                  <a:pt x="25" y="11"/>
                </a:lnTo>
                <a:lnTo>
                  <a:pt x="14" y="24"/>
                </a:lnTo>
                <a:lnTo>
                  <a:pt x="14" y="0"/>
                </a:lnTo>
                <a:lnTo>
                  <a:pt x="0" y="0"/>
                </a:lnTo>
                <a:lnTo>
                  <a:pt x="0" y="11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5" name="Rectangle 113"/>
          <p:cNvSpPr>
            <a:spLocks noChangeArrowheads="1"/>
          </p:cNvSpPr>
          <p:nvPr/>
        </p:nvSpPr>
        <p:spPr bwMode="auto">
          <a:xfrm>
            <a:off x="5070874" y="5307528"/>
            <a:ext cx="100661" cy="5075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6" name="Freeform 114"/>
          <p:cNvSpPr>
            <a:spLocks/>
          </p:cNvSpPr>
          <p:nvPr/>
        </p:nvSpPr>
        <p:spPr bwMode="auto">
          <a:xfrm>
            <a:off x="5070874" y="5286245"/>
            <a:ext cx="124029" cy="40928"/>
          </a:xfrm>
          <a:custGeom>
            <a:avLst/>
            <a:gdLst/>
            <a:ahLst/>
            <a:cxnLst>
              <a:cxn ang="0">
                <a:pos x="69" y="13"/>
              </a:cxn>
              <a:cxn ang="0">
                <a:pos x="56" y="0"/>
              </a:cxn>
              <a:cxn ang="0">
                <a:pos x="0" y="0"/>
              </a:cxn>
              <a:cxn ang="0">
                <a:pos x="0" y="25"/>
              </a:cxn>
              <a:cxn ang="0">
                <a:pos x="56" y="25"/>
              </a:cxn>
              <a:cxn ang="0">
                <a:pos x="45" y="13"/>
              </a:cxn>
              <a:cxn ang="0">
                <a:pos x="69" y="13"/>
              </a:cxn>
              <a:cxn ang="0">
                <a:pos x="69" y="0"/>
              </a:cxn>
              <a:cxn ang="0">
                <a:pos x="56" y="0"/>
              </a:cxn>
              <a:cxn ang="0">
                <a:pos x="69" y="13"/>
              </a:cxn>
            </a:cxnLst>
            <a:rect l="0" t="0" r="r" b="b"/>
            <a:pathLst>
              <a:path w="69" h="25">
                <a:moveTo>
                  <a:pt x="69" y="13"/>
                </a:moveTo>
                <a:lnTo>
                  <a:pt x="56" y="0"/>
                </a:lnTo>
                <a:lnTo>
                  <a:pt x="0" y="0"/>
                </a:lnTo>
                <a:lnTo>
                  <a:pt x="0" y="25"/>
                </a:lnTo>
                <a:lnTo>
                  <a:pt x="56" y="25"/>
                </a:lnTo>
                <a:lnTo>
                  <a:pt x="45" y="13"/>
                </a:lnTo>
                <a:lnTo>
                  <a:pt x="69" y="13"/>
                </a:lnTo>
                <a:lnTo>
                  <a:pt x="69" y="0"/>
                </a:lnTo>
                <a:lnTo>
                  <a:pt x="56" y="0"/>
                </a:lnTo>
                <a:lnTo>
                  <a:pt x="69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7" name="Freeform 115"/>
          <p:cNvSpPr>
            <a:spLocks/>
          </p:cNvSpPr>
          <p:nvPr/>
        </p:nvSpPr>
        <p:spPr bwMode="auto">
          <a:xfrm>
            <a:off x="5151762" y="5307528"/>
            <a:ext cx="43140" cy="528788"/>
          </a:xfrm>
          <a:custGeom>
            <a:avLst/>
            <a:gdLst/>
            <a:ahLst/>
            <a:cxnLst>
              <a:cxn ang="0">
                <a:pos x="11" y="323"/>
              </a:cxn>
              <a:cxn ang="0">
                <a:pos x="24" y="310"/>
              </a:cxn>
              <a:cxn ang="0">
                <a:pos x="24" y="0"/>
              </a:cxn>
              <a:cxn ang="0">
                <a:pos x="0" y="0"/>
              </a:cxn>
              <a:cxn ang="0">
                <a:pos x="0" y="310"/>
              </a:cxn>
              <a:cxn ang="0">
                <a:pos x="11" y="299"/>
              </a:cxn>
              <a:cxn ang="0">
                <a:pos x="11" y="323"/>
              </a:cxn>
              <a:cxn ang="0">
                <a:pos x="24" y="323"/>
              </a:cxn>
              <a:cxn ang="0">
                <a:pos x="24" y="310"/>
              </a:cxn>
              <a:cxn ang="0">
                <a:pos x="11" y="323"/>
              </a:cxn>
            </a:cxnLst>
            <a:rect l="0" t="0" r="r" b="b"/>
            <a:pathLst>
              <a:path w="24" h="323">
                <a:moveTo>
                  <a:pt x="11" y="323"/>
                </a:moveTo>
                <a:lnTo>
                  <a:pt x="24" y="310"/>
                </a:lnTo>
                <a:lnTo>
                  <a:pt x="24" y="0"/>
                </a:lnTo>
                <a:lnTo>
                  <a:pt x="0" y="0"/>
                </a:lnTo>
                <a:lnTo>
                  <a:pt x="0" y="310"/>
                </a:lnTo>
                <a:lnTo>
                  <a:pt x="11" y="299"/>
                </a:lnTo>
                <a:lnTo>
                  <a:pt x="11" y="323"/>
                </a:lnTo>
                <a:lnTo>
                  <a:pt x="24" y="323"/>
                </a:lnTo>
                <a:lnTo>
                  <a:pt x="24" y="310"/>
                </a:lnTo>
                <a:lnTo>
                  <a:pt x="11" y="3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8" name="Freeform 116"/>
          <p:cNvSpPr>
            <a:spLocks/>
          </p:cNvSpPr>
          <p:nvPr/>
        </p:nvSpPr>
        <p:spPr bwMode="auto">
          <a:xfrm>
            <a:off x="5049303" y="5797025"/>
            <a:ext cx="122231" cy="39291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2" y="24"/>
              </a:cxn>
              <a:cxn ang="0">
                <a:pos x="68" y="24"/>
              </a:cxn>
              <a:cxn ang="0">
                <a:pos x="68" y="0"/>
              </a:cxn>
              <a:cxn ang="0">
                <a:pos x="12" y="0"/>
              </a:cxn>
              <a:cxn ang="0">
                <a:pos x="25" y="11"/>
              </a:cxn>
              <a:cxn ang="0">
                <a:pos x="0" y="11"/>
              </a:cxn>
              <a:cxn ang="0">
                <a:pos x="0" y="24"/>
              </a:cxn>
              <a:cxn ang="0">
                <a:pos x="12" y="24"/>
              </a:cxn>
              <a:cxn ang="0">
                <a:pos x="0" y="11"/>
              </a:cxn>
            </a:cxnLst>
            <a:rect l="0" t="0" r="r" b="b"/>
            <a:pathLst>
              <a:path w="68" h="24">
                <a:moveTo>
                  <a:pt x="0" y="11"/>
                </a:moveTo>
                <a:lnTo>
                  <a:pt x="12" y="24"/>
                </a:lnTo>
                <a:lnTo>
                  <a:pt x="68" y="24"/>
                </a:lnTo>
                <a:lnTo>
                  <a:pt x="68" y="0"/>
                </a:lnTo>
                <a:lnTo>
                  <a:pt x="12" y="0"/>
                </a:lnTo>
                <a:lnTo>
                  <a:pt x="25" y="11"/>
                </a:lnTo>
                <a:lnTo>
                  <a:pt x="0" y="11"/>
                </a:lnTo>
                <a:lnTo>
                  <a:pt x="0" y="24"/>
                </a:lnTo>
                <a:lnTo>
                  <a:pt x="12" y="24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Freeform 117"/>
          <p:cNvSpPr>
            <a:spLocks/>
          </p:cNvSpPr>
          <p:nvPr/>
        </p:nvSpPr>
        <p:spPr bwMode="auto">
          <a:xfrm>
            <a:off x="5049303" y="5286245"/>
            <a:ext cx="44938" cy="528788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13"/>
              </a:cxn>
              <a:cxn ang="0">
                <a:pos x="0" y="323"/>
              </a:cxn>
              <a:cxn ang="0">
                <a:pos x="25" y="323"/>
              </a:cxn>
              <a:cxn ang="0">
                <a:pos x="25" y="13"/>
              </a:cxn>
              <a:cxn ang="0">
                <a:pos x="12" y="25"/>
              </a:cxn>
              <a:cxn ang="0">
                <a:pos x="12" y="0"/>
              </a:cxn>
              <a:cxn ang="0">
                <a:pos x="0" y="0"/>
              </a:cxn>
              <a:cxn ang="0">
                <a:pos x="0" y="13"/>
              </a:cxn>
              <a:cxn ang="0">
                <a:pos x="12" y="0"/>
              </a:cxn>
            </a:cxnLst>
            <a:rect l="0" t="0" r="r" b="b"/>
            <a:pathLst>
              <a:path w="25" h="323">
                <a:moveTo>
                  <a:pt x="12" y="0"/>
                </a:moveTo>
                <a:lnTo>
                  <a:pt x="0" y="13"/>
                </a:lnTo>
                <a:lnTo>
                  <a:pt x="0" y="323"/>
                </a:lnTo>
                <a:lnTo>
                  <a:pt x="25" y="323"/>
                </a:lnTo>
                <a:lnTo>
                  <a:pt x="25" y="13"/>
                </a:lnTo>
                <a:lnTo>
                  <a:pt x="12" y="25"/>
                </a:lnTo>
                <a:lnTo>
                  <a:pt x="12" y="0"/>
                </a:lnTo>
                <a:lnTo>
                  <a:pt x="0" y="0"/>
                </a:lnTo>
                <a:lnTo>
                  <a:pt x="0" y="13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0" name="Rectangle 118"/>
          <p:cNvSpPr>
            <a:spLocks noChangeArrowheads="1"/>
          </p:cNvSpPr>
          <p:nvPr/>
        </p:nvSpPr>
        <p:spPr bwMode="auto">
          <a:xfrm>
            <a:off x="3611289" y="73670"/>
            <a:ext cx="787313" cy="23083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1" name="Freeform 119"/>
          <p:cNvSpPr>
            <a:spLocks/>
          </p:cNvSpPr>
          <p:nvPr/>
        </p:nvSpPr>
        <p:spPr bwMode="auto">
          <a:xfrm>
            <a:off x="3611289" y="52388"/>
            <a:ext cx="810681" cy="39291"/>
          </a:xfrm>
          <a:custGeom>
            <a:avLst/>
            <a:gdLst/>
            <a:ahLst/>
            <a:cxnLst>
              <a:cxn ang="0">
                <a:pos x="451" y="13"/>
              </a:cxn>
              <a:cxn ang="0">
                <a:pos x="438" y="0"/>
              </a:cxn>
              <a:cxn ang="0">
                <a:pos x="0" y="0"/>
              </a:cxn>
              <a:cxn ang="0">
                <a:pos x="0" y="24"/>
              </a:cxn>
              <a:cxn ang="0">
                <a:pos x="438" y="24"/>
              </a:cxn>
              <a:cxn ang="0">
                <a:pos x="427" y="13"/>
              </a:cxn>
              <a:cxn ang="0">
                <a:pos x="451" y="13"/>
              </a:cxn>
              <a:cxn ang="0">
                <a:pos x="451" y="0"/>
              </a:cxn>
              <a:cxn ang="0">
                <a:pos x="438" y="0"/>
              </a:cxn>
              <a:cxn ang="0">
                <a:pos x="451" y="13"/>
              </a:cxn>
            </a:cxnLst>
            <a:rect l="0" t="0" r="r" b="b"/>
            <a:pathLst>
              <a:path w="451" h="24">
                <a:moveTo>
                  <a:pt x="451" y="13"/>
                </a:moveTo>
                <a:lnTo>
                  <a:pt x="438" y="0"/>
                </a:lnTo>
                <a:lnTo>
                  <a:pt x="0" y="0"/>
                </a:lnTo>
                <a:lnTo>
                  <a:pt x="0" y="24"/>
                </a:lnTo>
                <a:lnTo>
                  <a:pt x="438" y="24"/>
                </a:lnTo>
                <a:lnTo>
                  <a:pt x="427" y="13"/>
                </a:lnTo>
                <a:lnTo>
                  <a:pt x="451" y="13"/>
                </a:lnTo>
                <a:lnTo>
                  <a:pt x="451" y="0"/>
                </a:lnTo>
                <a:lnTo>
                  <a:pt x="438" y="0"/>
                </a:lnTo>
                <a:lnTo>
                  <a:pt x="451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" name="Freeform 120"/>
          <p:cNvSpPr>
            <a:spLocks/>
          </p:cNvSpPr>
          <p:nvPr/>
        </p:nvSpPr>
        <p:spPr bwMode="auto">
          <a:xfrm>
            <a:off x="4378829" y="73670"/>
            <a:ext cx="43140" cy="248842"/>
          </a:xfrm>
          <a:custGeom>
            <a:avLst/>
            <a:gdLst/>
            <a:ahLst/>
            <a:cxnLst>
              <a:cxn ang="0">
                <a:pos x="11" y="152"/>
              </a:cxn>
              <a:cxn ang="0">
                <a:pos x="24" y="141"/>
              </a:cxn>
              <a:cxn ang="0">
                <a:pos x="24" y="0"/>
              </a:cxn>
              <a:cxn ang="0">
                <a:pos x="0" y="0"/>
              </a:cxn>
              <a:cxn ang="0">
                <a:pos x="0" y="141"/>
              </a:cxn>
              <a:cxn ang="0">
                <a:pos x="11" y="128"/>
              </a:cxn>
              <a:cxn ang="0">
                <a:pos x="11" y="152"/>
              </a:cxn>
              <a:cxn ang="0">
                <a:pos x="24" y="152"/>
              </a:cxn>
              <a:cxn ang="0">
                <a:pos x="24" y="141"/>
              </a:cxn>
              <a:cxn ang="0">
                <a:pos x="11" y="152"/>
              </a:cxn>
            </a:cxnLst>
            <a:rect l="0" t="0" r="r" b="b"/>
            <a:pathLst>
              <a:path w="24" h="152">
                <a:moveTo>
                  <a:pt x="11" y="152"/>
                </a:moveTo>
                <a:lnTo>
                  <a:pt x="24" y="141"/>
                </a:lnTo>
                <a:lnTo>
                  <a:pt x="24" y="0"/>
                </a:lnTo>
                <a:lnTo>
                  <a:pt x="0" y="0"/>
                </a:lnTo>
                <a:lnTo>
                  <a:pt x="0" y="141"/>
                </a:lnTo>
                <a:lnTo>
                  <a:pt x="11" y="128"/>
                </a:lnTo>
                <a:lnTo>
                  <a:pt x="11" y="152"/>
                </a:lnTo>
                <a:lnTo>
                  <a:pt x="24" y="152"/>
                </a:lnTo>
                <a:lnTo>
                  <a:pt x="24" y="141"/>
                </a:lnTo>
                <a:lnTo>
                  <a:pt x="11" y="1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" name="Freeform 121"/>
          <p:cNvSpPr>
            <a:spLocks/>
          </p:cNvSpPr>
          <p:nvPr/>
        </p:nvSpPr>
        <p:spPr bwMode="auto">
          <a:xfrm>
            <a:off x="3591516" y="283221"/>
            <a:ext cx="807086" cy="39291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1" y="24"/>
              </a:cxn>
              <a:cxn ang="0">
                <a:pos x="449" y="24"/>
              </a:cxn>
              <a:cxn ang="0">
                <a:pos x="449" y="0"/>
              </a:cxn>
              <a:cxn ang="0">
                <a:pos x="11" y="0"/>
              </a:cxn>
              <a:cxn ang="0">
                <a:pos x="24" y="13"/>
              </a:cxn>
              <a:cxn ang="0">
                <a:pos x="0" y="13"/>
              </a:cxn>
              <a:cxn ang="0">
                <a:pos x="0" y="24"/>
              </a:cxn>
              <a:cxn ang="0">
                <a:pos x="11" y="24"/>
              </a:cxn>
              <a:cxn ang="0">
                <a:pos x="0" y="13"/>
              </a:cxn>
            </a:cxnLst>
            <a:rect l="0" t="0" r="r" b="b"/>
            <a:pathLst>
              <a:path w="449" h="24">
                <a:moveTo>
                  <a:pt x="0" y="13"/>
                </a:moveTo>
                <a:lnTo>
                  <a:pt x="11" y="24"/>
                </a:lnTo>
                <a:lnTo>
                  <a:pt x="449" y="24"/>
                </a:lnTo>
                <a:lnTo>
                  <a:pt x="449" y="0"/>
                </a:lnTo>
                <a:lnTo>
                  <a:pt x="11" y="0"/>
                </a:lnTo>
                <a:lnTo>
                  <a:pt x="24" y="13"/>
                </a:lnTo>
                <a:lnTo>
                  <a:pt x="0" y="13"/>
                </a:lnTo>
                <a:lnTo>
                  <a:pt x="0" y="24"/>
                </a:lnTo>
                <a:lnTo>
                  <a:pt x="11" y="24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" name="Freeform 122"/>
          <p:cNvSpPr>
            <a:spLocks/>
          </p:cNvSpPr>
          <p:nvPr/>
        </p:nvSpPr>
        <p:spPr bwMode="auto">
          <a:xfrm>
            <a:off x="3591516" y="52388"/>
            <a:ext cx="43140" cy="252116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0" y="13"/>
              </a:cxn>
              <a:cxn ang="0">
                <a:pos x="0" y="154"/>
              </a:cxn>
              <a:cxn ang="0">
                <a:pos x="24" y="154"/>
              </a:cxn>
              <a:cxn ang="0">
                <a:pos x="24" y="13"/>
              </a:cxn>
              <a:cxn ang="0">
                <a:pos x="11" y="24"/>
              </a:cxn>
              <a:cxn ang="0">
                <a:pos x="11" y="0"/>
              </a:cxn>
              <a:cxn ang="0">
                <a:pos x="0" y="0"/>
              </a:cxn>
              <a:cxn ang="0">
                <a:pos x="0" y="13"/>
              </a:cxn>
              <a:cxn ang="0">
                <a:pos x="11" y="0"/>
              </a:cxn>
            </a:cxnLst>
            <a:rect l="0" t="0" r="r" b="b"/>
            <a:pathLst>
              <a:path w="24" h="154">
                <a:moveTo>
                  <a:pt x="11" y="0"/>
                </a:moveTo>
                <a:lnTo>
                  <a:pt x="0" y="13"/>
                </a:lnTo>
                <a:lnTo>
                  <a:pt x="0" y="154"/>
                </a:lnTo>
                <a:lnTo>
                  <a:pt x="24" y="154"/>
                </a:lnTo>
                <a:lnTo>
                  <a:pt x="24" y="13"/>
                </a:lnTo>
                <a:lnTo>
                  <a:pt x="11" y="24"/>
                </a:lnTo>
                <a:lnTo>
                  <a:pt x="11" y="0"/>
                </a:lnTo>
                <a:lnTo>
                  <a:pt x="0" y="0"/>
                </a:lnTo>
                <a:lnTo>
                  <a:pt x="0" y="13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5" name="Rectangle 123"/>
          <p:cNvSpPr>
            <a:spLocks noChangeArrowheads="1"/>
          </p:cNvSpPr>
          <p:nvPr/>
        </p:nvSpPr>
        <p:spPr bwMode="auto">
          <a:xfrm>
            <a:off x="2883294" y="399456"/>
            <a:ext cx="478140" cy="3929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" name="Rectangle 124"/>
          <p:cNvSpPr>
            <a:spLocks noChangeArrowheads="1"/>
          </p:cNvSpPr>
          <p:nvPr/>
        </p:nvSpPr>
        <p:spPr bwMode="auto">
          <a:xfrm>
            <a:off x="2707137" y="559893"/>
            <a:ext cx="834048" cy="4256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7" name="Freeform 125"/>
          <p:cNvSpPr>
            <a:spLocks/>
          </p:cNvSpPr>
          <p:nvPr/>
        </p:nvSpPr>
        <p:spPr bwMode="auto">
          <a:xfrm>
            <a:off x="2477055" y="746525"/>
            <a:ext cx="1290618" cy="44202"/>
          </a:xfrm>
          <a:custGeom>
            <a:avLst/>
            <a:gdLst/>
            <a:ahLst/>
            <a:cxnLst>
              <a:cxn ang="0">
                <a:pos x="718" y="0"/>
              </a:cxn>
              <a:cxn ang="0">
                <a:pos x="0" y="2"/>
              </a:cxn>
              <a:cxn ang="0">
                <a:pos x="0" y="27"/>
              </a:cxn>
              <a:cxn ang="0">
                <a:pos x="718" y="25"/>
              </a:cxn>
              <a:cxn ang="0">
                <a:pos x="718" y="0"/>
              </a:cxn>
            </a:cxnLst>
            <a:rect l="0" t="0" r="r" b="b"/>
            <a:pathLst>
              <a:path w="718" h="27">
                <a:moveTo>
                  <a:pt x="718" y="0"/>
                </a:moveTo>
                <a:lnTo>
                  <a:pt x="0" y="2"/>
                </a:lnTo>
                <a:lnTo>
                  <a:pt x="0" y="27"/>
                </a:lnTo>
                <a:lnTo>
                  <a:pt x="718" y="25"/>
                </a:lnTo>
                <a:lnTo>
                  <a:pt x="71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8" name="Freeform 126"/>
          <p:cNvSpPr>
            <a:spLocks/>
          </p:cNvSpPr>
          <p:nvPr/>
        </p:nvSpPr>
        <p:spPr bwMode="auto">
          <a:xfrm>
            <a:off x="2299101" y="931519"/>
            <a:ext cx="1669894" cy="42565"/>
          </a:xfrm>
          <a:custGeom>
            <a:avLst/>
            <a:gdLst/>
            <a:ahLst/>
            <a:cxnLst>
              <a:cxn ang="0">
                <a:pos x="929" y="0"/>
              </a:cxn>
              <a:cxn ang="0">
                <a:pos x="0" y="2"/>
              </a:cxn>
              <a:cxn ang="0">
                <a:pos x="0" y="26"/>
              </a:cxn>
              <a:cxn ang="0">
                <a:pos x="929" y="24"/>
              </a:cxn>
              <a:cxn ang="0">
                <a:pos x="929" y="0"/>
              </a:cxn>
            </a:cxnLst>
            <a:rect l="0" t="0" r="r" b="b"/>
            <a:pathLst>
              <a:path w="929" h="26">
                <a:moveTo>
                  <a:pt x="929" y="0"/>
                </a:moveTo>
                <a:lnTo>
                  <a:pt x="0" y="2"/>
                </a:lnTo>
                <a:lnTo>
                  <a:pt x="0" y="26"/>
                </a:lnTo>
                <a:lnTo>
                  <a:pt x="929" y="24"/>
                </a:lnTo>
                <a:lnTo>
                  <a:pt x="92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" name="Rectangle 127"/>
          <p:cNvSpPr>
            <a:spLocks noChangeArrowheads="1"/>
          </p:cNvSpPr>
          <p:nvPr/>
        </p:nvSpPr>
        <p:spPr bwMode="auto">
          <a:xfrm>
            <a:off x="2045650" y="1137795"/>
            <a:ext cx="2130059" cy="4256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0" name="Freeform 128"/>
          <p:cNvSpPr>
            <a:spLocks/>
          </p:cNvSpPr>
          <p:nvPr/>
        </p:nvSpPr>
        <p:spPr bwMode="auto">
          <a:xfrm>
            <a:off x="1822758" y="1358806"/>
            <a:ext cx="2568653" cy="45839"/>
          </a:xfrm>
          <a:custGeom>
            <a:avLst/>
            <a:gdLst/>
            <a:ahLst/>
            <a:cxnLst>
              <a:cxn ang="0">
                <a:pos x="1429" y="4"/>
              </a:cxn>
              <a:cxn ang="0">
                <a:pos x="0" y="0"/>
              </a:cxn>
              <a:cxn ang="0">
                <a:pos x="0" y="24"/>
              </a:cxn>
              <a:cxn ang="0">
                <a:pos x="1429" y="28"/>
              </a:cxn>
              <a:cxn ang="0">
                <a:pos x="1429" y="4"/>
              </a:cxn>
            </a:cxnLst>
            <a:rect l="0" t="0" r="r" b="b"/>
            <a:pathLst>
              <a:path w="1429" h="28">
                <a:moveTo>
                  <a:pt x="1429" y="4"/>
                </a:moveTo>
                <a:lnTo>
                  <a:pt x="0" y="0"/>
                </a:lnTo>
                <a:lnTo>
                  <a:pt x="0" y="24"/>
                </a:lnTo>
                <a:lnTo>
                  <a:pt x="1429" y="28"/>
                </a:lnTo>
                <a:lnTo>
                  <a:pt x="1429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1" name="Freeform 129"/>
          <p:cNvSpPr>
            <a:spLocks/>
          </p:cNvSpPr>
          <p:nvPr/>
        </p:nvSpPr>
        <p:spPr bwMode="auto">
          <a:xfrm>
            <a:off x="1585486" y="1545437"/>
            <a:ext cx="3046793" cy="49113"/>
          </a:xfrm>
          <a:custGeom>
            <a:avLst/>
            <a:gdLst/>
            <a:ahLst/>
            <a:cxnLst>
              <a:cxn ang="0">
                <a:pos x="1695" y="6"/>
              </a:cxn>
              <a:cxn ang="0">
                <a:pos x="0" y="0"/>
              </a:cxn>
              <a:cxn ang="0">
                <a:pos x="0" y="25"/>
              </a:cxn>
              <a:cxn ang="0">
                <a:pos x="1695" y="30"/>
              </a:cxn>
              <a:cxn ang="0">
                <a:pos x="1695" y="6"/>
              </a:cxn>
            </a:cxnLst>
            <a:rect l="0" t="0" r="r" b="b"/>
            <a:pathLst>
              <a:path w="1695" h="30">
                <a:moveTo>
                  <a:pt x="1695" y="6"/>
                </a:moveTo>
                <a:lnTo>
                  <a:pt x="0" y="0"/>
                </a:lnTo>
                <a:lnTo>
                  <a:pt x="0" y="25"/>
                </a:lnTo>
                <a:lnTo>
                  <a:pt x="1695" y="30"/>
                </a:lnTo>
                <a:lnTo>
                  <a:pt x="1695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2" name="Freeform 130"/>
          <p:cNvSpPr>
            <a:spLocks/>
          </p:cNvSpPr>
          <p:nvPr/>
        </p:nvSpPr>
        <p:spPr bwMode="auto">
          <a:xfrm>
            <a:off x="1384164" y="1745165"/>
            <a:ext cx="3406297" cy="49113"/>
          </a:xfrm>
          <a:custGeom>
            <a:avLst/>
            <a:gdLst/>
            <a:ahLst/>
            <a:cxnLst>
              <a:cxn ang="0">
                <a:pos x="1895" y="0"/>
              </a:cxn>
              <a:cxn ang="0">
                <a:pos x="0" y="4"/>
              </a:cxn>
              <a:cxn ang="0">
                <a:pos x="0" y="30"/>
              </a:cxn>
              <a:cxn ang="0">
                <a:pos x="1895" y="25"/>
              </a:cxn>
              <a:cxn ang="0">
                <a:pos x="1895" y="0"/>
              </a:cxn>
            </a:cxnLst>
            <a:rect l="0" t="0" r="r" b="b"/>
            <a:pathLst>
              <a:path w="1895" h="30">
                <a:moveTo>
                  <a:pt x="1895" y="0"/>
                </a:moveTo>
                <a:lnTo>
                  <a:pt x="0" y="4"/>
                </a:lnTo>
                <a:lnTo>
                  <a:pt x="0" y="30"/>
                </a:lnTo>
                <a:lnTo>
                  <a:pt x="1895" y="25"/>
                </a:lnTo>
                <a:lnTo>
                  <a:pt x="189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" name="Rectangle 131"/>
          <p:cNvSpPr>
            <a:spLocks noChangeArrowheads="1"/>
          </p:cNvSpPr>
          <p:nvPr/>
        </p:nvSpPr>
        <p:spPr bwMode="auto">
          <a:xfrm>
            <a:off x="1109144" y="1943256"/>
            <a:ext cx="3954540" cy="4256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4" name="Rectangle 132"/>
          <p:cNvSpPr>
            <a:spLocks noChangeArrowheads="1"/>
          </p:cNvSpPr>
          <p:nvPr/>
        </p:nvSpPr>
        <p:spPr bwMode="auto">
          <a:xfrm>
            <a:off x="1136106" y="2151169"/>
            <a:ext cx="3950945" cy="4092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5" name="Rectangle 133"/>
          <p:cNvSpPr>
            <a:spLocks noChangeArrowheads="1"/>
          </p:cNvSpPr>
          <p:nvPr/>
        </p:nvSpPr>
        <p:spPr bwMode="auto">
          <a:xfrm>
            <a:off x="1161272" y="2360720"/>
            <a:ext cx="3925780" cy="3929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6" name="Rectangle 134"/>
          <p:cNvSpPr>
            <a:spLocks noChangeArrowheads="1"/>
          </p:cNvSpPr>
          <p:nvPr/>
        </p:nvSpPr>
        <p:spPr bwMode="auto">
          <a:xfrm>
            <a:off x="1184639" y="2566997"/>
            <a:ext cx="3902412" cy="3929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7" name="Rectangle 135"/>
          <p:cNvSpPr>
            <a:spLocks noChangeArrowheads="1"/>
          </p:cNvSpPr>
          <p:nvPr/>
        </p:nvSpPr>
        <p:spPr bwMode="auto">
          <a:xfrm>
            <a:off x="1136106" y="2774910"/>
            <a:ext cx="3950945" cy="4092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8" name="Rectangle 136"/>
          <p:cNvSpPr>
            <a:spLocks noChangeArrowheads="1"/>
          </p:cNvSpPr>
          <p:nvPr/>
        </p:nvSpPr>
        <p:spPr bwMode="auto">
          <a:xfrm>
            <a:off x="1136106" y="2959904"/>
            <a:ext cx="3950945" cy="3929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9" name="Rectangle 137"/>
          <p:cNvSpPr>
            <a:spLocks noChangeArrowheads="1"/>
          </p:cNvSpPr>
          <p:nvPr/>
        </p:nvSpPr>
        <p:spPr bwMode="auto">
          <a:xfrm>
            <a:off x="1161272" y="3169455"/>
            <a:ext cx="3952742" cy="3929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0" name="Rectangle 138"/>
          <p:cNvSpPr>
            <a:spLocks noChangeArrowheads="1"/>
          </p:cNvSpPr>
          <p:nvPr/>
        </p:nvSpPr>
        <p:spPr bwMode="auto">
          <a:xfrm>
            <a:off x="3550173" y="1642027"/>
            <a:ext cx="641714" cy="1357169"/>
          </a:xfrm>
          <a:prstGeom prst="rect">
            <a:avLst/>
          </a:prstGeom>
          <a:solidFill>
            <a:srgbClr val="007F4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1" name="Freeform 139"/>
          <p:cNvSpPr>
            <a:spLocks/>
          </p:cNvSpPr>
          <p:nvPr/>
        </p:nvSpPr>
        <p:spPr bwMode="auto">
          <a:xfrm>
            <a:off x="3550173" y="1619107"/>
            <a:ext cx="665082" cy="40928"/>
          </a:xfrm>
          <a:custGeom>
            <a:avLst/>
            <a:gdLst/>
            <a:ahLst/>
            <a:cxnLst>
              <a:cxn ang="0">
                <a:pos x="370" y="14"/>
              </a:cxn>
              <a:cxn ang="0">
                <a:pos x="357" y="0"/>
              </a:cxn>
              <a:cxn ang="0">
                <a:pos x="0" y="0"/>
              </a:cxn>
              <a:cxn ang="0">
                <a:pos x="0" y="25"/>
              </a:cxn>
              <a:cxn ang="0">
                <a:pos x="357" y="25"/>
              </a:cxn>
              <a:cxn ang="0">
                <a:pos x="346" y="14"/>
              </a:cxn>
              <a:cxn ang="0">
                <a:pos x="370" y="14"/>
              </a:cxn>
              <a:cxn ang="0">
                <a:pos x="370" y="0"/>
              </a:cxn>
              <a:cxn ang="0">
                <a:pos x="357" y="0"/>
              </a:cxn>
              <a:cxn ang="0">
                <a:pos x="370" y="14"/>
              </a:cxn>
            </a:cxnLst>
            <a:rect l="0" t="0" r="r" b="b"/>
            <a:pathLst>
              <a:path w="370" h="25">
                <a:moveTo>
                  <a:pt x="370" y="14"/>
                </a:moveTo>
                <a:lnTo>
                  <a:pt x="357" y="0"/>
                </a:lnTo>
                <a:lnTo>
                  <a:pt x="0" y="0"/>
                </a:lnTo>
                <a:lnTo>
                  <a:pt x="0" y="25"/>
                </a:lnTo>
                <a:lnTo>
                  <a:pt x="357" y="25"/>
                </a:lnTo>
                <a:lnTo>
                  <a:pt x="346" y="14"/>
                </a:lnTo>
                <a:lnTo>
                  <a:pt x="370" y="14"/>
                </a:lnTo>
                <a:lnTo>
                  <a:pt x="370" y="0"/>
                </a:lnTo>
                <a:lnTo>
                  <a:pt x="357" y="0"/>
                </a:lnTo>
                <a:lnTo>
                  <a:pt x="370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2" name="Freeform 140"/>
          <p:cNvSpPr>
            <a:spLocks/>
          </p:cNvSpPr>
          <p:nvPr/>
        </p:nvSpPr>
        <p:spPr bwMode="auto">
          <a:xfrm>
            <a:off x="4172114" y="1642027"/>
            <a:ext cx="43140" cy="1380088"/>
          </a:xfrm>
          <a:custGeom>
            <a:avLst/>
            <a:gdLst/>
            <a:ahLst/>
            <a:cxnLst>
              <a:cxn ang="0">
                <a:pos x="11" y="843"/>
              </a:cxn>
              <a:cxn ang="0">
                <a:pos x="24" y="829"/>
              </a:cxn>
              <a:cxn ang="0">
                <a:pos x="24" y="0"/>
              </a:cxn>
              <a:cxn ang="0">
                <a:pos x="0" y="0"/>
              </a:cxn>
              <a:cxn ang="0">
                <a:pos x="0" y="829"/>
              </a:cxn>
              <a:cxn ang="0">
                <a:pos x="11" y="818"/>
              </a:cxn>
              <a:cxn ang="0">
                <a:pos x="11" y="843"/>
              </a:cxn>
              <a:cxn ang="0">
                <a:pos x="24" y="843"/>
              </a:cxn>
              <a:cxn ang="0">
                <a:pos x="24" y="829"/>
              </a:cxn>
              <a:cxn ang="0">
                <a:pos x="11" y="843"/>
              </a:cxn>
            </a:cxnLst>
            <a:rect l="0" t="0" r="r" b="b"/>
            <a:pathLst>
              <a:path w="24" h="843">
                <a:moveTo>
                  <a:pt x="11" y="843"/>
                </a:moveTo>
                <a:lnTo>
                  <a:pt x="24" y="829"/>
                </a:lnTo>
                <a:lnTo>
                  <a:pt x="24" y="0"/>
                </a:lnTo>
                <a:lnTo>
                  <a:pt x="0" y="0"/>
                </a:lnTo>
                <a:lnTo>
                  <a:pt x="0" y="829"/>
                </a:lnTo>
                <a:lnTo>
                  <a:pt x="11" y="818"/>
                </a:lnTo>
                <a:lnTo>
                  <a:pt x="11" y="843"/>
                </a:lnTo>
                <a:lnTo>
                  <a:pt x="24" y="843"/>
                </a:lnTo>
                <a:lnTo>
                  <a:pt x="24" y="829"/>
                </a:lnTo>
                <a:lnTo>
                  <a:pt x="11" y="8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" name="Freeform 141"/>
          <p:cNvSpPr>
            <a:spLocks/>
          </p:cNvSpPr>
          <p:nvPr/>
        </p:nvSpPr>
        <p:spPr bwMode="auto">
          <a:xfrm>
            <a:off x="3530401" y="2981187"/>
            <a:ext cx="661487" cy="40928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1" y="25"/>
              </a:cxn>
              <a:cxn ang="0">
                <a:pos x="368" y="25"/>
              </a:cxn>
              <a:cxn ang="0">
                <a:pos x="368" y="0"/>
              </a:cxn>
              <a:cxn ang="0">
                <a:pos x="11" y="0"/>
              </a:cxn>
              <a:cxn ang="0">
                <a:pos x="25" y="11"/>
              </a:cxn>
              <a:cxn ang="0">
                <a:pos x="0" y="11"/>
              </a:cxn>
              <a:cxn ang="0">
                <a:pos x="0" y="25"/>
              </a:cxn>
              <a:cxn ang="0">
                <a:pos x="11" y="25"/>
              </a:cxn>
              <a:cxn ang="0">
                <a:pos x="0" y="11"/>
              </a:cxn>
            </a:cxnLst>
            <a:rect l="0" t="0" r="r" b="b"/>
            <a:pathLst>
              <a:path w="368" h="25">
                <a:moveTo>
                  <a:pt x="0" y="11"/>
                </a:moveTo>
                <a:lnTo>
                  <a:pt x="11" y="25"/>
                </a:lnTo>
                <a:lnTo>
                  <a:pt x="368" y="25"/>
                </a:lnTo>
                <a:lnTo>
                  <a:pt x="368" y="0"/>
                </a:lnTo>
                <a:lnTo>
                  <a:pt x="11" y="0"/>
                </a:lnTo>
                <a:lnTo>
                  <a:pt x="25" y="11"/>
                </a:lnTo>
                <a:lnTo>
                  <a:pt x="0" y="11"/>
                </a:lnTo>
                <a:lnTo>
                  <a:pt x="0" y="25"/>
                </a:lnTo>
                <a:lnTo>
                  <a:pt x="11" y="25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4" name="Freeform 142"/>
          <p:cNvSpPr>
            <a:spLocks/>
          </p:cNvSpPr>
          <p:nvPr/>
        </p:nvSpPr>
        <p:spPr bwMode="auto">
          <a:xfrm>
            <a:off x="3530401" y="1619107"/>
            <a:ext cx="44938" cy="1380088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0" y="14"/>
              </a:cxn>
              <a:cxn ang="0">
                <a:pos x="0" y="843"/>
              </a:cxn>
              <a:cxn ang="0">
                <a:pos x="25" y="843"/>
              </a:cxn>
              <a:cxn ang="0">
                <a:pos x="25" y="14"/>
              </a:cxn>
              <a:cxn ang="0">
                <a:pos x="11" y="25"/>
              </a:cxn>
              <a:cxn ang="0">
                <a:pos x="11" y="0"/>
              </a:cxn>
              <a:cxn ang="0">
                <a:pos x="0" y="0"/>
              </a:cxn>
              <a:cxn ang="0">
                <a:pos x="0" y="14"/>
              </a:cxn>
              <a:cxn ang="0">
                <a:pos x="11" y="0"/>
              </a:cxn>
            </a:cxnLst>
            <a:rect l="0" t="0" r="r" b="b"/>
            <a:pathLst>
              <a:path w="25" h="843">
                <a:moveTo>
                  <a:pt x="11" y="0"/>
                </a:moveTo>
                <a:lnTo>
                  <a:pt x="0" y="14"/>
                </a:lnTo>
                <a:lnTo>
                  <a:pt x="0" y="843"/>
                </a:lnTo>
                <a:lnTo>
                  <a:pt x="25" y="843"/>
                </a:lnTo>
                <a:lnTo>
                  <a:pt x="25" y="14"/>
                </a:lnTo>
                <a:lnTo>
                  <a:pt x="11" y="25"/>
                </a:lnTo>
                <a:lnTo>
                  <a:pt x="11" y="0"/>
                </a:lnTo>
                <a:lnTo>
                  <a:pt x="0" y="0"/>
                </a:lnTo>
                <a:lnTo>
                  <a:pt x="0" y="14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5" name="Rectangle 143"/>
          <p:cNvSpPr>
            <a:spLocks noChangeArrowheads="1"/>
          </p:cNvSpPr>
          <p:nvPr/>
        </p:nvSpPr>
        <p:spPr bwMode="auto">
          <a:xfrm>
            <a:off x="3280545" y="1642027"/>
            <a:ext cx="287603" cy="1357169"/>
          </a:xfrm>
          <a:prstGeom prst="rect">
            <a:avLst/>
          </a:prstGeom>
          <a:solidFill>
            <a:srgbClr val="003FB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6" name="Freeform 144"/>
          <p:cNvSpPr>
            <a:spLocks/>
          </p:cNvSpPr>
          <p:nvPr/>
        </p:nvSpPr>
        <p:spPr bwMode="auto">
          <a:xfrm>
            <a:off x="3280545" y="1619107"/>
            <a:ext cx="310971" cy="40928"/>
          </a:xfrm>
          <a:custGeom>
            <a:avLst/>
            <a:gdLst/>
            <a:ahLst/>
            <a:cxnLst>
              <a:cxn ang="0">
                <a:pos x="173" y="14"/>
              </a:cxn>
              <a:cxn ang="0">
                <a:pos x="160" y="0"/>
              </a:cxn>
              <a:cxn ang="0">
                <a:pos x="0" y="0"/>
              </a:cxn>
              <a:cxn ang="0">
                <a:pos x="0" y="25"/>
              </a:cxn>
              <a:cxn ang="0">
                <a:pos x="160" y="25"/>
              </a:cxn>
              <a:cxn ang="0">
                <a:pos x="147" y="14"/>
              </a:cxn>
              <a:cxn ang="0">
                <a:pos x="173" y="14"/>
              </a:cxn>
              <a:cxn ang="0">
                <a:pos x="173" y="0"/>
              </a:cxn>
              <a:cxn ang="0">
                <a:pos x="160" y="0"/>
              </a:cxn>
              <a:cxn ang="0">
                <a:pos x="173" y="14"/>
              </a:cxn>
            </a:cxnLst>
            <a:rect l="0" t="0" r="r" b="b"/>
            <a:pathLst>
              <a:path w="173" h="25">
                <a:moveTo>
                  <a:pt x="173" y="14"/>
                </a:moveTo>
                <a:lnTo>
                  <a:pt x="160" y="0"/>
                </a:lnTo>
                <a:lnTo>
                  <a:pt x="0" y="0"/>
                </a:lnTo>
                <a:lnTo>
                  <a:pt x="0" y="25"/>
                </a:lnTo>
                <a:lnTo>
                  <a:pt x="160" y="25"/>
                </a:lnTo>
                <a:lnTo>
                  <a:pt x="147" y="14"/>
                </a:lnTo>
                <a:lnTo>
                  <a:pt x="173" y="14"/>
                </a:lnTo>
                <a:lnTo>
                  <a:pt x="173" y="0"/>
                </a:lnTo>
                <a:lnTo>
                  <a:pt x="160" y="0"/>
                </a:lnTo>
                <a:lnTo>
                  <a:pt x="173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7" name="Freeform 145"/>
          <p:cNvSpPr>
            <a:spLocks/>
          </p:cNvSpPr>
          <p:nvPr/>
        </p:nvSpPr>
        <p:spPr bwMode="auto">
          <a:xfrm>
            <a:off x="3544781" y="1642027"/>
            <a:ext cx="46735" cy="1380088"/>
          </a:xfrm>
          <a:custGeom>
            <a:avLst/>
            <a:gdLst/>
            <a:ahLst/>
            <a:cxnLst>
              <a:cxn ang="0">
                <a:pos x="13" y="843"/>
              </a:cxn>
              <a:cxn ang="0">
                <a:pos x="26" y="829"/>
              </a:cxn>
              <a:cxn ang="0">
                <a:pos x="26" y="0"/>
              </a:cxn>
              <a:cxn ang="0">
                <a:pos x="0" y="0"/>
              </a:cxn>
              <a:cxn ang="0">
                <a:pos x="0" y="829"/>
              </a:cxn>
              <a:cxn ang="0">
                <a:pos x="13" y="818"/>
              </a:cxn>
              <a:cxn ang="0">
                <a:pos x="13" y="843"/>
              </a:cxn>
              <a:cxn ang="0">
                <a:pos x="26" y="843"/>
              </a:cxn>
              <a:cxn ang="0">
                <a:pos x="26" y="829"/>
              </a:cxn>
              <a:cxn ang="0">
                <a:pos x="13" y="843"/>
              </a:cxn>
            </a:cxnLst>
            <a:rect l="0" t="0" r="r" b="b"/>
            <a:pathLst>
              <a:path w="26" h="843">
                <a:moveTo>
                  <a:pt x="13" y="843"/>
                </a:moveTo>
                <a:lnTo>
                  <a:pt x="26" y="829"/>
                </a:lnTo>
                <a:lnTo>
                  <a:pt x="26" y="0"/>
                </a:lnTo>
                <a:lnTo>
                  <a:pt x="0" y="0"/>
                </a:lnTo>
                <a:lnTo>
                  <a:pt x="0" y="829"/>
                </a:lnTo>
                <a:lnTo>
                  <a:pt x="13" y="818"/>
                </a:lnTo>
                <a:lnTo>
                  <a:pt x="13" y="843"/>
                </a:lnTo>
                <a:lnTo>
                  <a:pt x="26" y="843"/>
                </a:lnTo>
                <a:lnTo>
                  <a:pt x="26" y="829"/>
                </a:lnTo>
                <a:lnTo>
                  <a:pt x="13" y="8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8" name="Freeform 146"/>
          <p:cNvSpPr>
            <a:spLocks/>
          </p:cNvSpPr>
          <p:nvPr/>
        </p:nvSpPr>
        <p:spPr bwMode="auto">
          <a:xfrm>
            <a:off x="3257178" y="2981187"/>
            <a:ext cx="310971" cy="40928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3" y="25"/>
              </a:cxn>
              <a:cxn ang="0">
                <a:pos x="173" y="25"/>
              </a:cxn>
              <a:cxn ang="0">
                <a:pos x="173" y="0"/>
              </a:cxn>
              <a:cxn ang="0">
                <a:pos x="13" y="0"/>
              </a:cxn>
              <a:cxn ang="0">
                <a:pos x="24" y="11"/>
              </a:cxn>
              <a:cxn ang="0">
                <a:pos x="0" y="11"/>
              </a:cxn>
              <a:cxn ang="0">
                <a:pos x="0" y="25"/>
              </a:cxn>
              <a:cxn ang="0">
                <a:pos x="13" y="25"/>
              </a:cxn>
              <a:cxn ang="0">
                <a:pos x="0" y="11"/>
              </a:cxn>
            </a:cxnLst>
            <a:rect l="0" t="0" r="r" b="b"/>
            <a:pathLst>
              <a:path w="173" h="25">
                <a:moveTo>
                  <a:pt x="0" y="11"/>
                </a:moveTo>
                <a:lnTo>
                  <a:pt x="13" y="25"/>
                </a:lnTo>
                <a:lnTo>
                  <a:pt x="173" y="25"/>
                </a:lnTo>
                <a:lnTo>
                  <a:pt x="173" y="0"/>
                </a:lnTo>
                <a:lnTo>
                  <a:pt x="13" y="0"/>
                </a:lnTo>
                <a:lnTo>
                  <a:pt x="24" y="11"/>
                </a:lnTo>
                <a:lnTo>
                  <a:pt x="0" y="11"/>
                </a:lnTo>
                <a:lnTo>
                  <a:pt x="0" y="25"/>
                </a:lnTo>
                <a:lnTo>
                  <a:pt x="13" y="25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9" name="Freeform 147"/>
          <p:cNvSpPr>
            <a:spLocks/>
          </p:cNvSpPr>
          <p:nvPr/>
        </p:nvSpPr>
        <p:spPr bwMode="auto">
          <a:xfrm>
            <a:off x="3257178" y="1619107"/>
            <a:ext cx="43140" cy="1380088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14"/>
              </a:cxn>
              <a:cxn ang="0">
                <a:pos x="0" y="843"/>
              </a:cxn>
              <a:cxn ang="0">
                <a:pos x="24" y="843"/>
              </a:cxn>
              <a:cxn ang="0">
                <a:pos x="24" y="14"/>
              </a:cxn>
              <a:cxn ang="0">
                <a:pos x="13" y="25"/>
              </a:cxn>
              <a:cxn ang="0">
                <a:pos x="13" y="0"/>
              </a:cxn>
              <a:cxn ang="0">
                <a:pos x="0" y="0"/>
              </a:cxn>
              <a:cxn ang="0">
                <a:pos x="0" y="14"/>
              </a:cxn>
              <a:cxn ang="0">
                <a:pos x="13" y="0"/>
              </a:cxn>
            </a:cxnLst>
            <a:rect l="0" t="0" r="r" b="b"/>
            <a:pathLst>
              <a:path w="24" h="843">
                <a:moveTo>
                  <a:pt x="13" y="0"/>
                </a:moveTo>
                <a:lnTo>
                  <a:pt x="0" y="14"/>
                </a:lnTo>
                <a:lnTo>
                  <a:pt x="0" y="843"/>
                </a:lnTo>
                <a:lnTo>
                  <a:pt x="24" y="843"/>
                </a:lnTo>
                <a:lnTo>
                  <a:pt x="24" y="14"/>
                </a:lnTo>
                <a:lnTo>
                  <a:pt x="13" y="25"/>
                </a:lnTo>
                <a:lnTo>
                  <a:pt x="13" y="0"/>
                </a:lnTo>
                <a:lnTo>
                  <a:pt x="0" y="0"/>
                </a:lnTo>
                <a:lnTo>
                  <a:pt x="0" y="14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" name="Rectangle 148"/>
          <p:cNvSpPr>
            <a:spLocks noChangeArrowheads="1"/>
          </p:cNvSpPr>
          <p:nvPr/>
        </p:nvSpPr>
        <p:spPr bwMode="auto">
          <a:xfrm>
            <a:off x="4179305" y="1638752"/>
            <a:ext cx="289400" cy="1358806"/>
          </a:xfrm>
          <a:prstGeom prst="rect">
            <a:avLst/>
          </a:prstGeom>
          <a:solidFill>
            <a:srgbClr val="003FB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1" name="Freeform 149"/>
          <p:cNvSpPr>
            <a:spLocks/>
          </p:cNvSpPr>
          <p:nvPr/>
        </p:nvSpPr>
        <p:spPr bwMode="auto">
          <a:xfrm>
            <a:off x="4179305" y="1617470"/>
            <a:ext cx="310971" cy="39291"/>
          </a:xfrm>
          <a:custGeom>
            <a:avLst/>
            <a:gdLst/>
            <a:ahLst/>
            <a:cxnLst>
              <a:cxn ang="0">
                <a:pos x="173" y="13"/>
              </a:cxn>
              <a:cxn ang="0">
                <a:pos x="161" y="0"/>
              </a:cxn>
              <a:cxn ang="0">
                <a:pos x="0" y="0"/>
              </a:cxn>
              <a:cxn ang="0">
                <a:pos x="0" y="24"/>
              </a:cxn>
              <a:cxn ang="0">
                <a:pos x="161" y="24"/>
              </a:cxn>
              <a:cxn ang="0">
                <a:pos x="148" y="13"/>
              </a:cxn>
              <a:cxn ang="0">
                <a:pos x="173" y="13"/>
              </a:cxn>
              <a:cxn ang="0">
                <a:pos x="173" y="0"/>
              </a:cxn>
              <a:cxn ang="0">
                <a:pos x="161" y="0"/>
              </a:cxn>
              <a:cxn ang="0">
                <a:pos x="173" y="13"/>
              </a:cxn>
            </a:cxnLst>
            <a:rect l="0" t="0" r="r" b="b"/>
            <a:pathLst>
              <a:path w="173" h="24">
                <a:moveTo>
                  <a:pt x="173" y="13"/>
                </a:moveTo>
                <a:lnTo>
                  <a:pt x="161" y="0"/>
                </a:lnTo>
                <a:lnTo>
                  <a:pt x="0" y="0"/>
                </a:lnTo>
                <a:lnTo>
                  <a:pt x="0" y="24"/>
                </a:lnTo>
                <a:lnTo>
                  <a:pt x="161" y="24"/>
                </a:lnTo>
                <a:lnTo>
                  <a:pt x="148" y="13"/>
                </a:lnTo>
                <a:lnTo>
                  <a:pt x="173" y="13"/>
                </a:lnTo>
                <a:lnTo>
                  <a:pt x="173" y="0"/>
                </a:lnTo>
                <a:lnTo>
                  <a:pt x="161" y="0"/>
                </a:lnTo>
                <a:lnTo>
                  <a:pt x="173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2" name="Freeform 150"/>
          <p:cNvSpPr>
            <a:spLocks/>
          </p:cNvSpPr>
          <p:nvPr/>
        </p:nvSpPr>
        <p:spPr bwMode="auto">
          <a:xfrm>
            <a:off x="4445337" y="1638752"/>
            <a:ext cx="44938" cy="1380088"/>
          </a:xfrm>
          <a:custGeom>
            <a:avLst/>
            <a:gdLst/>
            <a:ahLst/>
            <a:cxnLst>
              <a:cxn ang="0">
                <a:pos x="13" y="843"/>
              </a:cxn>
              <a:cxn ang="0">
                <a:pos x="25" y="830"/>
              </a:cxn>
              <a:cxn ang="0">
                <a:pos x="25" y="0"/>
              </a:cxn>
              <a:cxn ang="0">
                <a:pos x="0" y="0"/>
              </a:cxn>
              <a:cxn ang="0">
                <a:pos x="0" y="830"/>
              </a:cxn>
              <a:cxn ang="0">
                <a:pos x="13" y="818"/>
              </a:cxn>
              <a:cxn ang="0">
                <a:pos x="13" y="843"/>
              </a:cxn>
              <a:cxn ang="0">
                <a:pos x="25" y="843"/>
              </a:cxn>
              <a:cxn ang="0">
                <a:pos x="25" y="830"/>
              </a:cxn>
              <a:cxn ang="0">
                <a:pos x="13" y="843"/>
              </a:cxn>
            </a:cxnLst>
            <a:rect l="0" t="0" r="r" b="b"/>
            <a:pathLst>
              <a:path w="25" h="843">
                <a:moveTo>
                  <a:pt x="13" y="843"/>
                </a:moveTo>
                <a:lnTo>
                  <a:pt x="25" y="830"/>
                </a:lnTo>
                <a:lnTo>
                  <a:pt x="25" y="0"/>
                </a:lnTo>
                <a:lnTo>
                  <a:pt x="0" y="0"/>
                </a:lnTo>
                <a:lnTo>
                  <a:pt x="0" y="830"/>
                </a:lnTo>
                <a:lnTo>
                  <a:pt x="13" y="818"/>
                </a:lnTo>
                <a:lnTo>
                  <a:pt x="13" y="843"/>
                </a:lnTo>
                <a:lnTo>
                  <a:pt x="25" y="843"/>
                </a:lnTo>
                <a:lnTo>
                  <a:pt x="25" y="830"/>
                </a:lnTo>
                <a:lnTo>
                  <a:pt x="13" y="8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" name="Freeform 151"/>
          <p:cNvSpPr>
            <a:spLocks/>
          </p:cNvSpPr>
          <p:nvPr/>
        </p:nvSpPr>
        <p:spPr bwMode="auto">
          <a:xfrm>
            <a:off x="4159532" y="2977913"/>
            <a:ext cx="309173" cy="40928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1" y="25"/>
              </a:cxn>
              <a:cxn ang="0">
                <a:pos x="172" y="25"/>
              </a:cxn>
              <a:cxn ang="0">
                <a:pos x="172" y="0"/>
              </a:cxn>
              <a:cxn ang="0">
                <a:pos x="11" y="0"/>
              </a:cxn>
              <a:cxn ang="0">
                <a:pos x="24" y="12"/>
              </a:cxn>
              <a:cxn ang="0">
                <a:pos x="0" y="12"/>
              </a:cxn>
              <a:cxn ang="0">
                <a:pos x="0" y="25"/>
              </a:cxn>
              <a:cxn ang="0">
                <a:pos x="11" y="25"/>
              </a:cxn>
              <a:cxn ang="0">
                <a:pos x="0" y="12"/>
              </a:cxn>
            </a:cxnLst>
            <a:rect l="0" t="0" r="r" b="b"/>
            <a:pathLst>
              <a:path w="172" h="25">
                <a:moveTo>
                  <a:pt x="0" y="12"/>
                </a:moveTo>
                <a:lnTo>
                  <a:pt x="11" y="25"/>
                </a:lnTo>
                <a:lnTo>
                  <a:pt x="172" y="25"/>
                </a:lnTo>
                <a:lnTo>
                  <a:pt x="172" y="0"/>
                </a:lnTo>
                <a:lnTo>
                  <a:pt x="11" y="0"/>
                </a:lnTo>
                <a:lnTo>
                  <a:pt x="24" y="12"/>
                </a:lnTo>
                <a:lnTo>
                  <a:pt x="0" y="12"/>
                </a:lnTo>
                <a:lnTo>
                  <a:pt x="0" y="25"/>
                </a:lnTo>
                <a:lnTo>
                  <a:pt x="11" y="25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" name="Freeform 152"/>
          <p:cNvSpPr>
            <a:spLocks/>
          </p:cNvSpPr>
          <p:nvPr/>
        </p:nvSpPr>
        <p:spPr bwMode="auto">
          <a:xfrm>
            <a:off x="4159532" y="1617470"/>
            <a:ext cx="43140" cy="1380088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0" y="13"/>
              </a:cxn>
              <a:cxn ang="0">
                <a:pos x="0" y="843"/>
              </a:cxn>
              <a:cxn ang="0">
                <a:pos x="24" y="843"/>
              </a:cxn>
              <a:cxn ang="0">
                <a:pos x="24" y="13"/>
              </a:cxn>
              <a:cxn ang="0">
                <a:pos x="11" y="24"/>
              </a:cxn>
              <a:cxn ang="0">
                <a:pos x="11" y="0"/>
              </a:cxn>
              <a:cxn ang="0">
                <a:pos x="0" y="0"/>
              </a:cxn>
              <a:cxn ang="0">
                <a:pos x="0" y="13"/>
              </a:cxn>
              <a:cxn ang="0">
                <a:pos x="11" y="0"/>
              </a:cxn>
            </a:cxnLst>
            <a:rect l="0" t="0" r="r" b="b"/>
            <a:pathLst>
              <a:path w="24" h="843">
                <a:moveTo>
                  <a:pt x="11" y="0"/>
                </a:moveTo>
                <a:lnTo>
                  <a:pt x="0" y="13"/>
                </a:lnTo>
                <a:lnTo>
                  <a:pt x="0" y="843"/>
                </a:lnTo>
                <a:lnTo>
                  <a:pt x="24" y="843"/>
                </a:lnTo>
                <a:lnTo>
                  <a:pt x="24" y="13"/>
                </a:lnTo>
                <a:lnTo>
                  <a:pt x="11" y="24"/>
                </a:lnTo>
                <a:lnTo>
                  <a:pt x="11" y="0"/>
                </a:lnTo>
                <a:lnTo>
                  <a:pt x="0" y="0"/>
                </a:lnTo>
                <a:lnTo>
                  <a:pt x="0" y="13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5" name="Rectangle 153"/>
          <p:cNvSpPr>
            <a:spLocks noChangeArrowheads="1"/>
          </p:cNvSpPr>
          <p:nvPr/>
        </p:nvSpPr>
        <p:spPr bwMode="auto">
          <a:xfrm>
            <a:off x="3611289" y="1720608"/>
            <a:ext cx="514090" cy="523877"/>
          </a:xfrm>
          <a:prstGeom prst="rect">
            <a:avLst/>
          </a:prstGeom>
          <a:solidFill>
            <a:srgbClr val="C6E0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" name="Freeform 154"/>
          <p:cNvSpPr>
            <a:spLocks/>
          </p:cNvSpPr>
          <p:nvPr/>
        </p:nvSpPr>
        <p:spPr bwMode="auto">
          <a:xfrm>
            <a:off x="3611289" y="1702600"/>
            <a:ext cx="537458" cy="40928"/>
          </a:xfrm>
          <a:custGeom>
            <a:avLst/>
            <a:gdLst/>
            <a:ahLst/>
            <a:cxnLst>
              <a:cxn ang="0">
                <a:pos x="299" y="11"/>
              </a:cxn>
              <a:cxn ang="0">
                <a:pos x="286" y="0"/>
              </a:cxn>
              <a:cxn ang="0">
                <a:pos x="0" y="0"/>
              </a:cxn>
              <a:cxn ang="0">
                <a:pos x="0" y="25"/>
              </a:cxn>
              <a:cxn ang="0">
                <a:pos x="286" y="25"/>
              </a:cxn>
              <a:cxn ang="0">
                <a:pos x="274" y="11"/>
              </a:cxn>
              <a:cxn ang="0">
                <a:pos x="299" y="11"/>
              </a:cxn>
              <a:cxn ang="0">
                <a:pos x="299" y="0"/>
              </a:cxn>
              <a:cxn ang="0">
                <a:pos x="286" y="0"/>
              </a:cxn>
              <a:cxn ang="0">
                <a:pos x="299" y="11"/>
              </a:cxn>
            </a:cxnLst>
            <a:rect l="0" t="0" r="r" b="b"/>
            <a:pathLst>
              <a:path w="299" h="25">
                <a:moveTo>
                  <a:pt x="299" y="11"/>
                </a:moveTo>
                <a:lnTo>
                  <a:pt x="286" y="0"/>
                </a:lnTo>
                <a:lnTo>
                  <a:pt x="0" y="0"/>
                </a:lnTo>
                <a:lnTo>
                  <a:pt x="0" y="25"/>
                </a:lnTo>
                <a:lnTo>
                  <a:pt x="286" y="25"/>
                </a:lnTo>
                <a:lnTo>
                  <a:pt x="274" y="11"/>
                </a:lnTo>
                <a:lnTo>
                  <a:pt x="299" y="11"/>
                </a:lnTo>
                <a:lnTo>
                  <a:pt x="299" y="0"/>
                </a:lnTo>
                <a:lnTo>
                  <a:pt x="286" y="0"/>
                </a:lnTo>
                <a:lnTo>
                  <a:pt x="299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7" name="Freeform 155"/>
          <p:cNvSpPr>
            <a:spLocks/>
          </p:cNvSpPr>
          <p:nvPr/>
        </p:nvSpPr>
        <p:spPr bwMode="auto">
          <a:xfrm>
            <a:off x="4103809" y="1720608"/>
            <a:ext cx="44938" cy="545159"/>
          </a:xfrm>
          <a:custGeom>
            <a:avLst/>
            <a:gdLst/>
            <a:ahLst/>
            <a:cxnLst>
              <a:cxn ang="0">
                <a:pos x="12" y="333"/>
              </a:cxn>
              <a:cxn ang="0">
                <a:pos x="25" y="320"/>
              </a:cxn>
              <a:cxn ang="0">
                <a:pos x="25" y="0"/>
              </a:cxn>
              <a:cxn ang="0">
                <a:pos x="0" y="0"/>
              </a:cxn>
              <a:cxn ang="0">
                <a:pos x="0" y="320"/>
              </a:cxn>
              <a:cxn ang="0">
                <a:pos x="12" y="308"/>
              </a:cxn>
              <a:cxn ang="0">
                <a:pos x="12" y="333"/>
              </a:cxn>
              <a:cxn ang="0">
                <a:pos x="25" y="333"/>
              </a:cxn>
              <a:cxn ang="0">
                <a:pos x="25" y="320"/>
              </a:cxn>
              <a:cxn ang="0">
                <a:pos x="12" y="333"/>
              </a:cxn>
            </a:cxnLst>
            <a:rect l="0" t="0" r="r" b="b"/>
            <a:pathLst>
              <a:path w="25" h="333">
                <a:moveTo>
                  <a:pt x="12" y="333"/>
                </a:moveTo>
                <a:lnTo>
                  <a:pt x="25" y="320"/>
                </a:lnTo>
                <a:lnTo>
                  <a:pt x="25" y="0"/>
                </a:lnTo>
                <a:lnTo>
                  <a:pt x="0" y="0"/>
                </a:lnTo>
                <a:lnTo>
                  <a:pt x="0" y="320"/>
                </a:lnTo>
                <a:lnTo>
                  <a:pt x="12" y="308"/>
                </a:lnTo>
                <a:lnTo>
                  <a:pt x="12" y="333"/>
                </a:lnTo>
                <a:lnTo>
                  <a:pt x="25" y="333"/>
                </a:lnTo>
                <a:lnTo>
                  <a:pt x="25" y="320"/>
                </a:lnTo>
                <a:lnTo>
                  <a:pt x="12" y="3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8" name="Freeform 156"/>
          <p:cNvSpPr>
            <a:spLocks/>
          </p:cNvSpPr>
          <p:nvPr/>
        </p:nvSpPr>
        <p:spPr bwMode="auto">
          <a:xfrm>
            <a:off x="3591516" y="2224840"/>
            <a:ext cx="533863" cy="40928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1" y="25"/>
              </a:cxn>
              <a:cxn ang="0">
                <a:pos x="297" y="25"/>
              </a:cxn>
              <a:cxn ang="0">
                <a:pos x="297" y="0"/>
              </a:cxn>
              <a:cxn ang="0">
                <a:pos x="11" y="0"/>
              </a:cxn>
              <a:cxn ang="0">
                <a:pos x="24" y="12"/>
              </a:cxn>
              <a:cxn ang="0">
                <a:pos x="0" y="12"/>
              </a:cxn>
              <a:cxn ang="0">
                <a:pos x="0" y="25"/>
              </a:cxn>
              <a:cxn ang="0">
                <a:pos x="11" y="25"/>
              </a:cxn>
              <a:cxn ang="0">
                <a:pos x="0" y="12"/>
              </a:cxn>
            </a:cxnLst>
            <a:rect l="0" t="0" r="r" b="b"/>
            <a:pathLst>
              <a:path w="297" h="25">
                <a:moveTo>
                  <a:pt x="0" y="12"/>
                </a:moveTo>
                <a:lnTo>
                  <a:pt x="11" y="25"/>
                </a:lnTo>
                <a:lnTo>
                  <a:pt x="297" y="25"/>
                </a:lnTo>
                <a:lnTo>
                  <a:pt x="297" y="0"/>
                </a:lnTo>
                <a:lnTo>
                  <a:pt x="11" y="0"/>
                </a:lnTo>
                <a:lnTo>
                  <a:pt x="24" y="12"/>
                </a:lnTo>
                <a:lnTo>
                  <a:pt x="0" y="12"/>
                </a:lnTo>
                <a:lnTo>
                  <a:pt x="0" y="25"/>
                </a:lnTo>
                <a:lnTo>
                  <a:pt x="11" y="25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9" name="Freeform 157"/>
          <p:cNvSpPr>
            <a:spLocks/>
          </p:cNvSpPr>
          <p:nvPr/>
        </p:nvSpPr>
        <p:spPr bwMode="auto">
          <a:xfrm>
            <a:off x="3591516" y="1702600"/>
            <a:ext cx="43140" cy="541885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0" y="11"/>
              </a:cxn>
              <a:cxn ang="0">
                <a:pos x="0" y="331"/>
              </a:cxn>
              <a:cxn ang="0">
                <a:pos x="24" y="331"/>
              </a:cxn>
              <a:cxn ang="0">
                <a:pos x="24" y="11"/>
              </a:cxn>
              <a:cxn ang="0">
                <a:pos x="11" y="25"/>
              </a:cxn>
              <a:cxn ang="0">
                <a:pos x="11" y="0"/>
              </a:cxn>
              <a:cxn ang="0">
                <a:pos x="0" y="0"/>
              </a:cxn>
              <a:cxn ang="0">
                <a:pos x="0" y="11"/>
              </a:cxn>
              <a:cxn ang="0">
                <a:pos x="11" y="0"/>
              </a:cxn>
            </a:cxnLst>
            <a:rect l="0" t="0" r="r" b="b"/>
            <a:pathLst>
              <a:path w="24" h="331">
                <a:moveTo>
                  <a:pt x="11" y="0"/>
                </a:moveTo>
                <a:lnTo>
                  <a:pt x="0" y="11"/>
                </a:lnTo>
                <a:lnTo>
                  <a:pt x="0" y="331"/>
                </a:lnTo>
                <a:lnTo>
                  <a:pt x="24" y="331"/>
                </a:lnTo>
                <a:lnTo>
                  <a:pt x="24" y="11"/>
                </a:lnTo>
                <a:lnTo>
                  <a:pt x="11" y="25"/>
                </a:lnTo>
                <a:lnTo>
                  <a:pt x="11" y="0"/>
                </a:lnTo>
                <a:lnTo>
                  <a:pt x="0" y="0"/>
                </a:lnTo>
                <a:lnTo>
                  <a:pt x="0" y="1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0" name="Rectangle 158"/>
          <p:cNvSpPr>
            <a:spLocks noChangeArrowheads="1"/>
          </p:cNvSpPr>
          <p:nvPr/>
        </p:nvSpPr>
        <p:spPr bwMode="auto">
          <a:xfrm>
            <a:off x="3629264" y="2293599"/>
            <a:ext cx="488925" cy="627015"/>
          </a:xfrm>
          <a:prstGeom prst="rect">
            <a:avLst/>
          </a:prstGeom>
          <a:solidFill>
            <a:srgbClr val="C6E0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1" name="Freeform 159"/>
          <p:cNvSpPr>
            <a:spLocks/>
          </p:cNvSpPr>
          <p:nvPr/>
        </p:nvSpPr>
        <p:spPr bwMode="auto">
          <a:xfrm>
            <a:off x="3629264" y="2270679"/>
            <a:ext cx="508698" cy="44202"/>
          </a:xfrm>
          <a:custGeom>
            <a:avLst/>
            <a:gdLst/>
            <a:ahLst/>
            <a:cxnLst>
              <a:cxn ang="0">
                <a:pos x="283" y="14"/>
              </a:cxn>
              <a:cxn ang="0">
                <a:pos x="272" y="0"/>
              </a:cxn>
              <a:cxn ang="0">
                <a:pos x="0" y="0"/>
              </a:cxn>
              <a:cxn ang="0">
                <a:pos x="0" y="27"/>
              </a:cxn>
              <a:cxn ang="0">
                <a:pos x="272" y="27"/>
              </a:cxn>
              <a:cxn ang="0">
                <a:pos x="259" y="14"/>
              </a:cxn>
              <a:cxn ang="0">
                <a:pos x="283" y="14"/>
              </a:cxn>
              <a:cxn ang="0">
                <a:pos x="283" y="0"/>
              </a:cxn>
              <a:cxn ang="0">
                <a:pos x="272" y="0"/>
              </a:cxn>
              <a:cxn ang="0">
                <a:pos x="283" y="14"/>
              </a:cxn>
            </a:cxnLst>
            <a:rect l="0" t="0" r="r" b="b"/>
            <a:pathLst>
              <a:path w="283" h="27">
                <a:moveTo>
                  <a:pt x="283" y="14"/>
                </a:moveTo>
                <a:lnTo>
                  <a:pt x="272" y="0"/>
                </a:lnTo>
                <a:lnTo>
                  <a:pt x="0" y="0"/>
                </a:lnTo>
                <a:lnTo>
                  <a:pt x="0" y="27"/>
                </a:lnTo>
                <a:lnTo>
                  <a:pt x="272" y="27"/>
                </a:lnTo>
                <a:lnTo>
                  <a:pt x="259" y="14"/>
                </a:lnTo>
                <a:lnTo>
                  <a:pt x="283" y="14"/>
                </a:lnTo>
                <a:lnTo>
                  <a:pt x="283" y="0"/>
                </a:lnTo>
                <a:lnTo>
                  <a:pt x="272" y="0"/>
                </a:lnTo>
                <a:lnTo>
                  <a:pt x="283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2" name="Freeform 160"/>
          <p:cNvSpPr>
            <a:spLocks/>
          </p:cNvSpPr>
          <p:nvPr/>
        </p:nvSpPr>
        <p:spPr bwMode="auto">
          <a:xfrm>
            <a:off x="4094821" y="2293599"/>
            <a:ext cx="43140" cy="645023"/>
          </a:xfrm>
          <a:custGeom>
            <a:avLst/>
            <a:gdLst/>
            <a:ahLst/>
            <a:cxnLst>
              <a:cxn ang="0">
                <a:pos x="13" y="394"/>
              </a:cxn>
              <a:cxn ang="0">
                <a:pos x="24" y="383"/>
              </a:cxn>
              <a:cxn ang="0">
                <a:pos x="24" y="0"/>
              </a:cxn>
              <a:cxn ang="0">
                <a:pos x="0" y="0"/>
              </a:cxn>
              <a:cxn ang="0">
                <a:pos x="0" y="383"/>
              </a:cxn>
              <a:cxn ang="0">
                <a:pos x="13" y="369"/>
              </a:cxn>
              <a:cxn ang="0">
                <a:pos x="13" y="394"/>
              </a:cxn>
              <a:cxn ang="0">
                <a:pos x="24" y="394"/>
              </a:cxn>
              <a:cxn ang="0">
                <a:pos x="24" y="383"/>
              </a:cxn>
              <a:cxn ang="0">
                <a:pos x="13" y="394"/>
              </a:cxn>
            </a:cxnLst>
            <a:rect l="0" t="0" r="r" b="b"/>
            <a:pathLst>
              <a:path w="24" h="394">
                <a:moveTo>
                  <a:pt x="13" y="394"/>
                </a:moveTo>
                <a:lnTo>
                  <a:pt x="24" y="383"/>
                </a:lnTo>
                <a:lnTo>
                  <a:pt x="24" y="0"/>
                </a:lnTo>
                <a:lnTo>
                  <a:pt x="0" y="0"/>
                </a:lnTo>
                <a:lnTo>
                  <a:pt x="0" y="383"/>
                </a:lnTo>
                <a:lnTo>
                  <a:pt x="13" y="369"/>
                </a:lnTo>
                <a:lnTo>
                  <a:pt x="13" y="394"/>
                </a:lnTo>
                <a:lnTo>
                  <a:pt x="24" y="394"/>
                </a:lnTo>
                <a:lnTo>
                  <a:pt x="24" y="383"/>
                </a:lnTo>
                <a:lnTo>
                  <a:pt x="13" y="39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" name="Freeform 161"/>
          <p:cNvSpPr>
            <a:spLocks/>
          </p:cNvSpPr>
          <p:nvPr/>
        </p:nvSpPr>
        <p:spPr bwMode="auto">
          <a:xfrm>
            <a:off x="3604099" y="2897694"/>
            <a:ext cx="514090" cy="40928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4" y="25"/>
              </a:cxn>
              <a:cxn ang="0">
                <a:pos x="286" y="25"/>
              </a:cxn>
              <a:cxn ang="0">
                <a:pos x="286" y="0"/>
              </a:cxn>
              <a:cxn ang="0">
                <a:pos x="14" y="0"/>
              </a:cxn>
              <a:cxn ang="0">
                <a:pos x="27" y="14"/>
              </a:cxn>
              <a:cxn ang="0">
                <a:pos x="0" y="14"/>
              </a:cxn>
              <a:cxn ang="0">
                <a:pos x="0" y="25"/>
              </a:cxn>
              <a:cxn ang="0">
                <a:pos x="14" y="25"/>
              </a:cxn>
              <a:cxn ang="0">
                <a:pos x="0" y="14"/>
              </a:cxn>
            </a:cxnLst>
            <a:rect l="0" t="0" r="r" b="b"/>
            <a:pathLst>
              <a:path w="286" h="25">
                <a:moveTo>
                  <a:pt x="0" y="14"/>
                </a:moveTo>
                <a:lnTo>
                  <a:pt x="14" y="25"/>
                </a:lnTo>
                <a:lnTo>
                  <a:pt x="286" y="25"/>
                </a:lnTo>
                <a:lnTo>
                  <a:pt x="286" y="0"/>
                </a:lnTo>
                <a:lnTo>
                  <a:pt x="14" y="0"/>
                </a:lnTo>
                <a:lnTo>
                  <a:pt x="27" y="14"/>
                </a:lnTo>
                <a:lnTo>
                  <a:pt x="0" y="14"/>
                </a:lnTo>
                <a:lnTo>
                  <a:pt x="0" y="25"/>
                </a:lnTo>
                <a:lnTo>
                  <a:pt x="14" y="25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" name="Freeform 162"/>
          <p:cNvSpPr>
            <a:spLocks/>
          </p:cNvSpPr>
          <p:nvPr/>
        </p:nvSpPr>
        <p:spPr bwMode="auto">
          <a:xfrm>
            <a:off x="3604099" y="2270679"/>
            <a:ext cx="48533" cy="64993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0" y="14"/>
              </a:cxn>
              <a:cxn ang="0">
                <a:pos x="0" y="397"/>
              </a:cxn>
              <a:cxn ang="0">
                <a:pos x="27" y="397"/>
              </a:cxn>
              <a:cxn ang="0">
                <a:pos x="27" y="14"/>
              </a:cxn>
              <a:cxn ang="0">
                <a:pos x="14" y="27"/>
              </a:cxn>
              <a:cxn ang="0">
                <a:pos x="14" y="0"/>
              </a:cxn>
              <a:cxn ang="0">
                <a:pos x="0" y="0"/>
              </a:cxn>
              <a:cxn ang="0">
                <a:pos x="0" y="14"/>
              </a:cxn>
              <a:cxn ang="0">
                <a:pos x="14" y="0"/>
              </a:cxn>
            </a:cxnLst>
            <a:rect l="0" t="0" r="r" b="b"/>
            <a:pathLst>
              <a:path w="27" h="397">
                <a:moveTo>
                  <a:pt x="14" y="0"/>
                </a:moveTo>
                <a:lnTo>
                  <a:pt x="0" y="14"/>
                </a:lnTo>
                <a:lnTo>
                  <a:pt x="0" y="397"/>
                </a:lnTo>
                <a:lnTo>
                  <a:pt x="27" y="397"/>
                </a:lnTo>
                <a:lnTo>
                  <a:pt x="27" y="14"/>
                </a:lnTo>
                <a:lnTo>
                  <a:pt x="14" y="27"/>
                </a:lnTo>
                <a:lnTo>
                  <a:pt x="14" y="0"/>
                </a:lnTo>
                <a:lnTo>
                  <a:pt x="0" y="0"/>
                </a:lnTo>
                <a:lnTo>
                  <a:pt x="0" y="14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5" name="Rectangle 163"/>
          <p:cNvSpPr>
            <a:spLocks noChangeArrowheads="1"/>
          </p:cNvSpPr>
          <p:nvPr/>
        </p:nvSpPr>
        <p:spPr bwMode="auto">
          <a:xfrm>
            <a:off x="2015093" y="1643664"/>
            <a:ext cx="641714" cy="1358806"/>
          </a:xfrm>
          <a:prstGeom prst="rect">
            <a:avLst/>
          </a:prstGeom>
          <a:solidFill>
            <a:srgbClr val="007F4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6" name="Freeform 164"/>
          <p:cNvSpPr>
            <a:spLocks/>
          </p:cNvSpPr>
          <p:nvPr/>
        </p:nvSpPr>
        <p:spPr bwMode="auto">
          <a:xfrm>
            <a:off x="2015093" y="1622381"/>
            <a:ext cx="661487" cy="40928"/>
          </a:xfrm>
          <a:custGeom>
            <a:avLst/>
            <a:gdLst/>
            <a:ahLst/>
            <a:cxnLst>
              <a:cxn ang="0">
                <a:pos x="368" y="13"/>
              </a:cxn>
              <a:cxn ang="0">
                <a:pos x="357" y="0"/>
              </a:cxn>
              <a:cxn ang="0">
                <a:pos x="0" y="0"/>
              </a:cxn>
              <a:cxn ang="0">
                <a:pos x="0" y="25"/>
              </a:cxn>
              <a:cxn ang="0">
                <a:pos x="357" y="25"/>
              </a:cxn>
              <a:cxn ang="0">
                <a:pos x="344" y="13"/>
              </a:cxn>
              <a:cxn ang="0">
                <a:pos x="368" y="13"/>
              </a:cxn>
              <a:cxn ang="0">
                <a:pos x="368" y="0"/>
              </a:cxn>
              <a:cxn ang="0">
                <a:pos x="357" y="0"/>
              </a:cxn>
              <a:cxn ang="0">
                <a:pos x="368" y="13"/>
              </a:cxn>
            </a:cxnLst>
            <a:rect l="0" t="0" r="r" b="b"/>
            <a:pathLst>
              <a:path w="368" h="25">
                <a:moveTo>
                  <a:pt x="368" y="13"/>
                </a:moveTo>
                <a:lnTo>
                  <a:pt x="357" y="0"/>
                </a:lnTo>
                <a:lnTo>
                  <a:pt x="0" y="0"/>
                </a:lnTo>
                <a:lnTo>
                  <a:pt x="0" y="25"/>
                </a:lnTo>
                <a:lnTo>
                  <a:pt x="357" y="25"/>
                </a:lnTo>
                <a:lnTo>
                  <a:pt x="344" y="13"/>
                </a:lnTo>
                <a:lnTo>
                  <a:pt x="368" y="13"/>
                </a:lnTo>
                <a:lnTo>
                  <a:pt x="368" y="0"/>
                </a:lnTo>
                <a:lnTo>
                  <a:pt x="357" y="0"/>
                </a:lnTo>
                <a:lnTo>
                  <a:pt x="368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7" name="Freeform 165"/>
          <p:cNvSpPr>
            <a:spLocks/>
          </p:cNvSpPr>
          <p:nvPr/>
        </p:nvSpPr>
        <p:spPr bwMode="auto">
          <a:xfrm>
            <a:off x="2633439" y="1643664"/>
            <a:ext cx="43140" cy="1380088"/>
          </a:xfrm>
          <a:custGeom>
            <a:avLst/>
            <a:gdLst/>
            <a:ahLst/>
            <a:cxnLst>
              <a:cxn ang="0">
                <a:pos x="13" y="843"/>
              </a:cxn>
              <a:cxn ang="0">
                <a:pos x="24" y="830"/>
              </a:cxn>
              <a:cxn ang="0">
                <a:pos x="24" y="0"/>
              </a:cxn>
              <a:cxn ang="0">
                <a:pos x="0" y="0"/>
              </a:cxn>
              <a:cxn ang="0">
                <a:pos x="0" y="830"/>
              </a:cxn>
              <a:cxn ang="0">
                <a:pos x="13" y="819"/>
              </a:cxn>
              <a:cxn ang="0">
                <a:pos x="13" y="843"/>
              </a:cxn>
              <a:cxn ang="0">
                <a:pos x="24" y="843"/>
              </a:cxn>
              <a:cxn ang="0">
                <a:pos x="24" y="830"/>
              </a:cxn>
              <a:cxn ang="0">
                <a:pos x="13" y="843"/>
              </a:cxn>
            </a:cxnLst>
            <a:rect l="0" t="0" r="r" b="b"/>
            <a:pathLst>
              <a:path w="24" h="843">
                <a:moveTo>
                  <a:pt x="13" y="843"/>
                </a:moveTo>
                <a:lnTo>
                  <a:pt x="24" y="830"/>
                </a:lnTo>
                <a:lnTo>
                  <a:pt x="24" y="0"/>
                </a:lnTo>
                <a:lnTo>
                  <a:pt x="0" y="0"/>
                </a:lnTo>
                <a:lnTo>
                  <a:pt x="0" y="830"/>
                </a:lnTo>
                <a:lnTo>
                  <a:pt x="13" y="819"/>
                </a:lnTo>
                <a:lnTo>
                  <a:pt x="13" y="843"/>
                </a:lnTo>
                <a:lnTo>
                  <a:pt x="24" y="843"/>
                </a:lnTo>
                <a:lnTo>
                  <a:pt x="24" y="830"/>
                </a:lnTo>
                <a:lnTo>
                  <a:pt x="13" y="8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8" name="Freeform 166"/>
          <p:cNvSpPr>
            <a:spLocks/>
          </p:cNvSpPr>
          <p:nvPr/>
        </p:nvSpPr>
        <p:spPr bwMode="auto">
          <a:xfrm>
            <a:off x="1991725" y="2984461"/>
            <a:ext cx="665082" cy="39291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3" y="24"/>
              </a:cxn>
              <a:cxn ang="0">
                <a:pos x="370" y="24"/>
              </a:cxn>
              <a:cxn ang="0">
                <a:pos x="370" y="0"/>
              </a:cxn>
              <a:cxn ang="0">
                <a:pos x="13" y="0"/>
              </a:cxn>
              <a:cxn ang="0">
                <a:pos x="24" y="11"/>
              </a:cxn>
              <a:cxn ang="0">
                <a:pos x="0" y="11"/>
              </a:cxn>
              <a:cxn ang="0">
                <a:pos x="0" y="24"/>
              </a:cxn>
              <a:cxn ang="0">
                <a:pos x="13" y="24"/>
              </a:cxn>
              <a:cxn ang="0">
                <a:pos x="0" y="11"/>
              </a:cxn>
            </a:cxnLst>
            <a:rect l="0" t="0" r="r" b="b"/>
            <a:pathLst>
              <a:path w="370" h="24">
                <a:moveTo>
                  <a:pt x="0" y="11"/>
                </a:moveTo>
                <a:lnTo>
                  <a:pt x="13" y="24"/>
                </a:lnTo>
                <a:lnTo>
                  <a:pt x="370" y="24"/>
                </a:lnTo>
                <a:lnTo>
                  <a:pt x="370" y="0"/>
                </a:lnTo>
                <a:lnTo>
                  <a:pt x="13" y="0"/>
                </a:lnTo>
                <a:lnTo>
                  <a:pt x="24" y="11"/>
                </a:lnTo>
                <a:lnTo>
                  <a:pt x="0" y="11"/>
                </a:lnTo>
                <a:lnTo>
                  <a:pt x="0" y="24"/>
                </a:lnTo>
                <a:lnTo>
                  <a:pt x="13" y="24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9" name="Freeform 167"/>
          <p:cNvSpPr>
            <a:spLocks/>
          </p:cNvSpPr>
          <p:nvPr/>
        </p:nvSpPr>
        <p:spPr bwMode="auto">
          <a:xfrm>
            <a:off x="1991725" y="1622381"/>
            <a:ext cx="43140" cy="1380088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13"/>
              </a:cxn>
              <a:cxn ang="0">
                <a:pos x="0" y="843"/>
              </a:cxn>
              <a:cxn ang="0">
                <a:pos x="24" y="843"/>
              </a:cxn>
              <a:cxn ang="0">
                <a:pos x="24" y="13"/>
              </a:cxn>
              <a:cxn ang="0">
                <a:pos x="13" y="25"/>
              </a:cxn>
              <a:cxn ang="0">
                <a:pos x="13" y="0"/>
              </a:cxn>
              <a:cxn ang="0">
                <a:pos x="0" y="0"/>
              </a:cxn>
              <a:cxn ang="0">
                <a:pos x="0" y="13"/>
              </a:cxn>
              <a:cxn ang="0">
                <a:pos x="13" y="0"/>
              </a:cxn>
            </a:cxnLst>
            <a:rect l="0" t="0" r="r" b="b"/>
            <a:pathLst>
              <a:path w="24" h="843">
                <a:moveTo>
                  <a:pt x="13" y="0"/>
                </a:moveTo>
                <a:lnTo>
                  <a:pt x="0" y="13"/>
                </a:lnTo>
                <a:lnTo>
                  <a:pt x="0" y="843"/>
                </a:lnTo>
                <a:lnTo>
                  <a:pt x="24" y="843"/>
                </a:lnTo>
                <a:lnTo>
                  <a:pt x="24" y="13"/>
                </a:lnTo>
                <a:lnTo>
                  <a:pt x="13" y="25"/>
                </a:lnTo>
                <a:lnTo>
                  <a:pt x="13" y="0"/>
                </a:lnTo>
                <a:lnTo>
                  <a:pt x="0" y="0"/>
                </a:lnTo>
                <a:lnTo>
                  <a:pt x="0" y="13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0" name="Rectangle 168"/>
          <p:cNvSpPr>
            <a:spLocks noChangeArrowheads="1"/>
          </p:cNvSpPr>
          <p:nvPr/>
        </p:nvSpPr>
        <p:spPr bwMode="auto">
          <a:xfrm>
            <a:off x="1741870" y="1643664"/>
            <a:ext cx="285805" cy="1358806"/>
          </a:xfrm>
          <a:prstGeom prst="rect">
            <a:avLst/>
          </a:prstGeom>
          <a:solidFill>
            <a:srgbClr val="003FB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1" name="Freeform 169"/>
          <p:cNvSpPr>
            <a:spLocks/>
          </p:cNvSpPr>
          <p:nvPr/>
        </p:nvSpPr>
        <p:spPr bwMode="auto">
          <a:xfrm>
            <a:off x="1741870" y="1622381"/>
            <a:ext cx="309173" cy="40928"/>
          </a:xfrm>
          <a:custGeom>
            <a:avLst/>
            <a:gdLst/>
            <a:ahLst/>
            <a:cxnLst>
              <a:cxn ang="0">
                <a:pos x="172" y="13"/>
              </a:cxn>
              <a:cxn ang="0">
                <a:pos x="159" y="0"/>
              </a:cxn>
              <a:cxn ang="0">
                <a:pos x="0" y="0"/>
              </a:cxn>
              <a:cxn ang="0">
                <a:pos x="0" y="25"/>
              </a:cxn>
              <a:cxn ang="0">
                <a:pos x="159" y="25"/>
              </a:cxn>
              <a:cxn ang="0">
                <a:pos x="148" y="13"/>
              </a:cxn>
              <a:cxn ang="0">
                <a:pos x="172" y="13"/>
              </a:cxn>
              <a:cxn ang="0">
                <a:pos x="172" y="0"/>
              </a:cxn>
              <a:cxn ang="0">
                <a:pos x="159" y="0"/>
              </a:cxn>
              <a:cxn ang="0">
                <a:pos x="172" y="13"/>
              </a:cxn>
            </a:cxnLst>
            <a:rect l="0" t="0" r="r" b="b"/>
            <a:pathLst>
              <a:path w="172" h="25">
                <a:moveTo>
                  <a:pt x="172" y="13"/>
                </a:moveTo>
                <a:lnTo>
                  <a:pt x="159" y="0"/>
                </a:lnTo>
                <a:lnTo>
                  <a:pt x="0" y="0"/>
                </a:lnTo>
                <a:lnTo>
                  <a:pt x="0" y="25"/>
                </a:lnTo>
                <a:lnTo>
                  <a:pt x="159" y="25"/>
                </a:lnTo>
                <a:lnTo>
                  <a:pt x="148" y="13"/>
                </a:lnTo>
                <a:lnTo>
                  <a:pt x="172" y="13"/>
                </a:lnTo>
                <a:lnTo>
                  <a:pt x="172" y="0"/>
                </a:lnTo>
                <a:lnTo>
                  <a:pt x="159" y="0"/>
                </a:lnTo>
                <a:lnTo>
                  <a:pt x="172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2" name="Freeform 170"/>
          <p:cNvSpPr>
            <a:spLocks/>
          </p:cNvSpPr>
          <p:nvPr/>
        </p:nvSpPr>
        <p:spPr bwMode="auto">
          <a:xfrm>
            <a:off x="2007903" y="1643664"/>
            <a:ext cx="43140" cy="1380088"/>
          </a:xfrm>
          <a:custGeom>
            <a:avLst/>
            <a:gdLst/>
            <a:ahLst/>
            <a:cxnLst>
              <a:cxn ang="0">
                <a:pos x="11" y="843"/>
              </a:cxn>
              <a:cxn ang="0">
                <a:pos x="24" y="830"/>
              </a:cxn>
              <a:cxn ang="0">
                <a:pos x="24" y="0"/>
              </a:cxn>
              <a:cxn ang="0">
                <a:pos x="0" y="0"/>
              </a:cxn>
              <a:cxn ang="0">
                <a:pos x="0" y="830"/>
              </a:cxn>
              <a:cxn ang="0">
                <a:pos x="11" y="819"/>
              </a:cxn>
              <a:cxn ang="0">
                <a:pos x="11" y="843"/>
              </a:cxn>
              <a:cxn ang="0">
                <a:pos x="24" y="843"/>
              </a:cxn>
              <a:cxn ang="0">
                <a:pos x="24" y="830"/>
              </a:cxn>
              <a:cxn ang="0">
                <a:pos x="11" y="843"/>
              </a:cxn>
            </a:cxnLst>
            <a:rect l="0" t="0" r="r" b="b"/>
            <a:pathLst>
              <a:path w="24" h="843">
                <a:moveTo>
                  <a:pt x="11" y="843"/>
                </a:moveTo>
                <a:lnTo>
                  <a:pt x="24" y="830"/>
                </a:lnTo>
                <a:lnTo>
                  <a:pt x="24" y="0"/>
                </a:lnTo>
                <a:lnTo>
                  <a:pt x="0" y="0"/>
                </a:lnTo>
                <a:lnTo>
                  <a:pt x="0" y="830"/>
                </a:lnTo>
                <a:lnTo>
                  <a:pt x="11" y="819"/>
                </a:lnTo>
                <a:lnTo>
                  <a:pt x="11" y="843"/>
                </a:lnTo>
                <a:lnTo>
                  <a:pt x="24" y="843"/>
                </a:lnTo>
                <a:lnTo>
                  <a:pt x="24" y="830"/>
                </a:lnTo>
                <a:lnTo>
                  <a:pt x="11" y="8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3" name="Freeform 171"/>
          <p:cNvSpPr>
            <a:spLocks/>
          </p:cNvSpPr>
          <p:nvPr/>
        </p:nvSpPr>
        <p:spPr bwMode="auto">
          <a:xfrm>
            <a:off x="1718502" y="2984461"/>
            <a:ext cx="309173" cy="39291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3" y="24"/>
              </a:cxn>
              <a:cxn ang="0">
                <a:pos x="172" y="24"/>
              </a:cxn>
              <a:cxn ang="0">
                <a:pos x="172" y="0"/>
              </a:cxn>
              <a:cxn ang="0">
                <a:pos x="13" y="0"/>
              </a:cxn>
              <a:cxn ang="0">
                <a:pos x="26" y="11"/>
              </a:cxn>
              <a:cxn ang="0">
                <a:pos x="0" y="11"/>
              </a:cxn>
              <a:cxn ang="0">
                <a:pos x="0" y="24"/>
              </a:cxn>
              <a:cxn ang="0">
                <a:pos x="13" y="24"/>
              </a:cxn>
              <a:cxn ang="0">
                <a:pos x="0" y="11"/>
              </a:cxn>
            </a:cxnLst>
            <a:rect l="0" t="0" r="r" b="b"/>
            <a:pathLst>
              <a:path w="172" h="24">
                <a:moveTo>
                  <a:pt x="0" y="11"/>
                </a:moveTo>
                <a:lnTo>
                  <a:pt x="13" y="24"/>
                </a:lnTo>
                <a:lnTo>
                  <a:pt x="172" y="24"/>
                </a:lnTo>
                <a:lnTo>
                  <a:pt x="172" y="0"/>
                </a:lnTo>
                <a:lnTo>
                  <a:pt x="13" y="0"/>
                </a:lnTo>
                <a:lnTo>
                  <a:pt x="26" y="11"/>
                </a:lnTo>
                <a:lnTo>
                  <a:pt x="0" y="11"/>
                </a:lnTo>
                <a:lnTo>
                  <a:pt x="0" y="24"/>
                </a:lnTo>
                <a:lnTo>
                  <a:pt x="13" y="24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" name="Freeform 172"/>
          <p:cNvSpPr>
            <a:spLocks/>
          </p:cNvSpPr>
          <p:nvPr/>
        </p:nvSpPr>
        <p:spPr bwMode="auto">
          <a:xfrm>
            <a:off x="1718502" y="1622381"/>
            <a:ext cx="46735" cy="1380088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13"/>
              </a:cxn>
              <a:cxn ang="0">
                <a:pos x="0" y="843"/>
              </a:cxn>
              <a:cxn ang="0">
                <a:pos x="26" y="843"/>
              </a:cxn>
              <a:cxn ang="0">
                <a:pos x="26" y="13"/>
              </a:cxn>
              <a:cxn ang="0">
                <a:pos x="13" y="25"/>
              </a:cxn>
              <a:cxn ang="0">
                <a:pos x="13" y="0"/>
              </a:cxn>
              <a:cxn ang="0">
                <a:pos x="0" y="0"/>
              </a:cxn>
              <a:cxn ang="0">
                <a:pos x="0" y="13"/>
              </a:cxn>
              <a:cxn ang="0">
                <a:pos x="13" y="0"/>
              </a:cxn>
            </a:cxnLst>
            <a:rect l="0" t="0" r="r" b="b"/>
            <a:pathLst>
              <a:path w="26" h="843">
                <a:moveTo>
                  <a:pt x="13" y="0"/>
                </a:moveTo>
                <a:lnTo>
                  <a:pt x="0" y="13"/>
                </a:lnTo>
                <a:lnTo>
                  <a:pt x="0" y="843"/>
                </a:lnTo>
                <a:lnTo>
                  <a:pt x="26" y="843"/>
                </a:lnTo>
                <a:lnTo>
                  <a:pt x="26" y="13"/>
                </a:lnTo>
                <a:lnTo>
                  <a:pt x="13" y="25"/>
                </a:lnTo>
                <a:lnTo>
                  <a:pt x="13" y="0"/>
                </a:lnTo>
                <a:lnTo>
                  <a:pt x="0" y="0"/>
                </a:lnTo>
                <a:lnTo>
                  <a:pt x="0" y="13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5" name="Rectangle 173"/>
          <p:cNvSpPr>
            <a:spLocks noChangeArrowheads="1"/>
          </p:cNvSpPr>
          <p:nvPr/>
        </p:nvSpPr>
        <p:spPr bwMode="auto">
          <a:xfrm>
            <a:off x="2646022" y="1642027"/>
            <a:ext cx="284008" cy="1357169"/>
          </a:xfrm>
          <a:prstGeom prst="rect">
            <a:avLst/>
          </a:prstGeom>
          <a:solidFill>
            <a:srgbClr val="003FB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6" name="Freeform 174"/>
          <p:cNvSpPr>
            <a:spLocks/>
          </p:cNvSpPr>
          <p:nvPr/>
        </p:nvSpPr>
        <p:spPr bwMode="auto">
          <a:xfrm>
            <a:off x="2646022" y="1619107"/>
            <a:ext cx="307376" cy="40928"/>
          </a:xfrm>
          <a:custGeom>
            <a:avLst/>
            <a:gdLst/>
            <a:ahLst/>
            <a:cxnLst>
              <a:cxn ang="0">
                <a:pos x="171" y="14"/>
              </a:cxn>
              <a:cxn ang="0">
                <a:pos x="158" y="0"/>
              </a:cxn>
              <a:cxn ang="0">
                <a:pos x="0" y="0"/>
              </a:cxn>
              <a:cxn ang="0">
                <a:pos x="0" y="25"/>
              </a:cxn>
              <a:cxn ang="0">
                <a:pos x="158" y="25"/>
              </a:cxn>
              <a:cxn ang="0">
                <a:pos x="147" y="14"/>
              </a:cxn>
              <a:cxn ang="0">
                <a:pos x="171" y="14"/>
              </a:cxn>
              <a:cxn ang="0">
                <a:pos x="171" y="0"/>
              </a:cxn>
              <a:cxn ang="0">
                <a:pos x="158" y="0"/>
              </a:cxn>
              <a:cxn ang="0">
                <a:pos x="171" y="14"/>
              </a:cxn>
            </a:cxnLst>
            <a:rect l="0" t="0" r="r" b="b"/>
            <a:pathLst>
              <a:path w="171" h="25">
                <a:moveTo>
                  <a:pt x="171" y="14"/>
                </a:moveTo>
                <a:lnTo>
                  <a:pt x="158" y="0"/>
                </a:lnTo>
                <a:lnTo>
                  <a:pt x="0" y="0"/>
                </a:lnTo>
                <a:lnTo>
                  <a:pt x="0" y="25"/>
                </a:lnTo>
                <a:lnTo>
                  <a:pt x="158" y="25"/>
                </a:lnTo>
                <a:lnTo>
                  <a:pt x="147" y="14"/>
                </a:lnTo>
                <a:lnTo>
                  <a:pt x="171" y="14"/>
                </a:lnTo>
                <a:lnTo>
                  <a:pt x="171" y="0"/>
                </a:lnTo>
                <a:lnTo>
                  <a:pt x="158" y="0"/>
                </a:lnTo>
                <a:lnTo>
                  <a:pt x="171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7" name="Freeform 175"/>
          <p:cNvSpPr>
            <a:spLocks/>
          </p:cNvSpPr>
          <p:nvPr/>
        </p:nvSpPr>
        <p:spPr bwMode="auto">
          <a:xfrm>
            <a:off x="2910257" y="1642027"/>
            <a:ext cx="43140" cy="1380088"/>
          </a:xfrm>
          <a:custGeom>
            <a:avLst/>
            <a:gdLst/>
            <a:ahLst/>
            <a:cxnLst>
              <a:cxn ang="0">
                <a:pos x="11" y="843"/>
              </a:cxn>
              <a:cxn ang="0">
                <a:pos x="24" y="829"/>
              </a:cxn>
              <a:cxn ang="0">
                <a:pos x="24" y="0"/>
              </a:cxn>
              <a:cxn ang="0">
                <a:pos x="0" y="0"/>
              </a:cxn>
              <a:cxn ang="0">
                <a:pos x="0" y="829"/>
              </a:cxn>
              <a:cxn ang="0">
                <a:pos x="11" y="818"/>
              </a:cxn>
              <a:cxn ang="0">
                <a:pos x="11" y="843"/>
              </a:cxn>
              <a:cxn ang="0">
                <a:pos x="24" y="843"/>
              </a:cxn>
              <a:cxn ang="0">
                <a:pos x="24" y="829"/>
              </a:cxn>
              <a:cxn ang="0">
                <a:pos x="11" y="843"/>
              </a:cxn>
            </a:cxnLst>
            <a:rect l="0" t="0" r="r" b="b"/>
            <a:pathLst>
              <a:path w="24" h="843">
                <a:moveTo>
                  <a:pt x="11" y="843"/>
                </a:moveTo>
                <a:lnTo>
                  <a:pt x="24" y="829"/>
                </a:lnTo>
                <a:lnTo>
                  <a:pt x="24" y="0"/>
                </a:lnTo>
                <a:lnTo>
                  <a:pt x="0" y="0"/>
                </a:lnTo>
                <a:lnTo>
                  <a:pt x="0" y="829"/>
                </a:lnTo>
                <a:lnTo>
                  <a:pt x="11" y="818"/>
                </a:lnTo>
                <a:lnTo>
                  <a:pt x="11" y="843"/>
                </a:lnTo>
                <a:lnTo>
                  <a:pt x="24" y="843"/>
                </a:lnTo>
                <a:lnTo>
                  <a:pt x="24" y="829"/>
                </a:lnTo>
                <a:lnTo>
                  <a:pt x="11" y="8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8" name="Freeform 176"/>
          <p:cNvSpPr>
            <a:spLocks/>
          </p:cNvSpPr>
          <p:nvPr/>
        </p:nvSpPr>
        <p:spPr bwMode="auto">
          <a:xfrm>
            <a:off x="2622654" y="2981187"/>
            <a:ext cx="307376" cy="40928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3" y="25"/>
              </a:cxn>
              <a:cxn ang="0">
                <a:pos x="171" y="25"/>
              </a:cxn>
              <a:cxn ang="0">
                <a:pos x="171" y="0"/>
              </a:cxn>
              <a:cxn ang="0">
                <a:pos x="13" y="0"/>
              </a:cxn>
              <a:cxn ang="0">
                <a:pos x="24" y="11"/>
              </a:cxn>
              <a:cxn ang="0">
                <a:pos x="0" y="11"/>
              </a:cxn>
              <a:cxn ang="0">
                <a:pos x="0" y="25"/>
              </a:cxn>
              <a:cxn ang="0">
                <a:pos x="13" y="25"/>
              </a:cxn>
              <a:cxn ang="0">
                <a:pos x="0" y="11"/>
              </a:cxn>
            </a:cxnLst>
            <a:rect l="0" t="0" r="r" b="b"/>
            <a:pathLst>
              <a:path w="171" h="25">
                <a:moveTo>
                  <a:pt x="0" y="11"/>
                </a:moveTo>
                <a:lnTo>
                  <a:pt x="13" y="25"/>
                </a:lnTo>
                <a:lnTo>
                  <a:pt x="171" y="25"/>
                </a:lnTo>
                <a:lnTo>
                  <a:pt x="171" y="0"/>
                </a:lnTo>
                <a:lnTo>
                  <a:pt x="13" y="0"/>
                </a:lnTo>
                <a:lnTo>
                  <a:pt x="24" y="11"/>
                </a:lnTo>
                <a:lnTo>
                  <a:pt x="0" y="11"/>
                </a:lnTo>
                <a:lnTo>
                  <a:pt x="0" y="25"/>
                </a:lnTo>
                <a:lnTo>
                  <a:pt x="13" y="25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9" name="Freeform 177"/>
          <p:cNvSpPr>
            <a:spLocks/>
          </p:cNvSpPr>
          <p:nvPr/>
        </p:nvSpPr>
        <p:spPr bwMode="auto">
          <a:xfrm>
            <a:off x="2622654" y="1619107"/>
            <a:ext cx="43140" cy="1380088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14"/>
              </a:cxn>
              <a:cxn ang="0">
                <a:pos x="0" y="843"/>
              </a:cxn>
              <a:cxn ang="0">
                <a:pos x="24" y="843"/>
              </a:cxn>
              <a:cxn ang="0">
                <a:pos x="24" y="14"/>
              </a:cxn>
              <a:cxn ang="0">
                <a:pos x="13" y="25"/>
              </a:cxn>
              <a:cxn ang="0">
                <a:pos x="13" y="0"/>
              </a:cxn>
              <a:cxn ang="0">
                <a:pos x="0" y="0"/>
              </a:cxn>
              <a:cxn ang="0">
                <a:pos x="0" y="14"/>
              </a:cxn>
              <a:cxn ang="0">
                <a:pos x="13" y="0"/>
              </a:cxn>
            </a:cxnLst>
            <a:rect l="0" t="0" r="r" b="b"/>
            <a:pathLst>
              <a:path w="24" h="843">
                <a:moveTo>
                  <a:pt x="13" y="0"/>
                </a:moveTo>
                <a:lnTo>
                  <a:pt x="0" y="14"/>
                </a:lnTo>
                <a:lnTo>
                  <a:pt x="0" y="843"/>
                </a:lnTo>
                <a:lnTo>
                  <a:pt x="24" y="843"/>
                </a:lnTo>
                <a:lnTo>
                  <a:pt x="24" y="14"/>
                </a:lnTo>
                <a:lnTo>
                  <a:pt x="13" y="25"/>
                </a:lnTo>
                <a:lnTo>
                  <a:pt x="13" y="0"/>
                </a:lnTo>
                <a:lnTo>
                  <a:pt x="0" y="0"/>
                </a:lnTo>
                <a:lnTo>
                  <a:pt x="0" y="14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0" name="Rectangle 178"/>
          <p:cNvSpPr>
            <a:spLocks noChangeArrowheads="1"/>
          </p:cNvSpPr>
          <p:nvPr/>
        </p:nvSpPr>
        <p:spPr bwMode="auto">
          <a:xfrm>
            <a:off x="2095981" y="1712423"/>
            <a:ext cx="481735" cy="528788"/>
          </a:xfrm>
          <a:prstGeom prst="rect">
            <a:avLst/>
          </a:prstGeom>
          <a:solidFill>
            <a:srgbClr val="C6E0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1" name="Freeform 179"/>
          <p:cNvSpPr>
            <a:spLocks/>
          </p:cNvSpPr>
          <p:nvPr/>
        </p:nvSpPr>
        <p:spPr bwMode="auto">
          <a:xfrm>
            <a:off x="2095981" y="1692777"/>
            <a:ext cx="506900" cy="40928"/>
          </a:xfrm>
          <a:custGeom>
            <a:avLst/>
            <a:gdLst/>
            <a:ahLst/>
            <a:cxnLst>
              <a:cxn ang="0">
                <a:pos x="282" y="12"/>
              </a:cxn>
              <a:cxn ang="0">
                <a:pos x="268" y="0"/>
              </a:cxn>
              <a:cxn ang="0">
                <a:pos x="0" y="0"/>
              </a:cxn>
              <a:cxn ang="0">
                <a:pos x="0" y="25"/>
              </a:cxn>
              <a:cxn ang="0">
                <a:pos x="268" y="25"/>
              </a:cxn>
              <a:cxn ang="0">
                <a:pos x="255" y="12"/>
              </a:cxn>
              <a:cxn ang="0">
                <a:pos x="282" y="12"/>
              </a:cxn>
              <a:cxn ang="0">
                <a:pos x="282" y="0"/>
              </a:cxn>
              <a:cxn ang="0">
                <a:pos x="268" y="0"/>
              </a:cxn>
              <a:cxn ang="0">
                <a:pos x="282" y="12"/>
              </a:cxn>
            </a:cxnLst>
            <a:rect l="0" t="0" r="r" b="b"/>
            <a:pathLst>
              <a:path w="282" h="25">
                <a:moveTo>
                  <a:pt x="282" y="12"/>
                </a:moveTo>
                <a:lnTo>
                  <a:pt x="268" y="0"/>
                </a:lnTo>
                <a:lnTo>
                  <a:pt x="0" y="0"/>
                </a:lnTo>
                <a:lnTo>
                  <a:pt x="0" y="25"/>
                </a:lnTo>
                <a:lnTo>
                  <a:pt x="268" y="25"/>
                </a:lnTo>
                <a:lnTo>
                  <a:pt x="255" y="12"/>
                </a:lnTo>
                <a:lnTo>
                  <a:pt x="282" y="12"/>
                </a:lnTo>
                <a:lnTo>
                  <a:pt x="282" y="0"/>
                </a:lnTo>
                <a:lnTo>
                  <a:pt x="268" y="0"/>
                </a:lnTo>
                <a:lnTo>
                  <a:pt x="282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2" name="Freeform 180"/>
          <p:cNvSpPr>
            <a:spLocks/>
          </p:cNvSpPr>
          <p:nvPr/>
        </p:nvSpPr>
        <p:spPr bwMode="auto">
          <a:xfrm>
            <a:off x="2554348" y="1712423"/>
            <a:ext cx="48533" cy="550071"/>
          </a:xfrm>
          <a:custGeom>
            <a:avLst/>
            <a:gdLst/>
            <a:ahLst/>
            <a:cxnLst>
              <a:cxn ang="0">
                <a:pos x="13" y="336"/>
              </a:cxn>
              <a:cxn ang="0">
                <a:pos x="27" y="323"/>
              </a:cxn>
              <a:cxn ang="0">
                <a:pos x="27" y="0"/>
              </a:cxn>
              <a:cxn ang="0">
                <a:pos x="0" y="0"/>
              </a:cxn>
              <a:cxn ang="0">
                <a:pos x="0" y="323"/>
              </a:cxn>
              <a:cxn ang="0">
                <a:pos x="13" y="311"/>
              </a:cxn>
              <a:cxn ang="0">
                <a:pos x="13" y="336"/>
              </a:cxn>
              <a:cxn ang="0">
                <a:pos x="27" y="336"/>
              </a:cxn>
              <a:cxn ang="0">
                <a:pos x="27" y="323"/>
              </a:cxn>
              <a:cxn ang="0">
                <a:pos x="13" y="336"/>
              </a:cxn>
            </a:cxnLst>
            <a:rect l="0" t="0" r="r" b="b"/>
            <a:pathLst>
              <a:path w="27" h="336">
                <a:moveTo>
                  <a:pt x="13" y="336"/>
                </a:moveTo>
                <a:lnTo>
                  <a:pt x="27" y="323"/>
                </a:lnTo>
                <a:lnTo>
                  <a:pt x="27" y="0"/>
                </a:lnTo>
                <a:lnTo>
                  <a:pt x="0" y="0"/>
                </a:lnTo>
                <a:lnTo>
                  <a:pt x="0" y="323"/>
                </a:lnTo>
                <a:lnTo>
                  <a:pt x="13" y="311"/>
                </a:lnTo>
                <a:lnTo>
                  <a:pt x="13" y="336"/>
                </a:lnTo>
                <a:lnTo>
                  <a:pt x="27" y="336"/>
                </a:lnTo>
                <a:lnTo>
                  <a:pt x="27" y="323"/>
                </a:lnTo>
                <a:lnTo>
                  <a:pt x="13" y="3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3" name="Freeform 181"/>
          <p:cNvSpPr>
            <a:spLocks/>
          </p:cNvSpPr>
          <p:nvPr/>
        </p:nvSpPr>
        <p:spPr bwMode="auto">
          <a:xfrm>
            <a:off x="2076208" y="2221565"/>
            <a:ext cx="501508" cy="40928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1" y="25"/>
              </a:cxn>
              <a:cxn ang="0">
                <a:pos x="279" y="25"/>
              </a:cxn>
              <a:cxn ang="0">
                <a:pos x="279" y="0"/>
              </a:cxn>
              <a:cxn ang="0">
                <a:pos x="11" y="0"/>
              </a:cxn>
              <a:cxn ang="0">
                <a:pos x="24" y="12"/>
              </a:cxn>
              <a:cxn ang="0">
                <a:pos x="0" y="12"/>
              </a:cxn>
              <a:cxn ang="0">
                <a:pos x="0" y="25"/>
              </a:cxn>
              <a:cxn ang="0">
                <a:pos x="11" y="25"/>
              </a:cxn>
              <a:cxn ang="0">
                <a:pos x="0" y="12"/>
              </a:cxn>
            </a:cxnLst>
            <a:rect l="0" t="0" r="r" b="b"/>
            <a:pathLst>
              <a:path w="279" h="25">
                <a:moveTo>
                  <a:pt x="0" y="12"/>
                </a:moveTo>
                <a:lnTo>
                  <a:pt x="11" y="25"/>
                </a:lnTo>
                <a:lnTo>
                  <a:pt x="279" y="25"/>
                </a:lnTo>
                <a:lnTo>
                  <a:pt x="279" y="0"/>
                </a:lnTo>
                <a:lnTo>
                  <a:pt x="11" y="0"/>
                </a:lnTo>
                <a:lnTo>
                  <a:pt x="24" y="12"/>
                </a:lnTo>
                <a:lnTo>
                  <a:pt x="0" y="12"/>
                </a:lnTo>
                <a:lnTo>
                  <a:pt x="0" y="25"/>
                </a:lnTo>
                <a:lnTo>
                  <a:pt x="11" y="25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" name="Freeform 182"/>
          <p:cNvSpPr>
            <a:spLocks/>
          </p:cNvSpPr>
          <p:nvPr/>
        </p:nvSpPr>
        <p:spPr bwMode="auto">
          <a:xfrm>
            <a:off x="2076208" y="1692777"/>
            <a:ext cx="43140" cy="548434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0" y="12"/>
              </a:cxn>
              <a:cxn ang="0">
                <a:pos x="0" y="335"/>
              </a:cxn>
              <a:cxn ang="0">
                <a:pos x="24" y="335"/>
              </a:cxn>
              <a:cxn ang="0">
                <a:pos x="24" y="12"/>
              </a:cxn>
              <a:cxn ang="0">
                <a:pos x="11" y="25"/>
              </a:cxn>
              <a:cxn ang="0">
                <a:pos x="11" y="0"/>
              </a:cxn>
              <a:cxn ang="0">
                <a:pos x="0" y="0"/>
              </a:cxn>
              <a:cxn ang="0">
                <a:pos x="0" y="12"/>
              </a:cxn>
              <a:cxn ang="0">
                <a:pos x="11" y="0"/>
              </a:cxn>
            </a:cxnLst>
            <a:rect l="0" t="0" r="r" b="b"/>
            <a:pathLst>
              <a:path w="24" h="335">
                <a:moveTo>
                  <a:pt x="11" y="0"/>
                </a:moveTo>
                <a:lnTo>
                  <a:pt x="0" y="12"/>
                </a:lnTo>
                <a:lnTo>
                  <a:pt x="0" y="335"/>
                </a:lnTo>
                <a:lnTo>
                  <a:pt x="24" y="335"/>
                </a:lnTo>
                <a:lnTo>
                  <a:pt x="24" y="12"/>
                </a:lnTo>
                <a:lnTo>
                  <a:pt x="11" y="25"/>
                </a:lnTo>
                <a:lnTo>
                  <a:pt x="11" y="0"/>
                </a:lnTo>
                <a:lnTo>
                  <a:pt x="0" y="0"/>
                </a:lnTo>
                <a:lnTo>
                  <a:pt x="0" y="12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" name="Rectangle 183"/>
          <p:cNvSpPr>
            <a:spLocks noChangeArrowheads="1"/>
          </p:cNvSpPr>
          <p:nvPr/>
        </p:nvSpPr>
        <p:spPr bwMode="auto">
          <a:xfrm>
            <a:off x="2103171" y="2283776"/>
            <a:ext cx="474545" cy="620467"/>
          </a:xfrm>
          <a:prstGeom prst="rect">
            <a:avLst/>
          </a:prstGeom>
          <a:solidFill>
            <a:srgbClr val="C6E0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6" name="Freeform 184"/>
          <p:cNvSpPr>
            <a:spLocks/>
          </p:cNvSpPr>
          <p:nvPr/>
        </p:nvSpPr>
        <p:spPr bwMode="auto">
          <a:xfrm>
            <a:off x="2103171" y="2265768"/>
            <a:ext cx="499710" cy="39291"/>
          </a:xfrm>
          <a:custGeom>
            <a:avLst/>
            <a:gdLst/>
            <a:ahLst/>
            <a:cxnLst>
              <a:cxn ang="0">
                <a:pos x="278" y="11"/>
              </a:cxn>
              <a:cxn ang="0">
                <a:pos x="264" y="0"/>
              </a:cxn>
              <a:cxn ang="0">
                <a:pos x="0" y="0"/>
              </a:cxn>
              <a:cxn ang="0">
                <a:pos x="0" y="24"/>
              </a:cxn>
              <a:cxn ang="0">
                <a:pos x="264" y="24"/>
              </a:cxn>
              <a:cxn ang="0">
                <a:pos x="251" y="11"/>
              </a:cxn>
              <a:cxn ang="0">
                <a:pos x="278" y="11"/>
              </a:cxn>
              <a:cxn ang="0">
                <a:pos x="278" y="0"/>
              </a:cxn>
              <a:cxn ang="0">
                <a:pos x="264" y="0"/>
              </a:cxn>
              <a:cxn ang="0">
                <a:pos x="278" y="11"/>
              </a:cxn>
            </a:cxnLst>
            <a:rect l="0" t="0" r="r" b="b"/>
            <a:pathLst>
              <a:path w="278" h="24">
                <a:moveTo>
                  <a:pt x="278" y="11"/>
                </a:moveTo>
                <a:lnTo>
                  <a:pt x="264" y="0"/>
                </a:lnTo>
                <a:lnTo>
                  <a:pt x="0" y="0"/>
                </a:lnTo>
                <a:lnTo>
                  <a:pt x="0" y="24"/>
                </a:lnTo>
                <a:lnTo>
                  <a:pt x="264" y="24"/>
                </a:lnTo>
                <a:lnTo>
                  <a:pt x="251" y="11"/>
                </a:lnTo>
                <a:lnTo>
                  <a:pt x="278" y="11"/>
                </a:lnTo>
                <a:lnTo>
                  <a:pt x="278" y="0"/>
                </a:lnTo>
                <a:lnTo>
                  <a:pt x="264" y="0"/>
                </a:lnTo>
                <a:lnTo>
                  <a:pt x="278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7" name="Freeform 185"/>
          <p:cNvSpPr>
            <a:spLocks/>
          </p:cNvSpPr>
          <p:nvPr/>
        </p:nvSpPr>
        <p:spPr bwMode="auto">
          <a:xfrm>
            <a:off x="2554348" y="2283776"/>
            <a:ext cx="48533" cy="641749"/>
          </a:xfrm>
          <a:custGeom>
            <a:avLst/>
            <a:gdLst/>
            <a:ahLst/>
            <a:cxnLst>
              <a:cxn ang="0">
                <a:pos x="13" y="392"/>
              </a:cxn>
              <a:cxn ang="0">
                <a:pos x="27" y="379"/>
              </a:cxn>
              <a:cxn ang="0">
                <a:pos x="27" y="0"/>
              </a:cxn>
              <a:cxn ang="0">
                <a:pos x="0" y="0"/>
              </a:cxn>
              <a:cxn ang="0">
                <a:pos x="0" y="379"/>
              </a:cxn>
              <a:cxn ang="0">
                <a:pos x="13" y="368"/>
              </a:cxn>
              <a:cxn ang="0">
                <a:pos x="13" y="392"/>
              </a:cxn>
              <a:cxn ang="0">
                <a:pos x="27" y="392"/>
              </a:cxn>
              <a:cxn ang="0">
                <a:pos x="27" y="379"/>
              </a:cxn>
              <a:cxn ang="0">
                <a:pos x="13" y="392"/>
              </a:cxn>
            </a:cxnLst>
            <a:rect l="0" t="0" r="r" b="b"/>
            <a:pathLst>
              <a:path w="27" h="392">
                <a:moveTo>
                  <a:pt x="13" y="392"/>
                </a:moveTo>
                <a:lnTo>
                  <a:pt x="27" y="379"/>
                </a:lnTo>
                <a:lnTo>
                  <a:pt x="27" y="0"/>
                </a:lnTo>
                <a:lnTo>
                  <a:pt x="0" y="0"/>
                </a:lnTo>
                <a:lnTo>
                  <a:pt x="0" y="379"/>
                </a:lnTo>
                <a:lnTo>
                  <a:pt x="13" y="368"/>
                </a:lnTo>
                <a:lnTo>
                  <a:pt x="13" y="392"/>
                </a:lnTo>
                <a:lnTo>
                  <a:pt x="27" y="392"/>
                </a:lnTo>
                <a:lnTo>
                  <a:pt x="27" y="379"/>
                </a:lnTo>
                <a:lnTo>
                  <a:pt x="13" y="39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8" name="Freeform 186"/>
          <p:cNvSpPr>
            <a:spLocks/>
          </p:cNvSpPr>
          <p:nvPr/>
        </p:nvSpPr>
        <p:spPr bwMode="auto">
          <a:xfrm>
            <a:off x="2078006" y="2886234"/>
            <a:ext cx="499710" cy="39291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4" y="24"/>
              </a:cxn>
              <a:cxn ang="0">
                <a:pos x="278" y="24"/>
              </a:cxn>
              <a:cxn ang="0">
                <a:pos x="278" y="0"/>
              </a:cxn>
              <a:cxn ang="0">
                <a:pos x="14" y="0"/>
              </a:cxn>
              <a:cxn ang="0">
                <a:pos x="27" y="11"/>
              </a:cxn>
              <a:cxn ang="0">
                <a:pos x="0" y="11"/>
              </a:cxn>
              <a:cxn ang="0">
                <a:pos x="0" y="24"/>
              </a:cxn>
              <a:cxn ang="0">
                <a:pos x="14" y="24"/>
              </a:cxn>
              <a:cxn ang="0">
                <a:pos x="0" y="11"/>
              </a:cxn>
            </a:cxnLst>
            <a:rect l="0" t="0" r="r" b="b"/>
            <a:pathLst>
              <a:path w="278" h="24">
                <a:moveTo>
                  <a:pt x="0" y="11"/>
                </a:moveTo>
                <a:lnTo>
                  <a:pt x="14" y="24"/>
                </a:lnTo>
                <a:lnTo>
                  <a:pt x="278" y="24"/>
                </a:lnTo>
                <a:lnTo>
                  <a:pt x="278" y="0"/>
                </a:lnTo>
                <a:lnTo>
                  <a:pt x="14" y="0"/>
                </a:lnTo>
                <a:lnTo>
                  <a:pt x="27" y="11"/>
                </a:lnTo>
                <a:lnTo>
                  <a:pt x="0" y="11"/>
                </a:lnTo>
                <a:lnTo>
                  <a:pt x="0" y="24"/>
                </a:lnTo>
                <a:lnTo>
                  <a:pt x="14" y="24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9" name="Freeform 187"/>
          <p:cNvSpPr>
            <a:spLocks/>
          </p:cNvSpPr>
          <p:nvPr/>
        </p:nvSpPr>
        <p:spPr bwMode="auto">
          <a:xfrm>
            <a:off x="2078006" y="2265768"/>
            <a:ext cx="48533" cy="63847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0" y="11"/>
              </a:cxn>
              <a:cxn ang="0">
                <a:pos x="0" y="390"/>
              </a:cxn>
              <a:cxn ang="0">
                <a:pos x="27" y="390"/>
              </a:cxn>
              <a:cxn ang="0">
                <a:pos x="27" y="11"/>
              </a:cxn>
              <a:cxn ang="0">
                <a:pos x="14" y="24"/>
              </a:cxn>
              <a:cxn ang="0">
                <a:pos x="14" y="0"/>
              </a:cxn>
              <a:cxn ang="0">
                <a:pos x="0" y="0"/>
              </a:cxn>
              <a:cxn ang="0">
                <a:pos x="0" y="11"/>
              </a:cxn>
              <a:cxn ang="0">
                <a:pos x="14" y="0"/>
              </a:cxn>
            </a:cxnLst>
            <a:rect l="0" t="0" r="r" b="b"/>
            <a:pathLst>
              <a:path w="27" h="390">
                <a:moveTo>
                  <a:pt x="14" y="0"/>
                </a:moveTo>
                <a:lnTo>
                  <a:pt x="0" y="11"/>
                </a:lnTo>
                <a:lnTo>
                  <a:pt x="0" y="390"/>
                </a:lnTo>
                <a:lnTo>
                  <a:pt x="27" y="390"/>
                </a:lnTo>
                <a:lnTo>
                  <a:pt x="27" y="11"/>
                </a:lnTo>
                <a:lnTo>
                  <a:pt x="14" y="24"/>
                </a:lnTo>
                <a:lnTo>
                  <a:pt x="14" y="0"/>
                </a:lnTo>
                <a:lnTo>
                  <a:pt x="0" y="0"/>
                </a:lnTo>
                <a:lnTo>
                  <a:pt x="0" y="11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0" name="Rectangle 188"/>
          <p:cNvSpPr>
            <a:spLocks noChangeArrowheads="1"/>
          </p:cNvSpPr>
          <p:nvPr/>
        </p:nvSpPr>
        <p:spPr bwMode="auto">
          <a:xfrm>
            <a:off x="2527385" y="4238491"/>
            <a:ext cx="1114461" cy="3929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1" name="Rectangle 189"/>
          <p:cNvSpPr>
            <a:spLocks noChangeArrowheads="1"/>
          </p:cNvSpPr>
          <p:nvPr/>
        </p:nvSpPr>
        <p:spPr bwMode="auto">
          <a:xfrm>
            <a:off x="4909097" y="4225395"/>
            <a:ext cx="77293" cy="4092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2" name="Rectangle 190"/>
          <p:cNvSpPr>
            <a:spLocks noChangeArrowheads="1"/>
          </p:cNvSpPr>
          <p:nvPr/>
        </p:nvSpPr>
        <p:spPr bwMode="auto">
          <a:xfrm>
            <a:off x="4901907" y="4339993"/>
            <a:ext cx="73698" cy="3929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3" name="Rectangle 191"/>
          <p:cNvSpPr>
            <a:spLocks noChangeArrowheads="1"/>
          </p:cNvSpPr>
          <p:nvPr/>
        </p:nvSpPr>
        <p:spPr bwMode="auto">
          <a:xfrm>
            <a:off x="4891122" y="4452954"/>
            <a:ext cx="73698" cy="4092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" name="Rectangle 192"/>
          <p:cNvSpPr>
            <a:spLocks noChangeArrowheads="1"/>
          </p:cNvSpPr>
          <p:nvPr/>
        </p:nvSpPr>
        <p:spPr bwMode="auto">
          <a:xfrm>
            <a:off x="4898312" y="4567552"/>
            <a:ext cx="73698" cy="3929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5" name="Rectangle 193"/>
          <p:cNvSpPr>
            <a:spLocks noChangeArrowheads="1"/>
          </p:cNvSpPr>
          <p:nvPr/>
        </p:nvSpPr>
        <p:spPr bwMode="auto">
          <a:xfrm>
            <a:off x="4891122" y="4677238"/>
            <a:ext cx="73698" cy="4092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6" name="Rectangle 194"/>
          <p:cNvSpPr>
            <a:spLocks noChangeArrowheads="1"/>
          </p:cNvSpPr>
          <p:nvPr/>
        </p:nvSpPr>
        <p:spPr bwMode="auto">
          <a:xfrm>
            <a:off x="4898312" y="4791836"/>
            <a:ext cx="73698" cy="3929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7" name="Rectangle 195"/>
          <p:cNvSpPr>
            <a:spLocks noChangeArrowheads="1"/>
          </p:cNvSpPr>
          <p:nvPr/>
        </p:nvSpPr>
        <p:spPr bwMode="auto">
          <a:xfrm>
            <a:off x="4891122" y="4903160"/>
            <a:ext cx="73698" cy="3929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" name="Rectangle 196"/>
          <p:cNvSpPr>
            <a:spLocks noChangeArrowheads="1"/>
          </p:cNvSpPr>
          <p:nvPr/>
        </p:nvSpPr>
        <p:spPr bwMode="auto">
          <a:xfrm>
            <a:off x="4898312" y="5012847"/>
            <a:ext cx="73698" cy="4092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9" name="Rectangle 197"/>
          <p:cNvSpPr>
            <a:spLocks noChangeArrowheads="1"/>
          </p:cNvSpPr>
          <p:nvPr/>
        </p:nvSpPr>
        <p:spPr bwMode="auto">
          <a:xfrm>
            <a:off x="4898312" y="5135631"/>
            <a:ext cx="73698" cy="4256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" name="Rectangle 198"/>
          <p:cNvSpPr>
            <a:spLocks noChangeArrowheads="1"/>
          </p:cNvSpPr>
          <p:nvPr/>
        </p:nvSpPr>
        <p:spPr bwMode="auto">
          <a:xfrm>
            <a:off x="3591516" y="4241766"/>
            <a:ext cx="77293" cy="3929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1" name="Rectangle 199"/>
          <p:cNvSpPr>
            <a:spLocks noChangeArrowheads="1"/>
          </p:cNvSpPr>
          <p:nvPr/>
        </p:nvSpPr>
        <p:spPr bwMode="auto">
          <a:xfrm>
            <a:off x="3580731" y="4358001"/>
            <a:ext cx="79091" cy="4092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2" name="Rectangle 200"/>
          <p:cNvSpPr>
            <a:spLocks noChangeArrowheads="1"/>
          </p:cNvSpPr>
          <p:nvPr/>
        </p:nvSpPr>
        <p:spPr bwMode="auto">
          <a:xfrm>
            <a:off x="3571743" y="4469325"/>
            <a:ext cx="80888" cy="4256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3" name="Rectangle 201"/>
          <p:cNvSpPr>
            <a:spLocks noChangeArrowheads="1"/>
          </p:cNvSpPr>
          <p:nvPr/>
        </p:nvSpPr>
        <p:spPr bwMode="auto">
          <a:xfrm>
            <a:off x="3577136" y="4582286"/>
            <a:ext cx="79091" cy="4092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" name="Rectangle 202"/>
          <p:cNvSpPr>
            <a:spLocks noChangeArrowheads="1"/>
          </p:cNvSpPr>
          <p:nvPr/>
        </p:nvSpPr>
        <p:spPr bwMode="auto">
          <a:xfrm>
            <a:off x="3571743" y="4696884"/>
            <a:ext cx="80888" cy="3929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05" name="Group 203"/>
          <p:cNvGrpSpPr>
            <a:grpSpLocks/>
          </p:cNvGrpSpPr>
          <p:nvPr/>
        </p:nvGrpSpPr>
        <p:grpSpPr bwMode="auto">
          <a:xfrm>
            <a:off x="214282" y="4143380"/>
            <a:ext cx="5529166" cy="2210106"/>
            <a:chOff x="1398" y="2510"/>
            <a:chExt cx="3076" cy="1350"/>
          </a:xfrm>
        </p:grpSpPr>
        <p:sp>
          <p:nvSpPr>
            <p:cNvPr id="250" name="Rectangle 204"/>
            <p:cNvSpPr>
              <a:spLocks noChangeArrowheads="1"/>
            </p:cNvSpPr>
            <p:nvPr/>
          </p:nvSpPr>
          <p:spPr bwMode="auto">
            <a:xfrm>
              <a:off x="3283" y="2936"/>
              <a:ext cx="44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" name="Rectangle 205"/>
            <p:cNvSpPr>
              <a:spLocks noChangeArrowheads="1"/>
            </p:cNvSpPr>
            <p:nvPr/>
          </p:nvSpPr>
          <p:spPr bwMode="auto">
            <a:xfrm>
              <a:off x="3280" y="3004"/>
              <a:ext cx="45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" name="Rectangle 206"/>
            <p:cNvSpPr>
              <a:spLocks noChangeArrowheads="1"/>
            </p:cNvSpPr>
            <p:nvPr/>
          </p:nvSpPr>
          <p:spPr bwMode="auto">
            <a:xfrm>
              <a:off x="3283" y="3073"/>
              <a:ext cx="44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" name="Rectangle 207"/>
            <p:cNvSpPr>
              <a:spLocks noChangeArrowheads="1"/>
            </p:cNvSpPr>
            <p:nvPr/>
          </p:nvSpPr>
          <p:spPr bwMode="auto">
            <a:xfrm>
              <a:off x="3283" y="3147"/>
              <a:ext cx="44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" name="Rectangle 208"/>
            <p:cNvSpPr>
              <a:spLocks noChangeArrowheads="1"/>
            </p:cNvSpPr>
            <p:nvPr/>
          </p:nvSpPr>
          <p:spPr bwMode="auto">
            <a:xfrm>
              <a:off x="2712" y="2591"/>
              <a:ext cx="46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5" name="Rectangle 209"/>
            <p:cNvSpPr>
              <a:spLocks noChangeArrowheads="1"/>
            </p:cNvSpPr>
            <p:nvPr/>
          </p:nvSpPr>
          <p:spPr bwMode="auto">
            <a:xfrm>
              <a:off x="2711" y="2662"/>
              <a:ext cx="41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" name="Rectangle 210"/>
            <p:cNvSpPr>
              <a:spLocks noChangeArrowheads="1"/>
            </p:cNvSpPr>
            <p:nvPr/>
          </p:nvSpPr>
          <p:spPr bwMode="auto">
            <a:xfrm>
              <a:off x="2705" y="2730"/>
              <a:ext cx="41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" name="Rectangle 211"/>
            <p:cNvSpPr>
              <a:spLocks noChangeArrowheads="1"/>
            </p:cNvSpPr>
            <p:nvPr/>
          </p:nvSpPr>
          <p:spPr bwMode="auto">
            <a:xfrm>
              <a:off x="2707" y="2799"/>
              <a:ext cx="43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" name="Rectangle 212"/>
            <p:cNvSpPr>
              <a:spLocks noChangeArrowheads="1"/>
            </p:cNvSpPr>
            <p:nvPr/>
          </p:nvSpPr>
          <p:spPr bwMode="auto">
            <a:xfrm>
              <a:off x="2705" y="2869"/>
              <a:ext cx="4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" name="Rectangle 213"/>
            <p:cNvSpPr>
              <a:spLocks noChangeArrowheads="1"/>
            </p:cNvSpPr>
            <p:nvPr/>
          </p:nvSpPr>
          <p:spPr bwMode="auto">
            <a:xfrm>
              <a:off x="2707" y="2936"/>
              <a:ext cx="43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" name="Rectangle 214"/>
            <p:cNvSpPr>
              <a:spLocks noChangeArrowheads="1"/>
            </p:cNvSpPr>
            <p:nvPr/>
          </p:nvSpPr>
          <p:spPr bwMode="auto">
            <a:xfrm>
              <a:off x="2705" y="3004"/>
              <a:ext cx="4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" name="Rectangle 215"/>
            <p:cNvSpPr>
              <a:spLocks noChangeArrowheads="1"/>
            </p:cNvSpPr>
            <p:nvPr/>
          </p:nvSpPr>
          <p:spPr bwMode="auto">
            <a:xfrm>
              <a:off x="2707" y="3073"/>
              <a:ext cx="43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2" name="Rectangle 216"/>
            <p:cNvSpPr>
              <a:spLocks noChangeArrowheads="1"/>
            </p:cNvSpPr>
            <p:nvPr/>
          </p:nvSpPr>
          <p:spPr bwMode="auto">
            <a:xfrm>
              <a:off x="2707" y="3147"/>
              <a:ext cx="43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" name="Rectangle 217"/>
            <p:cNvSpPr>
              <a:spLocks noChangeArrowheads="1"/>
            </p:cNvSpPr>
            <p:nvPr/>
          </p:nvSpPr>
          <p:spPr bwMode="auto">
            <a:xfrm>
              <a:off x="1967" y="2591"/>
              <a:ext cx="43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" name="Rectangle 218"/>
            <p:cNvSpPr>
              <a:spLocks noChangeArrowheads="1"/>
            </p:cNvSpPr>
            <p:nvPr/>
          </p:nvSpPr>
          <p:spPr bwMode="auto">
            <a:xfrm>
              <a:off x="1961" y="2662"/>
              <a:ext cx="43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5" name="Rectangle 219"/>
            <p:cNvSpPr>
              <a:spLocks noChangeArrowheads="1"/>
            </p:cNvSpPr>
            <p:nvPr/>
          </p:nvSpPr>
          <p:spPr bwMode="auto">
            <a:xfrm>
              <a:off x="1955" y="2730"/>
              <a:ext cx="44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" name="Rectangle 220"/>
            <p:cNvSpPr>
              <a:spLocks noChangeArrowheads="1"/>
            </p:cNvSpPr>
            <p:nvPr/>
          </p:nvSpPr>
          <p:spPr bwMode="auto">
            <a:xfrm>
              <a:off x="1959" y="2799"/>
              <a:ext cx="43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" name="Rectangle 221"/>
            <p:cNvSpPr>
              <a:spLocks noChangeArrowheads="1"/>
            </p:cNvSpPr>
            <p:nvPr/>
          </p:nvSpPr>
          <p:spPr bwMode="auto">
            <a:xfrm>
              <a:off x="1955" y="2869"/>
              <a:ext cx="44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" name="Rectangle 222"/>
            <p:cNvSpPr>
              <a:spLocks noChangeArrowheads="1"/>
            </p:cNvSpPr>
            <p:nvPr/>
          </p:nvSpPr>
          <p:spPr bwMode="auto">
            <a:xfrm>
              <a:off x="1959" y="2936"/>
              <a:ext cx="43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9" name="Rectangle 223"/>
            <p:cNvSpPr>
              <a:spLocks noChangeArrowheads="1"/>
            </p:cNvSpPr>
            <p:nvPr/>
          </p:nvSpPr>
          <p:spPr bwMode="auto">
            <a:xfrm>
              <a:off x="1955" y="3004"/>
              <a:ext cx="44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0" name="Rectangle 224"/>
            <p:cNvSpPr>
              <a:spLocks noChangeArrowheads="1"/>
            </p:cNvSpPr>
            <p:nvPr/>
          </p:nvSpPr>
          <p:spPr bwMode="auto">
            <a:xfrm>
              <a:off x="1959" y="3073"/>
              <a:ext cx="43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1" name="Rectangle 225"/>
            <p:cNvSpPr>
              <a:spLocks noChangeArrowheads="1"/>
            </p:cNvSpPr>
            <p:nvPr/>
          </p:nvSpPr>
          <p:spPr bwMode="auto">
            <a:xfrm>
              <a:off x="1959" y="3147"/>
              <a:ext cx="43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2" name="Rectangle 226"/>
            <p:cNvSpPr>
              <a:spLocks noChangeArrowheads="1"/>
            </p:cNvSpPr>
            <p:nvPr/>
          </p:nvSpPr>
          <p:spPr bwMode="auto">
            <a:xfrm>
              <a:off x="1914" y="2523"/>
              <a:ext cx="55" cy="69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3" name="Freeform 227"/>
            <p:cNvSpPr>
              <a:spLocks/>
            </p:cNvSpPr>
            <p:nvPr/>
          </p:nvSpPr>
          <p:spPr bwMode="auto">
            <a:xfrm>
              <a:off x="1914" y="2510"/>
              <a:ext cx="68" cy="25"/>
            </a:xfrm>
            <a:custGeom>
              <a:avLst/>
              <a:gdLst/>
              <a:ahLst/>
              <a:cxnLst>
                <a:cxn ang="0">
                  <a:pos x="68" y="13"/>
                </a:cxn>
                <a:cxn ang="0">
                  <a:pos x="55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55" y="25"/>
                </a:cxn>
                <a:cxn ang="0">
                  <a:pos x="41" y="13"/>
                </a:cxn>
                <a:cxn ang="0">
                  <a:pos x="68" y="13"/>
                </a:cxn>
                <a:cxn ang="0">
                  <a:pos x="68" y="0"/>
                </a:cxn>
                <a:cxn ang="0">
                  <a:pos x="55" y="0"/>
                </a:cxn>
                <a:cxn ang="0">
                  <a:pos x="68" y="13"/>
                </a:cxn>
              </a:cxnLst>
              <a:rect l="0" t="0" r="r" b="b"/>
              <a:pathLst>
                <a:path w="68" h="25">
                  <a:moveTo>
                    <a:pt x="68" y="13"/>
                  </a:moveTo>
                  <a:lnTo>
                    <a:pt x="55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5" y="25"/>
                  </a:lnTo>
                  <a:lnTo>
                    <a:pt x="41" y="13"/>
                  </a:lnTo>
                  <a:lnTo>
                    <a:pt x="68" y="13"/>
                  </a:lnTo>
                  <a:lnTo>
                    <a:pt x="68" y="0"/>
                  </a:lnTo>
                  <a:lnTo>
                    <a:pt x="55" y="0"/>
                  </a:lnTo>
                  <a:lnTo>
                    <a:pt x="6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" name="Freeform 228"/>
            <p:cNvSpPr>
              <a:spLocks/>
            </p:cNvSpPr>
            <p:nvPr/>
          </p:nvSpPr>
          <p:spPr bwMode="auto">
            <a:xfrm>
              <a:off x="1955" y="2523"/>
              <a:ext cx="27" cy="702"/>
            </a:xfrm>
            <a:custGeom>
              <a:avLst/>
              <a:gdLst/>
              <a:ahLst/>
              <a:cxnLst>
                <a:cxn ang="0">
                  <a:pos x="14" y="702"/>
                </a:cxn>
                <a:cxn ang="0">
                  <a:pos x="27" y="691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691"/>
                </a:cxn>
                <a:cxn ang="0">
                  <a:pos x="14" y="678"/>
                </a:cxn>
                <a:cxn ang="0">
                  <a:pos x="14" y="702"/>
                </a:cxn>
                <a:cxn ang="0">
                  <a:pos x="27" y="702"/>
                </a:cxn>
                <a:cxn ang="0">
                  <a:pos x="27" y="691"/>
                </a:cxn>
                <a:cxn ang="0">
                  <a:pos x="14" y="702"/>
                </a:cxn>
              </a:cxnLst>
              <a:rect l="0" t="0" r="r" b="b"/>
              <a:pathLst>
                <a:path w="27" h="702">
                  <a:moveTo>
                    <a:pt x="14" y="702"/>
                  </a:moveTo>
                  <a:lnTo>
                    <a:pt x="27" y="691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691"/>
                  </a:lnTo>
                  <a:lnTo>
                    <a:pt x="14" y="678"/>
                  </a:lnTo>
                  <a:lnTo>
                    <a:pt x="14" y="702"/>
                  </a:lnTo>
                  <a:lnTo>
                    <a:pt x="27" y="702"/>
                  </a:lnTo>
                  <a:lnTo>
                    <a:pt x="27" y="691"/>
                  </a:lnTo>
                  <a:lnTo>
                    <a:pt x="14" y="7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" name="Freeform 229"/>
            <p:cNvSpPr>
              <a:spLocks/>
            </p:cNvSpPr>
            <p:nvPr/>
          </p:nvSpPr>
          <p:spPr bwMode="auto">
            <a:xfrm>
              <a:off x="1901" y="3201"/>
              <a:ext cx="68" cy="2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3" y="24"/>
                </a:cxn>
                <a:cxn ang="0">
                  <a:pos x="68" y="24"/>
                </a:cxn>
                <a:cxn ang="0">
                  <a:pos x="68" y="0"/>
                </a:cxn>
                <a:cxn ang="0">
                  <a:pos x="13" y="0"/>
                </a:cxn>
                <a:cxn ang="0">
                  <a:pos x="26" y="13"/>
                </a:cxn>
                <a:cxn ang="0">
                  <a:pos x="0" y="13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3"/>
                </a:cxn>
              </a:cxnLst>
              <a:rect l="0" t="0" r="r" b="b"/>
              <a:pathLst>
                <a:path w="68" h="24">
                  <a:moveTo>
                    <a:pt x="0" y="13"/>
                  </a:moveTo>
                  <a:lnTo>
                    <a:pt x="13" y="24"/>
                  </a:lnTo>
                  <a:lnTo>
                    <a:pt x="68" y="24"/>
                  </a:lnTo>
                  <a:lnTo>
                    <a:pt x="68" y="0"/>
                  </a:lnTo>
                  <a:lnTo>
                    <a:pt x="13" y="0"/>
                  </a:lnTo>
                  <a:lnTo>
                    <a:pt x="26" y="13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" name="Freeform 230"/>
            <p:cNvSpPr>
              <a:spLocks/>
            </p:cNvSpPr>
            <p:nvPr/>
          </p:nvSpPr>
          <p:spPr bwMode="auto">
            <a:xfrm>
              <a:off x="1901" y="2510"/>
              <a:ext cx="26" cy="70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704"/>
                </a:cxn>
                <a:cxn ang="0">
                  <a:pos x="26" y="704"/>
                </a:cxn>
                <a:cxn ang="0">
                  <a:pos x="26" y="13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6" h="704">
                  <a:moveTo>
                    <a:pt x="13" y="0"/>
                  </a:moveTo>
                  <a:lnTo>
                    <a:pt x="0" y="13"/>
                  </a:lnTo>
                  <a:lnTo>
                    <a:pt x="0" y="704"/>
                  </a:lnTo>
                  <a:lnTo>
                    <a:pt x="26" y="704"/>
                  </a:lnTo>
                  <a:lnTo>
                    <a:pt x="26" y="13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" name="Rectangle 231"/>
            <p:cNvSpPr>
              <a:spLocks noChangeArrowheads="1"/>
            </p:cNvSpPr>
            <p:nvPr/>
          </p:nvSpPr>
          <p:spPr bwMode="auto">
            <a:xfrm>
              <a:off x="2712" y="3225"/>
              <a:ext cx="46" cy="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" name="Rectangle 232"/>
            <p:cNvSpPr>
              <a:spLocks noChangeArrowheads="1"/>
            </p:cNvSpPr>
            <p:nvPr/>
          </p:nvSpPr>
          <p:spPr bwMode="auto">
            <a:xfrm>
              <a:off x="2711" y="3295"/>
              <a:ext cx="4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9" name="Rectangle 233"/>
            <p:cNvSpPr>
              <a:spLocks noChangeArrowheads="1"/>
            </p:cNvSpPr>
            <p:nvPr/>
          </p:nvSpPr>
          <p:spPr bwMode="auto">
            <a:xfrm>
              <a:off x="2705" y="3366"/>
              <a:ext cx="41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" name="Rectangle 234"/>
            <p:cNvSpPr>
              <a:spLocks noChangeArrowheads="1"/>
            </p:cNvSpPr>
            <p:nvPr/>
          </p:nvSpPr>
          <p:spPr bwMode="auto">
            <a:xfrm>
              <a:off x="2707" y="3434"/>
              <a:ext cx="43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1" name="Rectangle 235"/>
            <p:cNvSpPr>
              <a:spLocks noChangeArrowheads="1"/>
            </p:cNvSpPr>
            <p:nvPr/>
          </p:nvSpPr>
          <p:spPr bwMode="auto">
            <a:xfrm>
              <a:off x="2705" y="3503"/>
              <a:ext cx="41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2" name="Rectangle 236"/>
            <p:cNvSpPr>
              <a:spLocks noChangeArrowheads="1"/>
            </p:cNvSpPr>
            <p:nvPr/>
          </p:nvSpPr>
          <p:spPr bwMode="auto">
            <a:xfrm>
              <a:off x="3295" y="3225"/>
              <a:ext cx="43" cy="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3" name="Rectangle 237"/>
            <p:cNvSpPr>
              <a:spLocks noChangeArrowheads="1"/>
            </p:cNvSpPr>
            <p:nvPr/>
          </p:nvSpPr>
          <p:spPr bwMode="auto">
            <a:xfrm>
              <a:off x="3291" y="3295"/>
              <a:ext cx="4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4" name="Rectangle 238"/>
            <p:cNvSpPr>
              <a:spLocks noChangeArrowheads="1"/>
            </p:cNvSpPr>
            <p:nvPr/>
          </p:nvSpPr>
          <p:spPr bwMode="auto">
            <a:xfrm>
              <a:off x="3285" y="3366"/>
              <a:ext cx="42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5" name="Rectangle 239"/>
            <p:cNvSpPr>
              <a:spLocks noChangeArrowheads="1"/>
            </p:cNvSpPr>
            <p:nvPr/>
          </p:nvSpPr>
          <p:spPr bwMode="auto">
            <a:xfrm>
              <a:off x="3289" y="3434"/>
              <a:ext cx="4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" name="Rectangle 240"/>
            <p:cNvSpPr>
              <a:spLocks noChangeArrowheads="1"/>
            </p:cNvSpPr>
            <p:nvPr/>
          </p:nvSpPr>
          <p:spPr bwMode="auto">
            <a:xfrm>
              <a:off x="3285" y="3503"/>
              <a:ext cx="42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" name="Rectangle 241"/>
            <p:cNvSpPr>
              <a:spLocks noChangeArrowheads="1"/>
            </p:cNvSpPr>
            <p:nvPr/>
          </p:nvSpPr>
          <p:spPr bwMode="auto">
            <a:xfrm>
              <a:off x="3552" y="2606"/>
              <a:ext cx="265" cy="379"/>
            </a:xfrm>
            <a:prstGeom prst="rect">
              <a:avLst/>
            </a:prstGeom>
            <a:solidFill>
              <a:srgbClr val="84CC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" name="Freeform 242"/>
            <p:cNvSpPr>
              <a:spLocks/>
            </p:cNvSpPr>
            <p:nvPr/>
          </p:nvSpPr>
          <p:spPr bwMode="auto">
            <a:xfrm>
              <a:off x="3552" y="2593"/>
              <a:ext cx="276" cy="24"/>
            </a:xfrm>
            <a:custGeom>
              <a:avLst/>
              <a:gdLst/>
              <a:ahLst/>
              <a:cxnLst>
                <a:cxn ang="0">
                  <a:pos x="276" y="13"/>
                </a:cxn>
                <a:cxn ang="0">
                  <a:pos x="265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65" y="24"/>
                </a:cxn>
                <a:cxn ang="0">
                  <a:pos x="252" y="13"/>
                </a:cxn>
                <a:cxn ang="0">
                  <a:pos x="276" y="13"/>
                </a:cxn>
                <a:cxn ang="0">
                  <a:pos x="276" y="0"/>
                </a:cxn>
                <a:cxn ang="0">
                  <a:pos x="265" y="0"/>
                </a:cxn>
                <a:cxn ang="0">
                  <a:pos x="276" y="13"/>
                </a:cxn>
              </a:cxnLst>
              <a:rect l="0" t="0" r="r" b="b"/>
              <a:pathLst>
                <a:path w="276" h="24">
                  <a:moveTo>
                    <a:pt x="276" y="13"/>
                  </a:moveTo>
                  <a:lnTo>
                    <a:pt x="265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65" y="24"/>
                  </a:lnTo>
                  <a:lnTo>
                    <a:pt x="252" y="13"/>
                  </a:lnTo>
                  <a:lnTo>
                    <a:pt x="276" y="13"/>
                  </a:lnTo>
                  <a:lnTo>
                    <a:pt x="276" y="0"/>
                  </a:lnTo>
                  <a:lnTo>
                    <a:pt x="265" y="0"/>
                  </a:lnTo>
                  <a:lnTo>
                    <a:pt x="27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" name="Freeform 243"/>
            <p:cNvSpPr>
              <a:spLocks/>
            </p:cNvSpPr>
            <p:nvPr/>
          </p:nvSpPr>
          <p:spPr bwMode="auto">
            <a:xfrm>
              <a:off x="3804" y="2606"/>
              <a:ext cx="24" cy="390"/>
            </a:xfrm>
            <a:custGeom>
              <a:avLst/>
              <a:gdLst/>
              <a:ahLst/>
              <a:cxnLst>
                <a:cxn ang="0">
                  <a:pos x="13" y="390"/>
                </a:cxn>
                <a:cxn ang="0">
                  <a:pos x="24" y="379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79"/>
                </a:cxn>
                <a:cxn ang="0">
                  <a:pos x="13" y="366"/>
                </a:cxn>
                <a:cxn ang="0">
                  <a:pos x="13" y="390"/>
                </a:cxn>
                <a:cxn ang="0">
                  <a:pos x="24" y="390"/>
                </a:cxn>
                <a:cxn ang="0">
                  <a:pos x="24" y="379"/>
                </a:cxn>
                <a:cxn ang="0">
                  <a:pos x="13" y="390"/>
                </a:cxn>
              </a:cxnLst>
              <a:rect l="0" t="0" r="r" b="b"/>
              <a:pathLst>
                <a:path w="24" h="390">
                  <a:moveTo>
                    <a:pt x="13" y="390"/>
                  </a:moveTo>
                  <a:lnTo>
                    <a:pt x="24" y="379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79"/>
                  </a:lnTo>
                  <a:lnTo>
                    <a:pt x="13" y="366"/>
                  </a:lnTo>
                  <a:lnTo>
                    <a:pt x="13" y="390"/>
                  </a:lnTo>
                  <a:lnTo>
                    <a:pt x="24" y="390"/>
                  </a:lnTo>
                  <a:lnTo>
                    <a:pt x="24" y="379"/>
                  </a:lnTo>
                  <a:lnTo>
                    <a:pt x="13" y="3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0" name="Freeform 244"/>
            <p:cNvSpPr>
              <a:spLocks/>
            </p:cNvSpPr>
            <p:nvPr/>
          </p:nvSpPr>
          <p:spPr bwMode="auto">
            <a:xfrm>
              <a:off x="3539" y="2972"/>
              <a:ext cx="278" cy="2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3" y="24"/>
                </a:cxn>
                <a:cxn ang="0">
                  <a:pos x="278" y="24"/>
                </a:cxn>
                <a:cxn ang="0">
                  <a:pos x="278" y="0"/>
                </a:cxn>
                <a:cxn ang="0">
                  <a:pos x="13" y="0"/>
                </a:cxn>
                <a:cxn ang="0">
                  <a:pos x="24" y="13"/>
                </a:cxn>
                <a:cxn ang="0">
                  <a:pos x="0" y="13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3"/>
                </a:cxn>
              </a:cxnLst>
              <a:rect l="0" t="0" r="r" b="b"/>
              <a:pathLst>
                <a:path w="278" h="24">
                  <a:moveTo>
                    <a:pt x="0" y="13"/>
                  </a:moveTo>
                  <a:lnTo>
                    <a:pt x="13" y="24"/>
                  </a:lnTo>
                  <a:lnTo>
                    <a:pt x="278" y="24"/>
                  </a:lnTo>
                  <a:lnTo>
                    <a:pt x="278" y="0"/>
                  </a:lnTo>
                  <a:lnTo>
                    <a:pt x="13" y="0"/>
                  </a:lnTo>
                  <a:lnTo>
                    <a:pt x="24" y="13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1" name="Freeform 245"/>
            <p:cNvSpPr>
              <a:spLocks/>
            </p:cNvSpPr>
            <p:nvPr/>
          </p:nvSpPr>
          <p:spPr bwMode="auto">
            <a:xfrm>
              <a:off x="3539" y="2593"/>
              <a:ext cx="24" cy="39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392"/>
                </a:cxn>
                <a:cxn ang="0">
                  <a:pos x="24" y="392"/>
                </a:cxn>
                <a:cxn ang="0">
                  <a:pos x="24" y="13"/>
                </a:cxn>
                <a:cxn ang="0">
                  <a:pos x="13" y="2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4" h="392">
                  <a:moveTo>
                    <a:pt x="13" y="0"/>
                  </a:moveTo>
                  <a:lnTo>
                    <a:pt x="0" y="13"/>
                  </a:lnTo>
                  <a:lnTo>
                    <a:pt x="0" y="392"/>
                  </a:lnTo>
                  <a:lnTo>
                    <a:pt x="24" y="392"/>
                  </a:lnTo>
                  <a:lnTo>
                    <a:pt x="24" y="13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2" name="Rectangle 246"/>
            <p:cNvSpPr>
              <a:spLocks noChangeArrowheads="1"/>
            </p:cNvSpPr>
            <p:nvPr/>
          </p:nvSpPr>
          <p:spPr bwMode="auto">
            <a:xfrm>
              <a:off x="3552" y="3021"/>
              <a:ext cx="265" cy="345"/>
            </a:xfrm>
            <a:prstGeom prst="rect">
              <a:avLst/>
            </a:prstGeom>
            <a:solidFill>
              <a:srgbClr val="84CC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3" name="Freeform 247"/>
            <p:cNvSpPr>
              <a:spLocks/>
            </p:cNvSpPr>
            <p:nvPr/>
          </p:nvSpPr>
          <p:spPr bwMode="auto">
            <a:xfrm>
              <a:off x="3552" y="3010"/>
              <a:ext cx="276" cy="24"/>
            </a:xfrm>
            <a:custGeom>
              <a:avLst/>
              <a:gdLst/>
              <a:ahLst/>
              <a:cxnLst>
                <a:cxn ang="0">
                  <a:pos x="276" y="11"/>
                </a:cxn>
                <a:cxn ang="0">
                  <a:pos x="265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65" y="24"/>
                </a:cxn>
                <a:cxn ang="0">
                  <a:pos x="252" y="11"/>
                </a:cxn>
                <a:cxn ang="0">
                  <a:pos x="276" y="11"/>
                </a:cxn>
                <a:cxn ang="0">
                  <a:pos x="276" y="0"/>
                </a:cxn>
                <a:cxn ang="0">
                  <a:pos x="265" y="0"/>
                </a:cxn>
                <a:cxn ang="0">
                  <a:pos x="276" y="11"/>
                </a:cxn>
              </a:cxnLst>
              <a:rect l="0" t="0" r="r" b="b"/>
              <a:pathLst>
                <a:path w="276" h="24">
                  <a:moveTo>
                    <a:pt x="276" y="11"/>
                  </a:moveTo>
                  <a:lnTo>
                    <a:pt x="265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65" y="24"/>
                  </a:lnTo>
                  <a:lnTo>
                    <a:pt x="252" y="11"/>
                  </a:lnTo>
                  <a:lnTo>
                    <a:pt x="276" y="11"/>
                  </a:lnTo>
                  <a:lnTo>
                    <a:pt x="276" y="0"/>
                  </a:lnTo>
                  <a:lnTo>
                    <a:pt x="265" y="0"/>
                  </a:lnTo>
                  <a:lnTo>
                    <a:pt x="27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4" name="Freeform 248"/>
            <p:cNvSpPr>
              <a:spLocks/>
            </p:cNvSpPr>
            <p:nvPr/>
          </p:nvSpPr>
          <p:spPr bwMode="auto">
            <a:xfrm>
              <a:off x="3804" y="3021"/>
              <a:ext cx="24" cy="357"/>
            </a:xfrm>
            <a:custGeom>
              <a:avLst/>
              <a:gdLst/>
              <a:ahLst/>
              <a:cxnLst>
                <a:cxn ang="0">
                  <a:pos x="13" y="357"/>
                </a:cxn>
                <a:cxn ang="0">
                  <a:pos x="24" y="345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45"/>
                </a:cxn>
                <a:cxn ang="0">
                  <a:pos x="13" y="332"/>
                </a:cxn>
                <a:cxn ang="0">
                  <a:pos x="13" y="357"/>
                </a:cxn>
                <a:cxn ang="0">
                  <a:pos x="24" y="357"/>
                </a:cxn>
                <a:cxn ang="0">
                  <a:pos x="24" y="345"/>
                </a:cxn>
                <a:cxn ang="0">
                  <a:pos x="13" y="357"/>
                </a:cxn>
              </a:cxnLst>
              <a:rect l="0" t="0" r="r" b="b"/>
              <a:pathLst>
                <a:path w="24" h="357">
                  <a:moveTo>
                    <a:pt x="13" y="357"/>
                  </a:moveTo>
                  <a:lnTo>
                    <a:pt x="24" y="345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13" y="332"/>
                  </a:lnTo>
                  <a:lnTo>
                    <a:pt x="13" y="357"/>
                  </a:lnTo>
                  <a:lnTo>
                    <a:pt x="24" y="357"/>
                  </a:lnTo>
                  <a:lnTo>
                    <a:pt x="24" y="345"/>
                  </a:lnTo>
                  <a:lnTo>
                    <a:pt x="13" y="3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5" name="Freeform 249"/>
            <p:cNvSpPr>
              <a:spLocks/>
            </p:cNvSpPr>
            <p:nvPr/>
          </p:nvSpPr>
          <p:spPr bwMode="auto">
            <a:xfrm>
              <a:off x="3539" y="3353"/>
              <a:ext cx="278" cy="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3" y="25"/>
                </a:cxn>
                <a:cxn ang="0">
                  <a:pos x="278" y="25"/>
                </a:cxn>
                <a:cxn ang="0">
                  <a:pos x="278" y="0"/>
                </a:cxn>
                <a:cxn ang="0">
                  <a:pos x="13" y="0"/>
                </a:cxn>
                <a:cxn ang="0">
                  <a:pos x="24" y="13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0" y="13"/>
                </a:cxn>
              </a:cxnLst>
              <a:rect l="0" t="0" r="r" b="b"/>
              <a:pathLst>
                <a:path w="278" h="25">
                  <a:moveTo>
                    <a:pt x="0" y="13"/>
                  </a:moveTo>
                  <a:lnTo>
                    <a:pt x="13" y="25"/>
                  </a:lnTo>
                  <a:lnTo>
                    <a:pt x="278" y="25"/>
                  </a:lnTo>
                  <a:lnTo>
                    <a:pt x="278" y="0"/>
                  </a:lnTo>
                  <a:lnTo>
                    <a:pt x="13" y="0"/>
                  </a:lnTo>
                  <a:lnTo>
                    <a:pt x="24" y="13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6" name="Freeform 250"/>
            <p:cNvSpPr>
              <a:spLocks/>
            </p:cNvSpPr>
            <p:nvPr/>
          </p:nvSpPr>
          <p:spPr bwMode="auto">
            <a:xfrm>
              <a:off x="3539" y="3010"/>
              <a:ext cx="24" cy="35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1"/>
                </a:cxn>
                <a:cxn ang="0">
                  <a:pos x="0" y="356"/>
                </a:cxn>
                <a:cxn ang="0">
                  <a:pos x="24" y="356"/>
                </a:cxn>
                <a:cxn ang="0">
                  <a:pos x="24" y="11"/>
                </a:cxn>
                <a:cxn ang="0">
                  <a:pos x="13" y="2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3" y="0"/>
                </a:cxn>
              </a:cxnLst>
              <a:rect l="0" t="0" r="r" b="b"/>
              <a:pathLst>
                <a:path w="24" h="356">
                  <a:moveTo>
                    <a:pt x="13" y="0"/>
                  </a:moveTo>
                  <a:lnTo>
                    <a:pt x="0" y="11"/>
                  </a:lnTo>
                  <a:lnTo>
                    <a:pt x="0" y="356"/>
                  </a:lnTo>
                  <a:lnTo>
                    <a:pt x="24" y="356"/>
                  </a:lnTo>
                  <a:lnTo>
                    <a:pt x="24" y="11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" name="Rectangle 251"/>
            <p:cNvSpPr>
              <a:spLocks noChangeArrowheads="1"/>
            </p:cNvSpPr>
            <p:nvPr/>
          </p:nvSpPr>
          <p:spPr bwMode="auto">
            <a:xfrm>
              <a:off x="3347" y="3212"/>
              <a:ext cx="846" cy="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" name="Freeform 252"/>
            <p:cNvSpPr>
              <a:spLocks/>
            </p:cNvSpPr>
            <p:nvPr/>
          </p:nvSpPr>
          <p:spPr bwMode="auto">
            <a:xfrm>
              <a:off x="3347" y="3199"/>
              <a:ext cx="857" cy="25"/>
            </a:xfrm>
            <a:custGeom>
              <a:avLst/>
              <a:gdLst/>
              <a:ahLst/>
              <a:cxnLst>
                <a:cxn ang="0">
                  <a:pos x="857" y="13"/>
                </a:cxn>
                <a:cxn ang="0">
                  <a:pos x="846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846" y="25"/>
                </a:cxn>
                <a:cxn ang="0">
                  <a:pos x="832" y="13"/>
                </a:cxn>
                <a:cxn ang="0">
                  <a:pos x="857" y="13"/>
                </a:cxn>
                <a:cxn ang="0">
                  <a:pos x="857" y="0"/>
                </a:cxn>
                <a:cxn ang="0">
                  <a:pos x="846" y="0"/>
                </a:cxn>
                <a:cxn ang="0">
                  <a:pos x="857" y="13"/>
                </a:cxn>
              </a:cxnLst>
              <a:rect l="0" t="0" r="r" b="b"/>
              <a:pathLst>
                <a:path w="857" h="25">
                  <a:moveTo>
                    <a:pt x="857" y="13"/>
                  </a:moveTo>
                  <a:lnTo>
                    <a:pt x="846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846" y="25"/>
                  </a:lnTo>
                  <a:lnTo>
                    <a:pt x="832" y="13"/>
                  </a:lnTo>
                  <a:lnTo>
                    <a:pt x="857" y="13"/>
                  </a:lnTo>
                  <a:lnTo>
                    <a:pt x="857" y="0"/>
                  </a:lnTo>
                  <a:lnTo>
                    <a:pt x="846" y="0"/>
                  </a:lnTo>
                  <a:lnTo>
                    <a:pt x="85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" name="Freeform 253"/>
            <p:cNvSpPr>
              <a:spLocks/>
            </p:cNvSpPr>
            <p:nvPr/>
          </p:nvSpPr>
          <p:spPr bwMode="auto">
            <a:xfrm>
              <a:off x="4179" y="3212"/>
              <a:ext cx="25" cy="55"/>
            </a:xfrm>
            <a:custGeom>
              <a:avLst/>
              <a:gdLst/>
              <a:ahLst/>
              <a:cxnLst>
                <a:cxn ang="0">
                  <a:pos x="14" y="55"/>
                </a:cxn>
                <a:cxn ang="0">
                  <a:pos x="25" y="42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14" y="30"/>
                </a:cxn>
                <a:cxn ang="0">
                  <a:pos x="14" y="55"/>
                </a:cxn>
                <a:cxn ang="0">
                  <a:pos x="25" y="55"/>
                </a:cxn>
                <a:cxn ang="0">
                  <a:pos x="25" y="42"/>
                </a:cxn>
                <a:cxn ang="0">
                  <a:pos x="14" y="55"/>
                </a:cxn>
              </a:cxnLst>
              <a:rect l="0" t="0" r="r" b="b"/>
              <a:pathLst>
                <a:path w="25" h="55">
                  <a:moveTo>
                    <a:pt x="14" y="55"/>
                  </a:moveTo>
                  <a:lnTo>
                    <a:pt x="25" y="4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14" y="30"/>
                  </a:lnTo>
                  <a:lnTo>
                    <a:pt x="14" y="55"/>
                  </a:lnTo>
                  <a:lnTo>
                    <a:pt x="25" y="55"/>
                  </a:lnTo>
                  <a:lnTo>
                    <a:pt x="25" y="42"/>
                  </a:lnTo>
                  <a:lnTo>
                    <a:pt x="14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" name="Freeform 254"/>
            <p:cNvSpPr>
              <a:spLocks/>
            </p:cNvSpPr>
            <p:nvPr/>
          </p:nvSpPr>
          <p:spPr bwMode="auto">
            <a:xfrm>
              <a:off x="3334" y="3242"/>
              <a:ext cx="859" cy="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3" y="25"/>
                </a:cxn>
                <a:cxn ang="0">
                  <a:pos x="859" y="25"/>
                </a:cxn>
                <a:cxn ang="0">
                  <a:pos x="859" y="0"/>
                </a:cxn>
                <a:cxn ang="0">
                  <a:pos x="13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0" y="12"/>
                </a:cxn>
              </a:cxnLst>
              <a:rect l="0" t="0" r="r" b="b"/>
              <a:pathLst>
                <a:path w="859" h="25">
                  <a:moveTo>
                    <a:pt x="0" y="12"/>
                  </a:moveTo>
                  <a:lnTo>
                    <a:pt x="13" y="25"/>
                  </a:lnTo>
                  <a:lnTo>
                    <a:pt x="859" y="25"/>
                  </a:lnTo>
                  <a:lnTo>
                    <a:pt x="859" y="0"/>
                  </a:lnTo>
                  <a:lnTo>
                    <a:pt x="13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1" name="Freeform 255"/>
            <p:cNvSpPr>
              <a:spLocks/>
            </p:cNvSpPr>
            <p:nvPr/>
          </p:nvSpPr>
          <p:spPr bwMode="auto">
            <a:xfrm>
              <a:off x="3334" y="3199"/>
              <a:ext cx="25" cy="5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55"/>
                </a:cxn>
                <a:cxn ang="0">
                  <a:pos x="25" y="55"/>
                </a:cxn>
                <a:cxn ang="0">
                  <a:pos x="25" y="13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5" h="55">
                  <a:moveTo>
                    <a:pt x="13" y="0"/>
                  </a:moveTo>
                  <a:lnTo>
                    <a:pt x="0" y="1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25" y="13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2" name="Rectangle 256"/>
            <p:cNvSpPr>
              <a:spLocks noChangeArrowheads="1"/>
            </p:cNvSpPr>
            <p:nvPr/>
          </p:nvSpPr>
          <p:spPr bwMode="auto">
            <a:xfrm>
              <a:off x="4014" y="3248"/>
              <a:ext cx="55" cy="3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3" name="Freeform 257"/>
            <p:cNvSpPr>
              <a:spLocks/>
            </p:cNvSpPr>
            <p:nvPr/>
          </p:nvSpPr>
          <p:spPr bwMode="auto">
            <a:xfrm>
              <a:off x="4014" y="3235"/>
              <a:ext cx="68" cy="24"/>
            </a:xfrm>
            <a:custGeom>
              <a:avLst/>
              <a:gdLst/>
              <a:ahLst/>
              <a:cxnLst>
                <a:cxn ang="0">
                  <a:pos x="68" y="13"/>
                </a:cxn>
                <a:cxn ang="0">
                  <a:pos x="55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55" y="24"/>
                </a:cxn>
                <a:cxn ang="0">
                  <a:pos x="41" y="13"/>
                </a:cxn>
                <a:cxn ang="0">
                  <a:pos x="68" y="13"/>
                </a:cxn>
                <a:cxn ang="0">
                  <a:pos x="68" y="0"/>
                </a:cxn>
                <a:cxn ang="0">
                  <a:pos x="55" y="0"/>
                </a:cxn>
                <a:cxn ang="0">
                  <a:pos x="68" y="13"/>
                </a:cxn>
              </a:cxnLst>
              <a:rect l="0" t="0" r="r" b="b"/>
              <a:pathLst>
                <a:path w="68" h="24">
                  <a:moveTo>
                    <a:pt x="68" y="13"/>
                  </a:moveTo>
                  <a:lnTo>
                    <a:pt x="55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55" y="24"/>
                  </a:lnTo>
                  <a:lnTo>
                    <a:pt x="41" y="13"/>
                  </a:lnTo>
                  <a:lnTo>
                    <a:pt x="68" y="13"/>
                  </a:lnTo>
                  <a:lnTo>
                    <a:pt x="68" y="0"/>
                  </a:lnTo>
                  <a:lnTo>
                    <a:pt x="55" y="0"/>
                  </a:lnTo>
                  <a:lnTo>
                    <a:pt x="6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4" name="Freeform 258"/>
            <p:cNvSpPr>
              <a:spLocks/>
            </p:cNvSpPr>
            <p:nvPr/>
          </p:nvSpPr>
          <p:spPr bwMode="auto">
            <a:xfrm>
              <a:off x="4055" y="3248"/>
              <a:ext cx="27" cy="315"/>
            </a:xfrm>
            <a:custGeom>
              <a:avLst/>
              <a:gdLst/>
              <a:ahLst/>
              <a:cxnLst>
                <a:cxn ang="0">
                  <a:pos x="14" y="315"/>
                </a:cxn>
                <a:cxn ang="0">
                  <a:pos x="27" y="302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302"/>
                </a:cxn>
                <a:cxn ang="0">
                  <a:pos x="14" y="291"/>
                </a:cxn>
                <a:cxn ang="0">
                  <a:pos x="14" y="315"/>
                </a:cxn>
                <a:cxn ang="0">
                  <a:pos x="27" y="315"/>
                </a:cxn>
                <a:cxn ang="0">
                  <a:pos x="27" y="302"/>
                </a:cxn>
                <a:cxn ang="0">
                  <a:pos x="14" y="315"/>
                </a:cxn>
              </a:cxnLst>
              <a:rect l="0" t="0" r="r" b="b"/>
              <a:pathLst>
                <a:path w="27" h="315">
                  <a:moveTo>
                    <a:pt x="14" y="315"/>
                  </a:moveTo>
                  <a:lnTo>
                    <a:pt x="27" y="302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302"/>
                  </a:lnTo>
                  <a:lnTo>
                    <a:pt x="14" y="291"/>
                  </a:lnTo>
                  <a:lnTo>
                    <a:pt x="14" y="315"/>
                  </a:lnTo>
                  <a:lnTo>
                    <a:pt x="27" y="315"/>
                  </a:lnTo>
                  <a:lnTo>
                    <a:pt x="27" y="302"/>
                  </a:lnTo>
                  <a:lnTo>
                    <a:pt x="14" y="3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5" name="Freeform 259"/>
            <p:cNvSpPr>
              <a:spLocks/>
            </p:cNvSpPr>
            <p:nvPr/>
          </p:nvSpPr>
          <p:spPr bwMode="auto">
            <a:xfrm>
              <a:off x="4001" y="3539"/>
              <a:ext cx="68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68" y="24"/>
                </a:cxn>
                <a:cxn ang="0">
                  <a:pos x="68" y="0"/>
                </a:cxn>
                <a:cxn ang="0">
                  <a:pos x="13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68" h="24">
                  <a:moveTo>
                    <a:pt x="0" y="11"/>
                  </a:moveTo>
                  <a:lnTo>
                    <a:pt x="13" y="24"/>
                  </a:lnTo>
                  <a:lnTo>
                    <a:pt x="68" y="24"/>
                  </a:lnTo>
                  <a:lnTo>
                    <a:pt x="68" y="0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6" name="Freeform 260"/>
            <p:cNvSpPr>
              <a:spLocks/>
            </p:cNvSpPr>
            <p:nvPr/>
          </p:nvSpPr>
          <p:spPr bwMode="auto">
            <a:xfrm>
              <a:off x="4001" y="3235"/>
              <a:ext cx="24" cy="31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315"/>
                </a:cxn>
                <a:cxn ang="0">
                  <a:pos x="24" y="315"/>
                </a:cxn>
                <a:cxn ang="0">
                  <a:pos x="24" y="13"/>
                </a:cxn>
                <a:cxn ang="0">
                  <a:pos x="13" y="2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4" h="315">
                  <a:moveTo>
                    <a:pt x="13" y="0"/>
                  </a:moveTo>
                  <a:lnTo>
                    <a:pt x="0" y="13"/>
                  </a:lnTo>
                  <a:lnTo>
                    <a:pt x="0" y="315"/>
                  </a:lnTo>
                  <a:lnTo>
                    <a:pt x="24" y="315"/>
                  </a:lnTo>
                  <a:lnTo>
                    <a:pt x="24" y="13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" name="Rectangle 261"/>
            <p:cNvSpPr>
              <a:spLocks noChangeArrowheads="1"/>
            </p:cNvSpPr>
            <p:nvPr/>
          </p:nvSpPr>
          <p:spPr bwMode="auto">
            <a:xfrm>
              <a:off x="3920" y="3248"/>
              <a:ext cx="55" cy="3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" name="Freeform 262"/>
            <p:cNvSpPr>
              <a:spLocks/>
            </p:cNvSpPr>
            <p:nvPr/>
          </p:nvSpPr>
          <p:spPr bwMode="auto">
            <a:xfrm>
              <a:off x="3920" y="3235"/>
              <a:ext cx="68" cy="24"/>
            </a:xfrm>
            <a:custGeom>
              <a:avLst/>
              <a:gdLst/>
              <a:ahLst/>
              <a:cxnLst>
                <a:cxn ang="0">
                  <a:pos x="68" y="13"/>
                </a:cxn>
                <a:cxn ang="0">
                  <a:pos x="55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55" y="24"/>
                </a:cxn>
                <a:cxn ang="0">
                  <a:pos x="43" y="13"/>
                </a:cxn>
                <a:cxn ang="0">
                  <a:pos x="68" y="13"/>
                </a:cxn>
                <a:cxn ang="0">
                  <a:pos x="68" y="0"/>
                </a:cxn>
                <a:cxn ang="0">
                  <a:pos x="55" y="0"/>
                </a:cxn>
                <a:cxn ang="0">
                  <a:pos x="68" y="13"/>
                </a:cxn>
              </a:cxnLst>
              <a:rect l="0" t="0" r="r" b="b"/>
              <a:pathLst>
                <a:path w="68" h="24">
                  <a:moveTo>
                    <a:pt x="68" y="13"/>
                  </a:moveTo>
                  <a:lnTo>
                    <a:pt x="55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55" y="24"/>
                  </a:lnTo>
                  <a:lnTo>
                    <a:pt x="43" y="13"/>
                  </a:lnTo>
                  <a:lnTo>
                    <a:pt x="68" y="13"/>
                  </a:lnTo>
                  <a:lnTo>
                    <a:pt x="68" y="0"/>
                  </a:lnTo>
                  <a:lnTo>
                    <a:pt x="55" y="0"/>
                  </a:lnTo>
                  <a:lnTo>
                    <a:pt x="6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" name="Freeform 263"/>
            <p:cNvSpPr>
              <a:spLocks/>
            </p:cNvSpPr>
            <p:nvPr/>
          </p:nvSpPr>
          <p:spPr bwMode="auto">
            <a:xfrm>
              <a:off x="3963" y="3248"/>
              <a:ext cx="25" cy="315"/>
            </a:xfrm>
            <a:custGeom>
              <a:avLst/>
              <a:gdLst/>
              <a:ahLst/>
              <a:cxnLst>
                <a:cxn ang="0">
                  <a:pos x="12" y="315"/>
                </a:cxn>
                <a:cxn ang="0">
                  <a:pos x="25" y="302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302"/>
                </a:cxn>
                <a:cxn ang="0">
                  <a:pos x="12" y="291"/>
                </a:cxn>
                <a:cxn ang="0">
                  <a:pos x="12" y="315"/>
                </a:cxn>
                <a:cxn ang="0">
                  <a:pos x="25" y="315"/>
                </a:cxn>
                <a:cxn ang="0">
                  <a:pos x="25" y="302"/>
                </a:cxn>
                <a:cxn ang="0">
                  <a:pos x="12" y="315"/>
                </a:cxn>
              </a:cxnLst>
              <a:rect l="0" t="0" r="r" b="b"/>
              <a:pathLst>
                <a:path w="25" h="315">
                  <a:moveTo>
                    <a:pt x="12" y="315"/>
                  </a:moveTo>
                  <a:lnTo>
                    <a:pt x="25" y="30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302"/>
                  </a:lnTo>
                  <a:lnTo>
                    <a:pt x="12" y="291"/>
                  </a:lnTo>
                  <a:lnTo>
                    <a:pt x="12" y="315"/>
                  </a:lnTo>
                  <a:lnTo>
                    <a:pt x="25" y="315"/>
                  </a:lnTo>
                  <a:lnTo>
                    <a:pt x="25" y="302"/>
                  </a:lnTo>
                  <a:lnTo>
                    <a:pt x="12" y="3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" name="Freeform 264"/>
            <p:cNvSpPr>
              <a:spLocks/>
            </p:cNvSpPr>
            <p:nvPr/>
          </p:nvSpPr>
          <p:spPr bwMode="auto">
            <a:xfrm>
              <a:off x="3907" y="3539"/>
              <a:ext cx="68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68" y="24"/>
                </a:cxn>
                <a:cxn ang="0">
                  <a:pos x="68" y="0"/>
                </a:cxn>
                <a:cxn ang="0">
                  <a:pos x="13" y="0"/>
                </a:cxn>
                <a:cxn ang="0">
                  <a:pos x="26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68" h="24">
                  <a:moveTo>
                    <a:pt x="0" y="11"/>
                  </a:moveTo>
                  <a:lnTo>
                    <a:pt x="13" y="24"/>
                  </a:lnTo>
                  <a:lnTo>
                    <a:pt x="68" y="24"/>
                  </a:lnTo>
                  <a:lnTo>
                    <a:pt x="68" y="0"/>
                  </a:lnTo>
                  <a:lnTo>
                    <a:pt x="13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" name="Freeform 265"/>
            <p:cNvSpPr>
              <a:spLocks/>
            </p:cNvSpPr>
            <p:nvPr/>
          </p:nvSpPr>
          <p:spPr bwMode="auto">
            <a:xfrm>
              <a:off x="3907" y="3235"/>
              <a:ext cx="26" cy="31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315"/>
                </a:cxn>
                <a:cxn ang="0">
                  <a:pos x="26" y="315"/>
                </a:cxn>
                <a:cxn ang="0">
                  <a:pos x="26" y="13"/>
                </a:cxn>
                <a:cxn ang="0">
                  <a:pos x="13" y="2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6" h="315">
                  <a:moveTo>
                    <a:pt x="13" y="0"/>
                  </a:moveTo>
                  <a:lnTo>
                    <a:pt x="0" y="13"/>
                  </a:lnTo>
                  <a:lnTo>
                    <a:pt x="0" y="315"/>
                  </a:lnTo>
                  <a:lnTo>
                    <a:pt x="26" y="315"/>
                  </a:lnTo>
                  <a:lnTo>
                    <a:pt x="26" y="13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" name="Rectangle 266"/>
            <p:cNvSpPr>
              <a:spLocks noChangeArrowheads="1"/>
            </p:cNvSpPr>
            <p:nvPr/>
          </p:nvSpPr>
          <p:spPr bwMode="auto">
            <a:xfrm>
              <a:off x="3826" y="3248"/>
              <a:ext cx="55" cy="3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" name="Freeform 267"/>
            <p:cNvSpPr>
              <a:spLocks/>
            </p:cNvSpPr>
            <p:nvPr/>
          </p:nvSpPr>
          <p:spPr bwMode="auto">
            <a:xfrm>
              <a:off x="3826" y="3235"/>
              <a:ext cx="68" cy="24"/>
            </a:xfrm>
            <a:custGeom>
              <a:avLst/>
              <a:gdLst/>
              <a:ahLst/>
              <a:cxnLst>
                <a:cxn ang="0">
                  <a:pos x="68" y="13"/>
                </a:cxn>
                <a:cxn ang="0">
                  <a:pos x="55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55" y="24"/>
                </a:cxn>
                <a:cxn ang="0">
                  <a:pos x="44" y="13"/>
                </a:cxn>
                <a:cxn ang="0">
                  <a:pos x="68" y="13"/>
                </a:cxn>
                <a:cxn ang="0">
                  <a:pos x="68" y="0"/>
                </a:cxn>
                <a:cxn ang="0">
                  <a:pos x="55" y="0"/>
                </a:cxn>
                <a:cxn ang="0">
                  <a:pos x="68" y="13"/>
                </a:cxn>
              </a:cxnLst>
              <a:rect l="0" t="0" r="r" b="b"/>
              <a:pathLst>
                <a:path w="68" h="24">
                  <a:moveTo>
                    <a:pt x="68" y="13"/>
                  </a:moveTo>
                  <a:lnTo>
                    <a:pt x="55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55" y="24"/>
                  </a:lnTo>
                  <a:lnTo>
                    <a:pt x="44" y="13"/>
                  </a:lnTo>
                  <a:lnTo>
                    <a:pt x="68" y="13"/>
                  </a:lnTo>
                  <a:lnTo>
                    <a:pt x="68" y="0"/>
                  </a:lnTo>
                  <a:lnTo>
                    <a:pt x="55" y="0"/>
                  </a:lnTo>
                  <a:lnTo>
                    <a:pt x="6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" name="Freeform 268"/>
            <p:cNvSpPr>
              <a:spLocks/>
            </p:cNvSpPr>
            <p:nvPr/>
          </p:nvSpPr>
          <p:spPr bwMode="auto">
            <a:xfrm>
              <a:off x="3870" y="3248"/>
              <a:ext cx="24" cy="315"/>
            </a:xfrm>
            <a:custGeom>
              <a:avLst/>
              <a:gdLst/>
              <a:ahLst/>
              <a:cxnLst>
                <a:cxn ang="0">
                  <a:pos x="11" y="315"/>
                </a:cxn>
                <a:cxn ang="0">
                  <a:pos x="24" y="302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02"/>
                </a:cxn>
                <a:cxn ang="0">
                  <a:pos x="11" y="291"/>
                </a:cxn>
                <a:cxn ang="0">
                  <a:pos x="11" y="315"/>
                </a:cxn>
                <a:cxn ang="0">
                  <a:pos x="24" y="315"/>
                </a:cxn>
                <a:cxn ang="0">
                  <a:pos x="24" y="302"/>
                </a:cxn>
                <a:cxn ang="0">
                  <a:pos x="11" y="315"/>
                </a:cxn>
              </a:cxnLst>
              <a:rect l="0" t="0" r="r" b="b"/>
              <a:pathLst>
                <a:path w="24" h="315">
                  <a:moveTo>
                    <a:pt x="11" y="315"/>
                  </a:moveTo>
                  <a:lnTo>
                    <a:pt x="24" y="3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02"/>
                  </a:lnTo>
                  <a:lnTo>
                    <a:pt x="11" y="291"/>
                  </a:lnTo>
                  <a:lnTo>
                    <a:pt x="11" y="315"/>
                  </a:lnTo>
                  <a:lnTo>
                    <a:pt x="24" y="315"/>
                  </a:lnTo>
                  <a:lnTo>
                    <a:pt x="24" y="302"/>
                  </a:lnTo>
                  <a:lnTo>
                    <a:pt x="11" y="3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" name="Freeform 269"/>
            <p:cNvSpPr>
              <a:spLocks/>
            </p:cNvSpPr>
            <p:nvPr/>
          </p:nvSpPr>
          <p:spPr bwMode="auto">
            <a:xfrm>
              <a:off x="3815" y="3539"/>
              <a:ext cx="66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24"/>
                </a:cxn>
                <a:cxn ang="0">
                  <a:pos x="66" y="24"/>
                </a:cxn>
                <a:cxn ang="0">
                  <a:pos x="66" y="0"/>
                </a:cxn>
                <a:cxn ang="0">
                  <a:pos x="11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1" y="24"/>
                </a:cxn>
                <a:cxn ang="0">
                  <a:pos x="0" y="11"/>
                </a:cxn>
              </a:cxnLst>
              <a:rect l="0" t="0" r="r" b="b"/>
              <a:pathLst>
                <a:path w="66" h="24">
                  <a:moveTo>
                    <a:pt x="0" y="11"/>
                  </a:moveTo>
                  <a:lnTo>
                    <a:pt x="11" y="24"/>
                  </a:lnTo>
                  <a:lnTo>
                    <a:pt x="66" y="24"/>
                  </a:lnTo>
                  <a:lnTo>
                    <a:pt x="66" y="0"/>
                  </a:lnTo>
                  <a:lnTo>
                    <a:pt x="11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" name="Freeform 270"/>
            <p:cNvSpPr>
              <a:spLocks/>
            </p:cNvSpPr>
            <p:nvPr/>
          </p:nvSpPr>
          <p:spPr bwMode="auto">
            <a:xfrm>
              <a:off x="3815" y="3235"/>
              <a:ext cx="24" cy="3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315"/>
                </a:cxn>
                <a:cxn ang="0">
                  <a:pos x="24" y="315"/>
                </a:cxn>
                <a:cxn ang="0">
                  <a:pos x="24" y="13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4" h="315">
                  <a:moveTo>
                    <a:pt x="11" y="0"/>
                  </a:moveTo>
                  <a:lnTo>
                    <a:pt x="0" y="13"/>
                  </a:lnTo>
                  <a:lnTo>
                    <a:pt x="0" y="315"/>
                  </a:lnTo>
                  <a:lnTo>
                    <a:pt x="24" y="315"/>
                  </a:lnTo>
                  <a:lnTo>
                    <a:pt x="24" y="13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" name="Rectangle 271"/>
            <p:cNvSpPr>
              <a:spLocks noChangeArrowheads="1"/>
            </p:cNvSpPr>
            <p:nvPr/>
          </p:nvSpPr>
          <p:spPr bwMode="auto">
            <a:xfrm>
              <a:off x="3732" y="3248"/>
              <a:ext cx="59" cy="3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" name="Freeform 272"/>
            <p:cNvSpPr>
              <a:spLocks/>
            </p:cNvSpPr>
            <p:nvPr/>
          </p:nvSpPr>
          <p:spPr bwMode="auto">
            <a:xfrm>
              <a:off x="3732" y="3235"/>
              <a:ext cx="70" cy="24"/>
            </a:xfrm>
            <a:custGeom>
              <a:avLst/>
              <a:gdLst/>
              <a:ahLst/>
              <a:cxnLst>
                <a:cxn ang="0">
                  <a:pos x="70" y="13"/>
                </a:cxn>
                <a:cxn ang="0">
                  <a:pos x="59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59" y="24"/>
                </a:cxn>
                <a:cxn ang="0">
                  <a:pos x="45" y="13"/>
                </a:cxn>
                <a:cxn ang="0">
                  <a:pos x="70" y="13"/>
                </a:cxn>
                <a:cxn ang="0">
                  <a:pos x="70" y="0"/>
                </a:cxn>
                <a:cxn ang="0">
                  <a:pos x="59" y="0"/>
                </a:cxn>
                <a:cxn ang="0">
                  <a:pos x="70" y="13"/>
                </a:cxn>
              </a:cxnLst>
              <a:rect l="0" t="0" r="r" b="b"/>
              <a:pathLst>
                <a:path w="70" h="24">
                  <a:moveTo>
                    <a:pt x="70" y="13"/>
                  </a:moveTo>
                  <a:lnTo>
                    <a:pt x="59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59" y="24"/>
                  </a:lnTo>
                  <a:lnTo>
                    <a:pt x="45" y="13"/>
                  </a:lnTo>
                  <a:lnTo>
                    <a:pt x="70" y="13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7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" name="Freeform 273"/>
            <p:cNvSpPr>
              <a:spLocks/>
            </p:cNvSpPr>
            <p:nvPr/>
          </p:nvSpPr>
          <p:spPr bwMode="auto">
            <a:xfrm>
              <a:off x="3777" y="3248"/>
              <a:ext cx="25" cy="315"/>
            </a:xfrm>
            <a:custGeom>
              <a:avLst/>
              <a:gdLst/>
              <a:ahLst/>
              <a:cxnLst>
                <a:cxn ang="0">
                  <a:pos x="14" y="315"/>
                </a:cxn>
                <a:cxn ang="0">
                  <a:pos x="25" y="302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302"/>
                </a:cxn>
                <a:cxn ang="0">
                  <a:pos x="14" y="291"/>
                </a:cxn>
                <a:cxn ang="0">
                  <a:pos x="14" y="315"/>
                </a:cxn>
                <a:cxn ang="0">
                  <a:pos x="25" y="315"/>
                </a:cxn>
                <a:cxn ang="0">
                  <a:pos x="25" y="302"/>
                </a:cxn>
                <a:cxn ang="0">
                  <a:pos x="14" y="315"/>
                </a:cxn>
              </a:cxnLst>
              <a:rect l="0" t="0" r="r" b="b"/>
              <a:pathLst>
                <a:path w="25" h="315">
                  <a:moveTo>
                    <a:pt x="14" y="315"/>
                  </a:moveTo>
                  <a:lnTo>
                    <a:pt x="25" y="30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302"/>
                  </a:lnTo>
                  <a:lnTo>
                    <a:pt x="14" y="291"/>
                  </a:lnTo>
                  <a:lnTo>
                    <a:pt x="14" y="315"/>
                  </a:lnTo>
                  <a:lnTo>
                    <a:pt x="25" y="315"/>
                  </a:lnTo>
                  <a:lnTo>
                    <a:pt x="25" y="302"/>
                  </a:lnTo>
                  <a:lnTo>
                    <a:pt x="14" y="3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" name="Freeform 274"/>
            <p:cNvSpPr>
              <a:spLocks/>
            </p:cNvSpPr>
            <p:nvPr/>
          </p:nvSpPr>
          <p:spPr bwMode="auto">
            <a:xfrm>
              <a:off x="3721" y="3539"/>
              <a:ext cx="70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24"/>
                </a:cxn>
                <a:cxn ang="0">
                  <a:pos x="70" y="24"/>
                </a:cxn>
                <a:cxn ang="0">
                  <a:pos x="70" y="0"/>
                </a:cxn>
                <a:cxn ang="0">
                  <a:pos x="11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1" y="24"/>
                </a:cxn>
                <a:cxn ang="0">
                  <a:pos x="0" y="11"/>
                </a:cxn>
              </a:cxnLst>
              <a:rect l="0" t="0" r="r" b="b"/>
              <a:pathLst>
                <a:path w="70" h="24">
                  <a:moveTo>
                    <a:pt x="0" y="11"/>
                  </a:moveTo>
                  <a:lnTo>
                    <a:pt x="11" y="24"/>
                  </a:lnTo>
                  <a:lnTo>
                    <a:pt x="70" y="24"/>
                  </a:lnTo>
                  <a:lnTo>
                    <a:pt x="70" y="0"/>
                  </a:lnTo>
                  <a:lnTo>
                    <a:pt x="11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" name="Freeform 275"/>
            <p:cNvSpPr>
              <a:spLocks/>
            </p:cNvSpPr>
            <p:nvPr/>
          </p:nvSpPr>
          <p:spPr bwMode="auto">
            <a:xfrm>
              <a:off x="3721" y="3235"/>
              <a:ext cx="25" cy="3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315"/>
                </a:cxn>
                <a:cxn ang="0">
                  <a:pos x="25" y="315"/>
                </a:cxn>
                <a:cxn ang="0">
                  <a:pos x="25" y="13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5" h="315">
                  <a:moveTo>
                    <a:pt x="11" y="0"/>
                  </a:moveTo>
                  <a:lnTo>
                    <a:pt x="0" y="13"/>
                  </a:lnTo>
                  <a:lnTo>
                    <a:pt x="0" y="315"/>
                  </a:lnTo>
                  <a:lnTo>
                    <a:pt x="25" y="315"/>
                  </a:lnTo>
                  <a:lnTo>
                    <a:pt x="25" y="13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" name="Rectangle 276"/>
            <p:cNvSpPr>
              <a:spLocks noChangeArrowheads="1"/>
            </p:cNvSpPr>
            <p:nvPr/>
          </p:nvSpPr>
          <p:spPr bwMode="auto">
            <a:xfrm>
              <a:off x="3642" y="3248"/>
              <a:ext cx="55" cy="3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" name="Freeform 277"/>
            <p:cNvSpPr>
              <a:spLocks/>
            </p:cNvSpPr>
            <p:nvPr/>
          </p:nvSpPr>
          <p:spPr bwMode="auto">
            <a:xfrm>
              <a:off x="3642" y="3235"/>
              <a:ext cx="66" cy="24"/>
            </a:xfrm>
            <a:custGeom>
              <a:avLst/>
              <a:gdLst/>
              <a:ahLst/>
              <a:cxnLst>
                <a:cxn ang="0">
                  <a:pos x="66" y="13"/>
                </a:cxn>
                <a:cxn ang="0">
                  <a:pos x="55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55" y="24"/>
                </a:cxn>
                <a:cxn ang="0">
                  <a:pos x="42" y="13"/>
                </a:cxn>
                <a:cxn ang="0">
                  <a:pos x="66" y="13"/>
                </a:cxn>
                <a:cxn ang="0">
                  <a:pos x="66" y="0"/>
                </a:cxn>
                <a:cxn ang="0">
                  <a:pos x="55" y="0"/>
                </a:cxn>
                <a:cxn ang="0">
                  <a:pos x="66" y="13"/>
                </a:cxn>
              </a:cxnLst>
              <a:rect l="0" t="0" r="r" b="b"/>
              <a:pathLst>
                <a:path w="66" h="24">
                  <a:moveTo>
                    <a:pt x="66" y="13"/>
                  </a:moveTo>
                  <a:lnTo>
                    <a:pt x="55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55" y="24"/>
                  </a:lnTo>
                  <a:lnTo>
                    <a:pt x="42" y="13"/>
                  </a:lnTo>
                  <a:lnTo>
                    <a:pt x="66" y="13"/>
                  </a:lnTo>
                  <a:lnTo>
                    <a:pt x="66" y="0"/>
                  </a:lnTo>
                  <a:lnTo>
                    <a:pt x="55" y="0"/>
                  </a:lnTo>
                  <a:lnTo>
                    <a:pt x="6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" name="Freeform 278"/>
            <p:cNvSpPr>
              <a:spLocks/>
            </p:cNvSpPr>
            <p:nvPr/>
          </p:nvSpPr>
          <p:spPr bwMode="auto">
            <a:xfrm>
              <a:off x="3684" y="3248"/>
              <a:ext cx="24" cy="315"/>
            </a:xfrm>
            <a:custGeom>
              <a:avLst/>
              <a:gdLst/>
              <a:ahLst/>
              <a:cxnLst>
                <a:cxn ang="0">
                  <a:pos x="13" y="315"/>
                </a:cxn>
                <a:cxn ang="0">
                  <a:pos x="24" y="302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02"/>
                </a:cxn>
                <a:cxn ang="0">
                  <a:pos x="13" y="291"/>
                </a:cxn>
                <a:cxn ang="0">
                  <a:pos x="13" y="315"/>
                </a:cxn>
                <a:cxn ang="0">
                  <a:pos x="24" y="315"/>
                </a:cxn>
                <a:cxn ang="0">
                  <a:pos x="24" y="302"/>
                </a:cxn>
                <a:cxn ang="0">
                  <a:pos x="13" y="315"/>
                </a:cxn>
              </a:cxnLst>
              <a:rect l="0" t="0" r="r" b="b"/>
              <a:pathLst>
                <a:path w="24" h="315">
                  <a:moveTo>
                    <a:pt x="13" y="315"/>
                  </a:moveTo>
                  <a:lnTo>
                    <a:pt x="24" y="3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02"/>
                  </a:lnTo>
                  <a:lnTo>
                    <a:pt x="13" y="291"/>
                  </a:lnTo>
                  <a:lnTo>
                    <a:pt x="13" y="315"/>
                  </a:lnTo>
                  <a:lnTo>
                    <a:pt x="24" y="315"/>
                  </a:lnTo>
                  <a:lnTo>
                    <a:pt x="24" y="302"/>
                  </a:lnTo>
                  <a:lnTo>
                    <a:pt x="13" y="3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" name="Freeform 279"/>
            <p:cNvSpPr>
              <a:spLocks/>
            </p:cNvSpPr>
            <p:nvPr/>
          </p:nvSpPr>
          <p:spPr bwMode="auto">
            <a:xfrm>
              <a:off x="3629" y="3539"/>
              <a:ext cx="68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68" y="24"/>
                </a:cxn>
                <a:cxn ang="0">
                  <a:pos x="68" y="0"/>
                </a:cxn>
                <a:cxn ang="0">
                  <a:pos x="13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68" h="24">
                  <a:moveTo>
                    <a:pt x="0" y="11"/>
                  </a:moveTo>
                  <a:lnTo>
                    <a:pt x="13" y="24"/>
                  </a:lnTo>
                  <a:lnTo>
                    <a:pt x="68" y="24"/>
                  </a:lnTo>
                  <a:lnTo>
                    <a:pt x="68" y="0"/>
                  </a:lnTo>
                  <a:lnTo>
                    <a:pt x="13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6" name="Freeform 280"/>
            <p:cNvSpPr>
              <a:spLocks/>
            </p:cNvSpPr>
            <p:nvPr/>
          </p:nvSpPr>
          <p:spPr bwMode="auto">
            <a:xfrm>
              <a:off x="3629" y="3235"/>
              <a:ext cx="25" cy="31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315"/>
                </a:cxn>
                <a:cxn ang="0">
                  <a:pos x="25" y="315"/>
                </a:cxn>
                <a:cxn ang="0">
                  <a:pos x="25" y="13"/>
                </a:cxn>
                <a:cxn ang="0">
                  <a:pos x="13" y="2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5" h="315">
                  <a:moveTo>
                    <a:pt x="13" y="0"/>
                  </a:moveTo>
                  <a:lnTo>
                    <a:pt x="0" y="13"/>
                  </a:lnTo>
                  <a:lnTo>
                    <a:pt x="0" y="315"/>
                  </a:lnTo>
                  <a:lnTo>
                    <a:pt x="25" y="315"/>
                  </a:lnTo>
                  <a:lnTo>
                    <a:pt x="25" y="13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" name="Rectangle 281"/>
            <p:cNvSpPr>
              <a:spLocks noChangeArrowheads="1"/>
            </p:cNvSpPr>
            <p:nvPr/>
          </p:nvSpPr>
          <p:spPr bwMode="auto">
            <a:xfrm>
              <a:off x="3548" y="3248"/>
              <a:ext cx="55" cy="3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" name="Freeform 282"/>
            <p:cNvSpPr>
              <a:spLocks/>
            </p:cNvSpPr>
            <p:nvPr/>
          </p:nvSpPr>
          <p:spPr bwMode="auto">
            <a:xfrm>
              <a:off x="3548" y="3235"/>
              <a:ext cx="68" cy="24"/>
            </a:xfrm>
            <a:custGeom>
              <a:avLst/>
              <a:gdLst/>
              <a:ahLst/>
              <a:cxnLst>
                <a:cxn ang="0">
                  <a:pos x="68" y="13"/>
                </a:cxn>
                <a:cxn ang="0">
                  <a:pos x="55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55" y="24"/>
                </a:cxn>
                <a:cxn ang="0">
                  <a:pos x="42" y="13"/>
                </a:cxn>
                <a:cxn ang="0">
                  <a:pos x="68" y="13"/>
                </a:cxn>
                <a:cxn ang="0">
                  <a:pos x="68" y="0"/>
                </a:cxn>
                <a:cxn ang="0">
                  <a:pos x="55" y="0"/>
                </a:cxn>
                <a:cxn ang="0">
                  <a:pos x="68" y="13"/>
                </a:cxn>
              </a:cxnLst>
              <a:rect l="0" t="0" r="r" b="b"/>
              <a:pathLst>
                <a:path w="68" h="24">
                  <a:moveTo>
                    <a:pt x="68" y="13"/>
                  </a:moveTo>
                  <a:lnTo>
                    <a:pt x="55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55" y="24"/>
                  </a:lnTo>
                  <a:lnTo>
                    <a:pt x="42" y="13"/>
                  </a:lnTo>
                  <a:lnTo>
                    <a:pt x="68" y="13"/>
                  </a:lnTo>
                  <a:lnTo>
                    <a:pt x="68" y="0"/>
                  </a:lnTo>
                  <a:lnTo>
                    <a:pt x="55" y="0"/>
                  </a:lnTo>
                  <a:lnTo>
                    <a:pt x="6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9" name="Freeform 283"/>
            <p:cNvSpPr>
              <a:spLocks/>
            </p:cNvSpPr>
            <p:nvPr/>
          </p:nvSpPr>
          <p:spPr bwMode="auto">
            <a:xfrm>
              <a:off x="3590" y="3248"/>
              <a:ext cx="26" cy="315"/>
            </a:xfrm>
            <a:custGeom>
              <a:avLst/>
              <a:gdLst/>
              <a:ahLst/>
              <a:cxnLst>
                <a:cxn ang="0">
                  <a:pos x="13" y="315"/>
                </a:cxn>
                <a:cxn ang="0">
                  <a:pos x="26" y="302"/>
                </a:cxn>
                <a:cxn ang="0">
                  <a:pos x="26" y="0"/>
                </a:cxn>
                <a:cxn ang="0">
                  <a:pos x="0" y="0"/>
                </a:cxn>
                <a:cxn ang="0">
                  <a:pos x="0" y="302"/>
                </a:cxn>
                <a:cxn ang="0">
                  <a:pos x="13" y="291"/>
                </a:cxn>
                <a:cxn ang="0">
                  <a:pos x="13" y="315"/>
                </a:cxn>
                <a:cxn ang="0">
                  <a:pos x="26" y="315"/>
                </a:cxn>
                <a:cxn ang="0">
                  <a:pos x="26" y="302"/>
                </a:cxn>
                <a:cxn ang="0">
                  <a:pos x="13" y="315"/>
                </a:cxn>
              </a:cxnLst>
              <a:rect l="0" t="0" r="r" b="b"/>
              <a:pathLst>
                <a:path w="26" h="315">
                  <a:moveTo>
                    <a:pt x="13" y="315"/>
                  </a:moveTo>
                  <a:lnTo>
                    <a:pt x="26" y="302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302"/>
                  </a:lnTo>
                  <a:lnTo>
                    <a:pt x="13" y="291"/>
                  </a:lnTo>
                  <a:lnTo>
                    <a:pt x="13" y="315"/>
                  </a:lnTo>
                  <a:lnTo>
                    <a:pt x="26" y="315"/>
                  </a:lnTo>
                  <a:lnTo>
                    <a:pt x="26" y="302"/>
                  </a:lnTo>
                  <a:lnTo>
                    <a:pt x="13" y="3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0" name="Freeform 284"/>
            <p:cNvSpPr>
              <a:spLocks/>
            </p:cNvSpPr>
            <p:nvPr/>
          </p:nvSpPr>
          <p:spPr bwMode="auto">
            <a:xfrm>
              <a:off x="3535" y="3539"/>
              <a:ext cx="68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68" y="24"/>
                </a:cxn>
                <a:cxn ang="0">
                  <a:pos x="68" y="0"/>
                </a:cxn>
                <a:cxn ang="0">
                  <a:pos x="13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68" h="24">
                  <a:moveTo>
                    <a:pt x="0" y="11"/>
                  </a:moveTo>
                  <a:lnTo>
                    <a:pt x="13" y="24"/>
                  </a:lnTo>
                  <a:lnTo>
                    <a:pt x="68" y="24"/>
                  </a:lnTo>
                  <a:lnTo>
                    <a:pt x="68" y="0"/>
                  </a:lnTo>
                  <a:lnTo>
                    <a:pt x="13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1" name="Freeform 285"/>
            <p:cNvSpPr>
              <a:spLocks/>
            </p:cNvSpPr>
            <p:nvPr/>
          </p:nvSpPr>
          <p:spPr bwMode="auto">
            <a:xfrm>
              <a:off x="3535" y="3235"/>
              <a:ext cx="25" cy="31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315"/>
                </a:cxn>
                <a:cxn ang="0">
                  <a:pos x="25" y="315"/>
                </a:cxn>
                <a:cxn ang="0">
                  <a:pos x="25" y="13"/>
                </a:cxn>
                <a:cxn ang="0">
                  <a:pos x="13" y="2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5" h="315">
                  <a:moveTo>
                    <a:pt x="13" y="0"/>
                  </a:moveTo>
                  <a:lnTo>
                    <a:pt x="0" y="13"/>
                  </a:lnTo>
                  <a:lnTo>
                    <a:pt x="0" y="315"/>
                  </a:lnTo>
                  <a:lnTo>
                    <a:pt x="25" y="315"/>
                  </a:lnTo>
                  <a:lnTo>
                    <a:pt x="25" y="13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2" name="Rectangle 286"/>
            <p:cNvSpPr>
              <a:spLocks noChangeArrowheads="1"/>
            </p:cNvSpPr>
            <p:nvPr/>
          </p:nvSpPr>
          <p:spPr bwMode="auto">
            <a:xfrm>
              <a:off x="3454" y="3248"/>
              <a:ext cx="55" cy="3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3" name="Freeform 287"/>
            <p:cNvSpPr>
              <a:spLocks/>
            </p:cNvSpPr>
            <p:nvPr/>
          </p:nvSpPr>
          <p:spPr bwMode="auto">
            <a:xfrm>
              <a:off x="3454" y="3235"/>
              <a:ext cx="68" cy="24"/>
            </a:xfrm>
            <a:custGeom>
              <a:avLst/>
              <a:gdLst/>
              <a:ahLst/>
              <a:cxnLst>
                <a:cxn ang="0">
                  <a:pos x="68" y="13"/>
                </a:cxn>
                <a:cxn ang="0">
                  <a:pos x="55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55" y="24"/>
                </a:cxn>
                <a:cxn ang="0">
                  <a:pos x="44" y="13"/>
                </a:cxn>
                <a:cxn ang="0">
                  <a:pos x="68" y="13"/>
                </a:cxn>
                <a:cxn ang="0">
                  <a:pos x="68" y="0"/>
                </a:cxn>
                <a:cxn ang="0">
                  <a:pos x="55" y="0"/>
                </a:cxn>
                <a:cxn ang="0">
                  <a:pos x="68" y="13"/>
                </a:cxn>
              </a:cxnLst>
              <a:rect l="0" t="0" r="r" b="b"/>
              <a:pathLst>
                <a:path w="68" h="24">
                  <a:moveTo>
                    <a:pt x="68" y="13"/>
                  </a:moveTo>
                  <a:lnTo>
                    <a:pt x="55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55" y="24"/>
                  </a:lnTo>
                  <a:lnTo>
                    <a:pt x="44" y="13"/>
                  </a:lnTo>
                  <a:lnTo>
                    <a:pt x="68" y="13"/>
                  </a:lnTo>
                  <a:lnTo>
                    <a:pt x="68" y="0"/>
                  </a:lnTo>
                  <a:lnTo>
                    <a:pt x="55" y="0"/>
                  </a:lnTo>
                  <a:lnTo>
                    <a:pt x="6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4" name="Freeform 288"/>
            <p:cNvSpPr>
              <a:spLocks/>
            </p:cNvSpPr>
            <p:nvPr/>
          </p:nvSpPr>
          <p:spPr bwMode="auto">
            <a:xfrm>
              <a:off x="3498" y="3248"/>
              <a:ext cx="24" cy="315"/>
            </a:xfrm>
            <a:custGeom>
              <a:avLst/>
              <a:gdLst/>
              <a:ahLst/>
              <a:cxnLst>
                <a:cxn ang="0">
                  <a:pos x="11" y="315"/>
                </a:cxn>
                <a:cxn ang="0">
                  <a:pos x="24" y="302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02"/>
                </a:cxn>
                <a:cxn ang="0">
                  <a:pos x="11" y="291"/>
                </a:cxn>
                <a:cxn ang="0">
                  <a:pos x="11" y="315"/>
                </a:cxn>
                <a:cxn ang="0">
                  <a:pos x="24" y="315"/>
                </a:cxn>
                <a:cxn ang="0">
                  <a:pos x="24" y="302"/>
                </a:cxn>
                <a:cxn ang="0">
                  <a:pos x="11" y="315"/>
                </a:cxn>
              </a:cxnLst>
              <a:rect l="0" t="0" r="r" b="b"/>
              <a:pathLst>
                <a:path w="24" h="315">
                  <a:moveTo>
                    <a:pt x="11" y="315"/>
                  </a:moveTo>
                  <a:lnTo>
                    <a:pt x="24" y="3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02"/>
                  </a:lnTo>
                  <a:lnTo>
                    <a:pt x="11" y="291"/>
                  </a:lnTo>
                  <a:lnTo>
                    <a:pt x="11" y="315"/>
                  </a:lnTo>
                  <a:lnTo>
                    <a:pt x="24" y="315"/>
                  </a:lnTo>
                  <a:lnTo>
                    <a:pt x="24" y="302"/>
                  </a:lnTo>
                  <a:lnTo>
                    <a:pt x="11" y="3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5" name="Freeform 289"/>
            <p:cNvSpPr>
              <a:spLocks/>
            </p:cNvSpPr>
            <p:nvPr/>
          </p:nvSpPr>
          <p:spPr bwMode="auto">
            <a:xfrm>
              <a:off x="3441" y="3539"/>
              <a:ext cx="68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68" y="24"/>
                </a:cxn>
                <a:cxn ang="0">
                  <a:pos x="68" y="0"/>
                </a:cxn>
                <a:cxn ang="0">
                  <a:pos x="13" y="0"/>
                </a:cxn>
                <a:cxn ang="0">
                  <a:pos x="27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68" h="24">
                  <a:moveTo>
                    <a:pt x="0" y="11"/>
                  </a:moveTo>
                  <a:lnTo>
                    <a:pt x="13" y="24"/>
                  </a:lnTo>
                  <a:lnTo>
                    <a:pt x="68" y="24"/>
                  </a:lnTo>
                  <a:lnTo>
                    <a:pt x="68" y="0"/>
                  </a:lnTo>
                  <a:lnTo>
                    <a:pt x="13" y="0"/>
                  </a:lnTo>
                  <a:lnTo>
                    <a:pt x="27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6" name="Freeform 290"/>
            <p:cNvSpPr>
              <a:spLocks/>
            </p:cNvSpPr>
            <p:nvPr/>
          </p:nvSpPr>
          <p:spPr bwMode="auto">
            <a:xfrm>
              <a:off x="3441" y="3235"/>
              <a:ext cx="27" cy="31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315"/>
                </a:cxn>
                <a:cxn ang="0">
                  <a:pos x="27" y="315"/>
                </a:cxn>
                <a:cxn ang="0">
                  <a:pos x="27" y="13"/>
                </a:cxn>
                <a:cxn ang="0">
                  <a:pos x="13" y="2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7" h="315">
                  <a:moveTo>
                    <a:pt x="13" y="0"/>
                  </a:moveTo>
                  <a:lnTo>
                    <a:pt x="0" y="13"/>
                  </a:lnTo>
                  <a:lnTo>
                    <a:pt x="0" y="315"/>
                  </a:lnTo>
                  <a:lnTo>
                    <a:pt x="27" y="315"/>
                  </a:lnTo>
                  <a:lnTo>
                    <a:pt x="27" y="13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" name="Rectangle 291"/>
            <p:cNvSpPr>
              <a:spLocks noChangeArrowheads="1"/>
            </p:cNvSpPr>
            <p:nvPr/>
          </p:nvSpPr>
          <p:spPr bwMode="auto">
            <a:xfrm>
              <a:off x="3351" y="3248"/>
              <a:ext cx="55" cy="3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" name="Freeform 292"/>
            <p:cNvSpPr>
              <a:spLocks/>
            </p:cNvSpPr>
            <p:nvPr/>
          </p:nvSpPr>
          <p:spPr bwMode="auto">
            <a:xfrm>
              <a:off x="3351" y="3235"/>
              <a:ext cx="66" cy="24"/>
            </a:xfrm>
            <a:custGeom>
              <a:avLst/>
              <a:gdLst/>
              <a:ahLst/>
              <a:cxnLst>
                <a:cxn ang="0">
                  <a:pos x="66" y="13"/>
                </a:cxn>
                <a:cxn ang="0">
                  <a:pos x="55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55" y="24"/>
                </a:cxn>
                <a:cxn ang="0">
                  <a:pos x="41" y="13"/>
                </a:cxn>
                <a:cxn ang="0">
                  <a:pos x="66" y="13"/>
                </a:cxn>
                <a:cxn ang="0">
                  <a:pos x="66" y="0"/>
                </a:cxn>
                <a:cxn ang="0">
                  <a:pos x="55" y="0"/>
                </a:cxn>
                <a:cxn ang="0">
                  <a:pos x="66" y="13"/>
                </a:cxn>
              </a:cxnLst>
              <a:rect l="0" t="0" r="r" b="b"/>
              <a:pathLst>
                <a:path w="66" h="24">
                  <a:moveTo>
                    <a:pt x="66" y="13"/>
                  </a:moveTo>
                  <a:lnTo>
                    <a:pt x="55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55" y="24"/>
                  </a:lnTo>
                  <a:lnTo>
                    <a:pt x="41" y="13"/>
                  </a:lnTo>
                  <a:lnTo>
                    <a:pt x="66" y="13"/>
                  </a:lnTo>
                  <a:lnTo>
                    <a:pt x="66" y="0"/>
                  </a:lnTo>
                  <a:lnTo>
                    <a:pt x="55" y="0"/>
                  </a:lnTo>
                  <a:lnTo>
                    <a:pt x="6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9" name="Freeform 293"/>
            <p:cNvSpPr>
              <a:spLocks/>
            </p:cNvSpPr>
            <p:nvPr/>
          </p:nvSpPr>
          <p:spPr bwMode="auto">
            <a:xfrm>
              <a:off x="3392" y="3248"/>
              <a:ext cx="25" cy="315"/>
            </a:xfrm>
            <a:custGeom>
              <a:avLst/>
              <a:gdLst/>
              <a:ahLst/>
              <a:cxnLst>
                <a:cxn ang="0">
                  <a:pos x="14" y="315"/>
                </a:cxn>
                <a:cxn ang="0">
                  <a:pos x="25" y="302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302"/>
                </a:cxn>
                <a:cxn ang="0">
                  <a:pos x="14" y="291"/>
                </a:cxn>
                <a:cxn ang="0">
                  <a:pos x="14" y="315"/>
                </a:cxn>
                <a:cxn ang="0">
                  <a:pos x="25" y="315"/>
                </a:cxn>
                <a:cxn ang="0">
                  <a:pos x="25" y="302"/>
                </a:cxn>
                <a:cxn ang="0">
                  <a:pos x="14" y="315"/>
                </a:cxn>
              </a:cxnLst>
              <a:rect l="0" t="0" r="r" b="b"/>
              <a:pathLst>
                <a:path w="25" h="315">
                  <a:moveTo>
                    <a:pt x="14" y="315"/>
                  </a:moveTo>
                  <a:lnTo>
                    <a:pt x="25" y="30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302"/>
                  </a:lnTo>
                  <a:lnTo>
                    <a:pt x="14" y="291"/>
                  </a:lnTo>
                  <a:lnTo>
                    <a:pt x="14" y="315"/>
                  </a:lnTo>
                  <a:lnTo>
                    <a:pt x="25" y="315"/>
                  </a:lnTo>
                  <a:lnTo>
                    <a:pt x="25" y="302"/>
                  </a:lnTo>
                  <a:lnTo>
                    <a:pt x="14" y="3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0" name="Freeform 294"/>
            <p:cNvSpPr>
              <a:spLocks/>
            </p:cNvSpPr>
            <p:nvPr/>
          </p:nvSpPr>
          <p:spPr bwMode="auto">
            <a:xfrm>
              <a:off x="3338" y="3539"/>
              <a:ext cx="68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68" y="24"/>
                </a:cxn>
                <a:cxn ang="0">
                  <a:pos x="68" y="0"/>
                </a:cxn>
                <a:cxn ang="0">
                  <a:pos x="13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68" h="24">
                  <a:moveTo>
                    <a:pt x="0" y="11"/>
                  </a:moveTo>
                  <a:lnTo>
                    <a:pt x="13" y="24"/>
                  </a:lnTo>
                  <a:lnTo>
                    <a:pt x="68" y="24"/>
                  </a:lnTo>
                  <a:lnTo>
                    <a:pt x="68" y="0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1" name="Freeform 295"/>
            <p:cNvSpPr>
              <a:spLocks/>
            </p:cNvSpPr>
            <p:nvPr/>
          </p:nvSpPr>
          <p:spPr bwMode="auto">
            <a:xfrm>
              <a:off x="3338" y="3235"/>
              <a:ext cx="24" cy="31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315"/>
                </a:cxn>
                <a:cxn ang="0">
                  <a:pos x="24" y="315"/>
                </a:cxn>
                <a:cxn ang="0">
                  <a:pos x="24" y="13"/>
                </a:cxn>
                <a:cxn ang="0">
                  <a:pos x="13" y="2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4" h="315">
                  <a:moveTo>
                    <a:pt x="13" y="0"/>
                  </a:moveTo>
                  <a:lnTo>
                    <a:pt x="0" y="13"/>
                  </a:lnTo>
                  <a:lnTo>
                    <a:pt x="0" y="315"/>
                  </a:lnTo>
                  <a:lnTo>
                    <a:pt x="24" y="315"/>
                  </a:lnTo>
                  <a:lnTo>
                    <a:pt x="24" y="13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2" name="Rectangle 296"/>
            <p:cNvSpPr>
              <a:spLocks noChangeArrowheads="1"/>
            </p:cNvSpPr>
            <p:nvPr/>
          </p:nvSpPr>
          <p:spPr bwMode="auto">
            <a:xfrm>
              <a:off x="4069" y="2523"/>
              <a:ext cx="69" cy="6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3" name="Freeform 297"/>
            <p:cNvSpPr>
              <a:spLocks/>
            </p:cNvSpPr>
            <p:nvPr/>
          </p:nvSpPr>
          <p:spPr bwMode="auto">
            <a:xfrm>
              <a:off x="4069" y="2510"/>
              <a:ext cx="80" cy="25"/>
            </a:xfrm>
            <a:custGeom>
              <a:avLst/>
              <a:gdLst/>
              <a:ahLst/>
              <a:cxnLst>
                <a:cxn ang="0">
                  <a:pos x="80" y="13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69" y="25"/>
                </a:cxn>
                <a:cxn ang="0">
                  <a:pos x="56" y="13"/>
                </a:cxn>
                <a:cxn ang="0">
                  <a:pos x="80" y="13"/>
                </a:cxn>
                <a:cxn ang="0">
                  <a:pos x="80" y="0"/>
                </a:cxn>
                <a:cxn ang="0">
                  <a:pos x="69" y="0"/>
                </a:cxn>
                <a:cxn ang="0">
                  <a:pos x="80" y="13"/>
                </a:cxn>
              </a:cxnLst>
              <a:rect l="0" t="0" r="r" b="b"/>
              <a:pathLst>
                <a:path w="80" h="25">
                  <a:moveTo>
                    <a:pt x="80" y="13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69" y="25"/>
                  </a:lnTo>
                  <a:lnTo>
                    <a:pt x="56" y="13"/>
                  </a:lnTo>
                  <a:lnTo>
                    <a:pt x="80" y="13"/>
                  </a:lnTo>
                  <a:lnTo>
                    <a:pt x="80" y="0"/>
                  </a:lnTo>
                  <a:lnTo>
                    <a:pt x="69" y="0"/>
                  </a:lnTo>
                  <a:lnTo>
                    <a:pt x="8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4" name="Freeform 298"/>
            <p:cNvSpPr>
              <a:spLocks/>
            </p:cNvSpPr>
            <p:nvPr/>
          </p:nvSpPr>
          <p:spPr bwMode="auto">
            <a:xfrm>
              <a:off x="4125" y="2523"/>
              <a:ext cx="24" cy="689"/>
            </a:xfrm>
            <a:custGeom>
              <a:avLst/>
              <a:gdLst/>
              <a:ahLst/>
              <a:cxnLst>
                <a:cxn ang="0">
                  <a:pos x="13" y="689"/>
                </a:cxn>
                <a:cxn ang="0">
                  <a:pos x="24" y="676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676"/>
                </a:cxn>
                <a:cxn ang="0">
                  <a:pos x="13" y="665"/>
                </a:cxn>
                <a:cxn ang="0">
                  <a:pos x="13" y="689"/>
                </a:cxn>
                <a:cxn ang="0">
                  <a:pos x="24" y="689"/>
                </a:cxn>
                <a:cxn ang="0">
                  <a:pos x="24" y="676"/>
                </a:cxn>
                <a:cxn ang="0">
                  <a:pos x="13" y="689"/>
                </a:cxn>
              </a:cxnLst>
              <a:rect l="0" t="0" r="r" b="b"/>
              <a:pathLst>
                <a:path w="24" h="689">
                  <a:moveTo>
                    <a:pt x="13" y="689"/>
                  </a:moveTo>
                  <a:lnTo>
                    <a:pt x="24" y="67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676"/>
                  </a:lnTo>
                  <a:lnTo>
                    <a:pt x="13" y="665"/>
                  </a:lnTo>
                  <a:lnTo>
                    <a:pt x="13" y="689"/>
                  </a:lnTo>
                  <a:lnTo>
                    <a:pt x="24" y="689"/>
                  </a:lnTo>
                  <a:lnTo>
                    <a:pt x="24" y="676"/>
                  </a:lnTo>
                  <a:lnTo>
                    <a:pt x="13" y="6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5" name="Freeform 299"/>
            <p:cNvSpPr>
              <a:spLocks/>
            </p:cNvSpPr>
            <p:nvPr/>
          </p:nvSpPr>
          <p:spPr bwMode="auto">
            <a:xfrm>
              <a:off x="4055" y="3188"/>
              <a:ext cx="83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4" y="24"/>
                </a:cxn>
                <a:cxn ang="0">
                  <a:pos x="83" y="24"/>
                </a:cxn>
                <a:cxn ang="0">
                  <a:pos x="83" y="0"/>
                </a:cxn>
                <a:cxn ang="0">
                  <a:pos x="14" y="0"/>
                </a:cxn>
                <a:cxn ang="0">
                  <a:pos x="27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4" y="24"/>
                </a:cxn>
                <a:cxn ang="0">
                  <a:pos x="0" y="11"/>
                </a:cxn>
              </a:cxnLst>
              <a:rect l="0" t="0" r="r" b="b"/>
              <a:pathLst>
                <a:path w="83" h="24">
                  <a:moveTo>
                    <a:pt x="0" y="11"/>
                  </a:moveTo>
                  <a:lnTo>
                    <a:pt x="14" y="24"/>
                  </a:lnTo>
                  <a:lnTo>
                    <a:pt x="83" y="24"/>
                  </a:lnTo>
                  <a:lnTo>
                    <a:pt x="83" y="0"/>
                  </a:lnTo>
                  <a:lnTo>
                    <a:pt x="14" y="0"/>
                  </a:lnTo>
                  <a:lnTo>
                    <a:pt x="27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6" name="Freeform 300"/>
            <p:cNvSpPr>
              <a:spLocks/>
            </p:cNvSpPr>
            <p:nvPr/>
          </p:nvSpPr>
          <p:spPr bwMode="auto">
            <a:xfrm>
              <a:off x="4055" y="2510"/>
              <a:ext cx="27" cy="68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3"/>
                </a:cxn>
                <a:cxn ang="0">
                  <a:pos x="0" y="689"/>
                </a:cxn>
                <a:cxn ang="0">
                  <a:pos x="27" y="689"/>
                </a:cxn>
                <a:cxn ang="0">
                  <a:pos x="27" y="13"/>
                </a:cxn>
                <a:cxn ang="0">
                  <a:pos x="14" y="25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4" y="0"/>
                </a:cxn>
              </a:cxnLst>
              <a:rect l="0" t="0" r="r" b="b"/>
              <a:pathLst>
                <a:path w="27" h="689">
                  <a:moveTo>
                    <a:pt x="14" y="0"/>
                  </a:moveTo>
                  <a:lnTo>
                    <a:pt x="0" y="13"/>
                  </a:lnTo>
                  <a:lnTo>
                    <a:pt x="0" y="689"/>
                  </a:lnTo>
                  <a:lnTo>
                    <a:pt x="27" y="689"/>
                  </a:lnTo>
                  <a:lnTo>
                    <a:pt x="27" y="13"/>
                  </a:lnTo>
                  <a:lnTo>
                    <a:pt x="14" y="25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7" name="Freeform 301"/>
            <p:cNvSpPr>
              <a:spLocks/>
            </p:cNvSpPr>
            <p:nvPr/>
          </p:nvSpPr>
          <p:spPr bwMode="auto">
            <a:xfrm>
              <a:off x="3777" y="3135"/>
              <a:ext cx="690" cy="712"/>
            </a:xfrm>
            <a:custGeom>
              <a:avLst/>
              <a:gdLst/>
              <a:ahLst/>
              <a:cxnLst>
                <a:cxn ang="0">
                  <a:pos x="365" y="15"/>
                </a:cxn>
                <a:cxn ang="0">
                  <a:pos x="344" y="62"/>
                </a:cxn>
                <a:cxn ang="0">
                  <a:pos x="312" y="98"/>
                </a:cxn>
                <a:cxn ang="0">
                  <a:pos x="277" y="126"/>
                </a:cxn>
                <a:cxn ang="0">
                  <a:pos x="247" y="152"/>
                </a:cxn>
                <a:cxn ang="0">
                  <a:pos x="254" y="167"/>
                </a:cxn>
                <a:cxn ang="0">
                  <a:pos x="265" y="190"/>
                </a:cxn>
                <a:cxn ang="0">
                  <a:pos x="254" y="212"/>
                </a:cxn>
                <a:cxn ang="0">
                  <a:pos x="192" y="226"/>
                </a:cxn>
                <a:cxn ang="0">
                  <a:pos x="179" y="288"/>
                </a:cxn>
                <a:cxn ang="0">
                  <a:pos x="100" y="340"/>
                </a:cxn>
                <a:cxn ang="0">
                  <a:pos x="64" y="410"/>
                </a:cxn>
                <a:cxn ang="0">
                  <a:pos x="55" y="475"/>
                </a:cxn>
                <a:cxn ang="0">
                  <a:pos x="44" y="539"/>
                </a:cxn>
                <a:cxn ang="0">
                  <a:pos x="0" y="599"/>
                </a:cxn>
                <a:cxn ang="0">
                  <a:pos x="42" y="691"/>
                </a:cxn>
                <a:cxn ang="0">
                  <a:pos x="200" y="652"/>
                </a:cxn>
                <a:cxn ang="0">
                  <a:pos x="260" y="678"/>
                </a:cxn>
                <a:cxn ang="0">
                  <a:pos x="288" y="682"/>
                </a:cxn>
                <a:cxn ang="0">
                  <a:pos x="316" y="684"/>
                </a:cxn>
                <a:cxn ang="0">
                  <a:pos x="344" y="687"/>
                </a:cxn>
                <a:cxn ang="0">
                  <a:pos x="372" y="691"/>
                </a:cxn>
                <a:cxn ang="0">
                  <a:pos x="399" y="680"/>
                </a:cxn>
                <a:cxn ang="0">
                  <a:pos x="442" y="650"/>
                </a:cxn>
                <a:cxn ang="0">
                  <a:pos x="493" y="622"/>
                </a:cxn>
                <a:cxn ang="0">
                  <a:pos x="543" y="609"/>
                </a:cxn>
                <a:cxn ang="0">
                  <a:pos x="579" y="614"/>
                </a:cxn>
                <a:cxn ang="0">
                  <a:pos x="603" y="626"/>
                </a:cxn>
                <a:cxn ang="0">
                  <a:pos x="633" y="631"/>
                </a:cxn>
                <a:cxn ang="0">
                  <a:pos x="682" y="626"/>
                </a:cxn>
                <a:cxn ang="0">
                  <a:pos x="690" y="569"/>
                </a:cxn>
                <a:cxn ang="0">
                  <a:pos x="677" y="505"/>
                </a:cxn>
                <a:cxn ang="0">
                  <a:pos x="652" y="443"/>
                </a:cxn>
                <a:cxn ang="0">
                  <a:pos x="620" y="393"/>
                </a:cxn>
                <a:cxn ang="0">
                  <a:pos x="622" y="350"/>
                </a:cxn>
                <a:cxn ang="0">
                  <a:pos x="602" y="351"/>
                </a:cxn>
                <a:cxn ang="0">
                  <a:pos x="585" y="344"/>
                </a:cxn>
                <a:cxn ang="0">
                  <a:pos x="587" y="293"/>
                </a:cxn>
                <a:cxn ang="0">
                  <a:pos x="581" y="244"/>
                </a:cxn>
                <a:cxn ang="0">
                  <a:pos x="605" y="212"/>
                </a:cxn>
                <a:cxn ang="0">
                  <a:pos x="474" y="28"/>
                </a:cxn>
              </a:cxnLst>
              <a:rect l="0" t="0" r="r" b="b"/>
              <a:pathLst>
                <a:path w="690" h="712">
                  <a:moveTo>
                    <a:pt x="367" y="13"/>
                  </a:moveTo>
                  <a:lnTo>
                    <a:pt x="365" y="15"/>
                  </a:lnTo>
                  <a:lnTo>
                    <a:pt x="355" y="42"/>
                  </a:lnTo>
                  <a:lnTo>
                    <a:pt x="344" y="62"/>
                  </a:lnTo>
                  <a:lnTo>
                    <a:pt x="329" y="81"/>
                  </a:lnTo>
                  <a:lnTo>
                    <a:pt x="312" y="98"/>
                  </a:lnTo>
                  <a:lnTo>
                    <a:pt x="295" y="113"/>
                  </a:lnTo>
                  <a:lnTo>
                    <a:pt x="277" y="126"/>
                  </a:lnTo>
                  <a:lnTo>
                    <a:pt x="262" y="139"/>
                  </a:lnTo>
                  <a:lnTo>
                    <a:pt x="247" y="152"/>
                  </a:lnTo>
                  <a:lnTo>
                    <a:pt x="247" y="158"/>
                  </a:lnTo>
                  <a:lnTo>
                    <a:pt x="254" y="167"/>
                  </a:lnTo>
                  <a:lnTo>
                    <a:pt x="262" y="179"/>
                  </a:lnTo>
                  <a:lnTo>
                    <a:pt x="265" y="190"/>
                  </a:lnTo>
                  <a:lnTo>
                    <a:pt x="265" y="201"/>
                  </a:lnTo>
                  <a:lnTo>
                    <a:pt x="254" y="212"/>
                  </a:lnTo>
                  <a:lnTo>
                    <a:pt x="200" y="194"/>
                  </a:lnTo>
                  <a:lnTo>
                    <a:pt x="192" y="226"/>
                  </a:lnTo>
                  <a:lnTo>
                    <a:pt x="186" y="256"/>
                  </a:lnTo>
                  <a:lnTo>
                    <a:pt x="179" y="288"/>
                  </a:lnTo>
                  <a:lnTo>
                    <a:pt x="173" y="319"/>
                  </a:lnTo>
                  <a:lnTo>
                    <a:pt x="100" y="340"/>
                  </a:lnTo>
                  <a:lnTo>
                    <a:pt x="77" y="376"/>
                  </a:lnTo>
                  <a:lnTo>
                    <a:pt x="64" y="410"/>
                  </a:lnTo>
                  <a:lnTo>
                    <a:pt x="57" y="443"/>
                  </a:lnTo>
                  <a:lnTo>
                    <a:pt x="55" y="475"/>
                  </a:lnTo>
                  <a:lnTo>
                    <a:pt x="51" y="509"/>
                  </a:lnTo>
                  <a:lnTo>
                    <a:pt x="44" y="539"/>
                  </a:lnTo>
                  <a:lnTo>
                    <a:pt x="27" y="569"/>
                  </a:lnTo>
                  <a:lnTo>
                    <a:pt x="0" y="599"/>
                  </a:lnTo>
                  <a:lnTo>
                    <a:pt x="0" y="644"/>
                  </a:lnTo>
                  <a:lnTo>
                    <a:pt x="42" y="691"/>
                  </a:lnTo>
                  <a:lnTo>
                    <a:pt x="154" y="712"/>
                  </a:lnTo>
                  <a:lnTo>
                    <a:pt x="200" y="652"/>
                  </a:lnTo>
                  <a:lnTo>
                    <a:pt x="301" y="639"/>
                  </a:lnTo>
                  <a:lnTo>
                    <a:pt x="260" y="678"/>
                  </a:lnTo>
                  <a:lnTo>
                    <a:pt x="275" y="680"/>
                  </a:lnTo>
                  <a:lnTo>
                    <a:pt x="288" y="682"/>
                  </a:lnTo>
                  <a:lnTo>
                    <a:pt x="303" y="684"/>
                  </a:lnTo>
                  <a:lnTo>
                    <a:pt x="316" y="684"/>
                  </a:lnTo>
                  <a:lnTo>
                    <a:pt x="331" y="686"/>
                  </a:lnTo>
                  <a:lnTo>
                    <a:pt x="344" y="687"/>
                  </a:lnTo>
                  <a:lnTo>
                    <a:pt x="359" y="689"/>
                  </a:lnTo>
                  <a:lnTo>
                    <a:pt x="372" y="691"/>
                  </a:lnTo>
                  <a:lnTo>
                    <a:pt x="382" y="687"/>
                  </a:lnTo>
                  <a:lnTo>
                    <a:pt x="399" y="680"/>
                  </a:lnTo>
                  <a:lnTo>
                    <a:pt x="417" y="667"/>
                  </a:lnTo>
                  <a:lnTo>
                    <a:pt x="442" y="650"/>
                  </a:lnTo>
                  <a:lnTo>
                    <a:pt x="466" y="635"/>
                  </a:lnTo>
                  <a:lnTo>
                    <a:pt x="493" y="622"/>
                  </a:lnTo>
                  <a:lnTo>
                    <a:pt x="519" y="612"/>
                  </a:lnTo>
                  <a:lnTo>
                    <a:pt x="543" y="609"/>
                  </a:lnTo>
                  <a:lnTo>
                    <a:pt x="564" y="611"/>
                  </a:lnTo>
                  <a:lnTo>
                    <a:pt x="579" y="614"/>
                  </a:lnTo>
                  <a:lnTo>
                    <a:pt x="592" y="620"/>
                  </a:lnTo>
                  <a:lnTo>
                    <a:pt x="603" y="626"/>
                  </a:lnTo>
                  <a:lnTo>
                    <a:pt x="617" y="629"/>
                  </a:lnTo>
                  <a:lnTo>
                    <a:pt x="633" y="631"/>
                  </a:lnTo>
                  <a:lnTo>
                    <a:pt x="654" y="631"/>
                  </a:lnTo>
                  <a:lnTo>
                    <a:pt x="682" y="626"/>
                  </a:lnTo>
                  <a:lnTo>
                    <a:pt x="690" y="599"/>
                  </a:lnTo>
                  <a:lnTo>
                    <a:pt x="690" y="569"/>
                  </a:lnTo>
                  <a:lnTo>
                    <a:pt x="686" y="537"/>
                  </a:lnTo>
                  <a:lnTo>
                    <a:pt x="677" y="505"/>
                  </a:lnTo>
                  <a:lnTo>
                    <a:pt x="665" y="473"/>
                  </a:lnTo>
                  <a:lnTo>
                    <a:pt x="652" y="443"/>
                  </a:lnTo>
                  <a:lnTo>
                    <a:pt x="635" y="415"/>
                  </a:lnTo>
                  <a:lnTo>
                    <a:pt x="620" y="393"/>
                  </a:lnTo>
                  <a:lnTo>
                    <a:pt x="632" y="346"/>
                  </a:lnTo>
                  <a:lnTo>
                    <a:pt x="622" y="350"/>
                  </a:lnTo>
                  <a:lnTo>
                    <a:pt x="613" y="351"/>
                  </a:lnTo>
                  <a:lnTo>
                    <a:pt x="602" y="351"/>
                  </a:lnTo>
                  <a:lnTo>
                    <a:pt x="592" y="350"/>
                  </a:lnTo>
                  <a:lnTo>
                    <a:pt x="585" y="344"/>
                  </a:lnTo>
                  <a:lnTo>
                    <a:pt x="583" y="318"/>
                  </a:lnTo>
                  <a:lnTo>
                    <a:pt x="587" y="293"/>
                  </a:lnTo>
                  <a:lnTo>
                    <a:pt x="588" y="267"/>
                  </a:lnTo>
                  <a:lnTo>
                    <a:pt x="581" y="244"/>
                  </a:lnTo>
                  <a:lnTo>
                    <a:pt x="560" y="239"/>
                  </a:lnTo>
                  <a:lnTo>
                    <a:pt x="605" y="212"/>
                  </a:lnTo>
                  <a:lnTo>
                    <a:pt x="526" y="0"/>
                  </a:lnTo>
                  <a:lnTo>
                    <a:pt x="474" y="28"/>
                  </a:lnTo>
                  <a:lnTo>
                    <a:pt x="367" y="13"/>
                  </a:lnTo>
                  <a:close/>
                </a:path>
              </a:pathLst>
            </a:custGeom>
            <a:solidFill>
              <a:srgbClr val="02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" name="Freeform 302"/>
            <p:cNvSpPr>
              <a:spLocks/>
            </p:cNvSpPr>
            <p:nvPr/>
          </p:nvSpPr>
          <p:spPr bwMode="auto">
            <a:xfrm>
              <a:off x="4082" y="3143"/>
              <a:ext cx="73" cy="99"/>
            </a:xfrm>
            <a:custGeom>
              <a:avLst/>
              <a:gdLst/>
              <a:ahLst/>
              <a:cxnLst>
                <a:cxn ang="0">
                  <a:pos x="17" y="97"/>
                </a:cxn>
                <a:cxn ang="0">
                  <a:pos x="17" y="99"/>
                </a:cxn>
                <a:cxn ang="0">
                  <a:pos x="24" y="88"/>
                </a:cxn>
                <a:cxn ang="0">
                  <a:pos x="30" y="77"/>
                </a:cxn>
                <a:cxn ang="0">
                  <a:pos x="37" y="67"/>
                </a:cxn>
                <a:cxn ang="0">
                  <a:pos x="45" y="56"/>
                </a:cxn>
                <a:cxn ang="0">
                  <a:pos x="52" y="45"/>
                </a:cxn>
                <a:cxn ang="0">
                  <a:pos x="60" y="34"/>
                </a:cxn>
                <a:cxn ang="0">
                  <a:pos x="66" y="22"/>
                </a:cxn>
                <a:cxn ang="0">
                  <a:pos x="73" y="11"/>
                </a:cxn>
                <a:cxn ang="0">
                  <a:pos x="52" y="0"/>
                </a:cxn>
                <a:cxn ang="0">
                  <a:pos x="43" y="20"/>
                </a:cxn>
                <a:cxn ang="0">
                  <a:pos x="30" y="45"/>
                </a:cxn>
                <a:cxn ang="0">
                  <a:pos x="13" y="67"/>
                </a:cxn>
                <a:cxn ang="0">
                  <a:pos x="0" y="84"/>
                </a:cxn>
                <a:cxn ang="0">
                  <a:pos x="0" y="86"/>
                </a:cxn>
                <a:cxn ang="0">
                  <a:pos x="17" y="97"/>
                </a:cxn>
              </a:cxnLst>
              <a:rect l="0" t="0" r="r" b="b"/>
              <a:pathLst>
                <a:path w="73" h="99">
                  <a:moveTo>
                    <a:pt x="17" y="97"/>
                  </a:moveTo>
                  <a:lnTo>
                    <a:pt x="17" y="99"/>
                  </a:lnTo>
                  <a:lnTo>
                    <a:pt x="24" y="88"/>
                  </a:lnTo>
                  <a:lnTo>
                    <a:pt x="30" y="77"/>
                  </a:lnTo>
                  <a:lnTo>
                    <a:pt x="37" y="67"/>
                  </a:lnTo>
                  <a:lnTo>
                    <a:pt x="45" y="56"/>
                  </a:lnTo>
                  <a:lnTo>
                    <a:pt x="52" y="45"/>
                  </a:lnTo>
                  <a:lnTo>
                    <a:pt x="60" y="34"/>
                  </a:lnTo>
                  <a:lnTo>
                    <a:pt x="66" y="22"/>
                  </a:lnTo>
                  <a:lnTo>
                    <a:pt x="73" y="11"/>
                  </a:lnTo>
                  <a:lnTo>
                    <a:pt x="52" y="0"/>
                  </a:lnTo>
                  <a:lnTo>
                    <a:pt x="43" y="20"/>
                  </a:lnTo>
                  <a:lnTo>
                    <a:pt x="30" y="45"/>
                  </a:lnTo>
                  <a:lnTo>
                    <a:pt x="13" y="67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17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9" name="Freeform 303"/>
            <p:cNvSpPr>
              <a:spLocks/>
            </p:cNvSpPr>
            <p:nvPr/>
          </p:nvSpPr>
          <p:spPr bwMode="auto">
            <a:xfrm>
              <a:off x="4014" y="3229"/>
              <a:ext cx="85" cy="81"/>
            </a:xfrm>
            <a:custGeom>
              <a:avLst/>
              <a:gdLst/>
              <a:ahLst/>
              <a:cxnLst>
                <a:cxn ang="0">
                  <a:pos x="25" y="66"/>
                </a:cxn>
                <a:cxn ang="0">
                  <a:pos x="25" y="64"/>
                </a:cxn>
                <a:cxn ang="0">
                  <a:pos x="23" y="62"/>
                </a:cxn>
                <a:cxn ang="0">
                  <a:pos x="21" y="58"/>
                </a:cxn>
                <a:cxn ang="0">
                  <a:pos x="21" y="58"/>
                </a:cxn>
                <a:cxn ang="0">
                  <a:pos x="21" y="64"/>
                </a:cxn>
                <a:cxn ang="0">
                  <a:pos x="28" y="57"/>
                </a:cxn>
                <a:cxn ang="0">
                  <a:pos x="38" y="51"/>
                </a:cxn>
                <a:cxn ang="0">
                  <a:pos x="45" y="45"/>
                </a:cxn>
                <a:cxn ang="0">
                  <a:pos x="55" y="40"/>
                </a:cxn>
                <a:cxn ang="0">
                  <a:pos x="62" y="34"/>
                </a:cxn>
                <a:cxn ang="0">
                  <a:pos x="70" y="28"/>
                </a:cxn>
                <a:cxn ang="0">
                  <a:pos x="77" y="21"/>
                </a:cxn>
                <a:cxn ang="0">
                  <a:pos x="85" y="11"/>
                </a:cxn>
                <a:cxn ang="0">
                  <a:pos x="68" y="0"/>
                </a:cxn>
                <a:cxn ang="0">
                  <a:pos x="62" y="10"/>
                </a:cxn>
                <a:cxn ang="0">
                  <a:pos x="53" y="17"/>
                </a:cxn>
                <a:cxn ang="0">
                  <a:pos x="45" y="23"/>
                </a:cxn>
                <a:cxn ang="0">
                  <a:pos x="36" y="28"/>
                </a:cxn>
                <a:cxn ang="0">
                  <a:pos x="26" y="34"/>
                </a:cxn>
                <a:cxn ang="0">
                  <a:pos x="17" y="40"/>
                </a:cxn>
                <a:cxn ang="0">
                  <a:pos x="8" y="45"/>
                </a:cxn>
                <a:cxn ang="0">
                  <a:pos x="0" y="53"/>
                </a:cxn>
                <a:cxn ang="0">
                  <a:pos x="0" y="70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25" y="66"/>
                </a:cxn>
              </a:cxnLst>
              <a:rect l="0" t="0" r="r" b="b"/>
              <a:pathLst>
                <a:path w="85" h="81">
                  <a:moveTo>
                    <a:pt x="25" y="66"/>
                  </a:moveTo>
                  <a:lnTo>
                    <a:pt x="25" y="64"/>
                  </a:lnTo>
                  <a:lnTo>
                    <a:pt x="23" y="62"/>
                  </a:lnTo>
                  <a:lnTo>
                    <a:pt x="21" y="58"/>
                  </a:lnTo>
                  <a:lnTo>
                    <a:pt x="21" y="58"/>
                  </a:lnTo>
                  <a:lnTo>
                    <a:pt x="21" y="64"/>
                  </a:lnTo>
                  <a:lnTo>
                    <a:pt x="28" y="57"/>
                  </a:lnTo>
                  <a:lnTo>
                    <a:pt x="38" y="51"/>
                  </a:lnTo>
                  <a:lnTo>
                    <a:pt x="45" y="45"/>
                  </a:lnTo>
                  <a:lnTo>
                    <a:pt x="55" y="40"/>
                  </a:lnTo>
                  <a:lnTo>
                    <a:pt x="62" y="34"/>
                  </a:lnTo>
                  <a:lnTo>
                    <a:pt x="70" y="28"/>
                  </a:lnTo>
                  <a:lnTo>
                    <a:pt x="77" y="21"/>
                  </a:lnTo>
                  <a:lnTo>
                    <a:pt x="85" y="11"/>
                  </a:lnTo>
                  <a:lnTo>
                    <a:pt x="68" y="0"/>
                  </a:lnTo>
                  <a:lnTo>
                    <a:pt x="62" y="10"/>
                  </a:lnTo>
                  <a:lnTo>
                    <a:pt x="53" y="17"/>
                  </a:lnTo>
                  <a:lnTo>
                    <a:pt x="45" y="23"/>
                  </a:lnTo>
                  <a:lnTo>
                    <a:pt x="36" y="28"/>
                  </a:lnTo>
                  <a:lnTo>
                    <a:pt x="26" y="34"/>
                  </a:lnTo>
                  <a:lnTo>
                    <a:pt x="17" y="40"/>
                  </a:lnTo>
                  <a:lnTo>
                    <a:pt x="8" y="45"/>
                  </a:lnTo>
                  <a:lnTo>
                    <a:pt x="0" y="53"/>
                  </a:lnTo>
                  <a:lnTo>
                    <a:pt x="0" y="70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25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0" name="Freeform 304"/>
            <p:cNvSpPr>
              <a:spLocks/>
            </p:cNvSpPr>
            <p:nvPr/>
          </p:nvSpPr>
          <p:spPr bwMode="auto">
            <a:xfrm>
              <a:off x="4024" y="3295"/>
              <a:ext cx="28" cy="66"/>
            </a:xfrm>
            <a:custGeom>
              <a:avLst/>
              <a:gdLst/>
              <a:ahLst/>
              <a:cxnLst>
                <a:cxn ang="0">
                  <a:pos x="3" y="64"/>
                </a:cxn>
                <a:cxn ang="0">
                  <a:pos x="15" y="62"/>
                </a:cxn>
                <a:cxn ang="0">
                  <a:pos x="28" y="43"/>
                </a:cxn>
                <a:cxn ang="0">
                  <a:pos x="28" y="21"/>
                </a:cxn>
                <a:cxn ang="0">
                  <a:pos x="15" y="0"/>
                </a:cxn>
                <a:cxn ang="0">
                  <a:pos x="0" y="15"/>
                </a:cxn>
                <a:cxn ang="0">
                  <a:pos x="3" y="21"/>
                </a:cxn>
                <a:cxn ang="0">
                  <a:pos x="7" y="26"/>
                </a:cxn>
                <a:cxn ang="0">
                  <a:pos x="7" y="34"/>
                </a:cxn>
                <a:cxn ang="0">
                  <a:pos x="7" y="39"/>
                </a:cxn>
                <a:cxn ang="0">
                  <a:pos x="0" y="45"/>
                </a:cxn>
                <a:cxn ang="0">
                  <a:pos x="11" y="43"/>
                </a:cxn>
                <a:cxn ang="0">
                  <a:pos x="3" y="64"/>
                </a:cxn>
                <a:cxn ang="0">
                  <a:pos x="7" y="66"/>
                </a:cxn>
                <a:cxn ang="0">
                  <a:pos x="9" y="66"/>
                </a:cxn>
                <a:cxn ang="0">
                  <a:pos x="13" y="64"/>
                </a:cxn>
                <a:cxn ang="0">
                  <a:pos x="15" y="62"/>
                </a:cxn>
                <a:cxn ang="0">
                  <a:pos x="3" y="64"/>
                </a:cxn>
              </a:cxnLst>
              <a:rect l="0" t="0" r="r" b="b"/>
              <a:pathLst>
                <a:path w="28" h="66">
                  <a:moveTo>
                    <a:pt x="3" y="64"/>
                  </a:moveTo>
                  <a:lnTo>
                    <a:pt x="15" y="62"/>
                  </a:lnTo>
                  <a:lnTo>
                    <a:pt x="28" y="43"/>
                  </a:lnTo>
                  <a:lnTo>
                    <a:pt x="28" y="21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3" y="21"/>
                  </a:lnTo>
                  <a:lnTo>
                    <a:pt x="7" y="26"/>
                  </a:lnTo>
                  <a:lnTo>
                    <a:pt x="7" y="34"/>
                  </a:lnTo>
                  <a:lnTo>
                    <a:pt x="7" y="39"/>
                  </a:lnTo>
                  <a:lnTo>
                    <a:pt x="0" y="45"/>
                  </a:lnTo>
                  <a:lnTo>
                    <a:pt x="11" y="43"/>
                  </a:lnTo>
                  <a:lnTo>
                    <a:pt x="3" y="64"/>
                  </a:lnTo>
                  <a:lnTo>
                    <a:pt x="7" y="66"/>
                  </a:lnTo>
                  <a:lnTo>
                    <a:pt x="9" y="66"/>
                  </a:lnTo>
                  <a:lnTo>
                    <a:pt x="13" y="64"/>
                  </a:lnTo>
                  <a:lnTo>
                    <a:pt x="15" y="62"/>
                  </a:lnTo>
                  <a:lnTo>
                    <a:pt x="3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1" name="Freeform 305"/>
            <p:cNvSpPr>
              <a:spLocks/>
            </p:cNvSpPr>
            <p:nvPr/>
          </p:nvSpPr>
          <p:spPr bwMode="auto">
            <a:xfrm>
              <a:off x="3965" y="3312"/>
              <a:ext cx="70" cy="47"/>
            </a:xfrm>
            <a:custGeom>
              <a:avLst/>
              <a:gdLst/>
              <a:ahLst/>
              <a:cxnLst>
                <a:cxn ang="0">
                  <a:pos x="23" y="19"/>
                </a:cxn>
                <a:cxn ang="0">
                  <a:pos x="8" y="28"/>
                </a:cxn>
                <a:cxn ang="0">
                  <a:pos x="62" y="47"/>
                </a:cxn>
                <a:cxn ang="0">
                  <a:pos x="70" y="26"/>
                </a:cxn>
                <a:cxn ang="0">
                  <a:pos x="15" y="5"/>
                </a:cxn>
                <a:cxn ang="0">
                  <a:pos x="0" y="15"/>
                </a:cxn>
                <a:cxn ang="0">
                  <a:pos x="15" y="5"/>
                </a:cxn>
                <a:cxn ang="0">
                  <a:pos x="2" y="0"/>
                </a:cxn>
                <a:cxn ang="0">
                  <a:pos x="0" y="15"/>
                </a:cxn>
                <a:cxn ang="0">
                  <a:pos x="23" y="19"/>
                </a:cxn>
              </a:cxnLst>
              <a:rect l="0" t="0" r="r" b="b"/>
              <a:pathLst>
                <a:path w="70" h="47">
                  <a:moveTo>
                    <a:pt x="23" y="19"/>
                  </a:moveTo>
                  <a:lnTo>
                    <a:pt x="8" y="28"/>
                  </a:lnTo>
                  <a:lnTo>
                    <a:pt x="62" y="47"/>
                  </a:lnTo>
                  <a:lnTo>
                    <a:pt x="70" y="26"/>
                  </a:lnTo>
                  <a:lnTo>
                    <a:pt x="15" y="5"/>
                  </a:lnTo>
                  <a:lnTo>
                    <a:pt x="0" y="15"/>
                  </a:lnTo>
                  <a:lnTo>
                    <a:pt x="15" y="5"/>
                  </a:lnTo>
                  <a:lnTo>
                    <a:pt x="2" y="0"/>
                  </a:lnTo>
                  <a:lnTo>
                    <a:pt x="0" y="15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2" name="Freeform 306"/>
            <p:cNvSpPr>
              <a:spLocks/>
            </p:cNvSpPr>
            <p:nvPr/>
          </p:nvSpPr>
          <p:spPr bwMode="auto">
            <a:xfrm>
              <a:off x="3954" y="3327"/>
              <a:ext cx="34" cy="56"/>
            </a:xfrm>
            <a:custGeom>
              <a:avLst/>
              <a:gdLst/>
              <a:ahLst/>
              <a:cxnLst>
                <a:cxn ang="0">
                  <a:pos x="21" y="56"/>
                </a:cxn>
                <a:cxn ang="0">
                  <a:pos x="34" y="4"/>
                </a:cxn>
                <a:cxn ang="0">
                  <a:pos x="11" y="0"/>
                </a:cxn>
                <a:cxn ang="0">
                  <a:pos x="0" y="52"/>
                </a:cxn>
                <a:cxn ang="0">
                  <a:pos x="21" y="56"/>
                </a:cxn>
              </a:cxnLst>
              <a:rect l="0" t="0" r="r" b="b"/>
              <a:pathLst>
                <a:path w="34" h="56">
                  <a:moveTo>
                    <a:pt x="21" y="56"/>
                  </a:moveTo>
                  <a:lnTo>
                    <a:pt x="34" y="4"/>
                  </a:lnTo>
                  <a:lnTo>
                    <a:pt x="11" y="0"/>
                  </a:lnTo>
                  <a:lnTo>
                    <a:pt x="0" y="52"/>
                  </a:lnTo>
                  <a:lnTo>
                    <a:pt x="21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3" name="Freeform 307"/>
            <p:cNvSpPr>
              <a:spLocks/>
            </p:cNvSpPr>
            <p:nvPr/>
          </p:nvSpPr>
          <p:spPr bwMode="auto">
            <a:xfrm>
              <a:off x="3939" y="3379"/>
              <a:ext cx="36" cy="85"/>
            </a:xfrm>
            <a:custGeom>
              <a:avLst/>
              <a:gdLst/>
              <a:ahLst/>
              <a:cxnLst>
                <a:cxn ang="0">
                  <a:pos x="13" y="85"/>
                </a:cxn>
                <a:cxn ang="0">
                  <a:pos x="23" y="77"/>
                </a:cxn>
                <a:cxn ang="0">
                  <a:pos x="36" y="4"/>
                </a:cxn>
                <a:cxn ang="0">
                  <a:pos x="15" y="0"/>
                </a:cxn>
                <a:cxn ang="0">
                  <a:pos x="0" y="74"/>
                </a:cxn>
                <a:cxn ang="0">
                  <a:pos x="9" y="64"/>
                </a:cxn>
                <a:cxn ang="0">
                  <a:pos x="13" y="85"/>
                </a:cxn>
                <a:cxn ang="0">
                  <a:pos x="23" y="83"/>
                </a:cxn>
                <a:cxn ang="0">
                  <a:pos x="23" y="77"/>
                </a:cxn>
                <a:cxn ang="0">
                  <a:pos x="13" y="85"/>
                </a:cxn>
              </a:cxnLst>
              <a:rect l="0" t="0" r="r" b="b"/>
              <a:pathLst>
                <a:path w="36" h="85">
                  <a:moveTo>
                    <a:pt x="13" y="85"/>
                  </a:moveTo>
                  <a:lnTo>
                    <a:pt x="23" y="77"/>
                  </a:lnTo>
                  <a:lnTo>
                    <a:pt x="36" y="4"/>
                  </a:lnTo>
                  <a:lnTo>
                    <a:pt x="15" y="0"/>
                  </a:lnTo>
                  <a:lnTo>
                    <a:pt x="0" y="74"/>
                  </a:lnTo>
                  <a:lnTo>
                    <a:pt x="9" y="64"/>
                  </a:lnTo>
                  <a:lnTo>
                    <a:pt x="13" y="85"/>
                  </a:lnTo>
                  <a:lnTo>
                    <a:pt x="23" y="83"/>
                  </a:lnTo>
                  <a:lnTo>
                    <a:pt x="23" y="77"/>
                  </a:lnTo>
                  <a:lnTo>
                    <a:pt x="13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4" name="Freeform 308"/>
            <p:cNvSpPr>
              <a:spLocks/>
            </p:cNvSpPr>
            <p:nvPr/>
          </p:nvSpPr>
          <p:spPr bwMode="auto">
            <a:xfrm>
              <a:off x="3868" y="3443"/>
              <a:ext cx="84" cy="42"/>
            </a:xfrm>
            <a:custGeom>
              <a:avLst/>
              <a:gdLst/>
              <a:ahLst/>
              <a:cxnLst>
                <a:cxn ang="0">
                  <a:pos x="20" y="38"/>
                </a:cxn>
                <a:cxn ang="0">
                  <a:pos x="11" y="42"/>
                </a:cxn>
                <a:cxn ang="0">
                  <a:pos x="84" y="21"/>
                </a:cxn>
                <a:cxn ang="0">
                  <a:pos x="80" y="0"/>
                </a:cxn>
                <a:cxn ang="0">
                  <a:pos x="73" y="2"/>
                </a:cxn>
                <a:cxn ang="0">
                  <a:pos x="62" y="4"/>
                </a:cxn>
                <a:cxn ang="0">
                  <a:pos x="50" y="8"/>
                </a:cxn>
                <a:cxn ang="0">
                  <a:pos x="37" y="11"/>
                </a:cxn>
                <a:cxn ang="0">
                  <a:pos x="24" y="15"/>
                </a:cxn>
                <a:cxn ang="0">
                  <a:pos x="15" y="19"/>
                </a:cxn>
                <a:cxn ang="0">
                  <a:pos x="5" y="23"/>
                </a:cxn>
                <a:cxn ang="0">
                  <a:pos x="0" y="27"/>
                </a:cxn>
                <a:cxn ang="0">
                  <a:pos x="9" y="21"/>
                </a:cxn>
                <a:cxn ang="0">
                  <a:pos x="7" y="21"/>
                </a:cxn>
                <a:cxn ang="0">
                  <a:pos x="3" y="23"/>
                </a:cxn>
                <a:cxn ang="0">
                  <a:pos x="2" y="25"/>
                </a:cxn>
                <a:cxn ang="0">
                  <a:pos x="0" y="27"/>
                </a:cxn>
                <a:cxn ang="0">
                  <a:pos x="20" y="38"/>
                </a:cxn>
              </a:cxnLst>
              <a:rect l="0" t="0" r="r" b="b"/>
              <a:pathLst>
                <a:path w="84" h="42">
                  <a:moveTo>
                    <a:pt x="20" y="38"/>
                  </a:moveTo>
                  <a:lnTo>
                    <a:pt x="11" y="42"/>
                  </a:lnTo>
                  <a:lnTo>
                    <a:pt x="84" y="21"/>
                  </a:lnTo>
                  <a:lnTo>
                    <a:pt x="80" y="0"/>
                  </a:lnTo>
                  <a:lnTo>
                    <a:pt x="73" y="2"/>
                  </a:lnTo>
                  <a:lnTo>
                    <a:pt x="62" y="4"/>
                  </a:lnTo>
                  <a:lnTo>
                    <a:pt x="50" y="8"/>
                  </a:lnTo>
                  <a:lnTo>
                    <a:pt x="37" y="11"/>
                  </a:lnTo>
                  <a:lnTo>
                    <a:pt x="24" y="15"/>
                  </a:lnTo>
                  <a:lnTo>
                    <a:pt x="15" y="19"/>
                  </a:lnTo>
                  <a:lnTo>
                    <a:pt x="5" y="23"/>
                  </a:lnTo>
                  <a:lnTo>
                    <a:pt x="0" y="27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5" name="Freeform 309"/>
            <p:cNvSpPr>
              <a:spLocks/>
            </p:cNvSpPr>
            <p:nvPr/>
          </p:nvSpPr>
          <p:spPr bwMode="auto">
            <a:xfrm>
              <a:off x="3819" y="3470"/>
              <a:ext cx="69" cy="97"/>
            </a:xfrm>
            <a:custGeom>
              <a:avLst/>
              <a:gdLst/>
              <a:ahLst/>
              <a:cxnLst>
                <a:cxn ang="0">
                  <a:pos x="26" y="92"/>
                </a:cxn>
                <a:cxn ang="0">
                  <a:pos x="24" y="97"/>
                </a:cxn>
                <a:cxn ang="0">
                  <a:pos x="69" y="11"/>
                </a:cxn>
                <a:cxn ang="0">
                  <a:pos x="49" y="0"/>
                </a:cxn>
                <a:cxn ang="0">
                  <a:pos x="37" y="18"/>
                </a:cxn>
                <a:cxn ang="0">
                  <a:pos x="22" y="48"/>
                </a:cxn>
                <a:cxn ang="0">
                  <a:pos x="7" y="76"/>
                </a:cxn>
                <a:cxn ang="0">
                  <a:pos x="0" y="92"/>
                </a:cxn>
                <a:cxn ang="0">
                  <a:pos x="2" y="86"/>
                </a:cxn>
                <a:cxn ang="0">
                  <a:pos x="2" y="88"/>
                </a:cxn>
                <a:cxn ang="0">
                  <a:pos x="2" y="88"/>
                </a:cxn>
                <a:cxn ang="0">
                  <a:pos x="0" y="90"/>
                </a:cxn>
                <a:cxn ang="0">
                  <a:pos x="0" y="92"/>
                </a:cxn>
                <a:cxn ang="0">
                  <a:pos x="26" y="92"/>
                </a:cxn>
              </a:cxnLst>
              <a:rect l="0" t="0" r="r" b="b"/>
              <a:pathLst>
                <a:path w="69" h="97">
                  <a:moveTo>
                    <a:pt x="26" y="92"/>
                  </a:moveTo>
                  <a:lnTo>
                    <a:pt x="24" y="97"/>
                  </a:lnTo>
                  <a:lnTo>
                    <a:pt x="69" y="11"/>
                  </a:lnTo>
                  <a:lnTo>
                    <a:pt x="49" y="0"/>
                  </a:lnTo>
                  <a:lnTo>
                    <a:pt x="37" y="18"/>
                  </a:lnTo>
                  <a:lnTo>
                    <a:pt x="22" y="48"/>
                  </a:lnTo>
                  <a:lnTo>
                    <a:pt x="7" y="76"/>
                  </a:lnTo>
                  <a:lnTo>
                    <a:pt x="0" y="92"/>
                  </a:lnTo>
                  <a:lnTo>
                    <a:pt x="2" y="86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26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6" name="Freeform 310"/>
            <p:cNvSpPr>
              <a:spLocks/>
            </p:cNvSpPr>
            <p:nvPr/>
          </p:nvSpPr>
          <p:spPr bwMode="auto">
            <a:xfrm>
              <a:off x="3819" y="3562"/>
              <a:ext cx="26" cy="82"/>
            </a:xfrm>
            <a:custGeom>
              <a:avLst/>
              <a:gdLst/>
              <a:ahLst/>
              <a:cxnLst>
                <a:cxn ang="0">
                  <a:pos x="24" y="82"/>
                </a:cxn>
                <a:cxn ang="0">
                  <a:pos x="24" y="82"/>
                </a:cxn>
                <a:cxn ang="0">
                  <a:pos x="26" y="80"/>
                </a:cxn>
                <a:cxn ang="0">
                  <a:pos x="26" y="78"/>
                </a:cxn>
                <a:cxn ang="0">
                  <a:pos x="26" y="78"/>
                </a:cxn>
                <a:cxn ang="0">
                  <a:pos x="26" y="0"/>
                </a:cxn>
                <a:cxn ang="0">
                  <a:pos x="0" y="0"/>
                </a:cxn>
                <a:cxn ang="0">
                  <a:pos x="0" y="78"/>
                </a:cxn>
                <a:cxn ang="0">
                  <a:pos x="2" y="75"/>
                </a:cxn>
                <a:cxn ang="0">
                  <a:pos x="24" y="82"/>
                </a:cxn>
                <a:cxn ang="0">
                  <a:pos x="26" y="80"/>
                </a:cxn>
                <a:cxn ang="0">
                  <a:pos x="26" y="78"/>
                </a:cxn>
                <a:cxn ang="0">
                  <a:pos x="24" y="82"/>
                </a:cxn>
              </a:cxnLst>
              <a:rect l="0" t="0" r="r" b="b"/>
              <a:pathLst>
                <a:path w="26" h="82">
                  <a:moveTo>
                    <a:pt x="24" y="82"/>
                  </a:moveTo>
                  <a:lnTo>
                    <a:pt x="24" y="82"/>
                  </a:lnTo>
                  <a:lnTo>
                    <a:pt x="26" y="80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2" y="75"/>
                  </a:lnTo>
                  <a:lnTo>
                    <a:pt x="24" y="82"/>
                  </a:lnTo>
                  <a:lnTo>
                    <a:pt x="26" y="80"/>
                  </a:lnTo>
                  <a:lnTo>
                    <a:pt x="26" y="78"/>
                  </a:lnTo>
                  <a:lnTo>
                    <a:pt x="24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7" name="Freeform 311"/>
            <p:cNvSpPr>
              <a:spLocks/>
            </p:cNvSpPr>
            <p:nvPr/>
          </p:nvSpPr>
          <p:spPr bwMode="auto">
            <a:xfrm>
              <a:off x="3800" y="3637"/>
              <a:ext cx="43" cy="63"/>
            </a:xfrm>
            <a:custGeom>
              <a:avLst/>
              <a:gdLst/>
              <a:ahLst/>
              <a:cxnLst>
                <a:cxn ang="0">
                  <a:pos x="19" y="63"/>
                </a:cxn>
                <a:cxn ang="0">
                  <a:pos x="26" y="50"/>
                </a:cxn>
                <a:cxn ang="0">
                  <a:pos x="32" y="35"/>
                </a:cxn>
                <a:cxn ang="0">
                  <a:pos x="38" y="22"/>
                </a:cxn>
                <a:cxn ang="0">
                  <a:pos x="43" y="7"/>
                </a:cxn>
                <a:cxn ang="0">
                  <a:pos x="21" y="0"/>
                </a:cxn>
                <a:cxn ang="0">
                  <a:pos x="0" y="52"/>
                </a:cxn>
                <a:cxn ang="0">
                  <a:pos x="2" y="50"/>
                </a:cxn>
                <a:cxn ang="0">
                  <a:pos x="19" y="63"/>
                </a:cxn>
              </a:cxnLst>
              <a:rect l="0" t="0" r="r" b="b"/>
              <a:pathLst>
                <a:path w="43" h="63">
                  <a:moveTo>
                    <a:pt x="19" y="63"/>
                  </a:moveTo>
                  <a:lnTo>
                    <a:pt x="26" y="50"/>
                  </a:lnTo>
                  <a:lnTo>
                    <a:pt x="32" y="35"/>
                  </a:lnTo>
                  <a:lnTo>
                    <a:pt x="38" y="22"/>
                  </a:lnTo>
                  <a:lnTo>
                    <a:pt x="43" y="7"/>
                  </a:lnTo>
                  <a:lnTo>
                    <a:pt x="21" y="0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19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" name="Freeform 312"/>
            <p:cNvSpPr>
              <a:spLocks/>
            </p:cNvSpPr>
            <p:nvPr/>
          </p:nvSpPr>
          <p:spPr bwMode="auto">
            <a:xfrm>
              <a:off x="3764" y="3687"/>
              <a:ext cx="55" cy="55"/>
            </a:xfrm>
            <a:custGeom>
              <a:avLst/>
              <a:gdLst/>
              <a:ahLst/>
              <a:cxnLst>
                <a:cxn ang="0">
                  <a:pos x="27" y="47"/>
                </a:cxn>
                <a:cxn ang="0">
                  <a:pos x="23" y="55"/>
                </a:cxn>
                <a:cxn ang="0">
                  <a:pos x="55" y="13"/>
                </a:cxn>
                <a:cxn ang="0">
                  <a:pos x="38" y="0"/>
                </a:cxn>
                <a:cxn ang="0">
                  <a:pos x="0" y="47"/>
                </a:cxn>
                <a:cxn ang="0">
                  <a:pos x="4" y="40"/>
                </a:cxn>
                <a:cxn ang="0">
                  <a:pos x="2" y="42"/>
                </a:cxn>
                <a:cxn ang="0">
                  <a:pos x="2" y="43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27" y="47"/>
                </a:cxn>
              </a:cxnLst>
              <a:rect l="0" t="0" r="r" b="b"/>
              <a:pathLst>
                <a:path w="55" h="55">
                  <a:moveTo>
                    <a:pt x="27" y="47"/>
                  </a:moveTo>
                  <a:lnTo>
                    <a:pt x="23" y="55"/>
                  </a:lnTo>
                  <a:lnTo>
                    <a:pt x="55" y="13"/>
                  </a:lnTo>
                  <a:lnTo>
                    <a:pt x="38" y="0"/>
                  </a:lnTo>
                  <a:lnTo>
                    <a:pt x="0" y="47"/>
                  </a:lnTo>
                  <a:lnTo>
                    <a:pt x="4" y="40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27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9" name="Freeform 313"/>
            <p:cNvSpPr>
              <a:spLocks/>
            </p:cNvSpPr>
            <p:nvPr/>
          </p:nvSpPr>
          <p:spPr bwMode="auto">
            <a:xfrm>
              <a:off x="3764" y="3734"/>
              <a:ext cx="27" cy="53"/>
            </a:xfrm>
            <a:custGeom>
              <a:avLst/>
              <a:gdLst/>
              <a:ahLst/>
              <a:cxnLst>
                <a:cxn ang="0">
                  <a:pos x="23" y="40"/>
                </a:cxn>
                <a:cxn ang="0">
                  <a:pos x="27" y="45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8"/>
                </a:cxn>
                <a:cxn ang="0">
                  <a:pos x="0" y="43"/>
                </a:cxn>
                <a:cxn ang="0">
                  <a:pos x="4" y="53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2" y="51"/>
                </a:cxn>
                <a:cxn ang="0">
                  <a:pos x="2" y="53"/>
                </a:cxn>
                <a:cxn ang="0">
                  <a:pos x="4" y="53"/>
                </a:cxn>
                <a:cxn ang="0">
                  <a:pos x="23" y="40"/>
                </a:cxn>
              </a:cxnLst>
              <a:rect l="0" t="0" r="r" b="b"/>
              <a:pathLst>
                <a:path w="27" h="53">
                  <a:moveTo>
                    <a:pt x="23" y="40"/>
                  </a:moveTo>
                  <a:lnTo>
                    <a:pt x="27" y="45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8"/>
                  </a:lnTo>
                  <a:lnTo>
                    <a:pt x="0" y="43"/>
                  </a:lnTo>
                  <a:lnTo>
                    <a:pt x="4" y="5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2" y="51"/>
                  </a:lnTo>
                  <a:lnTo>
                    <a:pt x="2" y="53"/>
                  </a:lnTo>
                  <a:lnTo>
                    <a:pt x="4" y="53"/>
                  </a:lnTo>
                  <a:lnTo>
                    <a:pt x="23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0" name="Freeform 314"/>
            <p:cNvSpPr>
              <a:spLocks/>
            </p:cNvSpPr>
            <p:nvPr/>
          </p:nvSpPr>
          <p:spPr bwMode="auto">
            <a:xfrm>
              <a:off x="3768" y="3774"/>
              <a:ext cx="58" cy="62"/>
            </a:xfrm>
            <a:custGeom>
              <a:avLst/>
              <a:gdLst/>
              <a:ahLst/>
              <a:cxnLst>
                <a:cxn ang="0">
                  <a:pos x="51" y="41"/>
                </a:cxn>
                <a:cxn ang="0">
                  <a:pos x="58" y="45"/>
                </a:cxn>
                <a:cxn ang="0">
                  <a:pos x="19" y="0"/>
                </a:cxn>
                <a:cxn ang="0">
                  <a:pos x="0" y="13"/>
                </a:cxn>
                <a:cxn ang="0">
                  <a:pos x="9" y="24"/>
                </a:cxn>
                <a:cxn ang="0">
                  <a:pos x="25" y="39"/>
                </a:cxn>
                <a:cxn ang="0">
                  <a:pos x="38" y="54"/>
                </a:cxn>
                <a:cxn ang="0">
                  <a:pos x="49" y="62"/>
                </a:cxn>
                <a:cxn ang="0">
                  <a:pos x="41" y="60"/>
                </a:cxn>
                <a:cxn ang="0">
                  <a:pos x="41" y="62"/>
                </a:cxn>
                <a:cxn ang="0">
                  <a:pos x="43" y="62"/>
                </a:cxn>
                <a:cxn ang="0">
                  <a:pos x="47" y="62"/>
                </a:cxn>
                <a:cxn ang="0">
                  <a:pos x="49" y="62"/>
                </a:cxn>
                <a:cxn ang="0">
                  <a:pos x="51" y="41"/>
                </a:cxn>
              </a:cxnLst>
              <a:rect l="0" t="0" r="r" b="b"/>
              <a:pathLst>
                <a:path w="58" h="62">
                  <a:moveTo>
                    <a:pt x="51" y="41"/>
                  </a:moveTo>
                  <a:lnTo>
                    <a:pt x="58" y="45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9" y="24"/>
                  </a:lnTo>
                  <a:lnTo>
                    <a:pt x="25" y="39"/>
                  </a:lnTo>
                  <a:lnTo>
                    <a:pt x="38" y="54"/>
                  </a:lnTo>
                  <a:lnTo>
                    <a:pt x="49" y="62"/>
                  </a:lnTo>
                  <a:lnTo>
                    <a:pt x="41" y="60"/>
                  </a:lnTo>
                  <a:lnTo>
                    <a:pt x="41" y="62"/>
                  </a:lnTo>
                  <a:lnTo>
                    <a:pt x="43" y="62"/>
                  </a:lnTo>
                  <a:lnTo>
                    <a:pt x="47" y="62"/>
                  </a:lnTo>
                  <a:lnTo>
                    <a:pt x="49" y="62"/>
                  </a:lnTo>
                  <a:lnTo>
                    <a:pt x="51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1" name="Freeform 315"/>
            <p:cNvSpPr>
              <a:spLocks/>
            </p:cNvSpPr>
            <p:nvPr/>
          </p:nvSpPr>
          <p:spPr bwMode="auto">
            <a:xfrm>
              <a:off x="3817" y="3815"/>
              <a:ext cx="122" cy="45"/>
            </a:xfrm>
            <a:custGeom>
              <a:avLst/>
              <a:gdLst/>
              <a:ahLst/>
              <a:cxnLst>
                <a:cxn ang="0">
                  <a:pos x="105" y="24"/>
                </a:cxn>
                <a:cxn ang="0">
                  <a:pos x="116" y="21"/>
                </a:cxn>
                <a:cxn ang="0">
                  <a:pos x="2" y="0"/>
                </a:cxn>
                <a:cxn ang="0">
                  <a:pos x="0" y="21"/>
                </a:cxn>
                <a:cxn ang="0">
                  <a:pos x="9" y="22"/>
                </a:cxn>
                <a:cxn ang="0">
                  <a:pos x="24" y="26"/>
                </a:cxn>
                <a:cxn ang="0">
                  <a:pos x="43" y="30"/>
                </a:cxn>
                <a:cxn ang="0">
                  <a:pos x="64" y="34"/>
                </a:cxn>
                <a:cxn ang="0">
                  <a:pos x="84" y="38"/>
                </a:cxn>
                <a:cxn ang="0">
                  <a:pos x="101" y="39"/>
                </a:cxn>
                <a:cxn ang="0">
                  <a:pos x="114" y="41"/>
                </a:cxn>
                <a:cxn ang="0">
                  <a:pos x="122" y="39"/>
                </a:cxn>
                <a:cxn ang="0">
                  <a:pos x="113" y="43"/>
                </a:cxn>
                <a:cxn ang="0">
                  <a:pos x="118" y="45"/>
                </a:cxn>
                <a:cxn ang="0">
                  <a:pos x="122" y="39"/>
                </a:cxn>
                <a:cxn ang="0">
                  <a:pos x="105" y="24"/>
                </a:cxn>
              </a:cxnLst>
              <a:rect l="0" t="0" r="r" b="b"/>
              <a:pathLst>
                <a:path w="122" h="45">
                  <a:moveTo>
                    <a:pt x="105" y="24"/>
                  </a:moveTo>
                  <a:lnTo>
                    <a:pt x="116" y="21"/>
                  </a:lnTo>
                  <a:lnTo>
                    <a:pt x="2" y="0"/>
                  </a:lnTo>
                  <a:lnTo>
                    <a:pt x="0" y="21"/>
                  </a:lnTo>
                  <a:lnTo>
                    <a:pt x="9" y="22"/>
                  </a:lnTo>
                  <a:lnTo>
                    <a:pt x="24" y="26"/>
                  </a:lnTo>
                  <a:lnTo>
                    <a:pt x="43" y="30"/>
                  </a:lnTo>
                  <a:lnTo>
                    <a:pt x="64" y="34"/>
                  </a:lnTo>
                  <a:lnTo>
                    <a:pt x="84" y="38"/>
                  </a:lnTo>
                  <a:lnTo>
                    <a:pt x="101" y="39"/>
                  </a:lnTo>
                  <a:lnTo>
                    <a:pt x="114" y="41"/>
                  </a:lnTo>
                  <a:lnTo>
                    <a:pt x="122" y="39"/>
                  </a:lnTo>
                  <a:lnTo>
                    <a:pt x="113" y="43"/>
                  </a:lnTo>
                  <a:lnTo>
                    <a:pt x="118" y="45"/>
                  </a:lnTo>
                  <a:lnTo>
                    <a:pt x="122" y="39"/>
                  </a:lnTo>
                  <a:lnTo>
                    <a:pt x="105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2" name="Freeform 316"/>
            <p:cNvSpPr>
              <a:spLocks/>
            </p:cNvSpPr>
            <p:nvPr/>
          </p:nvSpPr>
          <p:spPr bwMode="auto">
            <a:xfrm>
              <a:off x="3922" y="3776"/>
              <a:ext cx="64" cy="7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3" y="9"/>
                </a:cxn>
                <a:cxn ang="0">
                  <a:pos x="26" y="28"/>
                </a:cxn>
                <a:cxn ang="0">
                  <a:pos x="11" y="50"/>
                </a:cxn>
                <a:cxn ang="0">
                  <a:pos x="0" y="63"/>
                </a:cxn>
                <a:cxn ang="0">
                  <a:pos x="17" y="78"/>
                </a:cxn>
                <a:cxn ang="0">
                  <a:pos x="64" y="18"/>
                </a:cxn>
                <a:cxn ang="0">
                  <a:pos x="55" y="22"/>
                </a:cxn>
                <a:cxn ang="0">
                  <a:pos x="55" y="0"/>
                </a:cxn>
                <a:cxn ang="0">
                  <a:pos x="53" y="0"/>
                </a:cxn>
                <a:cxn ang="0">
                  <a:pos x="49" y="1"/>
                </a:cxn>
                <a:cxn ang="0">
                  <a:pos x="47" y="1"/>
                </a:cxn>
                <a:cxn ang="0">
                  <a:pos x="45" y="3"/>
                </a:cxn>
                <a:cxn ang="0">
                  <a:pos x="55" y="0"/>
                </a:cxn>
              </a:cxnLst>
              <a:rect l="0" t="0" r="r" b="b"/>
              <a:pathLst>
                <a:path w="64" h="78">
                  <a:moveTo>
                    <a:pt x="55" y="0"/>
                  </a:moveTo>
                  <a:lnTo>
                    <a:pt x="43" y="9"/>
                  </a:lnTo>
                  <a:lnTo>
                    <a:pt x="26" y="28"/>
                  </a:lnTo>
                  <a:lnTo>
                    <a:pt x="11" y="50"/>
                  </a:lnTo>
                  <a:lnTo>
                    <a:pt x="0" y="63"/>
                  </a:lnTo>
                  <a:lnTo>
                    <a:pt x="17" y="78"/>
                  </a:lnTo>
                  <a:lnTo>
                    <a:pt x="64" y="18"/>
                  </a:lnTo>
                  <a:lnTo>
                    <a:pt x="55" y="22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49" y="1"/>
                  </a:lnTo>
                  <a:lnTo>
                    <a:pt x="47" y="1"/>
                  </a:lnTo>
                  <a:lnTo>
                    <a:pt x="45" y="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3" name="Freeform 317"/>
            <p:cNvSpPr>
              <a:spLocks/>
            </p:cNvSpPr>
            <p:nvPr/>
          </p:nvSpPr>
          <p:spPr bwMode="auto">
            <a:xfrm>
              <a:off x="3977" y="3757"/>
              <a:ext cx="133" cy="41"/>
            </a:xfrm>
            <a:custGeom>
              <a:avLst/>
              <a:gdLst/>
              <a:ahLst/>
              <a:cxnLst>
                <a:cxn ang="0">
                  <a:pos x="107" y="22"/>
                </a:cxn>
                <a:cxn ang="0">
                  <a:pos x="101" y="5"/>
                </a:cxn>
                <a:cxn ang="0">
                  <a:pos x="0" y="19"/>
                </a:cxn>
                <a:cxn ang="0">
                  <a:pos x="0" y="41"/>
                </a:cxn>
                <a:cxn ang="0">
                  <a:pos x="101" y="26"/>
                </a:cxn>
                <a:cxn ang="0">
                  <a:pos x="93" y="9"/>
                </a:cxn>
                <a:cxn ang="0">
                  <a:pos x="107" y="22"/>
                </a:cxn>
                <a:cxn ang="0">
                  <a:pos x="133" y="0"/>
                </a:cxn>
                <a:cxn ang="0">
                  <a:pos x="101" y="5"/>
                </a:cxn>
                <a:cxn ang="0">
                  <a:pos x="107" y="22"/>
                </a:cxn>
              </a:cxnLst>
              <a:rect l="0" t="0" r="r" b="b"/>
              <a:pathLst>
                <a:path w="133" h="41">
                  <a:moveTo>
                    <a:pt x="107" y="22"/>
                  </a:moveTo>
                  <a:lnTo>
                    <a:pt x="101" y="5"/>
                  </a:lnTo>
                  <a:lnTo>
                    <a:pt x="0" y="19"/>
                  </a:lnTo>
                  <a:lnTo>
                    <a:pt x="0" y="41"/>
                  </a:lnTo>
                  <a:lnTo>
                    <a:pt x="101" y="26"/>
                  </a:lnTo>
                  <a:lnTo>
                    <a:pt x="93" y="9"/>
                  </a:lnTo>
                  <a:lnTo>
                    <a:pt x="107" y="22"/>
                  </a:lnTo>
                  <a:lnTo>
                    <a:pt x="133" y="0"/>
                  </a:lnTo>
                  <a:lnTo>
                    <a:pt x="101" y="5"/>
                  </a:lnTo>
                  <a:lnTo>
                    <a:pt x="10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4" name="Freeform 318"/>
            <p:cNvSpPr>
              <a:spLocks/>
            </p:cNvSpPr>
            <p:nvPr/>
          </p:nvSpPr>
          <p:spPr bwMode="auto">
            <a:xfrm>
              <a:off x="4010" y="3766"/>
              <a:ext cx="74" cy="58"/>
            </a:xfrm>
            <a:custGeom>
              <a:avLst/>
              <a:gdLst/>
              <a:ahLst/>
              <a:cxnLst>
                <a:cxn ang="0">
                  <a:pos x="27" y="38"/>
                </a:cxn>
                <a:cxn ang="0">
                  <a:pos x="34" y="55"/>
                </a:cxn>
                <a:cxn ang="0">
                  <a:pos x="74" y="13"/>
                </a:cxn>
                <a:cxn ang="0">
                  <a:pos x="60" y="0"/>
                </a:cxn>
                <a:cxn ang="0">
                  <a:pos x="19" y="40"/>
                </a:cxn>
                <a:cxn ang="0">
                  <a:pos x="27" y="58"/>
                </a:cxn>
                <a:cxn ang="0">
                  <a:pos x="19" y="40"/>
                </a:cxn>
                <a:cxn ang="0">
                  <a:pos x="0" y="56"/>
                </a:cxn>
                <a:cxn ang="0">
                  <a:pos x="27" y="58"/>
                </a:cxn>
                <a:cxn ang="0">
                  <a:pos x="27" y="38"/>
                </a:cxn>
              </a:cxnLst>
              <a:rect l="0" t="0" r="r" b="b"/>
              <a:pathLst>
                <a:path w="74" h="58">
                  <a:moveTo>
                    <a:pt x="27" y="38"/>
                  </a:moveTo>
                  <a:lnTo>
                    <a:pt x="34" y="55"/>
                  </a:lnTo>
                  <a:lnTo>
                    <a:pt x="74" y="13"/>
                  </a:lnTo>
                  <a:lnTo>
                    <a:pt x="60" y="0"/>
                  </a:lnTo>
                  <a:lnTo>
                    <a:pt x="19" y="40"/>
                  </a:lnTo>
                  <a:lnTo>
                    <a:pt x="27" y="58"/>
                  </a:lnTo>
                  <a:lnTo>
                    <a:pt x="19" y="40"/>
                  </a:lnTo>
                  <a:lnTo>
                    <a:pt x="0" y="56"/>
                  </a:lnTo>
                  <a:lnTo>
                    <a:pt x="27" y="58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5" name="Freeform 319"/>
            <p:cNvSpPr>
              <a:spLocks/>
            </p:cNvSpPr>
            <p:nvPr/>
          </p:nvSpPr>
          <p:spPr bwMode="auto">
            <a:xfrm>
              <a:off x="4037" y="3804"/>
              <a:ext cx="118" cy="33"/>
            </a:xfrm>
            <a:custGeom>
              <a:avLst/>
              <a:gdLst/>
              <a:ahLst/>
              <a:cxnLst>
                <a:cxn ang="0">
                  <a:pos x="107" y="13"/>
                </a:cxn>
                <a:cxn ang="0">
                  <a:pos x="112" y="11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112" y="32"/>
                </a:cxn>
                <a:cxn ang="0">
                  <a:pos x="112" y="32"/>
                </a:cxn>
                <a:cxn ang="0">
                  <a:pos x="114" y="32"/>
                </a:cxn>
                <a:cxn ang="0">
                  <a:pos x="116" y="32"/>
                </a:cxn>
                <a:cxn ang="0">
                  <a:pos x="118" y="30"/>
                </a:cxn>
                <a:cxn ang="0">
                  <a:pos x="112" y="32"/>
                </a:cxn>
                <a:cxn ang="0">
                  <a:pos x="114" y="33"/>
                </a:cxn>
                <a:cxn ang="0">
                  <a:pos x="118" y="30"/>
                </a:cxn>
                <a:cxn ang="0">
                  <a:pos x="107" y="13"/>
                </a:cxn>
              </a:cxnLst>
              <a:rect l="0" t="0" r="r" b="b"/>
              <a:pathLst>
                <a:path w="118" h="33">
                  <a:moveTo>
                    <a:pt x="107" y="13"/>
                  </a:moveTo>
                  <a:lnTo>
                    <a:pt x="112" y="11"/>
                  </a:lnTo>
                  <a:lnTo>
                    <a:pt x="0" y="0"/>
                  </a:lnTo>
                  <a:lnTo>
                    <a:pt x="0" y="20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14" y="32"/>
                  </a:lnTo>
                  <a:lnTo>
                    <a:pt x="116" y="32"/>
                  </a:lnTo>
                  <a:lnTo>
                    <a:pt x="118" y="30"/>
                  </a:lnTo>
                  <a:lnTo>
                    <a:pt x="112" y="32"/>
                  </a:lnTo>
                  <a:lnTo>
                    <a:pt x="114" y="33"/>
                  </a:lnTo>
                  <a:lnTo>
                    <a:pt x="118" y="30"/>
                  </a:lnTo>
                  <a:lnTo>
                    <a:pt x="10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6" name="Freeform 320"/>
            <p:cNvSpPr>
              <a:spLocks/>
            </p:cNvSpPr>
            <p:nvPr/>
          </p:nvSpPr>
          <p:spPr bwMode="auto">
            <a:xfrm>
              <a:off x="4144" y="3734"/>
              <a:ext cx="201" cy="100"/>
            </a:xfrm>
            <a:custGeom>
              <a:avLst/>
              <a:gdLst/>
              <a:ahLst/>
              <a:cxnLst>
                <a:cxn ang="0">
                  <a:pos x="201" y="2"/>
                </a:cxn>
                <a:cxn ang="0">
                  <a:pos x="171" y="0"/>
                </a:cxn>
                <a:cxn ang="0">
                  <a:pos x="144" y="4"/>
                </a:cxn>
                <a:cxn ang="0">
                  <a:pos x="118" y="13"/>
                </a:cxn>
                <a:cxn ang="0">
                  <a:pos x="96" y="27"/>
                </a:cxn>
                <a:cxn ang="0">
                  <a:pos x="71" y="42"/>
                </a:cxn>
                <a:cxn ang="0">
                  <a:pos x="49" y="57"/>
                </a:cxn>
                <a:cxn ang="0">
                  <a:pos x="24" y="72"/>
                </a:cxn>
                <a:cxn ang="0">
                  <a:pos x="0" y="83"/>
                </a:cxn>
                <a:cxn ang="0">
                  <a:pos x="11" y="100"/>
                </a:cxn>
                <a:cxn ang="0">
                  <a:pos x="32" y="90"/>
                </a:cxn>
                <a:cxn ang="0">
                  <a:pos x="54" y="77"/>
                </a:cxn>
                <a:cxn ang="0">
                  <a:pos x="77" y="64"/>
                </a:cxn>
                <a:cxn ang="0">
                  <a:pos x="99" y="49"/>
                </a:cxn>
                <a:cxn ang="0">
                  <a:pos x="124" y="36"/>
                </a:cxn>
                <a:cxn ang="0">
                  <a:pos x="146" y="27"/>
                </a:cxn>
                <a:cxn ang="0">
                  <a:pos x="171" y="21"/>
                </a:cxn>
                <a:cxn ang="0">
                  <a:pos x="195" y="23"/>
                </a:cxn>
                <a:cxn ang="0">
                  <a:pos x="201" y="2"/>
                </a:cxn>
              </a:cxnLst>
              <a:rect l="0" t="0" r="r" b="b"/>
              <a:pathLst>
                <a:path w="201" h="100">
                  <a:moveTo>
                    <a:pt x="201" y="2"/>
                  </a:moveTo>
                  <a:lnTo>
                    <a:pt x="171" y="0"/>
                  </a:lnTo>
                  <a:lnTo>
                    <a:pt x="144" y="4"/>
                  </a:lnTo>
                  <a:lnTo>
                    <a:pt x="118" y="13"/>
                  </a:lnTo>
                  <a:lnTo>
                    <a:pt x="96" y="27"/>
                  </a:lnTo>
                  <a:lnTo>
                    <a:pt x="71" y="42"/>
                  </a:lnTo>
                  <a:lnTo>
                    <a:pt x="49" y="57"/>
                  </a:lnTo>
                  <a:lnTo>
                    <a:pt x="24" y="72"/>
                  </a:lnTo>
                  <a:lnTo>
                    <a:pt x="0" y="83"/>
                  </a:lnTo>
                  <a:lnTo>
                    <a:pt x="11" y="100"/>
                  </a:lnTo>
                  <a:lnTo>
                    <a:pt x="32" y="90"/>
                  </a:lnTo>
                  <a:lnTo>
                    <a:pt x="54" y="77"/>
                  </a:lnTo>
                  <a:lnTo>
                    <a:pt x="77" y="64"/>
                  </a:lnTo>
                  <a:lnTo>
                    <a:pt x="99" y="49"/>
                  </a:lnTo>
                  <a:lnTo>
                    <a:pt x="124" y="36"/>
                  </a:lnTo>
                  <a:lnTo>
                    <a:pt x="146" y="27"/>
                  </a:lnTo>
                  <a:lnTo>
                    <a:pt x="171" y="21"/>
                  </a:lnTo>
                  <a:lnTo>
                    <a:pt x="195" y="23"/>
                  </a:lnTo>
                  <a:lnTo>
                    <a:pt x="20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7" name="Freeform 321"/>
            <p:cNvSpPr>
              <a:spLocks/>
            </p:cNvSpPr>
            <p:nvPr/>
          </p:nvSpPr>
          <p:spPr bwMode="auto">
            <a:xfrm>
              <a:off x="4339" y="3522"/>
              <a:ext cx="135" cy="255"/>
            </a:xfrm>
            <a:custGeom>
              <a:avLst/>
              <a:gdLst/>
              <a:ahLst/>
              <a:cxnLst>
                <a:cxn ang="0">
                  <a:pos x="47" y="4"/>
                </a:cxn>
                <a:cxn ang="0">
                  <a:pos x="53" y="24"/>
                </a:cxn>
                <a:cxn ang="0">
                  <a:pos x="64" y="49"/>
                </a:cxn>
                <a:cxn ang="0">
                  <a:pos x="79" y="77"/>
                </a:cxn>
                <a:cxn ang="0">
                  <a:pos x="94" y="105"/>
                </a:cxn>
                <a:cxn ang="0">
                  <a:pos x="109" y="137"/>
                </a:cxn>
                <a:cxn ang="0">
                  <a:pos x="118" y="169"/>
                </a:cxn>
                <a:cxn ang="0">
                  <a:pos x="120" y="199"/>
                </a:cxn>
                <a:cxn ang="0">
                  <a:pos x="113" y="229"/>
                </a:cxn>
                <a:cxn ang="0">
                  <a:pos x="102" y="233"/>
                </a:cxn>
                <a:cxn ang="0">
                  <a:pos x="88" y="235"/>
                </a:cxn>
                <a:cxn ang="0">
                  <a:pos x="73" y="235"/>
                </a:cxn>
                <a:cxn ang="0">
                  <a:pos x="58" y="231"/>
                </a:cxn>
                <a:cxn ang="0">
                  <a:pos x="43" y="227"/>
                </a:cxn>
                <a:cxn ang="0">
                  <a:pos x="28" y="224"/>
                </a:cxn>
                <a:cxn ang="0">
                  <a:pos x="15" y="218"/>
                </a:cxn>
                <a:cxn ang="0">
                  <a:pos x="6" y="214"/>
                </a:cxn>
                <a:cxn ang="0">
                  <a:pos x="0" y="235"/>
                </a:cxn>
                <a:cxn ang="0">
                  <a:pos x="13" y="240"/>
                </a:cxn>
                <a:cxn ang="0">
                  <a:pos x="28" y="246"/>
                </a:cxn>
                <a:cxn ang="0">
                  <a:pos x="45" y="250"/>
                </a:cxn>
                <a:cxn ang="0">
                  <a:pos x="62" y="254"/>
                </a:cxn>
                <a:cxn ang="0">
                  <a:pos x="81" y="255"/>
                </a:cxn>
                <a:cxn ang="0">
                  <a:pos x="98" y="255"/>
                </a:cxn>
                <a:cxn ang="0">
                  <a:pos x="113" y="254"/>
                </a:cxn>
                <a:cxn ang="0">
                  <a:pos x="126" y="248"/>
                </a:cxn>
                <a:cxn ang="0">
                  <a:pos x="133" y="220"/>
                </a:cxn>
                <a:cxn ang="0">
                  <a:pos x="135" y="188"/>
                </a:cxn>
                <a:cxn ang="0">
                  <a:pos x="133" y="154"/>
                </a:cxn>
                <a:cxn ang="0">
                  <a:pos x="126" y="118"/>
                </a:cxn>
                <a:cxn ang="0">
                  <a:pos x="115" y="83"/>
                </a:cxn>
                <a:cxn ang="0">
                  <a:pos x="100" y="51"/>
                </a:cxn>
                <a:cxn ang="0">
                  <a:pos x="83" y="23"/>
                </a:cxn>
                <a:cxn ang="0">
                  <a:pos x="66" y="0"/>
                </a:cxn>
                <a:cxn ang="0">
                  <a:pos x="68" y="8"/>
                </a:cxn>
                <a:cxn ang="0">
                  <a:pos x="47" y="4"/>
                </a:cxn>
                <a:cxn ang="0">
                  <a:pos x="45" y="6"/>
                </a:cxn>
                <a:cxn ang="0">
                  <a:pos x="45" y="8"/>
                </a:cxn>
                <a:cxn ang="0">
                  <a:pos x="47" y="11"/>
                </a:cxn>
                <a:cxn ang="0">
                  <a:pos x="49" y="11"/>
                </a:cxn>
                <a:cxn ang="0">
                  <a:pos x="47" y="4"/>
                </a:cxn>
              </a:cxnLst>
              <a:rect l="0" t="0" r="r" b="b"/>
              <a:pathLst>
                <a:path w="135" h="255">
                  <a:moveTo>
                    <a:pt x="47" y="4"/>
                  </a:moveTo>
                  <a:lnTo>
                    <a:pt x="53" y="24"/>
                  </a:lnTo>
                  <a:lnTo>
                    <a:pt x="64" y="49"/>
                  </a:lnTo>
                  <a:lnTo>
                    <a:pt x="79" y="77"/>
                  </a:lnTo>
                  <a:lnTo>
                    <a:pt x="94" y="105"/>
                  </a:lnTo>
                  <a:lnTo>
                    <a:pt x="109" y="137"/>
                  </a:lnTo>
                  <a:lnTo>
                    <a:pt x="118" y="169"/>
                  </a:lnTo>
                  <a:lnTo>
                    <a:pt x="120" y="199"/>
                  </a:lnTo>
                  <a:lnTo>
                    <a:pt x="113" y="229"/>
                  </a:lnTo>
                  <a:lnTo>
                    <a:pt x="102" y="233"/>
                  </a:lnTo>
                  <a:lnTo>
                    <a:pt x="88" y="235"/>
                  </a:lnTo>
                  <a:lnTo>
                    <a:pt x="73" y="235"/>
                  </a:lnTo>
                  <a:lnTo>
                    <a:pt x="58" y="231"/>
                  </a:lnTo>
                  <a:lnTo>
                    <a:pt x="43" y="227"/>
                  </a:lnTo>
                  <a:lnTo>
                    <a:pt x="28" y="224"/>
                  </a:lnTo>
                  <a:lnTo>
                    <a:pt x="15" y="218"/>
                  </a:lnTo>
                  <a:lnTo>
                    <a:pt x="6" y="214"/>
                  </a:lnTo>
                  <a:lnTo>
                    <a:pt x="0" y="235"/>
                  </a:lnTo>
                  <a:lnTo>
                    <a:pt x="13" y="240"/>
                  </a:lnTo>
                  <a:lnTo>
                    <a:pt x="28" y="246"/>
                  </a:lnTo>
                  <a:lnTo>
                    <a:pt x="45" y="250"/>
                  </a:lnTo>
                  <a:lnTo>
                    <a:pt x="62" y="254"/>
                  </a:lnTo>
                  <a:lnTo>
                    <a:pt x="81" y="255"/>
                  </a:lnTo>
                  <a:lnTo>
                    <a:pt x="98" y="255"/>
                  </a:lnTo>
                  <a:lnTo>
                    <a:pt x="113" y="254"/>
                  </a:lnTo>
                  <a:lnTo>
                    <a:pt x="126" y="248"/>
                  </a:lnTo>
                  <a:lnTo>
                    <a:pt x="133" y="220"/>
                  </a:lnTo>
                  <a:lnTo>
                    <a:pt x="135" y="188"/>
                  </a:lnTo>
                  <a:lnTo>
                    <a:pt x="133" y="154"/>
                  </a:lnTo>
                  <a:lnTo>
                    <a:pt x="126" y="118"/>
                  </a:lnTo>
                  <a:lnTo>
                    <a:pt x="115" y="83"/>
                  </a:lnTo>
                  <a:lnTo>
                    <a:pt x="100" y="51"/>
                  </a:lnTo>
                  <a:lnTo>
                    <a:pt x="83" y="23"/>
                  </a:lnTo>
                  <a:lnTo>
                    <a:pt x="66" y="0"/>
                  </a:lnTo>
                  <a:lnTo>
                    <a:pt x="68" y="8"/>
                  </a:lnTo>
                  <a:lnTo>
                    <a:pt x="47" y="4"/>
                  </a:lnTo>
                  <a:lnTo>
                    <a:pt x="45" y="6"/>
                  </a:lnTo>
                  <a:lnTo>
                    <a:pt x="45" y="8"/>
                  </a:lnTo>
                  <a:lnTo>
                    <a:pt x="47" y="11"/>
                  </a:lnTo>
                  <a:lnTo>
                    <a:pt x="49" y="11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" name="Freeform 322"/>
            <p:cNvSpPr>
              <a:spLocks/>
            </p:cNvSpPr>
            <p:nvPr/>
          </p:nvSpPr>
          <p:spPr bwMode="auto">
            <a:xfrm>
              <a:off x="4386" y="3458"/>
              <a:ext cx="41" cy="72"/>
            </a:xfrm>
            <a:custGeom>
              <a:avLst/>
              <a:gdLst/>
              <a:ahLst/>
              <a:cxnLst>
                <a:cxn ang="0">
                  <a:pos x="28" y="32"/>
                </a:cxn>
                <a:cxn ang="0">
                  <a:pos x="13" y="21"/>
                </a:cxn>
                <a:cxn ang="0">
                  <a:pos x="0" y="68"/>
                </a:cxn>
                <a:cxn ang="0">
                  <a:pos x="21" y="72"/>
                </a:cxn>
                <a:cxn ang="0">
                  <a:pos x="34" y="25"/>
                </a:cxn>
                <a:cxn ang="0">
                  <a:pos x="17" y="12"/>
                </a:cxn>
                <a:cxn ang="0">
                  <a:pos x="34" y="25"/>
                </a:cxn>
                <a:cxn ang="0">
                  <a:pos x="41" y="0"/>
                </a:cxn>
                <a:cxn ang="0">
                  <a:pos x="17" y="12"/>
                </a:cxn>
                <a:cxn ang="0">
                  <a:pos x="28" y="32"/>
                </a:cxn>
              </a:cxnLst>
              <a:rect l="0" t="0" r="r" b="b"/>
              <a:pathLst>
                <a:path w="41" h="72">
                  <a:moveTo>
                    <a:pt x="28" y="32"/>
                  </a:moveTo>
                  <a:lnTo>
                    <a:pt x="13" y="21"/>
                  </a:lnTo>
                  <a:lnTo>
                    <a:pt x="0" y="68"/>
                  </a:lnTo>
                  <a:lnTo>
                    <a:pt x="21" y="72"/>
                  </a:lnTo>
                  <a:lnTo>
                    <a:pt x="34" y="25"/>
                  </a:lnTo>
                  <a:lnTo>
                    <a:pt x="17" y="12"/>
                  </a:lnTo>
                  <a:lnTo>
                    <a:pt x="34" y="25"/>
                  </a:lnTo>
                  <a:lnTo>
                    <a:pt x="41" y="0"/>
                  </a:lnTo>
                  <a:lnTo>
                    <a:pt x="17" y="12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" name="Freeform 323"/>
            <p:cNvSpPr>
              <a:spLocks/>
            </p:cNvSpPr>
            <p:nvPr/>
          </p:nvSpPr>
          <p:spPr bwMode="auto">
            <a:xfrm>
              <a:off x="4348" y="3439"/>
              <a:ext cx="66" cy="5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5"/>
                </a:cxn>
                <a:cxn ang="0">
                  <a:pos x="0" y="31"/>
                </a:cxn>
                <a:cxn ang="0">
                  <a:pos x="6" y="46"/>
                </a:cxn>
                <a:cxn ang="0">
                  <a:pos x="16" y="57"/>
                </a:cxn>
                <a:cxn ang="0">
                  <a:pos x="31" y="59"/>
                </a:cxn>
                <a:cxn ang="0">
                  <a:pos x="42" y="59"/>
                </a:cxn>
                <a:cxn ang="0">
                  <a:pos x="53" y="55"/>
                </a:cxn>
                <a:cxn ang="0">
                  <a:pos x="66" y="51"/>
                </a:cxn>
                <a:cxn ang="0">
                  <a:pos x="55" y="31"/>
                </a:cxn>
                <a:cxn ang="0">
                  <a:pos x="47" y="34"/>
                </a:cxn>
                <a:cxn ang="0">
                  <a:pos x="40" y="36"/>
                </a:cxn>
                <a:cxn ang="0">
                  <a:pos x="34" y="38"/>
                </a:cxn>
                <a:cxn ang="0">
                  <a:pos x="25" y="36"/>
                </a:cxn>
                <a:cxn ang="0">
                  <a:pos x="25" y="29"/>
                </a:cxn>
                <a:cxn ang="0">
                  <a:pos x="25" y="19"/>
                </a:cxn>
                <a:cxn ang="0">
                  <a:pos x="25" y="12"/>
                </a:cxn>
                <a:cxn ang="0">
                  <a:pos x="25" y="4"/>
                </a:cxn>
                <a:cxn ang="0">
                  <a:pos x="4" y="0"/>
                </a:cxn>
              </a:cxnLst>
              <a:rect l="0" t="0" r="r" b="b"/>
              <a:pathLst>
                <a:path w="66" h="59">
                  <a:moveTo>
                    <a:pt x="4" y="0"/>
                  </a:moveTo>
                  <a:lnTo>
                    <a:pt x="0" y="15"/>
                  </a:lnTo>
                  <a:lnTo>
                    <a:pt x="0" y="31"/>
                  </a:lnTo>
                  <a:lnTo>
                    <a:pt x="6" y="46"/>
                  </a:lnTo>
                  <a:lnTo>
                    <a:pt x="16" y="57"/>
                  </a:lnTo>
                  <a:lnTo>
                    <a:pt x="31" y="59"/>
                  </a:lnTo>
                  <a:lnTo>
                    <a:pt x="42" y="59"/>
                  </a:lnTo>
                  <a:lnTo>
                    <a:pt x="53" y="55"/>
                  </a:lnTo>
                  <a:lnTo>
                    <a:pt x="66" y="51"/>
                  </a:lnTo>
                  <a:lnTo>
                    <a:pt x="55" y="31"/>
                  </a:lnTo>
                  <a:lnTo>
                    <a:pt x="47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25" y="36"/>
                  </a:lnTo>
                  <a:lnTo>
                    <a:pt x="25" y="29"/>
                  </a:lnTo>
                  <a:lnTo>
                    <a:pt x="25" y="19"/>
                  </a:lnTo>
                  <a:lnTo>
                    <a:pt x="25" y="12"/>
                  </a:lnTo>
                  <a:lnTo>
                    <a:pt x="25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0" name="Freeform 324"/>
            <p:cNvSpPr>
              <a:spLocks/>
            </p:cNvSpPr>
            <p:nvPr/>
          </p:nvSpPr>
          <p:spPr bwMode="auto">
            <a:xfrm>
              <a:off x="4281" y="3363"/>
              <a:ext cx="96" cy="80"/>
            </a:xfrm>
            <a:custGeom>
              <a:avLst/>
              <a:gdLst/>
              <a:ahLst/>
              <a:cxnLst>
                <a:cxn ang="0">
                  <a:pos x="51" y="1"/>
                </a:cxn>
                <a:cxn ang="0">
                  <a:pos x="58" y="22"/>
                </a:cxn>
                <a:cxn ang="0">
                  <a:pos x="67" y="24"/>
                </a:cxn>
                <a:cxn ang="0">
                  <a:pos x="75" y="35"/>
                </a:cxn>
                <a:cxn ang="0">
                  <a:pos x="71" y="76"/>
                </a:cxn>
                <a:cxn ang="0">
                  <a:pos x="92" y="80"/>
                </a:cxn>
                <a:cxn ang="0">
                  <a:pos x="96" y="60"/>
                </a:cxn>
                <a:cxn ang="0">
                  <a:pos x="96" y="45"/>
                </a:cxn>
                <a:cxn ang="0">
                  <a:pos x="94" y="30"/>
                </a:cxn>
                <a:cxn ang="0">
                  <a:pos x="86" y="9"/>
                </a:cxn>
                <a:cxn ang="0">
                  <a:pos x="79" y="5"/>
                </a:cxn>
                <a:cxn ang="0">
                  <a:pos x="71" y="1"/>
                </a:cxn>
                <a:cxn ang="0">
                  <a:pos x="62" y="0"/>
                </a:cxn>
                <a:cxn ang="0">
                  <a:pos x="54" y="1"/>
                </a:cxn>
                <a:cxn ang="0">
                  <a:pos x="62" y="22"/>
                </a:cxn>
                <a:cxn ang="0">
                  <a:pos x="51" y="1"/>
                </a:cxn>
                <a:cxn ang="0">
                  <a:pos x="0" y="31"/>
                </a:cxn>
                <a:cxn ang="0">
                  <a:pos x="58" y="22"/>
                </a:cxn>
                <a:cxn ang="0">
                  <a:pos x="51" y="1"/>
                </a:cxn>
              </a:cxnLst>
              <a:rect l="0" t="0" r="r" b="b"/>
              <a:pathLst>
                <a:path w="96" h="80">
                  <a:moveTo>
                    <a:pt x="51" y="1"/>
                  </a:moveTo>
                  <a:lnTo>
                    <a:pt x="58" y="22"/>
                  </a:lnTo>
                  <a:lnTo>
                    <a:pt x="67" y="24"/>
                  </a:lnTo>
                  <a:lnTo>
                    <a:pt x="75" y="35"/>
                  </a:lnTo>
                  <a:lnTo>
                    <a:pt x="71" y="76"/>
                  </a:lnTo>
                  <a:lnTo>
                    <a:pt x="92" y="80"/>
                  </a:lnTo>
                  <a:lnTo>
                    <a:pt x="96" y="60"/>
                  </a:lnTo>
                  <a:lnTo>
                    <a:pt x="96" y="45"/>
                  </a:lnTo>
                  <a:lnTo>
                    <a:pt x="94" y="30"/>
                  </a:lnTo>
                  <a:lnTo>
                    <a:pt x="86" y="9"/>
                  </a:lnTo>
                  <a:lnTo>
                    <a:pt x="79" y="5"/>
                  </a:lnTo>
                  <a:lnTo>
                    <a:pt x="71" y="1"/>
                  </a:lnTo>
                  <a:lnTo>
                    <a:pt x="62" y="0"/>
                  </a:lnTo>
                  <a:lnTo>
                    <a:pt x="54" y="1"/>
                  </a:lnTo>
                  <a:lnTo>
                    <a:pt x="62" y="22"/>
                  </a:lnTo>
                  <a:lnTo>
                    <a:pt x="51" y="1"/>
                  </a:lnTo>
                  <a:lnTo>
                    <a:pt x="0" y="31"/>
                  </a:lnTo>
                  <a:lnTo>
                    <a:pt x="58" y="22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1" name="Freeform 325"/>
            <p:cNvSpPr>
              <a:spLocks/>
            </p:cNvSpPr>
            <p:nvPr/>
          </p:nvSpPr>
          <p:spPr bwMode="auto">
            <a:xfrm>
              <a:off x="4332" y="3338"/>
              <a:ext cx="65" cy="47"/>
            </a:xfrm>
            <a:custGeom>
              <a:avLst/>
              <a:gdLst/>
              <a:ahLst/>
              <a:cxnLst>
                <a:cxn ang="0">
                  <a:pos x="41" y="13"/>
                </a:cxn>
                <a:cxn ang="0">
                  <a:pos x="45" y="0"/>
                </a:cxn>
                <a:cxn ang="0">
                  <a:pos x="0" y="26"/>
                </a:cxn>
                <a:cxn ang="0">
                  <a:pos x="11" y="47"/>
                </a:cxn>
                <a:cxn ang="0">
                  <a:pos x="56" y="21"/>
                </a:cxn>
                <a:cxn ang="0">
                  <a:pos x="62" y="6"/>
                </a:cxn>
                <a:cxn ang="0">
                  <a:pos x="56" y="21"/>
                </a:cxn>
                <a:cxn ang="0">
                  <a:pos x="65" y="15"/>
                </a:cxn>
                <a:cxn ang="0">
                  <a:pos x="62" y="6"/>
                </a:cxn>
                <a:cxn ang="0">
                  <a:pos x="41" y="13"/>
                </a:cxn>
              </a:cxnLst>
              <a:rect l="0" t="0" r="r" b="b"/>
              <a:pathLst>
                <a:path w="65" h="47">
                  <a:moveTo>
                    <a:pt x="41" y="13"/>
                  </a:moveTo>
                  <a:lnTo>
                    <a:pt x="45" y="0"/>
                  </a:lnTo>
                  <a:lnTo>
                    <a:pt x="0" y="26"/>
                  </a:lnTo>
                  <a:lnTo>
                    <a:pt x="11" y="47"/>
                  </a:lnTo>
                  <a:lnTo>
                    <a:pt x="56" y="21"/>
                  </a:lnTo>
                  <a:lnTo>
                    <a:pt x="62" y="6"/>
                  </a:lnTo>
                  <a:lnTo>
                    <a:pt x="56" y="21"/>
                  </a:lnTo>
                  <a:lnTo>
                    <a:pt x="65" y="15"/>
                  </a:lnTo>
                  <a:lnTo>
                    <a:pt x="62" y="6"/>
                  </a:lnTo>
                  <a:lnTo>
                    <a:pt x="41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2" name="Freeform 326"/>
            <p:cNvSpPr>
              <a:spLocks/>
            </p:cNvSpPr>
            <p:nvPr/>
          </p:nvSpPr>
          <p:spPr bwMode="auto">
            <a:xfrm>
              <a:off x="4292" y="3120"/>
              <a:ext cx="102" cy="231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0" y="19"/>
                </a:cxn>
                <a:cxn ang="0">
                  <a:pos x="81" y="231"/>
                </a:cxn>
                <a:cxn ang="0">
                  <a:pos x="102" y="224"/>
                </a:cxn>
                <a:cxn ang="0">
                  <a:pos x="23" y="13"/>
                </a:cxn>
                <a:cxn ang="0">
                  <a:pos x="6" y="6"/>
                </a:cxn>
                <a:cxn ang="0">
                  <a:pos x="23" y="13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17" y="27"/>
                </a:cxn>
              </a:cxnLst>
              <a:rect l="0" t="0" r="r" b="b"/>
              <a:pathLst>
                <a:path w="102" h="231">
                  <a:moveTo>
                    <a:pt x="17" y="27"/>
                  </a:moveTo>
                  <a:lnTo>
                    <a:pt x="0" y="19"/>
                  </a:lnTo>
                  <a:lnTo>
                    <a:pt x="81" y="231"/>
                  </a:lnTo>
                  <a:lnTo>
                    <a:pt x="102" y="224"/>
                  </a:lnTo>
                  <a:lnTo>
                    <a:pt x="23" y="13"/>
                  </a:lnTo>
                  <a:lnTo>
                    <a:pt x="6" y="6"/>
                  </a:lnTo>
                  <a:lnTo>
                    <a:pt x="23" y="13"/>
                  </a:lnTo>
                  <a:lnTo>
                    <a:pt x="17" y="0"/>
                  </a:lnTo>
                  <a:lnTo>
                    <a:pt x="6" y="6"/>
                  </a:lnTo>
                  <a:lnTo>
                    <a:pt x="17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3" name="Freeform 327"/>
            <p:cNvSpPr>
              <a:spLocks/>
            </p:cNvSpPr>
            <p:nvPr/>
          </p:nvSpPr>
          <p:spPr bwMode="auto">
            <a:xfrm>
              <a:off x="4245" y="3126"/>
              <a:ext cx="64" cy="49"/>
            </a:xfrm>
            <a:custGeom>
              <a:avLst/>
              <a:gdLst/>
              <a:ahLst/>
              <a:cxnLst>
                <a:cxn ang="0">
                  <a:pos x="6" y="47"/>
                </a:cxn>
                <a:cxn ang="0">
                  <a:pos x="11" y="47"/>
                </a:cxn>
                <a:cxn ang="0">
                  <a:pos x="64" y="21"/>
                </a:cxn>
                <a:cxn ang="0">
                  <a:pos x="53" y="0"/>
                </a:cxn>
                <a:cxn ang="0">
                  <a:pos x="0" y="26"/>
                </a:cxn>
                <a:cxn ang="0">
                  <a:pos x="6" y="26"/>
                </a:cxn>
                <a:cxn ang="0">
                  <a:pos x="6" y="47"/>
                </a:cxn>
                <a:cxn ang="0">
                  <a:pos x="8" y="49"/>
                </a:cxn>
                <a:cxn ang="0">
                  <a:pos x="11" y="47"/>
                </a:cxn>
                <a:cxn ang="0">
                  <a:pos x="6" y="47"/>
                </a:cxn>
              </a:cxnLst>
              <a:rect l="0" t="0" r="r" b="b"/>
              <a:pathLst>
                <a:path w="64" h="49">
                  <a:moveTo>
                    <a:pt x="6" y="47"/>
                  </a:moveTo>
                  <a:lnTo>
                    <a:pt x="11" y="47"/>
                  </a:lnTo>
                  <a:lnTo>
                    <a:pt x="64" y="21"/>
                  </a:lnTo>
                  <a:lnTo>
                    <a:pt x="53" y="0"/>
                  </a:lnTo>
                  <a:lnTo>
                    <a:pt x="0" y="26"/>
                  </a:lnTo>
                  <a:lnTo>
                    <a:pt x="6" y="2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11" y="47"/>
                  </a:lnTo>
                  <a:lnTo>
                    <a:pt x="6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4" name="Freeform 328"/>
            <p:cNvSpPr>
              <a:spLocks/>
            </p:cNvSpPr>
            <p:nvPr/>
          </p:nvSpPr>
          <p:spPr bwMode="auto">
            <a:xfrm>
              <a:off x="4134" y="3135"/>
              <a:ext cx="117" cy="38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10" y="25"/>
                </a:cxn>
                <a:cxn ang="0">
                  <a:pos x="117" y="38"/>
                </a:cxn>
                <a:cxn ang="0">
                  <a:pos x="117" y="17"/>
                </a:cxn>
                <a:cxn ang="0">
                  <a:pos x="10" y="2"/>
                </a:cxn>
                <a:cxn ang="0">
                  <a:pos x="0" y="8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21" y="19"/>
                </a:cxn>
              </a:cxnLst>
              <a:rect l="0" t="0" r="r" b="b"/>
              <a:pathLst>
                <a:path w="117" h="38">
                  <a:moveTo>
                    <a:pt x="21" y="19"/>
                  </a:moveTo>
                  <a:lnTo>
                    <a:pt x="10" y="25"/>
                  </a:lnTo>
                  <a:lnTo>
                    <a:pt x="117" y="38"/>
                  </a:lnTo>
                  <a:lnTo>
                    <a:pt x="117" y="17"/>
                  </a:lnTo>
                  <a:lnTo>
                    <a:pt x="10" y="2"/>
                  </a:lnTo>
                  <a:lnTo>
                    <a:pt x="0" y="8"/>
                  </a:lnTo>
                  <a:lnTo>
                    <a:pt x="10" y="2"/>
                  </a:lnTo>
                  <a:lnTo>
                    <a:pt x="6" y="0"/>
                  </a:lnTo>
                  <a:lnTo>
                    <a:pt x="0" y="8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5" name="Rectangle 329"/>
            <p:cNvSpPr>
              <a:spLocks noChangeArrowheads="1"/>
            </p:cNvSpPr>
            <p:nvPr/>
          </p:nvSpPr>
          <p:spPr bwMode="auto">
            <a:xfrm>
              <a:off x="2217" y="2617"/>
              <a:ext cx="264" cy="381"/>
            </a:xfrm>
            <a:prstGeom prst="rect">
              <a:avLst/>
            </a:prstGeom>
            <a:solidFill>
              <a:srgbClr val="84CC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6" name="Freeform 330"/>
            <p:cNvSpPr>
              <a:spLocks/>
            </p:cNvSpPr>
            <p:nvPr/>
          </p:nvSpPr>
          <p:spPr bwMode="auto">
            <a:xfrm>
              <a:off x="2217" y="2606"/>
              <a:ext cx="278" cy="24"/>
            </a:xfrm>
            <a:custGeom>
              <a:avLst/>
              <a:gdLst/>
              <a:ahLst/>
              <a:cxnLst>
                <a:cxn ang="0">
                  <a:pos x="278" y="11"/>
                </a:cxn>
                <a:cxn ang="0">
                  <a:pos x="264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64" y="24"/>
                </a:cxn>
                <a:cxn ang="0">
                  <a:pos x="253" y="11"/>
                </a:cxn>
                <a:cxn ang="0">
                  <a:pos x="278" y="11"/>
                </a:cxn>
                <a:cxn ang="0">
                  <a:pos x="278" y="0"/>
                </a:cxn>
                <a:cxn ang="0">
                  <a:pos x="264" y="0"/>
                </a:cxn>
                <a:cxn ang="0">
                  <a:pos x="278" y="11"/>
                </a:cxn>
              </a:cxnLst>
              <a:rect l="0" t="0" r="r" b="b"/>
              <a:pathLst>
                <a:path w="278" h="24">
                  <a:moveTo>
                    <a:pt x="278" y="11"/>
                  </a:moveTo>
                  <a:lnTo>
                    <a:pt x="26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64" y="24"/>
                  </a:lnTo>
                  <a:lnTo>
                    <a:pt x="253" y="11"/>
                  </a:lnTo>
                  <a:lnTo>
                    <a:pt x="278" y="11"/>
                  </a:lnTo>
                  <a:lnTo>
                    <a:pt x="278" y="0"/>
                  </a:lnTo>
                  <a:lnTo>
                    <a:pt x="264" y="0"/>
                  </a:lnTo>
                  <a:lnTo>
                    <a:pt x="27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7" name="Freeform 331"/>
            <p:cNvSpPr>
              <a:spLocks/>
            </p:cNvSpPr>
            <p:nvPr/>
          </p:nvSpPr>
          <p:spPr bwMode="auto">
            <a:xfrm>
              <a:off x="2470" y="2617"/>
              <a:ext cx="25" cy="394"/>
            </a:xfrm>
            <a:custGeom>
              <a:avLst/>
              <a:gdLst/>
              <a:ahLst/>
              <a:cxnLst>
                <a:cxn ang="0">
                  <a:pos x="11" y="394"/>
                </a:cxn>
                <a:cxn ang="0">
                  <a:pos x="25" y="381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381"/>
                </a:cxn>
                <a:cxn ang="0">
                  <a:pos x="11" y="370"/>
                </a:cxn>
                <a:cxn ang="0">
                  <a:pos x="11" y="394"/>
                </a:cxn>
                <a:cxn ang="0">
                  <a:pos x="25" y="394"/>
                </a:cxn>
                <a:cxn ang="0">
                  <a:pos x="25" y="381"/>
                </a:cxn>
                <a:cxn ang="0">
                  <a:pos x="11" y="394"/>
                </a:cxn>
              </a:cxnLst>
              <a:rect l="0" t="0" r="r" b="b"/>
              <a:pathLst>
                <a:path w="25" h="394">
                  <a:moveTo>
                    <a:pt x="11" y="394"/>
                  </a:moveTo>
                  <a:lnTo>
                    <a:pt x="25" y="381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381"/>
                  </a:lnTo>
                  <a:lnTo>
                    <a:pt x="11" y="370"/>
                  </a:lnTo>
                  <a:lnTo>
                    <a:pt x="11" y="394"/>
                  </a:lnTo>
                  <a:lnTo>
                    <a:pt x="25" y="394"/>
                  </a:lnTo>
                  <a:lnTo>
                    <a:pt x="25" y="381"/>
                  </a:lnTo>
                  <a:lnTo>
                    <a:pt x="11" y="3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" name="Freeform 332"/>
            <p:cNvSpPr>
              <a:spLocks/>
            </p:cNvSpPr>
            <p:nvPr/>
          </p:nvSpPr>
          <p:spPr bwMode="auto">
            <a:xfrm>
              <a:off x="2205" y="2987"/>
              <a:ext cx="276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2" y="24"/>
                </a:cxn>
                <a:cxn ang="0">
                  <a:pos x="276" y="24"/>
                </a:cxn>
                <a:cxn ang="0">
                  <a:pos x="276" y="0"/>
                </a:cxn>
                <a:cxn ang="0">
                  <a:pos x="12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0" y="11"/>
                </a:cxn>
              </a:cxnLst>
              <a:rect l="0" t="0" r="r" b="b"/>
              <a:pathLst>
                <a:path w="276" h="24">
                  <a:moveTo>
                    <a:pt x="0" y="11"/>
                  </a:moveTo>
                  <a:lnTo>
                    <a:pt x="12" y="24"/>
                  </a:lnTo>
                  <a:lnTo>
                    <a:pt x="276" y="24"/>
                  </a:lnTo>
                  <a:lnTo>
                    <a:pt x="276" y="0"/>
                  </a:lnTo>
                  <a:lnTo>
                    <a:pt x="12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" name="Freeform 333"/>
            <p:cNvSpPr>
              <a:spLocks/>
            </p:cNvSpPr>
            <p:nvPr/>
          </p:nvSpPr>
          <p:spPr bwMode="auto">
            <a:xfrm>
              <a:off x="2205" y="2606"/>
              <a:ext cx="25" cy="39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1"/>
                </a:cxn>
                <a:cxn ang="0">
                  <a:pos x="0" y="392"/>
                </a:cxn>
                <a:cxn ang="0">
                  <a:pos x="25" y="392"/>
                </a:cxn>
                <a:cxn ang="0">
                  <a:pos x="25" y="11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25" h="392">
                  <a:moveTo>
                    <a:pt x="12" y="0"/>
                  </a:moveTo>
                  <a:lnTo>
                    <a:pt x="0" y="11"/>
                  </a:lnTo>
                  <a:lnTo>
                    <a:pt x="0" y="392"/>
                  </a:lnTo>
                  <a:lnTo>
                    <a:pt x="25" y="392"/>
                  </a:lnTo>
                  <a:lnTo>
                    <a:pt x="25" y="11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" name="Rectangle 334"/>
            <p:cNvSpPr>
              <a:spLocks noChangeArrowheads="1"/>
            </p:cNvSpPr>
            <p:nvPr/>
          </p:nvSpPr>
          <p:spPr bwMode="auto">
            <a:xfrm>
              <a:off x="2217" y="3034"/>
              <a:ext cx="264" cy="344"/>
            </a:xfrm>
            <a:prstGeom prst="rect">
              <a:avLst/>
            </a:prstGeom>
            <a:solidFill>
              <a:srgbClr val="84CC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1" name="Freeform 335"/>
            <p:cNvSpPr>
              <a:spLocks/>
            </p:cNvSpPr>
            <p:nvPr/>
          </p:nvSpPr>
          <p:spPr bwMode="auto">
            <a:xfrm>
              <a:off x="2217" y="3021"/>
              <a:ext cx="278" cy="26"/>
            </a:xfrm>
            <a:custGeom>
              <a:avLst/>
              <a:gdLst/>
              <a:ahLst/>
              <a:cxnLst>
                <a:cxn ang="0">
                  <a:pos x="278" y="13"/>
                </a:cxn>
                <a:cxn ang="0">
                  <a:pos x="264" y="0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264" y="26"/>
                </a:cxn>
                <a:cxn ang="0">
                  <a:pos x="253" y="13"/>
                </a:cxn>
                <a:cxn ang="0">
                  <a:pos x="278" y="13"/>
                </a:cxn>
                <a:cxn ang="0">
                  <a:pos x="278" y="0"/>
                </a:cxn>
                <a:cxn ang="0">
                  <a:pos x="264" y="0"/>
                </a:cxn>
                <a:cxn ang="0">
                  <a:pos x="278" y="13"/>
                </a:cxn>
              </a:cxnLst>
              <a:rect l="0" t="0" r="r" b="b"/>
              <a:pathLst>
                <a:path w="278" h="26">
                  <a:moveTo>
                    <a:pt x="278" y="13"/>
                  </a:moveTo>
                  <a:lnTo>
                    <a:pt x="264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64" y="26"/>
                  </a:lnTo>
                  <a:lnTo>
                    <a:pt x="253" y="13"/>
                  </a:lnTo>
                  <a:lnTo>
                    <a:pt x="278" y="13"/>
                  </a:lnTo>
                  <a:lnTo>
                    <a:pt x="278" y="0"/>
                  </a:lnTo>
                  <a:lnTo>
                    <a:pt x="264" y="0"/>
                  </a:lnTo>
                  <a:lnTo>
                    <a:pt x="27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" name="Freeform 336"/>
            <p:cNvSpPr>
              <a:spLocks/>
            </p:cNvSpPr>
            <p:nvPr/>
          </p:nvSpPr>
          <p:spPr bwMode="auto">
            <a:xfrm>
              <a:off x="2470" y="3034"/>
              <a:ext cx="25" cy="357"/>
            </a:xfrm>
            <a:custGeom>
              <a:avLst/>
              <a:gdLst/>
              <a:ahLst/>
              <a:cxnLst>
                <a:cxn ang="0">
                  <a:pos x="11" y="357"/>
                </a:cxn>
                <a:cxn ang="0">
                  <a:pos x="25" y="344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344"/>
                </a:cxn>
                <a:cxn ang="0">
                  <a:pos x="11" y="332"/>
                </a:cxn>
                <a:cxn ang="0">
                  <a:pos x="11" y="357"/>
                </a:cxn>
                <a:cxn ang="0">
                  <a:pos x="25" y="357"/>
                </a:cxn>
                <a:cxn ang="0">
                  <a:pos x="25" y="344"/>
                </a:cxn>
                <a:cxn ang="0">
                  <a:pos x="11" y="357"/>
                </a:cxn>
              </a:cxnLst>
              <a:rect l="0" t="0" r="r" b="b"/>
              <a:pathLst>
                <a:path w="25" h="357">
                  <a:moveTo>
                    <a:pt x="11" y="357"/>
                  </a:moveTo>
                  <a:lnTo>
                    <a:pt x="25" y="344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344"/>
                  </a:lnTo>
                  <a:lnTo>
                    <a:pt x="11" y="332"/>
                  </a:lnTo>
                  <a:lnTo>
                    <a:pt x="11" y="357"/>
                  </a:lnTo>
                  <a:lnTo>
                    <a:pt x="25" y="357"/>
                  </a:lnTo>
                  <a:lnTo>
                    <a:pt x="25" y="344"/>
                  </a:lnTo>
                  <a:lnTo>
                    <a:pt x="11" y="3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3" name="Freeform 337"/>
            <p:cNvSpPr>
              <a:spLocks/>
            </p:cNvSpPr>
            <p:nvPr/>
          </p:nvSpPr>
          <p:spPr bwMode="auto">
            <a:xfrm>
              <a:off x="2205" y="3366"/>
              <a:ext cx="276" cy="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2" y="25"/>
                </a:cxn>
                <a:cxn ang="0">
                  <a:pos x="276" y="25"/>
                </a:cxn>
                <a:cxn ang="0">
                  <a:pos x="276" y="0"/>
                </a:cxn>
                <a:cxn ang="0">
                  <a:pos x="12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2" y="25"/>
                </a:cxn>
                <a:cxn ang="0">
                  <a:pos x="0" y="12"/>
                </a:cxn>
              </a:cxnLst>
              <a:rect l="0" t="0" r="r" b="b"/>
              <a:pathLst>
                <a:path w="276" h="25">
                  <a:moveTo>
                    <a:pt x="0" y="12"/>
                  </a:moveTo>
                  <a:lnTo>
                    <a:pt x="12" y="25"/>
                  </a:lnTo>
                  <a:lnTo>
                    <a:pt x="276" y="25"/>
                  </a:lnTo>
                  <a:lnTo>
                    <a:pt x="276" y="0"/>
                  </a:lnTo>
                  <a:lnTo>
                    <a:pt x="12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2" y="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4" name="Freeform 338"/>
            <p:cNvSpPr>
              <a:spLocks/>
            </p:cNvSpPr>
            <p:nvPr/>
          </p:nvSpPr>
          <p:spPr bwMode="auto">
            <a:xfrm>
              <a:off x="2205" y="3021"/>
              <a:ext cx="25" cy="35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3"/>
                </a:cxn>
                <a:cxn ang="0">
                  <a:pos x="0" y="357"/>
                </a:cxn>
                <a:cxn ang="0">
                  <a:pos x="25" y="357"/>
                </a:cxn>
                <a:cxn ang="0">
                  <a:pos x="25" y="13"/>
                </a:cxn>
                <a:cxn ang="0">
                  <a:pos x="12" y="26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2" y="0"/>
                </a:cxn>
              </a:cxnLst>
              <a:rect l="0" t="0" r="r" b="b"/>
              <a:pathLst>
                <a:path w="25" h="357">
                  <a:moveTo>
                    <a:pt x="12" y="0"/>
                  </a:moveTo>
                  <a:lnTo>
                    <a:pt x="0" y="13"/>
                  </a:lnTo>
                  <a:lnTo>
                    <a:pt x="0" y="357"/>
                  </a:lnTo>
                  <a:lnTo>
                    <a:pt x="25" y="357"/>
                  </a:lnTo>
                  <a:lnTo>
                    <a:pt x="25" y="13"/>
                  </a:lnTo>
                  <a:lnTo>
                    <a:pt x="12" y="2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5" name="Rectangle 339"/>
            <p:cNvSpPr>
              <a:spLocks noChangeArrowheads="1"/>
            </p:cNvSpPr>
            <p:nvPr/>
          </p:nvSpPr>
          <p:spPr bwMode="auto">
            <a:xfrm>
              <a:off x="1867" y="3225"/>
              <a:ext cx="845" cy="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6" name="Freeform 340"/>
            <p:cNvSpPr>
              <a:spLocks/>
            </p:cNvSpPr>
            <p:nvPr/>
          </p:nvSpPr>
          <p:spPr bwMode="auto">
            <a:xfrm>
              <a:off x="1867" y="3214"/>
              <a:ext cx="857" cy="25"/>
            </a:xfrm>
            <a:custGeom>
              <a:avLst/>
              <a:gdLst/>
              <a:ahLst/>
              <a:cxnLst>
                <a:cxn ang="0">
                  <a:pos x="857" y="11"/>
                </a:cxn>
                <a:cxn ang="0">
                  <a:pos x="845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845" y="25"/>
                </a:cxn>
                <a:cxn ang="0">
                  <a:pos x="832" y="11"/>
                </a:cxn>
                <a:cxn ang="0">
                  <a:pos x="857" y="11"/>
                </a:cxn>
                <a:cxn ang="0">
                  <a:pos x="857" y="0"/>
                </a:cxn>
                <a:cxn ang="0">
                  <a:pos x="845" y="0"/>
                </a:cxn>
                <a:cxn ang="0">
                  <a:pos x="857" y="11"/>
                </a:cxn>
              </a:cxnLst>
              <a:rect l="0" t="0" r="r" b="b"/>
              <a:pathLst>
                <a:path w="857" h="25">
                  <a:moveTo>
                    <a:pt x="857" y="11"/>
                  </a:moveTo>
                  <a:lnTo>
                    <a:pt x="845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845" y="25"/>
                  </a:lnTo>
                  <a:lnTo>
                    <a:pt x="832" y="11"/>
                  </a:lnTo>
                  <a:lnTo>
                    <a:pt x="857" y="11"/>
                  </a:lnTo>
                  <a:lnTo>
                    <a:pt x="857" y="0"/>
                  </a:lnTo>
                  <a:lnTo>
                    <a:pt x="845" y="0"/>
                  </a:lnTo>
                  <a:lnTo>
                    <a:pt x="85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7" name="Freeform 341"/>
            <p:cNvSpPr>
              <a:spLocks/>
            </p:cNvSpPr>
            <p:nvPr/>
          </p:nvSpPr>
          <p:spPr bwMode="auto">
            <a:xfrm>
              <a:off x="2699" y="3225"/>
              <a:ext cx="25" cy="55"/>
            </a:xfrm>
            <a:custGeom>
              <a:avLst/>
              <a:gdLst/>
              <a:ahLst/>
              <a:cxnLst>
                <a:cxn ang="0">
                  <a:pos x="13" y="55"/>
                </a:cxn>
                <a:cxn ang="0">
                  <a:pos x="25" y="44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13" y="30"/>
                </a:cxn>
                <a:cxn ang="0">
                  <a:pos x="13" y="55"/>
                </a:cxn>
                <a:cxn ang="0">
                  <a:pos x="25" y="55"/>
                </a:cxn>
                <a:cxn ang="0">
                  <a:pos x="25" y="44"/>
                </a:cxn>
                <a:cxn ang="0">
                  <a:pos x="13" y="55"/>
                </a:cxn>
              </a:cxnLst>
              <a:rect l="0" t="0" r="r" b="b"/>
              <a:pathLst>
                <a:path w="25" h="55">
                  <a:moveTo>
                    <a:pt x="13" y="55"/>
                  </a:moveTo>
                  <a:lnTo>
                    <a:pt x="25" y="44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13" y="30"/>
                  </a:lnTo>
                  <a:lnTo>
                    <a:pt x="13" y="55"/>
                  </a:lnTo>
                  <a:lnTo>
                    <a:pt x="25" y="55"/>
                  </a:lnTo>
                  <a:lnTo>
                    <a:pt x="25" y="44"/>
                  </a:lnTo>
                  <a:lnTo>
                    <a:pt x="13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8" name="Freeform 342"/>
            <p:cNvSpPr>
              <a:spLocks/>
            </p:cNvSpPr>
            <p:nvPr/>
          </p:nvSpPr>
          <p:spPr bwMode="auto">
            <a:xfrm>
              <a:off x="1854" y="3255"/>
              <a:ext cx="858" cy="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3" y="25"/>
                </a:cxn>
                <a:cxn ang="0">
                  <a:pos x="858" y="25"/>
                </a:cxn>
                <a:cxn ang="0">
                  <a:pos x="858" y="0"/>
                </a:cxn>
                <a:cxn ang="0">
                  <a:pos x="13" y="0"/>
                </a:cxn>
                <a:cxn ang="0">
                  <a:pos x="24" y="14"/>
                </a:cxn>
                <a:cxn ang="0">
                  <a:pos x="0" y="14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0" y="14"/>
                </a:cxn>
              </a:cxnLst>
              <a:rect l="0" t="0" r="r" b="b"/>
              <a:pathLst>
                <a:path w="858" h="25">
                  <a:moveTo>
                    <a:pt x="0" y="14"/>
                  </a:moveTo>
                  <a:lnTo>
                    <a:pt x="13" y="25"/>
                  </a:lnTo>
                  <a:lnTo>
                    <a:pt x="858" y="25"/>
                  </a:lnTo>
                  <a:lnTo>
                    <a:pt x="858" y="0"/>
                  </a:lnTo>
                  <a:lnTo>
                    <a:pt x="13" y="0"/>
                  </a:lnTo>
                  <a:lnTo>
                    <a:pt x="24" y="14"/>
                  </a:lnTo>
                  <a:lnTo>
                    <a:pt x="0" y="14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" name="Freeform 343"/>
            <p:cNvSpPr>
              <a:spLocks/>
            </p:cNvSpPr>
            <p:nvPr/>
          </p:nvSpPr>
          <p:spPr bwMode="auto">
            <a:xfrm>
              <a:off x="1854" y="3214"/>
              <a:ext cx="24" cy="5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1"/>
                </a:cxn>
                <a:cxn ang="0">
                  <a:pos x="0" y="55"/>
                </a:cxn>
                <a:cxn ang="0">
                  <a:pos x="24" y="55"/>
                </a:cxn>
                <a:cxn ang="0">
                  <a:pos x="24" y="11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3" y="0"/>
                </a:cxn>
              </a:cxnLst>
              <a:rect l="0" t="0" r="r" b="b"/>
              <a:pathLst>
                <a:path w="24" h="55">
                  <a:moveTo>
                    <a:pt x="13" y="0"/>
                  </a:moveTo>
                  <a:lnTo>
                    <a:pt x="0" y="11"/>
                  </a:lnTo>
                  <a:lnTo>
                    <a:pt x="0" y="55"/>
                  </a:lnTo>
                  <a:lnTo>
                    <a:pt x="24" y="55"/>
                  </a:lnTo>
                  <a:lnTo>
                    <a:pt x="24" y="11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0" name="Rectangle 344"/>
            <p:cNvSpPr>
              <a:spLocks noChangeArrowheads="1"/>
            </p:cNvSpPr>
            <p:nvPr/>
          </p:nvSpPr>
          <p:spPr bwMode="auto">
            <a:xfrm>
              <a:off x="2620" y="3255"/>
              <a:ext cx="57" cy="3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1" name="Freeform 345"/>
            <p:cNvSpPr>
              <a:spLocks/>
            </p:cNvSpPr>
            <p:nvPr/>
          </p:nvSpPr>
          <p:spPr bwMode="auto">
            <a:xfrm>
              <a:off x="2620" y="3244"/>
              <a:ext cx="68" cy="25"/>
            </a:xfrm>
            <a:custGeom>
              <a:avLst/>
              <a:gdLst/>
              <a:ahLst/>
              <a:cxnLst>
                <a:cxn ang="0">
                  <a:pos x="68" y="11"/>
                </a:cxn>
                <a:cxn ang="0">
                  <a:pos x="57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57" y="25"/>
                </a:cxn>
                <a:cxn ang="0">
                  <a:pos x="44" y="11"/>
                </a:cxn>
                <a:cxn ang="0">
                  <a:pos x="68" y="11"/>
                </a:cxn>
                <a:cxn ang="0">
                  <a:pos x="68" y="0"/>
                </a:cxn>
                <a:cxn ang="0">
                  <a:pos x="57" y="0"/>
                </a:cxn>
                <a:cxn ang="0">
                  <a:pos x="68" y="11"/>
                </a:cxn>
              </a:cxnLst>
              <a:rect l="0" t="0" r="r" b="b"/>
              <a:pathLst>
                <a:path w="68" h="25">
                  <a:moveTo>
                    <a:pt x="68" y="11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7" y="25"/>
                  </a:lnTo>
                  <a:lnTo>
                    <a:pt x="44" y="11"/>
                  </a:lnTo>
                  <a:lnTo>
                    <a:pt x="68" y="11"/>
                  </a:lnTo>
                  <a:lnTo>
                    <a:pt x="68" y="0"/>
                  </a:lnTo>
                  <a:lnTo>
                    <a:pt x="57" y="0"/>
                  </a:lnTo>
                  <a:lnTo>
                    <a:pt x="6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2" name="Freeform 346"/>
            <p:cNvSpPr>
              <a:spLocks/>
            </p:cNvSpPr>
            <p:nvPr/>
          </p:nvSpPr>
          <p:spPr bwMode="auto">
            <a:xfrm>
              <a:off x="2664" y="3255"/>
              <a:ext cx="24" cy="323"/>
            </a:xfrm>
            <a:custGeom>
              <a:avLst/>
              <a:gdLst/>
              <a:ahLst/>
              <a:cxnLst>
                <a:cxn ang="0">
                  <a:pos x="13" y="323"/>
                </a:cxn>
                <a:cxn ang="0">
                  <a:pos x="24" y="312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12"/>
                </a:cxn>
                <a:cxn ang="0">
                  <a:pos x="13" y="299"/>
                </a:cxn>
                <a:cxn ang="0">
                  <a:pos x="13" y="323"/>
                </a:cxn>
                <a:cxn ang="0">
                  <a:pos x="24" y="323"/>
                </a:cxn>
                <a:cxn ang="0">
                  <a:pos x="24" y="312"/>
                </a:cxn>
                <a:cxn ang="0">
                  <a:pos x="13" y="323"/>
                </a:cxn>
              </a:cxnLst>
              <a:rect l="0" t="0" r="r" b="b"/>
              <a:pathLst>
                <a:path w="24" h="323">
                  <a:moveTo>
                    <a:pt x="13" y="323"/>
                  </a:moveTo>
                  <a:lnTo>
                    <a:pt x="24" y="31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12"/>
                  </a:lnTo>
                  <a:lnTo>
                    <a:pt x="13" y="299"/>
                  </a:lnTo>
                  <a:lnTo>
                    <a:pt x="13" y="323"/>
                  </a:lnTo>
                  <a:lnTo>
                    <a:pt x="24" y="323"/>
                  </a:lnTo>
                  <a:lnTo>
                    <a:pt x="24" y="312"/>
                  </a:lnTo>
                  <a:lnTo>
                    <a:pt x="13" y="3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3" name="Freeform 347"/>
            <p:cNvSpPr>
              <a:spLocks/>
            </p:cNvSpPr>
            <p:nvPr/>
          </p:nvSpPr>
          <p:spPr bwMode="auto">
            <a:xfrm>
              <a:off x="2607" y="3554"/>
              <a:ext cx="70" cy="2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3" y="24"/>
                </a:cxn>
                <a:cxn ang="0">
                  <a:pos x="70" y="24"/>
                </a:cxn>
                <a:cxn ang="0">
                  <a:pos x="70" y="0"/>
                </a:cxn>
                <a:cxn ang="0">
                  <a:pos x="13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3"/>
                </a:cxn>
              </a:cxnLst>
              <a:rect l="0" t="0" r="r" b="b"/>
              <a:pathLst>
                <a:path w="70" h="24">
                  <a:moveTo>
                    <a:pt x="0" y="13"/>
                  </a:moveTo>
                  <a:lnTo>
                    <a:pt x="13" y="24"/>
                  </a:lnTo>
                  <a:lnTo>
                    <a:pt x="70" y="24"/>
                  </a:lnTo>
                  <a:lnTo>
                    <a:pt x="70" y="0"/>
                  </a:lnTo>
                  <a:lnTo>
                    <a:pt x="13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4" name="Freeform 348"/>
            <p:cNvSpPr>
              <a:spLocks/>
            </p:cNvSpPr>
            <p:nvPr/>
          </p:nvSpPr>
          <p:spPr bwMode="auto">
            <a:xfrm>
              <a:off x="2607" y="3244"/>
              <a:ext cx="25" cy="32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1"/>
                </a:cxn>
                <a:cxn ang="0">
                  <a:pos x="0" y="323"/>
                </a:cxn>
                <a:cxn ang="0">
                  <a:pos x="25" y="323"/>
                </a:cxn>
                <a:cxn ang="0">
                  <a:pos x="25" y="11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3" y="0"/>
                </a:cxn>
              </a:cxnLst>
              <a:rect l="0" t="0" r="r" b="b"/>
              <a:pathLst>
                <a:path w="25" h="323">
                  <a:moveTo>
                    <a:pt x="13" y="0"/>
                  </a:moveTo>
                  <a:lnTo>
                    <a:pt x="0" y="11"/>
                  </a:lnTo>
                  <a:lnTo>
                    <a:pt x="0" y="323"/>
                  </a:lnTo>
                  <a:lnTo>
                    <a:pt x="25" y="323"/>
                  </a:lnTo>
                  <a:lnTo>
                    <a:pt x="25" y="11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5" name="Rectangle 349"/>
            <p:cNvSpPr>
              <a:spLocks noChangeArrowheads="1"/>
            </p:cNvSpPr>
            <p:nvPr/>
          </p:nvSpPr>
          <p:spPr bwMode="auto">
            <a:xfrm>
              <a:off x="2519" y="3261"/>
              <a:ext cx="54" cy="3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6" name="Freeform 350"/>
            <p:cNvSpPr>
              <a:spLocks/>
            </p:cNvSpPr>
            <p:nvPr/>
          </p:nvSpPr>
          <p:spPr bwMode="auto">
            <a:xfrm>
              <a:off x="2519" y="3250"/>
              <a:ext cx="68" cy="24"/>
            </a:xfrm>
            <a:custGeom>
              <a:avLst/>
              <a:gdLst/>
              <a:ahLst/>
              <a:cxnLst>
                <a:cxn ang="0">
                  <a:pos x="68" y="11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54" y="24"/>
                </a:cxn>
                <a:cxn ang="0">
                  <a:pos x="43" y="11"/>
                </a:cxn>
                <a:cxn ang="0">
                  <a:pos x="68" y="11"/>
                </a:cxn>
                <a:cxn ang="0">
                  <a:pos x="68" y="0"/>
                </a:cxn>
                <a:cxn ang="0">
                  <a:pos x="54" y="0"/>
                </a:cxn>
                <a:cxn ang="0">
                  <a:pos x="68" y="11"/>
                </a:cxn>
              </a:cxnLst>
              <a:rect l="0" t="0" r="r" b="b"/>
              <a:pathLst>
                <a:path w="68" h="24">
                  <a:moveTo>
                    <a:pt x="68" y="11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54" y="24"/>
                  </a:lnTo>
                  <a:lnTo>
                    <a:pt x="43" y="11"/>
                  </a:lnTo>
                  <a:lnTo>
                    <a:pt x="68" y="11"/>
                  </a:lnTo>
                  <a:lnTo>
                    <a:pt x="68" y="0"/>
                  </a:lnTo>
                  <a:lnTo>
                    <a:pt x="54" y="0"/>
                  </a:lnTo>
                  <a:lnTo>
                    <a:pt x="6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7" name="Freeform 351"/>
            <p:cNvSpPr>
              <a:spLocks/>
            </p:cNvSpPr>
            <p:nvPr/>
          </p:nvSpPr>
          <p:spPr bwMode="auto">
            <a:xfrm>
              <a:off x="2562" y="3261"/>
              <a:ext cx="25" cy="316"/>
            </a:xfrm>
            <a:custGeom>
              <a:avLst/>
              <a:gdLst/>
              <a:ahLst/>
              <a:cxnLst>
                <a:cxn ang="0">
                  <a:pos x="11" y="316"/>
                </a:cxn>
                <a:cxn ang="0">
                  <a:pos x="25" y="304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304"/>
                </a:cxn>
                <a:cxn ang="0">
                  <a:pos x="11" y="291"/>
                </a:cxn>
                <a:cxn ang="0">
                  <a:pos x="11" y="316"/>
                </a:cxn>
                <a:cxn ang="0">
                  <a:pos x="25" y="316"/>
                </a:cxn>
                <a:cxn ang="0">
                  <a:pos x="25" y="304"/>
                </a:cxn>
                <a:cxn ang="0">
                  <a:pos x="11" y="316"/>
                </a:cxn>
              </a:cxnLst>
              <a:rect l="0" t="0" r="r" b="b"/>
              <a:pathLst>
                <a:path w="25" h="316">
                  <a:moveTo>
                    <a:pt x="11" y="316"/>
                  </a:moveTo>
                  <a:lnTo>
                    <a:pt x="25" y="304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11" y="291"/>
                  </a:lnTo>
                  <a:lnTo>
                    <a:pt x="11" y="316"/>
                  </a:lnTo>
                  <a:lnTo>
                    <a:pt x="25" y="316"/>
                  </a:lnTo>
                  <a:lnTo>
                    <a:pt x="25" y="304"/>
                  </a:lnTo>
                  <a:lnTo>
                    <a:pt x="11" y="3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8" name="Freeform 352"/>
            <p:cNvSpPr>
              <a:spLocks/>
            </p:cNvSpPr>
            <p:nvPr/>
          </p:nvSpPr>
          <p:spPr bwMode="auto">
            <a:xfrm>
              <a:off x="2508" y="3552"/>
              <a:ext cx="65" cy="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5"/>
                </a:cxn>
                <a:cxn ang="0">
                  <a:pos x="65" y="25"/>
                </a:cxn>
                <a:cxn ang="0">
                  <a:pos x="65" y="0"/>
                </a:cxn>
                <a:cxn ang="0">
                  <a:pos x="11" y="0"/>
                </a:cxn>
                <a:cxn ang="0">
                  <a:pos x="24" y="13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3"/>
                </a:cxn>
              </a:cxnLst>
              <a:rect l="0" t="0" r="r" b="b"/>
              <a:pathLst>
                <a:path w="65" h="25">
                  <a:moveTo>
                    <a:pt x="0" y="13"/>
                  </a:moveTo>
                  <a:lnTo>
                    <a:pt x="11" y="25"/>
                  </a:lnTo>
                  <a:lnTo>
                    <a:pt x="65" y="25"/>
                  </a:lnTo>
                  <a:lnTo>
                    <a:pt x="65" y="0"/>
                  </a:lnTo>
                  <a:lnTo>
                    <a:pt x="11" y="0"/>
                  </a:lnTo>
                  <a:lnTo>
                    <a:pt x="24" y="13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" name="Freeform 353"/>
            <p:cNvSpPr>
              <a:spLocks/>
            </p:cNvSpPr>
            <p:nvPr/>
          </p:nvSpPr>
          <p:spPr bwMode="auto">
            <a:xfrm>
              <a:off x="2508" y="3250"/>
              <a:ext cx="24" cy="3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1"/>
                </a:cxn>
                <a:cxn ang="0">
                  <a:pos x="0" y="315"/>
                </a:cxn>
                <a:cxn ang="0">
                  <a:pos x="24" y="315"/>
                </a:cxn>
                <a:cxn ang="0">
                  <a:pos x="24" y="11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315">
                  <a:moveTo>
                    <a:pt x="11" y="0"/>
                  </a:moveTo>
                  <a:lnTo>
                    <a:pt x="0" y="11"/>
                  </a:lnTo>
                  <a:lnTo>
                    <a:pt x="0" y="315"/>
                  </a:lnTo>
                  <a:lnTo>
                    <a:pt x="24" y="315"/>
                  </a:lnTo>
                  <a:lnTo>
                    <a:pt x="24" y="11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" name="Rectangle 354"/>
            <p:cNvSpPr>
              <a:spLocks noChangeArrowheads="1"/>
            </p:cNvSpPr>
            <p:nvPr/>
          </p:nvSpPr>
          <p:spPr bwMode="auto">
            <a:xfrm>
              <a:off x="2425" y="3261"/>
              <a:ext cx="55" cy="3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" name="Freeform 355"/>
            <p:cNvSpPr>
              <a:spLocks/>
            </p:cNvSpPr>
            <p:nvPr/>
          </p:nvSpPr>
          <p:spPr bwMode="auto">
            <a:xfrm>
              <a:off x="2425" y="3250"/>
              <a:ext cx="68" cy="24"/>
            </a:xfrm>
            <a:custGeom>
              <a:avLst/>
              <a:gdLst/>
              <a:ahLst/>
              <a:cxnLst>
                <a:cxn ang="0">
                  <a:pos x="68" y="11"/>
                </a:cxn>
                <a:cxn ang="0">
                  <a:pos x="55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55" y="24"/>
                </a:cxn>
                <a:cxn ang="0">
                  <a:pos x="43" y="11"/>
                </a:cxn>
                <a:cxn ang="0">
                  <a:pos x="68" y="11"/>
                </a:cxn>
                <a:cxn ang="0">
                  <a:pos x="68" y="0"/>
                </a:cxn>
                <a:cxn ang="0">
                  <a:pos x="55" y="0"/>
                </a:cxn>
                <a:cxn ang="0">
                  <a:pos x="68" y="11"/>
                </a:cxn>
              </a:cxnLst>
              <a:rect l="0" t="0" r="r" b="b"/>
              <a:pathLst>
                <a:path w="68" h="24">
                  <a:moveTo>
                    <a:pt x="68" y="11"/>
                  </a:moveTo>
                  <a:lnTo>
                    <a:pt x="55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55" y="24"/>
                  </a:lnTo>
                  <a:lnTo>
                    <a:pt x="43" y="11"/>
                  </a:lnTo>
                  <a:lnTo>
                    <a:pt x="68" y="11"/>
                  </a:lnTo>
                  <a:lnTo>
                    <a:pt x="68" y="0"/>
                  </a:lnTo>
                  <a:lnTo>
                    <a:pt x="55" y="0"/>
                  </a:lnTo>
                  <a:lnTo>
                    <a:pt x="6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2" name="Freeform 356"/>
            <p:cNvSpPr>
              <a:spLocks/>
            </p:cNvSpPr>
            <p:nvPr/>
          </p:nvSpPr>
          <p:spPr bwMode="auto">
            <a:xfrm>
              <a:off x="2468" y="3261"/>
              <a:ext cx="25" cy="316"/>
            </a:xfrm>
            <a:custGeom>
              <a:avLst/>
              <a:gdLst/>
              <a:ahLst/>
              <a:cxnLst>
                <a:cxn ang="0">
                  <a:pos x="12" y="316"/>
                </a:cxn>
                <a:cxn ang="0">
                  <a:pos x="25" y="304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304"/>
                </a:cxn>
                <a:cxn ang="0">
                  <a:pos x="12" y="291"/>
                </a:cxn>
                <a:cxn ang="0">
                  <a:pos x="12" y="316"/>
                </a:cxn>
                <a:cxn ang="0">
                  <a:pos x="25" y="316"/>
                </a:cxn>
                <a:cxn ang="0">
                  <a:pos x="25" y="304"/>
                </a:cxn>
                <a:cxn ang="0">
                  <a:pos x="12" y="316"/>
                </a:cxn>
              </a:cxnLst>
              <a:rect l="0" t="0" r="r" b="b"/>
              <a:pathLst>
                <a:path w="25" h="316">
                  <a:moveTo>
                    <a:pt x="12" y="316"/>
                  </a:moveTo>
                  <a:lnTo>
                    <a:pt x="25" y="304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12" y="291"/>
                  </a:lnTo>
                  <a:lnTo>
                    <a:pt x="12" y="316"/>
                  </a:lnTo>
                  <a:lnTo>
                    <a:pt x="25" y="316"/>
                  </a:lnTo>
                  <a:lnTo>
                    <a:pt x="25" y="304"/>
                  </a:lnTo>
                  <a:lnTo>
                    <a:pt x="12" y="3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3" name="Freeform 357"/>
            <p:cNvSpPr>
              <a:spLocks/>
            </p:cNvSpPr>
            <p:nvPr/>
          </p:nvSpPr>
          <p:spPr bwMode="auto">
            <a:xfrm>
              <a:off x="2414" y="3552"/>
              <a:ext cx="66" cy="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5"/>
                </a:cxn>
                <a:cxn ang="0">
                  <a:pos x="66" y="25"/>
                </a:cxn>
                <a:cxn ang="0">
                  <a:pos x="66" y="0"/>
                </a:cxn>
                <a:cxn ang="0">
                  <a:pos x="11" y="0"/>
                </a:cxn>
                <a:cxn ang="0">
                  <a:pos x="24" y="13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3"/>
                </a:cxn>
              </a:cxnLst>
              <a:rect l="0" t="0" r="r" b="b"/>
              <a:pathLst>
                <a:path w="66" h="25">
                  <a:moveTo>
                    <a:pt x="0" y="13"/>
                  </a:moveTo>
                  <a:lnTo>
                    <a:pt x="11" y="25"/>
                  </a:lnTo>
                  <a:lnTo>
                    <a:pt x="66" y="25"/>
                  </a:lnTo>
                  <a:lnTo>
                    <a:pt x="66" y="0"/>
                  </a:lnTo>
                  <a:lnTo>
                    <a:pt x="11" y="0"/>
                  </a:lnTo>
                  <a:lnTo>
                    <a:pt x="24" y="13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4" name="Freeform 358"/>
            <p:cNvSpPr>
              <a:spLocks/>
            </p:cNvSpPr>
            <p:nvPr/>
          </p:nvSpPr>
          <p:spPr bwMode="auto">
            <a:xfrm>
              <a:off x="2414" y="3250"/>
              <a:ext cx="24" cy="3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1"/>
                </a:cxn>
                <a:cxn ang="0">
                  <a:pos x="0" y="315"/>
                </a:cxn>
                <a:cxn ang="0">
                  <a:pos x="24" y="315"/>
                </a:cxn>
                <a:cxn ang="0">
                  <a:pos x="24" y="11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315">
                  <a:moveTo>
                    <a:pt x="11" y="0"/>
                  </a:moveTo>
                  <a:lnTo>
                    <a:pt x="0" y="11"/>
                  </a:lnTo>
                  <a:lnTo>
                    <a:pt x="0" y="315"/>
                  </a:lnTo>
                  <a:lnTo>
                    <a:pt x="24" y="315"/>
                  </a:lnTo>
                  <a:lnTo>
                    <a:pt x="24" y="11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5" name="Rectangle 359"/>
            <p:cNvSpPr>
              <a:spLocks noChangeArrowheads="1"/>
            </p:cNvSpPr>
            <p:nvPr/>
          </p:nvSpPr>
          <p:spPr bwMode="auto">
            <a:xfrm>
              <a:off x="2320" y="3261"/>
              <a:ext cx="54" cy="3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6" name="Freeform 360"/>
            <p:cNvSpPr>
              <a:spLocks/>
            </p:cNvSpPr>
            <p:nvPr/>
          </p:nvSpPr>
          <p:spPr bwMode="auto">
            <a:xfrm>
              <a:off x="2320" y="3250"/>
              <a:ext cx="68" cy="24"/>
            </a:xfrm>
            <a:custGeom>
              <a:avLst/>
              <a:gdLst/>
              <a:ahLst/>
              <a:cxnLst>
                <a:cxn ang="0">
                  <a:pos x="68" y="11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54" y="24"/>
                </a:cxn>
                <a:cxn ang="0">
                  <a:pos x="43" y="11"/>
                </a:cxn>
                <a:cxn ang="0">
                  <a:pos x="68" y="11"/>
                </a:cxn>
                <a:cxn ang="0">
                  <a:pos x="68" y="0"/>
                </a:cxn>
                <a:cxn ang="0">
                  <a:pos x="54" y="0"/>
                </a:cxn>
                <a:cxn ang="0">
                  <a:pos x="68" y="11"/>
                </a:cxn>
              </a:cxnLst>
              <a:rect l="0" t="0" r="r" b="b"/>
              <a:pathLst>
                <a:path w="68" h="24">
                  <a:moveTo>
                    <a:pt x="68" y="11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54" y="24"/>
                  </a:lnTo>
                  <a:lnTo>
                    <a:pt x="43" y="11"/>
                  </a:lnTo>
                  <a:lnTo>
                    <a:pt x="68" y="11"/>
                  </a:lnTo>
                  <a:lnTo>
                    <a:pt x="68" y="0"/>
                  </a:lnTo>
                  <a:lnTo>
                    <a:pt x="54" y="0"/>
                  </a:lnTo>
                  <a:lnTo>
                    <a:pt x="6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7" name="Freeform 361"/>
            <p:cNvSpPr>
              <a:spLocks/>
            </p:cNvSpPr>
            <p:nvPr/>
          </p:nvSpPr>
          <p:spPr bwMode="auto">
            <a:xfrm>
              <a:off x="2363" y="3261"/>
              <a:ext cx="25" cy="316"/>
            </a:xfrm>
            <a:custGeom>
              <a:avLst/>
              <a:gdLst/>
              <a:ahLst/>
              <a:cxnLst>
                <a:cxn ang="0">
                  <a:pos x="11" y="316"/>
                </a:cxn>
                <a:cxn ang="0">
                  <a:pos x="25" y="304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304"/>
                </a:cxn>
                <a:cxn ang="0">
                  <a:pos x="11" y="291"/>
                </a:cxn>
                <a:cxn ang="0">
                  <a:pos x="11" y="316"/>
                </a:cxn>
                <a:cxn ang="0">
                  <a:pos x="25" y="316"/>
                </a:cxn>
                <a:cxn ang="0">
                  <a:pos x="25" y="304"/>
                </a:cxn>
                <a:cxn ang="0">
                  <a:pos x="11" y="316"/>
                </a:cxn>
              </a:cxnLst>
              <a:rect l="0" t="0" r="r" b="b"/>
              <a:pathLst>
                <a:path w="25" h="316">
                  <a:moveTo>
                    <a:pt x="11" y="316"/>
                  </a:moveTo>
                  <a:lnTo>
                    <a:pt x="25" y="304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11" y="291"/>
                  </a:lnTo>
                  <a:lnTo>
                    <a:pt x="11" y="316"/>
                  </a:lnTo>
                  <a:lnTo>
                    <a:pt x="25" y="316"/>
                  </a:lnTo>
                  <a:lnTo>
                    <a:pt x="25" y="304"/>
                  </a:lnTo>
                  <a:lnTo>
                    <a:pt x="11" y="3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8" name="Freeform 362"/>
            <p:cNvSpPr>
              <a:spLocks/>
            </p:cNvSpPr>
            <p:nvPr/>
          </p:nvSpPr>
          <p:spPr bwMode="auto">
            <a:xfrm>
              <a:off x="2307" y="3552"/>
              <a:ext cx="67" cy="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3" y="25"/>
                </a:cxn>
                <a:cxn ang="0">
                  <a:pos x="67" y="25"/>
                </a:cxn>
                <a:cxn ang="0">
                  <a:pos x="67" y="0"/>
                </a:cxn>
                <a:cxn ang="0">
                  <a:pos x="13" y="0"/>
                </a:cxn>
                <a:cxn ang="0">
                  <a:pos x="26" y="13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0" y="13"/>
                </a:cxn>
              </a:cxnLst>
              <a:rect l="0" t="0" r="r" b="b"/>
              <a:pathLst>
                <a:path w="67" h="25">
                  <a:moveTo>
                    <a:pt x="0" y="13"/>
                  </a:moveTo>
                  <a:lnTo>
                    <a:pt x="13" y="25"/>
                  </a:lnTo>
                  <a:lnTo>
                    <a:pt x="67" y="25"/>
                  </a:lnTo>
                  <a:lnTo>
                    <a:pt x="67" y="0"/>
                  </a:lnTo>
                  <a:lnTo>
                    <a:pt x="13" y="0"/>
                  </a:lnTo>
                  <a:lnTo>
                    <a:pt x="26" y="13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" name="Freeform 363"/>
            <p:cNvSpPr>
              <a:spLocks/>
            </p:cNvSpPr>
            <p:nvPr/>
          </p:nvSpPr>
          <p:spPr bwMode="auto">
            <a:xfrm>
              <a:off x="2307" y="3250"/>
              <a:ext cx="26" cy="31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1"/>
                </a:cxn>
                <a:cxn ang="0">
                  <a:pos x="0" y="315"/>
                </a:cxn>
                <a:cxn ang="0">
                  <a:pos x="26" y="315"/>
                </a:cxn>
                <a:cxn ang="0">
                  <a:pos x="26" y="11"/>
                </a:cxn>
                <a:cxn ang="0">
                  <a:pos x="13" y="2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3" y="0"/>
                </a:cxn>
              </a:cxnLst>
              <a:rect l="0" t="0" r="r" b="b"/>
              <a:pathLst>
                <a:path w="26" h="315">
                  <a:moveTo>
                    <a:pt x="13" y="0"/>
                  </a:moveTo>
                  <a:lnTo>
                    <a:pt x="0" y="11"/>
                  </a:lnTo>
                  <a:lnTo>
                    <a:pt x="0" y="315"/>
                  </a:lnTo>
                  <a:lnTo>
                    <a:pt x="26" y="315"/>
                  </a:lnTo>
                  <a:lnTo>
                    <a:pt x="26" y="11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" name="Rectangle 364"/>
            <p:cNvSpPr>
              <a:spLocks noChangeArrowheads="1"/>
            </p:cNvSpPr>
            <p:nvPr/>
          </p:nvSpPr>
          <p:spPr bwMode="auto">
            <a:xfrm>
              <a:off x="2228" y="3261"/>
              <a:ext cx="54" cy="3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" name="Freeform 365"/>
            <p:cNvSpPr>
              <a:spLocks/>
            </p:cNvSpPr>
            <p:nvPr/>
          </p:nvSpPr>
          <p:spPr bwMode="auto">
            <a:xfrm>
              <a:off x="2228" y="3250"/>
              <a:ext cx="67" cy="24"/>
            </a:xfrm>
            <a:custGeom>
              <a:avLst/>
              <a:gdLst/>
              <a:ahLst/>
              <a:cxnLst>
                <a:cxn ang="0">
                  <a:pos x="67" y="11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54" y="24"/>
                </a:cxn>
                <a:cxn ang="0">
                  <a:pos x="43" y="11"/>
                </a:cxn>
                <a:cxn ang="0">
                  <a:pos x="67" y="11"/>
                </a:cxn>
                <a:cxn ang="0">
                  <a:pos x="67" y="0"/>
                </a:cxn>
                <a:cxn ang="0">
                  <a:pos x="54" y="0"/>
                </a:cxn>
                <a:cxn ang="0">
                  <a:pos x="67" y="11"/>
                </a:cxn>
              </a:cxnLst>
              <a:rect l="0" t="0" r="r" b="b"/>
              <a:pathLst>
                <a:path w="67" h="24">
                  <a:moveTo>
                    <a:pt x="67" y="11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54" y="24"/>
                  </a:lnTo>
                  <a:lnTo>
                    <a:pt x="43" y="11"/>
                  </a:lnTo>
                  <a:lnTo>
                    <a:pt x="67" y="11"/>
                  </a:lnTo>
                  <a:lnTo>
                    <a:pt x="67" y="0"/>
                  </a:lnTo>
                  <a:lnTo>
                    <a:pt x="54" y="0"/>
                  </a:lnTo>
                  <a:lnTo>
                    <a:pt x="6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" name="Freeform 366"/>
            <p:cNvSpPr>
              <a:spLocks/>
            </p:cNvSpPr>
            <p:nvPr/>
          </p:nvSpPr>
          <p:spPr bwMode="auto">
            <a:xfrm>
              <a:off x="2271" y="3261"/>
              <a:ext cx="24" cy="316"/>
            </a:xfrm>
            <a:custGeom>
              <a:avLst/>
              <a:gdLst/>
              <a:ahLst/>
              <a:cxnLst>
                <a:cxn ang="0">
                  <a:pos x="11" y="316"/>
                </a:cxn>
                <a:cxn ang="0">
                  <a:pos x="24" y="304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04"/>
                </a:cxn>
                <a:cxn ang="0">
                  <a:pos x="11" y="291"/>
                </a:cxn>
                <a:cxn ang="0">
                  <a:pos x="11" y="316"/>
                </a:cxn>
                <a:cxn ang="0">
                  <a:pos x="24" y="316"/>
                </a:cxn>
                <a:cxn ang="0">
                  <a:pos x="24" y="304"/>
                </a:cxn>
                <a:cxn ang="0">
                  <a:pos x="11" y="316"/>
                </a:cxn>
              </a:cxnLst>
              <a:rect l="0" t="0" r="r" b="b"/>
              <a:pathLst>
                <a:path w="24" h="316">
                  <a:moveTo>
                    <a:pt x="11" y="316"/>
                  </a:moveTo>
                  <a:lnTo>
                    <a:pt x="24" y="30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11" y="291"/>
                  </a:lnTo>
                  <a:lnTo>
                    <a:pt x="11" y="316"/>
                  </a:lnTo>
                  <a:lnTo>
                    <a:pt x="24" y="316"/>
                  </a:lnTo>
                  <a:lnTo>
                    <a:pt x="24" y="304"/>
                  </a:lnTo>
                  <a:lnTo>
                    <a:pt x="11" y="3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" name="Freeform 367"/>
            <p:cNvSpPr>
              <a:spLocks/>
            </p:cNvSpPr>
            <p:nvPr/>
          </p:nvSpPr>
          <p:spPr bwMode="auto">
            <a:xfrm>
              <a:off x="2217" y="3552"/>
              <a:ext cx="65" cy="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5"/>
                </a:cxn>
                <a:cxn ang="0">
                  <a:pos x="65" y="25"/>
                </a:cxn>
                <a:cxn ang="0">
                  <a:pos x="65" y="0"/>
                </a:cxn>
                <a:cxn ang="0">
                  <a:pos x="11" y="0"/>
                </a:cxn>
                <a:cxn ang="0">
                  <a:pos x="24" y="13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3"/>
                </a:cxn>
              </a:cxnLst>
              <a:rect l="0" t="0" r="r" b="b"/>
              <a:pathLst>
                <a:path w="65" h="25">
                  <a:moveTo>
                    <a:pt x="0" y="13"/>
                  </a:moveTo>
                  <a:lnTo>
                    <a:pt x="11" y="25"/>
                  </a:lnTo>
                  <a:lnTo>
                    <a:pt x="65" y="25"/>
                  </a:lnTo>
                  <a:lnTo>
                    <a:pt x="65" y="0"/>
                  </a:lnTo>
                  <a:lnTo>
                    <a:pt x="11" y="0"/>
                  </a:lnTo>
                  <a:lnTo>
                    <a:pt x="24" y="13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" name="Freeform 368"/>
            <p:cNvSpPr>
              <a:spLocks/>
            </p:cNvSpPr>
            <p:nvPr/>
          </p:nvSpPr>
          <p:spPr bwMode="auto">
            <a:xfrm>
              <a:off x="2217" y="3250"/>
              <a:ext cx="24" cy="3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1"/>
                </a:cxn>
                <a:cxn ang="0">
                  <a:pos x="0" y="315"/>
                </a:cxn>
                <a:cxn ang="0">
                  <a:pos x="24" y="315"/>
                </a:cxn>
                <a:cxn ang="0">
                  <a:pos x="24" y="11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315">
                  <a:moveTo>
                    <a:pt x="11" y="0"/>
                  </a:moveTo>
                  <a:lnTo>
                    <a:pt x="0" y="11"/>
                  </a:lnTo>
                  <a:lnTo>
                    <a:pt x="0" y="315"/>
                  </a:lnTo>
                  <a:lnTo>
                    <a:pt x="24" y="315"/>
                  </a:lnTo>
                  <a:lnTo>
                    <a:pt x="24" y="11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" name="Rectangle 369"/>
            <p:cNvSpPr>
              <a:spLocks noChangeArrowheads="1"/>
            </p:cNvSpPr>
            <p:nvPr/>
          </p:nvSpPr>
          <p:spPr bwMode="auto">
            <a:xfrm>
              <a:off x="2134" y="3261"/>
              <a:ext cx="54" cy="3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" name="Freeform 370"/>
            <p:cNvSpPr>
              <a:spLocks/>
            </p:cNvSpPr>
            <p:nvPr/>
          </p:nvSpPr>
          <p:spPr bwMode="auto">
            <a:xfrm>
              <a:off x="2134" y="3250"/>
              <a:ext cx="68" cy="24"/>
            </a:xfrm>
            <a:custGeom>
              <a:avLst/>
              <a:gdLst/>
              <a:ahLst/>
              <a:cxnLst>
                <a:cxn ang="0">
                  <a:pos x="68" y="11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54" y="24"/>
                </a:cxn>
                <a:cxn ang="0">
                  <a:pos x="43" y="11"/>
                </a:cxn>
                <a:cxn ang="0">
                  <a:pos x="68" y="11"/>
                </a:cxn>
                <a:cxn ang="0">
                  <a:pos x="68" y="0"/>
                </a:cxn>
                <a:cxn ang="0">
                  <a:pos x="54" y="0"/>
                </a:cxn>
                <a:cxn ang="0">
                  <a:pos x="68" y="11"/>
                </a:cxn>
              </a:cxnLst>
              <a:rect l="0" t="0" r="r" b="b"/>
              <a:pathLst>
                <a:path w="68" h="24">
                  <a:moveTo>
                    <a:pt x="68" y="11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54" y="24"/>
                  </a:lnTo>
                  <a:lnTo>
                    <a:pt x="43" y="11"/>
                  </a:lnTo>
                  <a:lnTo>
                    <a:pt x="68" y="11"/>
                  </a:lnTo>
                  <a:lnTo>
                    <a:pt x="68" y="0"/>
                  </a:lnTo>
                  <a:lnTo>
                    <a:pt x="54" y="0"/>
                  </a:lnTo>
                  <a:lnTo>
                    <a:pt x="6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" name="Freeform 371"/>
            <p:cNvSpPr>
              <a:spLocks/>
            </p:cNvSpPr>
            <p:nvPr/>
          </p:nvSpPr>
          <p:spPr bwMode="auto">
            <a:xfrm>
              <a:off x="2177" y="3261"/>
              <a:ext cx="25" cy="316"/>
            </a:xfrm>
            <a:custGeom>
              <a:avLst/>
              <a:gdLst/>
              <a:ahLst/>
              <a:cxnLst>
                <a:cxn ang="0">
                  <a:pos x="11" y="316"/>
                </a:cxn>
                <a:cxn ang="0">
                  <a:pos x="25" y="304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304"/>
                </a:cxn>
                <a:cxn ang="0">
                  <a:pos x="11" y="291"/>
                </a:cxn>
                <a:cxn ang="0">
                  <a:pos x="11" y="316"/>
                </a:cxn>
                <a:cxn ang="0">
                  <a:pos x="25" y="316"/>
                </a:cxn>
                <a:cxn ang="0">
                  <a:pos x="25" y="304"/>
                </a:cxn>
                <a:cxn ang="0">
                  <a:pos x="11" y="316"/>
                </a:cxn>
              </a:cxnLst>
              <a:rect l="0" t="0" r="r" b="b"/>
              <a:pathLst>
                <a:path w="25" h="316">
                  <a:moveTo>
                    <a:pt x="11" y="316"/>
                  </a:moveTo>
                  <a:lnTo>
                    <a:pt x="25" y="304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11" y="291"/>
                  </a:lnTo>
                  <a:lnTo>
                    <a:pt x="11" y="316"/>
                  </a:lnTo>
                  <a:lnTo>
                    <a:pt x="25" y="316"/>
                  </a:lnTo>
                  <a:lnTo>
                    <a:pt x="25" y="304"/>
                  </a:lnTo>
                  <a:lnTo>
                    <a:pt x="11" y="3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8" name="Freeform 372"/>
            <p:cNvSpPr>
              <a:spLocks/>
            </p:cNvSpPr>
            <p:nvPr/>
          </p:nvSpPr>
          <p:spPr bwMode="auto">
            <a:xfrm>
              <a:off x="2123" y="3552"/>
              <a:ext cx="65" cy="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5"/>
                </a:cxn>
                <a:cxn ang="0">
                  <a:pos x="65" y="25"/>
                </a:cxn>
                <a:cxn ang="0">
                  <a:pos x="65" y="0"/>
                </a:cxn>
                <a:cxn ang="0">
                  <a:pos x="11" y="0"/>
                </a:cxn>
                <a:cxn ang="0">
                  <a:pos x="24" y="13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3"/>
                </a:cxn>
              </a:cxnLst>
              <a:rect l="0" t="0" r="r" b="b"/>
              <a:pathLst>
                <a:path w="65" h="25">
                  <a:moveTo>
                    <a:pt x="0" y="13"/>
                  </a:moveTo>
                  <a:lnTo>
                    <a:pt x="11" y="25"/>
                  </a:lnTo>
                  <a:lnTo>
                    <a:pt x="65" y="25"/>
                  </a:lnTo>
                  <a:lnTo>
                    <a:pt x="65" y="0"/>
                  </a:lnTo>
                  <a:lnTo>
                    <a:pt x="11" y="0"/>
                  </a:lnTo>
                  <a:lnTo>
                    <a:pt x="24" y="13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" name="Freeform 373"/>
            <p:cNvSpPr>
              <a:spLocks/>
            </p:cNvSpPr>
            <p:nvPr/>
          </p:nvSpPr>
          <p:spPr bwMode="auto">
            <a:xfrm>
              <a:off x="2123" y="3250"/>
              <a:ext cx="24" cy="3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1"/>
                </a:cxn>
                <a:cxn ang="0">
                  <a:pos x="0" y="315"/>
                </a:cxn>
                <a:cxn ang="0">
                  <a:pos x="24" y="315"/>
                </a:cxn>
                <a:cxn ang="0">
                  <a:pos x="24" y="11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315">
                  <a:moveTo>
                    <a:pt x="11" y="0"/>
                  </a:moveTo>
                  <a:lnTo>
                    <a:pt x="0" y="11"/>
                  </a:lnTo>
                  <a:lnTo>
                    <a:pt x="0" y="315"/>
                  </a:lnTo>
                  <a:lnTo>
                    <a:pt x="24" y="315"/>
                  </a:lnTo>
                  <a:lnTo>
                    <a:pt x="24" y="11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" name="Rectangle 374"/>
            <p:cNvSpPr>
              <a:spLocks noChangeArrowheads="1"/>
            </p:cNvSpPr>
            <p:nvPr/>
          </p:nvSpPr>
          <p:spPr bwMode="auto">
            <a:xfrm>
              <a:off x="2042" y="3261"/>
              <a:ext cx="54" cy="3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1" name="Freeform 375"/>
            <p:cNvSpPr>
              <a:spLocks/>
            </p:cNvSpPr>
            <p:nvPr/>
          </p:nvSpPr>
          <p:spPr bwMode="auto">
            <a:xfrm>
              <a:off x="2042" y="3250"/>
              <a:ext cx="66" cy="24"/>
            </a:xfrm>
            <a:custGeom>
              <a:avLst/>
              <a:gdLst/>
              <a:ahLst/>
              <a:cxnLst>
                <a:cxn ang="0">
                  <a:pos x="66" y="11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54" y="24"/>
                </a:cxn>
                <a:cxn ang="0">
                  <a:pos x="41" y="11"/>
                </a:cxn>
                <a:cxn ang="0">
                  <a:pos x="66" y="11"/>
                </a:cxn>
                <a:cxn ang="0">
                  <a:pos x="66" y="0"/>
                </a:cxn>
                <a:cxn ang="0">
                  <a:pos x="54" y="0"/>
                </a:cxn>
                <a:cxn ang="0">
                  <a:pos x="66" y="11"/>
                </a:cxn>
              </a:cxnLst>
              <a:rect l="0" t="0" r="r" b="b"/>
              <a:pathLst>
                <a:path w="66" h="24">
                  <a:moveTo>
                    <a:pt x="66" y="11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54" y="24"/>
                  </a:lnTo>
                  <a:lnTo>
                    <a:pt x="41" y="11"/>
                  </a:lnTo>
                  <a:lnTo>
                    <a:pt x="66" y="11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6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2" name="Freeform 376"/>
            <p:cNvSpPr>
              <a:spLocks/>
            </p:cNvSpPr>
            <p:nvPr/>
          </p:nvSpPr>
          <p:spPr bwMode="auto">
            <a:xfrm>
              <a:off x="2083" y="3261"/>
              <a:ext cx="25" cy="316"/>
            </a:xfrm>
            <a:custGeom>
              <a:avLst/>
              <a:gdLst/>
              <a:ahLst/>
              <a:cxnLst>
                <a:cxn ang="0">
                  <a:pos x="13" y="316"/>
                </a:cxn>
                <a:cxn ang="0">
                  <a:pos x="25" y="304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304"/>
                </a:cxn>
                <a:cxn ang="0">
                  <a:pos x="13" y="291"/>
                </a:cxn>
                <a:cxn ang="0">
                  <a:pos x="13" y="316"/>
                </a:cxn>
                <a:cxn ang="0">
                  <a:pos x="25" y="316"/>
                </a:cxn>
                <a:cxn ang="0">
                  <a:pos x="25" y="304"/>
                </a:cxn>
                <a:cxn ang="0">
                  <a:pos x="13" y="316"/>
                </a:cxn>
              </a:cxnLst>
              <a:rect l="0" t="0" r="r" b="b"/>
              <a:pathLst>
                <a:path w="25" h="316">
                  <a:moveTo>
                    <a:pt x="13" y="316"/>
                  </a:moveTo>
                  <a:lnTo>
                    <a:pt x="25" y="304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13" y="291"/>
                  </a:lnTo>
                  <a:lnTo>
                    <a:pt x="13" y="316"/>
                  </a:lnTo>
                  <a:lnTo>
                    <a:pt x="25" y="316"/>
                  </a:lnTo>
                  <a:lnTo>
                    <a:pt x="25" y="304"/>
                  </a:lnTo>
                  <a:lnTo>
                    <a:pt x="13" y="3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3" name="Freeform 377"/>
            <p:cNvSpPr>
              <a:spLocks/>
            </p:cNvSpPr>
            <p:nvPr/>
          </p:nvSpPr>
          <p:spPr bwMode="auto">
            <a:xfrm>
              <a:off x="2029" y="3552"/>
              <a:ext cx="67" cy="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3" y="25"/>
                </a:cxn>
                <a:cxn ang="0">
                  <a:pos x="67" y="25"/>
                </a:cxn>
                <a:cxn ang="0">
                  <a:pos x="67" y="0"/>
                </a:cxn>
                <a:cxn ang="0">
                  <a:pos x="13" y="0"/>
                </a:cxn>
                <a:cxn ang="0">
                  <a:pos x="24" y="13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0" y="13"/>
                </a:cxn>
              </a:cxnLst>
              <a:rect l="0" t="0" r="r" b="b"/>
              <a:pathLst>
                <a:path w="67" h="25">
                  <a:moveTo>
                    <a:pt x="0" y="13"/>
                  </a:moveTo>
                  <a:lnTo>
                    <a:pt x="13" y="25"/>
                  </a:lnTo>
                  <a:lnTo>
                    <a:pt x="67" y="25"/>
                  </a:lnTo>
                  <a:lnTo>
                    <a:pt x="67" y="0"/>
                  </a:lnTo>
                  <a:lnTo>
                    <a:pt x="13" y="0"/>
                  </a:lnTo>
                  <a:lnTo>
                    <a:pt x="24" y="13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4" name="Freeform 378"/>
            <p:cNvSpPr>
              <a:spLocks/>
            </p:cNvSpPr>
            <p:nvPr/>
          </p:nvSpPr>
          <p:spPr bwMode="auto">
            <a:xfrm>
              <a:off x="2029" y="3250"/>
              <a:ext cx="24" cy="31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1"/>
                </a:cxn>
                <a:cxn ang="0">
                  <a:pos x="0" y="315"/>
                </a:cxn>
                <a:cxn ang="0">
                  <a:pos x="24" y="315"/>
                </a:cxn>
                <a:cxn ang="0">
                  <a:pos x="24" y="11"/>
                </a:cxn>
                <a:cxn ang="0">
                  <a:pos x="13" y="2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3" y="0"/>
                </a:cxn>
              </a:cxnLst>
              <a:rect l="0" t="0" r="r" b="b"/>
              <a:pathLst>
                <a:path w="24" h="315">
                  <a:moveTo>
                    <a:pt x="13" y="0"/>
                  </a:moveTo>
                  <a:lnTo>
                    <a:pt x="0" y="11"/>
                  </a:lnTo>
                  <a:lnTo>
                    <a:pt x="0" y="315"/>
                  </a:lnTo>
                  <a:lnTo>
                    <a:pt x="24" y="315"/>
                  </a:lnTo>
                  <a:lnTo>
                    <a:pt x="24" y="11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5" name="Rectangle 379"/>
            <p:cNvSpPr>
              <a:spLocks noChangeArrowheads="1"/>
            </p:cNvSpPr>
            <p:nvPr/>
          </p:nvSpPr>
          <p:spPr bwMode="auto">
            <a:xfrm>
              <a:off x="1927" y="3261"/>
              <a:ext cx="53" cy="3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6" name="Freeform 380"/>
            <p:cNvSpPr>
              <a:spLocks/>
            </p:cNvSpPr>
            <p:nvPr/>
          </p:nvSpPr>
          <p:spPr bwMode="auto">
            <a:xfrm>
              <a:off x="1927" y="3250"/>
              <a:ext cx="64" cy="2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53" y="24"/>
                </a:cxn>
                <a:cxn ang="0">
                  <a:pos x="40" y="11"/>
                </a:cxn>
                <a:cxn ang="0">
                  <a:pos x="64" y="11"/>
                </a:cxn>
                <a:cxn ang="0">
                  <a:pos x="64" y="0"/>
                </a:cxn>
                <a:cxn ang="0">
                  <a:pos x="53" y="0"/>
                </a:cxn>
                <a:cxn ang="0">
                  <a:pos x="64" y="11"/>
                </a:cxn>
              </a:cxnLst>
              <a:rect l="0" t="0" r="r" b="b"/>
              <a:pathLst>
                <a:path w="64" h="24">
                  <a:moveTo>
                    <a:pt x="64" y="11"/>
                  </a:moveTo>
                  <a:lnTo>
                    <a:pt x="53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53" y="24"/>
                  </a:lnTo>
                  <a:lnTo>
                    <a:pt x="40" y="11"/>
                  </a:lnTo>
                  <a:lnTo>
                    <a:pt x="64" y="11"/>
                  </a:lnTo>
                  <a:lnTo>
                    <a:pt x="64" y="0"/>
                  </a:lnTo>
                  <a:lnTo>
                    <a:pt x="53" y="0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7" name="Freeform 381"/>
            <p:cNvSpPr>
              <a:spLocks/>
            </p:cNvSpPr>
            <p:nvPr/>
          </p:nvSpPr>
          <p:spPr bwMode="auto">
            <a:xfrm>
              <a:off x="1967" y="3261"/>
              <a:ext cx="24" cy="316"/>
            </a:xfrm>
            <a:custGeom>
              <a:avLst/>
              <a:gdLst/>
              <a:ahLst/>
              <a:cxnLst>
                <a:cxn ang="0">
                  <a:pos x="13" y="316"/>
                </a:cxn>
                <a:cxn ang="0">
                  <a:pos x="24" y="304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04"/>
                </a:cxn>
                <a:cxn ang="0">
                  <a:pos x="13" y="291"/>
                </a:cxn>
                <a:cxn ang="0">
                  <a:pos x="13" y="316"/>
                </a:cxn>
                <a:cxn ang="0">
                  <a:pos x="24" y="316"/>
                </a:cxn>
                <a:cxn ang="0">
                  <a:pos x="24" y="304"/>
                </a:cxn>
                <a:cxn ang="0">
                  <a:pos x="13" y="316"/>
                </a:cxn>
              </a:cxnLst>
              <a:rect l="0" t="0" r="r" b="b"/>
              <a:pathLst>
                <a:path w="24" h="316">
                  <a:moveTo>
                    <a:pt x="13" y="316"/>
                  </a:moveTo>
                  <a:lnTo>
                    <a:pt x="24" y="30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13" y="291"/>
                  </a:lnTo>
                  <a:lnTo>
                    <a:pt x="13" y="316"/>
                  </a:lnTo>
                  <a:lnTo>
                    <a:pt x="24" y="316"/>
                  </a:lnTo>
                  <a:lnTo>
                    <a:pt x="24" y="304"/>
                  </a:lnTo>
                  <a:lnTo>
                    <a:pt x="13" y="3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8" name="Freeform 382"/>
            <p:cNvSpPr>
              <a:spLocks/>
            </p:cNvSpPr>
            <p:nvPr/>
          </p:nvSpPr>
          <p:spPr bwMode="auto">
            <a:xfrm>
              <a:off x="1914" y="3552"/>
              <a:ext cx="66" cy="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3" y="25"/>
                </a:cxn>
                <a:cxn ang="0">
                  <a:pos x="66" y="25"/>
                </a:cxn>
                <a:cxn ang="0">
                  <a:pos x="66" y="0"/>
                </a:cxn>
                <a:cxn ang="0">
                  <a:pos x="13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0" y="13"/>
                </a:cxn>
              </a:cxnLst>
              <a:rect l="0" t="0" r="r" b="b"/>
              <a:pathLst>
                <a:path w="66" h="25">
                  <a:moveTo>
                    <a:pt x="0" y="13"/>
                  </a:moveTo>
                  <a:lnTo>
                    <a:pt x="13" y="25"/>
                  </a:lnTo>
                  <a:lnTo>
                    <a:pt x="66" y="25"/>
                  </a:lnTo>
                  <a:lnTo>
                    <a:pt x="66" y="0"/>
                  </a:lnTo>
                  <a:lnTo>
                    <a:pt x="13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9" name="Freeform 383"/>
            <p:cNvSpPr>
              <a:spLocks/>
            </p:cNvSpPr>
            <p:nvPr/>
          </p:nvSpPr>
          <p:spPr bwMode="auto">
            <a:xfrm>
              <a:off x="1914" y="3250"/>
              <a:ext cx="25" cy="31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1"/>
                </a:cxn>
                <a:cxn ang="0">
                  <a:pos x="0" y="315"/>
                </a:cxn>
                <a:cxn ang="0">
                  <a:pos x="25" y="315"/>
                </a:cxn>
                <a:cxn ang="0">
                  <a:pos x="25" y="11"/>
                </a:cxn>
                <a:cxn ang="0">
                  <a:pos x="13" y="2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3" y="0"/>
                </a:cxn>
              </a:cxnLst>
              <a:rect l="0" t="0" r="r" b="b"/>
              <a:pathLst>
                <a:path w="25" h="315">
                  <a:moveTo>
                    <a:pt x="13" y="0"/>
                  </a:moveTo>
                  <a:lnTo>
                    <a:pt x="0" y="11"/>
                  </a:lnTo>
                  <a:lnTo>
                    <a:pt x="0" y="315"/>
                  </a:lnTo>
                  <a:lnTo>
                    <a:pt x="25" y="315"/>
                  </a:lnTo>
                  <a:lnTo>
                    <a:pt x="25" y="11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" name="Freeform 384"/>
            <p:cNvSpPr>
              <a:spLocks/>
            </p:cNvSpPr>
            <p:nvPr/>
          </p:nvSpPr>
          <p:spPr bwMode="auto">
            <a:xfrm>
              <a:off x="1398" y="3133"/>
              <a:ext cx="685" cy="710"/>
            </a:xfrm>
            <a:custGeom>
              <a:avLst/>
              <a:gdLst/>
              <a:ahLst/>
              <a:cxnLst>
                <a:cxn ang="0">
                  <a:pos x="334" y="27"/>
                </a:cxn>
                <a:cxn ang="0">
                  <a:pos x="353" y="64"/>
                </a:cxn>
                <a:cxn ang="0">
                  <a:pos x="372" y="92"/>
                </a:cxn>
                <a:cxn ang="0">
                  <a:pos x="390" y="109"/>
                </a:cxn>
                <a:cxn ang="0">
                  <a:pos x="411" y="126"/>
                </a:cxn>
                <a:cxn ang="0">
                  <a:pos x="432" y="141"/>
                </a:cxn>
                <a:cxn ang="0">
                  <a:pos x="441" y="156"/>
                </a:cxn>
                <a:cxn ang="0">
                  <a:pos x="428" y="175"/>
                </a:cxn>
                <a:cxn ang="0">
                  <a:pos x="424" y="199"/>
                </a:cxn>
                <a:cxn ang="0">
                  <a:pos x="488" y="192"/>
                </a:cxn>
                <a:cxn ang="0">
                  <a:pos x="501" y="256"/>
                </a:cxn>
                <a:cxn ang="0">
                  <a:pos x="514" y="320"/>
                </a:cxn>
                <a:cxn ang="0">
                  <a:pos x="610" y="372"/>
                </a:cxn>
                <a:cxn ang="0">
                  <a:pos x="629" y="442"/>
                </a:cxn>
                <a:cxn ang="0">
                  <a:pos x="636" y="507"/>
                </a:cxn>
                <a:cxn ang="0">
                  <a:pos x="659" y="569"/>
                </a:cxn>
                <a:cxn ang="0">
                  <a:pos x="685" y="643"/>
                </a:cxn>
                <a:cxn ang="0">
                  <a:pos x="533" y="710"/>
                </a:cxn>
                <a:cxn ang="0">
                  <a:pos x="387" y="637"/>
                </a:cxn>
                <a:cxn ang="0">
                  <a:pos x="415" y="678"/>
                </a:cxn>
                <a:cxn ang="0">
                  <a:pos x="387" y="682"/>
                </a:cxn>
                <a:cxn ang="0">
                  <a:pos x="358" y="686"/>
                </a:cxn>
                <a:cxn ang="0">
                  <a:pos x="330" y="688"/>
                </a:cxn>
                <a:cxn ang="0">
                  <a:pos x="304" y="686"/>
                </a:cxn>
                <a:cxn ang="0">
                  <a:pos x="268" y="665"/>
                </a:cxn>
                <a:cxn ang="0">
                  <a:pos x="218" y="633"/>
                </a:cxn>
                <a:cxn ang="0">
                  <a:pos x="167" y="611"/>
                </a:cxn>
                <a:cxn ang="0">
                  <a:pos x="124" y="609"/>
                </a:cxn>
                <a:cxn ang="0">
                  <a:pos x="95" y="618"/>
                </a:cxn>
                <a:cxn ang="0">
                  <a:pos x="71" y="628"/>
                </a:cxn>
                <a:cxn ang="0">
                  <a:pos x="35" y="629"/>
                </a:cxn>
                <a:cxn ang="0">
                  <a:pos x="0" y="597"/>
                </a:cxn>
                <a:cxn ang="0">
                  <a:pos x="3" y="536"/>
                </a:cxn>
                <a:cxn ang="0">
                  <a:pos x="24" y="472"/>
                </a:cxn>
                <a:cxn ang="0">
                  <a:pos x="54" y="413"/>
                </a:cxn>
                <a:cxn ang="0">
                  <a:pos x="56" y="346"/>
                </a:cxn>
                <a:cxn ang="0">
                  <a:pos x="71" y="352"/>
                </a:cxn>
                <a:cxn ang="0">
                  <a:pos x="88" y="352"/>
                </a:cxn>
                <a:cxn ang="0">
                  <a:pos x="105" y="318"/>
                </a:cxn>
                <a:cxn ang="0">
                  <a:pos x="99" y="269"/>
                </a:cxn>
                <a:cxn ang="0">
                  <a:pos x="127" y="237"/>
                </a:cxn>
                <a:cxn ang="0">
                  <a:pos x="161" y="0"/>
                </a:cxn>
                <a:cxn ang="0">
                  <a:pos x="323" y="12"/>
                </a:cxn>
              </a:cxnLst>
              <a:rect l="0" t="0" r="r" b="b"/>
              <a:pathLst>
                <a:path w="685" h="710">
                  <a:moveTo>
                    <a:pt x="323" y="12"/>
                  </a:moveTo>
                  <a:lnTo>
                    <a:pt x="334" y="27"/>
                  </a:lnTo>
                  <a:lnTo>
                    <a:pt x="343" y="46"/>
                  </a:lnTo>
                  <a:lnTo>
                    <a:pt x="353" y="64"/>
                  </a:lnTo>
                  <a:lnTo>
                    <a:pt x="362" y="81"/>
                  </a:lnTo>
                  <a:lnTo>
                    <a:pt x="372" y="92"/>
                  </a:lnTo>
                  <a:lnTo>
                    <a:pt x="381" y="102"/>
                  </a:lnTo>
                  <a:lnTo>
                    <a:pt x="390" y="109"/>
                  </a:lnTo>
                  <a:lnTo>
                    <a:pt x="402" y="119"/>
                  </a:lnTo>
                  <a:lnTo>
                    <a:pt x="411" y="126"/>
                  </a:lnTo>
                  <a:lnTo>
                    <a:pt x="422" y="134"/>
                  </a:lnTo>
                  <a:lnTo>
                    <a:pt x="432" y="141"/>
                  </a:lnTo>
                  <a:lnTo>
                    <a:pt x="441" y="151"/>
                  </a:lnTo>
                  <a:lnTo>
                    <a:pt x="441" y="156"/>
                  </a:lnTo>
                  <a:lnTo>
                    <a:pt x="434" y="166"/>
                  </a:lnTo>
                  <a:lnTo>
                    <a:pt x="428" y="175"/>
                  </a:lnTo>
                  <a:lnTo>
                    <a:pt x="424" y="186"/>
                  </a:lnTo>
                  <a:lnTo>
                    <a:pt x="424" y="199"/>
                  </a:lnTo>
                  <a:lnTo>
                    <a:pt x="435" y="211"/>
                  </a:lnTo>
                  <a:lnTo>
                    <a:pt x="488" y="192"/>
                  </a:lnTo>
                  <a:lnTo>
                    <a:pt x="496" y="224"/>
                  </a:lnTo>
                  <a:lnTo>
                    <a:pt x="501" y="256"/>
                  </a:lnTo>
                  <a:lnTo>
                    <a:pt x="509" y="288"/>
                  </a:lnTo>
                  <a:lnTo>
                    <a:pt x="514" y="320"/>
                  </a:lnTo>
                  <a:lnTo>
                    <a:pt x="586" y="338"/>
                  </a:lnTo>
                  <a:lnTo>
                    <a:pt x="610" y="372"/>
                  </a:lnTo>
                  <a:lnTo>
                    <a:pt x="623" y="408"/>
                  </a:lnTo>
                  <a:lnTo>
                    <a:pt x="629" y="442"/>
                  </a:lnTo>
                  <a:lnTo>
                    <a:pt x="633" y="474"/>
                  </a:lnTo>
                  <a:lnTo>
                    <a:pt x="636" y="507"/>
                  </a:lnTo>
                  <a:lnTo>
                    <a:pt x="644" y="537"/>
                  </a:lnTo>
                  <a:lnTo>
                    <a:pt x="659" y="569"/>
                  </a:lnTo>
                  <a:lnTo>
                    <a:pt x="685" y="597"/>
                  </a:lnTo>
                  <a:lnTo>
                    <a:pt x="685" y="643"/>
                  </a:lnTo>
                  <a:lnTo>
                    <a:pt x="644" y="689"/>
                  </a:lnTo>
                  <a:lnTo>
                    <a:pt x="533" y="710"/>
                  </a:lnTo>
                  <a:lnTo>
                    <a:pt x="488" y="650"/>
                  </a:lnTo>
                  <a:lnTo>
                    <a:pt x="387" y="637"/>
                  </a:lnTo>
                  <a:lnTo>
                    <a:pt x="428" y="676"/>
                  </a:lnTo>
                  <a:lnTo>
                    <a:pt x="415" y="678"/>
                  </a:lnTo>
                  <a:lnTo>
                    <a:pt x="400" y="680"/>
                  </a:lnTo>
                  <a:lnTo>
                    <a:pt x="387" y="682"/>
                  </a:lnTo>
                  <a:lnTo>
                    <a:pt x="372" y="684"/>
                  </a:lnTo>
                  <a:lnTo>
                    <a:pt x="358" y="686"/>
                  </a:lnTo>
                  <a:lnTo>
                    <a:pt x="343" y="686"/>
                  </a:lnTo>
                  <a:lnTo>
                    <a:pt x="330" y="688"/>
                  </a:lnTo>
                  <a:lnTo>
                    <a:pt x="315" y="689"/>
                  </a:lnTo>
                  <a:lnTo>
                    <a:pt x="304" y="686"/>
                  </a:lnTo>
                  <a:lnTo>
                    <a:pt x="289" y="678"/>
                  </a:lnTo>
                  <a:lnTo>
                    <a:pt x="268" y="665"/>
                  </a:lnTo>
                  <a:lnTo>
                    <a:pt x="244" y="648"/>
                  </a:lnTo>
                  <a:lnTo>
                    <a:pt x="218" y="633"/>
                  </a:lnTo>
                  <a:lnTo>
                    <a:pt x="191" y="620"/>
                  </a:lnTo>
                  <a:lnTo>
                    <a:pt x="167" y="611"/>
                  </a:lnTo>
                  <a:lnTo>
                    <a:pt x="144" y="607"/>
                  </a:lnTo>
                  <a:lnTo>
                    <a:pt x="124" y="609"/>
                  </a:lnTo>
                  <a:lnTo>
                    <a:pt x="109" y="613"/>
                  </a:lnTo>
                  <a:lnTo>
                    <a:pt x="95" y="618"/>
                  </a:lnTo>
                  <a:lnTo>
                    <a:pt x="84" y="624"/>
                  </a:lnTo>
                  <a:lnTo>
                    <a:pt x="71" y="628"/>
                  </a:lnTo>
                  <a:lnTo>
                    <a:pt x="56" y="631"/>
                  </a:lnTo>
                  <a:lnTo>
                    <a:pt x="35" y="629"/>
                  </a:lnTo>
                  <a:lnTo>
                    <a:pt x="7" y="624"/>
                  </a:lnTo>
                  <a:lnTo>
                    <a:pt x="0" y="597"/>
                  </a:lnTo>
                  <a:lnTo>
                    <a:pt x="0" y="567"/>
                  </a:lnTo>
                  <a:lnTo>
                    <a:pt x="3" y="536"/>
                  </a:lnTo>
                  <a:lnTo>
                    <a:pt x="13" y="504"/>
                  </a:lnTo>
                  <a:lnTo>
                    <a:pt x="24" y="472"/>
                  </a:lnTo>
                  <a:lnTo>
                    <a:pt x="37" y="442"/>
                  </a:lnTo>
                  <a:lnTo>
                    <a:pt x="54" y="413"/>
                  </a:lnTo>
                  <a:lnTo>
                    <a:pt x="69" y="391"/>
                  </a:lnTo>
                  <a:lnTo>
                    <a:pt x="56" y="346"/>
                  </a:lnTo>
                  <a:lnTo>
                    <a:pt x="63" y="350"/>
                  </a:lnTo>
                  <a:lnTo>
                    <a:pt x="71" y="352"/>
                  </a:lnTo>
                  <a:lnTo>
                    <a:pt x="80" y="352"/>
                  </a:lnTo>
                  <a:lnTo>
                    <a:pt x="88" y="352"/>
                  </a:lnTo>
                  <a:lnTo>
                    <a:pt x="103" y="342"/>
                  </a:lnTo>
                  <a:lnTo>
                    <a:pt x="105" y="318"/>
                  </a:lnTo>
                  <a:lnTo>
                    <a:pt x="101" y="293"/>
                  </a:lnTo>
                  <a:lnTo>
                    <a:pt x="99" y="269"/>
                  </a:lnTo>
                  <a:lnTo>
                    <a:pt x="107" y="245"/>
                  </a:lnTo>
                  <a:lnTo>
                    <a:pt x="127" y="237"/>
                  </a:lnTo>
                  <a:lnTo>
                    <a:pt x="82" y="211"/>
                  </a:lnTo>
                  <a:lnTo>
                    <a:pt x="161" y="0"/>
                  </a:lnTo>
                  <a:lnTo>
                    <a:pt x="214" y="27"/>
                  </a:lnTo>
                  <a:lnTo>
                    <a:pt x="323" y="12"/>
                  </a:lnTo>
                  <a:close/>
                </a:path>
              </a:pathLst>
            </a:custGeom>
            <a:solidFill>
              <a:srgbClr val="02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1" name="Freeform 385"/>
            <p:cNvSpPr>
              <a:spLocks/>
            </p:cNvSpPr>
            <p:nvPr/>
          </p:nvSpPr>
          <p:spPr bwMode="auto">
            <a:xfrm>
              <a:off x="1709" y="3139"/>
              <a:ext cx="72" cy="100"/>
            </a:xfrm>
            <a:custGeom>
              <a:avLst/>
              <a:gdLst/>
              <a:ahLst/>
              <a:cxnLst>
                <a:cxn ang="0">
                  <a:pos x="72" y="85"/>
                </a:cxn>
                <a:cxn ang="0">
                  <a:pos x="57" y="66"/>
                </a:cxn>
                <a:cxn ang="0">
                  <a:pos x="44" y="45"/>
                </a:cxn>
                <a:cxn ang="0">
                  <a:pos x="32" y="23"/>
                </a:cxn>
                <a:cxn ang="0">
                  <a:pos x="21" y="0"/>
                </a:cxn>
                <a:cxn ang="0">
                  <a:pos x="0" y="11"/>
                </a:cxn>
                <a:cxn ang="0">
                  <a:pos x="10" y="30"/>
                </a:cxn>
                <a:cxn ang="0">
                  <a:pos x="25" y="55"/>
                </a:cxn>
                <a:cxn ang="0">
                  <a:pos x="42" y="81"/>
                </a:cxn>
                <a:cxn ang="0">
                  <a:pos x="55" y="100"/>
                </a:cxn>
                <a:cxn ang="0">
                  <a:pos x="72" y="85"/>
                </a:cxn>
              </a:cxnLst>
              <a:rect l="0" t="0" r="r" b="b"/>
              <a:pathLst>
                <a:path w="72" h="100">
                  <a:moveTo>
                    <a:pt x="72" y="85"/>
                  </a:moveTo>
                  <a:lnTo>
                    <a:pt x="57" y="66"/>
                  </a:lnTo>
                  <a:lnTo>
                    <a:pt x="44" y="45"/>
                  </a:lnTo>
                  <a:lnTo>
                    <a:pt x="32" y="23"/>
                  </a:lnTo>
                  <a:lnTo>
                    <a:pt x="21" y="0"/>
                  </a:lnTo>
                  <a:lnTo>
                    <a:pt x="0" y="11"/>
                  </a:lnTo>
                  <a:lnTo>
                    <a:pt x="10" y="30"/>
                  </a:lnTo>
                  <a:lnTo>
                    <a:pt x="25" y="55"/>
                  </a:lnTo>
                  <a:lnTo>
                    <a:pt x="42" y="81"/>
                  </a:lnTo>
                  <a:lnTo>
                    <a:pt x="55" y="100"/>
                  </a:lnTo>
                  <a:lnTo>
                    <a:pt x="72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2" name="Freeform 386"/>
            <p:cNvSpPr>
              <a:spLocks/>
            </p:cNvSpPr>
            <p:nvPr/>
          </p:nvSpPr>
          <p:spPr bwMode="auto">
            <a:xfrm>
              <a:off x="1764" y="3224"/>
              <a:ext cx="86" cy="82"/>
            </a:xfrm>
            <a:custGeom>
              <a:avLst/>
              <a:gdLst/>
              <a:ahLst/>
              <a:cxnLst>
                <a:cxn ang="0">
                  <a:pos x="75" y="82"/>
                </a:cxn>
                <a:cxn ang="0">
                  <a:pos x="86" y="71"/>
                </a:cxn>
                <a:cxn ang="0">
                  <a:pos x="86" y="56"/>
                </a:cxn>
                <a:cxn ang="0">
                  <a:pos x="79" y="48"/>
                </a:cxn>
                <a:cxn ang="0">
                  <a:pos x="69" y="41"/>
                </a:cxn>
                <a:cxn ang="0">
                  <a:pos x="60" y="35"/>
                </a:cxn>
                <a:cxn ang="0">
                  <a:pos x="51" y="30"/>
                </a:cxn>
                <a:cxn ang="0">
                  <a:pos x="41" y="24"/>
                </a:cxn>
                <a:cxn ang="0">
                  <a:pos x="32" y="16"/>
                </a:cxn>
                <a:cxn ang="0">
                  <a:pos x="24" y="9"/>
                </a:cxn>
                <a:cxn ang="0">
                  <a:pos x="17" y="0"/>
                </a:cxn>
                <a:cxn ang="0">
                  <a:pos x="0" y="15"/>
                </a:cxn>
                <a:cxn ang="0">
                  <a:pos x="7" y="22"/>
                </a:cxn>
                <a:cxn ang="0">
                  <a:pos x="17" y="30"/>
                </a:cxn>
                <a:cxn ang="0">
                  <a:pos x="24" y="35"/>
                </a:cxn>
                <a:cxn ang="0">
                  <a:pos x="34" y="41"/>
                </a:cxn>
                <a:cxn ang="0">
                  <a:pos x="41" y="47"/>
                </a:cxn>
                <a:cxn ang="0">
                  <a:pos x="49" y="52"/>
                </a:cxn>
                <a:cxn ang="0">
                  <a:pos x="58" y="58"/>
                </a:cxn>
                <a:cxn ang="0">
                  <a:pos x="66" y="65"/>
                </a:cxn>
                <a:cxn ang="0">
                  <a:pos x="66" y="60"/>
                </a:cxn>
                <a:cxn ang="0">
                  <a:pos x="62" y="67"/>
                </a:cxn>
                <a:cxn ang="0">
                  <a:pos x="75" y="82"/>
                </a:cxn>
              </a:cxnLst>
              <a:rect l="0" t="0" r="r" b="b"/>
              <a:pathLst>
                <a:path w="86" h="82">
                  <a:moveTo>
                    <a:pt x="75" y="82"/>
                  </a:moveTo>
                  <a:lnTo>
                    <a:pt x="86" y="71"/>
                  </a:lnTo>
                  <a:lnTo>
                    <a:pt x="86" y="56"/>
                  </a:lnTo>
                  <a:lnTo>
                    <a:pt x="79" y="48"/>
                  </a:lnTo>
                  <a:lnTo>
                    <a:pt x="69" y="41"/>
                  </a:lnTo>
                  <a:lnTo>
                    <a:pt x="60" y="35"/>
                  </a:lnTo>
                  <a:lnTo>
                    <a:pt x="51" y="30"/>
                  </a:lnTo>
                  <a:lnTo>
                    <a:pt x="41" y="24"/>
                  </a:lnTo>
                  <a:lnTo>
                    <a:pt x="32" y="16"/>
                  </a:lnTo>
                  <a:lnTo>
                    <a:pt x="24" y="9"/>
                  </a:lnTo>
                  <a:lnTo>
                    <a:pt x="17" y="0"/>
                  </a:lnTo>
                  <a:lnTo>
                    <a:pt x="0" y="15"/>
                  </a:lnTo>
                  <a:lnTo>
                    <a:pt x="7" y="22"/>
                  </a:lnTo>
                  <a:lnTo>
                    <a:pt x="17" y="30"/>
                  </a:lnTo>
                  <a:lnTo>
                    <a:pt x="24" y="35"/>
                  </a:lnTo>
                  <a:lnTo>
                    <a:pt x="34" y="41"/>
                  </a:lnTo>
                  <a:lnTo>
                    <a:pt x="41" y="47"/>
                  </a:lnTo>
                  <a:lnTo>
                    <a:pt x="49" y="52"/>
                  </a:lnTo>
                  <a:lnTo>
                    <a:pt x="58" y="58"/>
                  </a:lnTo>
                  <a:lnTo>
                    <a:pt x="66" y="65"/>
                  </a:lnTo>
                  <a:lnTo>
                    <a:pt x="66" y="60"/>
                  </a:lnTo>
                  <a:lnTo>
                    <a:pt x="62" y="67"/>
                  </a:lnTo>
                  <a:lnTo>
                    <a:pt x="75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3" name="Freeform 387"/>
            <p:cNvSpPr>
              <a:spLocks/>
            </p:cNvSpPr>
            <p:nvPr/>
          </p:nvSpPr>
          <p:spPr bwMode="auto">
            <a:xfrm>
              <a:off x="1811" y="3291"/>
              <a:ext cx="28" cy="66"/>
            </a:xfrm>
            <a:custGeom>
              <a:avLst/>
              <a:gdLst/>
              <a:ahLst/>
              <a:cxnLst>
                <a:cxn ang="0">
                  <a:pos x="19" y="43"/>
                </a:cxn>
                <a:cxn ang="0">
                  <a:pos x="28" y="45"/>
                </a:cxn>
                <a:cxn ang="0">
                  <a:pos x="22" y="40"/>
                </a:cxn>
                <a:cxn ang="0">
                  <a:pos x="21" y="34"/>
                </a:cxn>
                <a:cxn ang="0">
                  <a:pos x="22" y="26"/>
                </a:cxn>
                <a:cxn ang="0">
                  <a:pos x="24" y="21"/>
                </a:cxn>
                <a:cxn ang="0">
                  <a:pos x="28" y="15"/>
                </a:cxn>
                <a:cxn ang="0">
                  <a:pos x="15" y="0"/>
                </a:cxn>
                <a:cxn ang="0">
                  <a:pos x="0" y="21"/>
                </a:cxn>
                <a:cxn ang="0">
                  <a:pos x="0" y="43"/>
                </a:cxn>
                <a:cxn ang="0">
                  <a:pos x="15" y="62"/>
                </a:cxn>
                <a:cxn ang="0">
                  <a:pos x="26" y="64"/>
                </a:cxn>
                <a:cxn ang="0">
                  <a:pos x="15" y="62"/>
                </a:cxn>
                <a:cxn ang="0">
                  <a:pos x="21" y="66"/>
                </a:cxn>
                <a:cxn ang="0">
                  <a:pos x="26" y="64"/>
                </a:cxn>
                <a:cxn ang="0">
                  <a:pos x="19" y="43"/>
                </a:cxn>
              </a:cxnLst>
              <a:rect l="0" t="0" r="r" b="b"/>
              <a:pathLst>
                <a:path w="28" h="66">
                  <a:moveTo>
                    <a:pt x="19" y="43"/>
                  </a:moveTo>
                  <a:lnTo>
                    <a:pt x="28" y="45"/>
                  </a:lnTo>
                  <a:lnTo>
                    <a:pt x="22" y="40"/>
                  </a:lnTo>
                  <a:lnTo>
                    <a:pt x="21" y="34"/>
                  </a:lnTo>
                  <a:lnTo>
                    <a:pt x="22" y="26"/>
                  </a:lnTo>
                  <a:lnTo>
                    <a:pt x="24" y="21"/>
                  </a:lnTo>
                  <a:lnTo>
                    <a:pt x="28" y="15"/>
                  </a:lnTo>
                  <a:lnTo>
                    <a:pt x="15" y="0"/>
                  </a:lnTo>
                  <a:lnTo>
                    <a:pt x="0" y="21"/>
                  </a:lnTo>
                  <a:lnTo>
                    <a:pt x="0" y="43"/>
                  </a:lnTo>
                  <a:lnTo>
                    <a:pt x="15" y="62"/>
                  </a:lnTo>
                  <a:lnTo>
                    <a:pt x="26" y="64"/>
                  </a:lnTo>
                  <a:lnTo>
                    <a:pt x="15" y="62"/>
                  </a:lnTo>
                  <a:lnTo>
                    <a:pt x="21" y="66"/>
                  </a:lnTo>
                  <a:lnTo>
                    <a:pt x="26" y="64"/>
                  </a:lnTo>
                  <a:lnTo>
                    <a:pt x="19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4" name="Freeform 388"/>
            <p:cNvSpPr>
              <a:spLocks/>
            </p:cNvSpPr>
            <p:nvPr/>
          </p:nvSpPr>
          <p:spPr bwMode="auto">
            <a:xfrm>
              <a:off x="1830" y="3310"/>
              <a:ext cx="67" cy="45"/>
            </a:xfrm>
            <a:custGeom>
              <a:avLst/>
              <a:gdLst/>
              <a:ahLst/>
              <a:cxnLst>
                <a:cxn ang="0">
                  <a:pos x="67" y="13"/>
                </a:cxn>
                <a:cxn ang="0">
                  <a:pos x="52" y="4"/>
                </a:cxn>
                <a:cxn ang="0">
                  <a:pos x="0" y="24"/>
                </a:cxn>
                <a:cxn ang="0">
                  <a:pos x="7" y="45"/>
                </a:cxn>
                <a:cxn ang="0">
                  <a:pos x="60" y="26"/>
                </a:cxn>
                <a:cxn ang="0">
                  <a:pos x="45" y="17"/>
                </a:cxn>
                <a:cxn ang="0">
                  <a:pos x="67" y="13"/>
                </a:cxn>
                <a:cxn ang="0">
                  <a:pos x="65" y="0"/>
                </a:cxn>
                <a:cxn ang="0">
                  <a:pos x="52" y="4"/>
                </a:cxn>
                <a:cxn ang="0">
                  <a:pos x="67" y="13"/>
                </a:cxn>
              </a:cxnLst>
              <a:rect l="0" t="0" r="r" b="b"/>
              <a:pathLst>
                <a:path w="67" h="45">
                  <a:moveTo>
                    <a:pt x="67" y="13"/>
                  </a:moveTo>
                  <a:lnTo>
                    <a:pt x="52" y="4"/>
                  </a:lnTo>
                  <a:lnTo>
                    <a:pt x="0" y="24"/>
                  </a:lnTo>
                  <a:lnTo>
                    <a:pt x="7" y="45"/>
                  </a:lnTo>
                  <a:lnTo>
                    <a:pt x="60" y="26"/>
                  </a:lnTo>
                  <a:lnTo>
                    <a:pt x="45" y="17"/>
                  </a:lnTo>
                  <a:lnTo>
                    <a:pt x="67" y="13"/>
                  </a:lnTo>
                  <a:lnTo>
                    <a:pt x="65" y="0"/>
                  </a:lnTo>
                  <a:lnTo>
                    <a:pt x="52" y="4"/>
                  </a:lnTo>
                  <a:lnTo>
                    <a:pt x="6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5" name="Freeform 389"/>
            <p:cNvSpPr>
              <a:spLocks/>
            </p:cNvSpPr>
            <p:nvPr/>
          </p:nvSpPr>
          <p:spPr bwMode="auto">
            <a:xfrm>
              <a:off x="1875" y="3323"/>
              <a:ext cx="34" cy="56"/>
            </a:xfrm>
            <a:custGeom>
              <a:avLst/>
              <a:gdLst/>
              <a:ahLst/>
              <a:cxnLst>
                <a:cxn ang="0">
                  <a:pos x="34" y="53"/>
                </a:cxn>
                <a:cxn ang="0">
                  <a:pos x="22" y="0"/>
                </a:cxn>
                <a:cxn ang="0">
                  <a:pos x="0" y="4"/>
                </a:cxn>
                <a:cxn ang="0">
                  <a:pos x="13" y="56"/>
                </a:cxn>
                <a:cxn ang="0">
                  <a:pos x="34" y="53"/>
                </a:cxn>
              </a:cxnLst>
              <a:rect l="0" t="0" r="r" b="b"/>
              <a:pathLst>
                <a:path w="34" h="56">
                  <a:moveTo>
                    <a:pt x="34" y="53"/>
                  </a:moveTo>
                  <a:lnTo>
                    <a:pt x="22" y="0"/>
                  </a:lnTo>
                  <a:lnTo>
                    <a:pt x="0" y="4"/>
                  </a:lnTo>
                  <a:lnTo>
                    <a:pt x="13" y="56"/>
                  </a:lnTo>
                  <a:lnTo>
                    <a:pt x="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6" name="Freeform 390"/>
            <p:cNvSpPr>
              <a:spLocks/>
            </p:cNvSpPr>
            <p:nvPr/>
          </p:nvSpPr>
          <p:spPr bwMode="auto">
            <a:xfrm>
              <a:off x="1888" y="3376"/>
              <a:ext cx="36" cy="86"/>
            </a:xfrm>
            <a:custGeom>
              <a:avLst/>
              <a:gdLst/>
              <a:ahLst/>
              <a:cxnLst>
                <a:cxn ang="0">
                  <a:pos x="26" y="65"/>
                </a:cxn>
                <a:cxn ang="0">
                  <a:pos x="36" y="75"/>
                </a:cxn>
                <a:cxn ang="0">
                  <a:pos x="21" y="0"/>
                </a:cxn>
                <a:cxn ang="0">
                  <a:pos x="0" y="3"/>
                </a:cxn>
                <a:cxn ang="0">
                  <a:pos x="13" y="78"/>
                </a:cxn>
                <a:cxn ang="0">
                  <a:pos x="22" y="86"/>
                </a:cxn>
                <a:cxn ang="0">
                  <a:pos x="13" y="78"/>
                </a:cxn>
                <a:cxn ang="0">
                  <a:pos x="13" y="84"/>
                </a:cxn>
                <a:cxn ang="0">
                  <a:pos x="22" y="86"/>
                </a:cxn>
                <a:cxn ang="0">
                  <a:pos x="26" y="65"/>
                </a:cxn>
              </a:cxnLst>
              <a:rect l="0" t="0" r="r" b="b"/>
              <a:pathLst>
                <a:path w="36" h="86">
                  <a:moveTo>
                    <a:pt x="26" y="65"/>
                  </a:moveTo>
                  <a:lnTo>
                    <a:pt x="36" y="75"/>
                  </a:lnTo>
                  <a:lnTo>
                    <a:pt x="21" y="0"/>
                  </a:lnTo>
                  <a:lnTo>
                    <a:pt x="0" y="3"/>
                  </a:lnTo>
                  <a:lnTo>
                    <a:pt x="13" y="78"/>
                  </a:lnTo>
                  <a:lnTo>
                    <a:pt x="22" y="86"/>
                  </a:lnTo>
                  <a:lnTo>
                    <a:pt x="13" y="78"/>
                  </a:lnTo>
                  <a:lnTo>
                    <a:pt x="13" y="84"/>
                  </a:lnTo>
                  <a:lnTo>
                    <a:pt x="22" y="86"/>
                  </a:lnTo>
                  <a:lnTo>
                    <a:pt x="26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7" name="Freeform 391"/>
            <p:cNvSpPr>
              <a:spLocks/>
            </p:cNvSpPr>
            <p:nvPr/>
          </p:nvSpPr>
          <p:spPr bwMode="auto">
            <a:xfrm>
              <a:off x="1910" y="3441"/>
              <a:ext cx="83" cy="42"/>
            </a:xfrm>
            <a:custGeom>
              <a:avLst/>
              <a:gdLst/>
              <a:ahLst/>
              <a:cxnLst>
                <a:cxn ang="0">
                  <a:pos x="83" y="25"/>
                </a:cxn>
                <a:cxn ang="0">
                  <a:pos x="77" y="21"/>
                </a:cxn>
                <a:cxn ang="0">
                  <a:pos x="70" y="19"/>
                </a:cxn>
                <a:cxn ang="0">
                  <a:pos x="59" y="15"/>
                </a:cxn>
                <a:cxn ang="0">
                  <a:pos x="45" y="12"/>
                </a:cxn>
                <a:cxn ang="0">
                  <a:pos x="32" y="8"/>
                </a:cxn>
                <a:cxn ang="0">
                  <a:pos x="21" y="4"/>
                </a:cxn>
                <a:cxn ang="0">
                  <a:pos x="12" y="2"/>
                </a:cxn>
                <a:cxn ang="0">
                  <a:pos x="4" y="0"/>
                </a:cxn>
                <a:cxn ang="0">
                  <a:pos x="0" y="21"/>
                </a:cxn>
                <a:cxn ang="0">
                  <a:pos x="72" y="42"/>
                </a:cxn>
                <a:cxn ang="0">
                  <a:pos x="62" y="36"/>
                </a:cxn>
                <a:cxn ang="0">
                  <a:pos x="83" y="25"/>
                </a:cxn>
                <a:cxn ang="0">
                  <a:pos x="81" y="23"/>
                </a:cxn>
                <a:cxn ang="0">
                  <a:pos x="79" y="21"/>
                </a:cxn>
                <a:cxn ang="0">
                  <a:pos x="76" y="21"/>
                </a:cxn>
                <a:cxn ang="0">
                  <a:pos x="74" y="19"/>
                </a:cxn>
                <a:cxn ang="0">
                  <a:pos x="83" y="25"/>
                </a:cxn>
              </a:cxnLst>
              <a:rect l="0" t="0" r="r" b="b"/>
              <a:pathLst>
                <a:path w="83" h="42">
                  <a:moveTo>
                    <a:pt x="83" y="25"/>
                  </a:moveTo>
                  <a:lnTo>
                    <a:pt x="77" y="21"/>
                  </a:lnTo>
                  <a:lnTo>
                    <a:pt x="70" y="19"/>
                  </a:lnTo>
                  <a:lnTo>
                    <a:pt x="59" y="15"/>
                  </a:lnTo>
                  <a:lnTo>
                    <a:pt x="45" y="12"/>
                  </a:lnTo>
                  <a:lnTo>
                    <a:pt x="32" y="8"/>
                  </a:lnTo>
                  <a:lnTo>
                    <a:pt x="21" y="4"/>
                  </a:lnTo>
                  <a:lnTo>
                    <a:pt x="12" y="2"/>
                  </a:lnTo>
                  <a:lnTo>
                    <a:pt x="4" y="0"/>
                  </a:lnTo>
                  <a:lnTo>
                    <a:pt x="0" y="21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83" y="25"/>
                  </a:lnTo>
                  <a:lnTo>
                    <a:pt x="81" y="23"/>
                  </a:lnTo>
                  <a:lnTo>
                    <a:pt x="79" y="21"/>
                  </a:lnTo>
                  <a:lnTo>
                    <a:pt x="76" y="21"/>
                  </a:lnTo>
                  <a:lnTo>
                    <a:pt x="74" y="19"/>
                  </a:lnTo>
                  <a:lnTo>
                    <a:pt x="83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8" name="Freeform 392"/>
            <p:cNvSpPr>
              <a:spLocks/>
            </p:cNvSpPr>
            <p:nvPr/>
          </p:nvSpPr>
          <p:spPr bwMode="auto">
            <a:xfrm>
              <a:off x="1972" y="3466"/>
              <a:ext cx="70" cy="97"/>
            </a:xfrm>
            <a:custGeom>
              <a:avLst/>
              <a:gdLst/>
              <a:ahLst/>
              <a:cxnLst>
                <a:cxn ang="0">
                  <a:pos x="70" y="92"/>
                </a:cxn>
                <a:cxn ang="0">
                  <a:pos x="21" y="0"/>
                </a:cxn>
                <a:cxn ang="0">
                  <a:pos x="0" y="11"/>
                </a:cxn>
                <a:cxn ang="0">
                  <a:pos x="47" y="97"/>
                </a:cxn>
                <a:cxn ang="0">
                  <a:pos x="45" y="92"/>
                </a:cxn>
                <a:cxn ang="0">
                  <a:pos x="70" y="92"/>
                </a:cxn>
                <a:cxn ang="0">
                  <a:pos x="70" y="90"/>
                </a:cxn>
                <a:cxn ang="0">
                  <a:pos x="70" y="88"/>
                </a:cxn>
                <a:cxn ang="0">
                  <a:pos x="70" y="86"/>
                </a:cxn>
                <a:cxn ang="0">
                  <a:pos x="70" y="86"/>
                </a:cxn>
                <a:cxn ang="0">
                  <a:pos x="70" y="92"/>
                </a:cxn>
              </a:cxnLst>
              <a:rect l="0" t="0" r="r" b="b"/>
              <a:pathLst>
                <a:path w="70" h="97">
                  <a:moveTo>
                    <a:pt x="70" y="92"/>
                  </a:moveTo>
                  <a:lnTo>
                    <a:pt x="21" y="0"/>
                  </a:lnTo>
                  <a:lnTo>
                    <a:pt x="0" y="11"/>
                  </a:lnTo>
                  <a:lnTo>
                    <a:pt x="47" y="97"/>
                  </a:lnTo>
                  <a:lnTo>
                    <a:pt x="45" y="92"/>
                  </a:lnTo>
                  <a:lnTo>
                    <a:pt x="70" y="92"/>
                  </a:lnTo>
                  <a:lnTo>
                    <a:pt x="70" y="90"/>
                  </a:lnTo>
                  <a:lnTo>
                    <a:pt x="70" y="88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7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9" name="Freeform 393"/>
            <p:cNvSpPr>
              <a:spLocks/>
            </p:cNvSpPr>
            <p:nvPr/>
          </p:nvSpPr>
          <p:spPr bwMode="auto">
            <a:xfrm>
              <a:off x="2017" y="3558"/>
              <a:ext cx="25" cy="82"/>
            </a:xfrm>
            <a:custGeom>
              <a:avLst/>
              <a:gdLst/>
              <a:ahLst/>
              <a:cxnLst>
                <a:cxn ang="0">
                  <a:pos x="25" y="75"/>
                </a:cxn>
                <a:cxn ang="0">
                  <a:pos x="25" y="79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79"/>
                </a:cxn>
                <a:cxn ang="0">
                  <a:pos x="2" y="82"/>
                </a:cxn>
                <a:cxn ang="0">
                  <a:pos x="0" y="79"/>
                </a:cxn>
                <a:cxn ang="0">
                  <a:pos x="0" y="80"/>
                </a:cxn>
                <a:cxn ang="0">
                  <a:pos x="2" y="82"/>
                </a:cxn>
                <a:cxn ang="0">
                  <a:pos x="25" y="75"/>
                </a:cxn>
              </a:cxnLst>
              <a:rect l="0" t="0" r="r" b="b"/>
              <a:pathLst>
                <a:path w="25" h="82">
                  <a:moveTo>
                    <a:pt x="25" y="75"/>
                  </a:moveTo>
                  <a:lnTo>
                    <a:pt x="25" y="7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2" y="82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2" y="82"/>
                  </a:lnTo>
                  <a:lnTo>
                    <a:pt x="25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" name="Freeform 394"/>
            <p:cNvSpPr>
              <a:spLocks/>
            </p:cNvSpPr>
            <p:nvPr/>
          </p:nvSpPr>
          <p:spPr bwMode="auto">
            <a:xfrm>
              <a:off x="2019" y="3633"/>
              <a:ext cx="42" cy="64"/>
            </a:xfrm>
            <a:custGeom>
              <a:avLst/>
              <a:gdLst/>
              <a:ahLst/>
              <a:cxnLst>
                <a:cxn ang="0">
                  <a:pos x="40" y="51"/>
                </a:cxn>
                <a:cxn ang="0">
                  <a:pos x="42" y="54"/>
                </a:cxn>
                <a:cxn ang="0">
                  <a:pos x="23" y="0"/>
                </a:cxn>
                <a:cxn ang="0">
                  <a:pos x="0" y="7"/>
                </a:cxn>
                <a:cxn ang="0">
                  <a:pos x="23" y="64"/>
                </a:cxn>
                <a:cxn ang="0">
                  <a:pos x="21" y="64"/>
                </a:cxn>
                <a:cxn ang="0">
                  <a:pos x="19" y="62"/>
                </a:cxn>
                <a:cxn ang="0">
                  <a:pos x="19" y="62"/>
                </a:cxn>
                <a:cxn ang="0">
                  <a:pos x="21" y="64"/>
                </a:cxn>
                <a:cxn ang="0">
                  <a:pos x="23" y="64"/>
                </a:cxn>
                <a:cxn ang="0">
                  <a:pos x="40" y="51"/>
                </a:cxn>
              </a:cxnLst>
              <a:rect l="0" t="0" r="r" b="b"/>
              <a:pathLst>
                <a:path w="42" h="64">
                  <a:moveTo>
                    <a:pt x="40" y="51"/>
                  </a:moveTo>
                  <a:lnTo>
                    <a:pt x="42" y="54"/>
                  </a:lnTo>
                  <a:lnTo>
                    <a:pt x="23" y="0"/>
                  </a:lnTo>
                  <a:lnTo>
                    <a:pt x="0" y="7"/>
                  </a:lnTo>
                  <a:lnTo>
                    <a:pt x="23" y="64"/>
                  </a:lnTo>
                  <a:lnTo>
                    <a:pt x="21" y="64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21" y="64"/>
                  </a:lnTo>
                  <a:lnTo>
                    <a:pt x="23" y="64"/>
                  </a:lnTo>
                  <a:lnTo>
                    <a:pt x="4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1" name="Freeform 395"/>
            <p:cNvSpPr>
              <a:spLocks/>
            </p:cNvSpPr>
            <p:nvPr/>
          </p:nvSpPr>
          <p:spPr bwMode="auto">
            <a:xfrm>
              <a:off x="2042" y="3684"/>
              <a:ext cx="54" cy="54"/>
            </a:xfrm>
            <a:custGeom>
              <a:avLst/>
              <a:gdLst/>
              <a:ahLst/>
              <a:cxnLst>
                <a:cxn ang="0">
                  <a:pos x="54" y="46"/>
                </a:cxn>
                <a:cxn ang="0">
                  <a:pos x="17" y="0"/>
                </a:cxn>
                <a:cxn ang="0">
                  <a:pos x="0" y="13"/>
                </a:cxn>
                <a:cxn ang="0">
                  <a:pos x="32" y="54"/>
                </a:cxn>
                <a:cxn ang="0">
                  <a:pos x="30" y="46"/>
                </a:cxn>
                <a:cxn ang="0">
                  <a:pos x="54" y="46"/>
                </a:cxn>
                <a:cxn ang="0">
                  <a:pos x="54" y="45"/>
                </a:cxn>
                <a:cxn ang="0">
                  <a:pos x="52" y="43"/>
                </a:cxn>
                <a:cxn ang="0">
                  <a:pos x="52" y="41"/>
                </a:cxn>
                <a:cxn ang="0">
                  <a:pos x="51" y="39"/>
                </a:cxn>
                <a:cxn ang="0">
                  <a:pos x="54" y="46"/>
                </a:cxn>
              </a:cxnLst>
              <a:rect l="0" t="0" r="r" b="b"/>
              <a:pathLst>
                <a:path w="54" h="54">
                  <a:moveTo>
                    <a:pt x="54" y="46"/>
                  </a:moveTo>
                  <a:lnTo>
                    <a:pt x="17" y="0"/>
                  </a:lnTo>
                  <a:lnTo>
                    <a:pt x="0" y="13"/>
                  </a:lnTo>
                  <a:lnTo>
                    <a:pt x="32" y="54"/>
                  </a:lnTo>
                  <a:lnTo>
                    <a:pt x="30" y="46"/>
                  </a:lnTo>
                  <a:lnTo>
                    <a:pt x="54" y="46"/>
                  </a:lnTo>
                  <a:lnTo>
                    <a:pt x="54" y="45"/>
                  </a:lnTo>
                  <a:lnTo>
                    <a:pt x="52" y="43"/>
                  </a:lnTo>
                  <a:lnTo>
                    <a:pt x="52" y="41"/>
                  </a:lnTo>
                  <a:lnTo>
                    <a:pt x="51" y="39"/>
                  </a:lnTo>
                  <a:lnTo>
                    <a:pt x="54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2" name="Freeform 396"/>
            <p:cNvSpPr>
              <a:spLocks/>
            </p:cNvSpPr>
            <p:nvPr/>
          </p:nvSpPr>
          <p:spPr bwMode="auto">
            <a:xfrm>
              <a:off x="2072" y="3730"/>
              <a:ext cx="24" cy="53"/>
            </a:xfrm>
            <a:custGeom>
              <a:avLst/>
              <a:gdLst/>
              <a:ahLst/>
              <a:cxnLst>
                <a:cxn ang="0">
                  <a:pos x="21" y="53"/>
                </a:cxn>
                <a:cxn ang="0">
                  <a:pos x="24" y="44"/>
                </a:cxn>
                <a:cxn ang="0">
                  <a:pos x="24" y="29"/>
                </a:cxn>
                <a:cxn ang="0">
                  <a:pos x="24" y="12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46"/>
                </a:cxn>
                <a:cxn ang="0">
                  <a:pos x="2" y="40"/>
                </a:cxn>
                <a:cxn ang="0">
                  <a:pos x="21" y="53"/>
                </a:cxn>
                <a:cxn ang="0">
                  <a:pos x="22" y="53"/>
                </a:cxn>
                <a:cxn ang="0">
                  <a:pos x="22" y="51"/>
                </a:cxn>
                <a:cxn ang="0">
                  <a:pos x="24" y="47"/>
                </a:cxn>
                <a:cxn ang="0">
                  <a:pos x="24" y="46"/>
                </a:cxn>
                <a:cxn ang="0">
                  <a:pos x="21" y="53"/>
                </a:cxn>
              </a:cxnLst>
              <a:rect l="0" t="0" r="r" b="b"/>
              <a:pathLst>
                <a:path w="24" h="53">
                  <a:moveTo>
                    <a:pt x="21" y="53"/>
                  </a:moveTo>
                  <a:lnTo>
                    <a:pt x="24" y="44"/>
                  </a:lnTo>
                  <a:lnTo>
                    <a:pt x="24" y="29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2" y="40"/>
                  </a:lnTo>
                  <a:lnTo>
                    <a:pt x="21" y="53"/>
                  </a:lnTo>
                  <a:lnTo>
                    <a:pt x="22" y="53"/>
                  </a:lnTo>
                  <a:lnTo>
                    <a:pt x="22" y="51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1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3" name="Freeform 397"/>
            <p:cNvSpPr>
              <a:spLocks/>
            </p:cNvSpPr>
            <p:nvPr/>
          </p:nvSpPr>
          <p:spPr bwMode="auto">
            <a:xfrm>
              <a:off x="2034" y="3770"/>
              <a:ext cx="59" cy="64"/>
            </a:xfrm>
            <a:custGeom>
              <a:avLst/>
              <a:gdLst/>
              <a:ahLst/>
              <a:cxnLst>
                <a:cxn ang="0">
                  <a:pos x="10" y="64"/>
                </a:cxn>
                <a:cxn ang="0">
                  <a:pos x="21" y="56"/>
                </a:cxn>
                <a:cxn ang="0">
                  <a:pos x="34" y="41"/>
                </a:cxn>
                <a:cxn ang="0">
                  <a:pos x="49" y="24"/>
                </a:cxn>
                <a:cxn ang="0">
                  <a:pos x="59" y="13"/>
                </a:cxn>
                <a:cxn ang="0">
                  <a:pos x="40" y="0"/>
                </a:cxn>
                <a:cxn ang="0">
                  <a:pos x="0" y="45"/>
                </a:cxn>
                <a:cxn ang="0">
                  <a:pos x="8" y="41"/>
                </a:cxn>
                <a:cxn ang="0">
                  <a:pos x="10" y="64"/>
                </a:cxn>
                <a:cxn ang="0">
                  <a:pos x="12" y="64"/>
                </a:cxn>
                <a:cxn ang="0">
                  <a:pos x="15" y="62"/>
                </a:cxn>
                <a:cxn ang="0">
                  <a:pos x="17" y="62"/>
                </a:cxn>
                <a:cxn ang="0">
                  <a:pos x="17" y="60"/>
                </a:cxn>
                <a:cxn ang="0">
                  <a:pos x="10" y="64"/>
                </a:cxn>
              </a:cxnLst>
              <a:rect l="0" t="0" r="r" b="b"/>
              <a:pathLst>
                <a:path w="59" h="64">
                  <a:moveTo>
                    <a:pt x="10" y="64"/>
                  </a:moveTo>
                  <a:lnTo>
                    <a:pt x="21" y="56"/>
                  </a:lnTo>
                  <a:lnTo>
                    <a:pt x="34" y="41"/>
                  </a:lnTo>
                  <a:lnTo>
                    <a:pt x="49" y="24"/>
                  </a:lnTo>
                  <a:lnTo>
                    <a:pt x="59" y="13"/>
                  </a:lnTo>
                  <a:lnTo>
                    <a:pt x="40" y="0"/>
                  </a:lnTo>
                  <a:lnTo>
                    <a:pt x="0" y="45"/>
                  </a:lnTo>
                  <a:lnTo>
                    <a:pt x="8" y="41"/>
                  </a:lnTo>
                  <a:lnTo>
                    <a:pt x="10" y="64"/>
                  </a:lnTo>
                  <a:lnTo>
                    <a:pt x="12" y="64"/>
                  </a:lnTo>
                  <a:lnTo>
                    <a:pt x="15" y="62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0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4" name="Freeform 398"/>
            <p:cNvSpPr>
              <a:spLocks/>
            </p:cNvSpPr>
            <p:nvPr/>
          </p:nvSpPr>
          <p:spPr bwMode="auto">
            <a:xfrm>
              <a:off x="1924" y="3811"/>
              <a:ext cx="120" cy="45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7" y="42"/>
                </a:cxn>
                <a:cxn ang="0">
                  <a:pos x="20" y="42"/>
                </a:cxn>
                <a:cxn ang="0">
                  <a:pos x="37" y="40"/>
                </a:cxn>
                <a:cxn ang="0">
                  <a:pos x="58" y="36"/>
                </a:cxn>
                <a:cxn ang="0">
                  <a:pos x="77" y="32"/>
                </a:cxn>
                <a:cxn ang="0">
                  <a:pos x="95" y="28"/>
                </a:cxn>
                <a:cxn ang="0">
                  <a:pos x="110" y="25"/>
                </a:cxn>
                <a:cxn ang="0">
                  <a:pos x="120" y="23"/>
                </a:cxn>
                <a:cxn ang="0">
                  <a:pos x="118" y="0"/>
                </a:cxn>
                <a:cxn ang="0">
                  <a:pos x="5" y="23"/>
                </a:cxn>
                <a:cxn ang="0">
                  <a:pos x="16" y="25"/>
                </a:cxn>
                <a:cxn ang="0">
                  <a:pos x="0" y="40"/>
                </a:cxn>
                <a:cxn ang="0">
                  <a:pos x="3" y="45"/>
                </a:cxn>
                <a:cxn ang="0">
                  <a:pos x="9" y="43"/>
                </a:cxn>
                <a:cxn ang="0">
                  <a:pos x="0" y="40"/>
                </a:cxn>
              </a:cxnLst>
              <a:rect l="0" t="0" r="r" b="b"/>
              <a:pathLst>
                <a:path w="120" h="45">
                  <a:moveTo>
                    <a:pt x="0" y="40"/>
                  </a:moveTo>
                  <a:lnTo>
                    <a:pt x="7" y="42"/>
                  </a:lnTo>
                  <a:lnTo>
                    <a:pt x="20" y="42"/>
                  </a:lnTo>
                  <a:lnTo>
                    <a:pt x="37" y="40"/>
                  </a:lnTo>
                  <a:lnTo>
                    <a:pt x="58" y="36"/>
                  </a:lnTo>
                  <a:lnTo>
                    <a:pt x="77" y="32"/>
                  </a:lnTo>
                  <a:lnTo>
                    <a:pt x="95" y="28"/>
                  </a:lnTo>
                  <a:lnTo>
                    <a:pt x="110" y="25"/>
                  </a:lnTo>
                  <a:lnTo>
                    <a:pt x="120" y="23"/>
                  </a:lnTo>
                  <a:lnTo>
                    <a:pt x="118" y="0"/>
                  </a:lnTo>
                  <a:lnTo>
                    <a:pt x="5" y="23"/>
                  </a:lnTo>
                  <a:lnTo>
                    <a:pt x="16" y="25"/>
                  </a:lnTo>
                  <a:lnTo>
                    <a:pt x="0" y="40"/>
                  </a:lnTo>
                  <a:lnTo>
                    <a:pt x="3" y="45"/>
                  </a:lnTo>
                  <a:lnTo>
                    <a:pt x="9" y="43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5" name="Freeform 399"/>
            <p:cNvSpPr>
              <a:spLocks/>
            </p:cNvSpPr>
            <p:nvPr/>
          </p:nvSpPr>
          <p:spPr bwMode="auto">
            <a:xfrm>
              <a:off x="1877" y="3774"/>
              <a:ext cx="63" cy="77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0" y="17"/>
                </a:cxn>
                <a:cxn ang="0">
                  <a:pos x="47" y="77"/>
                </a:cxn>
                <a:cxn ang="0">
                  <a:pos x="63" y="62"/>
                </a:cxn>
                <a:cxn ang="0">
                  <a:pos x="18" y="2"/>
                </a:cxn>
                <a:cxn ang="0">
                  <a:pos x="9" y="0"/>
                </a:cxn>
                <a:cxn ang="0">
                  <a:pos x="18" y="2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9" y="20"/>
                </a:cxn>
              </a:cxnLst>
              <a:rect l="0" t="0" r="r" b="b"/>
              <a:pathLst>
                <a:path w="63" h="77">
                  <a:moveTo>
                    <a:pt x="9" y="20"/>
                  </a:moveTo>
                  <a:lnTo>
                    <a:pt x="0" y="17"/>
                  </a:lnTo>
                  <a:lnTo>
                    <a:pt x="47" y="77"/>
                  </a:lnTo>
                  <a:lnTo>
                    <a:pt x="63" y="62"/>
                  </a:lnTo>
                  <a:lnTo>
                    <a:pt x="18" y="2"/>
                  </a:lnTo>
                  <a:lnTo>
                    <a:pt x="9" y="0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6" name="Freeform 400"/>
            <p:cNvSpPr>
              <a:spLocks/>
            </p:cNvSpPr>
            <p:nvPr/>
          </p:nvSpPr>
          <p:spPr bwMode="auto">
            <a:xfrm>
              <a:off x="1753" y="3753"/>
              <a:ext cx="133" cy="41"/>
            </a:xfrm>
            <a:custGeom>
              <a:avLst/>
              <a:gdLst/>
              <a:ahLst/>
              <a:cxnLst>
                <a:cxn ang="0">
                  <a:pos x="39" y="9"/>
                </a:cxn>
                <a:cxn ang="0">
                  <a:pos x="32" y="26"/>
                </a:cxn>
                <a:cxn ang="0">
                  <a:pos x="133" y="41"/>
                </a:cxn>
                <a:cxn ang="0">
                  <a:pos x="133" y="21"/>
                </a:cxn>
                <a:cxn ang="0">
                  <a:pos x="32" y="6"/>
                </a:cxn>
                <a:cxn ang="0">
                  <a:pos x="26" y="23"/>
                </a:cxn>
                <a:cxn ang="0">
                  <a:pos x="32" y="6"/>
                </a:cxn>
                <a:cxn ang="0">
                  <a:pos x="0" y="0"/>
                </a:cxn>
                <a:cxn ang="0">
                  <a:pos x="26" y="23"/>
                </a:cxn>
                <a:cxn ang="0">
                  <a:pos x="39" y="9"/>
                </a:cxn>
              </a:cxnLst>
              <a:rect l="0" t="0" r="r" b="b"/>
              <a:pathLst>
                <a:path w="133" h="41">
                  <a:moveTo>
                    <a:pt x="39" y="9"/>
                  </a:moveTo>
                  <a:lnTo>
                    <a:pt x="32" y="26"/>
                  </a:lnTo>
                  <a:lnTo>
                    <a:pt x="133" y="41"/>
                  </a:lnTo>
                  <a:lnTo>
                    <a:pt x="133" y="21"/>
                  </a:lnTo>
                  <a:lnTo>
                    <a:pt x="32" y="6"/>
                  </a:lnTo>
                  <a:lnTo>
                    <a:pt x="26" y="23"/>
                  </a:lnTo>
                  <a:lnTo>
                    <a:pt x="32" y="6"/>
                  </a:lnTo>
                  <a:lnTo>
                    <a:pt x="0" y="0"/>
                  </a:lnTo>
                  <a:lnTo>
                    <a:pt x="26" y="23"/>
                  </a:lnTo>
                  <a:lnTo>
                    <a:pt x="39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7" name="Freeform 401"/>
            <p:cNvSpPr>
              <a:spLocks/>
            </p:cNvSpPr>
            <p:nvPr/>
          </p:nvSpPr>
          <p:spPr bwMode="auto">
            <a:xfrm>
              <a:off x="1779" y="3762"/>
              <a:ext cx="73" cy="59"/>
            </a:xfrm>
            <a:custGeom>
              <a:avLst/>
              <a:gdLst/>
              <a:ahLst/>
              <a:cxnLst>
                <a:cxn ang="0">
                  <a:pos x="47" y="59"/>
                </a:cxn>
                <a:cxn ang="0">
                  <a:pos x="54" y="42"/>
                </a:cxn>
                <a:cxn ang="0">
                  <a:pos x="13" y="0"/>
                </a:cxn>
                <a:cxn ang="0">
                  <a:pos x="0" y="14"/>
                </a:cxn>
                <a:cxn ang="0">
                  <a:pos x="39" y="55"/>
                </a:cxn>
                <a:cxn ang="0">
                  <a:pos x="47" y="38"/>
                </a:cxn>
                <a:cxn ang="0">
                  <a:pos x="47" y="59"/>
                </a:cxn>
                <a:cxn ang="0">
                  <a:pos x="73" y="57"/>
                </a:cxn>
                <a:cxn ang="0">
                  <a:pos x="54" y="42"/>
                </a:cxn>
                <a:cxn ang="0">
                  <a:pos x="47" y="59"/>
                </a:cxn>
              </a:cxnLst>
              <a:rect l="0" t="0" r="r" b="b"/>
              <a:pathLst>
                <a:path w="73" h="59">
                  <a:moveTo>
                    <a:pt x="47" y="59"/>
                  </a:moveTo>
                  <a:lnTo>
                    <a:pt x="54" y="42"/>
                  </a:lnTo>
                  <a:lnTo>
                    <a:pt x="13" y="0"/>
                  </a:lnTo>
                  <a:lnTo>
                    <a:pt x="0" y="14"/>
                  </a:lnTo>
                  <a:lnTo>
                    <a:pt x="39" y="55"/>
                  </a:lnTo>
                  <a:lnTo>
                    <a:pt x="47" y="38"/>
                  </a:lnTo>
                  <a:lnTo>
                    <a:pt x="47" y="59"/>
                  </a:lnTo>
                  <a:lnTo>
                    <a:pt x="73" y="57"/>
                  </a:lnTo>
                  <a:lnTo>
                    <a:pt x="54" y="42"/>
                  </a:lnTo>
                  <a:lnTo>
                    <a:pt x="47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8" name="Freeform 402"/>
            <p:cNvSpPr>
              <a:spLocks/>
            </p:cNvSpPr>
            <p:nvPr/>
          </p:nvSpPr>
          <p:spPr bwMode="auto">
            <a:xfrm>
              <a:off x="1708" y="3800"/>
              <a:ext cx="118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32"/>
                </a:cxn>
                <a:cxn ang="0">
                  <a:pos x="3" y="32"/>
                </a:cxn>
                <a:cxn ang="0">
                  <a:pos x="5" y="34"/>
                </a:cxn>
                <a:cxn ang="0">
                  <a:pos x="5" y="34"/>
                </a:cxn>
                <a:cxn ang="0">
                  <a:pos x="118" y="21"/>
                </a:cxn>
                <a:cxn ang="0">
                  <a:pos x="118" y="0"/>
                </a:cxn>
                <a:cxn ang="0">
                  <a:pos x="5" y="11"/>
                </a:cxn>
                <a:cxn ang="0">
                  <a:pos x="11" y="13"/>
                </a:cxn>
                <a:cxn ang="0">
                  <a:pos x="0" y="32"/>
                </a:cxn>
                <a:cxn ang="0">
                  <a:pos x="3" y="34"/>
                </a:cxn>
                <a:cxn ang="0">
                  <a:pos x="5" y="34"/>
                </a:cxn>
                <a:cxn ang="0">
                  <a:pos x="0" y="32"/>
                </a:cxn>
              </a:cxnLst>
              <a:rect l="0" t="0" r="r" b="b"/>
              <a:pathLst>
                <a:path w="118" h="34">
                  <a:moveTo>
                    <a:pt x="0" y="32"/>
                  </a:moveTo>
                  <a:lnTo>
                    <a:pt x="0" y="32"/>
                  </a:lnTo>
                  <a:lnTo>
                    <a:pt x="3" y="32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118" y="21"/>
                  </a:lnTo>
                  <a:lnTo>
                    <a:pt x="118" y="0"/>
                  </a:lnTo>
                  <a:lnTo>
                    <a:pt x="5" y="11"/>
                  </a:lnTo>
                  <a:lnTo>
                    <a:pt x="11" y="13"/>
                  </a:lnTo>
                  <a:lnTo>
                    <a:pt x="0" y="32"/>
                  </a:lnTo>
                  <a:lnTo>
                    <a:pt x="3" y="34"/>
                  </a:lnTo>
                  <a:lnTo>
                    <a:pt x="5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9" name="Freeform 403"/>
            <p:cNvSpPr>
              <a:spLocks/>
            </p:cNvSpPr>
            <p:nvPr/>
          </p:nvSpPr>
          <p:spPr bwMode="auto">
            <a:xfrm>
              <a:off x="1518" y="3730"/>
              <a:ext cx="201" cy="102"/>
            </a:xfrm>
            <a:custGeom>
              <a:avLst/>
              <a:gdLst/>
              <a:ahLst/>
              <a:cxnLst>
                <a:cxn ang="0">
                  <a:pos x="5" y="23"/>
                </a:cxn>
                <a:cxn ang="0">
                  <a:pos x="28" y="21"/>
                </a:cxn>
                <a:cxn ang="0">
                  <a:pos x="52" y="25"/>
                </a:cxn>
                <a:cxn ang="0">
                  <a:pos x="77" y="36"/>
                </a:cxn>
                <a:cxn ang="0">
                  <a:pos x="101" y="47"/>
                </a:cxn>
                <a:cxn ang="0">
                  <a:pos x="126" y="62"/>
                </a:cxn>
                <a:cxn ang="0">
                  <a:pos x="148" y="77"/>
                </a:cxn>
                <a:cxn ang="0">
                  <a:pos x="169" y="91"/>
                </a:cxn>
                <a:cxn ang="0">
                  <a:pos x="190" y="102"/>
                </a:cxn>
                <a:cxn ang="0">
                  <a:pos x="201" y="83"/>
                </a:cxn>
                <a:cxn ang="0">
                  <a:pos x="175" y="72"/>
                </a:cxn>
                <a:cxn ang="0">
                  <a:pos x="152" y="59"/>
                </a:cxn>
                <a:cxn ang="0">
                  <a:pos x="129" y="44"/>
                </a:cxn>
                <a:cxn ang="0">
                  <a:pos x="107" y="29"/>
                </a:cxn>
                <a:cxn ang="0">
                  <a:pos x="84" y="16"/>
                </a:cxn>
                <a:cxn ang="0">
                  <a:pos x="60" y="6"/>
                </a:cxn>
                <a:cxn ang="0">
                  <a:pos x="32" y="0"/>
                </a:cxn>
                <a:cxn ang="0">
                  <a:pos x="0" y="2"/>
                </a:cxn>
                <a:cxn ang="0">
                  <a:pos x="5" y="23"/>
                </a:cxn>
              </a:cxnLst>
              <a:rect l="0" t="0" r="r" b="b"/>
              <a:pathLst>
                <a:path w="201" h="102">
                  <a:moveTo>
                    <a:pt x="5" y="23"/>
                  </a:moveTo>
                  <a:lnTo>
                    <a:pt x="28" y="21"/>
                  </a:lnTo>
                  <a:lnTo>
                    <a:pt x="52" y="25"/>
                  </a:lnTo>
                  <a:lnTo>
                    <a:pt x="77" y="36"/>
                  </a:lnTo>
                  <a:lnTo>
                    <a:pt x="101" y="47"/>
                  </a:lnTo>
                  <a:lnTo>
                    <a:pt x="126" y="62"/>
                  </a:lnTo>
                  <a:lnTo>
                    <a:pt x="148" y="77"/>
                  </a:lnTo>
                  <a:lnTo>
                    <a:pt x="169" y="91"/>
                  </a:lnTo>
                  <a:lnTo>
                    <a:pt x="190" y="102"/>
                  </a:lnTo>
                  <a:lnTo>
                    <a:pt x="201" y="83"/>
                  </a:lnTo>
                  <a:lnTo>
                    <a:pt x="175" y="72"/>
                  </a:lnTo>
                  <a:lnTo>
                    <a:pt x="152" y="59"/>
                  </a:lnTo>
                  <a:lnTo>
                    <a:pt x="129" y="44"/>
                  </a:lnTo>
                  <a:lnTo>
                    <a:pt x="107" y="29"/>
                  </a:lnTo>
                  <a:lnTo>
                    <a:pt x="84" y="16"/>
                  </a:lnTo>
                  <a:lnTo>
                    <a:pt x="60" y="6"/>
                  </a:lnTo>
                  <a:lnTo>
                    <a:pt x="32" y="0"/>
                  </a:lnTo>
                  <a:lnTo>
                    <a:pt x="0" y="2"/>
                  </a:lnTo>
                  <a:lnTo>
                    <a:pt x="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6" name="Freeform 404"/>
          <p:cNvSpPr>
            <a:spLocks/>
          </p:cNvSpPr>
          <p:nvPr/>
        </p:nvSpPr>
        <p:spPr bwMode="auto">
          <a:xfrm>
            <a:off x="170839" y="5759372"/>
            <a:ext cx="242665" cy="419102"/>
          </a:xfrm>
          <a:custGeom>
            <a:avLst/>
            <a:gdLst/>
            <a:ahLst/>
            <a:cxnLst>
              <a:cxn ang="0">
                <a:pos x="70" y="10"/>
              </a:cxn>
              <a:cxn ang="0">
                <a:pos x="72" y="0"/>
              </a:cxn>
              <a:cxn ang="0">
                <a:pos x="53" y="23"/>
              </a:cxn>
              <a:cxn ang="0">
                <a:pos x="36" y="53"/>
              </a:cxn>
              <a:cxn ang="0">
                <a:pos x="23" y="85"/>
              </a:cxn>
              <a:cxn ang="0">
                <a:pos x="12" y="119"/>
              </a:cxn>
              <a:cxn ang="0">
                <a:pos x="4" y="154"/>
              </a:cxn>
              <a:cxn ang="0">
                <a:pos x="0" y="190"/>
              </a:cxn>
              <a:cxn ang="0">
                <a:pos x="4" y="220"/>
              </a:cxn>
              <a:cxn ang="0">
                <a:pos x="12" y="248"/>
              </a:cxn>
              <a:cxn ang="0">
                <a:pos x="25" y="254"/>
              </a:cxn>
              <a:cxn ang="0">
                <a:pos x="40" y="256"/>
              </a:cxn>
              <a:cxn ang="0">
                <a:pos x="57" y="256"/>
              </a:cxn>
              <a:cxn ang="0">
                <a:pos x="73" y="254"/>
              </a:cxn>
              <a:cxn ang="0">
                <a:pos x="92" y="250"/>
              </a:cxn>
              <a:cxn ang="0">
                <a:pos x="109" y="246"/>
              </a:cxn>
              <a:cxn ang="0">
                <a:pos x="124" y="241"/>
              </a:cxn>
              <a:cxn ang="0">
                <a:pos x="135" y="235"/>
              </a:cxn>
              <a:cxn ang="0">
                <a:pos x="130" y="214"/>
              </a:cxn>
              <a:cxn ang="0">
                <a:pos x="120" y="218"/>
              </a:cxn>
              <a:cxn ang="0">
                <a:pos x="107" y="224"/>
              </a:cxn>
              <a:cxn ang="0">
                <a:pos x="92" y="228"/>
              </a:cxn>
              <a:cxn ang="0">
                <a:pos x="77" y="231"/>
              </a:cxn>
              <a:cxn ang="0">
                <a:pos x="62" y="235"/>
              </a:cxn>
              <a:cxn ang="0">
                <a:pos x="49" y="235"/>
              </a:cxn>
              <a:cxn ang="0">
                <a:pos x="36" y="233"/>
              </a:cxn>
              <a:cxn ang="0">
                <a:pos x="25" y="229"/>
              </a:cxn>
              <a:cxn ang="0">
                <a:pos x="15" y="199"/>
              </a:cxn>
              <a:cxn ang="0">
                <a:pos x="17" y="171"/>
              </a:cxn>
              <a:cxn ang="0">
                <a:pos x="27" y="141"/>
              </a:cxn>
              <a:cxn ang="0">
                <a:pos x="42" y="113"/>
              </a:cxn>
              <a:cxn ang="0">
                <a:pos x="57" y="83"/>
              </a:cxn>
              <a:cxn ang="0">
                <a:pos x="72" y="57"/>
              </a:cxn>
              <a:cxn ang="0">
                <a:pos x="85" y="28"/>
              </a:cxn>
              <a:cxn ang="0">
                <a:pos x="90" y="2"/>
              </a:cxn>
              <a:cxn ang="0">
                <a:pos x="89" y="12"/>
              </a:cxn>
              <a:cxn ang="0">
                <a:pos x="90" y="10"/>
              </a:cxn>
              <a:cxn ang="0">
                <a:pos x="92" y="6"/>
              </a:cxn>
              <a:cxn ang="0">
                <a:pos x="92" y="4"/>
              </a:cxn>
              <a:cxn ang="0">
                <a:pos x="90" y="2"/>
              </a:cxn>
              <a:cxn ang="0">
                <a:pos x="70" y="10"/>
              </a:cxn>
            </a:cxnLst>
            <a:rect l="0" t="0" r="r" b="b"/>
            <a:pathLst>
              <a:path w="135" h="256">
                <a:moveTo>
                  <a:pt x="70" y="10"/>
                </a:moveTo>
                <a:lnTo>
                  <a:pt x="72" y="0"/>
                </a:lnTo>
                <a:lnTo>
                  <a:pt x="53" y="23"/>
                </a:lnTo>
                <a:lnTo>
                  <a:pt x="36" y="53"/>
                </a:lnTo>
                <a:lnTo>
                  <a:pt x="23" y="85"/>
                </a:lnTo>
                <a:lnTo>
                  <a:pt x="12" y="119"/>
                </a:lnTo>
                <a:lnTo>
                  <a:pt x="4" y="154"/>
                </a:lnTo>
                <a:lnTo>
                  <a:pt x="0" y="190"/>
                </a:lnTo>
                <a:lnTo>
                  <a:pt x="4" y="220"/>
                </a:lnTo>
                <a:lnTo>
                  <a:pt x="12" y="248"/>
                </a:lnTo>
                <a:lnTo>
                  <a:pt x="25" y="254"/>
                </a:lnTo>
                <a:lnTo>
                  <a:pt x="40" y="256"/>
                </a:lnTo>
                <a:lnTo>
                  <a:pt x="57" y="256"/>
                </a:lnTo>
                <a:lnTo>
                  <a:pt x="73" y="254"/>
                </a:lnTo>
                <a:lnTo>
                  <a:pt x="92" y="250"/>
                </a:lnTo>
                <a:lnTo>
                  <a:pt x="109" y="246"/>
                </a:lnTo>
                <a:lnTo>
                  <a:pt x="124" y="241"/>
                </a:lnTo>
                <a:lnTo>
                  <a:pt x="135" y="235"/>
                </a:lnTo>
                <a:lnTo>
                  <a:pt x="130" y="214"/>
                </a:lnTo>
                <a:lnTo>
                  <a:pt x="120" y="218"/>
                </a:lnTo>
                <a:lnTo>
                  <a:pt x="107" y="224"/>
                </a:lnTo>
                <a:lnTo>
                  <a:pt x="92" y="228"/>
                </a:lnTo>
                <a:lnTo>
                  <a:pt x="77" y="231"/>
                </a:lnTo>
                <a:lnTo>
                  <a:pt x="62" y="235"/>
                </a:lnTo>
                <a:lnTo>
                  <a:pt x="49" y="235"/>
                </a:lnTo>
                <a:lnTo>
                  <a:pt x="36" y="233"/>
                </a:lnTo>
                <a:lnTo>
                  <a:pt x="25" y="229"/>
                </a:lnTo>
                <a:lnTo>
                  <a:pt x="15" y="199"/>
                </a:lnTo>
                <a:lnTo>
                  <a:pt x="17" y="171"/>
                </a:lnTo>
                <a:lnTo>
                  <a:pt x="27" y="141"/>
                </a:lnTo>
                <a:lnTo>
                  <a:pt x="42" y="113"/>
                </a:lnTo>
                <a:lnTo>
                  <a:pt x="57" y="83"/>
                </a:lnTo>
                <a:lnTo>
                  <a:pt x="72" y="57"/>
                </a:lnTo>
                <a:lnTo>
                  <a:pt x="85" y="28"/>
                </a:lnTo>
                <a:lnTo>
                  <a:pt x="90" y="2"/>
                </a:lnTo>
                <a:lnTo>
                  <a:pt x="89" y="12"/>
                </a:lnTo>
                <a:lnTo>
                  <a:pt x="90" y="10"/>
                </a:lnTo>
                <a:lnTo>
                  <a:pt x="92" y="6"/>
                </a:lnTo>
                <a:lnTo>
                  <a:pt x="92" y="4"/>
                </a:lnTo>
                <a:lnTo>
                  <a:pt x="90" y="2"/>
                </a:lnTo>
                <a:lnTo>
                  <a:pt x="70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" name="Freeform 405"/>
          <p:cNvSpPr>
            <a:spLocks/>
          </p:cNvSpPr>
          <p:nvPr/>
        </p:nvSpPr>
        <p:spPr bwMode="auto">
          <a:xfrm>
            <a:off x="251727" y="5657870"/>
            <a:ext cx="80888" cy="117872"/>
          </a:xfrm>
          <a:custGeom>
            <a:avLst/>
            <a:gdLst/>
            <a:ahLst/>
            <a:cxnLst>
              <a:cxn ang="0">
                <a:pos x="25" y="12"/>
              </a:cxn>
              <a:cxn ang="0">
                <a:pos x="10" y="27"/>
              </a:cxn>
              <a:cxn ang="0">
                <a:pos x="25" y="72"/>
              </a:cxn>
              <a:cxn ang="0">
                <a:pos x="45" y="64"/>
              </a:cxn>
              <a:cxn ang="0">
                <a:pos x="30" y="19"/>
              </a:cxn>
              <a:cxn ang="0">
                <a:pos x="17" y="32"/>
              </a:cxn>
              <a:cxn ang="0">
                <a:pos x="25" y="12"/>
              </a:cxn>
              <a:cxn ang="0">
                <a:pos x="0" y="0"/>
              </a:cxn>
              <a:cxn ang="0">
                <a:pos x="10" y="27"/>
              </a:cxn>
              <a:cxn ang="0">
                <a:pos x="25" y="12"/>
              </a:cxn>
            </a:cxnLst>
            <a:rect l="0" t="0" r="r" b="b"/>
            <a:pathLst>
              <a:path w="45" h="72">
                <a:moveTo>
                  <a:pt x="25" y="12"/>
                </a:moveTo>
                <a:lnTo>
                  <a:pt x="10" y="27"/>
                </a:lnTo>
                <a:lnTo>
                  <a:pt x="25" y="72"/>
                </a:lnTo>
                <a:lnTo>
                  <a:pt x="45" y="64"/>
                </a:lnTo>
                <a:lnTo>
                  <a:pt x="30" y="19"/>
                </a:lnTo>
                <a:lnTo>
                  <a:pt x="17" y="32"/>
                </a:lnTo>
                <a:lnTo>
                  <a:pt x="25" y="12"/>
                </a:lnTo>
                <a:lnTo>
                  <a:pt x="0" y="0"/>
                </a:lnTo>
                <a:lnTo>
                  <a:pt x="10" y="27"/>
                </a:lnTo>
                <a:lnTo>
                  <a:pt x="25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" name="Freeform 406"/>
          <p:cNvSpPr>
            <a:spLocks/>
          </p:cNvSpPr>
          <p:nvPr/>
        </p:nvSpPr>
        <p:spPr bwMode="auto">
          <a:xfrm>
            <a:off x="282285" y="5625128"/>
            <a:ext cx="115041" cy="98227"/>
          </a:xfrm>
          <a:custGeom>
            <a:avLst/>
            <a:gdLst/>
            <a:ahLst/>
            <a:cxnLst>
              <a:cxn ang="0">
                <a:pos x="40" y="3"/>
              </a:cxn>
              <a:cxn ang="0">
                <a:pos x="40" y="11"/>
              </a:cxn>
              <a:cxn ang="0">
                <a:pos x="40" y="18"/>
              </a:cxn>
              <a:cxn ang="0">
                <a:pos x="40" y="28"/>
              </a:cxn>
              <a:cxn ang="0">
                <a:pos x="40" y="35"/>
              </a:cxn>
              <a:cxn ang="0">
                <a:pos x="34" y="39"/>
              </a:cxn>
              <a:cxn ang="0">
                <a:pos x="25" y="37"/>
              </a:cxn>
              <a:cxn ang="0">
                <a:pos x="13" y="34"/>
              </a:cxn>
              <a:cxn ang="0">
                <a:pos x="8" y="32"/>
              </a:cxn>
              <a:cxn ang="0">
                <a:pos x="0" y="52"/>
              </a:cxn>
              <a:cxn ang="0">
                <a:pos x="11" y="56"/>
              </a:cxn>
              <a:cxn ang="0">
                <a:pos x="19" y="58"/>
              </a:cxn>
              <a:cxn ang="0">
                <a:pos x="27" y="60"/>
              </a:cxn>
              <a:cxn ang="0">
                <a:pos x="38" y="60"/>
              </a:cxn>
              <a:cxn ang="0">
                <a:pos x="62" y="43"/>
              </a:cxn>
              <a:cxn ang="0">
                <a:pos x="64" y="34"/>
              </a:cxn>
              <a:cxn ang="0">
                <a:pos x="64" y="20"/>
              </a:cxn>
              <a:cxn ang="0">
                <a:pos x="62" y="9"/>
              </a:cxn>
              <a:cxn ang="0">
                <a:pos x="60" y="0"/>
              </a:cxn>
              <a:cxn ang="0">
                <a:pos x="40" y="3"/>
              </a:cxn>
            </a:cxnLst>
            <a:rect l="0" t="0" r="r" b="b"/>
            <a:pathLst>
              <a:path w="64" h="60">
                <a:moveTo>
                  <a:pt x="40" y="3"/>
                </a:moveTo>
                <a:lnTo>
                  <a:pt x="40" y="11"/>
                </a:lnTo>
                <a:lnTo>
                  <a:pt x="40" y="18"/>
                </a:lnTo>
                <a:lnTo>
                  <a:pt x="40" y="28"/>
                </a:lnTo>
                <a:lnTo>
                  <a:pt x="40" y="35"/>
                </a:lnTo>
                <a:lnTo>
                  <a:pt x="34" y="39"/>
                </a:lnTo>
                <a:lnTo>
                  <a:pt x="25" y="37"/>
                </a:lnTo>
                <a:lnTo>
                  <a:pt x="13" y="34"/>
                </a:lnTo>
                <a:lnTo>
                  <a:pt x="8" y="32"/>
                </a:lnTo>
                <a:lnTo>
                  <a:pt x="0" y="52"/>
                </a:lnTo>
                <a:lnTo>
                  <a:pt x="11" y="56"/>
                </a:lnTo>
                <a:lnTo>
                  <a:pt x="19" y="58"/>
                </a:lnTo>
                <a:lnTo>
                  <a:pt x="27" y="60"/>
                </a:lnTo>
                <a:lnTo>
                  <a:pt x="38" y="60"/>
                </a:lnTo>
                <a:lnTo>
                  <a:pt x="62" y="43"/>
                </a:lnTo>
                <a:lnTo>
                  <a:pt x="64" y="34"/>
                </a:lnTo>
                <a:lnTo>
                  <a:pt x="64" y="20"/>
                </a:lnTo>
                <a:lnTo>
                  <a:pt x="62" y="9"/>
                </a:lnTo>
                <a:lnTo>
                  <a:pt x="60" y="0"/>
                </a:lnTo>
                <a:lnTo>
                  <a:pt x="40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9" name="Freeform 407"/>
          <p:cNvSpPr>
            <a:spLocks/>
          </p:cNvSpPr>
          <p:nvPr/>
        </p:nvSpPr>
        <p:spPr bwMode="auto">
          <a:xfrm>
            <a:off x="346996" y="5502344"/>
            <a:ext cx="168967" cy="127695"/>
          </a:xfrm>
          <a:custGeom>
            <a:avLst/>
            <a:gdLst/>
            <a:ahLst/>
            <a:cxnLst>
              <a:cxn ang="0">
                <a:pos x="34" y="20"/>
              </a:cxn>
              <a:cxn ang="0">
                <a:pos x="39" y="0"/>
              </a:cxn>
              <a:cxn ang="0">
                <a:pos x="32" y="0"/>
              </a:cxn>
              <a:cxn ang="0">
                <a:pos x="24" y="2"/>
              </a:cxn>
              <a:cxn ang="0">
                <a:pos x="15" y="5"/>
              </a:cxn>
              <a:cxn ang="0">
                <a:pos x="9" y="9"/>
              </a:cxn>
              <a:cxn ang="0">
                <a:pos x="2" y="30"/>
              </a:cxn>
              <a:cxn ang="0">
                <a:pos x="0" y="45"/>
              </a:cxn>
              <a:cxn ang="0">
                <a:pos x="2" y="58"/>
              </a:cxn>
              <a:cxn ang="0">
                <a:pos x="4" y="78"/>
              </a:cxn>
              <a:cxn ang="0">
                <a:pos x="24" y="75"/>
              </a:cxn>
              <a:cxn ang="0">
                <a:pos x="21" y="37"/>
              </a:cxn>
              <a:cxn ang="0">
                <a:pos x="28" y="24"/>
              </a:cxn>
              <a:cxn ang="0">
                <a:pos x="39" y="20"/>
              </a:cxn>
              <a:cxn ang="0">
                <a:pos x="45" y="0"/>
              </a:cxn>
              <a:cxn ang="0">
                <a:pos x="39" y="20"/>
              </a:cxn>
              <a:cxn ang="0">
                <a:pos x="94" y="28"/>
              </a:cxn>
              <a:cxn ang="0">
                <a:pos x="45" y="0"/>
              </a:cxn>
              <a:cxn ang="0">
                <a:pos x="34" y="20"/>
              </a:cxn>
            </a:cxnLst>
            <a:rect l="0" t="0" r="r" b="b"/>
            <a:pathLst>
              <a:path w="94" h="78">
                <a:moveTo>
                  <a:pt x="34" y="20"/>
                </a:moveTo>
                <a:lnTo>
                  <a:pt x="39" y="0"/>
                </a:lnTo>
                <a:lnTo>
                  <a:pt x="32" y="0"/>
                </a:lnTo>
                <a:lnTo>
                  <a:pt x="24" y="2"/>
                </a:lnTo>
                <a:lnTo>
                  <a:pt x="15" y="5"/>
                </a:lnTo>
                <a:lnTo>
                  <a:pt x="9" y="9"/>
                </a:lnTo>
                <a:lnTo>
                  <a:pt x="2" y="30"/>
                </a:lnTo>
                <a:lnTo>
                  <a:pt x="0" y="45"/>
                </a:lnTo>
                <a:lnTo>
                  <a:pt x="2" y="58"/>
                </a:lnTo>
                <a:lnTo>
                  <a:pt x="4" y="78"/>
                </a:lnTo>
                <a:lnTo>
                  <a:pt x="24" y="75"/>
                </a:lnTo>
                <a:lnTo>
                  <a:pt x="21" y="37"/>
                </a:lnTo>
                <a:lnTo>
                  <a:pt x="28" y="24"/>
                </a:lnTo>
                <a:lnTo>
                  <a:pt x="39" y="20"/>
                </a:lnTo>
                <a:lnTo>
                  <a:pt x="45" y="0"/>
                </a:lnTo>
                <a:lnTo>
                  <a:pt x="39" y="20"/>
                </a:lnTo>
                <a:lnTo>
                  <a:pt x="94" y="28"/>
                </a:lnTo>
                <a:lnTo>
                  <a:pt x="45" y="0"/>
                </a:lnTo>
                <a:lnTo>
                  <a:pt x="34" y="2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0" name="Freeform 408"/>
          <p:cNvSpPr>
            <a:spLocks/>
          </p:cNvSpPr>
          <p:nvPr/>
        </p:nvSpPr>
        <p:spPr bwMode="auto">
          <a:xfrm>
            <a:off x="309248" y="5458142"/>
            <a:ext cx="118636" cy="76944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10" y="21"/>
              </a:cxn>
              <a:cxn ang="0">
                <a:pos x="55" y="47"/>
              </a:cxn>
              <a:cxn ang="0">
                <a:pos x="66" y="27"/>
              </a:cxn>
              <a:cxn ang="0">
                <a:pos x="21" y="0"/>
              </a:cxn>
              <a:cxn ang="0">
                <a:pos x="25" y="13"/>
              </a:cxn>
              <a:cxn ang="0">
                <a:pos x="4" y="6"/>
              </a:cxn>
              <a:cxn ang="0">
                <a:pos x="0" y="15"/>
              </a:cxn>
              <a:cxn ang="0">
                <a:pos x="10" y="21"/>
              </a:cxn>
              <a:cxn ang="0">
                <a:pos x="4" y="6"/>
              </a:cxn>
            </a:cxnLst>
            <a:rect l="0" t="0" r="r" b="b"/>
            <a:pathLst>
              <a:path w="66" h="47">
                <a:moveTo>
                  <a:pt x="4" y="6"/>
                </a:moveTo>
                <a:lnTo>
                  <a:pt x="10" y="21"/>
                </a:lnTo>
                <a:lnTo>
                  <a:pt x="55" y="47"/>
                </a:lnTo>
                <a:lnTo>
                  <a:pt x="66" y="27"/>
                </a:lnTo>
                <a:lnTo>
                  <a:pt x="21" y="0"/>
                </a:lnTo>
                <a:lnTo>
                  <a:pt x="25" y="13"/>
                </a:lnTo>
                <a:lnTo>
                  <a:pt x="4" y="6"/>
                </a:lnTo>
                <a:lnTo>
                  <a:pt x="0" y="15"/>
                </a:lnTo>
                <a:lnTo>
                  <a:pt x="10" y="21"/>
                </a:lnTo>
                <a:lnTo>
                  <a:pt x="4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1" name="Freeform 409"/>
          <p:cNvSpPr>
            <a:spLocks/>
          </p:cNvSpPr>
          <p:nvPr/>
        </p:nvSpPr>
        <p:spPr bwMode="auto">
          <a:xfrm>
            <a:off x="316438" y="5102888"/>
            <a:ext cx="181549" cy="376537"/>
          </a:xfrm>
          <a:custGeom>
            <a:avLst/>
            <a:gdLst/>
            <a:ahLst/>
            <a:cxnLst>
              <a:cxn ang="0">
                <a:pos x="96" y="5"/>
              </a:cxn>
              <a:cxn ang="0">
                <a:pos x="79" y="13"/>
              </a:cxn>
              <a:cxn ang="0">
                <a:pos x="0" y="223"/>
              </a:cxn>
              <a:cxn ang="0">
                <a:pos x="21" y="230"/>
              </a:cxn>
              <a:cxn ang="0">
                <a:pos x="101" y="18"/>
              </a:cxn>
              <a:cxn ang="0">
                <a:pos x="85" y="26"/>
              </a:cxn>
              <a:cxn ang="0">
                <a:pos x="96" y="5"/>
              </a:cxn>
              <a:cxn ang="0">
                <a:pos x="85" y="0"/>
              </a:cxn>
              <a:cxn ang="0">
                <a:pos x="79" y="13"/>
              </a:cxn>
              <a:cxn ang="0">
                <a:pos x="96" y="5"/>
              </a:cxn>
            </a:cxnLst>
            <a:rect l="0" t="0" r="r" b="b"/>
            <a:pathLst>
              <a:path w="101" h="230">
                <a:moveTo>
                  <a:pt x="96" y="5"/>
                </a:moveTo>
                <a:lnTo>
                  <a:pt x="79" y="13"/>
                </a:lnTo>
                <a:lnTo>
                  <a:pt x="0" y="223"/>
                </a:lnTo>
                <a:lnTo>
                  <a:pt x="21" y="230"/>
                </a:lnTo>
                <a:lnTo>
                  <a:pt x="101" y="18"/>
                </a:lnTo>
                <a:lnTo>
                  <a:pt x="85" y="26"/>
                </a:lnTo>
                <a:lnTo>
                  <a:pt x="96" y="5"/>
                </a:lnTo>
                <a:lnTo>
                  <a:pt x="85" y="0"/>
                </a:lnTo>
                <a:lnTo>
                  <a:pt x="79" y="13"/>
                </a:lnTo>
                <a:lnTo>
                  <a:pt x="96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2" name="Freeform 410"/>
          <p:cNvSpPr>
            <a:spLocks/>
          </p:cNvSpPr>
          <p:nvPr/>
        </p:nvSpPr>
        <p:spPr bwMode="auto">
          <a:xfrm>
            <a:off x="469227" y="5111074"/>
            <a:ext cx="113244" cy="80219"/>
          </a:xfrm>
          <a:custGeom>
            <a:avLst/>
            <a:gdLst/>
            <a:ahLst/>
            <a:cxnLst>
              <a:cxn ang="0">
                <a:pos x="58" y="26"/>
              </a:cxn>
              <a:cxn ang="0">
                <a:pos x="63" y="26"/>
              </a:cxn>
              <a:cxn ang="0">
                <a:pos x="11" y="0"/>
              </a:cxn>
              <a:cxn ang="0">
                <a:pos x="0" y="21"/>
              </a:cxn>
              <a:cxn ang="0">
                <a:pos x="52" y="47"/>
              </a:cxn>
              <a:cxn ang="0">
                <a:pos x="58" y="47"/>
              </a:cxn>
              <a:cxn ang="0">
                <a:pos x="52" y="47"/>
              </a:cxn>
              <a:cxn ang="0">
                <a:pos x="56" y="49"/>
              </a:cxn>
              <a:cxn ang="0">
                <a:pos x="58" y="47"/>
              </a:cxn>
              <a:cxn ang="0">
                <a:pos x="58" y="26"/>
              </a:cxn>
            </a:cxnLst>
            <a:rect l="0" t="0" r="r" b="b"/>
            <a:pathLst>
              <a:path w="63" h="49">
                <a:moveTo>
                  <a:pt x="58" y="26"/>
                </a:moveTo>
                <a:lnTo>
                  <a:pt x="63" y="26"/>
                </a:lnTo>
                <a:lnTo>
                  <a:pt x="11" y="0"/>
                </a:lnTo>
                <a:lnTo>
                  <a:pt x="0" y="21"/>
                </a:lnTo>
                <a:lnTo>
                  <a:pt x="52" y="47"/>
                </a:lnTo>
                <a:lnTo>
                  <a:pt x="58" y="47"/>
                </a:lnTo>
                <a:lnTo>
                  <a:pt x="52" y="47"/>
                </a:lnTo>
                <a:lnTo>
                  <a:pt x="56" y="49"/>
                </a:lnTo>
                <a:lnTo>
                  <a:pt x="58" y="47"/>
                </a:lnTo>
                <a:lnTo>
                  <a:pt x="58" y="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3" name="Freeform 411"/>
          <p:cNvSpPr>
            <a:spLocks/>
          </p:cNvSpPr>
          <p:nvPr/>
        </p:nvSpPr>
        <p:spPr bwMode="auto">
          <a:xfrm>
            <a:off x="573483" y="5129082"/>
            <a:ext cx="212107" cy="58936"/>
          </a:xfrm>
          <a:custGeom>
            <a:avLst/>
            <a:gdLst/>
            <a:ahLst/>
            <a:cxnLst>
              <a:cxn ang="0">
                <a:pos x="118" y="6"/>
              </a:cxn>
              <a:cxn ang="0">
                <a:pos x="109" y="2"/>
              </a:cxn>
              <a:cxn ang="0">
                <a:pos x="0" y="15"/>
              </a:cxn>
              <a:cxn ang="0">
                <a:pos x="0" y="36"/>
              </a:cxn>
              <a:cxn ang="0">
                <a:pos x="109" y="23"/>
              </a:cxn>
              <a:cxn ang="0">
                <a:pos x="97" y="17"/>
              </a:cxn>
              <a:cxn ang="0">
                <a:pos x="118" y="6"/>
              </a:cxn>
              <a:cxn ang="0">
                <a:pos x="114" y="0"/>
              </a:cxn>
              <a:cxn ang="0">
                <a:pos x="109" y="2"/>
              </a:cxn>
              <a:cxn ang="0">
                <a:pos x="118" y="6"/>
              </a:cxn>
            </a:cxnLst>
            <a:rect l="0" t="0" r="r" b="b"/>
            <a:pathLst>
              <a:path w="118" h="36">
                <a:moveTo>
                  <a:pt x="118" y="6"/>
                </a:moveTo>
                <a:lnTo>
                  <a:pt x="109" y="2"/>
                </a:lnTo>
                <a:lnTo>
                  <a:pt x="0" y="15"/>
                </a:lnTo>
                <a:lnTo>
                  <a:pt x="0" y="36"/>
                </a:lnTo>
                <a:lnTo>
                  <a:pt x="109" y="23"/>
                </a:lnTo>
                <a:lnTo>
                  <a:pt x="97" y="17"/>
                </a:lnTo>
                <a:lnTo>
                  <a:pt x="118" y="6"/>
                </a:lnTo>
                <a:lnTo>
                  <a:pt x="114" y="0"/>
                </a:lnTo>
                <a:lnTo>
                  <a:pt x="109" y="2"/>
                </a:lnTo>
                <a:lnTo>
                  <a:pt x="118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4" name="Rectangle 412"/>
          <p:cNvSpPr>
            <a:spLocks noChangeArrowheads="1"/>
          </p:cNvSpPr>
          <p:nvPr/>
        </p:nvSpPr>
        <p:spPr bwMode="auto">
          <a:xfrm>
            <a:off x="2496828" y="5839590"/>
            <a:ext cx="1247478" cy="590999"/>
          </a:xfrm>
          <a:prstGeom prst="rect">
            <a:avLst/>
          </a:prstGeom>
          <a:solidFill>
            <a:srgbClr val="FFFF8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" name="Freeform 413"/>
          <p:cNvSpPr>
            <a:spLocks/>
          </p:cNvSpPr>
          <p:nvPr/>
        </p:nvSpPr>
        <p:spPr bwMode="auto">
          <a:xfrm>
            <a:off x="2496828" y="5818308"/>
            <a:ext cx="1267250" cy="39291"/>
          </a:xfrm>
          <a:custGeom>
            <a:avLst/>
            <a:gdLst/>
            <a:ahLst/>
            <a:cxnLst>
              <a:cxn ang="0">
                <a:pos x="705" y="13"/>
              </a:cxn>
              <a:cxn ang="0">
                <a:pos x="694" y="0"/>
              </a:cxn>
              <a:cxn ang="0">
                <a:pos x="0" y="0"/>
              </a:cxn>
              <a:cxn ang="0">
                <a:pos x="0" y="24"/>
              </a:cxn>
              <a:cxn ang="0">
                <a:pos x="694" y="24"/>
              </a:cxn>
              <a:cxn ang="0">
                <a:pos x="680" y="13"/>
              </a:cxn>
              <a:cxn ang="0">
                <a:pos x="705" y="13"/>
              </a:cxn>
              <a:cxn ang="0">
                <a:pos x="705" y="0"/>
              </a:cxn>
              <a:cxn ang="0">
                <a:pos x="694" y="0"/>
              </a:cxn>
              <a:cxn ang="0">
                <a:pos x="705" y="13"/>
              </a:cxn>
            </a:cxnLst>
            <a:rect l="0" t="0" r="r" b="b"/>
            <a:pathLst>
              <a:path w="705" h="24">
                <a:moveTo>
                  <a:pt x="705" y="13"/>
                </a:moveTo>
                <a:lnTo>
                  <a:pt x="694" y="0"/>
                </a:lnTo>
                <a:lnTo>
                  <a:pt x="0" y="0"/>
                </a:lnTo>
                <a:lnTo>
                  <a:pt x="0" y="24"/>
                </a:lnTo>
                <a:lnTo>
                  <a:pt x="694" y="24"/>
                </a:lnTo>
                <a:lnTo>
                  <a:pt x="680" y="13"/>
                </a:lnTo>
                <a:lnTo>
                  <a:pt x="705" y="13"/>
                </a:lnTo>
                <a:lnTo>
                  <a:pt x="705" y="0"/>
                </a:lnTo>
                <a:lnTo>
                  <a:pt x="694" y="0"/>
                </a:lnTo>
                <a:lnTo>
                  <a:pt x="705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6" name="Freeform 414"/>
          <p:cNvSpPr>
            <a:spLocks/>
          </p:cNvSpPr>
          <p:nvPr/>
        </p:nvSpPr>
        <p:spPr bwMode="auto">
          <a:xfrm>
            <a:off x="3719140" y="5839590"/>
            <a:ext cx="44938" cy="612281"/>
          </a:xfrm>
          <a:custGeom>
            <a:avLst/>
            <a:gdLst/>
            <a:ahLst/>
            <a:cxnLst>
              <a:cxn ang="0">
                <a:pos x="14" y="374"/>
              </a:cxn>
              <a:cxn ang="0">
                <a:pos x="25" y="361"/>
              </a:cxn>
              <a:cxn ang="0">
                <a:pos x="25" y="0"/>
              </a:cxn>
              <a:cxn ang="0">
                <a:pos x="0" y="0"/>
              </a:cxn>
              <a:cxn ang="0">
                <a:pos x="0" y="361"/>
              </a:cxn>
              <a:cxn ang="0">
                <a:pos x="14" y="349"/>
              </a:cxn>
              <a:cxn ang="0">
                <a:pos x="14" y="374"/>
              </a:cxn>
              <a:cxn ang="0">
                <a:pos x="25" y="374"/>
              </a:cxn>
              <a:cxn ang="0">
                <a:pos x="25" y="361"/>
              </a:cxn>
              <a:cxn ang="0">
                <a:pos x="14" y="374"/>
              </a:cxn>
            </a:cxnLst>
            <a:rect l="0" t="0" r="r" b="b"/>
            <a:pathLst>
              <a:path w="25" h="374">
                <a:moveTo>
                  <a:pt x="14" y="374"/>
                </a:moveTo>
                <a:lnTo>
                  <a:pt x="25" y="361"/>
                </a:lnTo>
                <a:lnTo>
                  <a:pt x="25" y="0"/>
                </a:lnTo>
                <a:lnTo>
                  <a:pt x="0" y="0"/>
                </a:lnTo>
                <a:lnTo>
                  <a:pt x="0" y="361"/>
                </a:lnTo>
                <a:lnTo>
                  <a:pt x="14" y="349"/>
                </a:lnTo>
                <a:lnTo>
                  <a:pt x="14" y="374"/>
                </a:lnTo>
                <a:lnTo>
                  <a:pt x="25" y="374"/>
                </a:lnTo>
                <a:lnTo>
                  <a:pt x="25" y="361"/>
                </a:lnTo>
                <a:lnTo>
                  <a:pt x="14" y="37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7" name="Freeform 415"/>
          <p:cNvSpPr>
            <a:spLocks/>
          </p:cNvSpPr>
          <p:nvPr/>
        </p:nvSpPr>
        <p:spPr bwMode="auto">
          <a:xfrm>
            <a:off x="2477055" y="6410943"/>
            <a:ext cx="1267250" cy="40928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1" y="25"/>
              </a:cxn>
              <a:cxn ang="0">
                <a:pos x="705" y="25"/>
              </a:cxn>
              <a:cxn ang="0">
                <a:pos x="705" y="0"/>
              </a:cxn>
              <a:cxn ang="0">
                <a:pos x="11" y="0"/>
              </a:cxn>
              <a:cxn ang="0">
                <a:pos x="25" y="12"/>
              </a:cxn>
              <a:cxn ang="0">
                <a:pos x="0" y="12"/>
              </a:cxn>
              <a:cxn ang="0">
                <a:pos x="0" y="25"/>
              </a:cxn>
              <a:cxn ang="0">
                <a:pos x="11" y="25"/>
              </a:cxn>
              <a:cxn ang="0">
                <a:pos x="0" y="12"/>
              </a:cxn>
            </a:cxnLst>
            <a:rect l="0" t="0" r="r" b="b"/>
            <a:pathLst>
              <a:path w="705" h="25">
                <a:moveTo>
                  <a:pt x="0" y="12"/>
                </a:moveTo>
                <a:lnTo>
                  <a:pt x="11" y="25"/>
                </a:lnTo>
                <a:lnTo>
                  <a:pt x="705" y="25"/>
                </a:lnTo>
                <a:lnTo>
                  <a:pt x="705" y="0"/>
                </a:lnTo>
                <a:lnTo>
                  <a:pt x="11" y="0"/>
                </a:lnTo>
                <a:lnTo>
                  <a:pt x="25" y="12"/>
                </a:lnTo>
                <a:lnTo>
                  <a:pt x="0" y="12"/>
                </a:lnTo>
                <a:lnTo>
                  <a:pt x="0" y="25"/>
                </a:lnTo>
                <a:lnTo>
                  <a:pt x="11" y="25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8" name="Freeform 416"/>
          <p:cNvSpPr>
            <a:spLocks/>
          </p:cNvSpPr>
          <p:nvPr/>
        </p:nvSpPr>
        <p:spPr bwMode="auto">
          <a:xfrm>
            <a:off x="2477055" y="5818308"/>
            <a:ext cx="44938" cy="612281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0" y="13"/>
              </a:cxn>
              <a:cxn ang="0">
                <a:pos x="0" y="374"/>
              </a:cxn>
              <a:cxn ang="0">
                <a:pos x="25" y="374"/>
              </a:cxn>
              <a:cxn ang="0">
                <a:pos x="25" y="13"/>
              </a:cxn>
              <a:cxn ang="0">
                <a:pos x="11" y="24"/>
              </a:cxn>
              <a:cxn ang="0">
                <a:pos x="11" y="0"/>
              </a:cxn>
              <a:cxn ang="0">
                <a:pos x="0" y="0"/>
              </a:cxn>
              <a:cxn ang="0">
                <a:pos x="0" y="13"/>
              </a:cxn>
              <a:cxn ang="0">
                <a:pos x="11" y="0"/>
              </a:cxn>
            </a:cxnLst>
            <a:rect l="0" t="0" r="r" b="b"/>
            <a:pathLst>
              <a:path w="25" h="374">
                <a:moveTo>
                  <a:pt x="11" y="0"/>
                </a:moveTo>
                <a:lnTo>
                  <a:pt x="0" y="13"/>
                </a:lnTo>
                <a:lnTo>
                  <a:pt x="0" y="374"/>
                </a:lnTo>
                <a:lnTo>
                  <a:pt x="25" y="374"/>
                </a:lnTo>
                <a:lnTo>
                  <a:pt x="25" y="13"/>
                </a:lnTo>
                <a:lnTo>
                  <a:pt x="11" y="24"/>
                </a:lnTo>
                <a:lnTo>
                  <a:pt x="11" y="0"/>
                </a:lnTo>
                <a:lnTo>
                  <a:pt x="0" y="0"/>
                </a:lnTo>
                <a:lnTo>
                  <a:pt x="0" y="13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9" name="Rectangle 417"/>
          <p:cNvSpPr>
            <a:spLocks noChangeArrowheads="1"/>
          </p:cNvSpPr>
          <p:nvPr/>
        </p:nvSpPr>
        <p:spPr bwMode="auto">
          <a:xfrm>
            <a:off x="2453687" y="5959100"/>
            <a:ext cx="1310391" cy="49113"/>
          </a:xfrm>
          <a:prstGeom prst="rect">
            <a:avLst/>
          </a:prstGeom>
          <a:solidFill>
            <a:srgbClr val="D1AF7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0" name="Freeform 418"/>
          <p:cNvSpPr>
            <a:spLocks/>
          </p:cNvSpPr>
          <p:nvPr/>
        </p:nvSpPr>
        <p:spPr bwMode="auto">
          <a:xfrm>
            <a:off x="2453687" y="5941091"/>
            <a:ext cx="1333758" cy="40928"/>
          </a:xfrm>
          <a:custGeom>
            <a:avLst/>
            <a:gdLst/>
            <a:ahLst/>
            <a:cxnLst>
              <a:cxn ang="0">
                <a:pos x="742" y="11"/>
              </a:cxn>
              <a:cxn ang="0">
                <a:pos x="729" y="0"/>
              </a:cxn>
              <a:cxn ang="0">
                <a:pos x="0" y="0"/>
              </a:cxn>
              <a:cxn ang="0">
                <a:pos x="0" y="25"/>
              </a:cxn>
              <a:cxn ang="0">
                <a:pos x="729" y="25"/>
              </a:cxn>
              <a:cxn ang="0">
                <a:pos x="718" y="11"/>
              </a:cxn>
              <a:cxn ang="0">
                <a:pos x="742" y="11"/>
              </a:cxn>
              <a:cxn ang="0">
                <a:pos x="742" y="0"/>
              </a:cxn>
              <a:cxn ang="0">
                <a:pos x="729" y="0"/>
              </a:cxn>
              <a:cxn ang="0">
                <a:pos x="742" y="11"/>
              </a:cxn>
            </a:cxnLst>
            <a:rect l="0" t="0" r="r" b="b"/>
            <a:pathLst>
              <a:path w="742" h="25">
                <a:moveTo>
                  <a:pt x="742" y="11"/>
                </a:moveTo>
                <a:lnTo>
                  <a:pt x="729" y="0"/>
                </a:lnTo>
                <a:lnTo>
                  <a:pt x="0" y="0"/>
                </a:lnTo>
                <a:lnTo>
                  <a:pt x="0" y="25"/>
                </a:lnTo>
                <a:lnTo>
                  <a:pt x="729" y="25"/>
                </a:lnTo>
                <a:lnTo>
                  <a:pt x="718" y="11"/>
                </a:lnTo>
                <a:lnTo>
                  <a:pt x="742" y="11"/>
                </a:lnTo>
                <a:lnTo>
                  <a:pt x="742" y="0"/>
                </a:lnTo>
                <a:lnTo>
                  <a:pt x="729" y="0"/>
                </a:lnTo>
                <a:lnTo>
                  <a:pt x="742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1" name="Freeform 419"/>
          <p:cNvSpPr>
            <a:spLocks/>
          </p:cNvSpPr>
          <p:nvPr/>
        </p:nvSpPr>
        <p:spPr bwMode="auto">
          <a:xfrm>
            <a:off x="3744305" y="5959100"/>
            <a:ext cx="43140" cy="72033"/>
          </a:xfrm>
          <a:custGeom>
            <a:avLst/>
            <a:gdLst/>
            <a:ahLst/>
            <a:cxnLst>
              <a:cxn ang="0">
                <a:pos x="11" y="44"/>
              </a:cxn>
              <a:cxn ang="0">
                <a:pos x="24" y="30"/>
              </a:cxn>
              <a:cxn ang="0">
                <a:pos x="24" y="0"/>
              </a:cxn>
              <a:cxn ang="0">
                <a:pos x="0" y="0"/>
              </a:cxn>
              <a:cxn ang="0">
                <a:pos x="0" y="30"/>
              </a:cxn>
              <a:cxn ang="0">
                <a:pos x="11" y="19"/>
              </a:cxn>
              <a:cxn ang="0">
                <a:pos x="11" y="44"/>
              </a:cxn>
              <a:cxn ang="0">
                <a:pos x="24" y="44"/>
              </a:cxn>
              <a:cxn ang="0">
                <a:pos x="24" y="30"/>
              </a:cxn>
              <a:cxn ang="0">
                <a:pos x="11" y="44"/>
              </a:cxn>
            </a:cxnLst>
            <a:rect l="0" t="0" r="r" b="b"/>
            <a:pathLst>
              <a:path w="24" h="44">
                <a:moveTo>
                  <a:pt x="11" y="44"/>
                </a:moveTo>
                <a:lnTo>
                  <a:pt x="24" y="30"/>
                </a:lnTo>
                <a:lnTo>
                  <a:pt x="24" y="0"/>
                </a:lnTo>
                <a:lnTo>
                  <a:pt x="0" y="0"/>
                </a:lnTo>
                <a:lnTo>
                  <a:pt x="0" y="30"/>
                </a:lnTo>
                <a:lnTo>
                  <a:pt x="11" y="19"/>
                </a:lnTo>
                <a:lnTo>
                  <a:pt x="11" y="44"/>
                </a:lnTo>
                <a:lnTo>
                  <a:pt x="24" y="44"/>
                </a:lnTo>
                <a:lnTo>
                  <a:pt x="24" y="30"/>
                </a:lnTo>
                <a:lnTo>
                  <a:pt x="11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2" name="Freeform 420"/>
          <p:cNvSpPr>
            <a:spLocks/>
          </p:cNvSpPr>
          <p:nvPr/>
        </p:nvSpPr>
        <p:spPr bwMode="auto">
          <a:xfrm>
            <a:off x="2433914" y="5990205"/>
            <a:ext cx="1330163" cy="40928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1" y="25"/>
              </a:cxn>
              <a:cxn ang="0">
                <a:pos x="740" y="25"/>
              </a:cxn>
              <a:cxn ang="0">
                <a:pos x="740" y="0"/>
              </a:cxn>
              <a:cxn ang="0">
                <a:pos x="11" y="0"/>
              </a:cxn>
              <a:cxn ang="0">
                <a:pos x="24" y="11"/>
              </a:cxn>
              <a:cxn ang="0">
                <a:pos x="0" y="11"/>
              </a:cxn>
              <a:cxn ang="0">
                <a:pos x="0" y="25"/>
              </a:cxn>
              <a:cxn ang="0">
                <a:pos x="11" y="25"/>
              </a:cxn>
              <a:cxn ang="0">
                <a:pos x="0" y="11"/>
              </a:cxn>
            </a:cxnLst>
            <a:rect l="0" t="0" r="r" b="b"/>
            <a:pathLst>
              <a:path w="740" h="25">
                <a:moveTo>
                  <a:pt x="0" y="11"/>
                </a:moveTo>
                <a:lnTo>
                  <a:pt x="11" y="25"/>
                </a:lnTo>
                <a:lnTo>
                  <a:pt x="740" y="25"/>
                </a:lnTo>
                <a:lnTo>
                  <a:pt x="740" y="0"/>
                </a:lnTo>
                <a:lnTo>
                  <a:pt x="11" y="0"/>
                </a:lnTo>
                <a:lnTo>
                  <a:pt x="24" y="11"/>
                </a:lnTo>
                <a:lnTo>
                  <a:pt x="0" y="11"/>
                </a:lnTo>
                <a:lnTo>
                  <a:pt x="0" y="25"/>
                </a:lnTo>
                <a:lnTo>
                  <a:pt x="11" y="25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3" name="Freeform 421"/>
          <p:cNvSpPr>
            <a:spLocks/>
          </p:cNvSpPr>
          <p:nvPr/>
        </p:nvSpPr>
        <p:spPr bwMode="auto">
          <a:xfrm>
            <a:off x="2433914" y="5941091"/>
            <a:ext cx="43140" cy="67122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0" y="11"/>
              </a:cxn>
              <a:cxn ang="0">
                <a:pos x="0" y="41"/>
              </a:cxn>
              <a:cxn ang="0">
                <a:pos x="24" y="41"/>
              </a:cxn>
              <a:cxn ang="0">
                <a:pos x="24" y="11"/>
              </a:cxn>
              <a:cxn ang="0">
                <a:pos x="11" y="25"/>
              </a:cxn>
              <a:cxn ang="0">
                <a:pos x="11" y="0"/>
              </a:cxn>
              <a:cxn ang="0">
                <a:pos x="0" y="0"/>
              </a:cxn>
              <a:cxn ang="0">
                <a:pos x="0" y="11"/>
              </a:cxn>
              <a:cxn ang="0">
                <a:pos x="11" y="0"/>
              </a:cxn>
            </a:cxnLst>
            <a:rect l="0" t="0" r="r" b="b"/>
            <a:pathLst>
              <a:path w="24" h="41">
                <a:moveTo>
                  <a:pt x="11" y="0"/>
                </a:moveTo>
                <a:lnTo>
                  <a:pt x="0" y="11"/>
                </a:lnTo>
                <a:lnTo>
                  <a:pt x="0" y="41"/>
                </a:lnTo>
                <a:lnTo>
                  <a:pt x="24" y="41"/>
                </a:lnTo>
                <a:lnTo>
                  <a:pt x="24" y="11"/>
                </a:lnTo>
                <a:lnTo>
                  <a:pt x="11" y="25"/>
                </a:lnTo>
                <a:lnTo>
                  <a:pt x="11" y="0"/>
                </a:lnTo>
                <a:lnTo>
                  <a:pt x="0" y="0"/>
                </a:lnTo>
                <a:lnTo>
                  <a:pt x="0" y="1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4" name="Rectangle 422"/>
          <p:cNvSpPr>
            <a:spLocks noChangeArrowheads="1"/>
          </p:cNvSpPr>
          <p:nvPr/>
        </p:nvSpPr>
        <p:spPr bwMode="auto">
          <a:xfrm>
            <a:off x="2468067" y="6098254"/>
            <a:ext cx="1304998" cy="52388"/>
          </a:xfrm>
          <a:prstGeom prst="rect">
            <a:avLst/>
          </a:prstGeom>
          <a:solidFill>
            <a:srgbClr val="D1AF7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" name="Freeform 423"/>
          <p:cNvSpPr>
            <a:spLocks/>
          </p:cNvSpPr>
          <p:nvPr/>
        </p:nvSpPr>
        <p:spPr bwMode="auto">
          <a:xfrm>
            <a:off x="2468067" y="6080246"/>
            <a:ext cx="1330163" cy="39291"/>
          </a:xfrm>
          <a:custGeom>
            <a:avLst/>
            <a:gdLst/>
            <a:ahLst/>
            <a:cxnLst>
              <a:cxn ang="0">
                <a:pos x="740" y="11"/>
              </a:cxn>
              <a:cxn ang="0">
                <a:pos x="726" y="0"/>
              </a:cxn>
              <a:cxn ang="0">
                <a:pos x="0" y="0"/>
              </a:cxn>
              <a:cxn ang="0">
                <a:pos x="0" y="24"/>
              </a:cxn>
              <a:cxn ang="0">
                <a:pos x="726" y="24"/>
              </a:cxn>
              <a:cxn ang="0">
                <a:pos x="715" y="11"/>
              </a:cxn>
              <a:cxn ang="0">
                <a:pos x="740" y="11"/>
              </a:cxn>
              <a:cxn ang="0">
                <a:pos x="740" y="0"/>
              </a:cxn>
              <a:cxn ang="0">
                <a:pos x="726" y="0"/>
              </a:cxn>
              <a:cxn ang="0">
                <a:pos x="740" y="11"/>
              </a:cxn>
            </a:cxnLst>
            <a:rect l="0" t="0" r="r" b="b"/>
            <a:pathLst>
              <a:path w="740" h="24">
                <a:moveTo>
                  <a:pt x="740" y="11"/>
                </a:moveTo>
                <a:lnTo>
                  <a:pt x="726" y="0"/>
                </a:lnTo>
                <a:lnTo>
                  <a:pt x="0" y="0"/>
                </a:lnTo>
                <a:lnTo>
                  <a:pt x="0" y="24"/>
                </a:lnTo>
                <a:lnTo>
                  <a:pt x="726" y="24"/>
                </a:lnTo>
                <a:lnTo>
                  <a:pt x="715" y="11"/>
                </a:lnTo>
                <a:lnTo>
                  <a:pt x="740" y="11"/>
                </a:lnTo>
                <a:lnTo>
                  <a:pt x="740" y="0"/>
                </a:lnTo>
                <a:lnTo>
                  <a:pt x="726" y="0"/>
                </a:lnTo>
                <a:lnTo>
                  <a:pt x="740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6" name="Freeform 424"/>
          <p:cNvSpPr>
            <a:spLocks/>
          </p:cNvSpPr>
          <p:nvPr/>
        </p:nvSpPr>
        <p:spPr bwMode="auto">
          <a:xfrm>
            <a:off x="3753293" y="6098254"/>
            <a:ext cx="44938" cy="73670"/>
          </a:xfrm>
          <a:custGeom>
            <a:avLst/>
            <a:gdLst/>
            <a:ahLst/>
            <a:cxnLst>
              <a:cxn ang="0">
                <a:pos x="11" y="45"/>
              </a:cxn>
              <a:cxn ang="0">
                <a:pos x="25" y="32"/>
              </a:cxn>
              <a:cxn ang="0">
                <a:pos x="25" y="0"/>
              </a:cxn>
              <a:cxn ang="0">
                <a:pos x="0" y="0"/>
              </a:cxn>
              <a:cxn ang="0">
                <a:pos x="0" y="32"/>
              </a:cxn>
              <a:cxn ang="0">
                <a:pos x="11" y="21"/>
              </a:cxn>
              <a:cxn ang="0">
                <a:pos x="11" y="45"/>
              </a:cxn>
              <a:cxn ang="0">
                <a:pos x="25" y="45"/>
              </a:cxn>
              <a:cxn ang="0">
                <a:pos x="25" y="32"/>
              </a:cxn>
              <a:cxn ang="0">
                <a:pos x="11" y="45"/>
              </a:cxn>
            </a:cxnLst>
            <a:rect l="0" t="0" r="r" b="b"/>
            <a:pathLst>
              <a:path w="25" h="45">
                <a:moveTo>
                  <a:pt x="11" y="45"/>
                </a:moveTo>
                <a:lnTo>
                  <a:pt x="25" y="32"/>
                </a:lnTo>
                <a:lnTo>
                  <a:pt x="25" y="0"/>
                </a:lnTo>
                <a:lnTo>
                  <a:pt x="0" y="0"/>
                </a:lnTo>
                <a:lnTo>
                  <a:pt x="0" y="32"/>
                </a:lnTo>
                <a:lnTo>
                  <a:pt x="11" y="21"/>
                </a:lnTo>
                <a:lnTo>
                  <a:pt x="11" y="45"/>
                </a:lnTo>
                <a:lnTo>
                  <a:pt x="25" y="45"/>
                </a:lnTo>
                <a:lnTo>
                  <a:pt x="25" y="32"/>
                </a:lnTo>
                <a:lnTo>
                  <a:pt x="11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7" name="Freeform 425"/>
          <p:cNvSpPr>
            <a:spLocks/>
          </p:cNvSpPr>
          <p:nvPr/>
        </p:nvSpPr>
        <p:spPr bwMode="auto">
          <a:xfrm>
            <a:off x="2446497" y="6132634"/>
            <a:ext cx="1326568" cy="39291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2" y="24"/>
              </a:cxn>
              <a:cxn ang="0">
                <a:pos x="738" y="24"/>
              </a:cxn>
              <a:cxn ang="0">
                <a:pos x="738" y="0"/>
              </a:cxn>
              <a:cxn ang="0">
                <a:pos x="12" y="0"/>
              </a:cxn>
              <a:cxn ang="0">
                <a:pos x="25" y="11"/>
              </a:cxn>
              <a:cxn ang="0">
                <a:pos x="0" y="11"/>
              </a:cxn>
              <a:cxn ang="0">
                <a:pos x="0" y="24"/>
              </a:cxn>
              <a:cxn ang="0">
                <a:pos x="12" y="24"/>
              </a:cxn>
              <a:cxn ang="0">
                <a:pos x="0" y="11"/>
              </a:cxn>
            </a:cxnLst>
            <a:rect l="0" t="0" r="r" b="b"/>
            <a:pathLst>
              <a:path w="738" h="24">
                <a:moveTo>
                  <a:pt x="0" y="11"/>
                </a:moveTo>
                <a:lnTo>
                  <a:pt x="12" y="24"/>
                </a:lnTo>
                <a:lnTo>
                  <a:pt x="738" y="24"/>
                </a:lnTo>
                <a:lnTo>
                  <a:pt x="738" y="0"/>
                </a:lnTo>
                <a:lnTo>
                  <a:pt x="12" y="0"/>
                </a:lnTo>
                <a:lnTo>
                  <a:pt x="25" y="11"/>
                </a:lnTo>
                <a:lnTo>
                  <a:pt x="0" y="11"/>
                </a:lnTo>
                <a:lnTo>
                  <a:pt x="0" y="24"/>
                </a:lnTo>
                <a:lnTo>
                  <a:pt x="12" y="24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8" name="Freeform 426"/>
          <p:cNvSpPr>
            <a:spLocks/>
          </p:cNvSpPr>
          <p:nvPr/>
        </p:nvSpPr>
        <p:spPr bwMode="auto">
          <a:xfrm>
            <a:off x="2446497" y="6080246"/>
            <a:ext cx="44938" cy="70396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11"/>
              </a:cxn>
              <a:cxn ang="0">
                <a:pos x="0" y="43"/>
              </a:cxn>
              <a:cxn ang="0">
                <a:pos x="25" y="43"/>
              </a:cxn>
              <a:cxn ang="0">
                <a:pos x="25" y="11"/>
              </a:cxn>
              <a:cxn ang="0">
                <a:pos x="12" y="24"/>
              </a:cxn>
              <a:cxn ang="0">
                <a:pos x="12" y="0"/>
              </a:cxn>
              <a:cxn ang="0">
                <a:pos x="0" y="0"/>
              </a:cxn>
              <a:cxn ang="0">
                <a:pos x="0" y="11"/>
              </a:cxn>
              <a:cxn ang="0">
                <a:pos x="12" y="0"/>
              </a:cxn>
            </a:cxnLst>
            <a:rect l="0" t="0" r="r" b="b"/>
            <a:pathLst>
              <a:path w="25" h="43">
                <a:moveTo>
                  <a:pt x="12" y="0"/>
                </a:moveTo>
                <a:lnTo>
                  <a:pt x="0" y="11"/>
                </a:lnTo>
                <a:lnTo>
                  <a:pt x="0" y="43"/>
                </a:lnTo>
                <a:lnTo>
                  <a:pt x="25" y="43"/>
                </a:lnTo>
                <a:lnTo>
                  <a:pt x="25" y="11"/>
                </a:lnTo>
                <a:lnTo>
                  <a:pt x="12" y="24"/>
                </a:lnTo>
                <a:lnTo>
                  <a:pt x="12" y="0"/>
                </a:lnTo>
                <a:lnTo>
                  <a:pt x="0" y="0"/>
                </a:lnTo>
                <a:lnTo>
                  <a:pt x="0" y="11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9" name="Rectangle 427"/>
          <p:cNvSpPr>
            <a:spLocks noChangeArrowheads="1"/>
          </p:cNvSpPr>
          <p:nvPr/>
        </p:nvSpPr>
        <p:spPr bwMode="auto">
          <a:xfrm>
            <a:off x="2453687" y="6239046"/>
            <a:ext cx="1310391" cy="49113"/>
          </a:xfrm>
          <a:prstGeom prst="rect">
            <a:avLst/>
          </a:prstGeom>
          <a:solidFill>
            <a:srgbClr val="D1AF7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0" name="Freeform 428"/>
          <p:cNvSpPr>
            <a:spLocks/>
          </p:cNvSpPr>
          <p:nvPr/>
        </p:nvSpPr>
        <p:spPr bwMode="auto">
          <a:xfrm>
            <a:off x="2453687" y="6221038"/>
            <a:ext cx="1333758" cy="39291"/>
          </a:xfrm>
          <a:custGeom>
            <a:avLst/>
            <a:gdLst/>
            <a:ahLst/>
            <a:cxnLst>
              <a:cxn ang="0">
                <a:pos x="742" y="11"/>
              </a:cxn>
              <a:cxn ang="0">
                <a:pos x="729" y="0"/>
              </a:cxn>
              <a:cxn ang="0">
                <a:pos x="0" y="0"/>
              </a:cxn>
              <a:cxn ang="0">
                <a:pos x="0" y="24"/>
              </a:cxn>
              <a:cxn ang="0">
                <a:pos x="729" y="24"/>
              </a:cxn>
              <a:cxn ang="0">
                <a:pos x="718" y="11"/>
              </a:cxn>
              <a:cxn ang="0">
                <a:pos x="742" y="11"/>
              </a:cxn>
              <a:cxn ang="0">
                <a:pos x="742" y="0"/>
              </a:cxn>
              <a:cxn ang="0">
                <a:pos x="729" y="0"/>
              </a:cxn>
              <a:cxn ang="0">
                <a:pos x="742" y="11"/>
              </a:cxn>
            </a:cxnLst>
            <a:rect l="0" t="0" r="r" b="b"/>
            <a:pathLst>
              <a:path w="742" h="24">
                <a:moveTo>
                  <a:pt x="742" y="11"/>
                </a:moveTo>
                <a:lnTo>
                  <a:pt x="729" y="0"/>
                </a:lnTo>
                <a:lnTo>
                  <a:pt x="0" y="0"/>
                </a:lnTo>
                <a:lnTo>
                  <a:pt x="0" y="24"/>
                </a:lnTo>
                <a:lnTo>
                  <a:pt x="729" y="24"/>
                </a:lnTo>
                <a:lnTo>
                  <a:pt x="718" y="11"/>
                </a:lnTo>
                <a:lnTo>
                  <a:pt x="742" y="11"/>
                </a:lnTo>
                <a:lnTo>
                  <a:pt x="742" y="0"/>
                </a:lnTo>
                <a:lnTo>
                  <a:pt x="729" y="0"/>
                </a:lnTo>
                <a:lnTo>
                  <a:pt x="742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1" name="Freeform 429"/>
          <p:cNvSpPr>
            <a:spLocks/>
          </p:cNvSpPr>
          <p:nvPr/>
        </p:nvSpPr>
        <p:spPr bwMode="auto">
          <a:xfrm>
            <a:off x="3744305" y="6239046"/>
            <a:ext cx="43140" cy="70396"/>
          </a:xfrm>
          <a:custGeom>
            <a:avLst/>
            <a:gdLst/>
            <a:ahLst/>
            <a:cxnLst>
              <a:cxn ang="0">
                <a:pos x="11" y="43"/>
              </a:cxn>
              <a:cxn ang="0">
                <a:pos x="24" y="30"/>
              </a:cxn>
              <a:cxn ang="0">
                <a:pos x="24" y="0"/>
              </a:cxn>
              <a:cxn ang="0">
                <a:pos x="0" y="0"/>
              </a:cxn>
              <a:cxn ang="0">
                <a:pos x="0" y="30"/>
              </a:cxn>
              <a:cxn ang="0">
                <a:pos x="11" y="19"/>
              </a:cxn>
              <a:cxn ang="0">
                <a:pos x="11" y="43"/>
              </a:cxn>
              <a:cxn ang="0">
                <a:pos x="24" y="43"/>
              </a:cxn>
              <a:cxn ang="0">
                <a:pos x="24" y="30"/>
              </a:cxn>
              <a:cxn ang="0">
                <a:pos x="11" y="43"/>
              </a:cxn>
            </a:cxnLst>
            <a:rect l="0" t="0" r="r" b="b"/>
            <a:pathLst>
              <a:path w="24" h="43">
                <a:moveTo>
                  <a:pt x="11" y="43"/>
                </a:moveTo>
                <a:lnTo>
                  <a:pt x="24" y="30"/>
                </a:lnTo>
                <a:lnTo>
                  <a:pt x="24" y="0"/>
                </a:lnTo>
                <a:lnTo>
                  <a:pt x="0" y="0"/>
                </a:lnTo>
                <a:lnTo>
                  <a:pt x="0" y="30"/>
                </a:lnTo>
                <a:lnTo>
                  <a:pt x="11" y="19"/>
                </a:lnTo>
                <a:lnTo>
                  <a:pt x="11" y="43"/>
                </a:lnTo>
                <a:lnTo>
                  <a:pt x="24" y="43"/>
                </a:lnTo>
                <a:lnTo>
                  <a:pt x="24" y="30"/>
                </a:lnTo>
                <a:lnTo>
                  <a:pt x="11" y="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2" name="Freeform 430"/>
          <p:cNvSpPr>
            <a:spLocks/>
          </p:cNvSpPr>
          <p:nvPr/>
        </p:nvSpPr>
        <p:spPr bwMode="auto">
          <a:xfrm>
            <a:off x="2433914" y="6270152"/>
            <a:ext cx="1330163" cy="39291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1" y="24"/>
              </a:cxn>
              <a:cxn ang="0">
                <a:pos x="740" y="24"/>
              </a:cxn>
              <a:cxn ang="0">
                <a:pos x="740" y="0"/>
              </a:cxn>
              <a:cxn ang="0">
                <a:pos x="11" y="0"/>
              </a:cxn>
              <a:cxn ang="0">
                <a:pos x="24" y="11"/>
              </a:cxn>
              <a:cxn ang="0">
                <a:pos x="0" y="11"/>
              </a:cxn>
              <a:cxn ang="0">
                <a:pos x="0" y="24"/>
              </a:cxn>
              <a:cxn ang="0">
                <a:pos x="11" y="24"/>
              </a:cxn>
              <a:cxn ang="0">
                <a:pos x="0" y="11"/>
              </a:cxn>
            </a:cxnLst>
            <a:rect l="0" t="0" r="r" b="b"/>
            <a:pathLst>
              <a:path w="740" h="24">
                <a:moveTo>
                  <a:pt x="0" y="11"/>
                </a:moveTo>
                <a:lnTo>
                  <a:pt x="11" y="24"/>
                </a:lnTo>
                <a:lnTo>
                  <a:pt x="740" y="24"/>
                </a:lnTo>
                <a:lnTo>
                  <a:pt x="740" y="0"/>
                </a:lnTo>
                <a:lnTo>
                  <a:pt x="11" y="0"/>
                </a:lnTo>
                <a:lnTo>
                  <a:pt x="24" y="11"/>
                </a:lnTo>
                <a:lnTo>
                  <a:pt x="0" y="11"/>
                </a:lnTo>
                <a:lnTo>
                  <a:pt x="0" y="24"/>
                </a:lnTo>
                <a:lnTo>
                  <a:pt x="11" y="24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3" name="Freeform 431"/>
          <p:cNvSpPr>
            <a:spLocks/>
          </p:cNvSpPr>
          <p:nvPr/>
        </p:nvSpPr>
        <p:spPr bwMode="auto">
          <a:xfrm>
            <a:off x="2433914" y="6221038"/>
            <a:ext cx="43140" cy="67122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0" y="11"/>
              </a:cxn>
              <a:cxn ang="0">
                <a:pos x="0" y="41"/>
              </a:cxn>
              <a:cxn ang="0">
                <a:pos x="24" y="41"/>
              </a:cxn>
              <a:cxn ang="0">
                <a:pos x="24" y="11"/>
              </a:cxn>
              <a:cxn ang="0">
                <a:pos x="11" y="24"/>
              </a:cxn>
              <a:cxn ang="0">
                <a:pos x="11" y="0"/>
              </a:cxn>
              <a:cxn ang="0">
                <a:pos x="0" y="0"/>
              </a:cxn>
              <a:cxn ang="0">
                <a:pos x="0" y="11"/>
              </a:cxn>
              <a:cxn ang="0">
                <a:pos x="11" y="0"/>
              </a:cxn>
            </a:cxnLst>
            <a:rect l="0" t="0" r="r" b="b"/>
            <a:pathLst>
              <a:path w="24" h="41">
                <a:moveTo>
                  <a:pt x="11" y="0"/>
                </a:moveTo>
                <a:lnTo>
                  <a:pt x="0" y="11"/>
                </a:lnTo>
                <a:lnTo>
                  <a:pt x="0" y="41"/>
                </a:lnTo>
                <a:lnTo>
                  <a:pt x="24" y="41"/>
                </a:lnTo>
                <a:lnTo>
                  <a:pt x="24" y="11"/>
                </a:lnTo>
                <a:lnTo>
                  <a:pt x="11" y="24"/>
                </a:lnTo>
                <a:lnTo>
                  <a:pt x="11" y="0"/>
                </a:lnTo>
                <a:lnTo>
                  <a:pt x="0" y="0"/>
                </a:lnTo>
                <a:lnTo>
                  <a:pt x="0" y="1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4" name="Rectangle 432"/>
          <p:cNvSpPr>
            <a:spLocks noChangeArrowheads="1"/>
          </p:cNvSpPr>
          <p:nvPr/>
        </p:nvSpPr>
        <p:spPr bwMode="auto">
          <a:xfrm>
            <a:off x="2446497" y="5831405"/>
            <a:ext cx="1306796" cy="49113"/>
          </a:xfrm>
          <a:prstGeom prst="rect">
            <a:avLst/>
          </a:prstGeom>
          <a:solidFill>
            <a:srgbClr val="D1AF7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" name="Freeform 433"/>
          <p:cNvSpPr>
            <a:spLocks/>
          </p:cNvSpPr>
          <p:nvPr/>
        </p:nvSpPr>
        <p:spPr bwMode="auto">
          <a:xfrm>
            <a:off x="2446497" y="5808485"/>
            <a:ext cx="1326568" cy="40928"/>
          </a:xfrm>
          <a:custGeom>
            <a:avLst/>
            <a:gdLst/>
            <a:ahLst/>
            <a:cxnLst>
              <a:cxn ang="0">
                <a:pos x="738" y="14"/>
              </a:cxn>
              <a:cxn ang="0">
                <a:pos x="727" y="0"/>
              </a:cxn>
              <a:cxn ang="0">
                <a:pos x="0" y="0"/>
              </a:cxn>
              <a:cxn ang="0">
                <a:pos x="0" y="25"/>
              </a:cxn>
              <a:cxn ang="0">
                <a:pos x="727" y="25"/>
              </a:cxn>
              <a:cxn ang="0">
                <a:pos x="714" y="14"/>
              </a:cxn>
              <a:cxn ang="0">
                <a:pos x="738" y="14"/>
              </a:cxn>
              <a:cxn ang="0">
                <a:pos x="738" y="0"/>
              </a:cxn>
              <a:cxn ang="0">
                <a:pos x="727" y="0"/>
              </a:cxn>
              <a:cxn ang="0">
                <a:pos x="738" y="14"/>
              </a:cxn>
            </a:cxnLst>
            <a:rect l="0" t="0" r="r" b="b"/>
            <a:pathLst>
              <a:path w="738" h="25">
                <a:moveTo>
                  <a:pt x="738" y="14"/>
                </a:moveTo>
                <a:lnTo>
                  <a:pt x="727" y="0"/>
                </a:lnTo>
                <a:lnTo>
                  <a:pt x="0" y="0"/>
                </a:lnTo>
                <a:lnTo>
                  <a:pt x="0" y="25"/>
                </a:lnTo>
                <a:lnTo>
                  <a:pt x="727" y="25"/>
                </a:lnTo>
                <a:lnTo>
                  <a:pt x="714" y="14"/>
                </a:lnTo>
                <a:lnTo>
                  <a:pt x="738" y="14"/>
                </a:lnTo>
                <a:lnTo>
                  <a:pt x="738" y="0"/>
                </a:lnTo>
                <a:lnTo>
                  <a:pt x="727" y="0"/>
                </a:lnTo>
                <a:lnTo>
                  <a:pt x="738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6" name="Freeform 434"/>
          <p:cNvSpPr>
            <a:spLocks/>
          </p:cNvSpPr>
          <p:nvPr/>
        </p:nvSpPr>
        <p:spPr bwMode="auto">
          <a:xfrm>
            <a:off x="3729925" y="5831405"/>
            <a:ext cx="43140" cy="67122"/>
          </a:xfrm>
          <a:custGeom>
            <a:avLst/>
            <a:gdLst/>
            <a:ahLst/>
            <a:cxnLst>
              <a:cxn ang="0">
                <a:pos x="13" y="41"/>
              </a:cxn>
              <a:cxn ang="0">
                <a:pos x="24" y="30"/>
              </a:cxn>
              <a:cxn ang="0">
                <a:pos x="24" y="0"/>
              </a:cxn>
              <a:cxn ang="0">
                <a:pos x="0" y="0"/>
              </a:cxn>
              <a:cxn ang="0">
                <a:pos x="0" y="30"/>
              </a:cxn>
              <a:cxn ang="0">
                <a:pos x="13" y="16"/>
              </a:cxn>
              <a:cxn ang="0">
                <a:pos x="13" y="41"/>
              </a:cxn>
              <a:cxn ang="0">
                <a:pos x="24" y="41"/>
              </a:cxn>
              <a:cxn ang="0">
                <a:pos x="24" y="30"/>
              </a:cxn>
              <a:cxn ang="0">
                <a:pos x="13" y="41"/>
              </a:cxn>
            </a:cxnLst>
            <a:rect l="0" t="0" r="r" b="b"/>
            <a:pathLst>
              <a:path w="24" h="41">
                <a:moveTo>
                  <a:pt x="13" y="41"/>
                </a:moveTo>
                <a:lnTo>
                  <a:pt x="24" y="30"/>
                </a:lnTo>
                <a:lnTo>
                  <a:pt x="24" y="0"/>
                </a:lnTo>
                <a:lnTo>
                  <a:pt x="0" y="0"/>
                </a:lnTo>
                <a:lnTo>
                  <a:pt x="0" y="30"/>
                </a:lnTo>
                <a:lnTo>
                  <a:pt x="13" y="16"/>
                </a:lnTo>
                <a:lnTo>
                  <a:pt x="13" y="41"/>
                </a:lnTo>
                <a:lnTo>
                  <a:pt x="24" y="41"/>
                </a:lnTo>
                <a:lnTo>
                  <a:pt x="24" y="30"/>
                </a:lnTo>
                <a:lnTo>
                  <a:pt x="13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7" name="Freeform 435"/>
          <p:cNvSpPr>
            <a:spLocks/>
          </p:cNvSpPr>
          <p:nvPr/>
        </p:nvSpPr>
        <p:spPr bwMode="auto">
          <a:xfrm>
            <a:off x="2423129" y="5857598"/>
            <a:ext cx="1330163" cy="40928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3" y="25"/>
              </a:cxn>
              <a:cxn ang="0">
                <a:pos x="740" y="25"/>
              </a:cxn>
              <a:cxn ang="0">
                <a:pos x="740" y="0"/>
              </a:cxn>
              <a:cxn ang="0">
                <a:pos x="13" y="0"/>
              </a:cxn>
              <a:cxn ang="0">
                <a:pos x="25" y="14"/>
              </a:cxn>
              <a:cxn ang="0">
                <a:pos x="0" y="14"/>
              </a:cxn>
              <a:cxn ang="0">
                <a:pos x="0" y="25"/>
              </a:cxn>
              <a:cxn ang="0">
                <a:pos x="13" y="25"/>
              </a:cxn>
              <a:cxn ang="0">
                <a:pos x="0" y="14"/>
              </a:cxn>
            </a:cxnLst>
            <a:rect l="0" t="0" r="r" b="b"/>
            <a:pathLst>
              <a:path w="740" h="25">
                <a:moveTo>
                  <a:pt x="0" y="14"/>
                </a:moveTo>
                <a:lnTo>
                  <a:pt x="13" y="25"/>
                </a:lnTo>
                <a:lnTo>
                  <a:pt x="740" y="25"/>
                </a:lnTo>
                <a:lnTo>
                  <a:pt x="740" y="0"/>
                </a:lnTo>
                <a:lnTo>
                  <a:pt x="13" y="0"/>
                </a:lnTo>
                <a:lnTo>
                  <a:pt x="25" y="14"/>
                </a:lnTo>
                <a:lnTo>
                  <a:pt x="0" y="14"/>
                </a:lnTo>
                <a:lnTo>
                  <a:pt x="0" y="25"/>
                </a:lnTo>
                <a:lnTo>
                  <a:pt x="13" y="25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8" name="Freeform 436"/>
          <p:cNvSpPr>
            <a:spLocks/>
          </p:cNvSpPr>
          <p:nvPr/>
        </p:nvSpPr>
        <p:spPr bwMode="auto">
          <a:xfrm>
            <a:off x="2423129" y="5808485"/>
            <a:ext cx="44938" cy="72033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14"/>
              </a:cxn>
              <a:cxn ang="0">
                <a:pos x="0" y="44"/>
              </a:cxn>
              <a:cxn ang="0">
                <a:pos x="25" y="44"/>
              </a:cxn>
              <a:cxn ang="0">
                <a:pos x="25" y="14"/>
              </a:cxn>
              <a:cxn ang="0">
                <a:pos x="13" y="25"/>
              </a:cxn>
              <a:cxn ang="0">
                <a:pos x="13" y="0"/>
              </a:cxn>
              <a:cxn ang="0">
                <a:pos x="0" y="0"/>
              </a:cxn>
              <a:cxn ang="0">
                <a:pos x="0" y="14"/>
              </a:cxn>
              <a:cxn ang="0">
                <a:pos x="13" y="0"/>
              </a:cxn>
            </a:cxnLst>
            <a:rect l="0" t="0" r="r" b="b"/>
            <a:pathLst>
              <a:path w="25" h="44">
                <a:moveTo>
                  <a:pt x="13" y="0"/>
                </a:moveTo>
                <a:lnTo>
                  <a:pt x="0" y="14"/>
                </a:lnTo>
                <a:lnTo>
                  <a:pt x="0" y="44"/>
                </a:lnTo>
                <a:lnTo>
                  <a:pt x="25" y="44"/>
                </a:lnTo>
                <a:lnTo>
                  <a:pt x="25" y="14"/>
                </a:lnTo>
                <a:lnTo>
                  <a:pt x="13" y="25"/>
                </a:lnTo>
                <a:lnTo>
                  <a:pt x="13" y="0"/>
                </a:lnTo>
                <a:lnTo>
                  <a:pt x="0" y="0"/>
                </a:lnTo>
                <a:lnTo>
                  <a:pt x="0" y="14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9" name="Freeform 437"/>
          <p:cNvSpPr>
            <a:spLocks/>
          </p:cNvSpPr>
          <p:nvPr/>
        </p:nvSpPr>
        <p:spPr bwMode="auto">
          <a:xfrm>
            <a:off x="2412344" y="6430589"/>
            <a:ext cx="1429027" cy="402730"/>
          </a:xfrm>
          <a:custGeom>
            <a:avLst/>
            <a:gdLst/>
            <a:ahLst/>
            <a:cxnLst>
              <a:cxn ang="0">
                <a:pos x="47" y="0"/>
              </a:cxn>
              <a:cxn ang="0">
                <a:pos x="746" y="0"/>
              </a:cxn>
              <a:cxn ang="0">
                <a:pos x="795" y="246"/>
              </a:cxn>
              <a:cxn ang="0">
                <a:pos x="0" y="246"/>
              </a:cxn>
              <a:cxn ang="0">
                <a:pos x="47" y="0"/>
              </a:cxn>
            </a:cxnLst>
            <a:rect l="0" t="0" r="r" b="b"/>
            <a:pathLst>
              <a:path w="795" h="246">
                <a:moveTo>
                  <a:pt x="47" y="0"/>
                </a:moveTo>
                <a:lnTo>
                  <a:pt x="746" y="0"/>
                </a:lnTo>
                <a:lnTo>
                  <a:pt x="795" y="246"/>
                </a:lnTo>
                <a:lnTo>
                  <a:pt x="0" y="246"/>
                </a:lnTo>
                <a:lnTo>
                  <a:pt x="47" y="0"/>
                </a:lnTo>
                <a:close/>
              </a:path>
            </a:pathLst>
          </a:custGeom>
          <a:solidFill>
            <a:srgbClr val="D1AF7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0" name="Freeform 438"/>
          <p:cNvSpPr>
            <a:spLocks/>
          </p:cNvSpPr>
          <p:nvPr/>
        </p:nvSpPr>
        <p:spPr bwMode="auto">
          <a:xfrm>
            <a:off x="2496828" y="6410943"/>
            <a:ext cx="1274440" cy="40928"/>
          </a:xfrm>
          <a:custGeom>
            <a:avLst/>
            <a:gdLst/>
            <a:ahLst/>
            <a:cxnLst>
              <a:cxn ang="0">
                <a:pos x="709" y="10"/>
              </a:cxn>
              <a:cxn ang="0">
                <a:pos x="699" y="0"/>
              </a:cxn>
              <a:cxn ang="0">
                <a:pos x="0" y="0"/>
              </a:cxn>
              <a:cxn ang="0">
                <a:pos x="0" y="25"/>
              </a:cxn>
              <a:cxn ang="0">
                <a:pos x="699" y="25"/>
              </a:cxn>
              <a:cxn ang="0">
                <a:pos x="688" y="13"/>
              </a:cxn>
              <a:cxn ang="0">
                <a:pos x="709" y="10"/>
              </a:cxn>
              <a:cxn ang="0">
                <a:pos x="707" y="0"/>
              </a:cxn>
              <a:cxn ang="0">
                <a:pos x="699" y="0"/>
              </a:cxn>
              <a:cxn ang="0">
                <a:pos x="709" y="10"/>
              </a:cxn>
            </a:cxnLst>
            <a:rect l="0" t="0" r="r" b="b"/>
            <a:pathLst>
              <a:path w="709" h="25">
                <a:moveTo>
                  <a:pt x="709" y="10"/>
                </a:moveTo>
                <a:lnTo>
                  <a:pt x="699" y="0"/>
                </a:lnTo>
                <a:lnTo>
                  <a:pt x="0" y="0"/>
                </a:lnTo>
                <a:lnTo>
                  <a:pt x="0" y="25"/>
                </a:lnTo>
                <a:lnTo>
                  <a:pt x="699" y="25"/>
                </a:lnTo>
                <a:lnTo>
                  <a:pt x="688" y="13"/>
                </a:lnTo>
                <a:lnTo>
                  <a:pt x="709" y="10"/>
                </a:lnTo>
                <a:lnTo>
                  <a:pt x="707" y="0"/>
                </a:lnTo>
                <a:lnTo>
                  <a:pt x="699" y="0"/>
                </a:lnTo>
                <a:lnTo>
                  <a:pt x="709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1" name="Freeform 439"/>
          <p:cNvSpPr>
            <a:spLocks/>
          </p:cNvSpPr>
          <p:nvPr/>
        </p:nvSpPr>
        <p:spPr bwMode="auto">
          <a:xfrm>
            <a:off x="3733520" y="6427315"/>
            <a:ext cx="131219" cy="424013"/>
          </a:xfrm>
          <a:custGeom>
            <a:avLst/>
            <a:gdLst/>
            <a:ahLst/>
            <a:cxnLst>
              <a:cxn ang="0">
                <a:pos x="60" y="259"/>
              </a:cxn>
              <a:cxn ang="0">
                <a:pos x="71" y="246"/>
              </a:cxn>
              <a:cxn ang="0">
                <a:pos x="21" y="0"/>
              </a:cxn>
              <a:cxn ang="0">
                <a:pos x="0" y="3"/>
              </a:cxn>
              <a:cxn ang="0">
                <a:pos x="49" y="249"/>
              </a:cxn>
              <a:cxn ang="0">
                <a:pos x="60" y="234"/>
              </a:cxn>
              <a:cxn ang="0">
                <a:pos x="60" y="259"/>
              </a:cxn>
              <a:cxn ang="0">
                <a:pos x="73" y="259"/>
              </a:cxn>
              <a:cxn ang="0">
                <a:pos x="71" y="246"/>
              </a:cxn>
              <a:cxn ang="0">
                <a:pos x="60" y="259"/>
              </a:cxn>
            </a:cxnLst>
            <a:rect l="0" t="0" r="r" b="b"/>
            <a:pathLst>
              <a:path w="73" h="259">
                <a:moveTo>
                  <a:pt x="60" y="259"/>
                </a:moveTo>
                <a:lnTo>
                  <a:pt x="71" y="246"/>
                </a:lnTo>
                <a:lnTo>
                  <a:pt x="21" y="0"/>
                </a:lnTo>
                <a:lnTo>
                  <a:pt x="0" y="3"/>
                </a:lnTo>
                <a:lnTo>
                  <a:pt x="49" y="249"/>
                </a:lnTo>
                <a:lnTo>
                  <a:pt x="60" y="234"/>
                </a:lnTo>
                <a:lnTo>
                  <a:pt x="60" y="259"/>
                </a:lnTo>
                <a:lnTo>
                  <a:pt x="73" y="259"/>
                </a:lnTo>
                <a:lnTo>
                  <a:pt x="71" y="246"/>
                </a:lnTo>
                <a:lnTo>
                  <a:pt x="60" y="25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2" name="Freeform 440"/>
          <p:cNvSpPr>
            <a:spLocks/>
          </p:cNvSpPr>
          <p:nvPr/>
        </p:nvSpPr>
        <p:spPr bwMode="auto">
          <a:xfrm>
            <a:off x="2388976" y="6810400"/>
            <a:ext cx="1452395" cy="40928"/>
          </a:xfrm>
          <a:custGeom>
            <a:avLst/>
            <a:gdLst/>
            <a:ahLst/>
            <a:cxnLst>
              <a:cxn ang="0">
                <a:pos x="2" y="12"/>
              </a:cxn>
              <a:cxn ang="0">
                <a:pos x="13" y="25"/>
              </a:cxn>
              <a:cxn ang="0">
                <a:pos x="808" y="25"/>
              </a:cxn>
              <a:cxn ang="0">
                <a:pos x="808" y="0"/>
              </a:cxn>
              <a:cxn ang="0">
                <a:pos x="13" y="0"/>
              </a:cxn>
              <a:cxn ang="0">
                <a:pos x="25" y="15"/>
              </a:cxn>
              <a:cxn ang="0">
                <a:pos x="2" y="12"/>
              </a:cxn>
              <a:cxn ang="0">
                <a:pos x="0" y="25"/>
              </a:cxn>
              <a:cxn ang="0">
                <a:pos x="13" y="25"/>
              </a:cxn>
              <a:cxn ang="0">
                <a:pos x="2" y="12"/>
              </a:cxn>
            </a:cxnLst>
            <a:rect l="0" t="0" r="r" b="b"/>
            <a:pathLst>
              <a:path w="808" h="25">
                <a:moveTo>
                  <a:pt x="2" y="12"/>
                </a:moveTo>
                <a:lnTo>
                  <a:pt x="13" y="25"/>
                </a:lnTo>
                <a:lnTo>
                  <a:pt x="808" y="25"/>
                </a:lnTo>
                <a:lnTo>
                  <a:pt x="808" y="0"/>
                </a:lnTo>
                <a:lnTo>
                  <a:pt x="13" y="0"/>
                </a:lnTo>
                <a:lnTo>
                  <a:pt x="25" y="15"/>
                </a:lnTo>
                <a:lnTo>
                  <a:pt x="2" y="12"/>
                </a:lnTo>
                <a:lnTo>
                  <a:pt x="0" y="25"/>
                </a:lnTo>
                <a:lnTo>
                  <a:pt x="13" y="25"/>
                </a:lnTo>
                <a:lnTo>
                  <a:pt x="2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3" name="Freeform 441"/>
          <p:cNvSpPr>
            <a:spLocks/>
          </p:cNvSpPr>
          <p:nvPr/>
        </p:nvSpPr>
        <p:spPr bwMode="auto">
          <a:xfrm>
            <a:off x="2392571" y="6410943"/>
            <a:ext cx="125826" cy="424013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49" y="10"/>
              </a:cxn>
              <a:cxn ang="0">
                <a:pos x="0" y="256"/>
              </a:cxn>
              <a:cxn ang="0">
                <a:pos x="23" y="259"/>
              </a:cxn>
              <a:cxn ang="0">
                <a:pos x="70" y="13"/>
              </a:cxn>
              <a:cxn ang="0">
                <a:pos x="58" y="25"/>
              </a:cxn>
              <a:cxn ang="0">
                <a:pos x="58" y="0"/>
              </a:cxn>
              <a:cxn ang="0">
                <a:pos x="51" y="0"/>
              </a:cxn>
              <a:cxn ang="0">
                <a:pos x="49" y="10"/>
              </a:cxn>
              <a:cxn ang="0">
                <a:pos x="58" y="0"/>
              </a:cxn>
            </a:cxnLst>
            <a:rect l="0" t="0" r="r" b="b"/>
            <a:pathLst>
              <a:path w="70" h="259">
                <a:moveTo>
                  <a:pt x="58" y="0"/>
                </a:moveTo>
                <a:lnTo>
                  <a:pt x="49" y="10"/>
                </a:lnTo>
                <a:lnTo>
                  <a:pt x="0" y="256"/>
                </a:lnTo>
                <a:lnTo>
                  <a:pt x="23" y="259"/>
                </a:lnTo>
                <a:lnTo>
                  <a:pt x="70" y="13"/>
                </a:lnTo>
                <a:lnTo>
                  <a:pt x="58" y="25"/>
                </a:lnTo>
                <a:lnTo>
                  <a:pt x="58" y="0"/>
                </a:lnTo>
                <a:lnTo>
                  <a:pt x="51" y="0"/>
                </a:lnTo>
                <a:lnTo>
                  <a:pt x="49" y="10"/>
                </a:lnTo>
                <a:lnTo>
                  <a:pt x="5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4" name="Freeform 442"/>
          <p:cNvSpPr>
            <a:spLocks/>
          </p:cNvSpPr>
          <p:nvPr/>
        </p:nvSpPr>
        <p:spPr bwMode="auto">
          <a:xfrm>
            <a:off x="2707137" y="5079969"/>
            <a:ext cx="120434" cy="10805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4" y="17"/>
              </a:cxn>
              <a:cxn ang="0">
                <a:pos x="11" y="8"/>
              </a:cxn>
              <a:cxn ang="0">
                <a:pos x="22" y="2"/>
              </a:cxn>
              <a:cxn ang="0">
                <a:pos x="36" y="0"/>
              </a:cxn>
              <a:cxn ang="0">
                <a:pos x="49" y="2"/>
              </a:cxn>
              <a:cxn ang="0">
                <a:pos x="58" y="8"/>
              </a:cxn>
              <a:cxn ang="0">
                <a:pos x="66" y="17"/>
              </a:cxn>
              <a:cxn ang="0">
                <a:pos x="67" y="32"/>
              </a:cxn>
              <a:cxn ang="0">
                <a:pos x="64" y="49"/>
              </a:cxn>
              <a:cxn ang="0">
                <a:pos x="54" y="59"/>
              </a:cxn>
              <a:cxn ang="0">
                <a:pos x="43" y="64"/>
              </a:cxn>
              <a:cxn ang="0">
                <a:pos x="32" y="66"/>
              </a:cxn>
              <a:cxn ang="0">
                <a:pos x="21" y="62"/>
              </a:cxn>
              <a:cxn ang="0">
                <a:pos x="9" y="55"/>
              </a:cxn>
              <a:cxn ang="0">
                <a:pos x="2" y="45"/>
              </a:cxn>
              <a:cxn ang="0">
                <a:pos x="0" y="32"/>
              </a:cxn>
            </a:cxnLst>
            <a:rect l="0" t="0" r="r" b="b"/>
            <a:pathLst>
              <a:path w="67" h="66">
                <a:moveTo>
                  <a:pt x="0" y="32"/>
                </a:moveTo>
                <a:lnTo>
                  <a:pt x="4" y="17"/>
                </a:lnTo>
                <a:lnTo>
                  <a:pt x="11" y="8"/>
                </a:lnTo>
                <a:lnTo>
                  <a:pt x="22" y="2"/>
                </a:lnTo>
                <a:lnTo>
                  <a:pt x="36" y="0"/>
                </a:lnTo>
                <a:lnTo>
                  <a:pt x="49" y="2"/>
                </a:lnTo>
                <a:lnTo>
                  <a:pt x="58" y="8"/>
                </a:lnTo>
                <a:lnTo>
                  <a:pt x="66" y="17"/>
                </a:lnTo>
                <a:lnTo>
                  <a:pt x="67" y="32"/>
                </a:lnTo>
                <a:lnTo>
                  <a:pt x="64" y="49"/>
                </a:lnTo>
                <a:lnTo>
                  <a:pt x="54" y="59"/>
                </a:lnTo>
                <a:lnTo>
                  <a:pt x="43" y="64"/>
                </a:lnTo>
                <a:lnTo>
                  <a:pt x="32" y="66"/>
                </a:lnTo>
                <a:lnTo>
                  <a:pt x="21" y="62"/>
                </a:lnTo>
                <a:lnTo>
                  <a:pt x="9" y="55"/>
                </a:lnTo>
                <a:lnTo>
                  <a:pt x="2" y="45"/>
                </a:lnTo>
                <a:lnTo>
                  <a:pt x="0" y="32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" name="Freeform 443"/>
          <p:cNvSpPr>
            <a:spLocks/>
          </p:cNvSpPr>
          <p:nvPr/>
        </p:nvSpPr>
        <p:spPr bwMode="auto">
          <a:xfrm>
            <a:off x="2687364" y="5055412"/>
            <a:ext cx="80888" cy="76944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28" y="8"/>
              </a:cxn>
              <a:cxn ang="0">
                <a:pos x="15" y="17"/>
              </a:cxn>
              <a:cxn ang="0">
                <a:pos x="5" y="29"/>
              </a:cxn>
              <a:cxn ang="0">
                <a:pos x="0" y="47"/>
              </a:cxn>
              <a:cxn ang="0">
                <a:pos x="24" y="47"/>
              </a:cxn>
              <a:cxn ang="0">
                <a:pos x="30" y="30"/>
              </a:cxn>
              <a:cxn ang="0">
                <a:pos x="45" y="25"/>
              </a:cxn>
              <a:cxn ang="0">
                <a:pos x="45" y="0"/>
              </a:cxn>
            </a:cxnLst>
            <a:rect l="0" t="0" r="r" b="b"/>
            <a:pathLst>
              <a:path w="45" h="47">
                <a:moveTo>
                  <a:pt x="45" y="0"/>
                </a:moveTo>
                <a:lnTo>
                  <a:pt x="28" y="8"/>
                </a:lnTo>
                <a:lnTo>
                  <a:pt x="15" y="17"/>
                </a:lnTo>
                <a:lnTo>
                  <a:pt x="5" y="29"/>
                </a:lnTo>
                <a:lnTo>
                  <a:pt x="0" y="47"/>
                </a:lnTo>
                <a:lnTo>
                  <a:pt x="24" y="47"/>
                </a:lnTo>
                <a:lnTo>
                  <a:pt x="30" y="30"/>
                </a:lnTo>
                <a:lnTo>
                  <a:pt x="45" y="2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" name="Freeform 444"/>
          <p:cNvSpPr>
            <a:spLocks/>
          </p:cNvSpPr>
          <p:nvPr/>
        </p:nvSpPr>
        <p:spPr bwMode="auto">
          <a:xfrm>
            <a:off x="2768253" y="5055412"/>
            <a:ext cx="84483" cy="76944"/>
          </a:xfrm>
          <a:custGeom>
            <a:avLst/>
            <a:gdLst/>
            <a:ahLst/>
            <a:cxnLst>
              <a:cxn ang="0">
                <a:pos x="47" y="47"/>
              </a:cxn>
              <a:cxn ang="0">
                <a:pos x="41" y="30"/>
              </a:cxn>
              <a:cxn ang="0">
                <a:pos x="32" y="15"/>
              </a:cxn>
              <a:cxn ang="0">
                <a:pos x="17" y="6"/>
              </a:cxn>
              <a:cxn ang="0">
                <a:pos x="0" y="0"/>
              </a:cxn>
              <a:cxn ang="0">
                <a:pos x="0" y="25"/>
              </a:cxn>
              <a:cxn ang="0">
                <a:pos x="18" y="30"/>
              </a:cxn>
              <a:cxn ang="0">
                <a:pos x="22" y="47"/>
              </a:cxn>
              <a:cxn ang="0">
                <a:pos x="47" y="47"/>
              </a:cxn>
            </a:cxnLst>
            <a:rect l="0" t="0" r="r" b="b"/>
            <a:pathLst>
              <a:path w="47" h="47">
                <a:moveTo>
                  <a:pt x="47" y="47"/>
                </a:moveTo>
                <a:lnTo>
                  <a:pt x="41" y="30"/>
                </a:lnTo>
                <a:lnTo>
                  <a:pt x="32" y="15"/>
                </a:lnTo>
                <a:lnTo>
                  <a:pt x="17" y="6"/>
                </a:lnTo>
                <a:lnTo>
                  <a:pt x="0" y="0"/>
                </a:lnTo>
                <a:lnTo>
                  <a:pt x="0" y="25"/>
                </a:lnTo>
                <a:lnTo>
                  <a:pt x="18" y="30"/>
                </a:lnTo>
                <a:lnTo>
                  <a:pt x="22" y="47"/>
                </a:lnTo>
                <a:lnTo>
                  <a:pt x="47" y="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7" name="Freeform 445"/>
          <p:cNvSpPr>
            <a:spLocks/>
          </p:cNvSpPr>
          <p:nvPr/>
        </p:nvSpPr>
        <p:spPr bwMode="auto">
          <a:xfrm>
            <a:off x="2768253" y="5132356"/>
            <a:ext cx="84483" cy="76944"/>
          </a:xfrm>
          <a:custGeom>
            <a:avLst/>
            <a:gdLst/>
            <a:ahLst/>
            <a:cxnLst>
              <a:cxn ang="0">
                <a:pos x="0" y="47"/>
              </a:cxn>
              <a:cxn ang="0">
                <a:pos x="17" y="42"/>
              </a:cxn>
              <a:cxn ang="0">
                <a:pos x="32" y="30"/>
              </a:cxn>
              <a:cxn ang="0">
                <a:pos x="41" y="17"/>
              </a:cxn>
              <a:cxn ang="0">
                <a:pos x="47" y="0"/>
              </a:cxn>
              <a:cxn ang="0">
                <a:pos x="22" y="0"/>
              </a:cxn>
              <a:cxn ang="0">
                <a:pos x="18" y="17"/>
              </a:cxn>
              <a:cxn ang="0">
                <a:pos x="0" y="23"/>
              </a:cxn>
              <a:cxn ang="0">
                <a:pos x="0" y="47"/>
              </a:cxn>
            </a:cxnLst>
            <a:rect l="0" t="0" r="r" b="b"/>
            <a:pathLst>
              <a:path w="47" h="47">
                <a:moveTo>
                  <a:pt x="0" y="47"/>
                </a:moveTo>
                <a:lnTo>
                  <a:pt x="17" y="42"/>
                </a:lnTo>
                <a:lnTo>
                  <a:pt x="32" y="30"/>
                </a:lnTo>
                <a:lnTo>
                  <a:pt x="41" y="17"/>
                </a:lnTo>
                <a:lnTo>
                  <a:pt x="47" y="0"/>
                </a:lnTo>
                <a:lnTo>
                  <a:pt x="22" y="0"/>
                </a:lnTo>
                <a:lnTo>
                  <a:pt x="18" y="17"/>
                </a:lnTo>
                <a:lnTo>
                  <a:pt x="0" y="23"/>
                </a:lnTo>
                <a:lnTo>
                  <a:pt x="0" y="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8" name="Freeform 446"/>
          <p:cNvSpPr>
            <a:spLocks/>
          </p:cNvSpPr>
          <p:nvPr/>
        </p:nvSpPr>
        <p:spPr bwMode="auto">
          <a:xfrm>
            <a:off x="2687364" y="5132356"/>
            <a:ext cx="80888" cy="7694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19"/>
              </a:cxn>
              <a:cxn ang="0">
                <a:pos x="15" y="30"/>
              </a:cxn>
              <a:cxn ang="0">
                <a:pos x="26" y="40"/>
              </a:cxn>
              <a:cxn ang="0">
                <a:pos x="45" y="47"/>
              </a:cxn>
              <a:cxn ang="0">
                <a:pos x="45" y="23"/>
              </a:cxn>
              <a:cxn ang="0">
                <a:pos x="30" y="17"/>
              </a:cxn>
              <a:cxn ang="0">
                <a:pos x="24" y="0"/>
              </a:cxn>
              <a:cxn ang="0">
                <a:pos x="0" y="0"/>
              </a:cxn>
            </a:cxnLst>
            <a:rect l="0" t="0" r="r" b="b"/>
            <a:pathLst>
              <a:path w="45" h="47">
                <a:moveTo>
                  <a:pt x="0" y="0"/>
                </a:moveTo>
                <a:lnTo>
                  <a:pt x="5" y="19"/>
                </a:lnTo>
                <a:lnTo>
                  <a:pt x="15" y="30"/>
                </a:lnTo>
                <a:lnTo>
                  <a:pt x="26" y="40"/>
                </a:lnTo>
                <a:lnTo>
                  <a:pt x="45" y="47"/>
                </a:lnTo>
                <a:lnTo>
                  <a:pt x="45" y="23"/>
                </a:lnTo>
                <a:lnTo>
                  <a:pt x="30" y="17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9" name="WordArt 447"/>
          <p:cNvSpPr>
            <a:spLocks noChangeArrowheads="1" noChangeShapeType="1" noTextEdit="1"/>
          </p:cNvSpPr>
          <p:nvPr/>
        </p:nvSpPr>
        <p:spPr bwMode="auto">
          <a:xfrm>
            <a:off x="1222387" y="3387192"/>
            <a:ext cx="3785573" cy="658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МАТЕМАТИКА</a:t>
            </a:r>
          </a:p>
        </p:txBody>
      </p:sp>
      <p:pic>
        <p:nvPicPr>
          <p:cNvPr id="451" name="Picture 3" descr="C:\Documents and Settings\мама\Мои документы\казибошки-2\солнышки\su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1193801" cy="1146915"/>
          </a:xfrm>
          <a:prstGeom prst="rect">
            <a:avLst/>
          </a:prstGeom>
          <a:noFill/>
        </p:spPr>
      </p:pic>
      <p:sp>
        <p:nvSpPr>
          <p:cNvPr id="450" name="TextBox 449"/>
          <p:cNvSpPr txBox="1"/>
          <p:nvPr/>
        </p:nvSpPr>
        <p:spPr>
          <a:xfrm>
            <a:off x="7429520" y="3643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3.7037E-6 L 0.12604 3.7037E-6 " pathEditMode="relative" ptsTypes="AA">
                                      <p:cBhvr>
                                        <p:cTn id="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00042"/>
            <a:ext cx="634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Частное чисел 350 и 7 увеличь на 20.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214422"/>
            <a:ext cx="7081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Из 800 вычти произведение чисел 30 и 9.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000240"/>
            <a:ext cx="651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К 50 прибавь частное чисел 36 и 6.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714620"/>
            <a:ext cx="4498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Чему равно 3</a:t>
            </a:r>
            <a:r>
              <a:rPr lang="en-US" sz="2800" b="1" i="1" dirty="0" smtClean="0">
                <a:solidFill>
                  <a:srgbClr val="FF0000"/>
                </a:solidFill>
              </a:rPr>
              <a:t>/</a:t>
            </a:r>
            <a:r>
              <a:rPr lang="ru-RU" sz="2800" b="1" i="1" dirty="0" smtClean="0">
                <a:solidFill>
                  <a:srgbClr val="FF0000"/>
                </a:solidFill>
              </a:rPr>
              <a:t>5 тонны?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4000504"/>
            <a:ext cx="7782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Найди периметр квадрата со стороной 9 см.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4714884"/>
            <a:ext cx="8255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Чему равна ширина сада, если его </a:t>
            </a:r>
            <a:r>
              <a:rPr lang="en-US" sz="2800" b="1" i="1" dirty="0" smtClean="0">
                <a:solidFill>
                  <a:srgbClr val="FF0000"/>
                </a:solidFill>
              </a:rPr>
              <a:t>S=54 </a:t>
            </a:r>
            <a:r>
              <a:rPr lang="ru-RU" sz="2800" b="1" i="1" dirty="0" smtClean="0">
                <a:solidFill>
                  <a:srgbClr val="FF0000"/>
                </a:solidFill>
              </a:rPr>
              <a:t>кв.м, а его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длина 9 м?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16" y="500042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70</a:t>
            </a:r>
            <a:endParaRPr lang="ru-RU" sz="28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00958" y="1214422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530</a:t>
            </a:r>
            <a:endParaRPr lang="ru-RU" sz="28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00892" y="2000240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56</a:t>
            </a:r>
            <a:endParaRPr lang="ru-RU" sz="28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29190" y="2714620"/>
            <a:ext cx="1128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600 кг</a:t>
            </a:r>
            <a:endParaRPr lang="ru-RU" sz="28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7858148" y="4000504"/>
            <a:ext cx="1037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36 см</a:t>
            </a:r>
            <a:endParaRPr lang="ru-RU" sz="28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86050" y="5143512"/>
            <a:ext cx="842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6 м</a:t>
            </a:r>
            <a:endParaRPr lang="ru-RU" sz="28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42910" y="3357562"/>
            <a:ext cx="3511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Сколько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дм в 240 см?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3438" y="3429000"/>
            <a:ext cx="105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24 дм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6314" y="1000108"/>
            <a:ext cx="2372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500 * 6 : 100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6314" y="1571612"/>
            <a:ext cx="2649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4000 * 3 : 100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2786058"/>
            <a:ext cx="2890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950 – 720 + 42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3357562"/>
            <a:ext cx="2997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140 : 7 * 2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4500570"/>
            <a:ext cx="3071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(270 – 50) * 10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8148" y="1000108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Е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8148" y="1571612"/>
            <a:ext cx="432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Н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8148" y="2786058"/>
            <a:ext cx="536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Д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8148" y="3429000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И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8148" y="4500570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597" y="5572140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272</a:t>
            </a:r>
            <a:endParaRPr lang="ru-RU" sz="32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1785918" y="5572140"/>
            <a:ext cx="737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30</a:t>
            </a:r>
            <a:endParaRPr lang="ru-RU" sz="3200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2857489" y="5572140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2200</a:t>
            </a:r>
            <a:endParaRPr lang="ru-RU" sz="32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4214810" y="5572140"/>
            <a:ext cx="100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30</a:t>
            </a:r>
            <a:endParaRPr lang="ru-RU" sz="32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500695" y="5572140"/>
            <a:ext cx="85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120</a:t>
            </a:r>
            <a:endParaRPr lang="ru-RU" sz="32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6643703" y="5572140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40</a:t>
            </a:r>
            <a:endParaRPr lang="ru-RU" sz="3200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7714833" y="5572140"/>
            <a:ext cx="64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30</a:t>
            </a:r>
            <a:endParaRPr lang="ru-RU" sz="3200" b="1" i="1" dirty="0"/>
          </a:p>
        </p:txBody>
      </p:sp>
      <p:grpSp>
        <p:nvGrpSpPr>
          <p:cNvPr id="28" name="Group 448"/>
          <p:cNvGrpSpPr>
            <a:grpSpLocks/>
          </p:cNvGrpSpPr>
          <p:nvPr/>
        </p:nvGrpSpPr>
        <p:grpSpPr bwMode="auto">
          <a:xfrm>
            <a:off x="0" y="0"/>
            <a:ext cx="4714876" cy="4929198"/>
            <a:chOff x="975" y="0"/>
            <a:chExt cx="4014" cy="4320"/>
          </a:xfrm>
        </p:grpSpPr>
        <p:sp>
          <p:nvSpPr>
            <p:cNvPr id="29" name="AutoShape 2"/>
            <p:cNvSpPr>
              <a:spLocks noChangeAspect="1" noChangeArrowheads="1" noTextEdit="1"/>
            </p:cNvSpPr>
            <p:nvPr/>
          </p:nvSpPr>
          <p:spPr bwMode="auto">
            <a:xfrm>
              <a:off x="975" y="0"/>
              <a:ext cx="401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1270" y="3276"/>
              <a:ext cx="3447" cy="903"/>
            </a:xfrm>
            <a:custGeom>
              <a:avLst/>
              <a:gdLst/>
              <a:ahLst/>
              <a:cxnLst>
                <a:cxn ang="0">
                  <a:pos x="19" y="903"/>
                </a:cxn>
                <a:cxn ang="0">
                  <a:pos x="3445" y="903"/>
                </a:cxn>
                <a:cxn ang="0">
                  <a:pos x="3447" y="227"/>
                </a:cxn>
                <a:cxn ang="0">
                  <a:pos x="3370" y="214"/>
                </a:cxn>
                <a:cxn ang="0">
                  <a:pos x="3362" y="203"/>
                </a:cxn>
                <a:cxn ang="0">
                  <a:pos x="3353" y="190"/>
                </a:cxn>
                <a:cxn ang="0">
                  <a:pos x="3341" y="178"/>
                </a:cxn>
                <a:cxn ang="0">
                  <a:pos x="3330" y="169"/>
                </a:cxn>
                <a:cxn ang="0">
                  <a:pos x="3276" y="210"/>
                </a:cxn>
                <a:cxn ang="0">
                  <a:pos x="3287" y="156"/>
                </a:cxn>
                <a:cxn ang="0">
                  <a:pos x="3255" y="150"/>
                </a:cxn>
                <a:cxn ang="0">
                  <a:pos x="3219" y="240"/>
                </a:cxn>
                <a:cxn ang="0">
                  <a:pos x="3214" y="180"/>
                </a:cxn>
                <a:cxn ang="0">
                  <a:pos x="3184" y="169"/>
                </a:cxn>
                <a:cxn ang="0">
                  <a:pos x="3195" y="267"/>
                </a:cxn>
                <a:cxn ang="0">
                  <a:pos x="3171" y="239"/>
                </a:cxn>
                <a:cxn ang="0">
                  <a:pos x="3133" y="304"/>
                </a:cxn>
                <a:cxn ang="0">
                  <a:pos x="483" y="150"/>
                </a:cxn>
                <a:cxn ang="0">
                  <a:pos x="216" y="0"/>
                </a:cxn>
                <a:cxn ang="0">
                  <a:pos x="180" y="13"/>
                </a:cxn>
                <a:cxn ang="0">
                  <a:pos x="154" y="4"/>
                </a:cxn>
                <a:cxn ang="0">
                  <a:pos x="135" y="98"/>
                </a:cxn>
                <a:cxn ang="0">
                  <a:pos x="113" y="43"/>
                </a:cxn>
                <a:cxn ang="0">
                  <a:pos x="88" y="55"/>
                </a:cxn>
                <a:cxn ang="0">
                  <a:pos x="86" y="150"/>
                </a:cxn>
                <a:cxn ang="0">
                  <a:pos x="68" y="73"/>
                </a:cxn>
                <a:cxn ang="0">
                  <a:pos x="49" y="83"/>
                </a:cxn>
                <a:cxn ang="0">
                  <a:pos x="49" y="233"/>
                </a:cxn>
                <a:cxn ang="0">
                  <a:pos x="24" y="190"/>
                </a:cxn>
                <a:cxn ang="0">
                  <a:pos x="0" y="207"/>
                </a:cxn>
                <a:cxn ang="0">
                  <a:pos x="17" y="329"/>
                </a:cxn>
                <a:cxn ang="0">
                  <a:pos x="21" y="541"/>
                </a:cxn>
                <a:cxn ang="0">
                  <a:pos x="21" y="759"/>
                </a:cxn>
                <a:cxn ang="0">
                  <a:pos x="19" y="903"/>
                </a:cxn>
              </a:cxnLst>
              <a:rect l="0" t="0" r="r" b="b"/>
              <a:pathLst>
                <a:path w="3447" h="903">
                  <a:moveTo>
                    <a:pt x="19" y="903"/>
                  </a:moveTo>
                  <a:lnTo>
                    <a:pt x="3445" y="903"/>
                  </a:lnTo>
                  <a:lnTo>
                    <a:pt x="3447" y="227"/>
                  </a:lnTo>
                  <a:lnTo>
                    <a:pt x="3370" y="214"/>
                  </a:lnTo>
                  <a:lnTo>
                    <a:pt x="3362" y="203"/>
                  </a:lnTo>
                  <a:lnTo>
                    <a:pt x="3353" y="190"/>
                  </a:lnTo>
                  <a:lnTo>
                    <a:pt x="3341" y="178"/>
                  </a:lnTo>
                  <a:lnTo>
                    <a:pt x="3330" y="169"/>
                  </a:lnTo>
                  <a:lnTo>
                    <a:pt x="3276" y="210"/>
                  </a:lnTo>
                  <a:lnTo>
                    <a:pt x="3287" y="156"/>
                  </a:lnTo>
                  <a:lnTo>
                    <a:pt x="3255" y="150"/>
                  </a:lnTo>
                  <a:lnTo>
                    <a:pt x="3219" y="240"/>
                  </a:lnTo>
                  <a:lnTo>
                    <a:pt x="3214" y="180"/>
                  </a:lnTo>
                  <a:lnTo>
                    <a:pt x="3184" y="169"/>
                  </a:lnTo>
                  <a:lnTo>
                    <a:pt x="3195" y="267"/>
                  </a:lnTo>
                  <a:lnTo>
                    <a:pt x="3171" y="239"/>
                  </a:lnTo>
                  <a:lnTo>
                    <a:pt x="3133" y="304"/>
                  </a:lnTo>
                  <a:lnTo>
                    <a:pt x="483" y="150"/>
                  </a:lnTo>
                  <a:lnTo>
                    <a:pt x="216" y="0"/>
                  </a:lnTo>
                  <a:lnTo>
                    <a:pt x="180" y="13"/>
                  </a:lnTo>
                  <a:lnTo>
                    <a:pt x="154" y="4"/>
                  </a:lnTo>
                  <a:lnTo>
                    <a:pt x="135" y="98"/>
                  </a:lnTo>
                  <a:lnTo>
                    <a:pt x="113" y="43"/>
                  </a:lnTo>
                  <a:lnTo>
                    <a:pt x="88" y="55"/>
                  </a:lnTo>
                  <a:lnTo>
                    <a:pt x="86" y="150"/>
                  </a:lnTo>
                  <a:lnTo>
                    <a:pt x="68" y="73"/>
                  </a:lnTo>
                  <a:lnTo>
                    <a:pt x="49" y="83"/>
                  </a:lnTo>
                  <a:lnTo>
                    <a:pt x="49" y="233"/>
                  </a:lnTo>
                  <a:lnTo>
                    <a:pt x="24" y="190"/>
                  </a:lnTo>
                  <a:lnTo>
                    <a:pt x="0" y="207"/>
                  </a:lnTo>
                  <a:lnTo>
                    <a:pt x="17" y="329"/>
                  </a:lnTo>
                  <a:lnTo>
                    <a:pt x="21" y="541"/>
                  </a:lnTo>
                  <a:lnTo>
                    <a:pt x="21" y="759"/>
                  </a:lnTo>
                  <a:lnTo>
                    <a:pt x="19" y="903"/>
                  </a:lnTo>
                  <a:close/>
                </a:path>
              </a:pathLst>
            </a:custGeom>
            <a:solidFill>
              <a:srgbClr val="02C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1289" y="4166"/>
              <a:ext cx="3437" cy="24"/>
            </a:xfrm>
            <a:custGeom>
              <a:avLst/>
              <a:gdLst/>
              <a:ahLst/>
              <a:cxnLst>
                <a:cxn ang="0">
                  <a:pos x="3413" y="13"/>
                </a:cxn>
                <a:cxn ang="0">
                  <a:pos x="3426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3426" y="24"/>
                </a:cxn>
                <a:cxn ang="0">
                  <a:pos x="3437" y="13"/>
                </a:cxn>
                <a:cxn ang="0">
                  <a:pos x="3426" y="24"/>
                </a:cxn>
                <a:cxn ang="0">
                  <a:pos x="3437" y="24"/>
                </a:cxn>
                <a:cxn ang="0">
                  <a:pos x="3437" y="13"/>
                </a:cxn>
                <a:cxn ang="0">
                  <a:pos x="3413" y="13"/>
                </a:cxn>
              </a:cxnLst>
              <a:rect l="0" t="0" r="r" b="b"/>
              <a:pathLst>
                <a:path w="3437" h="24">
                  <a:moveTo>
                    <a:pt x="3413" y="13"/>
                  </a:moveTo>
                  <a:lnTo>
                    <a:pt x="3426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3426" y="24"/>
                  </a:lnTo>
                  <a:lnTo>
                    <a:pt x="3437" y="13"/>
                  </a:lnTo>
                  <a:lnTo>
                    <a:pt x="3426" y="24"/>
                  </a:lnTo>
                  <a:lnTo>
                    <a:pt x="3437" y="24"/>
                  </a:lnTo>
                  <a:lnTo>
                    <a:pt x="3437" y="13"/>
                  </a:lnTo>
                  <a:lnTo>
                    <a:pt x="341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4702" y="3492"/>
              <a:ext cx="26" cy="687"/>
            </a:xfrm>
            <a:custGeom>
              <a:avLst/>
              <a:gdLst/>
              <a:ahLst/>
              <a:cxnLst>
                <a:cxn ang="0">
                  <a:pos x="13" y="23"/>
                </a:cxn>
                <a:cxn ang="0">
                  <a:pos x="1" y="11"/>
                </a:cxn>
                <a:cxn ang="0">
                  <a:pos x="0" y="687"/>
                </a:cxn>
                <a:cxn ang="0">
                  <a:pos x="24" y="687"/>
                </a:cxn>
                <a:cxn ang="0">
                  <a:pos x="26" y="11"/>
                </a:cxn>
                <a:cxn ang="0">
                  <a:pos x="17" y="0"/>
                </a:cxn>
                <a:cxn ang="0">
                  <a:pos x="26" y="11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13" y="23"/>
                </a:cxn>
              </a:cxnLst>
              <a:rect l="0" t="0" r="r" b="b"/>
              <a:pathLst>
                <a:path w="26" h="687">
                  <a:moveTo>
                    <a:pt x="13" y="23"/>
                  </a:moveTo>
                  <a:lnTo>
                    <a:pt x="1" y="11"/>
                  </a:lnTo>
                  <a:lnTo>
                    <a:pt x="0" y="687"/>
                  </a:lnTo>
                  <a:lnTo>
                    <a:pt x="24" y="687"/>
                  </a:lnTo>
                  <a:lnTo>
                    <a:pt x="26" y="11"/>
                  </a:lnTo>
                  <a:lnTo>
                    <a:pt x="17" y="0"/>
                  </a:lnTo>
                  <a:lnTo>
                    <a:pt x="26" y="11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4632" y="3481"/>
              <a:ext cx="87" cy="3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83" y="34"/>
                </a:cxn>
                <a:cxn ang="0">
                  <a:pos x="87" y="11"/>
                </a:cxn>
                <a:cxn ang="0">
                  <a:pos x="10" y="0"/>
                </a:cxn>
                <a:cxn ang="0">
                  <a:pos x="17" y="4"/>
                </a:cxn>
                <a:cxn ang="0">
                  <a:pos x="0" y="17"/>
                </a:cxn>
                <a:cxn ang="0">
                  <a:pos x="0" y="19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6" y="20"/>
                </a:cxn>
                <a:cxn ang="0">
                  <a:pos x="0" y="17"/>
                </a:cxn>
              </a:cxnLst>
              <a:rect l="0" t="0" r="r" b="b"/>
              <a:pathLst>
                <a:path w="87" h="34">
                  <a:moveTo>
                    <a:pt x="0" y="17"/>
                  </a:moveTo>
                  <a:lnTo>
                    <a:pt x="83" y="34"/>
                  </a:lnTo>
                  <a:lnTo>
                    <a:pt x="87" y="11"/>
                  </a:lnTo>
                  <a:lnTo>
                    <a:pt x="10" y="0"/>
                  </a:lnTo>
                  <a:lnTo>
                    <a:pt x="17" y="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4610" y="3454"/>
              <a:ext cx="39" cy="44"/>
            </a:xfrm>
            <a:custGeom>
              <a:avLst/>
              <a:gdLst/>
              <a:ahLst/>
              <a:cxnLst>
                <a:cxn ang="0">
                  <a:pos x="1" y="17"/>
                </a:cxn>
                <a:cxn ang="0">
                  <a:pos x="0" y="16"/>
                </a:cxn>
                <a:cxn ang="0">
                  <a:pos x="22" y="44"/>
                </a:cxn>
                <a:cxn ang="0">
                  <a:pos x="39" y="31"/>
                </a:cxn>
                <a:cxn ang="0">
                  <a:pos x="33" y="23"/>
                </a:cxn>
                <a:cxn ang="0">
                  <a:pos x="28" y="16"/>
                </a:cxn>
                <a:cxn ang="0">
                  <a:pos x="22" y="8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6" y="0"/>
                </a:cxn>
                <a:cxn ang="0">
                  <a:pos x="1" y="17"/>
                </a:cxn>
              </a:cxnLst>
              <a:rect l="0" t="0" r="r" b="b"/>
              <a:pathLst>
                <a:path w="39" h="44">
                  <a:moveTo>
                    <a:pt x="1" y="17"/>
                  </a:moveTo>
                  <a:lnTo>
                    <a:pt x="0" y="16"/>
                  </a:lnTo>
                  <a:lnTo>
                    <a:pt x="22" y="44"/>
                  </a:lnTo>
                  <a:lnTo>
                    <a:pt x="39" y="31"/>
                  </a:lnTo>
                  <a:lnTo>
                    <a:pt x="33" y="23"/>
                  </a:lnTo>
                  <a:lnTo>
                    <a:pt x="28" y="16"/>
                  </a:lnTo>
                  <a:lnTo>
                    <a:pt x="22" y="8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4593" y="3428"/>
              <a:ext cx="33" cy="43"/>
            </a:xfrm>
            <a:custGeom>
              <a:avLst/>
              <a:gdLst/>
              <a:ahLst/>
              <a:cxnLst>
                <a:cxn ang="0">
                  <a:pos x="13" y="26"/>
                </a:cxn>
                <a:cxn ang="0">
                  <a:pos x="0" y="26"/>
                </a:cxn>
                <a:cxn ang="0">
                  <a:pos x="18" y="43"/>
                </a:cxn>
                <a:cxn ang="0">
                  <a:pos x="33" y="26"/>
                </a:cxn>
                <a:cxn ang="0">
                  <a:pos x="13" y="8"/>
                </a:cxn>
                <a:cxn ang="0">
                  <a:pos x="0" y="8"/>
                </a:cxn>
                <a:cxn ang="0">
                  <a:pos x="13" y="8"/>
                </a:cxn>
                <a:cxn ang="0">
                  <a:pos x="7" y="0"/>
                </a:cxn>
                <a:cxn ang="0">
                  <a:pos x="0" y="8"/>
                </a:cxn>
                <a:cxn ang="0">
                  <a:pos x="13" y="26"/>
                </a:cxn>
              </a:cxnLst>
              <a:rect l="0" t="0" r="r" b="b"/>
              <a:pathLst>
                <a:path w="33" h="43">
                  <a:moveTo>
                    <a:pt x="13" y="26"/>
                  </a:moveTo>
                  <a:lnTo>
                    <a:pt x="0" y="26"/>
                  </a:lnTo>
                  <a:lnTo>
                    <a:pt x="18" y="43"/>
                  </a:lnTo>
                  <a:lnTo>
                    <a:pt x="33" y="26"/>
                  </a:lnTo>
                  <a:lnTo>
                    <a:pt x="13" y="8"/>
                  </a:lnTo>
                  <a:lnTo>
                    <a:pt x="0" y="8"/>
                  </a:lnTo>
                  <a:lnTo>
                    <a:pt x="13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4527" y="3436"/>
              <a:ext cx="79" cy="80"/>
            </a:xfrm>
            <a:custGeom>
              <a:avLst/>
              <a:gdLst/>
              <a:ahLst/>
              <a:cxnLst>
                <a:cxn ang="0">
                  <a:pos x="7" y="49"/>
                </a:cxn>
                <a:cxn ang="0">
                  <a:pos x="24" y="60"/>
                </a:cxn>
                <a:cxn ang="0">
                  <a:pos x="79" y="18"/>
                </a:cxn>
                <a:cxn ang="0">
                  <a:pos x="66" y="0"/>
                </a:cxn>
                <a:cxn ang="0">
                  <a:pos x="11" y="43"/>
                </a:cxn>
                <a:cxn ang="0">
                  <a:pos x="28" y="52"/>
                </a:cxn>
                <a:cxn ang="0">
                  <a:pos x="7" y="49"/>
                </a:cxn>
                <a:cxn ang="0">
                  <a:pos x="0" y="80"/>
                </a:cxn>
                <a:cxn ang="0">
                  <a:pos x="24" y="60"/>
                </a:cxn>
                <a:cxn ang="0">
                  <a:pos x="7" y="49"/>
                </a:cxn>
              </a:cxnLst>
              <a:rect l="0" t="0" r="r" b="b"/>
              <a:pathLst>
                <a:path w="79" h="80">
                  <a:moveTo>
                    <a:pt x="7" y="49"/>
                  </a:moveTo>
                  <a:lnTo>
                    <a:pt x="24" y="60"/>
                  </a:lnTo>
                  <a:lnTo>
                    <a:pt x="79" y="18"/>
                  </a:lnTo>
                  <a:lnTo>
                    <a:pt x="66" y="0"/>
                  </a:lnTo>
                  <a:lnTo>
                    <a:pt x="11" y="43"/>
                  </a:lnTo>
                  <a:lnTo>
                    <a:pt x="28" y="52"/>
                  </a:lnTo>
                  <a:lnTo>
                    <a:pt x="7" y="49"/>
                  </a:lnTo>
                  <a:lnTo>
                    <a:pt x="0" y="80"/>
                  </a:lnTo>
                  <a:lnTo>
                    <a:pt x="24" y="60"/>
                  </a:lnTo>
                  <a:lnTo>
                    <a:pt x="7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4534" y="3423"/>
              <a:ext cx="38" cy="65"/>
            </a:xfrm>
            <a:custGeom>
              <a:avLst/>
              <a:gdLst/>
              <a:ahLst/>
              <a:cxnLst>
                <a:cxn ang="0">
                  <a:pos x="21" y="20"/>
                </a:cxn>
                <a:cxn ang="0">
                  <a:pos x="14" y="7"/>
                </a:cxn>
                <a:cxn ang="0">
                  <a:pos x="0" y="62"/>
                </a:cxn>
                <a:cxn ang="0">
                  <a:pos x="21" y="65"/>
                </a:cxn>
                <a:cxn ang="0">
                  <a:pos x="34" y="11"/>
                </a:cxn>
                <a:cxn ang="0">
                  <a:pos x="25" y="0"/>
                </a:cxn>
                <a:cxn ang="0">
                  <a:pos x="34" y="11"/>
                </a:cxn>
                <a:cxn ang="0">
                  <a:pos x="38" y="1"/>
                </a:cxn>
                <a:cxn ang="0">
                  <a:pos x="25" y="0"/>
                </a:cxn>
                <a:cxn ang="0">
                  <a:pos x="21" y="20"/>
                </a:cxn>
              </a:cxnLst>
              <a:rect l="0" t="0" r="r" b="b"/>
              <a:pathLst>
                <a:path w="38" h="65">
                  <a:moveTo>
                    <a:pt x="21" y="20"/>
                  </a:moveTo>
                  <a:lnTo>
                    <a:pt x="14" y="7"/>
                  </a:lnTo>
                  <a:lnTo>
                    <a:pt x="0" y="62"/>
                  </a:lnTo>
                  <a:lnTo>
                    <a:pt x="21" y="65"/>
                  </a:lnTo>
                  <a:lnTo>
                    <a:pt x="34" y="11"/>
                  </a:lnTo>
                  <a:lnTo>
                    <a:pt x="25" y="0"/>
                  </a:lnTo>
                  <a:lnTo>
                    <a:pt x="34" y="11"/>
                  </a:lnTo>
                  <a:lnTo>
                    <a:pt x="38" y="1"/>
                  </a:lnTo>
                  <a:lnTo>
                    <a:pt x="25" y="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4516" y="3411"/>
              <a:ext cx="43" cy="32"/>
            </a:xfrm>
            <a:custGeom>
              <a:avLst/>
              <a:gdLst/>
              <a:ahLst/>
              <a:cxnLst>
                <a:cxn ang="0">
                  <a:pos x="20" y="17"/>
                </a:cxn>
                <a:cxn ang="0">
                  <a:pos x="7" y="25"/>
                </a:cxn>
                <a:cxn ang="0">
                  <a:pos x="39" y="32"/>
                </a:cxn>
                <a:cxn ang="0">
                  <a:pos x="43" y="12"/>
                </a:cxn>
                <a:cxn ang="0">
                  <a:pos x="11" y="4"/>
                </a:cxn>
                <a:cxn ang="0">
                  <a:pos x="0" y="12"/>
                </a:cxn>
                <a:cxn ang="0">
                  <a:pos x="11" y="4"/>
                </a:cxn>
                <a:cxn ang="0">
                  <a:pos x="2" y="0"/>
                </a:cxn>
                <a:cxn ang="0">
                  <a:pos x="0" y="12"/>
                </a:cxn>
                <a:cxn ang="0">
                  <a:pos x="20" y="17"/>
                </a:cxn>
              </a:cxnLst>
              <a:rect l="0" t="0" r="r" b="b"/>
              <a:pathLst>
                <a:path w="43" h="32">
                  <a:moveTo>
                    <a:pt x="20" y="17"/>
                  </a:moveTo>
                  <a:lnTo>
                    <a:pt x="7" y="25"/>
                  </a:lnTo>
                  <a:lnTo>
                    <a:pt x="39" y="32"/>
                  </a:lnTo>
                  <a:lnTo>
                    <a:pt x="43" y="12"/>
                  </a:lnTo>
                  <a:lnTo>
                    <a:pt x="11" y="4"/>
                  </a:lnTo>
                  <a:lnTo>
                    <a:pt x="0" y="12"/>
                  </a:lnTo>
                  <a:lnTo>
                    <a:pt x="11" y="4"/>
                  </a:lnTo>
                  <a:lnTo>
                    <a:pt x="2" y="0"/>
                  </a:lnTo>
                  <a:lnTo>
                    <a:pt x="0" y="12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4480" y="3423"/>
              <a:ext cx="56" cy="144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21" y="97"/>
                </a:cxn>
                <a:cxn ang="0">
                  <a:pos x="56" y="5"/>
                </a:cxn>
                <a:cxn ang="0">
                  <a:pos x="36" y="0"/>
                </a:cxn>
                <a:cxn ang="0">
                  <a:pos x="0" y="92"/>
                </a:cxn>
                <a:cxn ang="0">
                  <a:pos x="21" y="93"/>
                </a:cxn>
                <a:cxn ang="0">
                  <a:pos x="0" y="93"/>
                </a:cxn>
                <a:cxn ang="0">
                  <a:pos x="6" y="144"/>
                </a:cxn>
                <a:cxn ang="0">
                  <a:pos x="21" y="97"/>
                </a:cxn>
                <a:cxn ang="0">
                  <a:pos x="0" y="93"/>
                </a:cxn>
              </a:cxnLst>
              <a:rect l="0" t="0" r="r" b="b"/>
              <a:pathLst>
                <a:path w="56" h="144">
                  <a:moveTo>
                    <a:pt x="0" y="93"/>
                  </a:moveTo>
                  <a:lnTo>
                    <a:pt x="21" y="97"/>
                  </a:lnTo>
                  <a:lnTo>
                    <a:pt x="56" y="5"/>
                  </a:lnTo>
                  <a:lnTo>
                    <a:pt x="36" y="0"/>
                  </a:lnTo>
                  <a:lnTo>
                    <a:pt x="0" y="92"/>
                  </a:lnTo>
                  <a:lnTo>
                    <a:pt x="21" y="93"/>
                  </a:lnTo>
                  <a:lnTo>
                    <a:pt x="0" y="93"/>
                  </a:lnTo>
                  <a:lnTo>
                    <a:pt x="6" y="144"/>
                  </a:lnTo>
                  <a:lnTo>
                    <a:pt x="21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4472" y="3447"/>
              <a:ext cx="29" cy="69"/>
            </a:xfrm>
            <a:custGeom>
              <a:avLst/>
              <a:gdLst/>
              <a:ahLst/>
              <a:cxnLst>
                <a:cxn ang="0">
                  <a:pos x="8" y="21"/>
                </a:cxn>
                <a:cxn ang="0">
                  <a:pos x="0" y="9"/>
                </a:cxn>
                <a:cxn ang="0">
                  <a:pos x="8" y="69"/>
                </a:cxn>
                <a:cxn ang="0">
                  <a:pos x="29" y="69"/>
                </a:cxn>
                <a:cxn ang="0">
                  <a:pos x="27" y="54"/>
                </a:cxn>
                <a:cxn ang="0">
                  <a:pos x="25" y="32"/>
                </a:cxn>
                <a:cxn ang="0">
                  <a:pos x="21" y="11"/>
                </a:cxn>
                <a:cxn ang="0">
                  <a:pos x="15" y="0"/>
                </a:cxn>
                <a:cxn ang="0">
                  <a:pos x="21" y="9"/>
                </a:cxn>
                <a:cxn ang="0">
                  <a:pos x="21" y="4"/>
                </a:cxn>
                <a:cxn ang="0">
                  <a:pos x="15" y="0"/>
                </a:cxn>
                <a:cxn ang="0">
                  <a:pos x="8" y="21"/>
                </a:cxn>
              </a:cxnLst>
              <a:rect l="0" t="0" r="r" b="b"/>
              <a:pathLst>
                <a:path w="29" h="69">
                  <a:moveTo>
                    <a:pt x="8" y="21"/>
                  </a:moveTo>
                  <a:lnTo>
                    <a:pt x="0" y="9"/>
                  </a:lnTo>
                  <a:lnTo>
                    <a:pt x="8" y="69"/>
                  </a:lnTo>
                  <a:lnTo>
                    <a:pt x="29" y="69"/>
                  </a:lnTo>
                  <a:lnTo>
                    <a:pt x="27" y="54"/>
                  </a:lnTo>
                  <a:lnTo>
                    <a:pt x="25" y="32"/>
                  </a:lnTo>
                  <a:lnTo>
                    <a:pt x="21" y="11"/>
                  </a:lnTo>
                  <a:lnTo>
                    <a:pt x="15" y="0"/>
                  </a:lnTo>
                  <a:lnTo>
                    <a:pt x="21" y="9"/>
                  </a:lnTo>
                  <a:lnTo>
                    <a:pt x="21" y="4"/>
                  </a:lnTo>
                  <a:lnTo>
                    <a:pt x="15" y="0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4439" y="3426"/>
              <a:ext cx="48" cy="4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11" y="30"/>
                </a:cxn>
                <a:cxn ang="0">
                  <a:pos x="41" y="42"/>
                </a:cxn>
                <a:cxn ang="0">
                  <a:pos x="48" y="21"/>
                </a:cxn>
                <a:cxn ang="0">
                  <a:pos x="18" y="8"/>
                </a:cxn>
                <a:cxn ang="0">
                  <a:pos x="3" y="19"/>
                </a:cxn>
                <a:cxn ang="0">
                  <a:pos x="18" y="8"/>
                </a:cxn>
                <a:cxn ang="0">
                  <a:pos x="0" y="0"/>
                </a:cxn>
                <a:cxn ang="0">
                  <a:pos x="3" y="19"/>
                </a:cxn>
                <a:cxn ang="0">
                  <a:pos x="24" y="19"/>
                </a:cxn>
              </a:cxnLst>
              <a:rect l="0" t="0" r="r" b="b"/>
              <a:pathLst>
                <a:path w="48" h="42">
                  <a:moveTo>
                    <a:pt x="24" y="19"/>
                  </a:moveTo>
                  <a:lnTo>
                    <a:pt x="11" y="30"/>
                  </a:lnTo>
                  <a:lnTo>
                    <a:pt x="41" y="42"/>
                  </a:lnTo>
                  <a:lnTo>
                    <a:pt x="48" y="21"/>
                  </a:lnTo>
                  <a:lnTo>
                    <a:pt x="18" y="8"/>
                  </a:lnTo>
                  <a:lnTo>
                    <a:pt x="3" y="19"/>
                  </a:lnTo>
                  <a:lnTo>
                    <a:pt x="18" y="8"/>
                  </a:lnTo>
                  <a:lnTo>
                    <a:pt x="0" y="0"/>
                  </a:lnTo>
                  <a:lnTo>
                    <a:pt x="3" y="19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4442" y="3445"/>
              <a:ext cx="40" cy="132"/>
            </a:xfrm>
            <a:custGeom>
              <a:avLst/>
              <a:gdLst/>
              <a:ahLst/>
              <a:cxnLst>
                <a:cxn ang="0">
                  <a:pos x="15" y="103"/>
                </a:cxn>
                <a:cxn ang="0">
                  <a:pos x="34" y="98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14" y="98"/>
                </a:cxn>
                <a:cxn ang="0">
                  <a:pos x="32" y="90"/>
                </a:cxn>
                <a:cxn ang="0">
                  <a:pos x="15" y="103"/>
                </a:cxn>
                <a:cxn ang="0">
                  <a:pos x="40" y="132"/>
                </a:cxn>
                <a:cxn ang="0">
                  <a:pos x="34" y="98"/>
                </a:cxn>
                <a:cxn ang="0">
                  <a:pos x="15" y="103"/>
                </a:cxn>
              </a:cxnLst>
              <a:rect l="0" t="0" r="r" b="b"/>
              <a:pathLst>
                <a:path w="40" h="132">
                  <a:moveTo>
                    <a:pt x="15" y="103"/>
                  </a:moveTo>
                  <a:lnTo>
                    <a:pt x="34" y="98"/>
                  </a:lnTo>
                  <a:lnTo>
                    <a:pt x="21" y="0"/>
                  </a:lnTo>
                  <a:lnTo>
                    <a:pt x="0" y="0"/>
                  </a:lnTo>
                  <a:lnTo>
                    <a:pt x="14" y="98"/>
                  </a:lnTo>
                  <a:lnTo>
                    <a:pt x="32" y="90"/>
                  </a:lnTo>
                  <a:lnTo>
                    <a:pt x="15" y="103"/>
                  </a:lnTo>
                  <a:lnTo>
                    <a:pt x="40" y="132"/>
                  </a:lnTo>
                  <a:lnTo>
                    <a:pt x="34" y="98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auto">
            <a:xfrm>
              <a:off x="4431" y="3496"/>
              <a:ext cx="43" cy="52"/>
            </a:xfrm>
            <a:custGeom>
              <a:avLst/>
              <a:gdLst/>
              <a:ahLst/>
              <a:cxnLst>
                <a:cxn ang="0">
                  <a:pos x="21" y="24"/>
                </a:cxn>
                <a:cxn ang="0">
                  <a:pos x="0" y="26"/>
                </a:cxn>
                <a:cxn ang="0">
                  <a:pos x="26" y="52"/>
                </a:cxn>
                <a:cxn ang="0">
                  <a:pos x="43" y="39"/>
                </a:cxn>
                <a:cxn ang="0">
                  <a:pos x="19" y="13"/>
                </a:cxn>
                <a:cxn ang="0">
                  <a:pos x="0" y="15"/>
                </a:cxn>
                <a:cxn ang="0">
                  <a:pos x="19" y="13"/>
                </a:cxn>
                <a:cxn ang="0">
                  <a:pos x="8" y="0"/>
                </a:cxn>
                <a:cxn ang="0">
                  <a:pos x="0" y="15"/>
                </a:cxn>
                <a:cxn ang="0">
                  <a:pos x="21" y="24"/>
                </a:cxn>
              </a:cxnLst>
              <a:rect l="0" t="0" r="r" b="b"/>
              <a:pathLst>
                <a:path w="43" h="52">
                  <a:moveTo>
                    <a:pt x="21" y="24"/>
                  </a:moveTo>
                  <a:lnTo>
                    <a:pt x="0" y="26"/>
                  </a:lnTo>
                  <a:lnTo>
                    <a:pt x="26" y="52"/>
                  </a:lnTo>
                  <a:lnTo>
                    <a:pt x="43" y="39"/>
                  </a:lnTo>
                  <a:lnTo>
                    <a:pt x="19" y="13"/>
                  </a:lnTo>
                  <a:lnTo>
                    <a:pt x="0" y="15"/>
                  </a:lnTo>
                  <a:lnTo>
                    <a:pt x="19" y="13"/>
                  </a:lnTo>
                  <a:lnTo>
                    <a:pt x="8" y="0"/>
                  </a:lnTo>
                  <a:lnTo>
                    <a:pt x="0" y="15"/>
                  </a:lnTo>
                  <a:lnTo>
                    <a:pt x="2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22"/>
            <p:cNvSpPr>
              <a:spLocks/>
            </p:cNvSpPr>
            <p:nvPr/>
          </p:nvSpPr>
          <p:spPr bwMode="auto">
            <a:xfrm>
              <a:off x="4394" y="3511"/>
              <a:ext cx="58" cy="82"/>
            </a:xfrm>
            <a:custGeom>
              <a:avLst/>
              <a:gdLst/>
              <a:ahLst/>
              <a:cxnLst>
                <a:cxn ang="0">
                  <a:pos x="9" y="81"/>
                </a:cxn>
                <a:cxn ang="0">
                  <a:pos x="20" y="75"/>
                </a:cxn>
                <a:cxn ang="0">
                  <a:pos x="58" y="9"/>
                </a:cxn>
                <a:cxn ang="0">
                  <a:pos x="37" y="0"/>
                </a:cxn>
                <a:cxn ang="0">
                  <a:pos x="0" y="64"/>
                </a:cxn>
                <a:cxn ang="0">
                  <a:pos x="9" y="60"/>
                </a:cxn>
                <a:cxn ang="0">
                  <a:pos x="9" y="81"/>
                </a:cxn>
                <a:cxn ang="0">
                  <a:pos x="15" y="82"/>
                </a:cxn>
                <a:cxn ang="0">
                  <a:pos x="20" y="75"/>
                </a:cxn>
                <a:cxn ang="0">
                  <a:pos x="9" y="81"/>
                </a:cxn>
              </a:cxnLst>
              <a:rect l="0" t="0" r="r" b="b"/>
              <a:pathLst>
                <a:path w="58" h="82">
                  <a:moveTo>
                    <a:pt x="9" y="81"/>
                  </a:moveTo>
                  <a:lnTo>
                    <a:pt x="20" y="75"/>
                  </a:lnTo>
                  <a:lnTo>
                    <a:pt x="58" y="9"/>
                  </a:lnTo>
                  <a:lnTo>
                    <a:pt x="37" y="0"/>
                  </a:lnTo>
                  <a:lnTo>
                    <a:pt x="0" y="64"/>
                  </a:lnTo>
                  <a:lnTo>
                    <a:pt x="9" y="60"/>
                  </a:lnTo>
                  <a:lnTo>
                    <a:pt x="9" y="81"/>
                  </a:lnTo>
                  <a:lnTo>
                    <a:pt x="15" y="82"/>
                  </a:lnTo>
                  <a:lnTo>
                    <a:pt x="20" y="75"/>
                  </a:lnTo>
                  <a:lnTo>
                    <a:pt x="9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>
              <a:off x="1749" y="3415"/>
              <a:ext cx="2654" cy="17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" y="21"/>
                </a:cxn>
                <a:cxn ang="0">
                  <a:pos x="2654" y="177"/>
                </a:cxn>
                <a:cxn ang="0">
                  <a:pos x="2654" y="156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0" y="21"/>
                </a:cxn>
                <a:cxn ang="0">
                  <a:pos x="4" y="21"/>
                </a:cxn>
                <a:cxn ang="0">
                  <a:pos x="0" y="21"/>
                </a:cxn>
              </a:cxnLst>
              <a:rect l="0" t="0" r="r" b="b"/>
              <a:pathLst>
                <a:path w="2654" h="177">
                  <a:moveTo>
                    <a:pt x="0" y="21"/>
                  </a:moveTo>
                  <a:lnTo>
                    <a:pt x="4" y="21"/>
                  </a:lnTo>
                  <a:lnTo>
                    <a:pt x="2654" y="177"/>
                  </a:lnTo>
                  <a:lnTo>
                    <a:pt x="2654" y="156"/>
                  </a:lnTo>
                  <a:lnTo>
                    <a:pt x="4" y="0"/>
                  </a:lnTo>
                  <a:lnTo>
                    <a:pt x="9" y="0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1480" y="3263"/>
              <a:ext cx="278" cy="173"/>
            </a:xfrm>
            <a:custGeom>
              <a:avLst/>
              <a:gdLst/>
              <a:ahLst/>
              <a:cxnLst>
                <a:cxn ang="0">
                  <a:pos x="10" y="23"/>
                </a:cxn>
                <a:cxn ang="0">
                  <a:pos x="0" y="23"/>
                </a:cxn>
                <a:cxn ang="0">
                  <a:pos x="269" y="173"/>
                </a:cxn>
                <a:cxn ang="0">
                  <a:pos x="278" y="152"/>
                </a:cxn>
                <a:cxn ang="0">
                  <a:pos x="258" y="139"/>
                </a:cxn>
                <a:cxn ang="0">
                  <a:pos x="222" y="120"/>
                </a:cxn>
                <a:cxn ang="0">
                  <a:pos x="181" y="96"/>
                </a:cxn>
                <a:cxn ang="0">
                  <a:pos x="134" y="69"/>
                </a:cxn>
                <a:cxn ang="0">
                  <a:pos x="89" y="43"/>
                </a:cxn>
                <a:cxn ang="0">
                  <a:pos x="49" y="23"/>
                </a:cxn>
                <a:cxn ang="0">
                  <a:pos x="17" y="8"/>
                </a:cxn>
                <a:cxn ang="0">
                  <a:pos x="2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10" y="23"/>
                </a:cxn>
              </a:cxnLst>
              <a:rect l="0" t="0" r="r" b="b"/>
              <a:pathLst>
                <a:path w="278" h="173">
                  <a:moveTo>
                    <a:pt x="10" y="23"/>
                  </a:moveTo>
                  <a:lnTo>
                    <a:pt x="0" y="23"/>
                  </a:lnTo>
                  <a:lnTo>
                    <a:pt x="269" y="173"/>
                  </a:lnTo>
                  <a:lnTo>
                    <a:pt x="278" y="152"/>
                  </a:lnTo>
                  <a:lnTo>
                    <a:pt x="258" y="139"/>
                  </a:lnTo>
                  <a:lnTo>
                    <a:pt x="222" y="120"/>
                  </a:lnTo>
                  <a:lnTo>
                    <a:pt x="181" y="96"/>
                  </a:lnTo>
                  <a:lnTo>
                    <a:pt x="134" y="69"/>
                  </a:lnTo>
                  <a:lnTo>
                    <a:pt x="89" y="43"/>
                  </a:lnTo>
                  <a:lnTo>
                    <a:pt x="49" y="23"/>
                  </a:lnTo>
                  <a:lnTo>
                    <a:pt x="17" y="8"/>
                  </a:lnTo>
                  <a:lnTo>
                    <a:pt x="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1446" y="3265"/>
              <a:ext cx="44" cy="3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8" y="34"/>
                </a:cxn>
                <a:cxn ang="0">
                  <a:pos x="21" y="30"/>
                </a:cxn>
                <a:cxn ang="0">
                  <a:pos x="34" y="24"/>
                </a:cxn>
                <a:cxn ang="0">
                  <a:pos x="44" y="21"/>
                </a:cxn>
                <a:cxn ang="0">
                  <a:pos x="36" y="0"/>
                </a:cxn>
                <a:cxn ang="0">
                  <a:pos x="0" y="15"/>
                </a:cxn>
                <a:cxn ang="0">
                  <a:pos x="8" y="15"/>
                </a:cxn>
                <a:cxn ang="0">
                  <a:pos x="0" y="36"/>
                </a:cxn>
                <a:cxn ang="0">
                  <a:pos x="2" y="37"/>
                </a:cxn>
                <a:cxn ang="0">
                  <a:pos x="4" y="37"/>
                </a:cxn>
                <a:cxn ang="0">
                  <a:pos x="6" y="37"/>
                </a:cxn>
                <a:cxn ang="0">
                  <a:pos x="8" y="36"/>
                </a:cxn>
                <a:cxn ang="0">
                  <a:pos x="0" y="36"/>
                </a:cxn>
              </a:cxnLst>
              <a:rect l="0" t="0" r="r" b="b"/>
              <a:pathLst>
                <a:path w="44" h="37">
                  <a:moveTo>
                    <a:pt x="0" y="36"/>
                  </a:moveTo>
                  <a:lnTo>
                    <a:pt x="8" y="34"/>
                  </a:lnTo>
                  <a:lnTo>
                    <a:pt x="21" y="30"/>
                  </a:lnTo>
                  <a:lnTo>
                    <a:pt x="34" y="24"/>
                  </a:lnTo>
                  <a:lnTo>
                    <a:pt x="44" y="21"/>
                  </a:lnTo>
                  <a:lnTo>
                    <a:pt x="36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0" y="36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8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26"/>
            <p:cNvSpPr>
              <a:spLocks/>
            </p:cNvSpPr>
            <p:nvPr/>
          </p:nvSpPr>
          <p:spPr bwMode="auto">
            <a:xfrm>
              <a:off x="1413" y="3263"/>
              <a:ext cx="41" cy="38"/>
            </a:xfrm>
            <a:custGeom>
              <a:avLst/>
              <a:gdLst/>
              <a:ahLst/>
              <a:cxnLst>
                <a:cxn ang="0">
                  <a:pos x="20" y="17"/>
                </a:cxn>
                <a:cxn ang="0">
                  <a:pos x="7" y="26"/>
                </a:cxn>
                <a:cxn ang="0">
                  <a:pos x="33" y="38"/>
                </a:cxn>
                <a:cxn ang="0">
                  <a:pos x="41" y="17"/>
                </a:cxn>
                <a:cxn ang="0">
                  <a:pos x="15" y="6"/>
                </a:cxn>
                <a:cxn ang="0">
                  <a:pos x="0" y="15"/>
                </a:cxn>
                <a:cxn ang="0">
                  <a:pos x="15" y="6"/>
                </a:cxn>
                <a:cxn ang="0">
                  <a:pos x="2" y="0"/>
                </a:cxn>
                <a:cxn ang="0">
                  <a:pos x="0" y="15"/>
                </a:cxn>
                <a:cxn ang="0">
                  <a:pos x="20" y="17"/>
                </a:cxn>
              </a:cxnLst>
              <a:rect l="0" t="0" r="r" b="b"/>
              <a:pathLst>
                <a:path w="41" h="38">
                  <a:moveTo>
                    <a:pt x="20" y="17"/>
                  </a:moveTo>
                  <a:lnTo>
                    <a:pt x="7" y="26"/>
                  </a:lnTo>
                  <a:lnTo>
                    <a:pt x="33" y="38"/>
                  </a:lnTo>
                  <a:lnTo>
                    <a:pt x="41" y="17"/>
                  </a:lnTo>
                  <a:lnTo>
                    <a:pt x="15" y="6"/>
                  </a:lnTo>
                  <a:lnTo>
                    <a:pt x="0" y="15"/>
                  </a:lnTo>
                  <a:lnTo>
                    <a:pt x="15" y="6"/>
                  </a:lnTo>
                  <a:lnTo>
                    <a:pt x="2" y="0"/>
                  </a:lnTo>
                  <a:lnTo>
                    <a:pt x="0" y="15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1396" y="3278"/>
              <a:ext cx="37" cy="137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20" y="98"/>
                </a:cxn>
                <a:cxn ang="0">
                  <a:pos x="37" y="2"/>
                </a:cxn>
                <a:cxn ang="0">
                  <a:pos x="17" y="0"/>
                </a:cxn>
                <a:cxn ang="0">
                  <a:pos x="0" y="94"/>
                </a:cxn>
                <a:cxn ang="0">
                  <a:pos x="20" y="92"/>
                </a:cxn>
                <a:cxn ang="0">
                  <a:pos x="0" y="100"/>
                </a:cxn>
                <a:cxn ang="0">
                  <a:pos x="13" y="137"/>
                </a:cxn>
                <a:cxn ang="0">
                  <a:pos x="20" y="98"/>
                </a:cxn>
                <a:cxn ang="0">
                  <a:pos x="0" y="100"/>
                </a:cxn>
              </a:cxnLst>
              <a:rect l="0" t="0" r="r" b="b"/>
              <a:pathLst>
                <a:path w="37" h="137">
                  <a:moveTo>
                    <a:pt x="0" y="100"/>
                  </a:moveTo>
                  <a:lnTo>
                    <a:pt x="20" y="98"/>
                  </a:lnTo>
                  <a:lnTo>
                    <a:pt x="37" y="2"/>
                  </a:lnTo>
                  <a:lnTo>
                    <a:pt x="17" y="0"/>
                  </a:lnTo>
                  <a:lnTo>
                    <a:pt x="0" y="94"/>
                  </a:lnTo>
                  <a:lnTo>
                    <a:pt x="20" y="92"/>
                  </a:lnTo>
                  <a:lnTo>
                    <a:pt x="0" y="100"/>
                  </a:lnTo>
                  <a:lnTo>
                    <a:pt x="13" y="137"/>
                  </a:lnTo>
                  <a:lnTo>
                    <a:pt x="20" y="9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1373" y="3304"/>
              <a:ext cx="43" cy="74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0" y="19"/>
                </a:cxn>
                <a:cxn ang="0">
                  <a:pos x="23" y="74"/>
                </a:cxn>
                <a:cxn ang="0">
                  <a:pos x="43" y="66"/>
                </a:cxn>
                <a:cxn ang="0">
                  <a:pos x="21" y="12"/>
                </a:cxn>
                <a:cxn ang="0">
                  <a:pos x="6" y="6"/>
                </a:cxn>
                <a:cxn ang="0">
                  <a:pos x="21" y="12"/>
                </a:cxn>
                <a:cxn ang="0">
                  <a:pos x="15" y="0"/>
                </a:cxn>
                <a:cxn ang="0">
                  <a:pos x="6" y="6"/>
                </a:cxn>
                <a:cxn ang="0">
                  <a:pos x="13" y="27"/>
                </a:cxn>
              </a:cxnLst>
              <a:rect l="0" t="0" r="r" b="b"/>
              <a:pathLst>
                <a:path w="43" h="74">
                  <a:moveTo>
                    <a:pt x="13" y="27"/>
                  </a:moveTo>
                  <a:lnTo>
                    <a:pt x="0" y="19"/>
                  </a:lnTo>
                  <a:lnTo>
                    <a:pt x="23" y="74"/>
                  </a:lnTo>
                  <a:lnTo>
                    <a:pt x="43" y="66"/>
                  </a:lnTo>
                  <a:lnTo>
                    <a:pt x="21" y="12"/>
                  </a:lnTo>
                  <a:lnTo>
                    <a:pt x="6" y="6"/>
                  </a:lnTo>
                  <a:lnTo>
                    <a:pt x="21" y="12"/>
                  </a:lnTo>
                  <a:lnTo>
                    <a:pt x="15" y="0"/>
                  </a:lnTo>
                  <a:lnTo>
                    <a:pt x="6" y="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29"/>
            <p:cNvSpPr>
              <a:spLocks/>
            </p:cNvSpPr>
            <p:nvPr/>
          </p:nvSpPr>
          <p:spPr bwMode="auto">
            <a:xfrm>
              <a:off x="1345" y="3310"/>
              <a:ext cx="41" cy="30"/>
            </a:xfrm>
            <a:custGeom>
              <a:avLst/>
              <a:gdLst/>
              <a:ahLst/>
              <a:cxnLst>
                <a:cxn ang="0">
                  <a:pos x="24" y="21"/>
                </a:cxn>
                <a:cxn ang="0">
                  <a:pos x="17" y="30"/>
                </a:cxn>
                <a:cxn ang="0">
                  <a:pos x="41" y="21"/>
                </a:cxn>
                <a:cxn ang="0">
                  <a:pos x="34" y="0"/>
                </a:cxn>
                <a:cxn ang="0">
                  <a:pos x="9" y="9"/>
                </a:cxn>
                <a:cxn ang="0">
                  <a:pos x="2" y="21"/>
                </a:cxn>
                <a:cxn ang="0">
                  <a:pos x="9" y="9"/>
                </a:cxn>
                <a:cxn ang="0">
                  <a:pos x="2" y="13"/>
                </a:cxn>
                <a:cxn ang="0">
                  <a:pos x="0" y="21"/>
                </a:cxn>
                <a:cxn ang="0">
                  <a:pos x="24" y="21"/>
                </a:cxn>
              </a:cxnLst>
              <a:rect l="0" t="0" r="r" b="b"/>
              <a:pathLst>
                <a:path w="41" h="30">
                  <a:moveTo>
                    <a:pt x="24" y="21"/>
                  </a:moveTo>
                  <a:lnTo>
                    <a:pt x="17" y="30"/>
                  </a:lnTo>
                  <a:lnTo>
                    <a:pt x="41" y="21"/>
                  </a:lnTo>
                  <a:lnTo>
                    <a:pt x="34" y="0"/>
                  </a:lnTo>
                  <a:lnTo>
                    <a:pt x="9" y="9"/>
                  </a:lnTo>
                  <a:lnTo>
                    <a:pt x="2" y="21"/>
                  </a:lnTo>
                  <a:lnTo>
                    <a:pt x="9" y="9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30"/>
            <p:cNvSpPr>
              <a:spLocks/>
            </p:cNvSpPr>
            <p:nvPr/>
          </p:nvSpPr>
          <p:spPr bwMode="auto">
            <a:xfrm>
              <a:off x="1345" y="3331"/>
              <a:ext cx="24" cy="18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23" y="95"/>
                </a:cxn>
                <a:cxn ang="0">
                  <a:pos x="24" y="0"/>
                </a:cxn>
                <a:cxn ang="0">
                  <a:pos x="2" y="0"/>
                </a:cxn>
                <a:cxn ang="0">
                  <a:pos x="0" y="95"/>
                </a:cxn>
                <a:cxn ang="0">
                  <a:pos x="23" y="93"/>
                </a:cxn>
                <a:cxn ang="0">
                  <a:pos x="0" y="95"/>
                </a:cxn>
                <a:cxn ang="0">
                  <a:pos x="23" y="185"/>
                </a:cxn>
                <a:cxn ang="0">
                  <a:pos x="24" y="95"/>
                </a:cxn>
                <a:cxn ang="0">
                  <a:pos x="0" y="95"/>
                </a:cxn>
              </a:cxnLst>
              <a:rect l="0" t="0" r="r" b="b"/>
              <a:pathLst>
                <a:path w="24" h="185">
                  <a:moveTo>
                    <a:pt x="0" y="95"/>
                  </a:moveTo>
                  <a:lnTo>
                    <a:pt x="23" y="95"/>
                  </a:lnTo>
                  <a:lnTo>
                    <a:pt x="24" y="0"/>
                  </a:lnTo>
                  <a:lnTo>
                    <a:pt x="2" y="0"/>
                  </a:lnTo>
                  <a:lnTo>
                    <a:pt x="0" y="95"/>
                  </a:lnTo>
                  <a:lnTo>
                    <a:pt x="23" y="93"/>
                  </a:lnTo>
                  <a:lnTo>
                    <a:pt x="0" y="95"/>
                  </a:lnTo>
                  <a:lnTo>
                    <a:pt x="23" y="185"/>
                  </a:lnTo>
                  <a:lnTo>
                    <a:pt x="24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31"/>
            <p:cNvSpPr>
              <a:spLocks/>
            </p:cNvSpPr>
            <p:nvPr/>
          </p:nvSpPr>
          <p:spPr bwMode="auto">
            <a:xfrm>
              <a:off x="1326" y="3332"/>
              <a:ext cx="42" cy="94"/>
            </a:xfrm>
            <a:custGeom>
              <a:avLst/>
              <a:gdLst/>
              <a:ahLst/>
              <a:cxnLst>
                <a:cxn ang="0">
                  <a:pos x="17" y="29"/>
                </a:cxn>
                <a:cxn ang="0">
                  <a:pos x="0" y="19"/>
                </a:cxn>
                <a:cxn ang="0">
                  <a:pos x="19" y="94"/>
                </a:cxn>
                <a:cxn ang="0">
                  <a:pos x="42" y="92"/>
                </a:cxn>
                <a:cxn ang="0">
                  <a:pos x="21" y="15"/>
                </a:cxn>
                <a:cxn ang="0">
                  <a:pos x="6" y="8"/>
                </a:cxn>
                <a:cxn ang="0">
                  <a:pos x="21" y="15"/>
                </a:cxn>
                <a:cxn ang="0">
                  <a:pos x="19" y="0"/>
                </a:cxn>
                <a:cxn ang="0">
                  <a:pos x="6" y="8"/>
                </a:cxn>
                <a:cxn ang="0">
                  <a:pos x="17" y="29"/>
                </a:cxn>
              </a:cxnLst>
              <a:rect l="0" t="0" r="r" b="b"/>
              <a:pathLst>
                <a:path w="42" h="94">
                  <a:moveTo>
                    <a:pt x="17" y="29"/>
                  </a:moveTo>
                  <a:lnTo>
                    <a:pt x="0" y="19"/>
                  </a:lnTo>
                  <a:lnTo>
                    <a:pt x="19" y="94"/>
                  </a:lnTo>
                  <a:lnTo>
                    <a:pt x="42" y="92"/>
                  </a:lnTo>
                  <a:lnTo>
                    <a:pt x="21" y="15"/>
                  </a:lnTo>
                  <a:lnTo>
                    <a:pt x="6" y="8"/>
                  </a:lnTo>
                  <a:lnTo>
                    <a:pt x="21" y="15"/>
                  </a:lnTo>
                  <a:lnTo>
                    <a:pt x="19" y="0"/>
                  </a:lnTo>
                  <a:lnTo>
                    <a:pt x="6" y="8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>
              <a:off x="1307" y="3340"/>
              <a:ext cx="36" cy="28"/>
            </a:xfrm>
            <a:custGeom>
              <a:avLst/>
              <a:gdLst/>
              <a:ahLst/>
              <a:cxnLst>
                <a:cxn ang="0">
                  <a:pos x="25" y="19"/>
                </a:cxn>
                <a:cxn ang="0">
                  <a:pos x="17" y="28"/>
                </a:cxn>
                <a:cxn ang="0">
                  <a:pos x="36" y="21"/>
                </a:cxn>
                <a:cxn ang="0">
                  <a:pos x="25" y="0"/>
                </a:cxn>
                <a:cxn ang="0">
                  <a:pos x="8" y="7"/>
                </a:cxn>
                <a:cxn ang="0">
                  <a:pos x="0" y="19"/>
                </a:cxn>
                <a:cxn ang="0">
                  <a:pos x="8" y="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25" y="19"/>
                </a:cxn>
              </a:cxnLst>
              <a:rect l="0" t="0" r="r" b="b"/>
              <a:pathLst>
                <a:path w="36" h="28">
                  <a:moveTo>
                    <a:pt x="25" y="19"/>
                  </a:moveTo>
                  <a:lnTo>
                    <a:pt x="17" y="28"/>
                  </a:lnTo>
                  <a:lnTo>
                    <a:pt x="36" y="21"/>
                  </a:lnTo>
                  <a:lnTo>
                    <a:pt x="25" y="0"/>
                  </a:lnTo>
                  <a:lnTo>
                    <a:pt x="8" y="7"/>
                  </a:lnTo>
                  <a:lnTo>
                    <a:pt x="0" y="19"/>
                  </a:lnTo>
                  <a:lnTo>
                    <a:pt x="8" y="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33"/>
            <p:cNvSpPr>
              <a:spLocks/>
            </p:cNvSpPr>
            <p:nvPr/>
          </p:nvSpPr>
          <p:spPr bwMode="auto">
            <a:xfrm>
              <a:off x="1307" y="3359"/>
              <a:ext cx="25" cy="191"/>
            </a:xfrm>
            <a:custGeom>
              <a:avLst/>
              <a:gdLst/>
              <a:ahLst/>
              <a:cxnLst>
                <a:cxn ang="0">
                  <a:pos x="2" y="156"/>
                </a:cxn>
                <a:cxn ang="0">
                  <a:pos x="25" y="150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150"/>
                </a:cxn>
                <a:cxn ang="0">
                  <a:pos x="23" y="144"/>
                </a:cxn>
                <a:cxn ang="0">
                  <a:pos x="2" y="156"/>
                </a:cxn>
                <a:cxn ang="0">
                  <a:pos x="25" y="191"/>
                </a:cxn>
                <a:cxn ang="0">
                  <a:pos x="25" y="150"/>
                </a:cxn>
                <a:cxn ang="0">
                  <a:pos x="2" y="156"/>
                </a:cxn>
              </a:cxnLst>
              <a:rect l="0" t="0" r="r" b="b"/>
              <a:pathLst>
                <a:path w="25" h="191">
                  <a:moveTo>
                    <a:pt x="2" y="156"/>
                  </a:moveTo>
                  <a:lnTo>
                    <a:pt x="25" y="15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23" y="144"/>
                  </a:lnTo>
                  <a:lnTo>
                    <a:pt x="2" y="156"/>
                  </a:lnTo>
                  <a:lnTo>
                    <a:pt x="25" y="191"/>
                  </a:lnTo>
                  <a:lnTo>
                    <a:pt x="25" y="150"/>
                  </a:lnTo>
                  <a:lnTo>
                    <a:pt x="2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34"/>
            <p:cNvSpPr>
              <a:spLocks/>
            </p:cNvSpPr>
            <p:nvPr/>
          </p:nvSpPr>
          <p:spPr bwMode="auto">
            <a:xfrm>
              <a:off x="1285" y="3451"/>
              <a:ext cx="45" cy="64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0" y="20"/>
                </a:cxn>
                <a:cxn ang="0">
                  <a:pos x="24" y="64"/>
                </a:cxn>
                <a:cxn ang="0">
                  <a:pos x="45" y="52"/>
                </a:cxn>
                <a:cxn ang="0">
                  <a:pos x="21" y="9"/>
                </a:cxn>
                <a:cxn ang="0">
                  <a:pos x="4" y="5"/>
                </a:cxn>
                <a:cxn ang="0">
                  <a:pos x="21" y="9"/>
                </a:cxn>
                <a:cxn ang="0">
                  <a:pos x="13" y="0"/>
                </a:cxn>
                <a:cxn ang="0">
                  <a:pos x="4" y="5"/>
                </a:cxn>
                <a:cxn ang="0">
                  <a:pos x="15" y="24"/>
                </a:cxn>
              </a:cxnLst>
              <a:rect l="0" t="0" r="r" b="b"/>
              <a:pathLst>
                <a:path w="45" h="64">
                  <a:moveTo>
                    <a:pt x="15" y="24"/>
                  </a:moveTo>
                  <a:lnTo>
                    <a:pt x="0" y="20"/>
                  </a:lnTo>
                  <a:lnTo>
                    <a:pt x="24" y="64"/>
                  </a:lnTo>
                  <a:lnTo>
                    <a:pt x="45" y="52"/>
                  </a:lnTo>
                  <a:lnTo>
                    <a:pt x="21" y="9"/>
                  </a:lnTo>
                  <a:lnTo>
                    <a:pt x="4" y="5"/>
                  </a:lnTo>
                  <a:lnTo>
                    <a:pt x="21" y="9"/>
                  </a:lnTo>
                  <a:lnTo>
                    <a:pt x="13" y="0"/>
                  </a:lnTo>
                  <a:lnTo>
                    <a:pt x="4" y="5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1257" y="3456"/>
              <a:ext cx="43" cy="34"/>
            </a:xfrm>
            <a:custGeom>
              <a:avLst/>
              <a:gdLst/>
              <a:ahLst/>
              <a:cxnLst>
                <a:cxn ang="0">
                  <a:pos x="24" y="25"/>
                </a:cxn>
                <a:cxn ang="0">
                  <a:pos x="19" y="34"/>
                </a:cxn>
                <a:cxn ang="0">
                  <a:pos x="43" y="19"/>
                </a:cxn>
                <a:cxn ang="0">
                  <a:pos x="32" y="0"/>
                </a:cxn>
                <a:cxn ang="0">
                  <a:pos x="7" y="17"/>
                </a:cxn>
                <a:cxn ang="0">
                  <a:pos x="2" y="29"/>
                </a:cxn>
                <a:cxn ang="0">
                  <a:pos x="7" y="17"/>
                </a:cxn>
                <a:cxn ang="0">
                  <a:pos x="0" y="21"/>
                </a:cxn>
                <a:cxn ang="0">
                  <a:pos x="2" y="29"/>
                </a:cxn>
                <a:cxn ang="0">
                  <a:pos x="24" y="25"/>
                </a:cxn>
              </a:cxnLst>
              <a:rect l="0" t="0" r="r" b="b"/>
              <a:pathLst>
                <a:path w="43" h="34">
                  <a:moveTo>
                    <a:pt x="24" y="25"/>
                  </a:moveTo>
                  <a:lnTo>
                    <a:pt x="19" y="34"/>
                  </a:lnTo>
                  <a:lnTo>
                    <a:pt x="43" y="19"/>
                  </a:lnTo>
                  <a:lnTo>
                    <a:pt x="32" y="0"/>
                  </a:lnTo>
                  <a:lnTo>
                    <a:pt x="7" y="17"/>
                  </a:lnTo>
                  <a:lnTo>
                    <a:pt x="2" y="29"/>
                  </a:lnTo>
                  <a:lnTo>
                    <a:pt x="7" y="17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36"/>
            <p:cNvSpPr>
              <a:spLocks/>
            </p:cNvSpPr>
            <p:nvPr/>
          </p:nvSpPr>
          <p:spPr bwMode="auto">
            <a:xfrm>
              <a:off x="1259" y="3481"/>
              <a:ext cx="39" cy="75"/>
            </a:xfrm>
            <a:custGeom>
              <a:avLst/>
              <a:gdLst/>
              <a:ahLst/>
              <a:cxnLst>
                <a:cxn ang="0">
                  <a:pos x="37" y="71"/>
                </a:cxn>
                <a:cxn ang="0">
                  <a:pos x="22" y="0"/>
                </a:cxn>
                <a:cxn ang="0">
                  <a:pos x="0" y="4"/>
                </a:cxn>
                <a:cxn ang="0">
                  <a:pos x="17" y="75"/>
                </a:cxn>
                <a:cxn ang="0">
                  <a:pos x="15" y="73"/>
                </a:cxn>
                <a:cxn ang="0">
                  <a:pos x="39" y="73"/>
                </a:cxn>
                <a:cxn ang="0">
                  <a:pos x="37" y="73"/>
                </a:cxn>
                <a:cxn ang="0">
                  <a:pos x="37" y="73"/>
                </a:cxn>
                <a:cxn ang="0">
                  <a:pos x="37" y="71"/>
                </a:cxn>
                <a:cxn ang="0">
                  <a:pos x="37" y="71"/>
                </a:cxn>
              </a:cxnLst>
              <a:rect l="0" t="0" r="r" b="b"/>
              <a:pathLst>
                <a:path w="39" h="75">
                  <a:moveTo>
                    <a:pt x="37" y="71"/>
                  </a:moveTo>
                  <a:lnTo>
                    <a:pt x="22" y="0"/>
                  </a:lnTo>
                  <a:lnTo>
                    <a:pt x="0" y="4"/>
                  </a:lnTo>
                  <a:lnTo>
                    <a:pt x="17" y="75"/>
                  </a:lnTo>
                  <a:lnTo>
                    <a:pt x="15" y="73"/>
                  </a:lnTo>
                  <a:lnTo>
                    <a:pt x="39" y="73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37" y="71"/>
                  </a:lnTo>
                  <a:lnTo>
                    <a:pt x="37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37"/>
            <p:cNvSpPr>
              <a:spLocks/>
            </p:cNvSpPr>
            <p:nvPr/>
          </p:nvSpPr>
          <p:spPr bwMode="auto">
            <a:xfrm>
              <a:off x="1274" y="3554"/>
              <a:ext cx="28" cy="636"/>
            </a:xfrm>
            <a:custGeom>
              <a:avLst/>
              <a:gdLst/>
              <a:ahLst/>
              <a:cxnLst>
                <a:cxn ang="0">
                  <a:pos x="15" y="612"/>
                </a:cxn>
                <a:cxn ang="0">
                  <a:pos x="28" y="625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3" y="625"/>
                </a:cxn>
                <a:cxn ang="0">
                  <a:pos x="15" y="636"/>
                </a:cxn>
                <a:cxn ang="0">
                  <a:pos x="3" y="625"/>
                </a:cxn>
                <a:cxn ang="0">
                  <a:pos x="5" y="635"/>
                </a:cxn>
                <a:cxn ang="0">
                  <a:pos x="15" y="636"/>
                </a:cxn>
                <a:cxn ang="0">
                  <a:pos x="15" y="612"/>
                </a:cxn>
              </a:cxnLst>
              <a:rect l="0" t="0" r="r" b="b"/>
              <a:pathLst>
                <a:path w="28" h="636">
                  <a:moveTo>
                    <a:pt x="15" y="612"/>
                  </a:moveTo>
                  <a:lnTo>
                    <a:pt x="28" y="625"/>
                  </a:lnTo>
                  <a:lnTo>
                    <a:pt x="24" y="0"/>
                  </a:lnTo>
                  <a:lnTo>
                    <a:pt x="0" y="0"/>
                  </a:lnTo>
                  <a:lnTo>
                    <a:pt x="3" y="625"/>
                  </a:lnTo>
                  <a:lnTo>
                    <a:pt x="15" y="636"/>
                  </a:lnTo>
                  <a:lnTo>
                    <a:pt x="3" y="625"/>
                  </a:lnTo>
                  <a:lnTo>
                    <a:pt x="5" y="635"/>
                  </a:lnTo>
                  <a:lnTo>
                    <a:pt x="15" y="636"/>
                  </a:lnTo>
                  <a:lnTo>
                    <a:pt x="15" y="6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Rectangle 38"/>
            <p:cNvSpPr>
              <a:spLocks noChangeArrowheads="1"/>
            </p:cNvSpPr>
            <p:nvPr/>
          </p:nvSpPr>
          <p:spPr bwMode="auto">
            <a:xfrm>
              <a:off x="3332" y="101"/>
              <a:ext cx="353" cy="691"/>
            </a:xfrm>
            <a:prstGeom prst="rect">
              <a:avLst/>
            </a:prstGeom>
            <a:solidFill>
              <a:srgbClr val="BF3F3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39"/>
            <p:cNvSpPr>
              <a:spLocks/>
            </p:cNvSpPr>
            <p:nvPr/>
          </p:nvSpPr>
          <p:spPr bwMode="auto">
            <a:xfrm>
              <a:off x="3332" y="88"/>
              <a:ext cx="367" cy="25"/>
            </a:xfrm>
            <a:custGeom>
              <a:avLst/>
              <a:gdLst/>
              <a:ahLst/>
              <a:cxnLst>
                <a:cxn ang="0">
                  <a:pos x="367" y="13"/>
                </a:cxn>
                <a:cxn ang="0">
                  <a:pos x="353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353" y="25"/>
                </a:cxn>
                <a:cxn ang="0">
                  <a:pos x="342" y="13"/>
                </a:cxn>
                <a:cxn ang="0">
                  <a:pos x="367" y="13"/>
                </a:cxn>
                <a:cxn ang="0">
                  <a:pos x="367" y="0"/>
                </a:cxn>
                <a:cxn ang="0">
                  <a:pos x="353" y="0"/>
                </a:cxn>
                <a:cxn ang="0">
                  <a:pos x="367" y="13"/>
                </a:cxn>
              </a:cxnLst>
              <a:rect l="0" t="0" r="r" b="b"/>
              <a:pathLst>
                <a:path w="367" h="25">
                  <a:moveTo>
                    <a:pt x="367" y="13"/>
                  </a:moveTo>
                  <a:lnTo>
                    <a:pt x="35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353" y="25"/>
                  </a:lnTo>
                  <a:lnTo>
                    <a:pt x="342" y="13"/>
                  </a:lnTo>
                  <a:lnTo>
                    <a:pt x="367" y="13"/>
                  </a:lnTo>
                  <a:lnTo>
                    <a:pt x="367" y="0"/>
                  </a:lnTo>
                  <a:lnTo>
                    <a:pt x="353" y="0"/>
                  </a:lnTo>
                  <a:lnTo>
                    <a:pt x="36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40"/>
            <p:cNvSpPr>
              <a:spLocks/>
            </p:cNvSpPr>
            <p:nvPr/>
          </p:nvSpPr>
          <p:spPr bwMode="auto">
            <a:xfrm>
              <a:off x="3674" y="101"/>
              <a:ext cx="25" cy="704"/>
            </a:xfrm>
            <a:custGeom>
              <a:avLst/>
              <a:gdLst/>
              <a:ahLst/>
              <a:cxnLst>
                <a:cxn ang="0">
                  <a:pos x="11" y="704"/>
                </a:cxn>
                <a:cxn ang="0">
                  <a:pos x="25" y="691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691"/>
                </a:cxn>
                <a:cxn ang="0">
                  <a:pos x="11" y="678"/>
                </a:cxn>
                <a:cxn ang="0">
                  <a:pos x="11" y="704"/>
                </a:cxn>
                <a:cxn ang="0">
                  <a:pos x="25" y="704"/>
                </a:cxn>
                <a:cxn ang="0">
                  <a:pos x="25" y="691"/>
                </a:cxn>
                <a:cxn ang="0">
                  <a:pos x="11" y="704"/>
                </a:cxn>
              </a:cxnLst>
              <a:rect l="0" t="0" r="r" b="b"/>
              <a:pathLst>
                <a:path w="25" h="704">
                  <a:moveTo>
                    <a:pt x="11" y="704"/>
                  </a:moveTo>
                  <a:lnTo>
                    <a:pt x="25" y="691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691"/>
                  </a:lnTo>
                  <a:lnTo>
                    <a:pt x="11" y="678"/>
                  </a:lnTo>
                  <a:lnTo>
                    <a:pt x="11" y="704"/>
                  </a:lnTo>
                  <a:lnTo>
                    <a:pt x="25" y="704"/>
                  </a:lnTo>
                  <a:lnTo>
                    <a:pt x="25" y="691"/>
                  </a:lnTo>
                  <a:lnTo>
                    <a:pt x="11" y="7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41"/>
            <p:cNvSpPr>
              <a:spLocks/>
            </p:cNvSpPr>
            <p:nvPr/>
          </p:nvSpPr>
          <p:spPr bwMode="auto">
            <a:xfrm>
              <a:off x="3321" y="779"/>
              <a:ext cx="364" cy="2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6"/>
                </a:cxn>
                <a:cxn ang="0">
                  <a:pos x="364" y="26"/>
                </a:cxn>
                <a:cxn ang="0">
                  <a:pos x="364" y="0"/>
                </a:cxn>
                <a:cxn ang="0">
                  <a:pos x="11" y="0"/>
                </a:cxn>
                <a:cxn ang="0">
                  <a:pos x="24" y="13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11" y="26"/>
                </a:cxn>
                <a:cxn ang="0">
                  <a:pos x="0" y="13"/>
                </a:cxn>
              </a:cxnLst>
              <a:rect l="0" t="0" r="r" b="b"/>
              <a:pathLst>
                <a:path w="364" h="26">
                  <a:moveTo>
                    <a:pt x="0" y="13"/>
                  </a:moveTo>
                  <a:lnTo>
                    <a:pt x="11" y="26"/>
                  </a:lnTo>
                  <a:lnTo>
                    <a:pt x="364" y="26"/>
                  </a:lnTo>
                  <a:lnTo>
                    <a:pt x="364" y="0"/>
                  </a:lnTo>
                  <a:lnTo>
                    <a:pt x="11" y="0"/>
                  </a:lnTo>
                  <a:lnTo>
                    <a:pt x="24" y="13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11" y="2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42"/>
            <p:cNvSpPr>
              <a:spLocks/>
            </p:cNvSpPr>
            <p:nvPr/>
          </p:nvSpPr>
          <p:spPr bwMode="auto">
            <a:xfrm>
              <a:off x="3321" y="88"/>
              <a:ext cx="24" cy="70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704"/>
                </a:cxn>
                <a:cxn ang="0">
                  <a:pos x="24" y="704"/>
                </a:cxn>
                <a:cxn ang="0">
                  <a:pos x="24" y="13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4" h="704">
                  <a:moveTo>
                    <a:pt x="11" y="0"/>
                  </a:moveTo>
                  <a:lnTo>
                    <a:pt x="0" y="13"/>
                  </a:lnTo>
                  <a:lnTo>
                    <a:pt x="0" y="704"/>
                  </a:lnTo>
                  <a:lnTo>
                    <a:pt x="24" y="704"/>
                  </a:lnTo>
                  <a:lnTo>
                    <a:pt x="24" y="13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43"/>
            <p:cNvSpPr>
              <a:spLocks/>
            </p:cNvSpPr>
            <p:nvPr/>
          </p:nvSpPr>
          <p:spPr bwMode="auto">
            <a:xfrm>
              <a:off x="1839" y="17"/>
              <a:ext cx="2367" cy="1183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367" y="1183"/>
                </a:cxn>
                <a:cxn ang="0">
                  <a:pos x="0" y="1183"/>
                </a:cxn>
                <a:cxn ang="0">
                  <a:pos x="1183" y="0"/>
                </a:cxn>
              </a:cxnLst>
              <a:rect l="0" t="0" r="r" b="b"/>
              <a:pathLst>
                <a:path w="2367" h="1183">
                  <a:moveTo>
                    <a:pt x="1183" y="0"/>
                  </a:moveTo>
                  <a:lnTo>
                    <a:pt x="2367" y="1183"/>
                  </a:lnTo>
                  <a:lnTo>
                    <a:pt x="0" y="1183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D1A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44"/>
            <p:cNvSpPr>
              <a:spLocks/>
            </p:cNvSpPr>
            <p:nvPr/>
          </p:nvSpPr>
          <p:spPr bwMode="auto">
            <a:xfrm>
              <a:off x="3015" y="9"/>
              <a:ext cx="1219" cy="1204"/>
            </a:xfrm>
            <a:custGeom>
              <a:avLst/>
              <a:gdLst/>
              <a:ahLst/>
              <a:cxnLst>
                <a:cxn ang="0">
                  <a:pos x="1191" y="1204"/>
                </a:cxn>
                <a:cxn ang="0">
                  <a:pos x="1198" y="1183"/>
                </a:cxn>
                <a:cxn ang="0">
                  <a:pos x="15" y="0"/>
                </a:cxn>
                <a:cxn ang="0">
                  <a:pos x="0" y="14"/>
                </a:cxn>
                <a:cxn ang="0">
                  <a:pos x="1183" y="1198"/>
                </a:cxn>
                <a:cxn ang="0">
                  <a:pos x="1191" y="1178"/>
                </a:cxn>
                <a:cxn ang="0">
                  <a:pos x="1191" y="1204"/>
                </a:cxn>
                <a:cxn ang="0">
                  <a:pos x="1219" y="1204"/>
                </a:cxn>
                <a:cxn ang="0">
                  <a:pos x="1198" y="1183"/>
                </a:cxn>
                <a:cxn ang="0">
                  <a:pos x="1191" y="1204"/>
                </a:cxn>
              </a:cxnLst>
              <a:rect l="0" t="0" r="r" b="b"/>
              <a:pathLst>
                <a:path w="1219" h="1204">
                  <a:moveTo>
                    <a:pt x="1191" y="1204"/>
                  </a:moveTo>
                  <a:lnTo>
                    <a:pt x="1198" y="1183"/>
                  </a:lnTo>
                  <a:lnTo>
                    <a:pt x="15" y="0"/>
                  </a:lnTo>
                  <a:lnTo>
                    <a:pt x="0" y="14"/>
                  </a:lnTo>
                  <a:lnTo>
                    <a:pt x="1183" y="1198"/>
                  </a:lnTo>
                  <a:lnTo>
                    <a:pt x="1191" y="1178"/>
                  </a:lnTo>
                  <a:lnTo>
                    <a:pt x="1191" y="1204"/>
                  </a:lnTo>
                  <a:lnTo>
                    <a:pt x="1219" y="1204"/>
                  </a:lnTo>
                  <a:lnTo>
                    <a:pt x="1198" y="1183"/>
                  </a:lnTo>
                  <a:lnTo>
                    <a:pt x="1191" y="12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45"/>
            <p:cNvSpPr>
              <a:spLocks/>
            </p:cNvSpPr>
            <p:nvPr/>
          </p:nvSpPr>
          <p:spPr bwMode="auto">
            <a:xfrm>
              <a:off x="1811" y="1187"/>
              <a:ext cx="2395" cy="26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28" y="26"/>
                </a:cxn>
                <a:cxn ang="0">
                  <a:pos x="2395" y="26"/>
                </a:cxn>
                <a:cxn ang="0">
                  <a:pos x="2395" y="0"/>
                </a:cxn>
                <a:cxn ang="0">
                  <a:pos x="28" y="0"/>
                </a:cxn>
                <a:cxn ang="0">
                  <a:pos x="36" y="20"/>
                </a:cxn>
                <a:cxn ang="0">
                  <a:pos x="22" y="5"/>
                </a:cxn>
                <a:cxn ang="0">
                  <a:pos x="0" y="26"/>
                </a:cxn>
                <a:cxn ang="0">
                  <a:pos x="28" y="26"/>
                </a:cxn>
                <a:cxn ang="0">
                  <a:pos x="22" y="5"/>
                </a:cxn>
              </a:cxnLst>
              <a:rect l="0" t="0" r="r" b="b"/>
              <a:pathLst>
                <a:path w="2395" h="26">
                  <a:moveTo>
                    <a:pt x="22" y="5"/>
                  </a:moveTo>
                  <a:lnTo>
                    <a:pt x="28" y="26"/>
                  </a:lnTo>
                  <a:lnTo>
                    <a:pt x="2395" y="26"/>
                  </a:lnTo>
                  <a:lnTo>
                    <a:pt x="2395" y="0"/>
                  </a:lnTo>
                  <a:lnTo>
                    <a:pt x="28" y="0"/>
                  </a:lnTo>
                  <a:lnTo>
                    <a:pt x="36" y="20"/>
                  </a:lnTo>
                  <a:lnTo>
                    <a:pt x="22" y="5"/>
                  </a:lnTo>
                  <a:lnTo>
                    <a:pt x="0" y="26"/>
                  </a:lnTo>
                  <a:lnTo>
                    <a:pt x="28" y="26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46"/>
            <p:cNvSpPr>
              <a:spLocks/>
            </p:cNvSpPr>
            <p:nvPr/>
          </p:nvSpPr>
          <p:spPr bwMode="auto">
            <a:xfrm>
              <a:off x="1833" y="0"/>
              <a:ext cx="1197" cy="1207"/>
            </a:xfrm>
            <a:custGeom>
              <a:avLst/>
              <a:gdLst/>
              <a:ahLst/>
              <a:cxnLst>
                <a:cxn ang="0">
                  <a:pos x="1197" y="9"/>
                </a:cxn>
                <a:cxn ang="0">
                  <a:pos x="1182" y="9"/>
                </a:cxn>
                <a:cxn ang="0">
                  <a:pos x="0" y="1192"/>
                </a:cxn>
                <a:cxn ang="0">
                  <a:pos x="14" y="1207"/>
                </a:cxn>
                <a:cxn ang="0">
                  <a:pos x="1197" y="23"/>
                </a:cxn>
                <a:cxn ang="0">
                  <a:pos x="1182" y="23"/>
                </a:cxn>
                <a:cxn ang="0">
                  <a:pos x="1197" y="9"/>
                </a:cxn>
                <a:cxn ang="0">
                  <a:pos x="1189" y="0"/>
                </a:cxn>
                <a:cxn ang="0">
                  <a:pos x="1182" y="9"/>
                </a:cxn>
                <a:cxn ang="0">
                  <a:pos x="1197" y="9"/>
                </a:cxn>
              </a:cxnLst>
              <a:rect l="0" t="0" r="r" b="b"/>
              <a:pathLst>
                <a:path w="1197" h="1207">
                  <a:moveTo>
                    <a:pt x="1197" y="9"/>
                  </a:moveTo>
                  <a:lnTo>
                    <a:pt x="1182" y="9"/>
                  </a:lnTo>
                  <a:lnTo>
                    <a:pt x="0" y="1192"/>
                  </a:lnTo>
                  <a:lnTo>
                    <a:pt x="14" y="1207"/>
                  </a:lnTo>
                  <a:lnTo>
                    <a:pt x="1197" y="23"/>
                  </a:lnTo>
                  <a:lnTo>
                    <a:pt x="1182" y="23"/>
                  </a:lnTo>
                  <a:lnTo>
                    <a:pt x="1197" y="9"/>
                  </a:lnTo>
                  <a:lnTo>
                    <a:pt x="1189" y="0"/>
                  </a:lnTo>
                  <a:lnTo>
                    <a:pt x="1182" y="9"/>
                  </a:lnTo>
                  <a:lnTo>
                    <a:pt x="119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47"/>
            <p:cNvSpPr>
              <a:spLocks/>
            </p:cNvSpPr>
            <p:nvPr/>
          </p:nvSpPr>
          <p:spPr bwMode="auto">
            <a:xfrm>
              <a:off x="1929" y="107"/>
              <a:ext cx="2192" cy="3625"/>
            </a:xfrm>
            <a:custGeom>
              <a:avLst/>
              <a:gdLst/>
              <a:ahLst/>
              <a:cxnLst>
                <a:cxn ang="0">
                  <a:pos x="0" y="1095"/>
                </a:cxn>
                <a:cxn ang="0">
                  <a:pos x="1095" y="0"/>
                </a:cxn>
                <a:cxn ang="0">
                  <a:pos x="2192" y="1095"/>
                </a:cxn>
                <a:cxn ang="0">
                  <a:pos x="2192" y="3625"/>
                </a:cxn>
                <a:cxn ang="0">
                  <a:pos x="0" y="3625"/>
                </a:cxn>
                <a:cxn ang="0">
                  <a:pos x="0" y="1095"/>
                </a:cxn>
              </a:cxnLst>
              <a:rect l="0" t="0" r="r" b="b"/>
              <a:pathLst>
                <a:path w="2192" h="3625">
                  <a:moveTo>
                    <a:pt x="0" y="1095"/>
                  </a:moveTo>
                  <a:lnTo>
                    <a:pt x="1095" y="0"/>
                  </a:lnTo>
                  <a:lnTo>
                    <a:pt x="2192" y="1095"/>
                  </a:lnTo>
                  <a:lnTo>
                    <a:pt x="2192" y="3625"/>
                  </a:lnTo>
                  <a:lnTo>
                    <a:pt x="0" y="3625"/>
                  </a:lnTo>
                  <a:lnTo>
                    <a:pt x="0" y="1095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48"/>
            <p:cNvSpPr>
              <a:spLocks/>
            </p:cNvSpPr>
            <p:nvPr/>
          </p:nvSpPr>
          <p:spPr bwMode="auto">
            <a:xfrm>
              <a:off x="1924" y="90"/>
              <a:ext cx="1108" cy="1119"/>
            </a:xfrm>
            <a:custGeom>
              <a:avLst/>
              <a:gdLst/>
              <a:ahLst/>
              <a:cxnLst>
                <a:cxn ang="0">
                  <a:pos x="1108" y="10"/>
                </a:cxn>
                <a:cxn ang="0">
                  <a:pos x="1093" y="10"/>
                </a:cxn>
                <a:cxn ang="0">
                  <a:pos x="0" y="1104"/>
                </a:cxn>
                <a:cxn ang="0">
                  <a:pos x="13" y="1119"/>
                </a:cxn>
                <a:cxn ang="0">
                  <a:pos x="1108" y="23"/>
                </a:cxn>
                <a:cxn ang="0">
                  <a:pos x="1093" y="23"/>
                </a:cxn>
                <a:cxn ang="0">
                  <a:pos x="1108" y="10"/>
                </a:cxn>
                <a:cxn ang="0">
                  <a:pos x="1100" y="0"/>
                </a:cxn>
                <a:cxn ang="0">
                  <a:pos x="1093" y="10"/>
                </a:cxn>
                <a:cxn ang="0">
                  <a:pos x="1108" y="10"/>
                </a:cxn>
              </a:cxnLst>
              <a:rect l="0" t="0" r="r" b="b"/>
              <a:pathLst>
                <a:path w="1108" h="1119">
                  <a:moveTo>
                    <a:pt x="1108" y="10"/>
                  </a:moveTo>
                  <a:lnTo>
                    <a:pt x="1093" y="10"/>
                  </a:lnTo>
                  <a:lnTo>
                    <a:pt x="0" y="1104"/>
                  </a:lnTo>
                  <a:lnTo>
                    <a:pt x="13" y="1119"/>
                  </a:lnTo>
                  <a:lnTo>
                    <a:pt x="1108" y="23"/>
                  </a:lnTo>
                  <a:lnTo>
                    <a:pt x="1093" y="23"/>
                  </a:lnTo>
                  <a:lnTo>
                    <a:pt x="1108" y="10"/>
                  </a:lnTo>
                  <a:lnTo>
                    <a:pt x="1100" y="0"/>
                  </a:lnTo>
                  <a:lnTo>
                    <a:pt x="1093" y="10"/>
                  </a:lnTo>
                  <a:lnTo>
                    <a:pt x="110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49"/>
            <p:cNvSpPr>
              <a:spLocks/>
            </p:cNvSpPr>
            <p:nvPr/>
          </p:nvSpPr>
          <p:spPr bwMode="auto">
            <a:xfrm>
              <a:off x="3017" y="100"/>
              <a:ext cx="1117" cy="1109"/>
            </a:xfrm>
            <a:custGeom>
              <a:avLst/>
              <a:gdLst/>
              <a:ahLst/>
              <a:cxnLst>
                <a:cxn ang="0">
                  <a:pos x="1117" y="1102"/>
                </a:cxn>
                <a:cxn ang="0">
                  <a:pos x="1104" y="1088"/>
                </a:cxn>
                <a:cxn ang="0">
                  <a:pos x="1070" y="1055"/>
                </a:cxn>
                <a:cxn ang="0">
                  <a:pos x="1020" y="1002"/>
                </a:cxn>
                <a:cxn ang="0">
                  <a:pos x="954" y="936"/>
                </a:cxn>
                <a:cxn ang="0">
                  <a:pos x="875" y="857"/>
                </a:cxn>
                <a:cxn ang="0">
                  <a:pos x="787" y="769"/>
                </a:cxn>
                <a:cxn ang="0">
                  <a:pos x="691" y="674"/>
                </a:cxn>
                <a:cxn ang="0">
                  <a:pos x="593" y="576"/>
                </a:cxn>
                <a:cxn ang="0">
                  <a:pos x="494" y="476"/>
                </a:cxn>
                <a:cxn ang="0">
                  <a:pos x="396" y="381"/>
                </a:cxn>
                <a:cxn ang="0">
                  <a:pos x="304" y="289"/>
                </a:cxn>
                <a:cxn ang="0">
                  <a:pos x="220" y="204"/>
                </a:cxn>
                <a:cxn ang="0">
                  <a:pos x="144" y="129"/>
                </a:cxn>
                <a:cxn ang="0">
                  <a:pos x="84" y="69"/>
                </a:cxn>
                <a:cxn ang="0">
                  <a:pos x="39" y="24"/>
                </a:cxn>
                <a:cxn ang="0">
                  <a:pos x="15" y="0"/>
                </a:cxn>
                <a:cxn ang="0">
                  <a:pos x="0" y="13"/>
                </a:cxn>
                <a:cxn ang="0">
                  <a:pos x="1097" y="1109"/>
                </a:cxn>
                <a:cxn ang="0">
                  <a:pos x="1093" y="1102"/>
                </a:cxn>
                <a:cxn ang="0">
                  <a:pos x="1117" y="1102"/>
                </a:cxn>
                <a:cxn ang="0">
                  <a:pos x="1117" y="1098"/>
                </a:cxn>
                <a:cxn ang="0">
                  <a:pos x="1112" y="1094"/>
                </a:cxn>
                <a:cxn ang="0">
                  <a:pos x="1117" y="1102"/>
                </a:cxn>
              </a:cxnLst>
              <a:rect l="0" t="0" r="r" b="b"/>
              <a:pathLst>
                <a:path w="1117" h="1109">
                  <a:moveTo>
                    <a:pt x="1117" y="1102"/>
                  </a:moveTo>
                  <a:lnTo>
                    <a:pt x="1104" y="1088"/>
                  </a:lnTo>
                  <a:lnTo>
                    <a:pt x="1070" y="1055"/>
                  </a:lnTo>
                  <a:lnTo>
                    <a:pt x="1020" y="1002"/>
                  </a:lnTo>
                  <a:lnTo>
                    <a:pt x="954" y="936"/>
                  </a:lnTo>
                  <a:lnTo>
                    <a:pt x="875" y="857"/>
                  </a:lnTo>
                  <a:lnTo>
                    <a:pt x="787" y="769"/>
                  </a:lnTo>
                  <a:lnTo>
                    <a:pt x="691" y="674"/>
                  </a:lnTo>
                  <a:lnTo>
                    <a:pt x="593" y="576"/>
                  </a:lnTo>
                  <a:lnTo>
                    <a:pt x="494" y="476"/>
                  </a:lnTo>
                  <a:lnTo>
                    <a:pt x="396" y="381"/>
                  </a:lnTo>
                  <a:lnTo>
                    <a:pt x="304" y="289"/>
                  </a:lnTo>
                  <a:lnTo>
                    <a:pt x="220" y="204"/>
                  </a:lnTo>
                  <a:lnTo>
                    <a:pt x="144" y="129"/>
                  </a:lnTo>
                  <a:lnTo>
                    <a:pt x="84" y="69"/>
                  </a:lnTo>
                  <a:lnTo>
                    <a:pt x="39" y="24"/>
                  </a:lnTo>
                  <a:lnTo>
                    <a:pt x="15" y="0"/>
                  </a:lnTo>
                  <a:lnTo>
                    <a:pt x="0" y="13"/>
                  </a:lnTo>
                  <a:lnTo>
                    <a:pt x="1097" y="1109"/>
                  </a:lnTo>
                  <a:lnTo>
                    <a:pt x="1093" y="1102"/>
                  </a:lnTo>
                  <a:lnTo>
                    <a:pt x="1117" y="1102"/>
                  </a:lnTo>
                  <a:lnTo>
                    <a:pt x="1117" y="1098"/>
                  </a:lnTo>
                  <a:lnTo>
                    <a:pt x="1112" y="1094"/>
                  </a:lnTo>
                  <a:lnTo>
                    <a:pt x="1117" y="1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50"/>
            <p:cNvSpPr>
              <a:spLocks/>
            </p:cNvSpPr>
            <p:nvPr/>
          </p:nvSpPr>
          <p:spPr bwMode="auto">
            <a:xfrm>
              <a:off x="4110" y="1202"/>
              <a:ext cx="24" cy="2544"/>
            </a:xfrm>
            <a:custGeom>
              <a:avLst/>
              <a:gdLst/>
              <a:ahLst/>
              <a:cxnLst>
                <a:cxn ang="0">
                  <a:pos x="11" y="2544"/>
                </a:cxn>
                <a:cxn ang="0">
                  <a:pos x="24" y="25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2530"/>
                </a:cxn>
                <a:cxn ang="0">
                  <a:pos x="11" y="2517"/>
                </a:cxn>
                <a:cxn ang="0">
                  <a:pos x="11" y="2544"/>
                </a:cxn>
                <a:cxn ang="0">
                  <a:pos x="24" y="2544"/>
                </a:cxn>
                <a:cxn ang="0">
                  <a:pos x="24" y="2530"/>
                </a:cxn>
                <a:cxn ang="0">
                  <a:pos x="11" y="2544"/>
                </a:cxn>
              </a:cxnLst>
              <a:rect l="0" t="0" r="r" b="b"/>
              <a:pathLst>
                <a:path w="24" h="2544">
                  <a:moveTo>
                    <a:pt x="11" y="2544"/>
                  </a:moveTo>
                  <a:lnTo>
                    <a:pt x="24" y="25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530"/>
                  </a:lnTo>
                  <a:lnTo>
                    <a:pt x="11" y="2517"/>
                  </a:lnTo>
                  <a:lnTo>
                    <a:pt x="11" y="2544"/>
                  </a:lnTo>
                  <a:lnTo>
                    <a:pt x="24" y="2544"/>
                  </a:lnTo>
                  <a:lnTo>
                    <a:pt x="24" y="2530"/>
                  </a:lnTo>
                  <a:lnTo>
                    <a:pt x="11" y="25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51"/>
            <p:cNvSpPr>
              <a:spLocks/>
            </p:cNvSpPr>
            <p:nvPr/>
          </p:nvSpPr>
          <p:spPr bwMode="auto">
            <a:xfrm>
              <a:off x="1918" y="3719"/>
              <a:ext cx="2203" cy="2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7"/>
                </a:cxn>
                <a:cxn ang="0">
                  <a:pos x="2203" y="27"/>
                </a:cxn>
                <a:cxn ang="0">
                  <a:pos x="2203" y="0"/>
                </a:cxn>
                <a:cxn ang="0">
                  <a:pos x="11" y="0"/>
                </a:cxn>
                <a:cxn ang="0">
                  <a:pos x="24" y="13"/>
                </a:cxn>
                <a:cxn ang="0">
                  <a:pos x="0" y="13"/>
                </a:cxn>
                <a:cxn ang="0">
                  <a:pos x="0" y="27"/>
                </a:cxn>
                <a:cxn ang="0">
                  <a:pos x="11" y="27"/>
                </a:cxn>
                <a:cxn ang="0">
                  <a:pos x="0" y="13"/>
                </a:cxn>
              </a:cxnLst>
              <a:rect l="0" t="0" r="r" b="b"/>
              <a:pathLst>
                <a:path w="2203" h="27">
                  <a:moveTo>
                    <a:pt x="0" y="13"/>
                  </a:moveTo>
                  <a:lnTo>
                    <a:pt x="11" y="27"/>
                  </a:lnTo>
                  <a:lnTo>
                    <a:pt x="2203" y="27"/>
                  </a:lnTo>
                  <a:lnTo>
                    <a:pt x="2203" y="0"/>
                  </a:lnTo>
                  <a:lnTo>
                    <a:pt x="11" y="0"/>
                  </a:lnTo>
                  <a:lnTo>
                    <a:pt x="24" y="13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11" y="2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52"/>
            <p:cNvSpPr>
              <a:spLocks/>
            </p:cNvSpPr>
            <p:nvPr/>
          </p:nvSpPr>
          <p:spPr bwMode="auto">
            <a:xfrm>
              <a:off x="1918" y="1194"/>
              <a:ext cx="24" cy="25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8"/>
                </a:cxn>
                <a:cxn ang="0">
                  <a:pos x="0" y="2538"/>
                </a:cxn>
                <a:cxn ang="0">
                  <a:pos x="24" y="2538"/>
                </a:cxn>
                <a:cxn ang="0">
                  <a:pos x="24" y="8"/>
                </a:cxn>
                <a:cxn ang="0">
                  <a:pos x="19" y="15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24" h="2538">
                  <a:moveTo>
                    <a:pt x="6" y="0"/>
                  </a:moveTo>
                  <a:lnTo>
                    <a:pt x="0" y="8"/>
                  </a:lnTo>
                  <a:lnTo>
                    <a:pt x="0" y="2538"/>
                  </a:lnTo>
                  <a:lnTo>
                    <a:pt x="24" y="2538"/>
                  </a:lnTo>
                  <a:lnTo>
                    <a:pt x="24" y="8"/>
                  </a:lnTo>
                  <a:lnTo>
                    <a:pt x="19" y="15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Rectangle 53"/>
            <p:cNvSpPr>
              <a:spLocks noChangeArrowheads="1"/>
            </p:cNvSpPr>
            <p:nvPr/>
          </p:nvSpPr>
          <p:spPr bwMode="auto">
            <a:xfrm>
              <a:off x="2170" y="2580"/>
              <a:ext cx="357" cy="831"/>
            </a:xfrm>
            <a:prstGeom prst="rect">
              <a:avLst/>
            </a:prstGeom>
            <a:solidFill>
              <a:srgbClr val="007F3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54"/>
            <p:cNvSpPr>
              <a:spLocks/>
            </p:cNvSpPr>
            <p:nvPr/>
          </p:nvSpPr>
          <p:spPr bwMode="auto">
            <a:xfrm>
              <a:off x="2170" y="2566"/>
              <a:ext cx="368" cy="25"/>
            </a:xfrm>
            <a:custGeom>
              <a:avLst/>
              <a:gdLst/>
              <a:ahLst/>
              <a:cxnLst>
                <a:cxn ang="0">
                  <a:pos x="368" y="14"/>
                </a:cxn>
                <a:cxn ang="0">
                  <a:pos x="357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357" y="25"/>
                </a:cxn>
                <a:cxn ang="0">
                  <a:pos x="343" y="14"/>
                </a:cxn>
                <a:cxn ang="0">
                  <a:pos x="368" y="14"/>
                </a:cxn>
                <a:cxn ang="0">
                  <a:pos x="368" y="0"/>
                </a:cxn>
                <a:cxn ang="0">
                  <a:pos x="357" y="0"/>
                </a:cxn>
                <a:cxn ang="0">
                  <a:pos x="368" y="14"/>
                </a:cxn>
              </a:cxnLst>
              <a:rect l="0" t="0" r="r" b="b"/>
              <a:pathLst>
                <a:path w="368" h="25">
                  <a:moveTo>
                    <a:pt x="368" y="14"/>
                  </a:moveTo>
                  <a:lnTo>
                    <a:pt x="357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357" y="25"/>
                  </a:lnTo>
                  <a:lnTo>
                    <a:pt x="343" y="14"/>
                  </a:lnTo>
                  <a:lnTo>
                    <a:pt x="368" y="14"/>
                  </a:lnTo>
                  <a:lnTo>
                    <a:pt x="368" y="0"/>
                  </a:lnTo>
                  <a:lnTo>
                    <a:pt x="357" y="0"/>
                  </a:lnTo>
                  <a:lnTo>
                    <a:pt x="3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55"/>
            <p:cNvSpPr>
              <a:spLocks/>
            </p:cNvSpPr>
            <p:nvPr/>
          </p:nvSpPr>
          <p:spPr bwMode="auto">
            <a:xfrm>
              <a:off x="2513" y="2580"/>
              <a:ext cx="25" cy="844"/>
            </a:xfrm>
            <a:custGeom>
              <a:avLst/>
              <a:gdLst/>
              <a:ahLst/>
              <a:cxnLst>
                <a:cxn ang="0">
                  <a:pos x="14" y="844"/>
                </a:cxn>
                <a:cxn ang="0">
                  <a:pos x="25" y="831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831"/>
                </a:cxn>
                <a:cxn ang="0">
                  <a:pos x="14" y="818"/>
                </a:cxn>
                <a:cxn ang="0">
                  <a:pos x="14" y="844"/>
                </a:cxn>
                <a:cxn ang="0">
                  <a:pos x="25" y="844"/>
                </a:cxn>
                <a:cxn ang="0">
                  <a:pos x="25" y="831"/>
                </a:cxn>
                <a:cxn ang="0">
                  <a:pos x="14" y="844"/>
                </a:cxn>
              </a:cxnLst>
              <a:rect l="0" t="0" r="r" b="b"/>
              <a:pathLst>
                <a:path w="25" h="844">
                  <a:moveTo>
                    <a:pt x="14" y="844"/>
                  </a:moveTo>
                  <a:lnTo>
                    <a:pt x="25" y="831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31"/>
                  </a:lnTo>
                  <a:lnTo>
                    <a:pt x="14" y="818"/>
                  </a:lnTo>
                  <a:lnTo>
                    <a:pt x="14" y="844"/>
                  </a:lnTo>
                  <a:lnTo>
                    <a:pt x="25" y="844"/>
                  </a:lnTo>
                  <a:lnTo>
                    <a:pt x="25" y="831"/>
                  </a:lnTo>
                  <a:lnTo>
                    <a:pt x="14" y="8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56"/>
            <p:cNvSpPr>
              <a:spLocks/>
            </p:cNvSpPr>
            <p:nvPr/>
          </p:nvSpPr>
          <p:spPr bwMode="auto">
            <a:xfrm>
              <a:off x="2158" y="3398"/>
              <a:ext cx="369" cy="2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2" y="26"/>
                </a:cxn>
                <a:cxn ang="0">
                  <a:pos x="369" y="26"/>
                </a:cxn>
                <a:cxn ang="0">
                  <a:pos x="369" y="0"/>
                </a:cxn>
                <a:cxn ang="0">
                  <a:pos x="12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12" y="26"/>
                </a:cxn>
                <a:cxn ang="0">
                  <a:pos x="0" y="13"/>
                </a:cxn>
              </a:cxnLst>
              <a:rect l="0" t="0" r="r" b="b"/>
              <a:pathLst>
                <a:path w="369" h="26">
                  <a:moveTo>
                    <a:pt x="0" y="13"/>
                  </a:moveTo>
                  <a:lnTo>
                    <a:pt x="12" y="26"/>
                  </a:lnTo>
                  <a:lnTo>
                    <a:pt x="369" y="26"/>
                  </a:lnTo>
                  <a:lnTo>
                    <a:pt x="369" y="0"/>
                  </a:lnTo>
                  <a:lnTo>
                    <a:pt x="12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12" y="2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57"/>
            <p:cNvSpPr>
              <a:spLocks/>
            </p:cNvSpPr>
            <p:nvPr/>
          </p:nvSpPr>
          <p:spPr bwMode="auto">
            <a:xfrm>
              <a:off x="2158" y="2566"/>
              <a:ext cx="25" cy="84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4"/>
                </a:cxn>
                <a:cxn ang="0">
                  <a:pos x="0" y="845"/>
                </a:cxn>
                <a:cxn ang="0">
                  <a:pos x="25" y="845"/>
                </a:cxn>
                <a:cxn ang="0">
                  <a:pos x="25" y="14"/>
                </a:cxn>
                <a:cxn ang="0">
                  <a:pos x="12" y="25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2" y="0"/>
                </a:cxn>
              </a:cxnLst>
              <a:rect l="0" t="0" r="r" b="b"/>
              <a:pathLst>
                <a:path w="25" h="845">
                  <a:moveTo>
                    <a:pt x="12" y="0"/>
                  </a:moveTo>
                  <a:lnTo>
                    <a:pt x="0" y="14"/>
                  </a:lnTo>
                  <a:lnTo>
                    <a:pt x="0" y="845"/>
                  </a:lnTo>
                  <a:lnTo>
                    <a:pt x="25" y="845"/>
                  </a:lnTo>
                  <a:lnTo>
                    <a:pt x="25" y="14"/>
                  </a:lnTo>
                  <a:lnTo>
                    <a:pt x="12" y="2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Rectangle 58"/>
            <p:cNvSpPr>
              <a:spLocks noChangeArrowheads="1"/>
            </p:cNvSpPr>
            <p:nvPr/>
          </p:nvSpPr>
          <p:spPr bwMode="auto">
            <a:xfrm>
              <a:off x="2017" y="2580"/>
              <a:ext cx="160" cy="831"/>
            </a:xfrm>
            <a:prstGeom prst="rect">
              <a:avLst/>
            </a:prstGeom>
            <a:solidFill>
              <a:srgbClr val="003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59"/>
            <p:cNvSpPr>
              <a:spLocks/>
            </p:cNvSpPr>
            <p:nvPr/>
          </p:nvSpPr>
          <p:spPr bwMode="auto">
            <a:xfrm>
              <a:off x="2017" y="2566"/>
              <a:ext cx="171" cy="25"/>
            </a:xfrm>
            <a:custGeom>
              <a:avLst/>
              <a:gdLst/>
              <a:ahLst/>
              <a:cxnLst>
                <a:cxn ang="0">
                  <a:pos x="171" y="14"/>
                </a:cxn>
                <a:cxn ang="0">
                  <a:pos x="160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60" y="25"/>
                </a:cxn>
                <a:cxn ang="0">
                  <a:pos x="147" y="14"/>
                </a:cxn>
                <a:cxn ang="0">
                  <a:pos x="171" y="14"/>
                </a:cxn>
                <a:cxn ang="0">
                  <a:pos x="171" y="0"/>
                </a:cxn>
                <a:cxn ang="0">
                  <a:pos x="160" y="0"/>
                </a:cxn>
                <a:cxn ang="0">
                  <a:pos x="171" y="14"/>
                </a:cxn>
              </a:cxnLst>
              <a:rect l="0" t="0" r="r" b="b"/>
              <a:pathLst>
                <a:path w="171" h="25">
                  <a:moveTo>
                    <a:pt x="171" y="14"/>
                  </a:moveTo>
                  <a:lnTo>
                    <a:pt x="160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60" y="25"/>
                  </a:lnTo>
                  <a:lnTo>
                    <a:pt x="147" y="14"/>
                  </a:lnTo>
                  <a:lnTo>
                    <a:pt x="171" y="14"/>
                  </a:lnTo>
                  <a:lnTo>
                    <a:pt x="171" y="0"/>
                  </a:lnTo>
                  <a:lnTo>
                    <a:pt x="160" y="0"/>
                  </a:lnTo>
                  <a:lnTo>
                    <a:pt x="17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60"/>
            <p:cNvSpPr>
              <a:spLocks/>
            </p:cNvSpPr>
            <p:nvPr/>
          </p:nvSpPr>
          <p:spPr bwMode="auto">
            <a:xfrm>
              <a:off x="2164" y="2580"/>
              <a:ext cx="24" cy="844"/>
            </a:xfrm>
            <a:custGeom>
              <a:avLst/>
              <a:gdLst/>
              <a:ahLst/>
              <a:cxnLst>
                <a:cxn ang="0">
                  <a:pos x="13" y="844"/>
                </a:cxn>
                <a:cxn ang="0">
                  <a:pos x="24" y="831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31"/>
                </a:cxn>
                <a:cxn ang="0">
                  <a:pos x="13" y="818"/>
                </a:cxn>
                <a:cxn ang="0">
                  <a:pos x="13" y="844"/>
                </a:cxn>
                <a:cxn ang="0">
                  <a:pos x="24" y="844"/>
                </a:cxn>
                <a:cxn ang="0">
                  <a:pos x="24" y="831"/>
                </a:cxn>
                <a:cxn ang="0">
                  <a:pos x="13" y="844"/>
                </a:cxn>
              </a:cxnLst>
              <a:rect l="0" t="0" r="r" b="b"/>
              <a:pathLst>
                <a:path w="24" h="844">
                  <a:moveTo>
                    <a:pt x="13" y="844"/>
                  </a:moveTo>
                  <a:lnTo>
                    <a:pt x="24" y="831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31"/>
                  </a:lnTo>
                  <a:lnTo>
                    <a:pt x="13" y="818"/>
                  </a:lnTo>
                  <a:lnTo>
                    <a:pt x="13" y="844"/>
                  </a:lnTo>
                  <a:lnTo>
                    <a:pt x="24" y="844"/>
                  </a:lnTo>
                  <a:lnTo>
                    <a:pt x="24" y="831"/>
                  </a:lnTo>
                  <a:lnTo>
                    <a:pt x="13" y="8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61"/>
            <p:cNvSpPr>
              <a:spLocks/>
            </p:cNvSpPr>
            <p:nvPr/>
          </p:nvSpPr>
          <p:spPr bwMode="auto">
            <a:xfrm>
              <a:off x="2006" y="3398"/>
              <a:ext cx="171" cy="2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6"/>
                </a:cxn>
                <a:cxn ang="0">
                  <a:pos x="171" y="26"/>
                </a:cxn>
                <a:cxn ang="0">
                  <a:pos x="171" y="0"/>
                </a:cxn>
                <a:cxn ang="0">
                  <a:pos x="11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11" y="26"/>
                </a:cxn>
                <a:cxn ang="0">
                  <a:pos x="0" y="13"/>
                </a:cxn>
              </a:cxnLst>
              <a:rect l="0" t="0" r="r" b="b"/>
              <a:pathLst>
                <a:path w="171" h="26">
                  <a:moveTo>
                    <a:pt x="0" y="13"/>
                  </a:moveTo>
                  <a:lnTo>
                    <a:pt x="11" y="26"/>
                  </a:lnTo>
                  <a:lnTo>
                    <a:pt x="171" y="26"/>
                  </a:lnTo>
                  <a:lnTo>
                    <a:pt x="171" y="0"/>
                  </a:lnTo>
                  <a:lnTo>
                    <a:pt x="11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11" y="2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62"/>
            <p:cNvSpPr>
              <a:spLocks/>
            </p:cNvSpPr>
            <p:nvPr/>
          </p:nvSpPr>
          <p:spPr bwMode="auto">
            <a:xfrm>
              <a:off x="2006" y="2566"/>
              <a:ext cx="25" cy="84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4"/>
                </a:cxn>
                <a:cxn ang="0">
                  <a:pos x="0" y="845"/>
                </a:cxn>
                <a:cxn ang="0">
                  <a:pos x="25" y="845"/>
                </a:cxn>
                <a:cxn ang="0">
                  <a:pos x="25" y="14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1" y="0"/>
                </a:cxn>
              </a:cxnLst>
              <a:rect l="0" t="0" r="r" b="b"/>
              <a:pathLst>
                <a:path w="25" h="845">
                  <a:moveTo>
                    <a:pt x="11" y="0"/>
                  </a:moveTo>
                  <a:lnTo>
                    <a:pt x="0" y="14"/>
                  </a:lnTo>
                  <a:lnTo>
                    <a:pt x="0" y="845"/>
                  </a:lnTo>
                  <a:lnTo>
                    <a:pt x="25" y="845"/>
                  </a:lnTo>
                  <a:lnTo>
                    <a:pt x="25" y="14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Rectangle 63"/>
            <p:cNvSpPr>
              <a:spLocks noChangeArrowheads="1"/>
            </p:cNvSpPr>
            <p:nvPr/>
          </p:nvSpPr>
          <p:spPr bwMode="auto">
            <a:xfrm>
              <a:off x="2519" y="2580"/>
              <a:ext cx="162" cy="829"/>
            </a:xfrm>
            <a:prstGeom prst="rect">
              <a:avLst/>
            </a:prstGeom>
            <a:solidFill>
              <a:srgbClr val="003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64"/>
            <p:cNvSpPr>
              <a:spLocks/>
            </p:cNvSpPr>
            <p:nvPr/>
          </p:nvSpPr>
          <p:spPr bwMode="auto">
            <a:xfrm>
              <a:off x="2519" y="2566"/>
              <a:ext cx="173" cy="25"/>
            </a:xfrm>
            <a:custGeom>
              <a:avLst/>
              <a:gdLst/>
              <a:ahLst/>
              <a:cxnLst>
                <a:cxn ang="0">
                  <a:pos x="173" y="14"/>
                </a:cxn>
                <a:cxn ang="0">
                  <a:pos x="162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62" y="25"/>
                </a:cxn>
                <a:cxn ang="0">
                  <a:pos x="148" y="14"/>
                </a:cxn>
                <a:cxn ang="0">
                  <a:pos x="173" y="14"/>
                </a:cxn>
                <a:cxn ang="0">
                  <a:pos x="173" y="0"/>
                </a:cxn>
                <a:cxn ang="0">
                  <a:pos x="162" y="0"/>
                </a:cxn>
                <a:cxn ang="0">
                  <a:pos x="173" y="14"/>
                </a:cxn>
              </a:cxnLst>
              <a:rect l="0" t="0" r="r" b="b"/>
              <a:pathLst>
                <a:path w="173" h="25">
                  <a:moveTo>
                    <a:pt x="173" y="14"/>
                  </a:moveTo>
                  <a:lnTo>
                    <a:pt x="16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62" y="25"/>
                  </a:lnTo>
                  <a:lnTo>
                    <a:pt x="148" y="14"/>
                  </a:lnTo>
                  <a:lnTo>
                    <a:pt x="173" y="14"/>
                  </a:lnTo>
                  <a:lnTo>
                    <a:pt x="173" y="0"/>
                  </a:lnTo>
                  <a:lnTo>
                    <a:pt x="162" y="0"/>
                  </a:lnTo>
                  <a:lnTo>
                    <a:pt x="17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65"/>
            <p:cNvSpPr>
              <a:spLocks/>
            </p:cNvSpPr>
            <p:nvPr/>
          </p:nvSpPr>
          <p:spPr bwMode="auto">
            <a:xfrm>
              <a:off x="2667" y="2580"/>
              <a:ext cx="25" cy="843"/>
            </a:xfrm>
            <a:custGeom>
              <a:avLst/>
              <a:gdLst/>
              <a:ahLst/>
              <a:cxnLst>
                <a:cxn ang="0">
                  <a:pos x="14" y="843"/>
                </a:cxn>
                <a:cxn ang="0">
                  <a:pos x="25" y="829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829"/>
                </a:cxn>
                <a:cxn ang="0">
                  <a:pos x="14" y="818"/>
                </a:cxn>
                <a:cxn ang="0">
                  <a:pos x="14" y="843"/>
                </a:cxn>
                <a:cxn ang="0">
                  <a:pos x="25" y="843"/>
                </a:cxn>
                <a:cxn ang="0">
                  <a:pos x="25" y="829"/>
                </a:cxn>
                <a:cxn ang="0">
                  <a:pos x="14" y="843"/>
                </a:cxn>
              </a:cxnLst>
              <a:rect l="0" t="0" r="r" b="b"/>
              <a:pathLst>
                <a:path w="25" h="843">
                  <a:moveTo>
                    <a:pt x="14" y="843"/>
                  </a:moveTo>
                  <a:lnTo>
                    <a:pt x="25" y="82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29"/>
                  </a:lnTo>
                  <a:lnTo>
                    <a:pt x="14" y="818"/>
                  </a:lnTo>
                  <a:lnTo>
                    <a:pt x="14" y="843"/>
                  </a:lnTo>
                  <a:lnTo>
                    <a:pt x="25" y="843"/>
                  </a:lnTo>
                  <a:lnTo>
                    <a:pt x="25" y="829"/>
                  </a:lnTo>
                  <a:lnTo>
                    <a:pt x="14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66"/>
            <p:cNvSpPr>
              <a:spLocks/>
            </p:cNvSpPr>
            <p:nvPr/>
          </p:nvSpPr>
          <p:spPr bwMode="auto">
            <a:xfrm>
              <a:off x="2508" y="3398"/>
              <a:ext cx="173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25"/>
                </a:cxn>
                <a:cxn ang="0">
                  <a:pos x="173" y="25"/>
                </a:cxn>
                <a:cxn ang="0">
                  <a:pos x="173" y="0"/>
                </a:cxn>
                <a:cxn ang="0">
                  <a:pos x="11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1"/>
                </a:cxn>
              </a:cxnLst>
              <a:rect l="0" t="0" r="r" b="b"/>
              <a:pathLst>
                <a:path w="173" h="25">
                  <a:moveTo>
                    <a:pt x="0" y="11"/>
                  </a:moveTo>
                  <a:lnTo>
                    <a:pt x="11" y="25"/>
                  </a:lnTo>
                  <a:lnTo>
                    <a:pt x="173" y="25"/>
                  </a:lnTo>
                  <a:lnTo>
                    <a:pt x="173" y="0"/>
                  </a:lnTo>
                  <a:lnTo>
                    <a:pt x="11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67"/>
            <p:cNvSpPr>
              <a:spLocks/>
            </p:cNvSpPr>
            <p:nvPr/>
          </p:nvSpPr>
          <p:spPr bwMode="auto">
            <a:xfrm>
              <a:off x="2508" y="2566"/>
              <a:ext cx="24" cy="84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4"/>
                </a:cxn>
                <a:cxn ang="0">
                  <a:pos x="0" y="843"/>
                </a:cxn>
                <a:cxn ang="0">
                  <a:pos x="24" y="843"/>
                </a:cxn>
                <a:cxn ang="0">
                  <a:pos x="24" y="14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1" y="0"/>
                </a:cxn>
              </a:cxnLst>
              <a:rect l="0" t="0" r="r" b="b"/>
              <a:pathLst>
                <a:path w="24" h="843">
                  <a:moveTo>
                    <a:pt x="11" y="0"/>
                  </a:moveTo>
                  <a:lnTo>
                    <a:pt x="0" y="14"/>
                  </a:lnTo>
                  <a:lnTo>
                    <a:pt x="0" y="843"/>
                  </a:lnTo>
                  <a:lnTo>
                    <a:pt x="24" y="843"/>
                  </a:lnTo>
                  <a:lnTo>
                    <a:pt x="24" y="14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68"/>
            <p:cNvSpPr>
              <a:spLocks/>
            </p:cNvSpPr>
            <p:nvPr/>
          </p:nvSpPr>
          <p:spPr bwMode="auto">
            <a:xfrm>
              <a:off x="1839" y="2030"/>
              <a:ext cx="2355" cy="49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2267" y="0"/>
                </a:cxn>
                <a:cxn ang="0">
                  <a:pos x="2355" y="493"/>
                </a:cxn>
                <a:cxn ang="0">
                  <a:pos x="0" y="490"/>
                </a:cxn>
                <a:cxn ang="0">
                  <a:pos x="86" y="0"/>
                </a:cxn>
              </a:cxnLst>
              <a:rect l="0" t="0" r="r" b="b"/>
              <a:pathLst>
                <a:path w="2355" h="493">
                  <a:moveTo>
                    <a:pt x="86" y="0"/>
                  </a:moveTo>
                  <a:lnTo>
                    <a:pt x="2267" y="0"/>
                  </a:lnTo>
                  <a:lnTo>
                    <a:pt x="2355" y="493"/>
                  </a:lnTo>
                  <a:lnTo>
                    <a:pt x="0" y="49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1A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69"/>
            <p:cNvSpPr>
              <a:spLocks/>
            </p:cNvSpPr>
            <p:nvPr/>
          </p:nvSpPr>
          <p:spPr bwMode="auto">
            <a:xfrm>
              <a:off x="1925" y="2016"/>
              <a:ext cx="2191" cy="25"/>
            </a:xfrm>
            <a:custGeom>
              <a:avLst/>
              <a:gdLst/>
              <a:ahLst/>
              <a:cxnLst>
                <a:cxn ang="0">
                  <a:pos x="2191" y="12"/>
                </a:cxn>
                <a:cxn ang="0">
                  <a:pos x="2181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2181" y="25"/>
                </a:cxn>
                <a:cxn ang="0">
                  <a:pos x="2170" y="14"/>
                </a:cxn>
                <a:cxn ang="0">
                  <a:pos x="2191" y="12"/>
                </a:cxn>
                <a:cxn ang="0">
                  <a:pos x="2189" y="2"/>
                </a:cxn>
                <a:cxn ang="0">
                  <a:pos x="2181" y="0"/>
                </a:cxn>
                <a:cxn ang="0">
                  <a:pos x="2191" y="12"/>
                </a:cxn>
              </a:cxnLst>
              <a:rect l="0" t="0" r="r" b="b"/>
              <a:pathLst>
                <a:path w="2191" h="25">
                  <a:moveTo>
                    <a:pt x="2191" y="12"/>
                  </a:moveTo>
                  <a:lnTo>
                    <a:pt x="2181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2181" y="25"/>
                  </a:lnTo>
                  <a:lnTo>
                    <a:pt x="2170" y="14"/>
                  </a:lnTo>
                  <a:lnTo>
                    <a:pt x="2191" y="12"/>
                  </a:lnTo>
                  <a:lnTo>
                    <a:pt x="2189" y="2"/>
                  </a:lnTo>
                  <a:lnTo>
                    <a:pt x="2181" y="0"/>
                  </a:lnTo>
                  <a:lnTo>
                    <a:pt x="2191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70"/>
            <p:cNvSpPr>
              <a:spLocks/>
            </p:cNvSpPr>
            <p:nvPr/>
          </p:nvSpPr>
          <p:spPr bwMode="auto">
            <a:xfrm>
              <a:off x="4095" y="2028"/>
              <a:ext cx="113" cy="507"/>
            </a:xfrm>
            <a:custGeom>
              <a:avLst/>
              <a:gdLst/>
              <a:ahLst/>
              <a:cxnLst>
                <a:cxn ang="0">
                  <a:pos x="99" y="507"/>
                </a:cxn>
                <a:cxn ang="0">
                  <a:pos x="109" y="493"/>
                </a:cxn>
                <a:cxn ang="0">
                  <a:pos x="21" y="0"/>
                </a:cxn>
                <a:cxn ang="0">
                  <a:pos x="0" y="2"/>
                </a:cxn>
                <a:cxn ang="0">
                  <a:pos x="88" y="495"/>
                </a:cxn>
                <a:cxn ang="0">
                  <a:pos x="99" y="482"/>
                </a:cxn>
                <a:cxn ang="0">
                  <a:pos x="99" y="507"/>
                </a:cxn>
                <a:cxn ang="0">
                  <a:pos x="113" y="507"/>
                </a:cxn>
                <a:cxn ang="0">
                  <a:pos x="109" y="493"/>
                </a:cxn>
                <a:cxn ang="0">
                  <a:pos x="99" y="507"/>
                </a:cxn>
              </a:cxnLst>
              <a:rect l="0" t="0" r="r" b="b"/>
              <a:pathLst>
                <a:path w="113" h="507">
                  <a:moveTo>
                    <a:pt x="99" y="507"/>
                  </a:moveTo>
                  <a:lnTo>
                    <a:pt x="109" y="493"/>
                  </a:lnTo>
                  <a:lnTo>
                    <a:pt x="21" y="0"/>
                  </a:lnTo>
                  <a:lnTo>
                    <a:pt x="0" y="2"/>
                  </a:lnTo>
                  <a:lnTo>
                    <a:pt x="88" y="495"/>
                  </a:lnTo>
                  <a:lnTo>
                    <a:pt x="99" y="482"/>
                  </a:lnTo>
                  <a:lnTo>
                    <a:pt x="99" y="507"/>
                  </a:lnTo>
                  <a:lnTo>
                    <a:pt x="113" y="507"/>
                  </a:lnTo>
                  <a:lnTo>
                    <a:pt x="109" y="493"/>
                  </a:lnTo>
                  <a:lnTo>
                    <a:pt x="99" y="5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71"/>
            <p:cNvSpPr>
              <a:spLocks/>
            </p:cNvSpPr>
            <p:nvPr/>
          </p:nvSpPr>
          <p:spPr bwMode="auto">
            <a:xfrm>
              <a:off x="1826" y="2506"/>
              <a:ext cx="2368" cy="29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13" y="25"/>
                </a:cxn>
                <a:cxn ang="0">
                  <a:pos x="2368" y="29"/>
                </a:cxn>
                <a:cxn ang="0">
                  <a:pos x="2368" y="4"/>
                </a:cxn>
                <a:cxn ang="0">
                  <a:pos x="13" y="0"/>
                </a:cxn>
                <a:cxn ang="0">
                  <a:pos x="24" y="15"/>
                </a:cxn>
                <a:cxn ang="0">
                  <a:pos x="4" y="12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4" y="12"/>
                </a:cxn>
              </a:cxnLst>
              <a:rect l="0" t="0" r="r" b="b"/>
              <a:pathLst>
                <a:path w="2368" h="29">
                  <a:moveTo>
                    <a:pt x="4" y="12"/>
                  </a:moveTo>
                  <a:lnTo>
                    <a:pt x="13" y="25"/>
                  </a:lnTo>
                  <a:lnTo>
                    <a:pt x="2368" y="29"/>
                  </a:lnTo>
                  <a:lnTo>
                    <a:pt x="2368" y="4"/>
                  </a:lnTo>
                  <a:lnTo>
                    <a:pt x="13" y="0"/>
                  </a:lnTo>
                  <a:lnTo>
                    <a:pt x="24" y="15"/>
                  </a:lnTo>
                  <a:lnTo>
                    <a:pt x="4" y="12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72"/>
            <p:cNvSpPr>
              <a:spLocks/>
            </p:cNvSpPr>
            <p:nvPr/>
          </p:nvSpPr>
          <p:spPr bwMode="auto">
            <a:xfrm>
              <a:off x="1830" y="2016"/>
              <a:ext cx="105" cy="505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84" y="12"/>
                </a:cxn>
                <a:cxn ang="0">
                  <a:pos x="0" y="502"/>
                </a:cxn>
                <a:cxn ang="0">
                  <a:pos x="20" y="505"/>
                </a:cxn>
                <a:cxn ang="0">
                  <a:pos x="105" y="14"/>
                </a:cxn>
                <a:cxn ang="0">
                  <a:pos x="95" y="25"/>
                </a:cxn>
                <a:cxn ang="0">
                  <a:pos x="95" y="0"/>
                </a:cxn>
                <a:cxn ang="0">
                  <a:pos x="86" y="2"/>
                </a:cxn>
                <a:cxn ang="0">
                  <a:pos x="84" y="12"/>
                </a:cxn>
                <a:cxn ang="0">
                  <a:pos x="95" y="0"/>
                </a:cxn>
              </a:cxnLst>
              <a:rect l="0" t="0" r="r" b="b"/>
              <a:pathLst>
                <a:path w="105" h="505">
                  <a:moveTo>
                    <a:pt x="95" y="0"/>
                  </a:moveTo>
                  <a:lnTo>
                    <a:pt x="84" y="12"/>
                  </a:lnTo>
                  <a:lnTo>
                    <a:pt x="0" y="502"/>
                  </a:lnTo>
                  <a:lnTo>
                    <a:pt x="20" y="505"/>
                  </a:lnTo>
                  <a:lnTo>
                    <a:pt x="105" y="14"/>
                  </a:lnTo>
                  <a:lnTo>
                    <a:pt x="95" y="25"/>
                  </a:lnTo>
                  <a:lnTo>
                    <a:pt x="95" y="0"/>
                  </a:lnTo>
                  <a:lnTo>
                    <a:pt x="86" y="2"/>
                  </a:lnTo>
                  <a:lnTo>
                    <a:pt x="84" y="1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Rectangle 73"/>
            <p:cNvSpPr>
              <a:spLocks noChangeArrowheads="1"/>
            </p:cNvSpPr>
            <p:nvPr/>
          </p:nvSpPr>
          <p:spPr bwMode="auto">
            <a:xfrm>
              <a:off x="3501" y="2566"/>
              <a:ext cx="359" cy="832"/>
            </a:xfrm>
            <a:prstGeom prst="rect">
              <a:avLst/>
            </a:prstGeom>
            <a:solidFill>
              <a:srgbClr val="007F3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74"/>
            <p:cNvSpPr>
              <a:spLocks/>
            </p:cNvSpPr>
            <p:nvPr/>
          </p:nvSpPr>
          <p:spPr bwMode="auto">
            <a:xfrm>
              <a:off x="3501" y="2553"/>
              <a:ext cx="372" cy="27"/>
            </a:xfrm>
            <a:custGeom>
              <a:avLst/>
              <a:gdLst/>
              <a:ahLst/>
              <a:cxnLst>
                <a:cxn ang="0">
                  <a:pos x="372" y="13"/>
                </a:cxn>
                <a:cxn ang="0">
                  <a:pos x="359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359" y="27"/>
                </a:cxn>
                <a:cxn ang="0">
                  <a:pos x="348" y="13"/>
                </a:cxn>
                <a:cxn ang="0">
                  <a:pos x="372" y="13"/>
                </a:cxn>
                <a:cxn ang="0">
                  <a:pos x="372" y="0"/>
                </a:cxn>
                <a:cxn ang="0">
                  <a:pos x="359" y="0"/>
                </a:cxn>
                <a:cxn ang="0">
                  <a:pos x="372" y="13"/>
                </a:cxn>
              </a:cxnLst>
              <a:rect l="0" t="0" r="r" b="b"/>
              <a:pathLst>
                <a:path w="372" h="27">
                  <a:moveTo>
                    <a:pt x="372" y="13"/>
                  </a:moveTo>
                  <a:lnTo>
                    <a:pt x="359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359" y="27"/>
                  </a:lnTo>
                  <a:lnTo>
                    <a:pt x="348" y="13"/>
                  </a:lnTo>
                  <a:lnTo>
                    <a:pt x="372" y="13"/>
                  </a:lnTo>
                  <a:lnTo>
                    <a:pt x="372" y="0"/>
                  </a:lnTo>
                  <a:lnTo>
                    <a:pt x="359" y="0"/>
                  </a:lnTo>
                  <a:lnTo>
                    <a:pt x="37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75"/>
            <p:cNvSpPr>
              <a:spLocks/>
            </p:cNvSpPr>
            <p:nvPr/>
          </p:nvSpPr>
          <p:spPr bwMode="auto">
            <a:xfrm>
              <a:off x="3849" y="2566"/>
              <a:ext cx="24" cy="845"/>
            </a:xfrm>
            <a:custGeom>
              <a:avLst/>
              <a:gdLst/>
              <a:ahLst/>
              <a:cxnLst>
                <a:cxn ang="0">
                  <a:pos x="11" y="845"/>
                </a:cxn>
                <a:cxn ang="0">
                  <a:pos x="24" y="832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32"/>
                </a:cxn>
                <a:cxn ang="0">
                  <a:pos x="11" y="821"/>
                </a:cxn>
                <a:cxn ang="0">
                  <a:pos x="11" y="845"/>
                </a:cxn>
                <a:cxn ang="0">
                  <a:pos x="24" y="845"/>
                </a:cxn>
                <a:cxn ang="0">
                  <a:pos x="24" y="832"/>
                </a:cxn>
                <a:cxn ang="0">
                  <a:pos x="11" y="845"/>
                </a:cxn>
              </a:cxnLst>
              <a:rect l="0" t="0" r="r" b="b"/>
              <a:pathLst>
                <a:path w="24" h="845">
                  <a:moveTo>
                    <a:pt x="11" y="845"/>
                  </a:moveTo>
                  <a:lnTo>
                    <a:pt x="24" y="83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32"/>
                  </a:lnTo>
                  <a:lnTo>
                    <a:pt x="11" y="821"/>
                  </a:lnTo>
                  <a:lnTo>
                    <a:pt x="11" y="845"/>
                  </a:lnTo>
                  <a:lnTo>
                    <a:pt x="24" y="845"/>
                  </a:lnTo>
                  <a:lnTo>
                    <a:pt x="24" y="832"/>
                  </a:lnTo>
                  <a:lnTo>
                    <a:pt x="11" y="8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76"/>
            <p:cNvSpPr>
              <a:spLocks/>
            </p:cNvSpPr>
            <p:nvPr/>
          </p:nvSpPr>
          <p:spPr bwMode="auto">
            <a:xfrm>
              <a:off x="3490" y="3387"/>
              <a:ext cx="370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24"/>
                </a:cxn>
                <a:cxn ang="0">
                  <a:pos x="370" y="24"/>
                </a:cxn>
                <a:cxn ang="0">
                  <a:pos x="370" y="0"/>
                </a:cxn>
                <a:cxn ang="0">
                  <a:pos x="11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1" y="24"/>
                </a:cxn>
                <a:cxn ang="0">
                  <a:pos x="0" y="11"/>
                </a:cxn>
              </a:cxnLst>
              <a:rect l="0" t="0" r="r" b="b"/>
              <a:pathLst>
                <a:path w="370" h="24">
                  <a:moveTo>
                    <a:pt x="0" y="11"/>
                  </a:moveTo>
                  <a:lnTo>
                    <a:pt x="11" y="24"/>
                  </a:lnTo>
                  <a:lnTo>
                    <a:pt x="370" y="24"/>
                  </a:lnTo>
                  <a:lnTo>
                    <a:pt x="370" y="0"/>
                  </a:lnTo>
                  <a:lnTo>
                    <a:pt x="11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77"/>
            <p:cNvSpPr>
              <a:spLocks/>
            </p:cNvSpPr>
            <p:nvPr/>
          </p:nvSpPr>
          <p:spPr bwMode="auto">
            <a:xfrm>
              <a:off x="3490" y="2553"/>
              <a:ext cx="25" cy="84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845"/>
                </a:cxn>
                <a:cxn ang="0">
                  <a:pos x="25" y="845"/>
                </a:cxn>
                <a:cxn ang="0">
                  <a:pos x="25" y="13"/>
                </a:cxn>
                <a:cxn ang="0">
                  <a:pos x="11" y="2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5" h="845">
                  <a:moveTo>
                    <a:pt x="11" y="0"/>
                  </a:moveTo>
                  <a:lnTo>
                    <a:pt x="0" y="13"/>
                  </a:lnTo>
                  <a:lnTo>
                    <a:pt x="0" y="845"/>
                  </a:lnTo>
                  <a:lnTo>
                    <a:pt x="25" y="845"/>
                  </a:lnTo>
                  <a:lnTo>
                    <a:pt x="25" y="13"/>
                  </a:lnTo>
                  <a:lnTo>
                    <a:pt x="11" y="2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Rectangle 78"/>
            <p:cNvSpPr>
              <a:spLocks noChangeArrowheads="1"/>
            </p:cNvSpPr>
            <p:nvPr/>
          </p:nvSpPr>
          <p:spPr bwMode="auto">
            <a:xfrm>
              <a:off x="3353" y="2566"/>
              <a:ext cx="158" cy="832"/>
            </a:xfrm>
            <a:prstGeom prst="rect">
              <a:avLst/>
            </a:prstGeom>
            <a:solidFill>
              <a:srgbClr val="003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79"/>
            <p:cNvSpPr>
              <a:spLocks/>
            </p:cNvSpPr>
            <p:nvPr/>
          </p:nvSpPr>
          <p:spPr bwMode="auto">
            <a:xfrm>
              <a:off x="3353" y="2553"/>
              <a:ext cx="171" cy="27"/>
            </a:xfrm>
            <a:custGeom>
              <a:avLst/>
              <a:gdLst/>
              <a:ahLst/>
              <a:cxnLst>
                <a:cxn ang="0">
                  <a:pos x="171" y="13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158" y="27"/>
                </a:cxn>
                <a:cxn ang="0">
                  <a:pos x="146" y="13"/>
                </a:cxn>
                <a:cxn ang="0">
                  <a:pos x="171" y="13"/>
                </a:cxn>
                <a:cxn ang="0">
                  <a:pos x="171" y="0"/>
                </a:cxn>
                <a:cxn ang="0">
                  <a:pos x="158" y="0"/>
                </a:cxn>
                <a:cxn ang="0">
                  <a:pos x="171" y="13"/>
                </a:cxn>
              </a:cxnLst>
              <a:rect l="0" t="0" r="r" b="b"/>
              <a:pathLst>
                <a:path w="171" h="27">
                  <a:moveTo>
                    <a:pt x="171" y="13"/>
                  </a:moveTo>
                  <a:lnTo>
                    <a:pt x="158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158" y="27"/>
                  </a:lnTo>
                  <a:lnTo>
                    <a:pt x="146" y="13"/>
                  </a:lnTo>
                  <a:lnTo>
                    <a:pt x="171" y="13"/>
                  </a:lnTo>
                  <a:lnTo>
                    <a:pt x="171" y="0"/>
                  </a:lnTo>
                  <a:lnTo>
                    <a:pt x="158" y="0"/>
                  </a:lnTo>
                  <a:lnTo>
                    <a:pt x="171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80"/>
            <p:cNvSpPr>
              <a:spLocks/>
            </p:cNvSpPr>
            <p:nvPr/>
          </p:nvSpPr>
          <p:spPr bwMode="auto">
            <a:xfrm>
              <a:off x="3499" y="2566"/>
              <a:ext cx="25" cy="845"/>
            </a:xfrm>
            <a:custGeom>
              <a:avLst/>
              <a:gdLst/>
              <a:ahLst/>
              <a:cxnLst>
                <a:cxn ang="0">
                  <a:pos x="12" y="845"/>
                </a:cxn>
                <a:cxn ang="0">
                  <a:pos x="25" y="832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832"/>
                </a:cxn>
                <a:cxn ang="0">
                  <a:pos x="12" y="821"/>
                </a:cxn>
                <a:cxn ang="0">
                  <a:pos x="12" y="845"/>
                </a:cxn>
                <a:cxn ang="0">
                  <a:pos x="25" y="845"/>
                </a:cxn>
                <a:cxn ang="0">
                  <a:pos x="25" y="832"/>
                </a:cxn>
                <a:cxn ang="0">
                  <a:pos x="12" y="845"/>
                </a:cxn>
              </a:cxnLst>
              <a:rect l="0" t="0" r="r" b="b"/>
              <a:pathLst>
                <a:path w="25" h="845">
                  <a:moveTo>
                    <a:pt x="12" y="845"/>
                  </a:moveTo>
                  <a:lnTo>
                    <a:pt x="25" y="83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32"/>
                  </a:lnTo>
                  <a:lnTo>
                    <a:pt x="12" y="821"/>
                  </a:lnTo>
                  <a:lnTo>
                    <a:pt x="12" y="845"/>
                  </a:lnTo>
                  <a:lnTo>
                    <a:pt x="25" y="845"/>
                  </a:lnTo>
                  <a:lnTo>
                    <a:pt x="25" y="832"/>
                  </a:lnTo>
                  <a:lnTo>
                    <a:pt x="12" y="8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81"/>
            <p:cNvSpPr>
              <a:spLocks/>
            </p:cNvSpPr>
            <p:nvPr/>
          </p:nvSpPr>
          <p:spPr bwMode="auto">
            <a:xfrm>
              <a:off x="3340" y="3387"/>
              <a:ext cx="171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171" y="24"/>
                </a:cxn>
                <a:cxn ang="0">
                  <a:pos x="171" y="0"/>
                </a:cxn>
                <a:cxn ang="0">
                  <a:pos x="13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171" h="24">
                  <a:moveTo>
                    <a:pt x="0" y="11"/>
                  </a:moveTo>
                  <a:lnTo>
                    <a:pt x="13" y="24"/>
                  </a:lnTo>
                  <a:lnTo>
                    <a:pt x="171" y="24"/>
                  </a:lnTo>
                  <a:lnTo>
                    <a:pt x="171" y="0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82"/>
            <p:cNvSpPr>
              <a:spLocks/>
            </p:cNvSpPr>
            <p:nvPr/>
          </p:nvSpPr>
          <p:spPr bwMode="auto">
            <a:xfrm>
              <a:off x="3340" y="2553"/>
              <a:ext cx="24" cy="84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845"/>
                </a:cxn>
                <a:cxn ang="0">
                  <a:pos x="24" y="845"/>
                </a:cxn>
                <a:cxn ang="0">
                  <a:pos x="24" y="13"/>
                </a:cxn>
                <a:cxn ang="0">
                  <a:pos x="13" y="27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4" h="845">
                  <a:moveTo>
                    <a:pt x="13" y="0"/>
                  </a:moveTo>
                  <a:lnTo>
                    <a:pt x="0" y="13"/>
                  </a:lnTo>
                  <a:lnTo>
                    <a:pt x="0" y="845"/>
                  </a:lnTo>
                  <a:lnTo>
                    <a:pt x="24" y="845"/>
                  </a:lnTo>
                  <a:lnTo>
                    <a:pt x="24" y="13"/>
                  </a:lnTo>
                  <a:lnTo>
                    <a:pt x="13" y="27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Rectangle 83"/>
            <p:cNvSpPr>
              <a:spLocks noChangeArrowheads="1"/>
            </p:cNvSpPr>
            <p:nvPr/>
          </p:nvSpPr>
          <p:spPr bwMode="auto">
            <a:xfrm>
              <a:off x="3853" y="2565"/>
              <a:ext cx="159" cy="833"/>
            </a:xfrm>
            <a:prstGeom prst="rect">
              <a:avLst/>
            </a:prstGeom>
            <a:solidFill>
              <a:srgbClr val="003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84"/>
            <p:cNvSpPr>
              <a:spLocks/>
            </p:cNvSpPr>
            <p:nvPr/>
          </p:nvSpPr>
          <p:spPr bwMode="auto">
            <a:xfrm>
              <a:off x="3853" y="2553"/>
              <a:ext cx="171" cy="25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59" y="25"/>
                </a:cxn>
                <a:cxn ang="0">
                  <a:pos x="146" y="12"/>
                </a:cxn>
                <a:cxn ang="0">
                  <a:pos x="171" y="12"/>
                </a:cxn>
                <a:cxn ang="0">
                  <a:pos x="171" y="0"/>
                </a:cxn>
                <a:cxn ang="0">
                  <a:pos x="159" y="0"/>
                </a:cxn>
                <a:cxn ang="0">
                  <a:pos x="171" y="12"/>
                </a:cxn>
              </a:cxnLst>
              <a:rect l="0" t="0" r="r" b="b"/>
              <a:pathLst>
                <a:path w="171" h="25">
                  <a:moveTo>
                    <a:pt x="171" y="12"/>
                  </a:moveTo>
                  <a:lnTo>
                    <a:pt x="159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59" y="25"/>
                  </a:lnTo>
                  <a:lnTo>
                    <a:pt x="146" y="12"/>
                  </a:lnTo>
                  <a:lnTo>
                    <a:pt x="171" y="12"/>
                  </a:lnTo>
                  <a:lnTo>
                    <a:pt x="171" y="0"/>
                  </a:lnTo>
                  <a:lnTo>
                    <a:pt x="159" y="0"/>
                  </a:lnTo>
                  <a:lnTo>
                    <a:pt x="171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85"/>
            <p:cNvSpPr>
              <a:spLocks/>
            </p:cNvSpPr>
            <p:nvPr/>
          </p:nvSpPr>
          <p:spPr bwMode="auto">
            <a:xfrm>
              <a:off x="3999" y="2565"/>
              <a:ext cx="25" cy="844"/>
            </a:xfrm>
            <a:custGeom>
              <a:avLst/>
              <a:gdLst/>
              <a:ahLst/>
              <a:cxnLst>
                <a:cxn ang="0">
                  <a:pos x="13" y="844"/>
                </a:cxn>
                <a:cxn ang="0">
                  <a:pos x="25" y="833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833"/>
                </a:cxn>
                <a:cxn ang="0">
                  <a:pos x="13" y="820"/>
                </a:cxn>
                <a:cxn ang="0">
                  <a:pos x="13" y="844"/>
                </a:cxn>
                <a:cxn ang="0">
                  <a:pos x="25" y="844"/>
                </a:cxn>
                <a:cxn ang="0">
                  <a:pos x="25" y="833"/>
                </a:cxn>
                <a:cxn ang="0">
                  <a:pos x="13" y="844"/>
                </a:cxn>
              </a:cxnLst>
              <a:rect l="0" t="0" r="r" b="b"/>
              <a:pathLst>
                <a:path w="25" h="844">
                  <a:moveTo>
                    <a:pt x="13" y="844"/>
                  </a:moveTo>
                  <a:lnTo>
                    <a:pt x="25" y="833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33"/>
                  </a:lnTo>
                  <a:lnTo>
                    <a:pt x="13" y="820"/>
                  </a:lnTo>
                  <a:lnTo>
                    <a:pt x="13" y="844"/>
                  </a:lnTo>
                  <a:lnTo>
                    <a:pt x="25" y="844"/>
                  </a:lnTo>
                  <a:lnTo>
                    <a:pt x="25" y="833"/>
                  </a:lnTo>
                  <a:lnTo>
                    <a:pt x="13" y="8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86"/>
            <p:cNvSpPr>
              <a:spLocks/>
            </p:cNvSpPr>
            <p:nvPr/>
          </p:nvSpPr>
          <p:spPr bwMode="auto">
            <a:xfrm>
              <a:off x="3841" y="3385"/>
              <a:ext cx="171" cy="2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2" y="24"/>
                </a:cxn>
                <a:cxn ang="0">
                  <a:pos x="171" y="24"/>
                </a:cxn>
                <a:cxn ang="0">
                  <a:pos x="171" y="0"/>
                </a:cxn>
                <a:cxn ang="0">
                  <a:pos x="12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0" y="13"/>
                </a:cxn>
              </a:cxnLst>
              <a:rect l="0" t="0" r="r" b="b"/>
              <a:pathLst>
                <a:path w="171" h="24">
                  <a:moveTo>
                    <a:pt x="0" y="13"/>
                  </a:moveTo>
                  <a:lnTo>
                    <a:pt x="12" y="24"/>
                  </a:lnTo>
                  <a:lnTo>
                    <a:pt x="171" y="24"/>
                  </a:lnTo>
                  <a:lnTo>
                    <a:pt x="171" y="0"/>
                  </a:lnTo>
                  <a:lnTo>
                    <a:pt x="12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87"/>
            <p:cNvSpPr>
              <a:spLocks/>
            </p:cNvSpPr>
            <p:nvPr/>
          </p:nvSpPr>
          <p:spPr bwMode="auto">
            <a:xfrm>
              <a:off x="3841" y="2553"/>
              <a:ext cx="25" cy="84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2"/>
                </a:cxn>
                <a:cxn ang="0">
                  <a:pos x="0" y="845"/>
                </a:cxn>
                <a:cxn ang="0">
                  <a:pos x="25" y="845"/>
                </a:cxn>
                <a:cxn ang="0">
                  <a:pos x="25" y="12"/>
                </a:cxn>
                <a:cxn ang="0">
                  <a:pos x="12" y="25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5" h="845">
                  <a:moveTo>
                    <a:pt x="12" y="0"/>
                  </a:moveTo>
                  <a:lnTo>
                    <a:pt x="0" y="12"/>
                  </a:lnTo>
                  <a:lnTo>
                    <a:pt x="0" y="845"/>
                  </a:lnTo>
                  <a:lnTo>
                    <a:pt x="25" y="845"/>
                  </a:lnTo>
                  <a:lnTo>
                    <a:pt x="25" y="12"/>
                  </a:lnTo>
                  <a:lnTo>
                    <a:pt x="12" y="2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Rectangle 88"/>
            <p:cNvSpPr>
              <a:spLocks noChangeArrowheads="1"/>
            </p:cNvSpPr>
            <p:nvPr/>
          </p:nvSpPr>
          <p:spPr bwMode="auto">
            <a:xfrm>
              <a:off x="2786" y="2664"/>
              <a:ext cx="490" cy="916"/>
            </a:xfrm>
            <a:prstGeom prst="rect">
              <a:avLst/>
            </a:prstGeom>
            <a:solidFill>
              <a:srgbClr val="7F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89"/>
            <p:cNvSpPr>
              <a:spLocks/>
            </p:cNvSpPr>
            <p:nvPr/>
          </p:nvSpPr>
          <p:spPr bwMode="auto">
            <a:xfrm>
              <a:off x="2786" y="2651"/>
              <a:ext cx="503" cy="24"/>
            </a:xfrm>
            <a:custGeom>
              <a:avLst/>
              <a:gdLst/>
              <a:ahLst/>
              <a:cxnLst>
                <a:cxn ang="0">
                  <a:pos x="503" y="13"/>
                </a:cxn>
                <a:cxn ang="0">
                  <a:pos x="49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490" y="24"/>
                </a:cxn>
                <a:cxn ang="0">
                  <a:pos x="479" y="13"/>
                </a:cxn>
                <a:cxn ang="0">
                  <a:pos x="503" y="13"/>
                </a:cxn>
                <a:cxn ang="0">
                  <a:pos x="503" y="0"/>
                </a:cxn>
                <a:cxn ang="0">
                  <a:pos x="490" y="0"/>
                </a:cxn>
                <a:cxn ang="0">
                  <a:pos x="503" y="13"/>
                </a:cxn>
              </a:cxnLst>
              <a:rect l="0" t="0" r="r" b="b"/>
              <a:pathLst>
                <a:path w="503" h="24">
                  <a:moveTo>
                    <a:pt x="503" y="13"/>
                  </a:moveTo>
                  <a:lnTo>
                    <a:pt x="49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490" y="24"/>
                  </a:lnTo>
                  <a:lnTo>
                    <a:pt x="479" y="13"/>
                  </a:lnTo>
                  <a:lnTo>
                    <a:pt x="503" y="13"/>
                  </a:lnTo>
                  <a:lnTo>
                    <a:pt x="503" y="0"/>
                  </a:lnTo>
                  <a:lnTo>
                    <a:pt x="490" y="0"/>
                  </a:lnTo>
                  <a:lnTo>
                    <a:pt x="50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90"/>
            <p:cNvSpPr>
              <a:spLocks/>
            </p:cNvSpPr>
            <p:nvPr/>
          </p:nvSpPr>
          <p:spPr bwMode="auto">
            <a:xfrm>
              <a:off x="3265" y="2664"/>
              <a:ext cx="24" cy="929"/>
            </a:xfrm>
            <a:custGeom>
              <a:avLst/>
              <a:gdLst/>
              <a:ahLst/>
              <a:cxnLst>
                <a:cxn ang="0">
                  <a:pos x="11" y="929"/>
                </a:cxn>
                <a:cxn ang="0">
                  <a:pos x="24" y="916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916"/>
                </a:cxn>
                <a:cxn ang="0">
                  <a:pos x="11" y="905"/>
                </a:cxn>
                <a:cxn ang="0">
                  <a:pos x="11" y="929"/>
                </a:cxn>
                <a:cxn ang="0">
                  <a:pos x="24" y="929"/>
                </a:cxn>
                <a:cxn ang="0">
                  <a:pos x="24" y="916"/>
                </a:cxn>
                <a:cxn ang="0">
                  <a:pos x="11" y="929"/>
                </a:cxn>
              </a:cxnLst>
              <a:rect l="0" t="0" r="r" b="b"/>
              <a:pathLst>
                <a:path w="24" h="929">
                  <a:moveTo>
                    <a:pt x="11" y="929"/>
                  </a:moveTo>
                  <a:lnTo>
                    <a:pt x="24" y="9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916"/>
                  </a:lnTo>
                  <a:lnTo>
                    <a:pt x="11" y="905"/>
                  </a:lnTo>
                  <a:lnTo>
                    <a:pt x="11" y="929"/>
                  </a:lnTo>
                  <a:lnTo>
                    <a:pt x="24" y="929"/>
                  </a:lnTo>
                  <a:lnTo>
                    <a:pt x="24" y="916"/>
                  </a:lnTo>
                  <a:lnTo>
                    <a:pt x="11" y="9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91"/>
            <p:cNvSpPr>
              <a:spLocks/>
            </p:cNvSpPr>
            <p:nvPr/>
          </p:nvSpPr>
          <p:spPr bwMode="auto">
            <a:xfrm>
              <a:off x="2773" y="3569"/>
              <a:ext cx="503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503" y="24"/>
                </a:cxn>
                <a:cxn ang="0">
                  <a:pos x="503" y="0"/>
                </a:cxn>
                <a:cxn ang="0">
                  <a:pos x="13" y="0"/>
                </a:cxn>
                <a:cxn ang="0">
                  <a:pos x="26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503" h="24">
                  <a:moveTo>
                    <a:pt x="0" y="11"/>
                  </a:moveTo>
                  <a:lnTo>
                    <a:pt x="13" y="24"/>
                  </a:lnTo>
                  <a:lnTo>
                    <a:pt x="503" y="24"/>
                  </a:lnTo>
                  <a:lnTo>
                    <a:pt x="503" y="0"/>
                  </a:lnTo>
                  <a:lnTo>
                    <a:pt x="13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92"/>
            <p:cNvSpPr>
              <a:spLocks/>
            </p:cNvSpPr>
            <p:nvPr/>
          </p:nvSpPr>
          <p:spPr bwMode="auto">
            <a:xfrm>
              <a:off x="2773" y="2651"/>
              <a:ext cx="26" cy="92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929"/>
                </a:cxn>
                <a:cxn ang="0">
                  <a:pos x="26" y="929"/>
                </a:cxn>
                <a:cxn ang="0">
                  <a:pos x="26" y="13"/>
                </a:cxn>
                <a:cxn ang="0">
                  <a:pos x="13" y="2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6" h="929">
                  <a:moveTo>
                    <a:pt x="13" y="0"/>
                  </a:moveTo>
                  <a:lnTo>
                    <a:pt x="0" y="13"/>
                  </a:lnTo>
                  <a:lnTo>
                    <a:pt x="0" y="929"/>
                  </a:lnTo>
                  <a:lnTo>
                    <a:pt x="26" y="929"/>
                  </a:lnTo>
                  <a:lnTo>
                    <a:pt x="26" y="13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Rectangle 93"/>
            <p:cNvSpPr>
              <a:spLocks noChangeArrowheads="1"/>
            </p:cNvSpPr>
            <p:nvPr/>
          </p:nvSpPr>
          <p:spPr bwMode="auto">
            <a:xfrm>
              <a:off x="1811" y="3567"/>
              <a:ext cx="873" cy="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94"/>
            <p:cNvSpPr>
              <a:spLocks/>
            </p:cNvSpPr>
            <p:nvPr/>
          </p:nvSpPr>
          <p:spPr bwMode="auto">
            <a:xfrm>
              <a:off x="1811" y="3554"/>
              <a:ext cx="886" cy="24"/>
            </a:xfrm>
            <a:custGeom>
              <a:avLst/>
              <a:gdLst/>
              <a:ahLst/>
              <a:cxnLst>
                <a:cxn ang="0">
                  <a:pos x="886" y="13"/>
                </a:cxn>
                <a:cxn ang="0">
                  <a:pos x="873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873" y="24"/>
                </a:cxn>
                <a:cxn ang="0">
                  <a:pos x="862" y="13"/>
                </a:cxn>
                <a:cxn ang="0">
                  <a:pos x="886" y="13"/>
                </a:cxn>
                <a:cxn ang="0">
                  <a:pos x="886" y="0"/>
                </a:cxn>
                <a:cxn ang="0">
                  <a:pos x="873" y="0"/>
                </a:cxn>
                <a:cxn ang="0">
                  <a:pos x="886" y="13"/>
                </a:cxn>
              </a:cxnLst>
              <a:rect l="0" t="0" r="r" b="b"/>
              <a:pathLst>
                <a:path w="886" h="24">
                  <a:moveTo>
                    <a:pt x="886" y="13"/>
                  </a:moveTo>
                  <a:lnTo>
                    <a:pt x="873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873" y="24"/>
                  </a:lnTo>
                  <a:lnTo>
                    <a:pt x="862" y="13"/>
                  </a:lnTo>
                  <a:lnTo>
                    <a:pt x="886" y="13"/>
                  </a:lnTo>
                  <a:lnTo>
                    <a:pt x="886" y="0"/>
                  </a:lnTo>
                  <a:lnTo>
                    <a:pt x="873" y="0"/>
                  </a:lnTo>
                  <a:lnTo>
                    <a:pt x="88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>
              <a:off x="2673" y="3567"/>
              <a:ext cx="24" cy="40"/>
            </a:xfrm>
            <a:custGeom>
              <a:avLst/>
              <a:gdLst/>
              <a:ahLst/>
              <a:cxnLst>
                <a:cxn ang="0">
                  <a:pos x="11" y="40"/>
                </a:cxn>
                <a:cxn ang="0">
                  <a:pos x="24" y="28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11" y="15"/>
                </a:cxn>
                <a:cxn ang="0">
                  <a:pos x="11" y="40"/>
                </a:cxn>
                <a:cxn ang="0">
                  <a:pos x="24" y="40"/>
                </a:cxn>
                <a:cxn ang="0">
                  <a:pos x="24" y="28"/>
                </a:cxn>
                <a:cxn ang="0">
                  <a:pos x="11" y="40"/>
                </a:cxn>
              </a:cxnLst>
              <a:rect l="0" t="0" r="r" b="b"/>
              <a:pathLst>
                <a:path w="24" h="40">
                  <a:moveTo>
                    <a:pt x="11" y="40"/>
                  </a:moveTo>
                  <a:lnTo>
                    <a:pt x="24" y="2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1" y="15"/>
                  </a:lnTo>
                  <a:lnTo>
                    <a:pt x="11" y="40"/>
                  </a:lnTo>
                  <a:lnTo>
                    <a:pt x="24" y="40"/>
                  </a:lnTo>
                  <a:lnTo>
                    <a:pt x="24" y="28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96"/>
            <p:cNvSpPr>
              <a:spLocks/>
            </p:cNvSpPr>
            <p:nvPr/>
          </p:nvSpPr>
          <p:spPr bwMode="auto">
            <a:xfrm>
              <a:off x="1800" y="3582"/>
              <a:ext cx="884" cy="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5"/>
                </a:cxn>
                <a:cxn ang="0">
                  <a:pos x="884" y="25"/>
                </a:cxn>
                <a:cxn ang="0">
                  <a:pos x="884" y="0"/>
                </a:cxn>
                <a:cxn ang="0">
                  <a:pos x="11" y="0"/>
                </a:cxn>
                <a:cxn ang="0">
                  <a:pos x="24" y="13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3"/>
                </a:cxn>
              </a:cxnLst>
              <a:rect l="0" t="0" r="r" b="b"/>
              <a:pathLst>
                <a:path w="884" h="25">
                  <a:moveTo>
                    <a:pt x="0" y="13"/>
                  </a:moveTo>
                  <a:lnTo>
                    <a:pt x="11" y="25"/>
                  </a:lnTo>
                  <a:lnTo>
                    <a:pt x="884" y="25"/>
                  </a:lnTo>
                  <a:lnTo>
                    <a:pt x="884" y="0"/>
                  </a:lnTo>
                  <a:lnTo>
                    <a:pt x="11" y="0"/>
                  </a:lnTo>
                  <a:lnTo>
                    <a:pt x="24" y="13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97"/>
            <p:cNvSpPr>
              <a:spLocks/>
            </p:cNvSpPr>
            <p:nvPr/>
          </p:nvSpPr>
          <p:spPr bwMode="auto">
            <a:xfrm>
              <a:off x="1800" y="3554"/>
              <a:ext cx="24" cy="4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41"/>
                </a:cxn>
                <a:cxn ang="0">
                  <a:pos x="24" y="41"/>
                </a:cxn>
                <a:cxn ang="0">
                  <a:pos x="24" y="13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4" h="41">
                  <a:moveTo>
                    <a:pt x="11" y="0"/>
                  </a:moveTo>
                  <a:lnTo>
                    <a:pt x="0" y="13"/>
                  </a:lnTo>
                  <a:lnTo>
                    <a:pt x="0" y="41"/>
                  </a:lnTo>
                  <a:lnTo>
                    <a:pt x="24" y="41"/>
                  </a:lnTo>
                  <a:lnTo>
                    <a:pt x="24" y="13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Rectangle 98"/>
            <p:cNvSpPr>
              <a:spLocks noChangeArrowheads="1"/>
            </p:cNvSpPr>
            <p:nvPr/>
          </p:nvSpPr>
          <p:spPr bwMode="auto">
            <a:xfrm>
              <a:off x="1869" y="3597"/>
              <a:ext cx="815" cy="152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99"/>
            <p:cNvSpPr>
              <a:spLocks/>
            </p:cNvSpPr>
            <p:nvPr/>
          </p:nvSpPr>
          <p:spPr bwMode="auto">
            <a:xfrm>
              <a:off x="1869" y="3584"/>
              <a:ext cx="828" cy="24"/>
            </a:xfrm>
            <a:custGeom>
              <a:avLst/>
              <a:gdLst/>
              <a:ahLst/>
              <a:cxnLst>
                <a:cxn ang="0">
                  <a:pos x="828" y="13"/>
                </a:cxn>
                <a:cxn ang="0">
                  <a:pos x="815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815" y="24"/>
                </a:cxn>
                <a:cxn ang="0">
                  <a:pos x="804" y="13"/>
                </a:cxn>
                <a:cxn ang="0">
                  <a:pos x="828" y="13"/>
                </a:cxn>
                <a:cxn ang="0">
                  <a:pos x="828" y="0"/>
                </a:cxn>
                <a:cxn ang="0">
                  <a:pos x="815" y="0"/>
                </a:cxn>
                <a:cxn ang="0">
                  <a:pos x="828" y="13"/>
                </a:cxn>
              </a:cxnLst>
              <a:rect l="0" t="0" r="r" b="b"/>
              <a:pathLst>
                <a:path w="828" h="24">
                  <a:moveTo>
                    <a:pt x="828" y="13"/>
                  </a:moveTo>
                  <a:lnTo>
                    <a:pt x="815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815" y="24"/>
                  </a:lnTo>
                  <a:lnTo>
                    <a:pt x="804" y="13"/>
                  </a:lnTo>
                  <a:lnTo>
                    <a:pt x="828" y="13"/>
                  </a:lnTo>
                  <a:lnTo>
                    <a:pt x="828" y="0"/>
                  </a:lnTo>
                  <a:lnTo>
                    <a:pt x="815" y="0"/>
                  </a:lnTo>
                  <a:lnTo>
                    <a:pt x="82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100"/>
            <p:cNvSpPr>
              <a:spLocks/>
            </p:cNvSpPr>
            <p:nvPr/>
          </p:nvSpPr>
          <p:spPr bwMode="auto">
            <a:xfrm>
              <a:off x="2673" y="3597"/>
              <a:ext cx="24" cy="165"/>
            </a:xfrm>
            <a:custGeom>
              <a:avLst/>
              <a:gdLst/>
              <a:ahLst/>
              <a:cxnLst>
                <a:cxn ang="0">
                  <a:pos x="11" y="165"/>
                </a:cxn>
                <a:cxn ang="0">
                  <a:pos x="24" y="152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152"/>
                </a:cxn>
                <a:cxn ang="0">
                  <a:pos x="11" y="141"/>
                </a:cxn>
                <a:cxn ang="0">
                  <a:pos x="11" y="165"/>
                </a:cxn>
                <a:cxn ang="0">
                  <a:pos x="24" y="165"/>
                </a:cxn>
                <a:cxn ang="0">
                  <a:pos x="24" y="152"/>
                </a:cxn>
                <a:cxn ang="0">
                  <a:pos x="11" y="165"/>
                </a:cxn>
              </a:cxnLst>
              <a:rect l="0" t="0" r="r" b="b"/>
              <a:pathLst>
                <a:path w="24" h="165">
                  <a:moveTo>
                    <a:pt x="11" y="165"/>
                  </a:moveTo>
                  <a:lnTo>
                    <a:pt x="24" y="15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11" y="141"/>
                  </a:lnTo>
                  <a:lnTo>
                    <a:pt x="11" y="165"/>
                  </a:lnTo>
                  <a:lnTo>
                    <a:pt x="24" y="165"/>
                  </a:lnTo>
                  <a:lnTo>
                    <a:pt x="24" y="152"/>
                  </a:lnTo>
                  <a:lnTo>
                    <a:pt x="11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101"/>
            <p:cNvSpPr>
              <a:spLocks/>
            </p:cNvSpPr>
            <p:nvPr/>
          </p:nvSpPr>
          <p:spPr bwMode="auto">
            <a:xfrm>
              <a:off x="1856" y="3738"/>
              <a:ext cx="828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828" y="24"/>
                </a:cxn>
                <a:cxn ang="0">
                  <a:pos x="828" y="0"/>
                </a:cxn>
                <a:cxn ang="0">
                  <a:pos x="13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828" h="24">
                  <a:moveTo>
                    <a:pt x="0" y="11"/>
                  </a:moveTo>
                  <a:lnTo>
                    <a:pt x="13" y="24"/>
                  </a:lnTo>
                  <a:lnTo>
                    <a:pt x="828" y="24"/>
                  </a:lnTo>
                  <a:lnTo>
                    <a:pt x="828" y="0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102"/>
            <p:cNvSpPr>
              <a:spLocks/>
            </p:cNvSpPr>
            <p:nvPr/>
          </p:nvSpPr>
          <p:spPr bwMode="auto">
            <a:xfrm>
              <a:off x="1856" y="3584"/>
              <a:ext cx="24" cy="16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165"/>
                </a:cxn>
                <a:cxn ang="0">
                  <a:pos x="24" y="165"/>
                </a:cxn>
                <a:cxn ang="0">
                  <a:pos x="24" y="13"/>
                </a:cxn>
                <a:cxn ang="0">
                  <a:pos x="13" y="2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4" h="165">
                  <a:moveTo>
                    <a:pt x="13" y="0"/>
                  </a:moveTo>
                  <a:lnTo>
                    <a:pt x="0" y="13"/>
                  </a:lnTo>
                  <a:lnTo>
                    <a:pt x="0" y="165"/>
                  </a:lnTo>
                  <a:lnTo>
                    <a:pt x="24" y="165"/>
                  </a:lnTo>
                  <a:lnTo>
                    <a:pt x="24" y="13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Rectangle 103"/>
            <p:cNvSpPr>
              <a:spLocks noChangeArrowheads="1"/>
            </p:cNvSpPr>
            <p:nvPr/>
          </p:nvSpPr>
          <p:spPr bwMode="auto">
            <a:xfrm>
              <a:off x="3317" y="3554"/>
              <a:ext cx="876" cy="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104"/>
            <p:cNvSpPr>
              <a:spLocks/>
            </p:cNvSpPr>
            <p:nvPr/>
          </p:nvSpPr>
          <p:spPr bwMode="auto">
            <a:xfrm>
              <a:off x="3317" y="3543"/>
              <a:ext cx="887" cy="24"/>
            </a:xfrm>
            <a:custGeom>
              <a:avLst/>
              <a:gdLst/>
              <a:ahLst/>
              <a:cxnLst>
                <a:cxn ang="0">
                  <a:pos x="887" y="11"/>
                </a:cxn>
                <a:cxn ang="0">
                  <a:pos x="876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876" y="24"/>
                </a:cxn>
                <a:cxn ang="0">
                  <a:pos x="862" y="11"/>
                </a:cxn>
                <a:cxn ang="0">
                  <a:pos x="887" y="11"/>
                </a:cxn>
                <a:cxn ang="0">
                  <a:pos x="887" y="0"/>
                </a:cxn>
                <a:cxn ang="0">
                  <a:pos x="876" y="0"/>
                </a:cxn>
                <a:cxn ang="0">
                  <a:pos x="887" y="11"/>
                </a:cxn>
              </a:cxnLst>
              <a:rect l="0" t="0" r="r" b="b"/>
              <a:pathLst>
                <a:path w="887" h="24">
                  <a:moveTo>
                    <a:pt x="887" y="11"/>
                  </a:moveTo>
                  <a:lnTo>
                    <a:pt x="876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876" y="24"/>
                  </a:lnTo>
                  <a:lnTo>
                    <a:pt x="862" y="11"/>
                  </a:lnTo>
                  <a:lnTo>
                    <a:pt x="887" y="11"/>
                  </a:lnTo>
                  <a:lnTo>
                    <a:pt x="887" y="0"/>
                  </a:lnTo>
                  <a:lnTo>
                    <a:pt x="876" y="0"/>
                  </a:lnTo>
                  <a:lnTo>
                    <a:pt x="88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105"/>
            <p:cNvSpPr>
              <a:spLocks/>
            </p:cNvSpPr>
            <p:nvPr/>
          </p:nvSpPr>
          <p:spPr bwMode="auto">
            <a:xfrm>
              <a:off x="4179" y="3554"/>
              <a:ext cx="25" cy="41"/>
            </a:xfrm>
            <a:custGeom>
              <a:avLst/>
              <a:gdLst/>
              <a:ahLst/>
              <a:cxnLst>
                <a:cxn ang="0">
                  <a:pos x="14" y="41"/>
                </a:cxn>
                <a:cxn ang="0">
                  <a:pos x="25" y="28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14" y="17"/>
                </a:cxn>
                <a:cxn ang="0">
                  <a:pos x="14" y="41"/>
                </a:cxn>
                <a:cxn ang="0">
                  <a:pos x="25" y="41"/>
                </a:cxn>
                <a:cxn ang="0">
                  <a:pos x="25" y="28"/>
                </a:cxn>
                <a:cxn ang="0">
                  <a:pos x="14" y="41"/>
                </a:cxn>
              </a:cxnLst>
              <a:rect l="0" t="0" r="r" b="b"/>
              <a:pathLst>
                <a:path w="25" h="41">
                  <a:moveTo>
                    <a:pt x="14" y="41"/>
                  </a:moveTo>
                  <a:lnTo>
                    <a:pt x="25" y="2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4" y="17"/>
                  </a:lnTo>
                  <a:lnTo>
                    <a:pt x="14" y="41"/>
                  </a:lnTo>
                  <a:lnTo>
                    <a:pt x="25" y="41"/>
                  </a:lnTo>
                  <a:lnTo>
                    <a:pt x="25" y="28"/>
                  </a:lnTo>
                  <a:lnTo>
                    <a:pt x="14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106"/>
            <p:cNvSpPr>
              <a:spLocks/>
            </p:cNvSpPr>
            <p:nvPr/>
          </p:nvSpPr>
          <p:spPr bwMode="auto">
            <a:xfrm>
              <a:off x="3304" y="3571"/>
              <a:ext cx="889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889" y="24"/>
                </a:cxn>
                <a:cxn ang="0">
                  <a:pos x="889" y="0"/>
                </a:cxn>
                <a:cxn ang="0">
                  <a:pos x="13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889" h="24">
                  <a:moveTo>
                    <a:pt x="0" y="11"/>
                  </a:moveTo>
                  <a:lnTo>
                    <a:pt x="13" y="24"/>
                  </a:lnTo>
                  <a:lnTo>
                    <a:pt x="889" y="24"/>
                  </a:lnTo>
                  <a:lnTo>
                    <a:pt x="889" y="0"/>
                  </a:lnTo>
                  <a:lnTo>
                    <a:pt x="13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107"/>
            <p:cNvSpPr>
              <a:spLocks/>
            </p:cNvSpPr>
            <p:nvPr/>
          </p:nvSpPr>
          <p:spPr bwMode="auto">
            <a:xfrm>
              <a:off x="3304" y="3543"/>
              <a:ext cx="25" cy="3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1"/>
                </a:cxn>
                <a:cxn ang="0">
                  <a:pos x="0" y="39"/>
                </a:cxn>
                <a:cxn ang="0">
                  <a:pos x="25" y="39"/>
                </a:cxn>
                <a:cxn ang="0">
                  <a:pos x="25" y="11"/>
                </a:cxn>
                <a:cxn ang="0">
                  <a:pos x="13" y="2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3" y="0"/>
                </a:cxn>
              </a:cxnLst>
              <a:rect l="0" t="0" r="r" b="b"/>
              <a:pathLst>
                <a:path w="25" h="39">
                  <a:moveTo>
                    <a:pt x="13" y="0"/>
                  </a:moveTo>
                  <a:lnTo>
                    <a:pt x="0" y="11"/>
                  </a:lnTo>
                  <a:lnTo>
                    <a:pt x="0" y="39"/>
                  </a:lnTo>
                  <a:lnTo>
                    <a:pt x="25" y="39"/>
                  </a:lnTo>
                  <a:lnTo>
                    <a:pt x="25" y="11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Rectangle 108"/>
            <p:cNvSpPr>
              <a:spLocks noChangeArrowheads="1"/>
            </p:cNvSpPr>
            <p:nvPr/>
          </p:nvSpPr>
          <p:spPr bwMode="auto">
            <a:xfrm>
              <a:off x="3374" y="3582"/>
              <a:ext cx="817" cy="154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109"/>
            <p:cNvSpPr>
              <a:spLocks/>
            </p:cNvSpPr>
            <p:nvPr/>
          </p:nvSpPr>
          <p:spPr bwMode="auto">
            <a:xfrm>
              <a:off x="3374" y="3571"/>
              <a:ext cx="828" cy="24"/>
            </a:xfrm>
            <a:custGeom>
              <a:avLst/>
              <a:gdLst/>
              <a:ahLst/>
              <a:cxnLst>
                <a:cxn ang="0">
                  <a:pos x="828" y="11"/>
                </a:cxn>
                <a:cxn ang="0">
                  <a:pos x="817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817" y="24"/>
                </a:cxn>
                <a:cxn ang="0">
                  <a:pos x="804" y="11"/>
                </a:cxn>
                <a:cxn ang="0">
                  <a:pos x="828" y="11"/>
                </a:cxn>
                <a:cxn ang="0">
                  <a:pos x="828" y="0"/>
                </a:cxn>
                <a:cxn ang="0">
                  <a:pos x="817" y="0"/>
                </a:cxn>
                <a:cxn ang="0">
                  <a:pos x="828" y="11"/>
                </a:cxn>
              </a:cxnLst>
              <a:rect l="0" t="0" r="r" b="b"/>
              <a:pathLst>
                <a:path w="828" h="24">
                  <a:moveTo>
                    <a:pt x="828" y="11"/>
                  </a:moveTo>
                  <a:lnTo>
                    <a:pt x="8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817" y="24"/>
                  </a:lnTo>
                  <a:lnTo>
                    <a:pt x="804" y="11"/>
                  </a:lnTo>
                  <a:lnTo>
                    <a:pt x="828" y="11"/>
                  </a:lnTo>
                  <a:lnTo>
                    <a:pt x="828" y="0"/>
                  </a:lnTo>
                  <a:lnTo>
                    <a:pt x="817" y="0"/>
                  </a:lnTo>
                  <a:lnTo>
                    <a:pt x="82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110"/>
            <p:cNvSpPr>
              <a:spLocks/>
            </p:cNvSpPr>
            <p:nvPr/>
          </p:nvSpPr>
          <p:spPr bwMode="auto">
            <a:xfrm>
              <a:off x="4178" y="3582"/>
              <a:ext cx="24" cy="165"/>
            </a:xfrm>
            <a:custGeom>
              <a:avLst/>
              <a:gdLst/>
              <a:ahLst/>
              <a:cxnLst>
                <a:cxn ang="0">
                  <a:pos x="13" y="165"/>
                </a:cxn>
                <a:cxn ang="0">
                  <a:pos x="24" y="154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154"/>
                </a:cxn>
                <a:cxn ang="0">
                  <a:pos x="13" y="141"/>
                </a:cxn>
                <a:cxn ang="0">
                  <a:pos x="13" y="165"/>
                </a:cxn>
                <a:cxn ang="0">
                  <a:pos x="24" y="165"/>
                </a:cxn>
                <a:cxn ang="0">
                  <a:pos x="24" y="154"/>
                </a:cxn>
                <a:cxn ang="0">
                  <a:pos x="13" y="165"/>
                </a:cxn>
              </a:cxnLst>
              <a:rect l="0" t="0" r="r" b="b"/>
              <a:pathLst>
                <a:path w="24" h="165">
                  <a:moveTo>
                    <a:pt x="13" y="165"/>
                  </a:moveTo>
                  <a:lnTo>
                    <a:pt x="24" y="15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54"/>
                  </a:lnTo>
                  <a:lnTo>
                    <a:pt x="13" y="141"/>
                  </a:lnTo>
                  <a:lnTo>
                    <a:pt x="13" y="165"/>
                  </a:lnTo>
                  <a:lnTo>
                    <a:pt x="24" y="165"/>
                  </a:lnTo>
                  <a:lnTo>
                    <a:pt x="24" y="154"/>
                  </a:lnTo>
                  <a:lnTo>
                    <a:pt x="13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111"/>
            <p:cNvSpPr>
              <a:spLocks/>
            </p:cNvSpPr>
            <p:nvPr/>
          </p:nvSpPr>
          <p:spPr bwMode="auto">
            <a:xfrm>
              <a:off x="3360" y="3723"/>
              <a:ext cx="831" cy="2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24"/>
                </a:cxn>
                <a:cxn ang="0">
                  <a:pos x="831" y="24"/>
                </a:cxn>
                <a:cxn ang="0">
                  <a:pos x="831" y="0"/>
                </a:cxn>
                <a:cxn ang="0">
                  <a:pos x="14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0" y="24"/>
                </a:cxn>
                <a:cxn ang="0">
                  <a:pos x="14" y="24"/>
                </a:cxn>
                <a:cxn ang="0">
                  <a:pos x="0" y="13"/>
                </a:cxn>
              </a:cxnLst>
              <a:rect l="0" t="0" r="r" b="b"/>
              <a:pathLst>
                <a:path w="831" h="24">
                  <a:moveTo>
                    <a:pt x="0" y="13"/>
                  </a:moveTo>
                  <a:lnTo>
                    <a:pt x="14" y="24"/>
                  </a:lnTo>
                  <a:lnTo>
                    <a:pt x="831" y="24"/>
                  </a:lnTo>
                  <a:lnTo>
                    <a:pt x="831" y="0"/>
                  </a:lnTo>
                  <a:lnTo>
                    <a:pt x="14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112"/>
            <p:cNvSpPr>
              <a:spLocks/>
            </p:cNvSpPr>
            <p:nvPr/>
          </p:nvSpPr>
          <p:spPr bwMode="auto">
            <a:xfrm>
              <a:off x="3360" y="3571"/>
              <a:ext cx="25" cy="16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1"/>
                </a:cxn>
                <a:cxn ang="0">
                  <a:pos x="0" y="165"/>
                </a:cxn>
                <a:cxn ang="0">
                  <a:pos x="25" y="165"/>
                </a:cxn>
                <a:cxn ang="0">
                  <a:pos x="25" y="11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4" y="0"/>
                </a:cxn>
              </a:cxnLst>
              <a:rect l="0" t="0" r="r" b="b"/>
              <a:pathLst>
                <a:path w="25" h="165">
                  <a:moveTo>
                    <a:pt x="14" y="0"/>
                  </a:moveTo>
                  <a:lnTo>
                    <a:pt x="0" y="11"/>
                  </a:lnTo>
                  <a:lnTo>
                    <a:pt x="0" y="165"/>
                  </a:lnTo>
                  <a:lnTo>
                    <a:pt x="25" y="165"/>
                  </a:lnTo>
                  <a:lnTo>
                    <a:pt x="25" y="11"/>
                  </a:lnTo>
                  <a:lnTo>
                    <a:pt x="14" y="2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Rectangle 113"/>
            <p:cNvSpPr>
              <a:spLocks noChangeArrowheads="1"/>
            </p:cNvSpPr>
            <p:nvPr/>
          </p:nvSpPr>
          <p:spPr bwMode="auto">
            <a:xfrm>
              <a:off x="4114" y="3242"/>
              <a:ext cx="56" cy="3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114"/>
            <p:cNvSpPr>
              <a:spLocks/>
            </p:cNvSpPr>
            <p:nvPr/>
          </p:nvSpPr>
          <p:spPr bwMode="auto">
            <a:xfrm>
              <a:off x="4114" y="3229"/>
              <a:ext cx="69" cy="25"/>
            </a:xfrm>
            <a:custGeom>
              <a:avLst/>
              <a:gdLst/>
              <a:ahLst/>
              <a:cxnLst>
                <a:cxn ang="0">
                  <a:pos x="69" y="13"/>
                </a:cxn>
                <a:cxn ang="0">
                  <a:pos x="56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56" y="25"/>
                </a:cxn>
                <a:cxn ang="0">
                  <a:pos x="45" y="13"/>
                </a:cxn>
                <a:cxn ang="0">
                  <a:pos x="69" y="13"/>
                </a:cxn>
                <a:cxn ang="0">
                  <a:pos x="69" y="0"/>
                </a:cxn>
                <a:cxn ang="0">
                  <a:pos x="56" y="0"/>
                </a:cxn>
                <a:cxn ang="0">
                  <a:pos x="69" y="13"/>
                </a:cxn>
              </a:cxnLst>
              <a:rect l="0" t="0" r="r" b="b"/>
              <a:pathLst>
                <a:path w="69" h="25">
                  <a:moveTo>
                    <a:pt x="69" y="13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6" y="25"/>
                  </a:lnTo>
                  <a:lnTo>
                    <a:pt x="45" y="13"/>
                  </a:lnTo>
                  <a:lnTo>
                    <a:pt x="69" y="13"/>
                  </a:lnTo>
                  <a:lnTo>
                    <a:pt x="69" y="0"/>
                  </a:lnTo>
                  <a:lnTo>
                    <a:pt x="56" y="0"/>
                  </a:lnTo>
                  <a:lnTo>
                    <a:pt x="69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115"/>
            <p:cNvSpPr>
              <a:spLocks/>
            </p:cNvSpPr>
            <p:nvPr/>
          </p:nvSpPr>
          <p:spPr bwMode="auto">
            <a:xfrm>
              <a:off x="4159" y="3242"/>
              <a:ext cx="24" cy="323"/>
            </a:xfrm>
            <a:custGeom>
              <a:avLst/>
              <a:gdLst/>
              <a:ahLst/>
              <a:cxnLst>
                <a:cxn ang="0">
                  <a:pos x="11" y="323"/>
                </a:cxn>
                <a:cxn ang="0">
                  <a:pos x="24" y="31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10"/>
                </a:cxn>
                <a:cxn ang="0">
                  <a:pos x="11" y="299"/>
                </a:cxn>
                <a:cxn ang="0">
                  <a:pos x="11" y="323"/>
                </a:cxn>
                <a:cxn ang="0">
                  <a:pos x="24" y="323"/>
                </a:cxn>
                <a:cxn ang="0">
                  <a:pos x="24" y="310"/>
                </a:cxn>
                <a:cxn ang="0">
                  <a:pos x="11" y="323"/>
                </a:cxn>
              </a:cxnLst>
              <a:rect l="0" t="0" r="r" b="b"/>
              <a:pathLst>
                <a:path w="24" h="323">
                  <a:moveTo>
                    <a:pt x="11" y="323"/>
                  </a:moveTo>
                  <a:lnTo>
                    <a:pt x="24" y="31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10"/>
                  </a:lnTo>
                  <a:lnTo>
                    <a:pt x="11" y="299"/>
                  </a:lnTo>
                  <a:lnTo>
                    <a:pt x="11" y="323"/>
                  </a:lnTo>
                  <a:lnTo>
                    <a:pt x="24" y="323"/>
                  </a:lnTo>
                  <a:lnTo>
                    <a:pt x="24" y="310"/>
                  </a:lnTo>
                  <a:lnTo>
                    <a:pt x="11" y="3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116"/>
            <p:cNvSpPr>
              <a:spLocks/>
            </p:cNvSpPr>
            <p:nvPr/>
          </p:nvSpPr>
          <p:spPr bwMode="auto">
            <a:xfrm>
              <a:off x="4102" y="3541"/>
              <a:ext cx="68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2" y="24"/>
                </a:cxn>
                <a:cxn ang="0">
                  <a:pos x="68" y="24"/>
                </a:cxn>
                <a:cxn ang="0">
                  <a:pos x="68" y="0"/>
                </a:cxn>
                <a:cxn ang="0">
                  <a:pos x="12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0" y="11"/>
                </a:cxn>
              </a:cxnLst>
              <a:rect l="0" t="0" r="r" b="b"/>
              <a:pathLst>
                <a:path w="68" h="24">
                  <a:moveTo>
                    <a:pt x="0" y="11"/>
                  </a:moveTo>
                  <a:lnTo>
                    <a:pt x="12" y="24"/>
                  </a:lnTo>
                  <a:lnTo>
                    <a:pt x="68" y="24"/>
                  </a:lnTo>
                  <a:lnTo>
                    <a:pt x="68" y="0"/>
                  </a:lnTo>
                  <a:lnTo>
                    <a:pt x="12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117"/>
            <p:cNvSpPr>
              <a:spLocks/>
            </p:cNvSpPr>
            <p:nvPr/>
          </p:nvSpPr>
          <p:spPr bwMode="auto">
            <a:xfrm>
              <a:off x="4102" y="3229"/>
              <a:ext cx="25" cy="32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3"/>
                </a:cxn>
                <a:cxn ang="0">
                  <a:pos x="0" y="323"/>
                </a:cxn>
                <a:cxn ang="0">
                  <a:pos x="25" y="323"/>
                </a:cxn>
                <a:cxn ang="0">
                  <a:pos x="25" y="13"/>
                </a:cxn>
                <a:cxn ang="0">
                  <a:pos x="12" y="25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2" y="0"/>
                </a:cxn>
              </a:cxnLst>
              <a:rect l="0" t="0" r="r" b="b"/>
              <a:pathLst>
                <a:path w="25" h="323">
                  <a:moveTo>
                    <a:pt x="12" y="0"/>
                  </a:moveTo>
                  <a:lnTo>
                    <a:pt x="0" y="13"/>
                  </a:lnTo>
                  <a:lnTo>
                    <a:pt x="0" y="323"/>
                  </a:lnTo>
                  <a:lnTo>
                    <a:pt x="25" y="323"/>
                  </a:lnTo>
                  <a:lnTo>
                    <a:pt x="25" y="13"/>
                  </a:lnTo>
                  <a:lnTo>
                    <a:pt x="12" y="2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Rectangle 118"/>
            <p:cNvSpPr>
              <a:spLocks noChangeArrowheads="1"/>
            </p:cNvSpPr>
            <p:nvPr/>
          </p:nvSpPr>
          <p:spPr bwMode="auto">
            <a:xfrm>
              <a:off x="3302" y="45"/>
              <a:ext cx="438" cy="14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119"/>
            <p:cNvSpPr>
              <a:spLocks/>
            </p:cNvSpPr>
            <p:nvPr/>
          </p:nvSpPr>
          <p:spPr bwMode="auto">
            <a:xfrm>
              <a:off x="3302" y="32"/>
              <a:ext cx="451" cy="24"/>
            </a:xfrm>
            <a:custGeom>
              <a:avLst/>
              <a:gdLst/>
              <a:ahLst/>
              <a:cxnLst>
                <a:cxn ang="0">
                  <a:pos x="451" y="13"/>
                </a:cxn>
                <a:cxn ang="0">
                  <a:pos x="438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438" y="24"/>
                </a:cxn>
                <a:cxn ang="0">
                  <a:pos x="427" y="13"/>
                </a:cxn>
                <a:cxn ang="0">
                  <a:pos x="451" y="13"/>
                </a:cxn>
                <a:cxn ang="0">
                  <a:pos x="451" y="0"/>
                </a:cxn>
                <a:cxn ang="0">
                  <a:pos x="438" y="0"/>
                </a:cxn>
                <a:cxn ang="0">
                  <a:pos x="451" y="13"/>
                </a:cxn>
              </a:cxnLst>
              <a:rect l="0" t="0" r="r" b="b"/>
              <a:pathLst>
                <a:path w="451" h="24">
                  <a:moveTo>
                    <a:pt x="451" y="13"/>
                  </a:moveTo>
                  <a:lnTo>
                    <a:pt x="438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438" y="24"/>
                  </a:lnTo>
                  <a:lnTo>
                    <a:pt x="427" y="13"/>
                  </a:lnTo>
                  <a:lnTo>
                    <a:pt x="451" y="13"/>
                  </a:lnTo>
                  <a:lnTo>
                    <a:pt x="451" y="0"/>
                  </a:lnTo>
                  <a:lnTo>
                    <a:pt x="438" y="0"/>
                  </a:lnTo>
                  <a:lnTo>
                    <a:pt x="451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120"/>
            <p:cNvSpPr>
              <a:spLocks/>
            </p:cNvSpPr>
            <p:nvPr/>
          </p:nvSpPr>
          <p:spPr bwMode="auto">
            <a:xfrm>
              <a:off x="3729" y="45"/>
              <a:ext cx="24" cy="152"/>
            </a:xfrm>
            <a:custGeom>
              <a:avLst/>
              <a:gdLst/>
              <a:ahLst/>
              <a:cxnLst>
                <a:cxn ang="0">
                  <a:pos x="11" y="152"/>
                </a:cxn>
                <a:cxn ang="0">
                  <a:pos x="24" y="141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1" y="128"/>
                </a:cxn>
                <a:cxn ang="0">
                  <a:pos x="11" y="152"/>
                </a:cxn>
                <a:cxn ang="0">
                  <a:pos x="24" y="152"/>
                </a:cxn>
                <a:cxn ang="0">
                  <a:pos x="24" y="141"/>
                </a:cxn>
                <a:cxn ang="0">
                  <a:pos x="11" y="152"/>
                </a:cxn>
              </a:cxnLst>
              <a:rect l="0" t="0" r="r" b="b"/>
              <a:pathLst>
                <a:path w="24" h="152">
                  <a:moveTo>
                    <a:pt x="11" y="152"/>
                  </a:moveTo>
                  <a:lnTo>
                    <a:pt x="24" y="141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1" y="128"/>
                  </a:lnTo>
                  <a:lnTo>
                    <a:pt x="11" y="152"/>
                  </a:lnTo>
                  <a:lnTo>
                    <a:pt x="24" y="152"/>
                  </a:lnTo>
                  <a:lnTo>
                    <a:pt x="24" y="141"/>
                  </a:lnTo>
                  <a:lnTo>
                    <a:pt x="11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121"/>
            <p:cNvSpPr>
              <a:spLocks/>
            </p:cNvSpPr>
            <p:nvPr/>
          </p:nvSpPr>
          <p:spPr bwMode="auto">
            <a:xfrm>
              <a:off x="3291" y="173"/>
              <a:ext cx="449" cy="2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4"/>
                </a:cxn>
                <a:cxn ang="0">
                  <a:pos x="449" y="24"/>
                </a:cxn>
                <a:cxn ang="0">
                  <a:pos x="449" y="0"/>
                </a:cxn>
                <a:cxn ang="0">
                  <a:pos x="11" y="0"/>
                </a:cxn>
                <a:cxn ang="0">
                  <a:pos x="24" y="13"/>
                </a:cxn>
                <a:cxn ang="0">
                  <a:pos x="0" y="13"/>
                </a:cxn>
                <a:cxn ang="0">
                  <a:pos x="0" y="24"/>
                </a:cxn>
                <a:cxn ang="0">
                  <a:pos x="11" y="24"/>
                </a:cxn>
                <a:cxn ang="0">
                  <a:pos x="0" y="13"/>
                </a:cxn>
              </a:cxnLst>
              <a:rect l="0" t="0" r="r" b="b"/>
              <a:pathLst>
                <a:path w="449" h="24">
                  <a:moveTo>
                    <a:pt x="0" y="13"/>
                  </a:moveTo>
                  <a:lnTo>
                    <a:pt x="11" y="24"/>
                  </a:lnTo>
                  <a:lnTo>
                    <a:pt x="449" y="24"/>
                  </a:lnTo>
                  <a:lnTo>
                    <a:pt x="449" y="0"/>
                  </a:lnTo>
                  <a:lnTo>
                    <a:pt x="11" y="0"/>
                  </a:lnTo>
                  <a:lnTo>
                    <a:pt x="24" y="13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122"/>
            <p:cNvSpPr>
              <a:spLocks/>
            </p:cNvSpPr>
            <p:nvPr/>
          </p:nvSpPr>
          <p:spPr bwMode="auto">
            <a:xfrm>
              <a:off x="3291" y="32"/>
              <a:ext cx="24" cy="15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154"/>
                </a:cxn>
                <a:cxn ang="0">
                  <a:pos x="24" y="154"/>
                </a:cxn>
                <a:cxn ang="0">
                  <a:pos x="24" y="13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4" h="154">
                  <a:moveTo>
                    <a:pt x="11" y="0"/>
                  </a:moveTo>
                  <a:lnTo>
                    <a:pt x="0" y="13"/>
                  </a:lnTo>
                  <a:lnTo>
                    <a:pt x="0" y="154"/>
                  </a:lnTo>
                  <a:lnTo>
                    <a:pt x="24" y="154"/>
                  </a:lnTo>
                  <a:lnTo>
                    <a:pt x="24" y="13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Rectangle 123"/>
            <p:cNvSpPr>
              <a:spLocks noChangeArrowheads="1"/>
            </p:cNvSpPr>
            <p:nvPr/>
          </p:nvSpPr>
          <p:spPr bwMode="auto">
            <a:xfrm>
              <a:off x="2897" y="244"/>
              <a:ext cx="266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Rectangle 124"/>
            <p:cNvSpPr>
              <a:spLocks noChangeArrowheads="1"/>
            </p:cNvSpPr>
            <p:nvPr/>
          </p:nvSpPr>
          <p:spPr bwMode="auto">
            <a:xfrm>
              <a:off x="2799" y="342"/>
              <a:ext cx="464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125"/>
            <p:cNvSpPr>
              <a:spLocks/>
            </p:cNvSpPr>
            <p:nvPr/>
          </p:nvSpPr>
          <p:spPr bwMode="auto">
            <a:xfrm>
              <a:off x="2671" y="456"/>
              <a:ext cx="718" cy="27"/>
            </a:xfrm>
            <a:custGeom>
              <a:avLst/>
              <a:gdLst/>
              <a:ahLst/>
              <a:cxnLst>
                <a:cxn ang="0">
                  <a:pos x="718" y="0"/>
                </a:cxn>
                <a:cxn ang="0">
                  <a:pos x="0" y="2"/>
                </a:cxn>
                <a:cxn ang="0">
                  <a:pos x="0" y="27"/>
                </a:cxn>
                <a:cxn ang="0">
                  <a:pos x="718" y="25"/>
                </a:cxn>
                <a:cxn ang="0">
                  <a:pos x="718" y="0"/>
                </a:cxn>
              </a:cxnLst>
              <a:rect l="0" t="0" r="r" b="b"/>
              <a:pathLst>
                <a:path w="718" h="27">
                  <a:moveTo>
                    <a:pt x="718" y="0"/>
                  </a:moveTo>
                  <a:lnTo>
                    <a:pt x="0" y="2"/>
                  </a:lnTo>
                  <a:lnTo>
                    <a:pt x="0" y="27"/>
                  </a:lnTo>
                  <a:lnTo>
                    <a:pt x="718" y="25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126"/>
            <p:cNvSpPr>
              <a:spLocks/>
            </p:cNvSpPr>
            <p:nvPr/>
          </p:nvSpPr>
          <p:spPr bwMode="auto">
            <a:xfrm>
              <a:off x="2572" y="569"/>
              <a:ext cx="929" cy="26"/>
            </a:xfrm>
            <a:custGeom>
              <a:avLst/>
              <a:gdLst/>
              <a:ahLst/>
              <a:cxnLst>
                <a:cxn ang="0">
                  <a:pos x="929" y="0"/>
                </a:cxn>
                <a:cxn ang="0">
                  <a:pos x="0" y="2"/>
                </a:cxn>
                <a:cxn ang="0">
                  <a:pos x="0" y="26"/>
                </a:cxn>
                <a:cxn ang="0">
                  <a:pos x="929" y="24"/>
                </a:cxn>
                <a:cxn ang="0">
                  <a:pos x="929" y="0"/>
                </a:cxn>
              </a:cxnLst>
              <a:rect l="0" t="0" r="r" b="b"/>
              <a:pathLst>
                <a:path w="929" h="26">
                  <a:moveTo>
                    <a:pt x="929" y="0"/>
                  </a:moveTo>
                  <a:lnTo>
                    <a:pt x="0" y="2"/>
                  </a:lnTo>
                  <a:lnTo>
                    <a:pt x="0" y="26"/>
                  </a:lnTo>
                  <a:lnTo>
                    <a:pt x="929" y="24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Rectangle 127"/>
            <p:cNvSpPr>
              <a:spLocks noChangeArrowheads="1"/>
            </p:cNvSpPr>
            <p:nvPr/>
          </p:nvSpPr>
          <p:spPr bwMode="auto">
            <a:xfrm>
              <a:off x="2431" y="695"/>
              <a:ext cx="1185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128"/>
            <p:cNvSpPr>
              <a:spLocks/>
            </p:cNvSpPr>
            <p:nvPr/>
          </p:nvSpPr>
          <p:spPr bwMode="auto">
            <a:xfrm>
              <a:off x="2307" y="830"/>
              <a:ext cx="1429" cy="28"/>
            </a:xfrm>
            <a:custGeom>
              <a:avLst/>
              <a:gdLst/>
              <a:ahLst/>
              <a:cxnLst>
                <a:cxn ang="0">
                  <a:pos x="1429" y="4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1429" y="28"/>
                </a:cxn>
                <a:cxn ang="0">
                  <a:pos x="1429" y="4"/>
                </a:cxn>
              </a:cxnLst>
              <a:rect l="0" t="0" r="r" b="b"/>
              <a:pathLst>
                <a:path w="1429" h="28">
                  <a:moveTo>
                    <a:pt x="1429" y="4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429" y="28"/>
                  </a:lnTo>
                  <a:lnTo>
                    <a:pt x="142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129"/>
            <p:cNvSpPr>
              <a:spLocks/>
            </p:cNvSpPr>
            <p:nvPr/>
          </p:nvSpPr>
          <p:spPr bwMode="auto">
            <a:xfrm>
              <a:off x="2175" y="944"/>
              <a:ext cx="1695" cy="30"/>
            </a:xfrm>
            <a:custGeom>
              <a:avLst/>
              <a:gdLst/>
              <a:ahLst/>
              <a:cxnLst>
                <a:cxn ang="0">
                  <a:pos x="1695" y="6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695" y="30"/>
                </a:cxn>
                <a:cxn ang="0">
                  <a:pos x="1695" y="6"/>
                </a:cxn>
              </a:cxnLst>
              <a:rect l="0" t="0" r="r" b="b"/>
              <a:pathLst>
                <a:path w="1695" h="30">
                  <a:moveTo>
                    <a:pt x="1695" y="6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1695" y="30"/>
                  </a:lnTo>
                  <a:lnTo>
                    <a:pt x="169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130"/>
            <p:cNvSpPr>
              <a:spLocks/>
            </p:cNvSpPr>
            <p:nvPr/>
          </p:nvSpPr>
          <p:spPr bwMode="auto">
            <a:xfrm>
              <a:off x="2063" y="1066"/>
              <a:ext cx="1895" cy="30"/>
            </a:xfrm>
            <a:custGeom>
              <a:avLst/>
              <a:gdLst/>
              <a:ahLst/>
              <a:cxnLst>
                <a:cxn ang="0">
                  <a:pos x="1895" y="0"/>
                </a:cxn>
                <a:cxn ang="0">
                  <a:pos x="0" y="4"/>
                </a:cxn>
                <a:cxn ang="0">
                  <a:pos x="0" y="30"/>
                </a:cxn>
                <a:cxn ang="0">
                  <a:pos x="1895" y="25"/>
                </a:cxn>
                <a:cxn ang="0">
                  <a:pos x="1895" y="0"/>
                </a:cxn>
              </a:cxnLst>
              <a:rect l="0" t="0" r="r" b="b"/>
              <a:pathLst>
                <a:path w="1895" h="30">
                  <a:moveTo>
                    <a:pt x="1895" y="0"/>
                  </a:moveTo>
                  <a:lnTo>
                    <a:pt x="0" y="4"/>
                  </a:lnTo>
                  <a:lnTo>
                    <a:pt x="0" y="30"/>
                  </a:lnTo>
                  <a:lnTo>
                    <a:pt x="1895" y="25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Rectangle 131"/>
            <p:cNvSpPr>
              <a:spLocks noChangeArrowheads="1"/>
            </p:cNvSpPr>
            <p:nvPr/>
          </p:nvSpPr>
          <p:spPr bwMode="auto">
            <a:xfrm>
              <a:off x="1910" y="1187"/>
              <a:ext cx="2200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Rectangle 132"/>
            <p:cNvSpPr>
              <a:spLocks noChangeArrowheads="1"/>
            </p:cNvSpPr>
            <p:nvPr/>
          </p:nvSpPr>
          <p:spPr bwMode="auto">
            <a:xfrm>
              <a:off x="1925" y="1314"/>
              <a:ext cx="2198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Rectangle 133"/>
            <p:cNvSpPr>
              <a:spLocks noChangeArrowheads="1"/>
            </p:cNvSpPr>
            <p:nvPr/>
          </p:nvSpPr>
          <p:spPr bwMode="auto">
            <a:xfrm>
              <a:off x="1939" y="1442"/>
              <a:ext cx="2184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Rectangle 134"/>
            <p:cNvSpPr>
              <a:spLocks noChangeArrowheads="1"/>
            </p:cNvSpPr>
            <p:nvPr/>
          </p:nvSpPr>
          <p:spPr bwMode="auto">
            <a:xfrm>
              <a:off x="1952" y="1568"/>
              <a:ext cx="217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Rectangle 135"/>
            <p:cNvSpPr>
              <a:spLocks noChangeArrowheads="1"/>
            </p:cNvSpPr>
            <p:nvPr/>
          </p:nvSpPr>
          <p:spPr bwMode="auto">
            <a:xfrm>
              <a:off x="1925" y="1695"/>
              <a:ext cx="2198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Rectangle 136"/>
            <p:cNvSpPr>
              <a:spLocks noChangeArrowheads="1"/>
            </p:cNvSpPr>
            <p:nvPr/>
          </p:nvSpPr>
          <p:spPr bwMode="auto">
            <a:xfrm>
              <a:off x="1925" y="1808"/>
              <a:ext cx="2198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Rectangle 137"/>
            <p:cNvSpPr>
              <a:spLocks noChangeArrowheads="1"/>
            </p:cNvSpPr>
            <p:nvPr/>
          </p:nvSpPr>
          <p:spPr bwMode="auto">
            <a:xfrm>
              <a:off x="1939" y="1936"/>
              <a:ext cx="2199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Rectangle 138"/>
            <p:cNvSpPr>
              <a:spLocks noChangeArrowheads="1"/>
            </p:cNvSpPr>
            <p:nvPr/>
          </p:nvSpPr>
          <p:spPr bwMode="auto">
            <a:xfrm>
              <a:off x="3268" y="1003"/>
              <a:ext cx="357" cy="829"/>
            </a:xfrm>
            <a:prstGeom prst="rect">
              <a:avLst/>
            </a:prstGeom>
            <a:solidFill>
              <a:srgbClr val="007F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139"/>
            <p:cNvSpPr>
              <a:spLocks/>
            </p:cNvSpPr>
            <p:nvPr/>
          </p:nvSpPr>
          <p:spPr bwMode="auto">
            <a:xfrm>
              <a:off x="3268" y="989"/>
              <a:ext cx="370" cy="25"/>
            </a:xfrm>
            <a:custGeom>
              <a:avLst/>
              <a:gdLst/>
              <a:ahLst/>
              <a:cxnLst>
                <a:cxn ang="0">
                  <a:pos x="370" y="14"/>
                </a:cxn>
                <a:cxn ang="0">
                  <a:pos x="357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357" y="25"/>
                </a:cxn>
                <a:cxn ang="0">
                  <a:pos x="346" y="14"/>
                </a:cxn>
                <a:cxn ang="0">
                  <a:pos x="370" y="14"/>
                </a:cxn>
                <a:cxn ang="0">
                  <a:pos x="370" y="0"/>
                </a:cxn>
                <a:cxn ang="0">
                  <a:pos x="357" y="0"/>
                </a:cxn>
                <a:cxn ang="0">
                  <a:pos x="370" y="14"/>
                </a:cxn>
              </a:cxnLst>
              <a:rect l="0" t="0" r="r" b="b"/>
              <a:pathLst>
                <a:path w="370" h="25">
                  <a:moveTo>
                    <a:pt x="370" y="14"/>
                  </a:moveTo>
                  <a:lnTo>
                    <a:pt x="357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357" y="25"/>
                  </a:lnTo>
                  <a:lnTo>
                    <a:pt x="346" y="14"/>
                  </a:lnTo>
                  <a:lnTo>
                    <a:pt x="370" y="14"/>
                  </a:lnTo>
                  <a:lnTo>
                    <a:pt x="370" y="0"/>
                  </a:lnTo>
                  <a:lnTo>
                    <a:pt x="357" y="0"/>
                  </a:lnTo>
                  <a:lnTo>
                    <a:pt x="37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140"/>
            <p:cNvSpPr>
              <a:spLocks/>
            </p:cNvSpPr>
            <p:nvPr/>
          </p:nvSpPr>
          <p:spPr bwMode="auto">
            <a:xfrm>
              <a:off x="3614" y="1003"/>
              <a:ext cx="24" cy="843"/>
            </a:xfrm>
            <a:custGeom>
              <a:avLst/>
              <a:gdLst/>
              <a:ahLst/>
              <a:cxnLst>
                <a:cxn ang="0">
                  <a:pos x="11" y="843"/>
                </a:cxn>
                <a:cxn ang="0">
                  <a:pos x="24" y="829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29"/>
                </a:cxn>
                <a:cxn ang="0">
                  <a:pos x="11" y="818"/>
                </a:cxn>
                <a:cxn ang="0">
                  <a:pos x="11" y="843"/>
                </a:cxn>
                <a:cxn ang="0">
                  <a:pos x="24" y="843"/>
                </a:cxn>
                <a:cxn ang="0">
                  <a:pos x="24" y="829"/>
                </a:cxn>
                <a:cxn ang="0">
                  <a:pos x="11" y="843"/>
                </a:cxn>
              </a:cxnLst>
              <a:rect l="0" t="0" r="r" b="b"/>
              <a:pathLst>
                <a:path w="24" h="843">
                  <a:moveTo>
                    <a:pt x="11" y="843"/>
                  </a:moveTo>
                  <a:lnTo>
                    <a:pt x="24" y="829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29"/>
                  </a:lnTo>
                  <a:lnTo>
                    <a:pt x="11" y="818"/>
                  </a:lnTo>
                  <a:lnTo>
                    <a:pt x="11" y="843"/>
                  </a:lnTo>
                  <a:lnTo>
                    <a:pt x="24" y="843"/>
                  </a:lnTo>
                  <a:lnTo>
                    <a:pt x="24" y="829"/>
                  </a:lnTo>
                  <a:lnTo>
                    <a:pt x="11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141"/>
            <p:cNvSpPr>
              <a:spLocks/>
            </p:cNvSpPr>
            <p:nvPr/>
          </p:nvSpPr>
          <p:spPr bwMode="auto">
            <a:xfrm>
              <a:off x="3257" y="1821"/>
              <a:ext cx="368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25"/>
                </a:cxn>
                <a:cxn ang="0">
                  <a:pos x="368" y="25"/>
                </a:cxn>
                <a:cxn ang="0">
                  <a:pos x="368" y="0"/>
                </a:cxn>
                <a:cxn ang="0">
                  <a:pos x="11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1"/>
                </a:cxn>
              </a:cxnLst>
              <a:rect l="0" t="0" r="r" b="b"/>
              <a:pathLst>
                <a:path w="368" h="25">
                  <a:moveTo>
                    <a:pt x="0" y="11"/>
                  </a:moveTo>
                  <a:lnTo>
                    <a:pt x="11" y="25"/>
                  </a:lnTo>
                  <a:lnTo>
                    <a:pt x="368" y="25"/>
                  </a:lnTo>
                  <a:lnTo>
                    <a:pt x="368" y="0"/>
                  </a:lnTo>
                  <a:lnTo>
                    <a:pt x="11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142"/>
            <p:cNvSpPr>
              <a:spLocks/>
            </p:cNvSpPr>
            <p:nvPr/>
          </p:nvSpPr>
          <p:spPr bwMode="auto">
            <a:xfrm>
              <a:off x="3257" y="989"/>
              <a:ext cx="25" cy="84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4"/>
                </a:cxn>
                <a:cxn ang="0">
                  <a:pos x="0" y="843"/>
                </a:cxn>
                <a:cxn ang="0">
                  <a:pos x="25" y="843"/>
                </a:cxn>
                <a:cxn ang="0">
                  <a:pos x="25" y="14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1" y="0"/>
                </a:cxn>
              </a:cxnLst>
              <a:rect l="0" t="0" r="r" b="b"/>
              <a:pathLst>
                <a:path w="25" h="843">
                  <a:moveTo>
                    <a:pt x="11" y="0"/>
                  </a:moveTo>
                  <a:lnTo>
                    <a:pt x="0" y="14"/>
                  </a:lnTo>
                  <a:lnTo>
                    <a:pt x="0" y="843"/>
                  </a:lnTo>
                  <a:lnTo>
                    <a:pt x="25" y="843"/>
                  </a:lnTo>
                  <a:lnTo>
                    <a:pt x="25" y="14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Rectangle 143"/>
            <p:cNvSpPr>
              <a:spLocks noChangeArrowheads="1"/>
            </p:cNvSpPr>
            <p:nvPr/>
          </p:nvSpPr>
          <p:spPr bwMode="auto">
            <a:xfrm>
              <a:off x="3118" y="1003"/>
              <a:ext cx="160" cy="829"/>
            </a:xfrm>
            <a:prstGeom prst="rect">
              <a:avLst/>
            </a:prstGeom>
            <a:solidFill>
              <a:srgbClr val="003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144"/>
            <p:cNvSpPr>
              <a:spLocks/>
            </p:cNvSpPr>
            <p:nvPr/>
          </p:nvSpPr>
          <p:spPr bwMode="auto">
            <a:xfrm>
              <a:off x="3118" y="989"/>
              <a:ext cx="173" cy="25"/>
            </a:xfrm>
            <a:custGeom>
              <a:avLst/>
              <a:gdLst/>
              <a:ahLst/>
              <a:cxnLst>
                <a:cxn ang="0">
                  <a:pos x="173" y="14"/>
                </a:cxn>
                <a:cxn ang="0">
                  <a:pos x="160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60" y="25"/>
                </a:cxn>
                <a:cxn ang="0">
                  <a:pos x="147" y="14"/>
                </a:cxn>
                <a:cxn ang="0">
                  <a:pos x="173" y="14"/>
                </a:cxn>
                <a:cxn ang="0">
                  <a:pos x="173" y="0"/>
                </a:cxn>
                <a:cxn ang="0">
                  <a:pos x="160" y="0"/>
                </a:cxn>
                <a:cxn ang="0">
                  <a:pos x="173" y="14"/>
                </a:cxn>
              </a:cxnLst>
              <a:rect l="0" t="0" r="r" b="b"/>
              <a:pathLst>
                <a:path w="173" h="25">
                  <a:moveTo>
                    <a:pt x="173" y="14"/>
                  </a:moveTo>
                  <a:lnTo>
                    <a:pt x="160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60" y="25"/>
                  </a:lnTo>
                  <a:lnTo>
                    <a:pt x="147" y="14"/>
                  </a:lnTo>
                  <a:lnTo>
                    <a:pt x="173" y="14"/>
                  </a:lnTo>
                  <a:lnTo>
                    <a:pt x="173" y="0"/>
                  </a:lnTo>
                  <a:lnTo>
                    <a:pt x="160" y="0"/>
                  </a:lnTo>
                  <a:lnTo>
                    <a:pt x="17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145"/>
            <p:cNvSpPr>
              <a:spLocks/>
            </p:cNvSpPr>
            <p:nvPr/>
          </p:nvSpPr>
          <p:spPr bwMode="auto">
            <a:xfrm>
              <a:off x="3265" y="1003"/>
              <a:ext cx="26" cy="843"/>
            </a:xfrm>
            <a:custGeom>
              <a:avLst/>
              <a:gdLst/>
              <a:ahLst/>
              <a:cxnLst>
                <a:cxn ang="0">
                  <a:pos x="13" y="843"/>
                </a:cxn>
                <a:cxn ang="0">
                  <a:pos x="26" y="829"/>
                </a:cxn>
                <a:cxn ang="0">
                  <a:pos x="26" y="0"/>
                </a:cxn>
                <a:cxn ang="0">
                  <a:pos x="0" y="0"/>
                </a:cxn>
                <a:cxn ang="0">
                  <a:pos x="0" y="829"/>
                </a:cxn>
                <a:cxn ang="0">
                  <a:pos x="13" y="818"/>
                </a:cxn>
                <a:cxn ang="0">
                  <a:pos x="13" y="843"/>
                </a:cxn>
                <a:cxn ang="0">
                  <a:pos x="26" y="843"/>
                </a:cxn>
                <a:cxn ang="0">
                  <a:pos x="26" y="829"/>
                </a:cxn>
                <a:cxn ang="0">
                  <a:pos x="13" y="843"/>
                </a:cxn>
              </a:cxnLst>
              <a:rect l="0" t="0" r="r" b="b"/>
              <a:pathLst>
                <a:path w="26" h="843">
                  <a:moveTo>
                    <a:pt x="13" y="843"/>
                  </a:moveTo>
                  <a:lnTo>
                    <a:pt x="26" y="829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829"/>
                  </a:lnTo>
                  <a:lnTo>
                    <a:pt x="13" y="818"/>
                  </a:lnTo>
                  <a:lnTo>
                    <a:pt x="13" y="843"/>
                  </a:lnTo>
                  <a:lnTo>
                    <a:pt x="26" y="843"/>
                  </a:lnTo>
                  <a:lnTo>
                    <a:pt x="26" y="829"/>
                  </a:lnTo>
                  <a:lnTo>
                    <a:pt x="13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146"/>
            <p:cNvSpPr>
              <a:spLocks/>
            </p:cNvSpPr>
            <p:nvPr/>
          </p:nvSpPr>
          <p:spPr bwMode="auto">
            <a:xfrm>
              <a:off x="3105" y="1821"/>
              <a:ext cx="173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5"/>
                </a:cxn>
                <a:cxn ang="0">
                  <a:pos x="173" y="25"/>
                </a:cxn>
                <a:cxn ang="0">
                  <a:pos x="173" y="0"/>
                </a:cxn>
                <a:cxn ang="0">
                  <a:pos x="13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0" y="11"/>
                </a:cxn>
              </a:cxnLst>
              <a:rect l="0" t="0" r="r" b="b"/>
              <a:pathLst>
                <a:path w="173" h="25">
                  <a:moveTo>
                    <a:pt x="0" y="11"/>
                  </a:moveTo>
                  <a:lnTo>
                    <a:pt x="13" y="25"/>
                  </a:lnTo>
                  <a:lnTo>
                    <a:pt x="173" y="25"/>
                  </a:lnTo>
                  <a:lnTo>
                    <a:pt x="173" y="0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147"/>
            <p:cNvSpPr>
              <a:spLocks/>
            </p:cNvSpPr>
            <p:nvPr/>
          </p:nvSpPr>
          <p:spPr bwMode="auto">
            <a:xfrm>
              <a:off x="3105" y="989"/>
              <a:ext cx="24" cy="84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0" y="843"/>
                </a:cxn>
                <a:cxn ang="0">
                  <a:pos x="24" y="843"/>
                </a:cxn>
                <a:cxn ang="0">
                  <a:pos x="24" y="14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3" y="0"/>
                </a:cxn>
              </a:cxnLst>
              <a:rect l="0" t="0" r="r" b="b"/>
              <a:pathLst>
                <a:path w="24" h="843">
                  <a:moveTo>
                    <a:pt x="13" y="0"/>
                  </a:moveTo>
                  <a:lnTo>
                    <a:pt x="0" y="14"/>
                  </a:lnTo>
                  <a:lnTo>
                    <a:pt x="0" y="843"/>
                  </a:lnTo>
                  <a:lnTo>
                    <a:pt x="24" y="843"/>
                  </a:lnTo>
                  <a:lnTo>
                    <a:pt x="24" y="14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Rectangle 148"/>
            <p:cNvSpPr>
              <a:spLocks noChangeArrowheads="1"/>
            </p:cNvSpPr>
            <p:nvPr/>
          </p:nvSpPr>
          <p:spPr bwMode="auto">
            <a:xfrm>
              <a:off x="3618" y="1001"/>
              <a:ext cx="161" cy="830"/>
            </a:xfrm>
            <a:prstGeom prst="rect">
              <a:avLst/>
            </a:prstGeom>
            <a:solidFill>
              <a:srgbClr val="003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149"/>
            <p:cNvSpPr>
              <a:spLocks/>
            </p:cNvSpPr>
            <p:nvPr/>
          </p:nvSpPr>
          <p:spPr bwMode="auto">
            <a:xfrm>
              <a:off x="3618" y="988"/>
              <a:ext cx="173" cy="24"/>
            </a:xfrm>
            <a:custGeom>
              <a:avLst/>
              <a:gdLst/>
              <a:ahLst/>
              <a:cxnLst>
                <a:cxn ang="0">
                  <a:pos x="173" y="13"/>
                </a:cxn>
                <a:cxn ang="0">
                  <a:pos x="161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161" y="24"/>
                </a:cxn>
                <a:cxn ang="0">
                  <a:pos x="148" y="13"/>
                </a:cxn>
                <a:cxn ang="0">
                  <a:pos x="173" y="13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73" y="13"/>
                </a:cxn>
              </a:cxnLst>
              <a:rect l="0" t="0" r="r" b="b"/>
              <a:pathLst>
                <a:path w="173" h="24">
                  <a:moveTo>
                    <a:pt x="173" y="13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161" y="24"/>
                  </a:lnTo>
                  <a:lnTo>
                    <a:pt x="148" y="13"/>
                  </a:lnTo>
                  <a:lnTo>
                    <a:pt x="173" y="13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7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150"/>
            <p:cNvSpPr>
              <a:spLocks/>
            </p:cNvSpPr>
            <p:nvPr/>
          </p:nvSpPr>
          <p:spPr bwMode="auto">
            <a:xfrm>
              <a:off x="3766" y="1001"/>
              <a:ext cx="25" cy="843"/>
            </a:xfrm>
            <a:custGeom>
              <a:avLst/>
              <a:gdLst/>
              <a:ahLst/>
              <a:cxnLst>
                <a:cxn ang="0">
                  <a:pos x="13" y="843"/>
                </a:cxn>
                <a:cxn ang="0">
                  <a:pos x="25" y="830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830"/>
                </a:cxn>
                <a:cxn ang="0">
                  <a:pos x="13" y="818"/>
                </a:cxn>
                <a:cxn ang="0">
                  <a:pos x="13" y="843"/>
                </a:cxn>
                <a:cxn ang="0">
                  <a:pos x="25" y="843"/>
                </a:cxn>
                <a:cxn ang="0">
                  <a:pos x="25" y="830"/>
                </a:cxn>
                <a:cxn ang="0">
                  <a:pos x="13" y="843"/>
                </a:cxn>
              </a:cxnLst>
              <a:rect l="0" t="0" r="r" b="b"/>
              <a:pathLst>
                <a:path w="25" h="843">
                  <a:moveTo>
                    <a:pt x="13" y="843"/>
                  </a:moveTo>
                  <a:lnTo>
                    <a:pt x="25" y="83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30"/>
                  </a:lnTo>
                  <a:lnTo>
                    <a:pt x="13" y="818"/>
                  </a:lnTo>
                  <a:lnTo>
                    <a:pt x="13" y="843"/>
                  </a:lnTo>
                  <a:lnTo>
                    <a:pt x="25" y="843"/>
                  </a:lnTo>
                  <a:lnTo>
                    <a:pt x="25" y="830"/>
                  </a:lnTo>
                  <a:lnTo>
                    <a:pt x="13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151"/>
            <p:cNvSpPr>
              <a:spLocks/>
            </p:cNvSpPr>
            <p:nvPr/>
          </p:nvSpPr>
          <p:spPr bwMode="auto">
            <a:xfrm>
              <a:off x="3607" y="1819"/>
              <a:ext cx="172" cy="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25"/>
                </a:cxn>
                <a:cxn ang="0">
                  <a:pos x="172" y="25"/>
                </a:cxn>
                <a:cxn ang="0">
                  <a:pos x="172" y="0"/>
                </a:cxn>
                <a:cxn ang="0">
                  <a:pos x="11" y="0"/>
                </a:cxn>
                <a:cxn ang="0">
                  <a:pos x="24" y="12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2"/>
                </a:cxn>
              </a:cxnLst>
              <a:rect l="0" t="0" r="r" b="b"/>
              <a:pathLst>
                <a:path w="172" h="25">
                  <a:moveTo>
                    <a:pt x="0" y="12"/>
                  </a:moveTo>
                  <a:lnTo>
                    <a:pt x="11" y="25"/>
                  </a:lnTo>
                  <a:lnTo>
                    <a:pt x="172" y="25"/>
                  </a:lnTo>
                  <a:lnTo>
                    <a:pt x="172" y="0"/>
                  </a:lnTo>
                  <a:lnTo>
                    <a:pt x="11" y="0"/>
                  </a:lnTo>
                  <a:lnTo>
                    <a:pt x="24" y="12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152"/>
            <p:cNvSpPr>
              <a:spLocks/>
            </p:cNvSpPr>
            <p:nvPr/>
          </p:nvSpPr>
          <p:spPr bwMode="auto">
            <a:xfrm>
              <a:off x="3607" y="988"/>
              <a:ext cx="24" cy="84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843"/>
                </a:cxn>
                <a:cxn ang="0">
                  <a:pos x="24" y="843"/>
                </a:cxn>
                <a:cxn ang="0">
                  <a:pos x="24" y="13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4" h="843">
                  <a:moveTo>
                    <a:pt x="11" y="0"/>
                  </a:moveTo>
                  <a:lnTo>
                    <a:pt x="0" y="13"/>
                  </a:lnTo>
                  <a:lnTo>
                    <a:pt x="0" y="843"/>
                  </a:lnTo>
                  <a:lnTo>
                    <a:pt x="24" y="843"/>
                  </a:lnTo>
                  <a:lnTo>
                    <a:pt x="24" y="13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Rectangle 153"/>
            <p:cNvSpPr>
              <a:spLocks noChangeArrowheads="1"/>
            </p:cNvSpPr>
            <p:nvPr/>
          </p:nvSpPr>
          <p:spPr bwMode="auto">
            <a:xfrm>
              <a:off x="3302" y="1051"/>
              <a:ext cx="286" cy="320"/>
            </a:xfrm>
            <a:prstGeom prst="rect">
              <a:avLst/>
            </a:prstGeom>
            <a:solidFill>
              <a:srgbClr val="C6E0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154"/>
            <p:cNvSpPr>
              <a:spLocks/>
            </p:cNvSpPr>
            <p:nvPr/>
          </p:nvSpPr>
          <p:spPr bwMode="auto">
            <a:xfrm>
              <a:off x="3302" y="1040"/>
              <a:ext cx="299" cy="25"/>
            </a:xfrm>
            <a:custGeom>
              <a:avLst/>
              <a:gdLst/>
              <a:ahLst/>
              <a:cxnLst>
                <a:cxn ang="0">
                  <a:pos x="299" y="11"/>
                </a:cxn>
                <a:cxn ang="0">
                  <a:pos x="286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286" y="25"/>
                </a:cxn>
                <a:cxn ang="0">
                  <a:pos x="274" y="11"/>
                </a:cxn>
                <a:cxn ang="0">
                  <a:pos x="299" y="11"/>
                </a:cxn>
                <a:cxn ang="0">
                  <a:pos x="299" y="0"/>
                </a:cxn>
                <a:cxn ang="0">
                  <a:pos x="286" y="0"/>
                </a:cxn>
                <a:cxn ang="0">
                  <a:pos x="299" y="11"/>
                </a:cxn>
              </a:cxnLst>
              <a:rect l="0" t="0" r="r" b="b"/>
              <a:pathLst>
                <a:path w="299" h="25">
                  <a:moveTo>
                    <a:pt x="299" y="11"/>
                  </a:moveTo>
                  <a:lnTo>
                    <a:pt x="286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286" y="25"/>
                  </a:lnTo>
                  <a:lnTo>
                    <a:pt x="274" y="11"/>
                  </a:lnTo>
                  <a:lnTo>
                    <a:pt x="299" y="11"/>
                  </a:lnTo>
                  <a:lnTo>
                    <a:pt x="299" y="0"/>
                  </a:lnTo>
                  <a:lnTo>
                    <a:pt x="286" y="0"/>
                  </a:lnTo>
                  <a:lnTo>
                    <a:pt x="299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155"/>
            <p:cNvSpPr>
              <a:spLocks/>
            </p:cNvSpPr>
            <p:nvPr/>
          </p:nvSpPr>
          <p:spPr bwMode="auto">
            <a:xfrm>
              <a:off x="3576" y="1051"/>
              <a:ext cx="25" cy="333"/>
            </a:xfrm>
            <a:custGeom>
              <a:avLst/>
              <a:gdLst/>
              <a:ahLst/>
              <a:cxnLst>
                <a:cxn ang="0">
                  <a:pos x="12" y="333"/>
                </a:cxn>
                <a:cxn ang="0">
                  <a:pos x="25" y="320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320"/>
                </a:cxn>
                <a:cxn ang="0">
                  <a:pos x="12" y="308"/>
                </a:cxn>
                <a:cxn ang="0">
                  <a:pos x="12" y="333"/>
                </a:cxn>
                <a:cxn ang="0">
                  <a:pos x="25" y="333"/>
                </a:cxn>
                <a:cxn ang="0">
                  <a:pos x="25" y="320"/>
                </a:cxn>
                <a:cxn ang="0">
                  <a:pos x="12" y="333"/>
                </a:cxn>
              </a:cxnLst>
              <a:rect l="0" t="0" r="r" b="b"/>
              <a:pathLst>
                <a:path w="25" h="333">
                  <a:moveTo>
                    <a:pt x="12" y="333"/>
                  </a:moveTo>
                  <a:lnTo>
                    <a:pt x="25" y="32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320"/>
                  </a:lnTo>
                  <a:lnTo>
                    <a:pt x="12" y="308"/>
                  </a:lnTo>
                  <a:lnTo>
                    <a:pt x="12" y="333"/>
                  </a:lnTo>
                  <a:lnTo>
                    <a:pt x="25" y="333"/>
                  </a:lnTo>
                  <a:lnTo>
                    <a:pt x="25" y="320"/>
                  </a:lnTo>
                  <a:lnTo>
                    <a:pt x="12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156"/>
            <p:cNvSpPr>
              <a:spLocks/>
            </p:cNvSpPr>
            <p:nvPr/>
          </p:nvSpPr>
          <p:spPr bwMode="auto">
            <a:xfrm>
              <a:off x="3291" y="1359"/>
              <a:ext cx="297" cy="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25"/>
                </a:cxn>
                <a:cxn ang="0">
                  <a:pos x="297" y="25"/>
                </a:cxn>
                <a:cxn ang="0">
                  <a:pos x="297" y="0"/>
                </a:cxn>
                <a:cxn ang="0">
                  <a:pos x="11" y="0"/>
                </a:cxn>
                <a:cxn ang="0">
                  <a:pos x="24" y="12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2"/>
                </a:cxn>
              </a:cxnLst>
              <a:rect l="0" t="0" r="r" b="b"/>
              <a:pathLst>
                <a:path w="297" h="25">
                  <a:moveTo>
                    <a:pt x="0" y="12"/>
                  </a:moveTo>
                  <a:lnTo>
                    <a:pt x="11" y="25"/>
                  </a:lnTo>
                  <a:lnTo>
                    <a:pt x="297" y="25"/>
                  </a:lnTo>
                  <a:lnTo>
                    <a:pt x="297" y="0"/>
                  </a:lnTo>
                  <a:lnTo>
                    <a:pt x="11" y="0"/>
                  </a:lnTo>
                  <a:lnTo>
                    <a:pt x="24" y="12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157"/>
            <p:cNvSpPr>
              <a:spLocks/>
            </p:cNvSpPr>
            <p:nvPr/>
          </p:nvSpPr>
          <p:spPr bwMode="auto">
            <a:xfrm>
              <a:off x="3291" y="1040"/>
              <a:ext cx="24" cy="33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1"/>
                </a:cxn>
                <a:cxn ang="0">
                  <a:pos x="0" y="331"/>
                </a:cxn>
                <a:cxn ang="0">
                  <a:pos x="24" y="331"/>
                </a:cxn>
                <a:cxn ang="0">
                  <a:pos x="24" y="11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331">
                  <a:moveTo>
                    <a:pt x="11" y="0"/>
                  </a:moveTo>
                  <a:lnTo>
                    <a:pt x="0" y="11"/>
                  </a:lnTo>
                  <a:lnTo>
                    <a:pt x="0" y="331"/>
                  </a:lnTo>
                  <a:lnTo>
                    <a:pt x="24" y="331"/>
                  </a:lnTo>
                  <a:lnTo>
                    <a:pt x="24" y="11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Rectangle 158"/>
            <p:cNvSpPr>
              <a:spLocks noChangeArrowheads="1"/>
            </p:cNvSpPr>
            <p:nvPr/>
          </p:nvSpPr>
          <p:spPr bwMode="auto">
            <a:xfrm>
              <a:off x="3312" y="1401"/>
              <a:ext cx="272" cy="383"/>
            </a:xfrm>
            <a:prstGeom prst="rect">
              <a:avLst/>
            </a:prstGeom>
            <a:solidFill>
              <a:srgbClr val="C6E0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159"/>
            <p:cNvSpPr>
              <a:spLocks/>
            </p:cNvSpPr>
            <p:nvPr/>
          </p:nvSpPr>
          <p:spPr bwMode="auto">
            <a:xfrm>
              <a:off x="3312" y="1387"/>
              <a:ext cx="283" cy="27"/>
            </a:xfrm>
            <a:custGeom>
              <a:avLst/>
              <a:gdLst/>
              <a:ahLst/>
              <a:cxnLst>
                <a:cxn ang="0">
                  <a:pos x="283" y="14"/>
                </a:cxn>
                <a:cxn ang="0">
                  <a:pos x="272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272" y="27"/>
                </a:cxn>
                <a:cxn ang="0">
                  <a:pos x="259" y="14"/>
                </a:cxn>
                <a:cxn ang="0">
                  <a:pos x="283" y="14"/>
                </a:cxn>
                <a:cxn ang="0">
                  <a:pos x="283" y="0"/>
                </a:cxn>
                <a:cxn ang="0">
                  <a:pos x="272" y="0"/>
                </a:cxn>
                <a:cxn ang="0">
                  <a:pos x="283" y="14"/>
                </a:cxn>
              </a:cxnLst>
              <a:rect l="0" t="0" r="r" b="b"/>
              <a:pathLst>
                <a:path w="283" h="27">
                  <a:moveTo>
                    <a:pt x="283" y="14"/>
                  </a:moveTo>
                  <a:lnTo>
                    <a:pt x="272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272" y="27"/>
                  </a:lnTo>
                  <a:lnTo>
                    <a:pt x="259" y="14"/>
                  </a:lnTo>
                  <a:lnTo>
                    <a:pt x="283" y="14"/>
                  </a:lnTo>
                  <a:lnTo>
                    <a:pt x="283" y="0"/>
                  </a:lnTo>
                  <a:lnTo>
                    <a:pt x="272" y="0"/>
                  </a:lnTo>
                  <a:lnTo>
                    <a:pt x="28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160"/>
            <p:cNvSpPr>
              <a:spLocks/>
            </p:cNvSpPr>
            <p:nvPr/>
          </p:nvSpPr>
          <p:spPr bwMode="auto">
            <a:xfrm>
              <a:off x="3571" y="1401"/>
              <a:ext cx="24" cy="394"/>
            </a:xfrm>
            <a:custGeom>
              <a:avLst/>
              <a:gdLst/>
              <a:ahLst/>
              <a:cxnLst>
                <a:cxn ang="0">
                  <a:pos x="13" y="394"/>
                </a:cxn>
                <a:cxn ang="0">
                  <a:pos x="24" y="383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83"/>
                </a:cxn>
                <a:cxn ang="0">
                  <a:pos x="13" y="369"/>
                </a:cxn>
                <a:cxn ang="0">
                  <a:pos x="13" y="394"/>
                </a:cxn>
                <a:cxn ang="0">
                  <a:pos x="24" y="394"/>
                </a:cxn>
                <a:cxn ang="0">
                  <a:pos x="24" y="383"/>
                </a:cxn>
                <a:cxn ang="0">
                  <a:pos x="13" y="394"/>
                </a:cxn>
              </a:cxnLst>
              <a:rect l="0" t="0" r="r" b="b"/>
              <a:pathLst>
                <a:path w="24" h="394">
                  <a:moveTo>
                    <a:pt x="13" y="394"/>
                  </a:moveTo>
                  <a:lnTo>
                    <a:pt x="24" y="38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83"/>
                  </a:lnTo>
                  <a:lnTo>
                    <a:pt x="13" y="369"/>
                  </a:lnTo>
                  <a:lnTo>
                    <a:pt x="13" y="394"/>
                  </a:lnTo>
                  <a:lnTo>
                    <a:pt x="24" y="394"/>
                  </a:lnTo>
                  <a:lnTo>
                    <a:pt x="24" y="383"/>
                  </a:lnTo>
                  <a:lnTo>
                    <a:pt x="13" y="3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161"/>
            <p:cNvSpPr>
              <a:spLocks/>
            </p:cNvSpPr>
            <p:nvPr/>
          </p:nvSpPr>
          <p:spPr bwMode="auto">
            <a:xfrm>
              <a:off x="3298" y="1770"/>
              <a:ext cx="286" cy="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4" y="25"/>
                </a:cxn>
                <a:cxn ang="0">
                  <a:pos x="286" y="25"/>
                </a:cxn>
                <a:cxn ang="0">
                  <a:pos x="286" y="0"/>
                </a:cxn>
                <a:cxn ang="0">
                  <a:pos x="14" y="0"/>
                </a:cxn>
                <a:cxn ang="0">
                  <a:pos x="27" y="14"/>
                </a:cxn>
                <a:cxn ang="0">
                  <a:pos x="0" y="14"/>
                </a:cxn>
                <a:cxn ang="0">
                  <a:pos x="0" y="25"/>
                </a:cxn>
                <a:cxn ang="0">
                  <a:pos x="14" y="25"/>
                </a:cxn>
                <a:cxn ang="0">
                  <a:pos x="0" y="14"/>
                </a:cxn>
              </a:cxnLst>
              <a:rect l="0" t="0" r="r" b="b"/>
              <a:pathLst>
                <a:path w="286" h="25">
                  <a:moveTo>
                    <a:pt x="0" y="14"/>
                  </a:moveTo>
                  <a:lnTo>
                    <a:pt x="14" y="25"/>
                  </a:lnTo>
                  <a:lnTo>
                    <a:pt x="286" y="25"/>
                  </a:lnTo>
                  <a:lnTo>
                    <a:pt x="286" y="0"/>
                  </a:lnTo>
                  <a:lnTo>
                    <a:pt x="14" y="0"/>
                  </a:lnTo>
                  <a:lnTo>
                    <a:pt x="27" y="14"/>
                  </a:lnTo>
                  <a:lnTo>
                    <a:pt x="0" y="14"/>
                  </a:lnTo>
                  <a:lnTo>
                    <a:pt x="0" y="25"/>
                  </a:lnTo>
                  <a:lnTo>
                    <a:pt x="14" y="2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162"/>
            <p:cNvSpPr>
              <a:spLocks/>
            </p:cNvSpPr>
            <p:nvPr/>
          </p:nvSpPr>
          <p:spPr bwMode="auto">
            <a:xfrm>
              <a:off x="3298" y="1387"/>
              <a:ext cx="27" cy="39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0" y="397"/>
                </a:cxn>
                <a:cxn ang="0">
                  <a:pos x="27" y="397"/>
                </a:cxn>
                <a:cxn ang="0">
                  <a:pos x="27" y="14"/>
                </a:cxn>
                <a:cxn ang="0">
                  <a:pos x="14" y="27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4" y="0"/>
                </a:cxn>
              </a:cxnLst>
              <a:rect l="0" t="0" r="r" b="b"/>
              <a:pathLst>
                <a:path w="27" h="397">
                  <a:moveTo>
                    <a:pt x="14" y="0"/>
                  </a:moveTo>
                  <a:lnTo>
                    <a:pt x="0" y="14"/>
                  </a:lnTo>
                  <a:lnTo>
                    <a:pt x="0" y="397"/>
                  </a:lnTo>
                  <a:lnTo>
                    <a:pt x="27" y="397"/>
                  </a:lnTo>
                  <a:lnTo>
                    <a:pt x="27" y="14"/>
                  </a:lnTo>
                  <a:lnTo>
                    <a:pt x="14" y="27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Rectangle 163"/>
            <p:cNvSpPr>
              <a:spLocks noChangeArrowheads="1"/>
            </p:cNvSpPr>
            <p:nvPr/>
          </p:nvSpPr>
          <p:spPr bwMode="auto">
            <a:xfrm>
              <a:off x="2414" y="1004"/>
              <a:ext cx="357" cy="830"/>
            </a:xfrm>
            <a:prstGeom prst="rect">
              <a:avLst/>
            </a:prstGeom>
            <a:solidFill>
              <a:srgbClr val="007F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164"/>
            <p:cNvSpPr>
              <a:spLocks/>
            </p:cNvSpPr>
            <p:nvPr/>
          </p:nvSpPr>
          <p:spPr bwMode="auto">
            <a:xfrm>
              <a:off x="2414" y="991"/>
              <a:ext cx="368" cy="25"/>
            </a:xfrm>
            <a:custGeom>
              <a:avLst/>
              <a:gdLst/>
              <a:ahLst/>
              <a:cxnLst>
                <a:cxn ang="0">
                  <a:pos x="368" y="13"/>
                </a:cxn>
                <a:cxn ang="0">
                  <a:pos x="357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357" y="25"/>
                </a:cxn>
                <a:cxn ang="0">
                  <a:pos x="344" y="13"/>
                </a:cxn>
                <a:cxn ang="0">
                  <a:pos x="368" y="13"/>
                </a:cxn>
                <a:cxn ang="0">
                  <a:pos x="368" y="0"/>
                </a:cxn>
                <a:cxn ang="0">
                  <a:pos x="357" y="0"/>
                </a:cxn>
                <a:cxn ang="0">
                  <a:pos x="368" y="13"/>
                </a:cxn>
              </a:cxnLst>
              <a:rect l="0" t="0" r="r" b="b"/>
              <a:pathLst>
                <a:path w="368" h="25">
                  <a:moveTo>
                    <a:pt x="368" y="13"/>
                  </a:moveTo>
                  <a:lnTo>
                    <a:pt x="357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357" y="25"/>
                  </a:lnTo>
                  <a:lnTo>
                    <a:pt x="344" y="13"/>
                  </a:lnTo>
                  <a:lnTo>
                    <a:pt x="368" y="13"/>
                  </a:lnTo>
                  <a:lnTo>
                    <a:pt x="368" y="0"/>
                  </a:lnTo>
                  <a:lnTo>
                    <a:pt x="357" y="0"/>
                  </a:lnTo>
                  <a:lnTo>
                    <a:pt x="36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Freeform 165"/>
            <p:cNvSpPr>
              <a:spLocks/>
            </p:cNvSpPr>
            <p:nvPr/>
          </p:nvSpPr>
          <p:spPr bwMode="auto">
            <a:xfrm>
              <a:off x="2758" y="1004"/>
              <a:ext cx="24" cy="843"/>
            </a:xfrm>
            <a:custGeom>
              <a:avLst/>
              <a:gdLst/>
              <a:ahLst/>
              <a:cxnLst>
                <a:cxn ang="0">
                  <a:pos x="13" y="843"/>
                </a:cxn>
                <a:cxn ang="0">
                  <a:pos x="24" y="8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30"/>
                </a:cxn>
                <a:cxn ang="0">
                  <a:pos x="13" y="819"/>
                </a:cxn>
                <a:cxn ang="0">
                  <a:pos x="13" y="843"/>
                </a:cxn>
                <a:cxn ang="0">
                  <a:pos x="24" y="843"/>
                </a:cxn>
                <a:cxn ang="0">
                  <a:pos x="24" y="830"/>
                </a:cxn>
                <a:cxn ang="0">
                  <a:pos x="13" y="843"/>
                </a:cxn>
              </a:cxnLst>
              <a:rect l="0" t="0" r="r" b="b"/>
              <a:pathLst>
                <a:path w="24" h="843">
                  <a:moveTo>
                    <a:pt x="13" y="843"/>
                  </a:moveTo>
                  <a:lnTo>
                    <a:pt x="24" y="8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30"/>
                  </a:lnTo>
                  <a:lnTo>
                    <a:pt x="13" y="819"/>
                  </a:lnTo>
                  <a:lnTo>
                    <a:pt x="13" y="843"/>
                  </a:lnTo>
                  <a:lnTo>
                    <a:pt x="24" y="843"/>
                  </a:lnTo>
                  <a:lnTo>
                    <a:pt x="24" y="830"/>
                  </a:lnTo>
                  <a:lnTo>
                    <a:pt x="13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Freeform 166"/>
            <p:cNvSpPr>
              <a:spLocks/>
            </p:cNvSpPr>
            <p:nvPr/>
          </p:nvSpPr>
          <p:spPr bwMode="auto">
            <a:xfrm>
              <a:off x="2401" y="1823"/>
              <a:ext cx="370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370" y="24"/>
                </a:cxn>
                <a:cxn ang="0">
                  <a:pos x="370" y="0"/>
                </a:cxn>
                <a:cxn ang="0">
                  <a:pos x="13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370" h="24">
                  <a:moveTo>
                    <a:pt x="0" y="11"/>
                  </a:moveTo>
                  <a:lnTo>
                    <a:pt x="13" y="24"/>
                  </a:lnTo>
                  <a:lnTo>
                    <a:pt x="370" y="24"/>
                  </a:lnTo>
                  <a:lnTo>
                    <a:pt x="370" y="0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Freeform 167"/>
            <p:cNvSpPr>
              <a:spLocks/>
            </p:cNvSpPr>
            <p:nvPr/>
          </p:nvSpPr>
          <p:spPr bwMode="auto">
            <a:xfrm>
              <a:off x="2401" y="991"/>
              <a:ext cx="24" cy="84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843"/>
                </a:cxn>
                <a:cxn ang="0">
                  <a:pos x="24" y="843"/>
                </a:cxn>
                <a:cxn ang="0">
                  <a:pos x="24" y="13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4" h="843">
                  <a:moveTo>
                    <a:pt x="13" y="0"/>
                  </a:moveTo>
                  <a:lnTo>
                    <a:pt x="0" y="13"/>
                  </a:lnTo>
                  <a:lnTo>
                    <a:pt x="0" y="843"/>
                  </a:lnTo>
                  <a:lnTo>
                    <a:pt x="24" y="843"/>
                  </a:lnTo>
                  <a:lnTo>
                    <a:pt x="24" y="13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Rectangle 168"/>
            <p:cNvSpPr>
              <a:spLocks noChangeArrowheads="1"/>
            </p:cNvSpPr>
            <p:nvPr/>
          </p:nvSpPr>
          <p:spPr bwMode="auto">
            <a:xfrm>
              <a:off x="2262" y="1004"/>
              <a:ext cx="159" cy="830"/>
            </a:xfrm>
            <a:prstGeom prst="rect">
              <a:avLst/>
            </a:prstGeom>
            <a:solidFill>
              <a:srgbClr val="003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Freeform 169"/>
            <p:cNvSpPr>
              <a:spLocks/>
            </p:cNvSpPr>
            <p:nvPr/>
          </p:nvSpPr>
          <p:spPr bwMode="auto">
            <a:xfrm>
              <a:off x="2262" y="991"/>
              <a:ext cx="172" cy="25"/>
            </a:xfrm>
            <a:custGeom>
              <a:avLst/>
              <a:gdLst/>
              <a:ahLst/>
              <a:cxnLst>
                <a:cxn ang="0">
                  <a:pos x="172" y="13"/>
                </a:cxn>
                <a:cxn ang="0">
                  <a:pos x="159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59" y="25"/>
                </a:cxn>
                <a:cxn ang="0">
                  <a:pos x="148" y="13"/>
                </a:cxn>
                <a:cxn ang="0">
                  <a:pos x="172" y="13"/>
                </a:cxn>
                <a:cxn ang="0">
                  <a:pos x="172" y="0"/>
                </a:cxn>
                <a:cxn ang="0">
                  <a:pos x="159" y="0"/>
                </a:cxn>
                <a:cxn ang="0">
                  <a:pos x="172" y="13"/>
                </a:cxn>
              </a:cxnLst>
              <a:rect l="0" t="0" r="r" b="b"/>
              <a:pathLst>
                <a:path w="172" h="25">
                  <a:moveTo>
                    <a:pt x="172" y="13"/>
                  </a:moveTo>
                  <a:lnTo>
                    <a:pt x="159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59" y="25"/>
                  </a:lnTo>
                  <a:lnTo>
                    <a:pt x="148" y="13"/>
                  </a:lnTo>
                  <a:lnTo>
                    <a:pt x="172" y="13"/>
                  </a:lnTo>
                  <a:lnTo>
                    <a:pt x="172" y="0"/>
                  </a:lnTo>
                  <a:lnTo>
                    <a:pt x="159" y="0"/>
                  </a:lnTo>
                  <a:lnTo>
                    <a:pt x="17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Freeform 170"/>
            <p:cNvSpPr>
              <a:spLocks/>
            </p:cNvSpPr>
            <p:nvPr/>
          </p:nvSpPr>
          <p:spPr bwMode="auto">
            <a:xfrm>
              <a:off x="2410" y="1004"/>
              <a:ext cx="24" cy="843"/>
            </a:xfrm>
            <a:custGeom>
              <a:avLst/>
              <a:gdLst/>
              <a:ahLst/>
              <a:cxnLst>
                <a:cxn ang="0">
                  <a:pos x="11" y="843"/>
                </a:cxn>
                <a:cxn ang="0">
                  <a:pos x="24" y="8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30"/>
                </a:cxn>
                <a:cxn ang="0">
                  <a:pos x="11" y="819"/>
                </a:cxn>
                <a:cxn ang="0">
                  <a:pos x="11" y="843"/>
                </a:cxn>
                <a:cxn ang="0">
                  <a:pos x="24" y="843"/>
                </a:cxn>
                <a:cxn ang="0">
                  <a:pos x="24" y="830"/>
                </a:cxn>
                <a:cxn ang="0">
                  <a:pos x="11" y="843"/>
                </a:cxn>
              </a:cxnLst>
              <a:rect l="0" t="0" r="r" b="b"/>
              <a:pathLst>
                <a:path w="24" h="843">
                  <a:moveTo>
                    <a:pt x="11" y="843"/>
                  </a:moveTo>
                  <a:lnTo>
                    <a:pt x="24" y="8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30"/>
                  </a:lnTo>
                  <a:lnTo>
                    <a:pt x="11" y="819"/>
                  </a:lnTo>
                  <a:lnTo>
                    <a:pt x="11" y="843"/>
                  </a:lnTo>
                  <a:lnTo>
                    <a:pt x="24" y="843"/>
                  </a:lnTo>
                  <a:lnTo>
                    <a:pt x="24" y="830"/>
                  </a:lnTo>
                  <a:lnTo>
                    <a:pt x="11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Freeform 171"/>
            <p:cNvSpPr>
              <a:spLocks/>
            </p:cNvSpPr>
            <p:nvPr/>
          </p:nvSpPr>
          <p:spPr bwMode="auto">
            <a:xfrm>
              <a:off x="2249" y="1823"/>
              <a:ext cx="172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172" y="24"/>
                </a:cxn>
                <a:cxn ang="0">
                  <a:pos x="172" y="0"/>
                </a:cxn>
                <a:cxn ang="0">
                  <a:pos x="13" y="0"/>
                </a:cxn>
                <a:cxn ang="0">
                  <a:pos x="26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172" h="24">
                  <a:moveTo>
                    <a:pt x="0" y="11"/>
                  </a:moveTo>
                  <a:lnTo>
                    <a:pt x="13" y="24"/>
                  </a:lnTo>
                  <a:lnTo>
                    <a:pt x="172" y="24"/>
                  </a:lnTo>
                  <a:lnTo>
                    <a:pt x="172" y="0"/>
                  </a:lnTo>
                  <a:lnTo>
                    <a:pt x="13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" name="Freeform 172"/>
            <p:cNvSpPr>
              <a:spLocks/>
            </p:cNvSpPr>
            <p:nvPr/>
          </p:nvSpPr>
          <p:spPr bwMode="auto">
            <a:xfrm>
              <a:off x="2249" y="991"/>
              <a:ext cx="26" cy="84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843"/>
                </a:cxn>
                <a:cxn ang="0">
                  <a:pos x="26" y="843"/>
                </a:cxn>
                <a:cxn ang="0">
                  <a:pos x="26" y="13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6" h="843">
                  <a:moveTo>
                    <a:pt x="13" y="0"/>
                  </a:moveTo>
                  <a:lnTo>
                    <a:pt x="0" y="13"/>
                  </a:lnTo>
                  <a:lnTo>
                    <a:pt x="0" y="843"/>
                  </a:lnTo>
                  <a:lnTo>
                    <a:pt x="26" y="843"/>
                  </a:lnTo>
                  <a:lnTo>
                    <a:pt x="26" y="13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" name="Rectangle 173"/>
            <p:cNvSpPr>
              <a:spLocks noChangeArrowheads="1"/>
            </p:cNvSpPr>
            <p:nvPr/>
          </p:nvSpPr>
          <p:spPr bwMode="auto">
            <a:xfrm>
              <a:off x="2765" y="1003"/>
              <a:ext cx="158" cy="829"/>
            </a:xfrm>
            <a:prstGeom prst="rect">
              <a:avLst/>
            </a:prstGeom>
            <a:solidFill>
              <a:srgbClr val="003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Freeform 174"/>
            <p:cNvSpPr>
              <a:spLocks/>
            </p:cNvSpPr>
            <p:nvPr/>
          </p:nvSpPr>
          <p:spPr bwMode="auto">
            <a:xfrm>
              <a:off x="2765" y="989"/>
              <a:ext cx="171" cy="25"/>
            </a:xfrm>
            <a:custGeom>
              <a:avLst/>
              <a:gdLst/>
              <a:ahLst/>
              <a:cxnLst>
                <a:cxn ang="0">
                  <a:pos x="171" y="14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58" y="25"/>
                </a:cxn>
                <a:cxn ang="0">
                  <a:pos x="147" y="14"/>
                </a:cxn>
                <a:cxn ang="0">
                  <a:pos x="171" y="14"/>
                </a:cxn>
                <a:cxn ang="0">
                  <a:pos x="171" y="0"/>
                </a:cxn>
                <a:cxn ang="0">
                  <a:pos x="158" y="0"/>
                </a:cxn>
                <a:cxn ang="0">
                  <a:pos x="171" y="14"/>
                </a:cxn>
              </a:cxnLst>
              <a:rect l="0" t="0" r="r" b="b"/>
              <a:pathLst>
                <a:path w="171" h="25">
                  <a:moveTo>
                    <a:pt x="171" y="14"/>
                  </a:moveTo>
                  <a:lnTo>
                    <a:pt x="158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58" y="25"/>
                  </a:lnTo>
                  <a:lnTo>
                    <a:pt x="147" y="14"/>
                  </a:lnTo>
                  <a:lnTo>
                    <a:pt x="171" y="14"/>
                  </a:lnTo>
                  <a:lnTo>
                    <a:pt x="171" y="0"/>
                  </a:lnTo>
                  <a:lnTo>
                    <a:pt x="158" y="0"/>
                  </a:lnTo>
                  <a:lnTo>
                    <a:pt x="17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2" name="Freeform 175"/>
            <p:cNvSpPr>
              <a:spLocks/>
            </p:cNvSpPr>
            <p:nvPr/>
          </p:nvSpPr>
          <p:spPr bwMode="auto">
            <a:xfrm>
              <a:off x="2912" y="1003"/>
              <a:ext cx="24" cy="843"/>
            </a:xfrm>
            <a:custGeom>
              <a:avLst/>
              <a:gdLst/>
              <a:ahLst/>
              <a:cxnLst>
                <a:cxn ang="0">
                  <a:pos x="11" y="843"/>
                </a:cxn>
                <a:cxn ang="0">
                  <a:pos x="24" y="829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29"/>
                </a:cxn>
                <a:cxn ang="0">
                  <a:pos x="11" y="818"/>
                </a:cxn>
                <a:cxn ang="0">
                  <a:pos x="11" y="843"/>
                </a:cxn>
                <a:cxn ang="0">
                  <a:pos x="24" y="843"/>
                </a:cxn>
                <a:cxn ang="0">
                  <a:pos x="24" y="829"/>
                </a:cxn>
                <a:cxn ang="0">
                  <a:pos x="11" y="843"/>
                </a:cxn>
              </a:cxnLst>
              <a:rect l="0" t="0" r="r" b="b"/>
              <a:pathLst>
                <a:path w="24" h="843">
                  <a:moveTo>
                    <a:pt x="11" y="843"/>
                  </a:moveTo>
                  <a:lnTo>
                    <a:pt x="24" y="829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29"/>
                  </a:lnTo>
                  <a:lnTo>
                    <a:pt x="11" y="818"/>
                  </a:lnTo>
                  <a:lnTo>
                    <a:pt x="11" y="843"/>
                  </a:lnTo>
                  <a:lnTo>
                    <a:pt x="24" y="843"/>
                  </a:lnTo>
                  <a:lnTo>
                    <a:pt x="24" y="829"/>
                  </a:lnTo>
                  <a:lnTo>
                    <a:pt x="11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3" name="Freeform 176"/>
            <p:cNvSpPr>
              <a:spLocks/>
            </p:cNvSpPr>
            <p:nvPr/>
          </p:nvSpPr>
          <p:spPr bwMode="auto">
            <a:xfrm>
              <a:off x="2752" y="1821"/>
              <a:ext cx="171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5"/>
                </a:cxn>
                <a:cxn ang="0">
                  <a:pos x="171" y="25"/>
                </a:cxn>
                <a:cxn ang="0">
                  <a:pos x="171" y="0"/>
                </a:cxn>
                <a:cxn ang="0">
                  <a:pos x="13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0" y="11"/>
                </a:cxn>
              </a:cxnLst>
              <a:rect l="0" t="0" r="r" b="b"/>
              <a:pathLst>
                <a:path w="171" h="25">
                  <a:moveTo>
                    <a:pt x="0" y="11"/>
                  </a:moveTo>
                  <a:lnTo>
                    <a:pt x="13" y="25"/>
                  </a:lnTo>
                  <a:lnTo>
                    <a:pt x="171" y="25"/>
                  </a:lnTo>
                  <a:lnTo>
                    <a:pt x="171" y="0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" name="Freeform 177"/>
            <p:cNvSpPr>
              <a:spLocks/>
            </p:cNvSpPr>
            <p:nvPr/>
          </p:nvSpPr>
          <p:spPr bwMode="auto">
            <a:xfrm>
              <a:off x="2752" y="989"/>
              <a:ext cx="24" cy="84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0" y="843"/>
                </a:cxn>
                <a:cxn ang="0">
                  <a:pos x="24" y="843"/>
                </a:cxn>
                <a:cxn ang="0">
                  <a:pos x="24" y="14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3" y="0"/>
                </a:cxn>
              </a:cxnLst>
              <a:rect l="0" t="0" r="r" b="b"/>
              <a:pathLst>
                <a:path w="24" h="843">
                  <a:moveTo>
                    <a:pt x="13" y="0"/>
                  </a:moveTo>
                  <a:lnTo>
                    <a:pt x="0" y="14"/>
                  </a:lnTo>
                  <a:lnTo>
                    <a:pt x="0" y="843"/>
                  </a:lnTo>
                  <a:lnTo>
                    <a:pt x="24" y="843"/>
                  </a:lnTo>
                  <a:lnTo>
                    <a:pt x="24" y="14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" name="Rectangle 178"/>
            <p:cNvSpPr>
              <a:spLocks noChangeArrowheads="1"/>
            </p:cNvSpPr>
            <p:nvPr/>
          </p:nvSpPr>
          <p:spPr bwMode="auto">
            <a:xfrm>
              <a:off x="2459" y="1046"/>
              <a:ext cx="268" cy="323"/>
            </a:xfrm>
            <a:prstGeom prst="rect">
              <a:avLst/>
            </a:prstGeom>
            <a:solidFill>
              <a:srgbClr val="C6E0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" name="Freeform 179"/>
            <p:cNvSpPr>
              <a:spLocks/>
            </p:cNvSpPr>
            <p:nvPr/>
          </p:nvSpPr>
          <p:spPr bwMode="auto">
            <a:xfrm>
              <a:off x="2459" y="1034"/>
              <a:ext cx="282" cy="25"/>
            </a:xfrm>
            <a:custGeom>
              <a:avLst/>
              <a:gdLst/>
              <a:ahLst/>
              <a:cxnLst>
                <a:cxn ang="0">
                  <a:pos x="282" y="12"/>
                </a:cxn>
                <a:cxn ang="0">
                  <a:pos x="268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268" y="25"/>
                </a:cxn>
                <a:cxn ang="0">
                  <a:pos x="255" y="12"/>
                </a:cxn>
                <a:cxn ang="0">
                  <a:pos x="282" y="12"/>
                </a:cxn>
                <a:cxn ang="0">
                  <a:pos x="282" y="0"/>
                </a:cxn>
                <a:cxn ang="0">
                  <a:pos x="268" y="0"/>
                </a:cxn>
                <a:cxn ang="0">
                  <a:pos x="282" y="12"/>
                </a:cxn>
              </a:cxnLst>
              <a:rect l="0" t="0" r="r" b="b"/>
              <a:pathLst>
                <a:path w="282" h="25">
                  <a:moveTo>
                    <a:pt x="282" y="12"/>
                  </a:moveTo>
                  <a:lnTo>
                    <a:pt x="268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268" y="25"/>
                  </a:lnTo>
                  <a:lnTo>
                    <a:pt x="255" y="12"/>
                  </a:lnTo>
                  <a:lnTo>
                    <a:pt x="282" y="12"/>
                  </a:lnTo>
                  <a:lnTo>
                    <a:pt x="282" y="0"/>
                  </a:lnTo>
                  <a:lnTo>
                    <a:pt x="268" y="0"/>
                  </a:lnTo>
                  <a:lnTo>
                    <a:pt x="28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" name="Freeform 180"/>
            <p:cNvSpPr>
              <a:spLocks/>
            </p:cNvSpPr>
            <p:nvPr/>
          </p:nvSpPr>
          <p:spPr bwMode="auto">
            <a:xfrm>
              <a:off x="2714" y="1046"/>
              <a:ext cx="27" cy="336"/>
            </a:xfrm>
            <a:custGeom>
              <a:avLst/>
              <a:gdLst/>
              <a:ahLst/>
              <a:cxnLst>
                <a:cxn ang="0">
                  <a:pos x="13" y="336"/>
                </a:cxn>
                <a:cxn ang="0">
                  <a:pos x="27" y="323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323"/>
                </a:cxn>
                <a:cxn ang="0">
                  <a:pos x="13" y="311"/>
                </a:cxn>
                <a:cxn ang="0">
                  <a:pos x="13" y="336"/>
                </a:cxn>
                <a:cxn ang="0">
                  <a:pos x="27" y="336"/>
                </a:cxn>
                <a:cxn ang="0">
                  <a:pos x="27" y="323"/>
                </a:cxn>
                <a:cxn ang="0">
                  <a:pos x="13" y="336"/>
                </a:cxn>
              </a:cxnLst>
              <a:rect l="0" t="0" r="r" b="b"/>
              <a:pathLst>
                <a:path w="27" h="336">
                  <a:moveTo>
                    <a:pt x="13" y="336"/>
                  </a:moveTo>
                  <a:lnTo>
                    <a:pt x="27" y="32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323"/>
                  </a:lnTo>
                  <a:lnTo>
                    <a:pt x="13" y="311"/>
                  </a:lnTo>
                  <a:lnTo>
                    <a:pt x="13" y="336"/>
                  </a:lnTo>
                  <a:lnTo>
                    <a:pt x="27" y="336"/>
                  </a:lnTo>
                  <a:lnTo>
                    <a:pt x="27" y="323"/>
                  </a:lnTo>
                  <a:lnTo>
                    <a:pt x="13" y="3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" name="Freeform 181"/>
            <p:cNvSpPr>
              <a:spLocks/>
            </p:cNvSpPr>
            <p:nvPr/>
          </p:nvSpPr>
          <p:spPr bwMode="auto">
            <a:xfrm>
              <a:off x="2448" y="1357"/>
              <a:ext cx="279" cy="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25"/>
                </a:cxn>
                <a:cxn ang="0">
                  <a:pos x="279" y="25"/>
                </a:cxn>
                <a:cxn ang="0">
                  <a:pos x="279" y="0"/>
                </a:cxn>
                <a:cxn ang="0">
                  <a:pos x="11" y="0"/>
                </a:cxn>
                <a:cxn ang="0">
                  <a:pos x="24" y="12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2"/>
                </a:cxn>
              </a:cxnLst>
              <a:rect l="0" t="0" r="r" b="b"/>
              <a:pathLst>
                <a:path w="279" h="25">
                  <a:moveTo>
                    <a:pt x="0" y="12"/>
                  </a:moveTo>
                  <a:lnTo>
                    <a:pt x="11" y="25"/>
                  </a:lnTo>
                  <a:lnTo>
                    <a:pt x="279" y="25"/>
                  </a:lnTo>
                  <a:lnTo>
                    <a:pt x="279" y="0"/>
                  </a:lnTo>
                  <a:lnTo>
                    <a:pt x="11" y="0"/>
                  </a:lnTo>
                  <a:lnTo>
                    <a:pt x="24" y="12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" name="Freeform 182"/>
            <p:cNvSpPr>
              <a:spLocks/>
            </p:cNvSpPr>
            <p:nvPr/>
          </p:nvSpPr>
          <p:spPr bwMode="auto">
            <a:xfrm>
              <a:off x="2448" y="1034"/>
              <a:ext cx="24" cy="33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2"/>
                </a:cxn>
                <a:cxn ang="0">
                  <a:pos x="0" y="335"/>
                </a:cxn>
                <a:cxn ang="0">
                  <a:pos x="24" y="335"/>
                </a:cxn>
                <a:cxn ang="0">
                  <a:pos x="24" y="12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1" y="0"/>
                </a:cxn>
              </a:cxnLst>
              <a:rect l="0" t="0" r="r" b="b"/>
              <a:pathLst>
                <a:path w="24" h="335">
                  <a:moveTo>
                    <a:pt x="11" y="0"/>
                  </a:moveTo>
                  <a:lnTo>
                    <a:pt x="0" y="12"/>
                  </a:lnTo>
                  <a:lnTo>
                    <a:pt x="0" y="335"/>
                  </a:lnTo>
                  <a:lnTo>
                    <a:pt x="24" y="335"/>
                  </a:lnTo>
                  <a:lnTo>
                    <a:pt x="24" y="12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" name="Rectangle 183"/>
            <p:cNvSpPr>
              <a:spLocks noChangeArrowheads="1"/>
            </p:cNvSpPr>
            <p:nvPr/>
          </p:nvSpPr>
          <p:spPr bwMode="auto">
            <a:xfrm>
              <a:off x="2463" y="1395"/>
              <a:ext cx="264" cy="379"/>
            </a:xfrm>
            <a:prstGeom prst="rect">
              <a:avLst/>
            </a:prstGeom>
            <a:solidFill>
              <a:srgbClr val="C6E0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" name="Freeform 184"/>
            <p:cNvSpPr>
              <a:spLocks/>
            </p:cNvSpPr>
            <p:nvPr/>
          </p:nvSpPr>
          <p:spPr bwMode="auto">
            <a:xfrm>
              <a:off x="2463" y="1384"/>
              <a:ext cx="278" cy="24"/>
            </a:xfrm>
            <a:custGeom>
              <a:avLst/>
              <a:gdLst/>
              <a:ahLst/>
              <a:cxnLst>
                <a:cxn ang="0">
                  <a:pos x="278" y="11"/>
                </a:cxn>
                <a:cxn ang="0">
                  <a:pos x="264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64" y="24"/>
                </a:cxn>
                <a:cxn ang="0">
                  <a:pos x="251" y="11"/>
                </a:cxn>
                <a:cxn ang="0">
                  <a:pos x="278" y="11"/>
                </a:cxn>
                <a:cxn ang="0">
                  <a:pos x="278" y="0"/>
                </a:cxn>
                <a:cxn ang="0">
                  <a:pos x="264" y="0"/>
                </a:cxn>
                <a:cxn ang="0">
                  <a:pos x="278" y="11"/>
                </a:cxn>
              </a:cxnLst>
              <a:rect l="0" t="0" r="r" b="b"/>
              <a:pathLst>
                <a:path w="278" h="24">
                  <a:moveTo>
                    <a:pt x="278" y="11"/>
                  </a:moveTo>
                  <a:lnTo>
                    <a:pt x="26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64" y="24"/>
                  </a:lnTo>
                  <a:lnTo>
                    <a:pt x="251" y="11"/>
                  </a:lnTo>
                  <a:lnTo>
                    <a:pt x="278" y="11"/>
                  </a:lnTo>
                  <a:lnTo>
                    <a:pt x="278" y="0"/>
                  </a:lnTo>
                  <a:lnTo>
                    <a:pt x="264" y="0"/>
                  </a:lnTo>
                  <a:lnTo>
                    <a:pt x="27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" name="Freeform 185"/>
            <p:cNvSpPr>
              <a:spLocks/>
            </p:cNvSpPr>
            <p:nvPr/>
          </p:nvSpPr>
          <p:spPr bwMode="auto">
            <a:xfrm>
              <a:off x="2714" y="1395"/>
              <a:ext cx="27" cy="392"/>
            </a:xfrm>
            <a:custGeom>
              <a:avLst/>
              <a:gdLst/>
              <a:ahLst/>
              <a:cxnLst>
                <a:cxn ang="0">
                  <a:pos x="13" y="392"/>
                </a:cxn>
                <a:cxn ang="0">
                  <a:pos x="27" y="379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379"/>
                </a:cxn>
                <a:cxn ang="0">
                  <a:pos x="13" y="368"/>
                </a:cxn>
                <a:cxn ang="0">
                  <a:pos x="13" y="392"/>
                </a:cxn>
                <a:cxn ang="0">
                  <a:pos x="27" y="392"/>
                </a:cxn>
                <a:cxn ang="0">
                  <a:pos x="27" y="379"/>
                </a:cxn>
                <a:cxn ang="0">
                  <a:pos x="13" y="392"/>
                </a:cxn>
              </a:cxnLst>
              <a:rect l="0" t="0" r="r" b="b"/>
              <a:pathLst>
                <a:path w="27" h="392">
                  <a:moveTo>
                    <a:pt x="13" y="392"/>
                  </a:moveTo>
                  <a:lnTo>
                    <a:pt x="27" y="37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379"/>
                  </a:lnTo>
                  <a:lnTo>
                    <a:pt x="13" y="368"/>
                  </a:lnTo>
                  <a:lnTo>
                    <a:pt x="13" y="392"/>
                  </a:lnTo>
                  <a:lnTo>
                    <a:pt x="27" y="392"/>
                  </a:lnTo>
                  <a:lnTo>
                    <a:pt x="27" y="379"/>
                  </a:lnTo>
                  <a:lnTo>
                    <a:pt x="13" y="3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" name="Freeform 186"/>
            <p:cNvSpPr>
              <a:spLocks/>
            </p:cNvSpPr>
            <p:nvPr/>
          </p:nvSpPr>
          <p:spPr bwMode="auto">
            <a:xfrm>
              <a:off x="2449" y="1763"/>
              <a:ext cx="278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4" y="24"/>
                </a:cxn>
                <a:cxn ang="0">
                  <a:pos x="278" y="24"/>
                </a:cxn>
                <a:cxn ang="0">
                  <a:pos x="278" y="0"/>
                </a:cxn>
                <a:cxn ang="0">
                  <a:pos x="14" y="0"/>
                </a:cxn>
                <a:cxn ang="0">
                  <a:pos x="27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4" y="24"/>
                </a:cxn>
                <a:cxn ang="0">
                  <a:pos x="0" y="11"/>
                </a:cxn>
              </a:cxnLst>
              <a:rect l="0" t="0" r="r" b="b"/>
              <a:pathLst>
                <a:path w="278" h="24">
                  <a:moveTo>
                    <a:pt x="0" y="11"/>
                  </a:moveTo>
                  <a:lnTo>
                    <a:pt x="14" y="24"/>
                  </a:lnTo>
                  <a:lnTo>
                    <a:pt x="278" y="24"/>
                  </a:lnTo>
                  <a:lnTo>
                    <a:pt x="278" y="0"/>
                  </a:lnTo>
                  <a:lnTo>
                    <a:pt x="14" y="0"/>
                  </a:lnTo>
                  <a:lnTo>
                    <a:pt x="27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Freeform 187"/>
            <p:cNvSpPr>
              <a:spLocks/>
            </p:cNvSpPr>
            <p:nvPr/>
          </p:nvSpPr>
          <p:spPr bwMode="auto">
            <a:xfrm>
              <a:off x="2449" y="1384"/>
              <a:ext cx="27" cy="39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1"/>
                </a:cxn>
                <a:cxn ang="0">
                  <a:pos x="0" y="390"/>
                </a:cxn>
                <a:cxn ang="0">
                  <a:pos x="27" y="390"/>
                </a:cxn>
                <a:cxn ang="0">
                  <a:pos x="27" y="11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4" y="0"/>
                </a:cxn>
              </a:cxnLst>
              <a:rect l="0" t="0" r="r" b="b"/>
              <a:pathLst>
                <a:path w="27" h="390">
                  <a:moveTo>
                    <a:pt x="14" y="0"/>
                  </a:moveTo>
                  <a:lnTo>
                    <a:pt x="0" y="11"/>
                  </a:lnTo>
                  <a:lnTo>
                    <a:pt x="0" y="390"/>
                  </a:lnTo>
                  <a:lnTo>
                    <a:pt x="27" y="390"/>
                  </a:lnTo>
                  <a:lnTo>
                    <a:pt x="27" y="11"/>
                  </a:lnTo>
                  <a:lnTo>
                    <a:pt x="14" y="2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Rectangle 188"/>
            <p:cNvSpPr>
              <a:spLocks noChangeArrowheads="1"/>
            </p:cNvSpPr>
            <p:nvPr/>
          </p:nvSpPr>
          <p:spPr bwMode="auto">
            <a:xfrm>
              <a:off x="2699" y="2589"/>
              <a:ext cx="620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" name="Rectangle 189"/>
            <p:cNvSpPr>
              <a:spLocks noChangeArrowheads="1"/>
            </p:cNvSpPr>
            <p:nvPr/>
          </p:nvSpPr>
          <p:spPr bwMode="auto">
            <a:xfrm>
              <a:off x="4024" y="2581"/>
              <a:ext cx="43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" name="Rectangle 190"/>
            <p:cNvSpPr>
              <a:spLocks noChangeArrowheads="1"/>
            </p:cNvSpPr>
            <p:nvPr/>
          </p:nvSpPr>
          <p:spPr bwMode="auto">
            <a:xfrm>
              <a:off x="4020" y="2651"/>
              <a:ext cx="4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" name="Rectangle 191"/>
            <p:cNvSpPr>
              <a:spLocks noChangeArrowheads="1"/>
            </p:cNvSpPr>
            <p:nvPr/>
          </p:nvSpPr>
          <p:spPr bwMode="auto">
            <a:xfrm>
              <a:off x="4014" y="2720"/>
              <a:ext cx="41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" name="Rectangle 192"/>
            <p:cNvSpPr>
              <a:spLocks noChangeArrowheads="1"/>
            </p:cNvSpPr>
            <p:nvPr/>
          </p:nvSpPr>
          <p:spPr bwMode="auto">
            <a:xfrm>
              <a:off x="4018" y="2790"/>
              <a:ext cx="4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" name="Rectangle 193"/>
            <p:cNvSpPr>
              <a:spLocks noChangeArrowheads="1"/>
            </p:cNvSpPr>
            <p:nvPr/>
          </p:nvSpPr>
          <p:spPr bwMode="auto">
            <a:xfrm>
              <a:off x="4014" y="2857"/>
              <a:ext cx="41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" name="Rectangle 194"/>
            <p:cNvSpPr>
              <a:spLocks noChangeArrowheads="1"/>
            </p:cNvSpPr>
            <p:nvPr/>
          </p:nvSpPr>
          <p:spPr bwMode="auto">
            <a:xfrm>
              <a:off x="4018" y="2927"/>
              <a:ext cx="4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" name="Rectangle 195"/>
            <p:cNvSpPr>
              <a:spLocks noChangeArrowheads="1"/>
            </p:cNvSpPr>
            <p:nvPr/>
          </p:nvSpPr>
          <p:spPr bwMode="auto">
            <a:xfrm>
              <a:off x="4014" y="2995"/>
              <a:ext cx="4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" name="Rectangle 196"/>
            <p:cNvSpPr>
              <a:spLocks noChangeArrowheads="1"/>
            </p:cNvSpPr>
            <p:nvPr/>
          </p:nvSpPr>
          <p:spPr bwMode="auto">
            <a:xfrm>
              <a:off x="4018" y="3062"/>
              <a:ext cx="41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" name="Rectangle 197"/>
            <p:cNvSpPr>
              <a:spLocks noChangeArrowheads="1"/>
            </p:cNvSpPr>
            <p:nvPr/>
          </p:nvSpPr>
          <p:spPr bwMode="auto">
            <a:xfrm>
              <a:off x="4018" y="3137"/>
              <a:ext cx="41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" name="Rectangle 198"/>
            <p:cNvSpPr>
              <a:spLocks noChangeArrowheads="1"/>
            </p:cNvSpPr>
            <p:nvPr/>
          </p:nvSpPr>
          <p:spPr bwMode="auto">
            <a:xfrm>
              <a:off x="3291" y="2591"/>
              <a:ext cx="43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" name="Rectangle 199"/>
            <p:cNvSpPr>
              <a:spLocks noChangeArrowheads="1"/>
            </p:cNvSpPr>
            <p:nvPr/>
          </p:nvSpPr>
          <p:spPr bwMode="auto">
            <a:xfrm>
              <a:off x="3285" y="2662"/>
              <a:ext cx="44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" name="Rectangle 200"/>
            <p:cNvSpPr>
              <a:spLocks noChangeArrowheads="1"/>
            </p:cNvSpPr>
            <p:nvPr/>
          </p:nvSpPr>
          <p:spPr bwMode="auto">
            <a:xfrm>
              <a:off x="3280" y="2730"/>
              <a:ext cx="45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" name="Rectangle 201"/>
            <p:cNvSpPr>
              <a:spLocks noChangeArrowheads="1"/>
            </p:cNvSpPr>
            <p:nvPr/>
          </p:nvSpPr>
          <p:spPr bwMode="auto">
            <a:xfrm>
              <a:off x="3283" y="2799"/>
              <a:ext cx="44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" name="Rectangle 202"/>
            <p:cNvSpPr>
              <a:spLocks noChangeArrowheads="1"/>
            </p:cNvSpPr>
            <p:nvPr/>
          </p:nvSpPr>
          <p:spPr bwMode="auto">
            <a:xfrm>
              <a:off x="3280" y="2869"/>
              <a:ext cx="45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0" name="Group 203"/>
            <p:cNvGrpSpPr>
              <a:grpSpLocks/>
            </p:cNvGrpSpPr>
            <p:nvPr/>
          </p:nvGrpSpPr>
          <p:grpSpPr bwMode="auto">
            <a:xfrm>
              <a:off x="1398" y="2510"/>
              <a:ext cx="3076" cy="1350"/>
              <a:chOff x="1398" y="2510"/>
              <a:chExt cx="3076" cy="1350"/>
            </a:xfrm>
          </p:grpSpPr>
          <p:sp>
            <p:nvSpPr>
              <p:cNvPr id="275" name="Rectangle 204"/>
              <p:cNvSpPr>
                <a:spLocks noChangeArrowheads="1"/>
              </p:cNvSpPr>
              <p:nvPr/>
            </p:nvSpPr>
            <p:spPr bwMode="auto">
              <a:xfrm>
                <a:off x="3283" y="2936"/>
                <a:ext cx="44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" name="Rectangle 205"/>
              <p:cNvSpPr>
                <a:spLocks noChangeArrowheads="1"/>
              </p:cNvSpPr>
              <p:nvPr/>
            </p:nvSpPr>
            <p:spPr bwMode="auto">
              <a:xfrm>
                <a:off x="3280" y="3004"/>
                <a:ext cx="45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" name="Rectangle 206"/>
              <p:cNvSpPr>
                <a:spLocks noChangeArrowheads="1"/>
              </p:cNvSpPr>
              <p:nvPr/>
            </p:nvSpPr>
            <p:spPr bwMode="auto">
              <a:xfrm>
                <a:off x="3283" y="3073"/>
                <a:ext cx="44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" name="Rectangle 207"/>
              <p:cNvSpPr>
                <a:spLocks noChangeArrowheads="1"/>
              </p:cNvSpPr>
              <p:nvPr/>
            </p:nvSpPr>
            <p:spPr bwMode="auto">
              <a:xfrm>
                <a:off x="3283" y="3147"/>
                <a:ext cx="44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" name="Rectangle 208"/>
              <p:cNvSpPr>
                <a:spLocks noChangeArrowheads="1"/>
              </p:cNvSpPr>
              <p:nvPr/>
            </p:nvSpPr>
            <p:spPr bwMode="auto">
              <a:xfrm>
                <a:off x="2712" y="2591"/>
                <a:ext cx="46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" name="Rectangle 209"/>
              <p:cNvSpPr>
                <a:spLocks noChangeArrowheads="1"/>
              </p:cNvSpPr>
              <p:nvPr/>
            </p:nvSpPr>
            <p:spPr bwMode="auto">
              <a:xfrm>
                <a:off x="2711" y="2662"/>
                <a:ext cx="41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" name="Rectangle 210"/>
              <p:cNvSpPr>
                <a:spLocks noChangeArrowheads="1"/>
              </p:cNvSpPr>
              <p:nvPr/>
            </p:nvSpPr>
            <p:spPr bwMode="auto">
              <a:xfrm>
                <a:off x="2705" y="2730"/>
                <a:ext cx="41" cy="2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2" name="Rectangle 211"/>
              <p:cNvSpPr>
                <a:spLocks noChangeArrowheads="1"/>
              </p:cNvSpPr>
              <p:nvPr/>
            </p:nvSpPr>
            <p:spPr bwMode="auto">
              <a:xfrm>
                <a:off x="2707" y="2799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3" name="Rectangle 212"/>
              <p:cNvSpPr>
                <a:spLocks noChangeArrowheads="1"/>
              </p:cNvSpPr>
              <p:nvPr/>
            </p:nvSpPr>
            <p:spPr bwMode="auto">
              <a:xfrm>
                <a:off x="2705" y="2869"/>
                <a:ext cx="41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4" name="Rectangle 213"/>
              <p:cNvSpPr>
                <a:spLocks noChangeArrowheads="1"/>
              </p:cNvSpPr>
              <p:nvPr/>
            </p:nvSpPr>
            <p:spPr bwMode="auto">
              <a:xfrm>
                <a:off x="2707" y="2936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5" name="Rectangle 214"/>
              <p:cNvSpPr>
                <a:spLocks noChangeArrowheads="1"/>
              </p:cNvSpPr>
              <p:nvPr/>
            </p:nvSpPr>
            <p:spPr bwMode="auto">
              <a:xfrm>
                <a:off x="2705" y="3004"/>
                <a:ext cx="41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" name="Rectangle 215"/>
              <p:cNvSpPr>
                <a:spLocks noChangeArrowheads="1"/>
              </p:cNvSpPr>
              <p:nvPr/>
            </p:nvSpPr>
            <p:spPr bwMode="auto">
              <a:xfrm>
                <a:off x="2707" y="3073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" name="Rectangle 216"/>
              <p:cNvSpPr>
                <a:spLocks noChangeArrowheads="1"/>
              </p:cNvSpPr>
              <p:nvPr/>
            </p:nvSpPr>
            <p:spPr bwMode="auto">
              <a:xfrm>
                <a:off x="2707" y="3147"/>
                <a:ext cx="43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" name="Rectangle 217"/>
              <p:cNvSpPr>
                <a:spLocks noChangeArrowheads="1"/>
              </p:cNvSpPr>
              <p:nvPr/>
            </p:nvSpPr>
            <p:spPr bwMode="auto">
              <a:xfrm>
                <a:off x="1967" y="2591"/>
                <a:ext cx="43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" name="Rectangle 218"/>
              <p:cNvSpPr>
                <a:spLocks noChangeArrowheads="1"/>
              </p:cNvSpPr>
              <p:nvPr/>
            </p:nvSpPr>
            <p:spPr bwMode="auto">
              <a:xfrm>
                <a:off x="1961" y="2662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0" name="Rectangle 219"/>
              <p:cNvSpPr>
                <a:spLocks noChangeArrowheads="1"/>
              </p:cNvSpPr>
              <p:nvPr/>
            </p:nvSpPr>
            <p:spPr bwMode="auto">
              <a:xfrm>
                <a:off x="1955" y="2730"/>
                <a:ext cx="44" cy="2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1" name="Rectangle 220"/>
              <p:cNvSpPr>
                <a:spLocks noChangeArrowheads="1"/>
              </p:cNvSpPr>
              <p:nvPr/>
            </p:nvSpPr>
            <p:spPr bwMode="auto">
              <a:xfrm>
                <a:off x="1959" y="2799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2" name="Rectangle 221"/>
              <p:cNvSpPr>
                <a:spLocks noChangeArrowheads="1"/>
              </p:cNvSpPr>
              <p:nvPr/>
            </p:nvSpPr>
            <p:spPr bwMode="auto">
              <a:xfrm>
                <a:off x="1955" y="2869"/>
                <a:ext cx="44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3" name="Rectangle 222"/>
              <p:cNvSpPr>
                <a:spLocks noChangeArrowheads="1"/>
              </p:cNvSpPr>
              <p:nvPr/>
            </p:nvSpPr>
            <p:spPr bwMode="auto">
              <a:xfrm>
                <a:off x="1959" y="2936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4" name="Rectangle 223"/>
              <p:cNvSpPr>
                <a:spLocks noChangeArrowheads="1"/>
              </p:cNvSpPr>
              <p:nvPr/>
            </p:nvSpPr>
            <p:spPr bwMode="auto">
              <a:xfrm>
                <a:off x="1955" y="3004"/>
                <a:ext cx="44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5" name="Rectangle 224"/>
              <p:cNvSpPr>
                <a:spLocks noChangeArrowheads="1"/>
              </p:cNvSpPr>
              <p:nvPr/>
            </p:nvSpPr>
            <p:spPr bwMode="auto">
              <a:xfrm>
                <a:off x="1959" y="3073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6" name="Rectangle 225"/>
              <p:cNvSpPr>
                <a:spLocks noChangeArrowheads="1"/>
              </p:cNvSpPr>
              <p:nvPr/>
            </p:nvSpPr>
            <p:spPr bwMode="auto">
              <a:xfrm>
                <a:off x="1959" y="3147"/>
                <a:ext cx="43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" name="Rectangle 226"/>
              <p:cNvSpPr>
                <a:spLocks noChangeArrowheads="1"/>
              </p:cNvSpPr>
              <p:nvPr/>
            </p:nvSpPr>
            <p:spPr bwMode="auto">
              <a:xfrm>
                <a:off x="1914" y="2523"/>
                <a:ext cx="55" cy="6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" name="Freeform 227"/>
              <p:cNvSpPr>
                <a:spLocks/>
              </p:cNvSpPr>
              <p:nvPr/>
            </p:nvSpPr>
            <p:spPr bwMode="auto">
              <a:xfrm>
                <a:off x="1914" y="2510"/>
                <a:ext cx="68" cy="25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55" y="25"/>
                  </a:cxn>
                  <a:cxn ang="0">
                    <a:pos x="41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5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55" y="25"/>
                    </a:lnTo>
                    <a:lnTo>
                      <a:pt x="41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" name="Freeform 228"/>
              <p:cNvSpPr>
                <a:spLocks/>
              </p:cNvSpPr>
              <p:nvPr/>
            </p:nvSpPr>
            <p:spPr bwMode="auto">
              <a:xfrm>
                <a:off x="1955" y="2523"/>
                <a:ext cx="27" cy="702"/>
              </a:xfrm>
              <a:custGeom>
                <a:avLst/>
                <a:gdLst/>
                <a:ahLst/>
                <a:cxnLst>
                  <a:cxn ang="0">
                    <a:pos x="14" y="702"/>
                  </a:cxn>
                  <a:cxn ang="0">
                    <a:pos x="27" y="691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691"/>
                  </a:cxn>
                  <a:cxn ang="0">
                    <a:pos x="14" y="678"/>
                  </a:cxn>
                  <a:cxn ang="0">
                    <a:pos x="14" y="702"/>
                  </a:cxn>
                  <a:cxn ang="0">
                    <a:pos x="27" y="702"/>
                  </a:cxn>
                  <a:cxn ang="0">
                    <a:pos x="27" y="691"/>
                  </a:cxn>
                  <a:cxn ang="0">
                    <a:pos x="14" y="702"/>
                  </a:cxn>
                </a:cxnLst>
                <a:rect l="0" t="0" r="r" b="b"/>
                <a:pathLst>
                  <a:path w="27" h="702">
                    <a:moveTo>
                      <a:pt x="14" y="702"/>
                    </a:moveTo>
                    <a:lnTo>
                      <a:pt x="27" y="691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691"/>
                    </a:lnTo>
                    <a:lnTo>
                      <a:pt x="14" y="678"/>
                    </a:lnTo>
                    <a:lnTo>
                      <a:pt x="14" y="702"/>
                    </a:lnTo>
                    <a:lnTo>
                      <a:pt x="27" y="702"/>
                    </a:lnTo>
                    <a:lnTo>
                      <a:pt x="27" y="691"/>
                    </a:lnTo>
                    <a:lnTo>
                      <a:pt x="14" y="7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" name="Freeform 229"/>
              <p:cNvSpPr>
                <a:spLocks/>
              </p:cNvSpPr>
              <p:nvPr/>
            </p:nvSpPr>
            <p:spPr bwMode="auto">
              <a:xfrm>
                <a:off x="1901" y="3201"/>
                <a:ext cx="68" cy="2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6" y="13"/>
                  </a:cxn>
                  <a:cxn ang="0">
                    <a:pos x="0" y="13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3"/>
                  </a:cxn>
                </a:cxnLst>
                <a:rect l="0" t="0" r="r" b="b"/>
                <a:pathLst>
                  <a:path w="68" h="24">
                    <a:moveTo>
                      <a:pt x="0" y="13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6" y="13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1" name="Freeform 230"/>
              <p:cNvSpPr>
                <a:spLocks/>
              </p:cNvSpPr>
              <p:nvPr/>
            </p:nvSpPr>
            <p:spPr bwMode="auto">
              <a:xfrm>
                <a:off x="1901" y="2510"/>
                <a:ext cx="26" cy="70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704"/>
                  </a:cxn>
                  <a:cxn ang="0">
                    <a:pos x="26" y="704"/>
                  </a:cxn>
                  <a:cxn ang="0">
                    <a:pos x="26" y="13"/>
                  </a:cxn>
                  <a:cxn ang="0">
                    <a:pos x="13" y="25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6" h="704">
                    <a:moveTo>
                      <a:pt x="13" y="0"/>
                    </a:moveTo>
                    <a:lnTo>
                      <a:pt x="0" y="13"/>
                    </a:lnTo>
                    <a:lnTo>
                      <a:pt x="0" y="704"/>
                    </a:lnTo>
                    <a:lnTo>
                      <a:pt x="26" y="704"/>
                    </a:lnTo>
                    <a:lnTo>
                      <a:pt x="26" y="13"/>
                    </a:lnTo>
                    <a:lnTo>
                      <a:pt x="13" y="25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2" name="Rectangle 231"/>
              <p:cNvSpPr>
                <a:spLocks noChangeArrowheads="1"/>
              </p:cNvSpPr>
              <p:nvPr/>
            </p:nvSpPr>
            <p:spPr bwMode="auto">
              <a:xfrm>
                <a:off x="2712" y="3225"/>
                <a:ext cx="46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3" name="Rectangle 232"/>
              <p:cNvSpPr>
                <a:spLocks noChangeArrowheads="1"/>
              </p:cNvSpPr>
              <p:nvPr/>
            </p:nvSpPr>
            <p:spPr bwMode="auto">
              <a:xfrm>
                <a:off x="2711" y="3295"/>
                <a:ext cx="41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4" name="Rectangle 233"/>
              <p:cNvSpPr>
                <a:spLocks noChangeArrowheads="1"/>
              </p:cNvSpPr>
              <p:nvPr/>
            </p:nvSpPr>
            <p:spPr bwMode="auto">
              <a:xfrm>
                <a:off x="2705" y="3366"/>
                <a:ext cx="41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5" name="Rectangle 234"/>
              <p:cNvSpPr>
                <a:spLocks noChangeArrowheads="1"/>
              </p:cNvSpPr>
              <p:nvPr/>
            </p:nvSpPr>
            <p:spPr bwMode="auto">
              <a:xfrm>
                <a:off x="2707" y="3434"/>
                <a:ext cx="43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6" name="Rectangle 235"/>
              <p:cNvSpPr>
                <a:spLocks noChangeArrowheads="1"/>
              </p:cNvSpPr>
              <p:nvPr/>
            </p:nvSpPr>
            <p:spPr bwMode="auto">
              <a:xfrm>
                <a:off x="2705" y="3503"/>
                <a:ext cx="41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" name="Rectangle 236"/>
              <p:cNvSpPr>
                <a:spLocks noChangeArrowheads="1"/>
              </p:cNvSpPr>
              <p:nvPr/>
            </p:nvSpPr>
            <p:spPr bwMode="auto">
              <a:xfrm>
                <a:off x="3295" y="3225"/>
                <a:ext cx="43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" name="Rectangle 237"/>
              <p:cNvSpPr>
                <a:spLocks noChangeArrowheads="1"/>
              </p:cNvSpPr>
              <p:nvPr/>
            </p:nvSpPr>
            <p:spPr bwMode="auto">
              <a:xfrm>
                <a:off x="3291" y="3295"/>
                <a:ext cx="41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" name="Rectangle 238"/>
              <p:cNvSpPr>
                <a:spLocks noChangeArrowheads="1"/>
              </p:cNvSpPr>
              <p:nvPr/>
            </p:nvSpPr>
            <p:spPr bwMode="auto">
              <a:xfrm>
                <a:off x="3285" y="3366"/>
                <a:ext cx="42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" name="Rectangle 239"/>
              <p:cNvSpPr>
                <a:spLocks noChangeArrowheads="1"/>
              </p:cNvSpPr>
              <p:nvPr/>
            </p:nvSpPr>
            <p:spPr bwMode="auto">
              <a:xfrm>
                <a:off x="3289" y="3434"/>
                <a:ext cx="41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" name="Rectangle 240"/>
              <p:cNvSpPr>
                <a:spLocks noChangeArrowheads="1"/>
              </p:cNvSpPr>
              <p:nvPr/>
            </p:nvSpPr>
            <p:spPr bwMode="auto">
              <a:xfrm>
                <a:off x="3285" y="3503"/>
                <a:ext cx="42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" name="Rectangle 241"/>
              <p:cNvSpPr>
                <a:spLocks noChangeArrowheads="1"/>
              </p:cNvSpPr>
              <p:nvPr/>
            </p:nvSpPr>
            <p:spPr bwMode="auto">
              <a:xfrm>
                <a:off x="3552" y="2606"/>
                <a:ext cx="265" cy="379"/>
              </a:xfrm>
              <a:prstGeom prst="rect">
                <a:avLst/>
              </a:prstGeom>
              <a:solidFill>
                <a:srgbClr val="84C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" name="Freeform 242"/>
              <p:cNvSpPr>
                <a:spLocks/>
              </p:cNvSpPr>
              <p:nvPr/>
            </p:nvSpPr>
            <p:spPr bwMode="auto">
              <a:xfrm>
                <a:off x="3552" y="2593"/>
                <a:ext cx="276" cy="24"/>
              </a:xfrm>
              <a:custGeom>
                <a:avLst/>
                <a:gdLst/>
                <a:ahLst/>
                <a:cxnLst>
                  <a:cxn ang="0">
                    <a:pos x="276" y="13"/>
                  </a:cxn>
                  <a:cxn ang="0">
                    <a:pos x="26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65" y="24"/>
                  </a:cxn>
                  <a:cxn ang="0">
                    <a:pos x="252" y="13"/>
                  </a:cxn>
                  <a:cxn ang="0">
                    <a:pos x="276" y="13"/>
                  </a:cxn>
                  <a:cxn ang="0">
                    <a:pos x="276" y="0"/>
                  </a:cxn>
                  <a:cxn ang="0">
                    <a:pos x="265" y="0"/>
                  </a:cxn>
                  <a:cxn ang="0">
                    <a:pos x="276" y="13"/>
                  </a:cxn>
                </a:cxnLst>
                <a:rect l="0" t="0" r="r" b="b"/>
                <a:pathLst>
                  <a:path w="276" h="24">
                    <a:moveTo>
                      <a:pt x="276" y="13"/>
                    </a:moveTo>
                    <a:lnTo>
                      <a:pt x="26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65" y="24"/>
                    </a:lnTo>
                    <a:lnTo>
                      <a:pt x="252" y="13"/>
                    </a:lnTo>
                    <a:lnTo>
                      <a:pt x="276" y="13"/>
                    </a:lnTo>
                    <a:lnTo>
                      <a:pt x="276" y="0"/>
                    </a:lnTo>
                    <a:lnTo>
                      <a:pt x="265" y="0"/>
                    </a:lnTo>
                    <a:lnTo>
                      <a:pt x="27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" name="Freeform 243"/>
              <p:cNvSpPr>
                <a:spLocks/>
              </p:cNvSpPr>
              <p:nvPr/>
            </p:nvSpPr>
            <p:spPr bwMode="auto">
              <a:xfrm>
                <a:off x="3804" y="2606"/>
                <a:ext cx="24" cy="390"/>
              </a:xfrm>
              <a:custGeom>
                <a:avLst/>
                <a:gdLst/>
                <a:ahLst/>
                <a:cxnLst>
                  <a:cxn ang="0">
                    <a:pos x="13" y="390"/>
                  </a:cxn>
                  <a:cxn ang="0">
                    <a:pos x="24" y="379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79"/>
                  </a:cxn>
                  <a:cxn ang="0">
                    <a:pos x="13" y="366"/>
                  </a:cxn>
                  <a:cxn ang="0">
                    <a:pos x="13" y="390"/>
                  </a:cxn>
                  <a:cxn ang="0">
                    <a:pos x="24" y="390"/>
                  </a:cxn>
                  <a:cxn ang="0">
                    <a:pos x="24" y="379"/>
                  </a:cxn>
                  <a:cxn ang="0">
                    <a:pos x="13" y="390"/>
                  </a:cxn>
                </a:cxnLst>
                <a:rect l="0" t="0" r="r" b="b"/>
                <a:pathLst>
                  <a:path w="24" h="390">
                    <a:moveTo>
                      <a:pt x="13" y="390"/>
                    </a:moveTo>
                    <a:lnTo>
                      <a:pt x="24" y="379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79"/>
                    </a:lnTo>
                    <a:lnTo>
                      <a:pt x="13" y="366"/>
                    </a:lnTo>
                    <a:lnTo>
                      <a:pt x="13" y="390"/>
                    </a:lnTo>
                    <a:lnTo>
                      <a:pt x="24" y="390"/>
                    </a:lnTo>
                    <a:lnTo>
                      <a:pt x="24" y="379"/>
                    </a:lnTo>
                    <a:lnTo>
                      <a:pt x="13" y="3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" name="Freeform 244"/>
              <p:cNvSpPr>
                <a:spLocks/>
              </p:cNvSpPr>
              <p:nvPr/>
            </p:nvSpPr>
            <p:spPr bwMode="auto">
              <a:xfrm>
                <a:off x="3539" y="2972"/>
                <a:ext cx="278" cy="2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4"/>
                  </a:cxn>
                  <a:cxn ang="0">
                    <a:pos x="278" y="24"/>
                  </a:cxn>
                  <a:cxn ang="0">
                    <a:pos x="278" y="0"/>
                  </a:cxn>
                  <a:cxn ang="0">
                    <a:pos x="13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3"/>
                  </a:cxn>
                </a:cxnLst>
                <a:rect l="0" t="0" r="r" b="b"/>
                <a:pathLst>
                  <a:path w="278" h="24">
                    <a:moveTo>
                      <a:pt x="0" y="13"/>
                    </a:moveTo>
                    <a:lnTo>
                      <a:pt x="13" y="24"/>
                    </a:lnTo>
                    <a:lnTo>
                      <a:pt x="278" y="24"/>
                    </a:lnTo>
                    <a:lnTo>
                      <a:pt x="278" y="0"/>
                    </a:lnTo>
                    <a:lnTo>
                      <a:pt x="13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" name="Freeform 245"/>
              <p:cNvSpPr>
                <a:spLocks/>
              </p:cNvSpPr>
              <p:nvPr/>
            </p:nvSpPr>
            <p:spPr bwMode="auto">
              <a:xfrm>
                <a:off x="3539" y="2593"/>
                <a:ext cx="24" cy="39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92"/>
                  </a:cxn>
                  <a:cxn ang="0">
                    <a:pos x="24" y="392"/>
                  </a:cxn>
                  <a:cxn ang="0">
                    <a:pos x="24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4" h="392">
                    <a:moveTo>
                      <a:pt x="13" y="0"/>
                    </a:moveTo>
                    <a:lnTo>
                      <a:pt x="0" y="13"/>
                    </a:lnTo>
                    <a:lnTo>
                      <a:pt x="0" y="392"/>
                    </a:lnTo>
                    <a:lnTo>
                      <a:pt x="24" y="392"/>
                    </a:lnTo>
                    <a:lnTo>
                      <a:pt x="24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" name="Rectangle 246"/>
              <p:cNvSpPr>
                <a:spLocks noChangeArrowheads="1"/>
              </p:cNvSpPr>
              <p:nvPr/>
            </p:nvSpPr>
            <p:spPr bwMode="auto">
              <a:xfrm>
                <a:off x="3552" y="3021"/>
                <a:ext cx="265" cy="345"/>
              </a:xfrm>
              <a:prstGeom prst="rect">
                <a:avLst/>
              </a:prstGeom>
              <a:solidFill>
                <a:srgbClr val="84C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" name="Freeform 247"/>
              <p:cNvSpPr>
                <a:spLocks/>
              </p:cNvSpPr>
              <p:nvPr/>
            </p:nvSpPr>
            <p:spPr bwMode="auto">
              <a:xfrm>
                <a:off x="3552" y="3010"/>
                <a:ext cx="276" cy="24"/>
              </a:xfrm>
              <a:custGeom>
                <a:avLst/>
                <a:gdLst/>
                <a:ahLst/>
                <a:cxnLst>
                  <a:cxn ang="0">
                    <a:pos x="276" y="11"/>
                  </a:cxn>
                  <a:cxn ang="0">
                    <a:pos x="26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65" y="24"/>
                  </a:cxn>
                  <a:cxn ang="0">
                    <a:pos x="252" y="11"/>
                  </a:cxn>
                  <a:cxn ang="0">
                    <a:pos x="276" y="11"/>
                  </a:cxn>
                  <a:cxn ang="0">
                    <a:pos x="276" y="0"/>
                  </a:cxn>
                  <a:cxn ang="0">
                    <a:pos x="265" y="0"/>
                  </a:cxn>
                  <a:cxn ang="0">
                    <a:pos x="276" y="11"/>
                  </a:cxn>
                </a:cxnLst>
                <a:rect l="0" t="0" r="r" b="b"/>
                <a:pathLst>
                  <a:path w="276" h="24">
                    <a:moveTo>
                      <a:pt x="276" y="11"/>
                    </a:moveTo>
                    <a:lnTo>
                      <a:pt x="26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65" y="24"/>
                    </a:lnTo>
                    <a:lnTo>
                      <a:pt x="252" y="11"/>
                    </a:lnTo>
                    <a:lnTo>
                      <a:pt x="276" y="11"/>
                    </a:lnTo>
                    <a:lnTo>
                      <a:pt x="276" y="0"/>
                    </a:lnTo>
                    <a:lnTo>
                      <a:pt x="265" y="0"/>
                    </a:lnTo>
                    <a:lnTo>
                      <a:pt x="27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" name="Freeform 248"/>
              <p:cNvSpPr>
                <a:spLocks/>
              </p:cNvSpPr>
              <p:nvPr/>
            </p:nvSpPr>
            <p:spPr bwMode="auto">
              <a:xfrm>
                <a:off x="3804" y="3021"/>
                <a:ext cx="24" cy="357"/>
              </a:xfrm>
              <a:custGeom>
                <a:avLst/>
                <a:gdLst/>
                <a:ahLst/>
                <a:cxnLst>
                  <a:cxn ang="0">
                    <a:pos x="13" y="357"/>
                  </a:cxn>
                  <a:cxn ang="0">
                    <a:pos x="24" y="345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45"/>
                  </a:cxn>
                  <a:cxn ang="0">
                    <a:pos x="13" y="332"/>
                  </a:cxn>
                  <a:cxn ang="0">
                    <a:pos x="13" y="357"/>
                  </a:cxn>
                  <a:cxn ang="0">
                    <a:pos x="24" y="357"/>
                  </a:cxn>
                  <a:cxn ang="0">
                    <a:pos x="24" y="345"/>
                  </a:cxn>
                  <a:cxn ang="0">
                    <a:pos x="13" y="357"/>
                  </a:cxn>
                </a:cxnLst>
                <a:rect l="0" t="0" r="r" b="b"/>
                <a:pathLst>
                  <a:path w="24" h="357">
                    <a:moveTo>
                      <a:pt x="13" y="357"/>
                    </a:moveTo>
                    <a:lnTo>
                      <a:pt x="24" y="345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45"/>
                    </a:lnTo>
                    <a:lnTo>
                      <a:pt x="13" y="332"/>
                    </a:lnTo>
                    <a:lnTo>
                      <a:pt x="13" y="357"/>
                    </a:lnTo>
                    <a:lnTo>
                      <a:pt x="24" y="357"/>
                    </a:lnTo>
                    <a:lnTo>
                      <a:pt x="24" y="345"/>
                    </a:lnTo>
                    <a:lnTo>
                      <a:pt x="13" y="3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" name="Freeform 249"/>
              <p:cNvSpPr>
                <a:spLocks/>
              </p:cNvSpPr>
              <p:nvPr/>
            </p:nvSpPr>
            <p:spPr bwMode="auto">
              <a:xfrm>
                <a:off x="3539" y="3353"/>
                <a:ext cx="278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5"/>
                  </a:cxn>
                  <a:cxn ang="0">
                    <a:pos x="278" y="25"/>
                  </a:cxn>
                  <a:cxn ang="0">
                    <a:pos x="278" y="0"/>
                  </a:cxn>
                  <a:cxn ang="0">
                    <a:pos x="13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3"/>
                  </a:cxn>
                </a:cxnLst>
                <a:rect l="0" t="0" r="r" b="b"/>
                <a:pathLst>
                  <a:path w="278" h="25">
                    <a:moveTo>
                      <a:pt x="0" y="13"/>
                    </a:moveTo>
                    <a:lnTo>
                      <a:pt x="13" y="25"/>
                    </a:lnTo>
                    <a:lnTo>
                      <a:pt x="278" y="25"/>
                    </a:lnTo>
                    <a:lnTo>
                      <a:pt x="278" y="0"/>
                    </a:lnTo>
                    <a:lnTo>
                      <a:pt x="13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" name="Freeform 250"/>
              <p:cNvSpPr>
                <a:spLocks/>
              </p:cNvSpPr>
              <p:nvPr/>
            </p:nvSpPr>
            <p:spPr bwMode="auto">
              <a:xfrm>
                <a:off x="3539" y="3010"/>
                <a:ext cx="24" cy="35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356"/>
                  </a:cxn>
                  <a:cxn ang="0">
                    <a:pos x="24" y="356"/>
                  </a:cxn>
                  <a:cxn ang="0">
                    <a:pos x="24" y="11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4" h="356">
                    <a:moveTo>
                      <a:pt x="13" y="0"/>
                    </a:moveTo>
                    <a:lnTo>
                      <a:pt x="0" y="11"/>
                    </a:lnTo>
                    <a:lnTo>
                      <a:pt x="0" y="356"/>
                    </a:lnTo>
                    <a:lnTo>
                      <a:pt x="24" y="356"/>
                    </a:lnTo>
                    <a:lnTo>
                      <a:pt x="24" y="11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" name="Rectangle 251"/>
              <p:cNvSpPr>
                <a:spLocks noChangeArrowheads="1"/>
              </p:cNvSpPr>
              <p:nvPr/>
            </p:nvSpPr>
            <p:spPr bwMode="auto">
              <a:xfrm>
                <a:off x="3347" y="3212"/>
                <a:ext cx="846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" name="Freeform 252"/>
              <p:cNvSpPr>
                <a:spLocks/>
              </p:cNvSpPr>
              <p:nvPr/>
            </p:nvSpPr>
            <p:spPr bwMode="auto">
              <a:xfrm>
                <a:off x="3347" y="3199"/>
                <a:ext cx="857" cy="25"/>
              </a:xfrm>
              <a:custGeom>
                <a:avLst/>
                <a:gdLst/>
                <a:ahLst/>
                <a:cxnLst>
                  <a:cxn ang="0">
                    <a:pos x="857" y="13"/>
                  </a:cxn>
                  <a:cxn ang="0">
                    <a:pos x="846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846" y="25"/>
                  </a:cxn>
                  <a:cxn ang="0">
                    <a:pos x="832" y="13"/>
                  </a:cxn>
                  <a:cxn ang="0">
                    <a:pos x="857" y="13"/>
                  </a:cxn>
                  <a:cxn ang="0">
                    <a:pos x="857" y="0"/>
                  </a:cxn>
                  <a:cxn ang="0">
                    <a:pos x="846" y="0"/>
                  </a:cxn>
                  <a:cxn ang="0">
                    <a:pos x="857" y="13"/>
                  </a:cxn>
                </a:cxnLst>
                <a:rect l="0" t="0" r="r" b="b"/>
                <a:pathLst>
                  <a:path w="857" h="25">
                    <a:moveTo>
                      <a:pt x="857" y="13"/>
                    </a:moveTo>
                    <a:lnTo>
                      <a:pt x="846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846" y="25"/>
                    </a:lnTo>
                    <a:lnTo>
                      <a:pt x="832" y="13"/>
                    </a:lnTo>
                    <a:lnTo>
                      <a:pt x="857" y="13"/>
                    </a:lnTo>
                    <a:lnTo>
                      <a:pt x="857" y="0"/>
                    </a:lnTo>
                    <a:lnTo>
                      <a:pt x="846" y="0"/>
                    </a:lnTo>
                    <a:lnTo>
                      <a:pt x="85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" name="Freeform 253"/>
              <p:cNvSpPr>
                <a:spLocks/>
              </p:cNvSpPr>
              <p:nvPr/>
            </p:nvSpPr>
            <p:spPr bwMode="auto">
              <a:xfrm>
                <a:off x="4179" y="3212"/>
                <a:ext cx="25" cy="55"/>
              </a:xfrm>
              <a:custGeom>
                <a:avLst/>
                <a:gdLst/>
                <a:ahLst/>
                <a:cxnLst>
                  <a:cxn ang="0">
                    <a:pos x="14" y="55"/>
                  </a:cxn>
                  <a:cxn ang="0">
                    <a:pos x="25" y="42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14" y="30"/>
                  </a:cxn>
                  <a:cxn ang="0">
                    <a:pos x="14" y="55"/>
                  </a:cxn>
                  <a:cxn ang="0">
                    <a:pos x="25" y="55"/>
                  </a:cxn>
                  <a:cxn ang="0">
                    <a:pos x="25" y="42"/>
                  </a:cxn>
                  <a:cxn ang="0">
                    <a:pos x="14" y="55"/>
                  </a:cxn>
                </a:cxnLst>
                <a:rect l="0" t="0" r="r" b="b"/>
                <a:pathLst>
                  <a:path w="25" h="55">
                    <a:moveTo>
                      <a:pt x="14" y="55"/>
                    </a:moveTo>
                    <a:lnTo>
                      <a:pt x="25" y="4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14" y="30"/>
                    </a:lnTo>
                    <a:lnTo>
                      <a:pt x="14" y="55"/>
                    </a:lnTo>
                    <a:lnTo>
                      <a:pt x="25" y="55"/>
                    </a:lnTo>
                    <a:lnTo>
                      <a:pt x="25" y="42"/>
                    </a:lnTo>
                    <a:lnTo>
                      <a:pt x="14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5" name="Freeform 254"/>
              <p:cNvSpPr>
                <a:spLocks/>
              </p:cNvSpPr>
              <p:nvPr/>
            </p:nvSpPr>
            <p:spPr bwMode="auto">
              <a:xfrm>
                <a:off x="3334" y="3242"/>
                <a:ext cx="859" cy="2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3" y="25"/>
                  </a:cxn>
                  <a:cxn ang="0">
                    <a:pos x="859" y="25"/>
                  </a:cxn>
                  <a:cxn ang="0">
                    <a:pos x="859" y="0"/>
                  </a:cxn>
                  <a:cxn ang="0">
                    <a:pos x="13" y="0"/>
                  </a:cxn>
                  <a:cxn ang="0">
                    <a:pos x="25" y="12"/>
                  </a:cxn>
                  <a:cxn ang="0">
                    <a:pos x="0" y="12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2"/>
                  </a:cxn>
                </a:cxnLst>
                <a:rect l="0" t="0" r="r" b="b"/>
                <a:pathLst>
                  <a:path w="859" h="25">
                    <a:moveTo>
                      <a:pt x="0" y="12"/>
                    </a:moveTo>
                    <a:lnTo>
                      <a:pt x="13" y="25"/>
                    </a:lnTo>
                    <a:lnTo>
                      <a:pt x="859" y="25"/>
                    </a:lnTo>
                    <a:lnTo>
                      <a:pt x="859" y="0"/>
                    </a:lnTo>
                    <a:lnTo>
                      <a:pt x="13" y="0"/>
                    </a:lnTo>
                    <a:lnTo>
                      <a:pt x="25" y="12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6" name="Freeform 255"/>
              <p:cNvSpPr>
                <a:spLocks/>
              </p:cNvSpPr>
              <p:nvPr/>
            </p:nvSpPr>
            <p:spPr bwMode="auto">
              <a:xfrm>
                <a:off x="3334" y="3199"/>
                <a:ext cx="25" cy="5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55"/>
                  </a:cxn>
                  <a:cxn ang="0">
                    <a:pos x="25" y="55"/>
                  </a:cxn>
                  <a:cxn ang="0">
                    <a:pos x="25" y="13"/>
                  </a:cxn>
                  <a:cxn ang="0">
                    <a:pos x="13" y="25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5" h="55">
                    <a:moveTo>
                      <a:pt x="13" y="0"/>
                    </a:moveTo>
                    <a:lnTo>
                      <a:pt x="0" y="13"/>
                    </a:lnTo>
                    <a:lnTo>
                      <a:pt x="0" y="55"/>
                    </a:lnTo>
                    <a:lnTo>
                      <a:pt x="25" y="55"/>
                    </a:lnTo>
                    <a:lnTo>
                      <a:pt x="25" y="13"/>
                    </a:lnTo>
                    <a:lnTo>
                      <a:pt x="13" y="25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" name="Rectangle 256"/>
              <p:cNvSpPr>
                <a:spLocks noChangeArrowheads="1"/>
              </p:cNvSpPr>
              <p:nvPr/>
            </p:nvSpPr>
            <p:spPr bwMode="auto">
              <a:xfrm>
                <a:off x="4014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" name="Freeform 257"/>
              <p:cNvSpPr>
                <a:spLocks/>
              </p:cNvSpPr>
              <p:nvPr/>
            </p:nvSpPr>
            <p:spPr bwMode="auto">
              <a:xfrm>
                <a:off x="4014" y="3235"/>
                <a:ext cx="68" cy="24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1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4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1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" name="Freeform 258"/>
              <p:cNvSpPr>
                <a:spLocks/>
              </p:cNvSpPr>
              <p:nvPr/>
            </p:nvSpPr>
            <p:spPr bwMode="auto">
              <a:xfrm>
                <a:off x="4055" y="3248"/>
                <a:ext cx="27" cy="315"/>
              </a:xfrm>
              <a:custGeom>
                <a:avLst/>
                <a:gdLst/>
                <a:ahLst/>
                <a:cxnLst>
                  <a:cxn ang="0">
                    <a:pos x="14" y="315"/>
                  </a:cxn>
                  <a:cxn ang="0">
                    <a:pos x="27" y="302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4" y="291"/>
                  </a:cxn>
                  <a:cxn ang="0">
                    <a:pos x="14" y="315"/>
                  </a:cxn>
                  <a:cxn ang="0">
                    <a:pos x="27" y="315"/>
                  </a:cxn>
                  <a:cxn ang="0">
                    <a:pos x="27" y="302"/>
                  </a:cxn>
                  <a:cxn ang="0">
                    <a:pos x="14" y="315"/>
                  </a:cxn>
                </a:cxnLst>
                <a:rect l="0" t="0" r="r" b="b"/>
                <a:pathLst>
                  <a:path w="27" h="315">
                    <a:moveTo>
                      <a:pt x="14" y="315"/>
                    </a:moveTo>
                    <a:lnTo>
                      <a:pt x="27" y="302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4" y="291"/>
                    </a:lnTo>
                    <a:lnTo>
                      <a:pt x="14" y="315"/>
                    </a:lnTo>
                    <a:lnTo>
                      <a:pt x="27" y="315"/>
                    </a:lnTo>
                    <a:lnTo>
                      <a:pt x="27" y="302"/>
                    </a:lnTo>
                    <a:lnTo>
                      <a:pt x="14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" name="Freeform 259"/>
              <p:cNvSpPr>
                <a:spLocks/>
              </p:cNvSpPr>
              <p:nvPr/>
            </p:nvSpPr>
            <p:spPr bwMode="auto">
              <a:xfrm>
                <a:off x="4001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4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" name="Freeform 260"/>
              <p:cNvSpPr>
                <a:spLocks/>
              </p:cNvSpPr>
              <p:nvPr/>
            </p:nvSpPr>
            <p:spPr bwMode="auto">
              <a:xfrm>
                <a:off x="4001" y="3235"/>
                <a:ext cx="24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4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" name="Rectangle 261"/>
              <p:cNvSpPr>
                <a:spLocks noChangeArrowheads="1"/>
              </p:cNvSpPr>
              <p:nvPr/>
            </p:nvSpPr>
            <p:spPr bwMode="auto">
              <a:xfrm>
                <a:off x="3920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" name="Freeform 262"/>
              <p:cNvSpPr>
                <a:spLocks/>
              </p:cNvSpPr>
              <p:nvPr/>
            </p:nvSpPr>
            <p:spPr bwMode="auto">
              <a:xfrm>
                <a:off x="3920" y="3235"/>
                <a:ext cx="68" cy="24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3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4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3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" name="Freeform 263"/>
              <p:cNvSpPr>
                <a:spLocks/>
              </p:cNvSpPr>
              <p:nvPr/>
            </p:nvSpPr>
            <p:spPr bwMode="auto">
              <a:xfrm>
                <a:off x="3963" y="3248"/>
                <a:ext cx="25" cy="315"/>
              </a:xfrm>
              <a:custGeom>
                <a:avLst/>
                <a:gdLst/>
                <a:ahLst/>
                <a:cxnLst>
                  <a:cxn ang="0">
                    <a:pos x="12" y="315"/>
                  </a:cxn>
                  <a:cxn ang="0">
                    <a:pos x="25" y="302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2" y="291"/>
                  </a:cxn>
                  <a:cxn ang="0">
                    <a:pos x="12" y="315"/>
                  </a:cxn>
                  <a:cxn ang="0">
                    <a:pos x="25" y="315"/>
                  </a:cxn>
                  <a:cxn ang="0">
                    <a:pos x="25" y="302"/>
                  </a:cxn>
                  <a:cxn ang="0">
                    <a:pos x="12" y="315"/>
                  </a:cxn>
                </a:cxnLst>
                <a:rect l="0" t="0" r="r" b="b"/>
                <a:pathLst>
                  <a:path w="25" h="315">
                    <a:moveTo>
                      <a:pt x="12" y="315"/>
                    </a:moveTo>
                    <a:lnTo>
                      <a:pt x="25" y="30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2" y="291"/>
                    </a:lnTo>
                    <a:lnTo>
                      <a:pt x="12" y="315"/>
                    </a:lnTo>
                    <a:lnTo>
                      <a:pt x="25" y="315"/>
                    </a:lnTo>
                    <a:lnTo>
                      <a:pt x="25" y="302"/>
                    </a:lnTo>
                    <a:lnTo>
                      <a:pt x="12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" name="Freeform 264"/>
              <p:cNvSpPr>
                <a:spLocks/>
              </p:cNvSpPr>
              <p:nvPr/>
            </p:nvSpPr>
            <p:spPr bwMode="auto">
              <a:xfrm>
                <a:off x="3907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6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6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" name="Freeform 265"/>
              <p:cNvSpPr>
                <a:spLocks/>
              </p:cNvSpPr>
              <p:nvPr/>
            </p:nvSpPr>
            <p:spPr bwMode="auto">
              <a:xfrm>
                <a:off x="3907" y="3235"/>
                <a:ext cx="26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6" y="315"/>
                  </a:cxn>
                  <a:cxn ang="0">
                    <a:pos x="26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6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6" y="315"/>
                    </a:lnTo>
                    <a:lnTo>
                      <a:pt x="26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" name="Rectangle 266"/>
              <p:cNvSpPr>
                <a:spLocks noChangeArrowheads="1"/>
              </p:cNvSpPr>
              <p:nvPr/>
            </p:nvSpPr>
            <p:spPr bwMode="auto">
              <a:xfrm>
                <a:off x="3826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" name="Freeform 267"/>
              <p:cNvSpPr>
                <a:spLocks/>
              </p:cNvSpPr>
              <p:nvPr/>
            </p:nvSpPr>
            <p:spPr bwMode="auto">
              <a:xfrm>
                <a:off x="3826" y="3235"/>
                <a:ext cx="68" cy="24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4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4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4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" name="Freeform 268"/>
              <p:cNvSpPr>
                <a:spLocks/>
              </p:cNvSpPr>
              <p:nvPr/>
            </p:nvSpPr>
            <p:spPr bwMode="auto">
              <a:xfrm>
                <a:off x="3870" y="3248"/>
                <a:ext cx="24" cy="315"/>
              </a:xfrm>
              <a:custGeom>
                <a:avLst/>
                <a:gdLst/>
                <a:ahLst/>
                <a:cxnLst>
                  <a:cxn ang="0">
                    <a:pos x="11" y="315"/>
                  </a:cxn>
                  <a:cxn ang="0">
                    <a:pos x="24" y="302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1" y="291"/>
                  </a:cxn>
                  <a:cxn ang="0">
                    <a:pos x="11" y="315"/>
                  </a:cxn>
                  <a:cxn ang="0">
                    <a:pos x="24" y="315"/>
                  </a:cxn>
                  <a:cxn ang="0">
                    <a:pos x="24" y="302"/>
                  </a:cxn>
                  <a:cxn ang="0">
                    <a:pos x="11" y="315"/>
                  </a:cxn>
                </a:cxnLst>
                <a:rect l="0" t="0" r="r" b="b"/>
                <a:pathLst>
                  <a:path w="24" h="315">
                    <a:moveTo>
                      <a:pt x="11" y="315"/>
                    </a:moveTo>
                    <a:lnTo>
                      <a:pt x="24" y="30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1" y="291"/>
                    </a:lnTo>
                    <a:lnTo>
                      <a:pt x="11" y="315"/>
                    </a:lnTo>
                    <a:lnTo>
                      <a:pt x="24" y="315"/>
                    </a:lnTo>
                    <a:lnTo>
                      <a:pt x="24" y="302"/>
                    </a:lnTo>
                    <a:lnTo>
                      <a:pt x="11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" name="Freeform 269"/>
              <p:cNvSpPr>
                <a:spLocks/>
              </p:cNvSpPr>
              <p:nvPr/>
            </p:nvSpPr>
            <p:spPr bwMode="auto">
              <a:xfrm>
                <a:off x="3815" y="3539"/>
                <a:ext cx="66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1" y="24"/>
                  </a:cxn>
                  <a:cxn ang="0">
                    <a:pos x="66" y="24"/>
                  </a:cxn>
                  <a:cxn ang="0">
                    <a:pos x="66" y="0"/>
                  </a:cxn>
                  <a:cxn ang="0">
                    <a:pos x="11" y="0"/>
                  </a:cxn>
                  <a:cxn ang="0">
                    <a:pos x="24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1" y="24"/>
                  </a:cxn>
                  <a:cxn ang="0">
                    <a:pos x="0" y="11"/>
                  </a:cxn>
                </a:cxnLst>
                <a:rect l="0" t="0" r="r" b="b"/>
                <a:pathLst>
                  <a:path w="66" h="24">
                    <a:moveTo>
                      <a:pt x="0" y="11"/>
                    </a:moveTo>
                    <a:lnTo>
                      <a:pt x="11" y="24"/>
                    </a:lnTo>
                    <a:lnTo>
                      <a:pt x="66" y="24"/>
                    </a:lnTo>
                    <a:lnTo>
                      <a:pt x="66" y="0"/>
                    </a:lnTo>
                    <a:lnTo>
                      <a:pt x="11" y="0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1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" name="Freeform 270"/>
              <p:cNvSpPr>
                <a:spLocks/>
              </p:cNvSpPr>
              <p:nvPr/>
            </p:nvSpPr>
            <p:spPr bwMode="auto">
              <a:xfrm>
                <a:off x="3815" y="3235"/>
                <a:ext cx="24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3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1" y="0"/>
                  </a:cxn>
                </a:cxnLst>
                <a:rect l="0" t="0" r="r" b="b"/>
                <a:pathLst>
                  <a:path w="24" h="315">
                    <a:moveTo>
                      <a:pt x="11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3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" name="Rectangle 271"/>
              <p:cNvSpPr>
                <a:spLocks noChangeArrowheads="1"/>
              </p:cNvSpPr>
              <p:nvPr/>
            </p:nvSpPr>
            <p:spPr bwMode="auto">
              <a:xfrm>
                <a:off x="3732" y="3248"/>
                <a:ext cx="59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" name="Freeform 272"/>
              <p:cNvSpPr>
                <a:spLocks/>
              </p:cNvSpPr>
              <p:nvPr/>
            </p:nvSpPr>
            <p:spPr bwMode="auto">
              <a:xfrm>
                <a:off x="3732" y="3235"/>
                <a:ext cx="70" cy="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9" y="24"/>
                  </a:cxn>
                  <a:cxn ang="0">
                    <a:pos x="45" y="13"/>
                  </a:cxn>
                  <a:cxn ang="0">
                    <a:pos x="70" y="13"/>
                  </a:cxn>
                  <a:cxn ang="0">
                    <a:pos x="70" y="0"/>
                  </a:cxn>
                  <a:cxn ang="0">
                    <a:pos x="59" y="0"/>
                  </a:cxn>
                  <a:cxn ang="0">
                    <a:pos x="70" y="13"/>
                  </a:cxn>
                </a:cxnLst>
                <a:rect l="0" t="0" r="r" b="b"/>
                <a:pathLst>
                  <a:path w="70" h="24">
                    <a:moveTo>
                      <a:pt x="70" y="13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9" y="24"/>
                    </a:lnTo>
                    <a:lnTo>
                      <a:pt x="45" y="13"/>
                    </a:lnTo>
                    <a:lnTo>
                      <a:pt x="70" y="13"/>
                    </a:lnTo>
                    <a:lnTo>
                      <a:pt x="70" y="0"/>
                    </a:lnTo>
                    <a:lnTo>
                      <a:pt x="59" y="0"/>
                    </a:lnTo>
                    <a:lnTo>
                      <a:pt x="7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" name="Freeform 273"/>
              <p:cNvSpPr>
                <a:spLocks/>
              </p:cNvSpPr>
              <p:nvPr/>
            </p:nvSpPr>
            <p:spPr bwMode="auto">
              <a:xfrm>
                <a:off x="3777" y="3248"/>
                <a:ext cx="25" cy="315"/>
              </a:xfrm>
              <a:custGeom>
                <a:avLst/>
                <a:gdLst/>
                <a:ahLst/>
                <a:cxnLst>
                  <a:cxn ang="0">
                    <a:pos x="14" y="315"/>
                  </a:cxn>
                  <a:cxn ang="0">
                    <a:pos x="25" y="302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4" y="291"/>
                  </a:cxn>
                  <a:cxn ang="0">
                    <a:pos x="14" y="315"/>
                  </a:cxn>
                  <a:cxn ang="0">
                    <a:pos x="25" y="315"/>
                  </a:cxn>
                  <a:cxn ang="0">
                    <a:pos x="25" y="302"/>
                  </a:cxn>
                  <a:cxn ang="0">
                    <a:pos x="14" y="315"/>
                  </a:cxn>
                </a:cxnLst>
                <a:rect l="0" t="0" r="r" b="b"/>
                <a:pathLst>
                  <a:path w="25" h="315">
                    <a:moveTo>
                      <a:pt x="14" y="315"/>
                    </a:moveTo>
                    <a:lnTo>
                      <a:pt x="25" y="30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4" y="291"/>
                    </a:lnTo>
                    <a:lnTo>
                      <a:pt x="14" y="315"/>
                    </a:lnTo>
                    <a:lnTo>
                      <a:pt x="25" y="315"/>
                    </a:lnTo>
                    <a:lnTo>
                      <a:pt x="25" y="302"/>
                    </a:lnTo>
                    <a:lnTo>
                      <a:pt x="14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" name="Freeform 274"/>
              <p:cNvSpPr>
                <a:spLocks/>
              </p:cNvSpPr>
              <p:nvPr/>
            </p:nvSpPr>
            <p:spPr bwMode="auto">
              <a:xfrm>
                <a:off x="3721" y="3539"/>
                <a:ext cx="70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1" y="24"/>
                  </a:cxn>
                  <a:cxn ang="0">
                    <a:pos x="70" y="24"/>
                  </a:cxn>
                  <a:cxn ang="0">
                    <a:pos x="70" y="0"/>
                  </a:cxn>
                  <a:cxn ang="0">
                    <a:pos x="11" y="0"/>
                  </a:cxn>
                  <a:cxn ang="0">
                    <a:pos x="25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1" y="24"/>
                  </a:cxn>
                  <a:cxn ang="0">
                    <a:pos x="0" y="11"/>
                  </a:cxn>
                </a:cxnLst>
                <a:rect l="0" t="0" r="r" b="b"/>
                <a:pathLst>
                  <a:path w="70" h="24">
                    <a:moveTo>
                      <a:pt x="0" y="11"/>
                    </a:moveTo>
                    <a:lnTo>
                      <a:pt x="11" y="24"/>
                    </a:lnTo>
                    <a:lnTo>
                      <a:pt x="70" y="24"/>
                    </a:lnTo>
                    <a:lnTo>
                      <a:pt x="70" y="0"/>
                    </a:lnTo>
                    <a:lnTo>
                      <a:pt x="11" y="0"/>
                    </a:lnTo>
                    <a:lnTo>
                      <a:pt x="25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1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" name="Freeform 275"/>
              <p:cNvSpPr>
                <a:spLocks/>
              </p:cNvSpPr>
              <p:nvPr/>
            </p:nvSpPr>
            <p:spPr bwMode="auto">
              <a:xfrm>
                <a:off x="3721" y="3235"/>
                <a:ext cx="25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5" y="315"/>
                  </a:cxn>
                  <a:cxn ang="0">
                    <a:pos x="25" y="13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1" y="0"/>
                  </a:cxn>
                </a:cxnLst>
                <a:rect l="0" t="0" r="r" b="b"/>
                <a:pathLst>
                  <a:path w="25" h="315">
                    <a:moveTo>
                      <a:pt x="11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5" y="315"/>
                    </a:lnTo>
                    <a:lnTo>
                      <a:pt x="25" y="13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" name="Rectangle 276"/>
              <p:cNvSpPr>
                <a:spLocks noChangeArrowheads="1"/>
              </p:cNvSpPr>
              <p:nvPr/>
            </p:nvSpPr>
            <p:spPr bwMode="auto">
              <a:xfrm>
                <a:off x="3642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" name="Freeform 277"/>
              <p:cNvSpPr>
                <a:spLocks/>
              </p:cNvSpPr>
              <p:nvPr/>
            </p:nvSpPr>
            <p:spPr bwMode="auto">
              <a:xfrm>
                <a:off x="3642" y="3235"/>
                <a:ext cx="66" cy="24"/>
              </a:xfrm>
              <a:custGeom>
                <a:avLst/>
                <a:gdLst/>
                <a:ahLst/>
                <a:cxnLst>
                  <a:cxn ang="0">
                    <a:pos x="66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2" y="13"/>
                  </a:cxn>
                  <a:cxn ang="0">
                    <a:pos x="66" y="13"/>
                  </a:cxn>
                  <a:cxn ang="0">
                    <a:pos x="66" y="0"/>
                  </a:cxn>
                  <a:cxn ang="0">
                    <a:pos x="55" y="0"/>
                  </a:cxn>
                  <a:cxn ang="0">
                    <a:pos x="66" y="13"/>
                  </a:cxn>
                </a:cxnLst>
                <a:rect l="0" t="0" r="r" b="b"/>
                <a:pathLst>
                  <a:path w="66" h="24">
                    <a:moveTo>
                      <a:pt x="66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2" y="13"/>
                    </a:lnTo>
                    <a:lnTo>
                      <a:pt x="66" y="13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6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" name="Freeform 278"/>
              <p:cNvSpPr>
                <a:spLocks/>
              </p:cNvSpPr>
              <p:nvPr/>
            </p:nvSpPr>
            <p:spPr bwMode="auto">
              <a:xfrm>
                <a:off x="3684" y="3248"/>
                <a:ext cx="24" cy="315"/>
              </a:xfrm>
              <a:custGeom>
                <a:avLst/>
                <a:gdLst/>
                <a:ahLst/>
                <a:cxnLst>
                  <a:cxn ang="0">
                    <a:pos x="13" y="315"/>
                  </a:cxn>
                  <a:cxn ang="0">
                    <a:pos x="24" y="302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3" y="291"/>
                  </a:cxn>
                  <a:cxn ang="0">
                    <a:pos x="13" y="315"/>
                  </a:cxn>
                  <a:cxn ang="0">
                    <a:pos x="24" y="315"/>
                  </a:cxn>
                  <a:cxn ang="0">
                    <a:pos x="24" y="302"/>
                  </a:cxn>
                  <a:cxn ang="0">
                    <a:pos x="13" y="315"/>
                  </a:cxn>
                </a:cxnLst>
                <a:rect l="0" t="0" r="r" b="b"/>
                <a:pathLst>
                  <a:path w="24" h="315">
                    <a:moveTo>
                      <a:pt x="13" y="315"/>
                    </a:moveTo>
                    <a:lnTo>
                      <a:pt x="24" y="30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3" y="291"/>
                    </a:lnTo>
                    <a:lnTo>
                      <a:pt x="13" y="315"/>
                    </a:lnTo>
                    <a:lnTo>
                      <a:pt x="24" y="315"/>
                    </a:lnTo>
                    <a:lnTo>
                      <a:pt x="24" y="302"/>
                    </a:lnTo>
                    <a:lnTo>
                      <a:pt x="13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0" name="Freeform 279"/>
              <p:cNvSpPr>
                <a:spLocks/>
              </p:cNvSpPr>
              <p:nvPr/>
            </p:nvSpPr>
            <p:spPr bwMode="auto">
              <a:xfrm>
                <a:off x="3629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5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5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1" name="Freeform 280"/>
              <p:cNvSpPr>
                <a:spLocks/>
              </p:cNvSpPr>
              <p:nvPr/>
            </p:nvSpPr>
            <p:spPr bwMode="auto">
              <a:xfrm>
                <a:off x="3629" y="3235"/>
                <a:ext cx="25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5" y="315"/>
                  </a:cxn>
                  <a:cxn ang="0">
                    <a:pos x="25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5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5" y="315"/>
                    </a:lnTo>
                    <a:lnTo>
                      <a:pt x="25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2" name="Rectangle 281"/>
              <p:cNvSpPr>
                <a:spLocks noChangeArrowheads="1"/>
              </p:cNvSpPr>
              <p:nvPr/>
            </p:nvSpPr>
            <p:spPr bwMode="auto">
              <a:xfrm>
                <a:off x="3548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" name="Freeform 282"/>
              <p:cNvSpPr>
                <a:spLocks/>
              </p:cNvSpPr>
              <p:nvPr/>
            </p:nvSpPr>
            <p:spPr bwMode="auto">
              <a:xfrm>
                <a:off x="3548" y="3235"/>
                <a:ext cx="68" cy="24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2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4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2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" name="Freeform 283"/>
              <p:cNvSpPr>
                <a:spLocks/>
              </p:cNvSpPr>
              <p:nvPr/>
            </p:nvSpPr>
            <p:spPr bwMode="auto">
              <a:xfrm>
                <a:off x="3590" y="3248"/>
                <a:ext cx="26" cy="315"/>
              </a:xfrm>
              <a:custGeom>
                <a:avLst/>
                <a:gdLst/>
                <a:ahLst/>
                <a:cxnLst>
                  <a:cxn ang="0">
                    <a:pos x="13" y="315"/>
                  </a:cxn>
                  <a:cxn ang="0">
                    <a:pos x="26" y="302"/>
                  </a:cxn>
                  <a:cxn ang="0">
                    <a:pos x="26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3" y="291"/>
                  </a:cxn>
                  <a:cxn ang="0">
                    <a:pos x="13" y="315"/>
                  </a:cxn>
                  <a:cxn ang="0">
                    <a:pos x="26" y="315"/>
                  </a:cxn>
                  <a:cxn ang="0">
                    <a:pos x="26" y="302"/>
                  </a:cxn>
                  <a:cxn ang="0">
                    <a:pos x="13" y="315"/>
                  </a:cxn>
                </a:cxnLst>
                <a:rect l="0" t="0" r="r" b="b"/>
                <a:pathLst>
                  <a:path w="26" h="315">
                    <a:moveTo>
                      <a:pt x="13" y="315"/>
                    </a:moveTo>
                    <a:lnTo>
                      <a:pt x="26" y="302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3" y="291"/>
                    </a:lnTo>
                    <a:lnTo>
                      <a:pt x="13" y="315"/>
                    </a:lnTo>
                    <a:lnTo>
                      <a:pt x="26" y="315"/>
                    </a:lnTo>
                    <a:lnTo>
                      <a:pt x="26" y="302"/>
                    </a:lnTo>
                    <a:lnTo>
                      <a:pt x="13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" name="Freeform 284"/>
              <p:cNvSpPr>
                <a:spLocks/>
              </p:cNvSpPr>
              <p:nvPr/>
            </p:nvSpPr>
            <p:spPr bwMode="auto">
              <a:xfrm>
                <a:off x="3535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5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5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6" name="Freeform 285"/>
              <p:cNvSpPr>
                <a:spLocks/>
              </p:cNvSpPr>
              <p:nvPr/>
            </p:nvSpPr>
            <p:spPr bwMode="auto">
              <a:xfrm>
                <a:off x="3535" y="3235"/>
                <a:ext cx="25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5" y="315"/>
                  </a:cxn>
                  <a:cxn ang="0">
                    <a:pos x="25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5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5" y="315"/>
                    </a:lnTo>
                    <a:lnTo>
                      <a:pt x="25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7" name="Rectangle 286"/>
              <p:cNvSpPr>
                <a:spLocks noChangeArrowheads="1"/>
              </p:cNvSpPr>
              <p:nvPr/>
            </p:nvSpPr>
            <p:spPr bwMode="auto">
              <a:xfrm>
                <a:off x="3454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" name="Freeform 287"/>
              <p:cNvSpPr>
                <a:spLocks/>
              </p:cNvSpPr>
              <p:nvPr/>
            </p:nvSpPr>
            <p:spPr bwMode="auto">
              <a:xfrm>
                <a:off x="3454" y="3235"/>
                <a:ext cx="68" cy="24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4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4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4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" name="Freeform 288"/>
              <p:cNvSpPr>
                <a:spLocks/>
              </p:cNvSpPr>
              <p:nvPr/>
            </p:nvSpPr>
            <p:spPr bwMode="auto">
              <a:xfrm>
                <a:off x="3498" y="3248"/>
                <a:ext cx="24" cy="315"/>
              </a:xfrm>
              <a:custGeom>
                <a:avLst/>
                <a:gdLst/>
                <a:ahLst/>
                <a:cxnLst>
                  <a:cxn ang="0">
                    <a:pos x="11" y="315"/>
                  </a:cxn>
                  <a:cxn ang="0">
                    <a:pos x="24" y="302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1" y="291"/>
                  </a:cxn>
                  <a:cxn ang="0">
                    <a:pos x="11" y="315"/>
                  </a:cxn>
                  <a:cxn ang="0">
                    <a:pos x="24" y="315"/>
                  </a:cxn>
                  <a:cxn ang="0">
                    <a:pos x="24" y="302"/>
                  </a:cxn>
                  <a:cxn ang="0">
                    <a:pos x="11" y="315"/>
                  </a:cxn>
                </a:cxnLst>
                <a:rect l="0" t="0" r="r" b="b"/>
                <a:pathLst>
                  <a:path w="24" h="315">
                    <a:moveTo>
                      <a:pt x="11" y="315"/>
                    </a:moveTo>
                    <a:lnTo>
                      <a:pt x="24" y="30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1" y="291"/>
                    </a:lnTo>
                    <a:lnTo>
                      <a:pt x="11" y="315"/>
                    </a:lnTo>
                    <a:lnTo>
                      <a:pt x="24" y="315"/>
                    </a:lnTo>
                    <a:lnTo>
                      <a:pt x="24" y="302"/>
                    </a:lnTo>
                    <a:lnTo>
                      <a:pt x="11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" name="Freeform 289"/>
              <p:cNvSpPr>
                <a:spLocks/>
              </p:cNvSpPr>
              <p:nvPr/>
            </p:nvSpPr>
            <p:spPr bwMode="auto">
              <a:xfrm>
                <a:off x="3441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7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7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" name="Freeform 290"/>
              <p:cNvSpPr>
                <a:spLocks/>
              </p:cNvSpPr>
              <p:nvPr/>
            </p:nvSpPr>
            <p:spPr bwMode="auto">
              <a:xfrm>
                <a:off x="3441" y="3235"/>
                <a:ext cx="27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7" y="315"/>
                  </a:cxn>
                  <a:cxn ang="0">
                    <a:pos x="27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7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7" y="315"/>
                    </a:lnTo>
                    <a:lnTo>
                      <a:pt x="27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" name="Rectangle 291"/>
              <p:cNvSpPr>
                <a:spLocks noChangeArrowheads="1"/>
              </p:cNvSpPr>
              <p:nvPr/>
            </p:nvSpPr>
            <p:spPr bwMode="auto">
              <a:xfrm>
                <a:off x="3351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" name="Freeform 292"/>
              <p:cNvSpPr>
                <a:spLocks/>
              </p:cNvSpPr>
              <p:nvPr/>
            </p:nvSpPr>
            <p:spPr bwMode="auto">
              <a:xfrm>
                <a:off x="3351" y="3235"/>
                <a:ext cx="66" cy="24"/>
              </a:xfrm>
              <a:custGeom>
                <a:avLst/>
                <a:gdLst/>
                <a:ahLst/>
                <a:cxnLst>
                  <a:cxn ang="0">
                    <a:pos x="66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1" y="13"/>
                  </a:cxn>
                  <a:cxn ang="0">
                    <a:pos x="66" y="13"/>
                  </a:cxn>
                  <a:cxn ang="0">
                    <a:pos x="66" y="0"/>
                  </a:cxn>
                  <a:cxn ang="0">
                    <a:pos x="55" y="0"/>
                  </a:cxn>
                  <a:cxn ang="0">
                    <a:pos x="66" y="13"/>
                  </a:cxn>
                </a:cxnLst>
                <a:rect l="0" t="0" r="r" b="b"/>
                <a:pathLst>
                  <a:path w="66" h="24">
                    <a:moveTo>
                      <a:pt x="66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1" y="13"/>
                    </a:lnTo>
                    <a:lnTo>
                      <a:pt x="66" y="13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6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" name="Freeform 293"/>
              <p:cNvSpPr>
                <a:spLocks/>
              </p:cNvSpPr>
              <p:nvPr/>
            </p:nvSpPr>
            <p:spPr bwMode="auto">
              <a:xfrm>
                <a:off x="3392" y="3248"/>
                <a:ext cx="25" cy="315"/>
              </a:xfrm>
              <a:custGeom>
                <a:avLst/>
                <a:gdLst/>
                <a:ahLst/>
                <a:cxnLst>
                  <a:cxn ang="0">
                    <a:pos x="14" y="315"/>
                  </a:cxn>
                  <a:cxn ang="0">
                    <a:pos x="25" y="302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4" y="291"/>
                  </a:cxn>
                  <a:cxn ang="0">
                    <a:pos x="14" y="315"/>
                  </a:cxn>
                  <a:cxn ang="0">
                    <a:pos x="25" y="315"/>
                  </a:cxn>
                  <a:cxn ang="0">
                    <a:pos x="25" y="302"/>
                  </a:cxn>
                  <a:cxn ang="0">
                    <a:pos x="14" y="315"/>
                  </a:cxn>
                </a:cxnLst>
                <a:rect l="0" t="0" r="r" b="b"/>
                <a:pathLst>
                  <a:path w="25" h="315">
                    <a:moveTo>
                      <a:pt x="14" y="315"/>
                    </a:moveTo>
                    <a:lnTo>
                      <a:pt x="25" y="30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4" y="291"/>
                    </a:lnTo>
                    <a:lnTo>
                      <a:pt x="14" y="315"/>
                    </a:lnTo>
                    <a:lnTo>
                      <a:pt x="25" y="315"/>
                    </a:lnTo>
                    <a:lnTo>
                      <a:pt x="25" y="302"/>
                    </a:lnTo>
                    <a:lnTo>
                      <a:pt x="14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" name="Freeform 294"/>
              <p:cNvSpPr>
                <a:spLocks/>
              </p:cNvSpPr>
              <p:nvPr/>
            </p:nvSpPr>
            <p:spPr bwMode="auto">
              <a:xfrm>
                <a:off x="3338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4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" name="Freeform 295"/>
              <p:cNvSpPr>
                <a:spLocks/>
              </p:cNvSpPr>
              <p:nvPr/>
            </p:nvSpPr>
            <p:spPr bwMode="auto">
              <a:xfrm>
                <a:off x="3338" y="3235"/>
                <a:ext cx="24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4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" name="Rectangle 296"/>
              <p:cNvSpPr>
                <a:spLocks noChangeArrowheads="1"/>
              </p:cNvSpPr>
              <p:nvPr/>
            </p:nvSpPr>
            <p:spPr bwMode="auto">
              <a:xfrm>
                <a:off x="4069" y="2523"/>
                <a:ext cx="69" cy="6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" name="Freeform 297"/>
              <p:cNvSpPr>
                <a:spLocks/>
              </p:cNvSpPr>
              <p:nvPr/>
            </p:nvSpPr>
            <p:spPr bwMode="auto">
              <a:xfrm>
                <a:off x="4069" y="2510"/>
                <a:ext cx="80" cy="25"/>
              </a:xfrm>
              <a:custGeom>
                <a:avLst/>
                <a:gdLst/>
                <a:ahLst/>
                <a:cxnLst>
                  <a:cxn ang="0">
                    <a:pos x="80" y="13"/>
                  </a:cxn>
                  <a:cxn ang="0">
                    <a:pos x="69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69" y="25"/>
                  </a:cxn>
                  <a:cxn ang="0">
                    <a:pos x="56" y="13"/>
                  </a:cxn>
                  <a:cxn ang="0">
                    <a:pos x="80" y="13"/>
                  </a:cxn>
                  <a:cxn ang="0">
                    <a:pos x="80" y="0"/>
                  </a:cxn>
                  <a:cxn ang="0">
                    <a:pos x="69" y="0"/>
                  </a:cxn>
                  <a:cxn ang="0">
                    <a:pos x="80" y="13"/>
                  </a:cxn>
                </a:cxnLst>
                <a:rect l="0" t="0" r="r" b="b"/>
                <a:pathLst>
                  <a:path w="80" h="25">
                    <a:moveTo>
                      <a:pt x="80" y="13"/>
                    </a:moveTo>
                    <a:lnTo>
                      <a:pt x="69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69" y="25"/>
                    </a:lnTo>
                    <a:lnTo>
                      <a:pt x="56" y="13"/>
                    </a:lnTo>
                    <a:lnTo>
                      <a:pt x="80" y="13"/>
                    </a:lnTo>
                    <a:lnTo>
                      <a:pt x="80" y="0"/>
                    </a:lnTo>
                    <a:lnTo>
                      <a:pt x="69" y="0"/>
                    </a:lnTo>
                    <a:lnTo>
                      <a:pt x="8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" name="Freeform 298"/>
              <p:cNvSpPr>
                <a:spLocks/>
              </p:cNvSpPr>
              <p:nvPr/>
            </p:nvSpPr>
            <p:spPr bwMode="auto">
              <a:xfrm>
                <a:off x="4125" y="2523"/>
                <a:ext cx="24" cy="689"/>
              </a:xfrm>
              <a:custGeom>
                <a:avLst/>
                <a:gdLst/>
                <a:ahLst/>
                <a:cxnLst>
                  <a:cxn ang="0">
                    <a:pos x="13" y="689"/>
                  </a:cxn>
                  <a:cxn ang="0">
                    <a:pos x="24" y="676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676"/>
                  </a:cxn>
                  <a:cxn ang="0">
                    <a:pos x="13" y="665"/>
                  </a:cxn>
                  <a:cxn ang="0">
                    <a:pos x="13" y="689"/>
                  </a:cxn>
                  <a:cxn ang="0">
                    <a:pos x="24" y="689"/>
                  </a:cxn>
                  <a:cxn ang="0">
                    <a:pos x="24" y="676"/>
                  </a:cxn>
                  <a:cxn ang="0">
                    <a:pos x="13" y="689"/>
                  </a:cxn>
                </a:cxnLst>
                <a:rect l="0" t="0" r="r" b="b"/>
                <a:pathLst>
                  <a:path w="24" h="689">
                    <a:moveTo>
                      <a:pt x="13" y="689"/>
                    </a:moveTo>
                    <a:lnTo>
                      <a:pt x="24" y="676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676"/>
                    </a:lnTo>
                    <a:lnTo>
                      <a:pt x="13" y="665"/>
                    </a:lnTo>
                    <a:lnTo>
                      <a:pt x="13" y="689"/>
                    </a:lnTo>
                    <a:lnTo>
                      <a:pt x="24" y="689"/>
                    </a:lnTo>
                    <a:lnTo>
                      <a:pt x="24" y="676"/>
                    </a:lnTo>
                    <a:lnTo>
                      <a:pt x="13" y="6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" name="Freeform 299"/>
              <p:cNvSpPr>
                <a:spLocks/>
              </p:cNvSpPr>
              <p:nvPr/>
            </p:nvSpPr>
            <p:spPr bwMode="auto">
              <a:xfrm>
                <a:off x="4055" y="3188"/>
                <a:ext cx="83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4" y="24"/>
                  </a:cxn>
                  <a:cxn ang="0">
                    <a:pos x="83" y="24"/>
                  </a:cxn>
                  <a:cxn ang="0">
                    <a:pos x="83" y="0"/>
                  </a:cxn>
                  <a:cxn ang="0">
                    <a:pos x="14" y="0"/>
                  </a:cxn>
                  <a:cxn ang="0">
                    <a:pos x="27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4" y="24"/>
                  </a:cxn>
                  <a:cxn ang="0">
                    <a:pos x="0" y="11"/>
                  </a:cxn>
                </a:cxnLst>
                <a:rect l="0" t="0" r="r" b="b"/>
                <a:pathLst>
                  <a:path w="83" h="24">
                    <a:moveTo>
                      <a:pt x="0" y="11"/>
                    </a:moveTo>
                    <a:lnTo>
                      <a:pt x="14" y="24"/>
                    </a:lnTo>
                    <a:lnTo>
                      <a:pt x="83" y="24"/>
                    </a:lnTo>
                    <a:lnTo>
                      <a:pt x="83" y="0"/>
                    </a:lnTo>
                    <a:lnTo>
                      <a:pt x="14" y="0"/>
                    </a:lnTo>
                    <a:lnTo>
                      <a:pt x="27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4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" name="Freeform 300"/>
              <p:cNvSpPr>
                <a:spLocks/>
              </p:cNvSpPr>
              <p:nvPr/>
            </p:nvSpPr>
            <p:spPr bwMode="auto">
              <a:xfrm>
                <a:off x="4055" y="2510"/>
                <a:ext cx="27" cy="68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3"/>
                  </a:cxn>
                  <a:cxn ang="0">
                    <a:pos x="0" y="689"/>
                  </a:cxn>
                  <a:cxn ang="0">
                    <a:pos x="27" y="689"/>
                  </a:cxn>
                  <a:cxn ang="0">
                    <a:pos x="27" y="13"/>
                  </a:cxn>
                  <a:cxn ang="0">
                    <a:pos x="14" y="25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4" y="0"/>
                  </a:cxn>
                </a:cxnLst>
                <a:rect l="0" t="0" r="r" b="b"/>
                <a:pathLst>
                  <a:path w="27" h="689">
                    <a:moveTo>
                      <a:pt x="14" y="0"/>
                    </a:moveTo>
                    <a:lnTo>
                      <a:pt x="0" y="13"/>
                    </a:lnTo>
                    <a:lnTo>
                      <a:pt x="0" y="689"/>
                    </a:lnTo>
                    <a:lnTo>
                      <a:pt x="27" y="689"/>
                    </a:lnTo>
                    <a:lnTo>
                      <a:pt x="27" y="13"/>
                    </a:lnTo>
                    <a:lnTo>
                      <a:pt x="14" y="25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2" name="Freeform 301"/>
              <p:cNvSpPr>
                <a:spLocks/>
              </p:cNvSpPr>
              <p:nvPr/>
            </p:nvSpPr>
            <p:spPr bwMode="auto">
              <a:xfrm>
                <a:off x="3777" y="3135"/>
                <a:ext cx="690" cy="712"/>
              </a:xfrm>
              <a:custGeom>
                <a:avLst/>
                <a:gdLst/>
                <a:ahLst/>
                <a:cxnLst>
                  <a:cxn ang="0">
                    <a:pos x="365" y="15"/>
                  </a:cxn>
                  <a:cxn ang="0">
                    <a:pos x="344" y="62"/>
                  </a:cxn>
                  <a:cxn ang="0">
                    <a:pos x="312" y="98"/>
                  </a:cxn>
                  <a:cxn ang="0">
                    <a:pos x="277" y="126"/>
                  </a:cxn>
                  <a:cxn ang="0">
                    <a:pos x="247" y="152"/>
                  </a:cxn>
                  <a:cxn ang="0">
                    <a:pos x="254" y="167"/>
                  </a:cxn>
                  <a:cxn ang="0">
                    <a:pos x="265" y="190"/>
                  </a:cxn>
                  <a:cxn ang="0">
                    <a:pos x="254" y="212"/>
                  </a:cxn>
                  <a:cxn ang="0">
                    <a:pos x="192" y="226"/>
                  </a:cxn>
                  <a:cxn ang="0">
                    <a:pos x="179" y="288"/>
                  </a:cxn>
                  <a:cxn ang="0">
                    <a:pos x="100" y="340"/>
                  </a:cxn>
                  <a:cxn ang="0">
                    <a:pos x="64" y="410"/>
                  </a:cxn>
                  <a:cxn ang="0">
                    <a:pos x="55" y="475"/>
                  </a:cxn>
                  <a:cxn ang="0">
                    <a:pos x="44" y="539"/>
                  </a:cxn>
                  <a:cxn ang="0">
                    <a:pos x="0" y="599"/>
                  </a:cxn>
                  <a:cxn ang="0">
                    <a:pos x="42" y="691"/>
                  </a:cxn>
                  <a:cxn ang="0">
                    <a:pos x="200" y="652"/>
                  </a:cxn>
                  <a:cxn ang="0">
                    <a:pos x="260" y="678"/>
                  </a:cxn>
                  <a:cxn ang="0">
                    <a:pos x="288" y="682"/>
                  </a:cxn>
                  <a:cxn ang="0">
                    <a:pos x="316" y="684"/>
                  </a:cxn>
                  <a:cxn ang="0">
                    <a:pos x="344" y="687"/>
                  </a:cxn>
                  <a:cxn ang="0">
                    <a:pos x="372" y="691"/>
                  </a:cxn>
                  <a:cxn ang="0">
                    <a:pos x="399" y="680"/>
                  </a:cxn>
                  <a:cxn ang="0">
                    <a:pos x="442" y="650"/>
                  </a:cxn>
                  <a:cxn ang="0">
                    <a:pos x="493" y="622"/>
                  </a:cxn>
                  <a:cxn ang="0">
                    <a:pos x="543" y="609"/>
                  </a:cxn>
                  <a:cxn ang="0">
                    <a:pos x="579" y="614"/>
                  </a:cxn>
                  <a:cxn ang="0">
                    <a:pos x="603" y="626"/>
                  </a:cxn>
                  <a:cxn ang="0">
                    <a:pos x="633" y="631"/>
                  </a:cxn>
                  <a:cxn ang="0">
                    <a:pos x="682" y="626"/>
                  </a:cxn>
                  <a:cxn ang="0">
                    <a:pos x="690" y="569"/>
                  </a:cxn>
                  <a:cxn ang="0">
                    <a:pos x="677" y="505"/>
                  </a:cxn>
                  <a:cxn ang="0">
                    <a:pos x="652" y="443"/>
                  </a:cxn>
                  <a:cxn ang="0">
                    <a:pos x="620" y="393"/>
                  </a:cxn>
                  <a:cxn ang="0">
                    <a:pos x="622" y="350"/>
                  </a:cxn>
                  <a:cxn ang="0">
                    <a:pos x="602" y="351"/>
                  </a:cxn>
                  <a:cxn ang="0">
                    <a:pos x="585" y="344"/>
                  </a:cxn>
                  <a:cxn ang="0">
                    <a:pos x="587" y="293"/>
                  </a:cxn>
                  <a:cxn ang="0">
                    <a:pos x="581" y="244"/>
                  </a:cxn>
                  <a:cxn ang="0">
                    <a:pos x="605" y="212"/>
                  </a:cxn>
                  <a:cxn ang="0">
                    <a:pos x="474" y="28"/>
                  </a:cxn>
                </a:cxnLst>
                <a:rect l="0" t="0" r="r" b="b"/>
                <a:pathLst>
                  <a:path w="690" h="712">
                    <a:moveTo>
                      <a:pt x="367" y="13"/>
                    </a:moveTo>
                    <a:lnTo>
                      <a:pt x="365" y="15"/>
                    </a:lnTo>
                    <a:lnTo>
                      <a:pt x="355" y="42"/>
                    </a:lnTo>
                    <a:lnTo>
                      <a:pt x="344" y="62"/>
                    </a:lnTo>
                    <a:lnTo>
                      <a:pt x="329" y="81"/>
                    </a:lnTo>
                    <a:lnTo>
                      <a:pt x="312" y="98"/>
                    </a:lnTo>
                    <a:lnTo>
                      <a:pt x="295" y="113"/>
                    </a:lnTo>
                    <a:lnTo>
                      <a:pt x="277" y="126"/>
                    </a:lnTo>
                    <a:lnTo>
                      <a:pt x="262" y="139"/>
                    </a:lnTo>
                    <a:lnTo>
                      <a:pt x="247" y="152"/>
                    </a:lnTo>
                    <a:lnTo>
                      <a:pt x="247" y="158"/>
                    </a:lnTo>
                    <a:lnTo>
                      <a:pt x="254" y="167"/>
                    </a:lnTo>
                    <a:lnTo>
                      <a:pt x="262" y="179"/>
                    </a:lnTo>
                    <a:lnTo>
                      <a:pt x="265" y="190"/>
                    </a:lnTo>
                    <a:lnTo>
                      <a:pt x="265" y="201"/>
                    </a:lnTo>
                    <a:lnTo>
                      <a:pt x="254" y="212"/>
                    </a:lnTo>
                    <a:lnTo>
                      <a:pt x="200" y="194"/>
                    </a:lnTo>
                    <a:lnTo>
                      <a:pt x="192" y="226"/>
                    </a:lnTo>
                    <a:lnTo>
                      <a:pt x="186" y="256"/>
                    </a:lnTo>
                    <a:lnTo>
                      <a:pt x="179" y="288"/>
                    </a:lnTo>
                    <a:lnTo>
                      <a:pt x="173" y="319"/>
                    </a:lnTo>
                    <a:lnTo>
                      <a:pt x="100" y="340"/>
                    </a:lnTo>
                    <a:lnTo>
                      <a:pt x="77" y="376"/>
                    </a:lnTo>
                    <a:lnTo>
                      <a:pt x="64" y="410"/>
                    </a:lnTo>
                    <a:lnTo>
                      <a:pt x="57" y="443"/>
                    </a:lnTo>
                    <a:lnTo>
                      <a:pt x="55" y="475"/>
                    </a:lnTo>
                    <a:lnTo>
                      <a:pt x="51" y="509"/>
                    </a:lnTo>
                    <a:lnTo>
                      <a:pt x="44" y="539"/>
                    </a:lnTo>
                    <a:lnTo>
                      <a:pt x="27" y="569"/>
                    </a:lnTo>
                    <a:lnTo>
                      <a:pt x="0" y="599"/>
                    </a:lnTo>
                    <a:lnTo>
                      <a:pt x="0" y="644"/>
                    </a:lnTo>
                    <a:lnTo>
                      <a:pt x="42" y="691"/>
                    </a:lnTo>
                    <a:lnTo>
                      <a:pt x="154" y="712"/>
                    </a:lnTo>
                    <a:lnTo>
                      <a:pt x="200" y="652"/>
                    </a:lnTo>
                    <a:lnTo>
                      <a:pt x="301" y="639"/>
                    </a:lnTo>
                    <a:lnTo>
                      <a:pt x="260" y="678"/>
                    </a:lnTo>
                    <a:lnTo>
                      <a:pt x="275" y="680"/>
                    </a:lnTo>
                    <a:lnTo>
                      <a:pt x="288" y="682"/>
                    </a:lnTo>
                    <a:lnTo>
                      <a:pt x="303" y="684"/>
                    </a:lnTo>
                    <a:lnTo>
                      <a:pt x="316" y="684"/>
                    </a:lnTo>
                    <a:lnTo>
                      <a:pt x="331" y="686"/>
                    </a:lnTo>
                    <a:lnTo>
                      <a:pt x="344" y="687"/>
                    </a:lnTo>
                    <a:lnTo>
                      <a:pt x="359" y="689"/>
                    </a:lnTo>
                    <a:lnTo>
                      <a:pt x="372" y="691"/>
                    </a:lnTo>
                    <a:lnTo>
                      <a:pt x="382" y="687"/>
                    </a:lnTo>
                    <a:lnTo>
                      <a:pt x="399" y="680"/>
                    </a:lnTo>
                    <a:lnTo>
                      <a:pt x="417" y="667"/>
                    </a:lnTo>
                    <a:lnTo>
                      <a:pt x="442" y="650"/>
                    </a:lnTo>
                    <a:lnTo>
                      <a:pt x="466" y="635"/>
                    </a:lnTo>
                    <a:lnTo>
                      <a:pt x="493" y="622"/>
                    </a:lnTo>
                    <a:lnTo>
                      <a:pt x="519" y="612"/>
                    </a:lnTo>
                    <a:lnTo>
                      <a:pt x="543" y="609"/>
                    </a:lnTo>
                    <a:lnTo>
                      <a:pt x="564" y="611"/>
                    </a:lnTo>
                    <a:lnTo>
                      <a:pt x="579" y="614"/>
                    </a:lnTo>
                    <a:lnTo>
                      <a:pt x="592" y="620"/>
                    </a:lnTo>
                    <a:lnTo>
                      <a:pt x="603" y="626"/>
                    </a:lnTo>
                    <a:lnTo>
                      <a:pt x="617" y="629"/>
                    </a:lnTo>
                    <a:lnTo>
                      <a:pt x="633" y="631"/>
                    </a:lnTo>
                    <a:lnTo>
                      <a:pt x="654" y="631"/>
                    </a:lnTo>
                    <a:lnTo>
                      <a:pt x="682" y="626"/>
                    </a:lnTo>
                    <a:lnTo>
                      <a:pt x="690" y="599"/>
                    </a:lnTo>
                    <a:lnTo>
                      <a:pt x="690" y="569"/>
                    </a:lnTo>
                    <a:lnTo>
                      <a:pt x="686" y="537"/>
                    </a:lnTo>
                    <a:lnTo>
                      <a:pt x="677" y="505"/>
                    </a:lnTo>
                    <a:lnTo>
                      <a:pt x="665" y="473"/>
                    </a:lnTo>
                    <a:lnTo>
                      <a:pt x="652" y="443"/>
                    </a:lnTo>
                    <a:lnTo>
                      <a:pt x="635" y="415"/>
                    </a:lnTo>
                    <a:lnTo>
                      <a:pt x="620" y="393"/>
                    </a:lnTo>
                    <a:lnTo>
                      <a:pt x="632" y="346"/>
                    </a:lnTo>
                    <a:lnTo>
                      <a:pt x="622" y="350"/>
                    </a:lnTo>
                    <a:lnTo>
                      <a:pt x="613" y="351"/>
                    </a:lnTo>
                    <a:lnTo>
                      <a:pt x="602" y="351"/>
                    </a:lnTo>
                    <a:lnTo>
                      <a:pt x="592" y="350"/>
                    </a:lnTo>
                    <a:lnTo>
                      <a:pt x="585" y="344"/>
                    </a:lnTo>
                    <a:lnTo>
                      <a:pt x="583" y="318"/>
                    </a:lnTo>
                    <a:lnTo>
                      <a:pt x="587" y="293"/>
                    </a:lnTo>
                    <a:lnTo>
                      <a:pt x="588" y="267"/>
                    </a:lnTo>
                    <a:lnTo>
                      <a:pt x="581" y="244"/>
                    </a:lnTo>
                    <a:lnTo>
                      <a:pt x="560" y="239"/>
                    </a:lnTo>
                    <a:lnTo>
                      <a:pt x="605" y="212"/>
                    </a:lnTo>
                    <a:lnTo>
                      <a:pt x="526" y="0"/>
                    </a:lnTo>
                    <a:lnTo>
                      <a:pt x="474" y="28"/>
                    </a:lnTo>
                    <a:lnTo>
                      <a:pt x="367" y="13"/>
                    </a:lnTo>
                    <a:close/>
                  </a:path>
                </a:pathLst>
              </a:custGeom>
              <a:solidFill>
                <a:srgbClr val="02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" name="Freeform 302"/>
              <p:cNvSpPr>
                <a:spLocks/>
              </p:cNvSpPr>
              <p:nvPr/>
            </p:nvSpPr>
            <p:spPr bwMode="auto">
              <a:xfrm>
                <a:off x="4082" y="3143"/>
                <a:ext cx="73" cy="99"/>
              </a:xfrm>
              <a:custGeom>
                <a:avLst/>
                <a:gdLst/>
                <a:ahLst/>
                <a:cxnLst>
                  <a:cxn ang="0">
                    <a:pos x="17" y="97"/>
                  </a:cxn>
                  <a:cxn ang="0">
                    <a:pos x="17" y="99"/>
                  </a:cxn>
                  <a:cxn ang="0">
                    <a:pos x="24" y="88"/>
                  </a:cxn>
                  <a:cxn ang="0">
                    <a:pos x="30" y="77"/>
                  </a:cxn>
                  <a:cxn ang="0">
                    <a:pos x="37" y="67"/>
                  </a:cxn>
                  <a:cxn ang="0">
                    <a:pos x="45" y="56"/>
                  </a:cxn>
                  <a:cxn ang="0">
                    <a:pos x="52" y="45"/>
                  </a:cxn>
                  <a:cxn ang="0">
                    <a:pos x="60" y="34"/>
                  </a:cxn>
                  <a:cxn ang="0">
                    <a:pos x="66" y="22"/>
                  </a:cxn>
                  <a:cxn ang="0">
                    <a:pos x="73" y="11"/>
                  </a:cxn>
                  <a:cxn ang="0">
                    <a:pos x="52" y="0"/>
                  </a:cxn>
                  <a:cxn ang="0">
                    <a:pos x="43" y="20"/>
                  </a:cxn>
                  <a:cxn ang="0">
                    <a:pos x="30" y="45"/>
                  </a:cxn>
                  <a:cxn ang="0">
                    <a:pos x="13" y="67"/>
                  </a:cxn>
                  <a:cxn ang="0">
                    <a:pos x="0" y="84"/>
                  </a:cxn>
                  <a:cxn ang="0">
                    <a:pos x="0" y="86"/>
                  </a:cxn>
                  <a:cxn ang="0">
                    <a:pos x="17" y="97"/>
                  </a:cxn>
                </a:cxnLst>
                <a:rect l="0" t="0" r="r" b="b"/>
                <a:pathLst>
                  <a:path w="73" h="99">
                    <a:moveTo>
                      <a:pt x="17" y="97"/>
                    </a:moveTo>
                    <a:lnTo>
                      <a:pt x="17" y="99"/>
                    </a:lnTo>
                    <a:lnTo>
                      <a:pt x="24" y="88"/>
                    </a:lnTo>
                    <a:lnTo>
                      <a:pt x="30" y="77"/>
                    </a:lnTo>
                    <a:lnTo>
                      <a:pt x="37" y="67"/>
                    </a:lnTo>
                    <a:lnTo>
                      <a:pt x="45" y="56"/>
                    </a:lnTo>
                    <a:lnTo>
                      <a:pt x="52" y="45"/>
                    </a:lnTo>
                    <a:lnTo>
                      <a:pt x="60" y="34"/>
                    </a:lnTo>
                    <a:lnTo>
                      <a:pt x="66" y="22"/>
                    </a:lnTo>
                    <a:lnTo>
                      <a:pt x="73" y="11"/>
                    </a:lnTo>
                    <a:lnTo>
                      <a:pt x="52" y="0"/>
                    </a:lnTo>
                    <a:lnTo>
                      <a:pt x="43" y="20"/>
                    </a:lnTo>
                    <a:lnTo>
                      <a:pt x="30" y="45"/>
                    </a:lnTo>
                    <a:lnTo>
                      <a:pt x="13" y="67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17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" name="Freeform 303"/>
              <p:cNvSpPr>
                <a:spLocks/>
              </p:cNvSpPr>
              <p:nvPr/>
            </p:nvSpPr>
            <p:spPr bwMode="auto">
              <a:xfrm>
                <a:off x="4014" y="3229"/>
                <a:ext cx="85" cy="81"/>
              </a:xfrm>
              <a:custGeom>
                <a:avLst/>
                <a:gdLst/>
                <a:ahLst/>
                <a:cxnLst>
                  <a:cxn ang="0">
                    <a:pos x="25" y="66"/>
                  </a:cxn>
                  <a:cxn ang="0">
                    <a:pos x="25" y="64"/>
                  </a:cxn>
                  <a:cxn ang="0">
                    <a:pos x="23" y="62"/>
                  </a:cxn>
                  <a:cxn ang="0">
                    <a:pos x="21" y="58"/>
                  </a:cxn>
                  <a:cxn ang="0">
                    <a:pos x="21" y="58"/>
                  </a:cxn>
                  <a:cxn ang="0">
                    <a:pos x="21" y="64"/>
                  </a:cxn>
                  <a:cxn ang="0">
                    <a:pos x="28" y="57"/>
                  </a:cxn>
                  <a:cxn ang="0">
                    <a:pos x="38" y="51"/>
                  </a:cxn>
                  <a:cxn ang="0">
                    <a:pos x="45" y="45"/>
                  </a:cxn>
                  <a:cxn ang="0">
                    <a:pos x="55" y="40"/>
                  </a:cxn>
                  <a:cxn ang="0">
                    <a:pos x="62" y="34"/>
                  </a:cxn>
                  <a:cxn ang="0">
                    <a:pos x="70" y="28"/>
                  </a:cxn>
                  <a:cxn ang="0">
                    <a:pos x="77" y="21"/>
                  </a:cxn>
                  <a:cxn ang="0">
                    <a:pos x="85" y="11"/>
                  </a:cxn>
                  <a:cxn ang="0">
                    <a:pos x="68" y="0"/>
                  </a:cxn>
                  <a:cxn ang="0">
                    <a:pos x="62" y="10"/>
                  </a:cxn>
                  <a:cxn ang="0">
                    <a:pos x="53" y="17"/>
                  </a:cxn>
                  <a:cxn ang="0">
                    <a:pos x="45" y="23"/>
                  </a:cxn>
                  <a:cxn ang="0">
                    <a:pos x="36" y="28"/>
                  </a:cxn>
                  <a:cxn ang="0">
                    <a:pos x="26" y="34"/>
                  </a:cxn>
                  <a:cxn ang="0">
                    <a:pos x="17" y="40"/>
                  </a:cxn>
                  <a:cxn ang="0">
                    <a:pos x="8" y="45"/>
                  </a:cxn>
                  <a:cxn ang="0">
                    <a:pos x="0" y="53"/>
                  </a:cxn>
                  <a:cxn ang="0">
                    <a:pos x="0" y="70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25" y="66"/>
                  </a:cxn>
                </a:cxnLst>
                <a:rect l="0" t="0" r="r" b="b"/>
                <a:pathLst>
                  <a:path w="85" h="81">
                    <a:moveTo>
                      <a:pt x="25" y="66"/>
                    </a:moveTo>
                    <a:lnTo>
                      <a:pt x="25" y="64"/>
                    </a:lnTo>
                    <a:lnTo>
                      <a:pt x="23" y="62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21" y="64"/>
                    </a:lnTo>
                    <a:lnTo>
                      <a:pt x="28" y="57"/>
                    </a:lnTo>
                    <a:lnTo>
                      <a:pt x="38" y="51"/>
                    </a:lnTo>
                    <a:lnTo>
                      <a:pt x="45" y="45"/>
                    </a:lnTo>
                    <a:lnTo>
                      <a:pt x="55" y="40"/>
                    </a:lnTo>
                    <a:lnTo>
                      <a:pt x="62" y="34"/>
                    </a:lnTo>
                    <a:lnTo>
                      <a:pt x="70" y="28"/>
                    </a:lnTo>
                    <a:lnTo>
                      <a:pt x="77" y="21"/>
                    </a:lnTo>
                    <a:lnTo>
                      <a:pt x="85" y="11"/>
                    </a:lnTo>
                    <a:lnTo>
                      <a:pt x="68" y="0"/>
                    </a:lnTo>
                    <a:lnTo>
                      <a:pt x="62" y="10"/>
                    </a:lnTo>
                    <a:lnTo>
                      <a:pt x="53" y="17"/>
                    </a:lnTo>
                    <a:lnTo>
                      <a:pt x="45" y="23"/>
                    </a:lnTo>
                    <a:lnTo>
                      <a:pt x="36" y="28"/>
                    </a:lnTo>
                    <a:lnTo>
                      <a:pt x="26" y="34"/>
                    </a:lnTo>
                    <a:lnTo>
                      <a:pt x="17" y="40"/>
                    </a:lnTo>
                    <a:lnTo>
                      <a:pt x="8" y="45"/>
                    </a:lnTo>
                    <a:lnTo>
                      <a:pt x="0" y="53"/>
                    </a:lnTo>
                    <a:lnTo>
                      <a:pt x="0" y="70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25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5" name="Freeform 304"/>
              <p:cNvSpPr>
                <a:spLocks/>
              </p:cNvSpPr>
              <p:nvPr/>
            </p:nvSpPr>
            <p:spPr bwMode="auto">
              <a:xfrm>
                <a:off x="4024" y="3295"/>
                <a:ext cx="28" cy="66"/>
              </a:xfrm>
              <a:custGeom>
                <a:avLst/>
                <a:gdLst/>
                <a:ahLst/>
                <a:cxnLst>
                  <a:cxn ang="0">
                    <a:pos x="3" y="64"/>
                  </a:cxn>
                  <a:cxn ang="0">
                    <a:pos x="15" y="62"/>
                  </a:cxn>
                  <a:cxn ang="0">
                    <a:pos x="28" y="43"/>
                  </a:cxn>
                  <a:cxn ang="0">
                    <a:pos x="28" y="21"/>
                  </a:cxn>
                  <a:cxn ang="0">
                    <a:pos x="15" y="0"/>
                  </a:cxn>
                  <a:cxn ang="0">
                    <a:pos x="0" y="15"/>
                  </a:cxn>
                  <a:cxn ang="0">
                    <a:pos x="3" y="21"/>
                  </a:cxn>
                  <a:cxn ang="0">
                    <a:pos x="7" y="26"/>
                  </a:cxn>
                  <a:cxn ang="0">
                    <a:pos x="7" y="34"/>
                  </a:cxn>
                  <a:cxn ang="0">
                    <a:pos x="7" y="39"/>
                  </a:cxn>
                  <a:cxn ang="0">
                    <a:pos x="0" y="45"/>
                  </a:cxn>
                  <a:cxn ang="0">
                    <a:pos x="11" y="43"/>
                  </a:cxn>
                  <a:cxn ang="0">
                    <a:pos x="3" y="64"/>
                  </a:cxn>
                  <a:cxn ang="0">
                    <a:pos x="7" y="66"/>
                  </a:cxn>
                  <a:cxn ang="0">
                    <a:pos x="9" y="66"/>
                  </a:cxn>
                  <a:cxn ang="0">
                    <a:pos x="13" y="64"/>
                  </a:cxn>
                  <a:cxn ang="0">
                    <a:pos x="15" y="62"/>
                  </a:cxn>
                  <a:cxn ang="0">
                    <a:pos x="3" y="64"/>
                  </a:cxn>
                </a:cxnLst>
                <a:rect l="0" t="0" r="r" b="b"/>
                <a:pathLst>
                  <a:path w="28" h="66">
                    <a:moveTo>
                      <a:pt x="3" y="64"/>
                    </a:moveTo>
                    <a:lnTo>
                      <a:pt x="15" y="62"/>
                    </a:lnTo>
                    <a:lnTo>
                      <a:pt x="28" y="43"/>
                    </a:lnTo>
                    <a:lnTo>
                      <a:pt x="28" y="21"/>
                    </a:lnTo>
                    <a:lnTo>
                      <a:pt x="15" y="0"/>
                    </a:lnTo>
                    <a:lnTo>
                      <a:pt x="0" y="15"/>
                    </a:lnTo>
                    <a:lnTo>
                      <a:pt x="3" y="21"/>
                    </a:lnTo>
                    <a:lnTo>
                      <a:pt x="7" y="26"/>
                    </a:lnTo>
                    <a:lnTo>
                      <a:pt x="7" y="34"/>
                    </a:lnTo>
                    <a:lnTo>
                      <a:pt x="7" y="39"/>
                    </a:lnTo>
                    <a:lnTo>
                      <a:pt x="0" y="45"/>
                    </a:lnTo>
                    <a:lnTo>
                      <a:pt x="11" y="43"/>
                    </a:lnTo>
                    <a:lnTo>
                      <a:pt x="3" y="64"/>
                    </a:lnTo>
                    <a:lnTo>
                      <a:pt x="7" y="66"/>
                    </a:lnTo>
                    <a:lnTo>
                      <a:pt x="9" y="66"/>
                    </a:lnTo>
                    <a:lnTo>
                      <a:pt x="13" y="64"/>
                    </a:lnTo>
                    <a:lnTo>
                      <a:pt x="15" y="62"/>
                    </a:lnTo>
                    <a:lnTo>
                      <a:pt x="3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6" name="Freeform 305"/>
              <p:cNvSpPr>
                <a:spLocks/>
              </p:cNvSpPr>
              <p:nvPr/>
            </p:nvSpPr>
            <p:spPr bwMode="auto">
              <a:xfrm>
                <a:off x="3965" y="3312"/>
                <a:ext cx="70" cy="47"/>
              </a:xfrm>
              <a:custGeom>
                <a:avLst/>
                <a:gdLst/>
                <a:ahLst/>
                <a:cxnLst>
                  <a:cxn ang="0">
                    <a:pos x="23" y="19"/>
                  </a:cxn>
                  <a:cxn ang="0">
                    <a:pos x="8" y="28"/>
                  </a:cxn>
                  <a:cxn ang="0">
                    <a:pos x="62" y="47"/>
                  </a:cxn>
                  <a:cxn ang="0">
                    <a:pos x="70" y="26"/>
                  </a:cxn>
                  <a:cxn ang="0">
                    <a:pos x="15" y="5"/>
                  </a:cxn>
                  <a:cxn ang="0">
                    <a:pos x="0" y="15"/>
                  </a:cxn>
                  <a:cxn ang="0">
                    <a:pos x="15" y="5"/>
                  </a:cxn>
                  <a:cxn ang="0">
                    <a:pos x="2" y="0"/>
                  </a:cxn>
                  <a:cxn ang="0">
                    <a:pos x="0" y="15"/>
                  </a:cxn>
                  <a:cxn ang="0">
                    <a:pos x="23" y="19"/>
                  </a:cxn>
                </a:cxnLst>
                <a:rect l="0" t="0" r="r" b="b"/>
                <a:pathLst>
                  <a:path w="70" h="47">
                    <a:moveTo>
                      <a:pt x="23" y="19"/>
                    </a:moveTo>
                    <a:lnTo>
                      <a:pt x="8" y="28"/>
                    </a:lnTo>
                    <a:lnTo>
                      <a:pt x="62" y="47"/>
                    </a:lnTo>
                    <a:lnTo>
                      <a:pt x="70" y="26"/>
                    </a:lnTo>
                    <a:lnTo>
                      <a:pt x="15" y="5"/>
                    </a:lnTo>
                    <a:lnTo>
                      <a:pt x="0" y="15"/>
                    </a:lnTo>
                    <a:lnTo>
                      <a:pt x="15" y="5"/>
                    </a:lnTo>
                    <a:lnTo>
                      <a:pt x="2" y="0"/>
                    </a:lnTo>
                    <a:lnTo>
                      <a:pt x="0" y="15"/>
                    </a:lnTo>
                    <a:lnTo>
                      <a:pt x="2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7" name="Freeform 306"/>
              <p:cNvSpPr>
                <a:spLocks/>
              </p:cNvSpPr>
              <p:nvPr/>
            </p:nvSpPr>
            <p:spPr bwMode="auto">
              <a:xfrm>
                <a:off x="3954" y="3327"/>
                <a:ext cx="34" cy="56"/>
              </a:xfrm>
              <a:custGeom>
                <a:avLst/>
                <a:gdLst/>
                <a:ahLst/>
                <a:cxnLst>
                  <a:cxn ang="0">
                    <a:pos x="21" y="56"/>
                  </a:cxn>
                  <a:cxn ang="0">
                    <a:pos x="34" y="4"/>
                  </a:cxn>
                  <a:cxn ang="0">
                    <a:pos x="11" y="0"/>
                  </a:cxn>
                  <a:cxn ang="0">
                    <a:pos x="0" y="52"/>
                  </a:cxn>
                  <a:cxn ang="0">
                    <a:pos x="21" y="56"/>
                  </a:cxn>
                </a:cxnLst>
                <a:rect l="0" t="0" r="r" b="b"/>
                <a:pathLst>
                  <a:path w="34" h="56">
                    <a:moveTo>
                      <a:pt x="21" y="56"/>
                    </a:moveTo>
                    <a:lnTo>
                      <a:pt x="34" y="4"/>
                    </a:lnTo>
                    <a:lnTo>
                      <a:pt x="11" y="0"/>
                    </a:lnTo>
                    <a:lnTo>
                      <a:pt x="0" y="52"/>
                    </a:lnTo>
                    <a:lnTo>
                      <a:pt x="21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" name="Freeform 307"/>
              <p:cNvSpPr>
                <a:spLocks/>
              </p:cNvSpPr>
              <p:nvPr/>
            </p:nvSpPr>
            <p:spPr bwMode="auto">
              <a:xfrm>
                <a:off x="3939" y="3379"/>
                <a:ext cx="36" cy="85"/>
              </a:xfrm>
              <a:custGeom>
                <a:avLst/>
                <a:gdLst/>
                <a:ahLst/>
                <a:cxnLst>
                  <a:cxn ang="0">
                    <a:pos x="13" y="85"/>
                  </a:cxn>
                  <a:cxn ang="0">
                    <a:pos x="23" y="77"/>
                  </a:cxn>
                  <a:cxn ang="0">
                    <a:pos x="36" y="4"/>
                  </a:cxn>
                  <a:cxn ang="0">
                    <a:pos x="15" y="0"/>
                  </a:cxn>
                  <a:cxn ang="0">
                    <a:pos x="0" y="74"/>
                  </a:cxn>
                  <a:cxn ang="0">
                    <a:pos x="9" y="64"/>
                  </a:cxn>
                  <a:cxn ang="0">
                    <a:pos x="13" y="85"/>
                  </a:cxn>
                  <a:cxn ang="0">
                    <a:pos x="23" y="83"/>
                  </a:cxn>
                  <a:cxn ang="0">
                    <a:pos x="23" y="77"/>
                  </a:cxn>
                  <a:cxn ang="0">
                    <a:pos x="13" y="85"/>
                  </a:cxn>
                </a:cxnLst>
                <a:rect l="0" t="0" r="r" b="b"/>
                <a:pathLst>
                  <a:path w="36" h="85">
                    <a:moveTo>
                      <a:pt x="13" y="85"/>
                    </a:moveTo>
                    <a:lnTo>
                      <a:pt x="23" y="77"/>
                    </a:lnTo>
                    <a:lnTo>
                      <a:pt x="36" y="4"/>
                    </a:lnTo>
                    <a:lnTo>
                      <a:pt x="15" y="0"/>
                    </a:lnTo>
                    <a:lnTo>
                      <a:pt x="0" y="74"/>
                    </a:lnTo>
                    <a:lnTo>
                      <a:pt x="9" y="64"/>
                    </a:lnTo>
                    <a:lnTo>
                      <a:pt x="13" y="85"/>
                    </a:lnTo>
                    <a:lnTo>
                      <a:pt x="23" y="83"/>
                    </a:lnTo>
                    <a:lnTo>
                      <a:pt x="23" y="77"/>
                    </a:lnTo>
                    <a:lnTo>
                      <a:pt x="13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" name="Freeform 308"/>
              <p:cNvSpPr>
                <a:spLocks/>
              </p:cNvSpPr>
              <p:nvPr/>
            </p:nvSpPr>
            <p:spPr bwMode="auto">
              <a:xfrm>
                <a:off x="3868" y="3443"/>
                <a:ext cx="84" cy="42"/>
              </a:xfrm>
              <a:custGeom>
                <a:avLst/>
                <a:gdLst/>
                <a:ahLst/>
                <a:cxnLst>
                  <a:cxn ang="0">
                    <a:pos x="20" y="38"/>
                  </a:cxn>
                  <a:cxn ang="0">
                    <a:pos x="11" y="42"/>
                  </a:cxn>
                  <a:cxn ang="0">
                    <a:pos x="84" y="21"/>
                  </a:cxn>
                  <a:cxn ang="0">
                    <a:pos x="80" y="0"/>
                  </a:cxn>
                  <a:cxn ang="0">
                    <a:pos x="73" y="2"/>
                  </a:cxn>
                  <a:cxn ang="0">
                    <a:pos x="62" y="4"/>
                  </a:cxn>
                  <a:cxn ang="0">
                    <a:pos x="50" y="8"/>
                  </a:cxn>
                  <a:cxn ang="0">
                    <a:pos x="37" y="11"/>
                  </a:cxn>
                  <a:cxn ang="0">
                    <a:pos x="24" y="15"/>
                  </a:cxn>
                  <a:cxn ang="0">
                    <a:pos x="15" y="19"/>
                  </a:cxn>
                  <a:cxn ang="0">
                    <a:pos x="5" y="23"/>
                  </a:cxn>
                  <a:cxn ang="0">
                    <a:pos x="0" y="27"/>
                  </a:cxn>
                  <a:cxn ang="0">
                    <a:pos x="9" y="21"/>
                  </a:cxn>
                  <a:cxn ang="0">
                    <a:pos x="7" y="21"/>
                  </a:cxn>
                  <a:cxn ang="0">
                    <a:pos x="3" y="23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20" y="38"/>
                  </a:cxn>
                </a:cxnLst>
                <a:rect l="0" t="0" r="r" b="b"/>
                <a:pathLst>
                  <a:path w="84" h="42">
                    <a:moveTo>
                      <a:pt x="20" y="38"/>
                    </a:moveTo>
                    <a:lnTo>
                      <a:pt x="11" y="42"/>
                    </a:lnTo>
                    <a:lnTo>
                      <a:pt x="84" y="21"/>
                    </a:lnTo>
                    <a:lnTo>
                      <a:pt x="80" y="0"/>
                    </a:lnTo>
                    <a:lnTo>
                      <a:pt x="73" y="2"/>
                    </a:lnTo>
                    <a:lnTo>
                      <a:pt x="62" y="4"/>
                    </a:lnTo>
                    <a:lnTo>
                      <a:pt x="50" y="8"/>
                    </a:lnTo>
                    <a:lnTo>
                      <a:pt x="37" y="11"/>
                    </a:lnTo>
                    <a:lnTo>
                      <a:pt x="24" y="15"/>
                    </a:lnTo>
                    <a:lnTo>
                      <a:pt x="15" y="19"/>
                    </a:lnTo>
                    <a:lnTo>
                      <a:pt x="5" y="23"/>
                    </a:lnTo>
                    <a:lnTo>
                      <a:pt x="0" y="27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3" y="23"/>
                    </a:lnTo>
                    <a:lnTo>
                      <a:pt x="2" y="25"/>
                    </a:lnTo>
                    <a:lnTo>
                      <a:pt x="0" y="27"/>
                    </a:lnTo>
                    <a:lnTo>
                      <a:pt x="2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" name="Freeform 309"/>
              <p:cNvSpPr>
                <a:spLocks/>
              </p:cNvSpPr>
              <p:nvPr/>
            </p:nvSpPr>
            <p:spPr bwMode="auto">
              <a:xfrm>
                <a:off x="3819" y="3470"/>
                <a:ext cx="69" cy="97"/>
              </a:xfrm>
              <a:custGeom>
                <a:avLst/>
                <a:gdLst/>
                <a:ahLst/>
                <a:cxnLst>
                  <a:cxn ang="0">
                    <a:pos x="26" y="92"/>
                  </a:cxn>
                  <a:cxn ang="0">
                    <a:pos x="24" y="97"/>
                  </a:cxn>
                  <a:cxn ang="0">
                    <a:pos x="69" y="11"/>
                  </a:cxn>
                  <a:cxn ang="0">
                    <a:pos x="49" y="0"/>
                  </a:cxn>
                  <a:cxn ang="0">
                    <a:pos x="37" y="18"/>
                  </a:cxn>
                  <a:cxn ang="0">
                    <a:pos x="22" y="48"/>
                  </a:cxn>
                  <a:cxn ang="0">
                    <a:pos x="7" y="76"/>
                  </a:cxn>
                  <a:cxn ang="0">
                    <a:pos x="0" y="92"/>
                  </a:cxn>
                  <a:cxn ang="0">
                    <a:pos x="2" y="86"/>
                  </a:cxn>
                  <a:cxn ang="0">
                    <a:pos x="2" y="88"/>
                  </a:cxn>
                  <a:cxn ang="0">
                    <a:pos x="2" y="88"/>
                  </a:cxn>
                  <a:cxn ang="0">
                    <a:pos x="0" y="90"/>
                  </a:cxn>
                  <a:cxn ang="0">
                    <a:pos x="0" y="92"/>
                  </a:cxn>
                  <a:cxn ang="0">
                    <a:pos x="26" y="92"/>
                  </a:cxn>
                </a:cxnLst>
                <a:rect l="0" t="0" r="r" b="b"/>
                <a:pathLst>
                  <a:path w="69" h="97">
                    <a:moveTo>
                      <a:pt x="26" y="92"/>
                    </a:moveTo>
                    <a:lnTo>
                      <a:pt x="24" y="97"/>
                    </a:lnTo>
                    <a:lnTo>
                      <a:pt x="69" y="11"/>
                    </a:lnTo>
                    <a:lnTo>
                      <a:pt x="49" y="0"/>
                    </a:lnTo>
                    <a:lnTo>
                      <a:pt x="37" y="18"/>
                    </a:lnTo>
                    <a:lnTo>
                      <a:pt x="22" y="48"/>
                    </a:lnTo>
                    <a:lnTo>
                      <a:pt x="7" y="76"/>
                    </a:lnTo>
                    <a:lnTo>
                      <a:pt x="0" y="92"/>
                    </a:lnTo>
                    <a:lnTo>
                      <a:pt x="2" y="86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26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" name="Freeform 310"/>
              <p:cNvSpPr>
                <a:spLocks/>
              </p:cNvSpPr>
              <p:nvPr/>
            </p:nvSpPr>
            <p:spPr bwMode="auto">
              <a:xfrm>
                <a:off x="3819" y="3562"/>
                <a:ext cx="26" cy="82"/>
              </a:xfrm>
              <a:custGeom>
                <a:avLst/>
                <a:gdLst/>
                <a:ahLst/>
                <a:cxnLst>
                  <a:cxn ang="0">
                    <a:pos x="24" y="82"/>
                  </a:cxn>
                  <a:cxn ang="0">
                    <a:pos x="24" y="82"/>
                  </a:cxn>
                  <a:cxn ang="0">
                    <a:pos x="26" y="80"/>
                  </a:cxn>
                  <a:cxn ang="0">
                    <a:pos x="26" y="78"/>
                  </a:cxn>
                  <a:cxn ang="0">
                    <a:pos x="26" y="78"/>
                  </a:cxn>
                  <a:cxn ang="0">
                    <a:pos x="26" y="0"/>
                  </a:cxn>
                  <a:cxn ang="0">
                    <a:pos x="0" y="0"/>
                  </a:cxn>
                  <a:cxn ang="0">
                    <a:pos x="0" y="78"/>
                  </a:cxn>
                  <a:cxn ang="0">
                    <a:pos x="2" y="75"/>
                  </a:cxn>
                  <a:cxn ang="0">
                    <a:pos x="24" y="82"/>
                  </a:cxn>
                  <a:cxn ang="0">
                    <a:pos x="26" y="80"/>
                  </a:cxn>
                  <a:cxn ang="0">
                    <a:pos x="26" y="78"/>
                  </a:cxn>
                  <a:cxn ang="0">
                    <a:pos x="24" y="82"/>
                  </a:cxn>
                </a:cxnLst>
                <a:rect l="0" t="0" r="r" b="b"/>
                <a:pathLst>
                  <a:path w="26" h="82">
                    <a:moveTo>
                      <a:pt x="24" y="82"/>
                    </a:moveTo>
                    <a:lnTo>
                      <a:pt x="24" y="82"/>
                    </a:lnTo>
                    <a:lnTo>
                      <a:pt x="26" y="80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2" y="75"/>
                    </a:lnTo>
                    <a:lnTo>
                      <a:pt x="24" y="82"/>
                    </a:lnTo>
                    <a:lnTo>
                      <a:pt x="26" y="80"/>
                    </a:lnTo>
                    <a:lnTo>
                      <a:pt x="26" y="78"/>
                    </a:lnTo>
                    <a:lnTo>
                      <a:pt x="2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" name="Freeform 311"/>
              <p:cNvSpPr>
                <a:spLocks/>
              </p:cNvSpPr>
              <p:nvPr/>
            </p:nvSpPr>
            <p:spPr bwMode="auto">
              <a:xfrm>
                <a:off x="3800" y="3637"/>
                <a:ext cx="43" cy="63"/>
              </a:xfrm>
              <a:custGeom>
                <a:avLst/>
                <a:gdLst/>
                <a:ahLst/>
                <a:cxnLst>
                  <a:cxn ang="0">
                    <a:pos x="19" y="63"/>
                  </a:cxn>
                  <a:cxn ang="0">
                    <a:pos x="26" y="50"/>
                  </a:cxn>
                  <a:cxn ang="0">
                    <a:pos x="32" y="35"/>
                  </a:cxn>
                  <a:cxn ang="0">
                    <a:pos x="38" y="22"/>
                  </a:cxn>
                  <a:cxn ang="0">
                    <a:pos x="43" y="7"/>
                  </a:cxn>
                  <a:cxn ang="0">
                    <a:pos x="21" y="0"/>
                  </a:cxn>
                  <a:cxn ang="0">
                    <a:pos x="0" y="52"/>
                  </a:cxn>
                  <a:cxn ang="0">
                    <a:pos x="2" y="50"/>
                  </a:cxn>
                  <a:cxn ang="0">
                    <a:pos x="19" y="63"/>
                  </a:cxn>
                </a:cxnLst>
                <a:rect l="0" t="0" r="r" b="b"/>
                <a:pathLst>
                  <a:path w="43" h="63">
                    <a:moveTo>
                      <a:pt x="19" y="63"/>
                    </a:moveTo>
                    <a:lnTo>
                      <a:pt x="26" y="50"/>
                    </a:lnTo>
                    <a:lnTo>
                      <a:pt x="32" y="35"/>
                    </a:lnTo>
                    <a:lnTo>
                      <a:pt x="38" y="22"/>
                    </a:lnTo>
                    <a:lnTo>
                      <a:pt x="43" y="7"/>
                    </a:lnTo>
                    <a:lnTo>
                      <a:pt x="21" y="0"/>
                    </a:lnTo>
                    <a:lnTo>
                      <a:pt x="0" y="52"/>
                    </a:lnTo>
                    <a:lnTo>
                      <a:pt x="2" y="50"/>
                    </a:lnTo>
                    <a:lnTo>
                      <a:pt x="19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3" name="Freeform 312"/>
              <p:cNvSpPr>
                <a:spLocks/>
              </p:cNvSpPr>
              <p:nvPr/>
            </p:nvSpPr>
            <p:spPr bwMode="auto">
              <a:xfrm>
                <a:off x="3764" y="3687"/>
                <a:ext cx="55" cy="55"/>
              </a:xfrm>
              <a:custGeom>
                <a:avLst/>
                <a:gdLst/>
                <a:ahLst/>
                <a:cxnLst>
                  <a:cxn ang="0">
                    <a:pos x="27" y="47"/>
                  </a:cxn>
                  <a:cxn ang="0">
                    <a:pos x="23" y="55"/>
                  </a:cxn>
                  <a:cxn ang="0">
                    <a:pos x="55" y="13"/>
                  </a:cxn>
                  <a:cxn ang="0">
                    <a:pos x="38" y="0"/>
                  </a:cxn>
                  <a:cxn ang="0">
                    <a:pos x="0" y="47"/>
                  </a:cxn>
                  <a:cxn ang="0">
                    <a:pos x="4" y="40"/>
                  </a:cxn>
                  <a:cxn ang="0">
                    <a:pos x="2" y="42"/>
                  </a:cxn>
                  <a:cxn ang="0">
                    <a:pos x="2" y="43"/>
                  </a:cxn>
                  <a:cxn ang="0">
                    <a:pos x="0" y="45"/>
                  </a:cxn>
                  <a:cxn ang="0">
                    <a:pos x="0" y="47"/>
                  </a:cxn>
                  <a:cxn ang="0">
                    <a:pos x="27" y="47"/>
                  </a:cxn>
                </a:cxnLst>
                <a:rect l="0" t="0" r="r" b="b"/>
                <a:pathLst>
                  <a:path w="55" h="55">
                    <a:moveTo>
                      <a:pt x="27" y="47"/>
                    </a:moveTo>
                    <a:lnTo>
                      <a:pt x="23" y="55"/>
                    </a:lnTo>
                    <a:lnTo>
                      <a:pt x="55" y="13"/>
                    </a:lnTo>
                    <a:lnTo>
                      <a:pt x="38" y="0"/>
                    </a:lnTo>
                    <a:lnTo>
                      <a:pt x="0" y="47"/>
                    </a:lnTo>
                    <a:lnTo>
                      <a:pt x="4" y="40"/>
                    </a:lnTo>
                    <a:lnTo>
                      <a:pt x="2" y="42"/>
                    </a:lnTo>
                    <a:lnTo>
                      <a:pt x="2" y="43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27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" name="Freeform 313"/>
              <p:cNvSpPr>
                <a:spLocks/>
              </p:cNvSpPr>
              <p:nvPr/>
            </p:nvSpPr>
            <p:spPr bwMode="auto">
              <a:xfrm>
                <a:off x="3764" y="3734"/>
                <a:ext cx="27" cy="53"/>
              </a:xfrm>
              <a:custGeom>
                <a:avLst/>
                <a:gdLst/>
                <a:ahLst/>
                <a:cxnLst>
                  <a:cxn ang="0">
                    <a:pos x="23" y="40"/>
                  </a:cxn>
                  <a:cxn ang="0">
                    <a:pos x="27" y="45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28"/>
                  </a:cxn>
                  <a:cxn ang="0">
                    <a:pos x="0" y="43"/>
                  </a:cxn>
                  <a:cxn ang="0">
                    <a:pos x="4" y="53"/>
                  </a:cxn>
                  <a:cxn ang="0">
                    <a:pos x="0" y="45"/>
                  </a:cxn>
                  <a:cxn ang="0">
                    <a:pos x="0" y="47"/>
                  </a:cxn>
                  <a:cxn ang="0">
                    <a:pos x="2" y="51"/>
                  </a:cxn>
                  <a:cxn ang="0">
                    <a:pos x="2" y="53"/>
                  </a:cxn>
                  <a:cxn ang="0">
                    <a:pos x="4" y="53"/>
                  </a:cxn>
                  <a:cxn ang="0">
                    <a:pos x="23" y="40"/>
                  </a:cxn>
                </a:cxnLst>
                <a:rect l="0" t="0" r="r" b="b"/>
                <a:pathLst>
                  <a:path w="27" h="53">
                    <a:moveTo>
                      <a:pt x="23" y="40"/>
                    </a:moveTo>
                    <a:lnTo>
                      <a:pt x="27" y="45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8"/>
                    </a:lnTo>
                    <a:lnTo>
                      <a:pt x="0" y="43"/>
                    </a:lnTo>
                    <a:lnTo>
                      <a:pt x="4" y="53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2" y="51"/>
                    </a:lnTo>
                    <a:lnTo>
                      <a:pt x="2" y="53"/>
                    </a:lnTo>
                    <a:lnTo>
                      <a:pt x="4" y="53"/>
                    </a:lnTo>
                    <a:lnTo>
                      <a:pt x="23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5" name="Freeform 314"/>
              <p:cNvSpPr>
                <a:spLocks/>
              </p:cNvSpPr>
              <p:nvPr/>
            </p:nvSpPr>
            <p:spPr bwMode="auto">
              <a:xfrm>
                <a:off x="3768" y="3774"/>
                <a:ext cx="58" cy="62"/>
              </a:xfrm>
              <a:custGeom>
                <a:avLst/>
                <a:gdLst/>
                <a:ahLst/>
                <a:cxnLst>
                  <a:cxn ang="0">
                    <a:pos x="51" y="41"/>
                  </a:cxn>
                  <a:cxn ang="0">
                    <a:pos x="58" y="45"/>
                  </a:cxn>
                  <a:cxn ang="0">
                    <a:pos x="19" y="0"/>
                  </a:cxn>
                  <a:cxn ang="0">
                    <a:pos x="0" y="13"/>
                  </a:cxn>
                  <a:cxn ang="0">
                    <a:pos x="9" y="24"/>
                  </a:cxn>
                  <a:cxn ang="0">
                    <a:pos x="25" y="39"/>
                  </a:cxn>
                  <a:cxn ang="0">
                    <a:pos x="38" y="54"/>
                  </a:cxn>
                  <a:cxn ang="0">
                    <a:pos x="49" y="62"/>
                  </a:cxn>
                  <a:cxn ang="0">
                    <a:pos x="41" y="60"/>
                  </a:cxn>
                  <a:cxn ang="0">
                    <a:pos x="41" y="62"/>
                  </a:cxn>
                  <a:cxn ang="0">
                    <a:pos x="43" y="62"/>
                  </a:cxn>
                  <a:cxn ang="0">
                    <a:pos x="47" y="62"/>
                  </a:cxn>
                  <a:cxn ang="0">
                    <a:pos x="49" y="62"/>
                  </a:cxn>
                  <a:cxn ang="0">
                    <a:pos x="51" y="41"/>
                  </a:cxn>
                </a:cxnLst>
                <a:rect l="0" t="0" r="r" b="b"/>
                <a:pathLst>
                  <a:path w="58" h="62">
                    <a:moveTo>
                      <a:pt x="51" y="41"/>
                    </a:moveTo>
                    <a:lnTo>
                      <a:pt x="58" y="45"/>
                    </a:lnTo>
                    <a:lnTo>
                      <a:pt x="19" y="0"/>
                    </a:lnTo>
                    <a:lnTo>
                      <a:pt x="0" y="13"/>
                    </a:lnTo>
                    <a:lnTo>
                      <a:pt x="9" y="24"/>
                    </a:lnTo>
                    <a:lnTo>
                      <a:pt x="25" y="39"/>
                    </a:lnTo>
                    <a:lnTo>
                      <a:pt x="38" y="54"/>
                    </a:lnTo>
                    <a:lnTo>
                      <a:pt x="49" y="62"/>
                    </a:lnTo>
                    <a:lnTo>
                      <a:pt x="41" y="60"/>
                    </a:lnTo>
                    <a:lnTo>
                      <a:pt x="41" y="62"/>
                    </a:lnTo>
                    <a:lnTo>
                      <a:pt x="43" y="62"/>
                    </a:lnTo>
                    <a:lnTo>
                      <a:pt x="47" y="62"/>
                    </a:lnTo>
                    <a:lnTo>
                      <a:pt x="49" y="62"/>
                    </a:lnTo>
                    <a:lnTo>
                      <a:pt x="51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6" name="Freeform 315"/>
              <p:cNvSpPr>
                <a:spLocks/>
              </p:cNvSpPr>
              <p:nvPr/>
            </p:nvSpPr>
            <p:spPr bwMode="auto">
              <a:xfrm>
                <a:off x="3817" y="3815"/>
                <a:ext cx="122" cy="45"/>
              </a:xfrm>
              <a:custGeom>
                <a:avLst/>
                <a:gdLst/>
                <a:ahLst/>
                <a:cxnLst>
                  <a:cxn ang="0">
                    <a:pos x="105" y="24"/>
                  </a:cxn>
                  <a:cxn ang="0">
                    <a:pos x="116" y="21"/>
                  </a:cxn>
                  <a:cxn ang="0">
                    <a:pos x="2" y="0"/>
                  </a:cxn>
                  <a:cxn ang="0">
                    <a:pos x="0" y="21"/>
                  </a:cxn>
                  <a:cxn ang="0">
                    <a:pos x="9" y="22"/>
                  </a:cxn>
                  <a:cxn ang="0">
                    <a:pos x="24" y="26"/>
                  </a:cxn>
                  <a:cxn ang="0">
                    <a:pos x="43" y="30"/>
                  </a:cxn>
                  <a:cxn ang="0">
                    <a:pos x="64" y="34"/>
                  </a:cxn>
                  <a:cxn ang="0">
                    <a:pos x="84" y="38"/>
                  </a:cxn>
                  <a:cxn ang="0">
                    <a:pos x="101" y="39"/>
                  </a:cxn>
                  <a:cxn ang="0">
                    <a:pos x="114" y="41"/>
                  </a:cxn>
                  <a:cxn ang="0">
                    <a:pos x="122" y="39"/>
                  </a:cxn>
                  <a:cxn ang="0">
                    <a:pos x="113" y="43"/>
                  </a:cxn>
                  <a:cxn ang="0">
                    <a:pos x="118" y="45"/>
                  </a:cxn>
                  <a:cxn ang="0">
                    <a:pos x="122" y="39"/>
                  </a:cxn>
                  <a:cxn ang="0">
                    <a:pos x="105" y="24"/>
                  </a:cxn>
                </a:cxnLst>
                <a:rect l="0" t="0" r="r" b="b"/>
                <a:pathLst>
                  <a:path w="122" h="45">
                    <a:moveTo>
                      <a:pt x="105" y="24"/>
                    </a:moveTo>
                    <a:lnTo>
                      <a:pt x="116" y="21"/>
                    </a:lnTo>
                    <a:lnTo>
                      <a:pt x="2" y="0"/>
                    </a:lnTo>
                    <a:lnTo>
                      <a:pt x="0" y="21"/>
                    </a:lnTo>
                    <a:lnTo>
                      <a:pt x="9" y="22"/>
                    </a:lnTo>
                    <a:lnTo>
                      <a:pt x="24" y="26"/>
                    </a:lnTo>
                    <a:lnTo>
                      <a:pt x="43" y="30"/>
                    </a:lnTo>
                    <a:lnTo>
                      <a:pt x="64" y="34"/>
                    </a:lnTo>
                    <a:lnTo>
                      <a:pt x="84" y="38"/>
                    </a:lnTo>
                    <a:lnTo>
                      <a:pt x="101" y="39"/>
                    </a:lnTo>
                    <a:lnTo>
                      <a:pt x="114" y="41"/>
                    </a:lnTo>
                    <a:lnTo>
                      <a:pt x="122" y="39"/>
                    </a:lnTo>
                    <a:lnTo>
                      <a:pt x="113" y="43"/>
                    </a:lnTo>
                    <a:lnTo>
                      <a:pt x="118" y="45"/>
                    </a:lnTo>
                    <a:lnTo>
                      <a:pt x="122" y="39"/>
                    </a:lnTo>
                    <a:lnTo>
                      <a:pt x="105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7" name="Freeform 316"/>
              <p:cNvSpPr>
                <a:spLocks/>
              </p:cNvSpPr>
              <p:nvPr/>
            </p:nvSpPr>
            <p:spPr bwMode="auto">
              <a:xfrm>
                <a:off x="3922" y="3776"/>
                <a:ext cx="64" cy="78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43" y="9"/>
                  </a:cxn>
                  <a:cxn ang="0">
                    <a:pos x="26" y="28"/>
                  </a:cxn>
                  <a:cxn ang="0">
                    <a:pos x="11" y="50"/>
                  </a:cxn>
                  <a:cxn ang="0">
                    <a:pos x="0" y="63"/>
                  </a:cxn>
                  <a:cxn ang="0">
                    <a:pos x="17" y="78"/>
                  </a:cxn>
                  <a:cxn ang="0">
                    <a:pos x="64" y="18"/>
                  </a:cxn>
                  <a:cxn ang="0">
                    <a:pos x="55" y="2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49" y="1"/>
                  </a:cxn>
                  <a:cxn ang="0">
                    <a:pos x="47" y="1"/>
                  </a:cxn>
                  <a:cxn ang="0">
                    <a:pos x="45" y="3"/>
                  </a:cxn>
                  <a:cxn ang="0">
                    <a:pos x="55" y="0"/>
                  </a:cxn>
                </a:cxnLst>
                <a:rect l="0" t="0" r="r" b="b"/>
                <a:pathLst>
                  <a:path w="64" h="78">
                    <a:moveTo>
                      <a:pt x="55" y="0"/>
                    </a:moveTo>
                    <a:lnTo>
                      <a:pt x="43" y="9"/>
                    </a:lnTo>
                    <a:lnTo>
                      <a:pt x="26" y="28"/>
                    </a:lnTo>
                    <a:lnTo>
                      <a:pt x="11" y="50"/>
                    </a:lnTo>
                    <a:lnTo>
                      <a:pt x="0" y="63"/>
                    </a:lnTo>
                    <a:lnTo>
                      <a:pt x="17" y="78"/>
                    </a:lnTo>
                    <a:lnTo>
                      <a:pt x="64" y="18"/>
                    </a:lnTo>
                    <a:lnTo>
                      <a:pt x="55" y="2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49" y="1"/>
                    </a:lnTo>
                    <a:lnTo>
                      <a:pt x="47" y="1"/>
                    </a:lnTo>
                    <a:lnTo>
                      <a:pt x="45" y="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8" name="Freeform 317"/>
              <p:cNvSpPr>
                <a:spLocks/>
              </p:cNvSpPr>
              <p:nvPr/>
            </p:nvSpPr>
            <p:spPr bwMode="auto">
              <a:xfrm>
                <a:off x="3977" y="3757"/>
                <a:ext cx="133" cy="41"/>
              </a:xfrm>
              <a:custGeom>
                <a:avLst/>
                <a:gdLst/>
                <a:ahLst/>
                <a:cxnLst>
                  <a:cxn ang="0">
                    <a:pos x="107" y="22"/>
                  </a:cxn>
                  <a:cxn ang="0">
                    <a:pos x="101" y="5"/>
                  </a:cxn>
                  <a:cxn ang="0">
                    <a:pos x="0" y="19"/>
                  </a:cxn>
                  <a:cxn ang="0">
                    <a:pos x="0" y="41"/>
                  </a:cxn>
                  <a:cxn ang="0">
                    <a:pos x="101" y="26"/>
                  </a:cxn>
                  <a:cxn ang="0">
                    <a:pos x="93" y="9"/>
                  </a:cxn>
                  <a:cxn ang="0">
                    <a:pos x="107" y="22"/>
                  </a:cxn>
                  <a:cxn ang="0">
                    <a:pos x="133" y="0"/>
                  </a:cxn>
                  <a:cxn ang="0">
                    <a:pos x="101" y="5"/>
                  </a:cxn>
                  <a:cxn ang="0">
                    <a:pos x="107" y="22"/>
                  </a:cxn>
                </a:cxnLst>
                <a:rect l="0" t="0" r="r" b="b"/>
                <a:pathLst>
                  <a:path w="133" h="41">
                    <a:moveTo>
                      <a:pt x="107" y="22"/>
                    </a:moveTo>
                    <a:lnTo>
                      <a:pt x="101" y="5"/>
                    </a:lnTo>
                    <a:lnTo>
                      <a:pt x="0" y="19"/>
                    </a:lnTo>
                    <a:lnTo>
                      <a:pt x="0" y="41"/>
                    </a:lnTo>
                    <a:lnTo>
                      <a:pt x="101" y="26"/>
                    </a:lnTo>
                    <a:lnTo>
                      <a:pt x="93" y="9"/>
                    </a:lnTo>
                    <a:lnTo>
                      <a:pt x="107" y="22"/>
                    </a:lnTo>
                    <a:lnTo>
                      <a:pt x="133" y="0"/>
                    </a:lnTo>
                    <a:lnTo>
                      <a:pt x="101" y="5"/>
                    </a:lnTo>
                    <a:lnTo>
                      <a:pt x="10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" name="Freeform 318"/>
              <p:cNvSpPr>
                <a:spLocks/>
              </p:cNvSpPr>
              <p:nvPr/>
            </p:nvSpPr>
            <p:spPr bwMode="auto">
              <a:xfrm>
                <a:off x="4010" y="3766"/>
                <a:ext cx="74" cy="58"/>
              </a:xfrm>
              <a:custGeom>
                <a:avLst/>
                <a:gdLst/>
                <a:ahLst/>
                <a:cxnLst>
                  <a:cxn ang="0">
                    <a:pos x="27" y="38"/>
                  </a:cxn>
                  <a:cxn ang="0">
                    <a:pos x="34" y="55"/>
                  </a:cxn>
                  <a:cxn ang="0">
                    <a:pos x="74" y="13"/>
                  </a:cxn>
                  <a:cxn ang="0">
                    <a:pos x="60" y="0"/>
                  </a:cxn>
                  <a:cxn ang="0">
                    <a:pos x="19" y="40"/>
                  </a:cxn>
                  <a:cxn ang="0">
                    <a:pos x="27" y="58"/>
                  </a:cxn>
                  <a:cxn ang="0">
                    <a:pos x="19" y="40"/>
                  </a:cxn>
                  <a:cxn ang="0">
                    <a:pos x="0" y="56"/>
                  </a:cxn>
                  <a:cxn ang="0">
                    <a:pos x="27" y="58"/>
                  </a:cxn>
                  <a:cxn ang="0">
                    <a:pos x="27" y="38"/>
                  </a:cxn>
                </a:cxnLst>
                <a:rect l="0" t="0" r="r" b="b"/>
                <a:pathLst>
                  <a:path w="74" h="58">
                    <a:moveTo>
                      <a:pt x="27" y="38"/>
                    </a:moveTo>
                    <a:lnTo>
                      <a:pt x="34" y="55"/>
                    </a:lnTo>
                    <a:lnTo>
                      <a:pt x="74" y="13"/>
                    </a:lnTo>
                    <a:lnTo>
                      <a:pt x="60" y="0"/>
                    </a:lnTo>
                    <a:lnTo>
                      <a:pt x="19" y="40"/>
                    </a:lnTo>
                    <a:lnTo>
                      <a:pt x="27" y="58"/>
                    </a:lnTo>
                    <a:lnTo>
                      <a:pt x="19" y="40"/>
                    </a:lnTo>
                    <a:lnTo>
                      <a:pt x="0" y="56"/>
                    </a:lnTo>
                    <a:lnTo>
                      <a:pt x="27" y="58"/>
                    </a:lnTo>
                    <a:lnTo>
                      <a:pt x="27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" name="Freeform 319"/>
              <p:cNvSpPr>
                <a:spLocks/>
              </p:cNvSpPr>
              <p:nvPr/>
            </p:nvSpPr>
            <p:spPr bwMode="auto">
              <a:xfrm>
                <a:off x="4037" y="3804"/>
                <a:ext cx="118" cy="33"/>
              </a:xfrm>
              <a:custGeom>
                <a:avLst/>
                <a:gdLst/>
                <a:ahLst/>
                <a:cxnLst>
                  <a:cxn ang="0">
                    <a:pos x="107" y="13"/>
                  </a:cxn>
                  <a:cxn ang="0">
                    <a:pos x="112" y="11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112" y="32"/>
                  </a:cxn>
                  <a:cxn ang="0">
                    <a:pos x="112" y="32"/>
                  </a:cxn>
                  <a:cxn ang="0">
                    <a:pos x="114" y="32"/>
                  </a:cxn>
                  <a:cxn ang="0">
                    <a:pos x="116" y="32"/>
                  </a:cxn>
                  <a:cxn ang="0">
                    <a:pos x="118" y="30"/>
                  </a:cxn>
                  <a:cxn ang="0">
                    <a:pos x="112" y="32"/>
                  </a:cxn>
                  <a:cxn ang="0">
                    <a:pos x="114" y="33"/>
                  </a:cxn>
                  <a:cxn ang="0">
                    <a:pos x="118" y="30"/>
                  </a:cxn>
                  <a:cxn ang="0">
                    <a:pos x="107" y="13"/>
                  </a:cxn>
                </a:cxnLst>
                <a:rect l="0" t="0" r="r" b="b"/>
                <a:pathLst>
                  <a:path w="118" h="33">
                    <a:moveTo>
                      <a:pt x="107" y="13"/>
                    </a:moveTo>
                    <a:lnTo>
                      <a:pt x="112" y="11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112" y="32"/>
                    </a:lnTo>
                    <a:lnTo>
                      <a:pt x="112" y="32"/>
                    </a:lnTo>
                    <a:lnTo>
                      <a:pt x="114" y="32"/>
                    </a:lnTo>
                    <a:lnTo>
                      <a:pt x="116" y="32"/>
                    </a:lnTo>
                    <a:lnTo>
                      <a:pt x="118" y="30"/>
                    </a:lnTo>
                    <a:lnTo>
                      <a:pt x="112" y="32"/>
                    </a:lnTo>
                    <a:lnTo>
                      <a:pt x="114" y="33"/>
                    </a:lnTo>
                    <a:lnTo>
                      <a:pt x="118" y="30"/>
                    </a:lnTo>
                    <a:lnTo>
                      <a:pt x="10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" name="Freeform 320"/>
              <p:cNvSpPr>
                <a:spLocks/>
              </p:cNvSpPr>
              <p:nvPr/>
            </p:nvSpPr>
            <p:spPr bwMode="auto">
              <a:xfrm>
                <a:off x="4144" y="3734"/>
                <a:ext cx="201" cy="100"/>
              </a:xfrm>
              <a:custGeom>
                <a:avLst/>
                <a:gdLst/>
                <a:ahLst/>
                <a:cxnLst>
                  <a:cxn ang="0">
                    <a:pos x="201" y="2"/>
                  </a:cxn>
                  <a:cxn ang="0">
                    <a:pos x="171" y="0"/>
                  </a:cxn>
                  <a:cxn ang="0">
                    <a:pos x="144" y="4"/>
                  </a:cxn>
                  <a:cxn ang="0">
                    <a:pos x="118" y="13"/>
                  </a:cxn>
                  <a:cxn ang="0">
                    <a:pos x="96" y="27"/>
                  </a:cxn>
                  <a:cxn ang="0">
                    <a:pos x="71" y="42"/>
                  </a:cxn>
                  <a:cxn ang="0">
                    <a:pos x="49" y="57"/>
                  </a:cxn>
                  <a:cxn ang="0">
                    <a:pos x="24" y="72"/>
                  </a:cxn>
                  <a:cxn ang="0">
                    <a:pos x="0" y="83"/>
                  </a:cxn>
                  <a:cxn ang="0">
                    <a:pos x="11" y="100"/>
                  </a:cxn>
                  <a:cxn ang="0">
                    <a:pos x="32" y="90"/>
                  </a:cxn>
                  <a:cxn ang="0">
                    <a:pos x="54" y="77"/>
                  </a:cxn>
                  <a:cxn ang="0">
                    <a:pos x="77" y="64"/>
                  </a:cxn>
                  <a:cxn ang="0">
                    <a:pos x="99" y="49"/>
                  </a:cxn>
                  <a:cxn ang="0">
                    <a:pos x="124" y="36"/>
                  </a:cxn>
                  <a:cxn ang="0">
                    <a:pos x="146" y="27"/>
                  </a:cxn>
                  <a:cxn ang="0">
                    <a:pos x="171" y="21"/>
                  </a:cxn>
                  <a:cxn ang="0">
                    <a:pos x="195" y="23"/>
                  </a:cxn>
                  <a:cxn ang="0">
                    <a:pos x="201" y="2"/>
                  </a:cxn>
                </a:cxnLst>
                <a:rect l="0" t="0" r="r" b="b"/>
                <a:pathLst>
                  <a:path w="201" h="100">
                    <a:moveTo>
                      <a:pt x="201" y="2"/>
                    </a:moveTo>
                    <a:lnTo>
                      <a:pt x="171" y="0"/>
                    </a:lnTo>
                    <a:lnTo>
                      <a:pt x="144" y="4"/>
                    </a:lnTo>
                    <a:lnTo>
                      <a:pt x="118" y="13"/>
                    </a:lnTo>
                    <a:lnTo>
                      <a:pt x="96" y="27"/>
                    </a:lnTo>
                    <a:lnTo>
                      <a:pt x="71" y="42"/>
                    </a:lnTo>
                    <a:lnTo>
                      <a:pt x="49" y="57"/>
                    </a:lnTo>
                    <a:lnTo>
                      <a:pt x="24" y="72"/>
                    </a:lnTo>
                    <a:lnTo>
                      <a:pt x="0" y="83"/>
                    </a:lnTo>
                    <a:lnTo>
                      <a:pt x="11" y="100"/>
                    </a:lnTo>
                    <a:lnTo>
                      <a:pt x="32" y="90"/>
                    </a:lnTo>
                    <a:lnTo>
                      <a:pt x="54" y="77"/>
                    </a:lnTo>
                    <a:lnTo>
                      <a:pt x="77" y="64"/>
                    </a:lnTo>
                    <a:lnTo>
                      <a:pt x="99" y="49"/>
                    </a:lnTo>
                    <a:lnTo>
                      <a:pt x="124" y="36"/>
                    </a:lnTo>
                    <a:lnTo>
                      <a:pt x="146" y="27"/>
                    </a:lnTo>
                    <a:lnTo>
                      <a:pt x="171" y="21"/>
                    </a:lnTo>
                    <a:lnTo>
                      <a:pt x="195" y="23"/>
                    </a:lnTo>
                    <a:lnTo>
                      <a:pt x="20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2" name="Freeform 321"/>
              <p:cNvSpPr>
                <a:spLocks/>
              </p:cNvSpPr>
              <p:nvPr/>
            </p:nvSpPr>
            <p:spPr bwMode="auto">
              <a:xfrm>
                <a:off x="4339" y="3522"/>
                <a:ext cx="135" cy="255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53" y="24"/>
                  </a:cxn>
                  <a:cxn ang="0">
                    <a:pos x="64" y="49"/>
                  </a:cxn>
                  <a:cxn ang="0">
                    <a:pos x="79" y="77"/>
                  </a:cxn>
                  <a:cxn ang="0">
                    <a:pos x="94" y="105"/>
                  </a:cxn>
                  <a:cxn ang="0">
                    <a:pos x="109" y="137"/>
                  </a:cxn>
                  <a:cxn ang="0">
                    <a:pos x="118" y="169"/>
                  </a:cxn>
                  <a:cxn ang="0">
                    <a:pos x="120" y="199"/>
                  </a:cxn>
                  <a:cxn ang="0">
                    <a:pos x="113" y="229"/>
                  </a:cxn>
                  <a:cxn ang="0">
                    <a:pos x="102" y="233"/>
                  </a:cxn>
                  <a:cxn ang="0">
                    <a:pos x="88" y="235"/>
                  </a:cxn>
                  <a:cxn ang="0">
                    <a:pos x="73" y="235"/>
                  </a:cxn>
                  <a:cxn ang="0">
                    <a:pos x="58" y="231"/>
                  </a:cxn>
                  <a:cxn ang="0">
                    <a:pos x="43" y="227"/>
                  </a:cxn>
                  <a:cxn ang="0">
                    <a:pos x="28" y="224"/>
                  </a:cxn>
                  <a:cxn ang="0">
                    <a:pos x="15" y="218"/>
                  </a:cxn>
                  <a:cxn ang="0">
                    <a:pos x="6" y="214"/>
                  </a:cxn>
                  <a:cxn ang="0">
                    <a:pos x="0" y="235"/>
                  </a:cxn>
                  <a:cxn ang="0">
                    <a:pos x="13" y="240"/>
                  </a:cxn>
                  <a:cxn ang="0">
                    <a:pos x="28" y="246"/>
                  </a:cxn>
                  <a:cxn ang="0">
                    <a:pos x="45" y="250"/>
                  </a:cxn>
                  <a:cxn ang="0">
                    <a:pos x="62" y="254"/>
                  </a:cxn>
                  <a:cxn ang="0">
                    <a:pos x="81" y="255"/>
                  </a:cxn>
                  <a:cxn ang="0">
                    <a:pos x="98" y="255"/>
                  </a:cxn>
                  <a:cxn ang="0">
                    <a:pos x="113" y="254"/>
                  </a:cxn>
                  <a:cxn ang="0">
                    <a:pos x="126" y="248"/>
                  </a:cxn>
                  <a:cxn ang="0">
                    <a:pos x="133" y="220"/>
                  </a:cxn>
                  <a:cxn ang="0">
                    <a:pos x="135" y="188"/>
                  </a:cxn>
                  <a:cxn ang="0">
                    <a:pos x="133" y="154"/>
                  </a:cxn>
                  <a:cxn ang="0">
                    <a:pos x="126" y="118"/>
                  </a:cxn>
                  <a:cxn ang="0">
                    <a:pos x="115" y="83"/>
                  </a:cxn>
                  <a:cxn ang="0">
                    <a:pos x="100" y="51"/>
                  </a:cxn>
                  <a:cxn ang="0">
                    <a:pos x="83" y="23"/>
                  </a:cxn>
                  <a:cxn ang="0">
                    <a:pos x="66" y="0"/>
                  </a:cxn>
                  <a:cxn ang="0">
                    <a:pos x="68" y="8"/>
                  </a:cxn>
                  <a:cxn ang="0">
                    <a:pos x="47" y="4"/>
                  </a:cxn>
                  <a:cxn ang="0">
                    <a:pos x="45" y="6"/>
                  </a:cxn>
                  <a:cxn ang="0">
                    <a:pos x="45" y="8"/>
                  </a:cxn>
                  <a:cxn ang="0">
                    <a:pos x="47" y="11"/>
                  </a:cxn>
                  <a:cxn ang="0">
                    <a:pos x="49" y="11"/>
                  </a:cxn>
                  <a:cxn ang="0">
                    <a:pos x="47" y="4"/>
                  </a:cxn>
                </a:cxnLst>
                <a:rect l="0" t="0" r="r" b="b"/>
                <a:pathLst>
                  <a:path w="135" h="255">
                    <a:moveTo>
                      <a:pt x="47" y="4"/>
                    </a:moveTo>
                    <a:lnTo>
                      <a:pt x="53" y="24"/>
                    </a:lnTo>
                    <a:lnTo>
                      <a:pt x="64" y="49"/>
                    </a:lnTo>
                    <a:lnTo>
                      <a:pt x="79" y="77"/>
                    </a:lnTo>
                    <a:lnTo>
                      <a:pt x="94" y="105"/>
                    </a:lnTo>
                    <a:lnTo>
                      <a:pt x="109" y="137"/>
                    </a:lnTo>
                    <a:lnTo>
                      <a:pt x="118" y="169"/>
                    </a:lnTo>
                    <a:lnTo>
                      <a:pt x="120" y="199"/>
                    </a:lnTo>
                    <a:lnTo>
                      <a:pt x="113" y="229"/>
                    </a:lnTo>
                    <a:lnTo>
                      <a:pt x="102" y="233"/>
                    </a:lnTo>
                    <a:lnTo>
                      <a:pt x="88" y="235"/>
                    </a:lnTo>
                    <a:lnTo>
                      <a:pt x="73" y="235"/>
                    </a:lnTo>
                    <a:lnTo>
                      <a:pt x="58" y="231"/>
                    </a:lnTo>
                    <a:lnTo>
                      <a:pt x="43" y="227"/>
                    </a:lnTo>
                    <a:lnTo>
                      <a:pt x="28" y="224"/>
                    </a:lnTo>
                    <a:lnTo>
                      <a:pt x="15" y="218"/>
                    </a:lnTo>
                    <a:lnTo>
                      <a:pt x="6" y="214"/>
                    </a:lnTo>
                    <a:lnTo>
                      <a:pt x="0" y="235"/>
                    </a:lnTo>
                    <a:lnTo>
                      <a:pt x="13" y="240"/>
                    </a:lnTo>
                    <a:lnTo>
                      <a:pt x="28" y="246"/>
                    </a:lnTo>
                    <a:lnTo>
                      <a:pt x="45" y="250"/>
                    </a:lnTo>
                    <a:lnTo>
                      <a:pt x="62" y="254"/>
                    </a:lnTo>
                    <a:lnTo>
                      <a:pt x="81" y="255"/>
                    </a:lnTo>
                    <a:lnTo>
                      <a:pt x="98" y="255"/>
                    </a:lnTo>
                    <a:lnTo>
                      <a:pt x="113" y="254"/>
                    </a:lnTo>
                    <a:lnTo>
                      <a:pt x="126" y="248"/>
                    </a:lnTo>
                    <a:lnTo>
                      <a:pt x="133" y="220"/>
                    </a:lnTo>
                    <a:lnTo>
                      <a:pt x="135" y="188"/>
                    </a:lnTo>
                    <a:lnTo>
                      <a:pt x="133" y="154"/>
                    </a:lnTo>
                    <a:lnTo>
                      <a:pt x="126" y="118"/>
                    </a:lnTo>
                    <a:lnTo>
                      <a:pt x="115" y="83"/>
                    </a:lnTo>
                    <a:lnTo>
                      <a:pt x="100" y="51"/>
                    </a:lnTo>
                    <a:lnTo>
                      <a:pt x="83" y="23"/>
                    </a:lnTo>
                    <a:lnTo>
                      <a:pt x="66" y="0"/>
                    </a:lnTo>
                    <a:lnTo>
                      <a:pt x="68" y="8"/>
                    </a:lnTo>
                    <a:lnTo>
                      <a:pt x="47" y="4"/>
                    </a:lnTo>
                    <a:lnTo>
                      <a:pt x="45" y="6"/>
                    </a:lnTo>
                    <a:lnTo>
                      <a:pt x="45" y="8"/>
                    </a:lnTo>
                    <a:lnTo>
                      <a:pt x="47" y="11"/>
                    </a:lnTo>
                    <a:lnTo>
                      <a:pt x="49" y="11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3" name="Freeform 322"/>
              <p:cNvSpPr>
                <a:spLocks/>
              </p:cNvSpPr>
              <p:nvPr/>
            </p:nvSpPr>
            <p:spPr bwMode="auto">
              <a:xfrm>
                <a:off x="4386" y="3458"/>
                <a:ext cx="41" cy="72"/>
              </a:xfrm>
              <a:custGeom>
                <a:avLst/>
                <a:gdLst/>
                <a:ahLst/>
                <a:cxnLst>
                  <a:cxn ang="0">
                    <a:pos x="28" y="32"/>
                  </a:cxn>
                  <a:cxn ang="0">
                    <a:pos x="13" y="21"/>
                  </a:cxn>
                  <a:cxn ang="0">
                    <a:pos x="0" y="68"/>
                  </a:cxn>
                  <a:cxn ang="0">
                    <a:pos x="21" y="72"/>
                  </a:cxn>
                  <a:cxn ang="0">
                    <a:pos x="34" y="25"/>
                  </a:cxn>
                  <a:cxn ang="0">
                    <a:pos x="17" y="12"/>
                  </a:cxn>
                  <a:cxn ang="0">
                    <a:pos x="34" y="25"/>
                  </a:cxn>
                  <a:cxn ang="0">
                    <a:pos x="41" y="0"/>
                  </a:cxn>
                  <a:cxn ang="0">
                    <a:pos x="17" y="12"/>
                  </a:cxn>
                  <a:cxn ang="0">
                    <a:pos x="28" y="32"/>
                  </a:cxn>
                </a:cxnLst>
                <a:rect l="0" t="0" r="r" b="b"/>
                <a:pathLst>
                  <a:path w="41" h="72">
                    <a:moveTo>
                      <a:pt x="28" y="32"/>
                    </a:moveTo>
                    <a:lnTo>
                      <a:pt x="13" y="21"/>
                    </a:lnTo>
                    <a:lnTo>
                      <a:pt x="0" y="68"/>
                    </a:lnTo>
                    <a:lnTo>
                      <a:pt x="21" y="72"/>
                    </a:lnTo>
                    <a:lnTo>
                      <a:pt x="34" y="25"/>
                    </a:lnTo>
                    <a:lnTo>
                      <a:pt x="17" y="12"/>
                    </a:lnTo>
                    <a:lnTo>
                      <a:pt x="34" y="25"/>
                    </a:lnTo>
                    <a:lnTo>
                      <a:pt x="41" y="0"/>
                    </a:lnTo>
                    <a:lnTo>
                      <a:pt x="17" y="12"/>
                    </a:lnTo>
                    <a:lnTo>
                      <a:pt x="2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4" name="Freeform 323"/>
              <p:cNvSpPr>
                <a:spLocks/>
              </p:cNvSpPr>
              <p:nvPr/>
            </p:nvSpPr>
            <p:spPr bwMode="auto">
              <a:xfrm>
                <a:off x="4348" y="3439"/>
                <a:ext cx="66" cy="5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5"/>
                  </a:cxn>
                  <a:cxn ang="0">
                    <a:pos x="0" y="31"/>
                  </a:cxn>
                  <a:cxn ang="0">
                    <a:pos x="6" y="46"/>
                  </a:cxn>
                  <a:cxn ang="0">
                    <a:pos x="16" y="57"/>
                  </a:cxn>
                  <a:cxn ang="0">
                    <a:pos x="31" y="59"/>
                  </a:cxn>
                  <a:cxn ang="0">
                    <a:pos x="42" y="59"/>
                  </a:cxn>
                  <a:cxn ang="0">
                    <a:pos x="53" y="55"/>
                  </a:cxn>
                  <a:cxn ang="0">
                    <a:pos x="66" y="51"/>
                  </a:cxn>
                  <a:cxn ang="0">
                    <a:pos x="55" y="31"/>
                  </a:cxn>
                  <a:cxn ang="0">
                    <a:pos x="47" y="34"/>
                  </a:cxn>
                  <a:cxn ang="0">
                    <a:pos x="40" y="36"/>
                  </a:cxn>
                  <a:cxn ang="0">
                    <a:pos x="34" y="38"/>
                  </a:cxn>
                  <a:cxn ang="0">
                    <a:pos x="25" y="36"/>
                  </a:cxn>
                  <a:cxn ang="0">
                    <a:pos x="25" y="29"/>
                  </a:cxn>
                  <a:cxn ang="0">
                    <a:pos x="25" y="19"/>
                  </a:cxn>
                  <a:cxn ang="0">
                    <a:pos x="25" y="12"/>
                  </a:cxn>
                  <a:cxn ang="0">
                    <a:pos x="25" y="4"/>
                  </a:cxn>
                  <a:cxn ang="0">
                    <a:pos x="4" y="0"/>
                  </a:cxn>
                </a:cxnLst>
                <a:rect l="0" t="0" r="r" b="b"/>
                <a:pathLst>
                  <a:path w="66" h="59">
                    <a:moveTo>
                      <a:pt x="4" y="0"/>
                    </a:moveTo>
                    <a:lnTo>
                      <a:pt x="0" y="15"/>
                    </a:lnTo>
                    <a:lnTo>
                      <a:pt x="0" y="31"/>
                    </a:lnTo>
                    <a:lnTo>
                      <a:pt x="6" y="46"/>
                    </a:lnTo>
                    <a:lnTo>
                      <a:pt x="16" y="57"/>
                    </a:lnTo>
                    <a:lnTo>
                      <a:pt x="31" y="59"/>
                    </a:lnTo>
                    <a:lnTo>
                      <a:pt x="42" y="59"/>
                    </a:lnTo>
                    <a:lnTo>
                      <a:pt x="53" y="55"/>
                    </a:lnTo>
                    <a:lnTo>
                      <a:pt x="66" y="51"/>
                    </a:lnTo>
                    <a:lnTo>
                      <a:pt x="55" y="31"/>
                    </a:lnTo>
                    <a:lnTo>
                      <a:pt x="47" y="34"/>
                    </a:lnTo>
                    <a:lnTo>
                      <a:pt x="40" y="36"/>
                    </a:lnTo>
                    <a:lnTo>
                      <a:pt x="34" y="38"/>
                    </a:lnTo>
                    <a:lnTo>
                      <a:pt x="25" y="36"/>
                    </a:lnTo>
                    <a:lnTo>
                      <a:pt x="25" y="29"/>
                    </a:lnTo>
                    <a:lnTo>
                      <a:pt x="25" y="19"/>
                    </a:lnTo>
                    <a:lnTo>
                      <a:pt x="25" y="12"/>
                    </a:lnTo>
                    <a:lnTo>
                      <a:pt x="25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5" name="Freeform 324"/>
              <p:cNvSpPr>
                <a:spLocks/>
              </p:cNvSpPr>
              <p:nvPr/>
            </p:nvSpPr>
            <p:spPr bwMode="auto">
              <a:xfrm>
                <a:off x="4281" y="3363"/>
                <a:ext cx="96" cy="80"/>
              </a:xfrm>
              <a:custGeom>
                <a:avLst/>
                <a:gdLst/>
                <a:ahLst/>
                <a:cxnLst>
                  <a:cxn ang="0">
                    <a:pos x="51" y="1"/>
                  </a:cxn>
                  <a:cxn ang="0">
                    <a:pos x="58" y="22"/>
                  </a:cxn>
                  <a:cxn ang="0">
                    <a:pos x="67" y="24"/>
                  </a:cxn>
                  <a:cxn ang="0">
                    <a:pos x="75" y="35"/>
                  </a:cxn>
                  <a:cxn ang="0">
                    <a:pos x="71" y="76"/>
                  </a:cxn>
                  <a:cxn ang="0">
                    <a:pos x="92" y="80"/>
                  </a:cxn>
                  <a:cxn ang="0">
                    <a:pos x="96" y="60"/>
                  </a:cxn>
                  <a:cxn ang="0">
                    <a:pos x="96" y="45"/>
                  </a:cxn>
                  <a:cxn ang="0">
                    <a:pos x="94" y="30"/>
                  </a:cxn>
                  <a:cxn ang="0">
                    <a:pos x="86" y="9"/>
                  </a:cxn>
                  <a:cxn ang="0">
                    <a:pos x="79" y="5"/>
                  </a:cxn>
                  <a:cxn ang="0">
                    <a:pos x="71" y="1"/>
                  </a:cxn>
                  <a:cxn ang="0">
                    <a:pos x="62" y="0"/>
                  </a:cxn>
                  <a:cxn ang="0">
                    <a:pos x="54" y="1"/>
                  </a:cxn>
                  <a:cxn ang="0">
                    <a:pos x="62" y="22"/>
                  </a:cxn>
                  <a:cxn ang="0">
                    <a:pos x="51" y="1"/>
                  </a:cxn>
                  <a:cxn ang="0">
                    <a:pos x="0" y="31"/>
                  </a:cxn>
                  <a:cxn ang="0">
                    <a:pos x="58" y="22"/>
                  </a:cxn>
                  <a:cxn ang="0">
                    <a:pos x="51" y="1"/>
                  </a:cxn>
                </a:cxnLst>
                <a:rect l="0" t="0" r="r" b="b"/>
                <a:pathLst>
                  <a:path w="96" h="80">
                    <a:moveTo>
                      <a:pt x="51" y="1"/>
                    </a:moveTo>
                    <a:lnTo>
                      <a:pt x="58" y="22"/>
                    </a:lnTo>
                    <a:lnTo>
                      <a:pt x="67" y="24"/>
                    </a:lnTo>
                    <a:lnTo>
                      <a:pt x="75" y="35"/>
                    </a:lnTo>
                    <a:lnTo>
                      <a:pt x="71" y="76"/>
                    </a:lnTo>
                    <a:lnTo>
                      <a:pt x="92" y="80"/>
                    </a:lnTo>
                    <a:lnTo>
                      <a:pt x="96" y="60"/>
                    </a:lnTo>
                    <a:lnTo>
                      <a:pt x="96" y="45"/>
                    </a:lnTo>
                    <a:lnTo>
                      <a:pt x="94" y="30"/>
                    </a:lnTo>
                    <a:lnTo>
                      <a:pt x="86" y="9"/>
                    </a:lnTo>
                    <a:lnTo>
                      <a:pt x="79" y="5"/>
                    </a:lnTo>
                    <a:lnTo>
                      <a:pt x="71" y="1"/>
                    </a:lnTo>
                    <a:lnTo>
                      <a:pt x="62" y="0"/>
                    </a:lnTo>
                    <a:lnTo>
                      <a:pt x="54" y="1"/>
                    </a:lnTo>
                    <a:lnTo>
                      <a:pt x="62" y="22"/>
                    </a:lnTo>
                    <a:lnTo>
                      <a:pt x="51" y="1"/>
                    </a:lnTo>
                    <a:lnTo>
                      <a:pt x="0" y="31"/>
                    </a:lnTo>
                    <a:lnTo>
                      <a:pt x="58" y="2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6" name="Freeform 325"/>
              <p:cNvSpPr>
                <a:spLocks/>
              </p:cNvSpPr>
              <p:nvPr/>
            </p:nvSpPr>
            <p:spPr bwMode="auto">
              <a:xfrm>
                <a:off x="4332" y="3338"/>
                <a:ext cx="65" cy="47"/>
              </a:xfrm>
              <a:custGeom>
                <a:avLst/>
                <a:gdLst/>
                <a:ahLst/>
                <a:cxnLst>
                  <a:cxn ang="0">
                    <a:pos x="41" y="13"/>
                  </a:cxn>
                  <a:cxn ang="0">
                    <a:pos x="45" y="0"/>
                  </a:cxn>
                  <a:cxn ang="0">
                    <a:pos x="0" y="26"/>
                  </a:cxn>
                  <a:cxn ang="0">
                    <a:pos x="11" y="47"/>
                  </a:cxn>
                  <a:cxn ang="0">
                    <a:pos x="56" y="21"/>
                  </a:cxn>
                  <a:cxn ang="0">
                    <a:pos x="62" y="6"/>
                  </a:cxn>
                  <a:cxn ang="0">
                    <a:pos x="56" y="21"/>
                  </a:cxn>
                  <a:cxn ang="0">
                    <a:pos x="65" y="15"/>
                  </a:cxn>
                  <a:cxn ang="0">
                    <a:pos x="62" y="6"/>
                  </a:cxn>
                  <a:cxn ang="0">
                    <a:pos x="41" y="13"/>
                  </a:cxn>
                </a:cxnLst>
                <a:rect l="0" t="0" r="r" b="b"/>
                <a:pathLst>
                  <a:path w="65" h="47">
                    <a:moveTo>
                      <a:pt x="41" y="13"/>
                    </a:moveTo>
                    <a:lnTo>
                      <a:pt x="45" y="0"/>
                    </a:lnTo>
                    <a:lnTo>
                      <a:pt x="0" y="26"/>
                    </a:lnTo>
                    <a:lnTo>
                      <a:pt x="11" y="47"/>
                    </a:lnTo>
                    <a:lnTo>
                      <a:pt x="56" y="21"/>
                    </a:lnTo>
                    <a:lnTo>
                      <a:pt x="62" y="6"/>
                    </a:lnTo>
                    <a:lnTo>
                      <a:pt x="56" y="21"/>
                    </a:lnTo>
                    <a:lnTo>
                      <a:pt x="65" y="15"/>
                    </a:lnTo>
                    <a:lnTo>
                      <a:pt x="62" y="6"/>
                    </a:lnTo>
                    <a:lnTo>
                      <a:pt x="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7" name="Freeform 326"/>
              <p:cNvSpPr>
                <a:spLocks/>
              </p:cNvSpPr>
              <p:nvPr/>
            </p:nvSpPr>
            <p:spPr bwMode="auto">
              <a:xfrm>
                <a:off x="4292" y="3120"/>
                <a:ext cx="102" cy="231"/>
              </a:xfrm>
              <a:custGeom>
                <a:avLst/>
                <a:gdLst/>
                <a:ahLst/>
                <a:cxnLst>
                  <a:cxn ang="0">
                    <a:pos x="17" y="27"/>
                  </a:cxn>
                  <a:cxn ang="0">
                    <a:pos x="0" y="19"/>
                  </a:cxn>
                  <a:cxn ang="0">
                    <a:pos x="81" y="231"/>
                  </a:cxn>
                  <a:cxn ang="0">
                    <a:pos x="102" y="224"/>
                  </a:cxn>
                  <a:cxn ang="0">
                    <a:pos x="23" y="13"/>
                  </a:cxn>
                  <a:cxn ang="0">
                    <a:pos x="6" y="6"/>
                  </a:cxn>
                  <a:cxn ang="0">
                    <a:pos x="23" y="13"/>
                  </a:cxn>
                  <a:cxn ang="0">
                    <a:pos x="17" y="0"/>
                  </a:cxn>
                  <a:cxn ang="0">
                    <a:pos x="6" y="6"/>
                  </a:cxn>
                  <a:cxn ang="0">
                    <a:pos x="17" y="27"/>
                  </a:cxn>
                </a:cxnLst>
                <a:rect l="0" t="0" r="r" b="b"/>
                <a:pathLst>
                  <a:path w="102" h="231">
                    <a:moveTo>
                      <a:pt x="17" y="27"/>
                    </a:moveTo>
                    <a:lnTo>
                      <a:pt x="0" y="19"/>
                    </a:lnTo>
                    <a:lnTo>
                      <a:pt x="81" y="231"/>
                    </a:lnTo>
                    <a:lnTo>
                      <a:pt x="102" y="224"/>
                    </a:lnTo>
                    <a:lnTo>
                      <a:pt x="23" y="13"/>
                    </a:lnTo>
                    <a:lnTo>
                      <a:pt x="6" y="6"/>
                    </a:lnTo>
                    <a:lnTo>
                      <a:pt x="23" y="13"/>
                    </a:lnTo>
                    <a:lnTo>
                      <a:pt x="17" y="0"/>
                    </a:lnTo>
                    <a:lnTo>
                      <a:pt x="6" y="6"/>
                    </a:lnTo>
                    <a:lnTo>
                      <a:pt x="1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8" name="Freeform 327"/>
              <p:cNvSpPr>
                <a:spLocks/>
              </p:cNvSpPr>
              <p:nvPr/>
            </p:nvSpPr>
            <p:spPr bwMode="auto">
              <a:xfrm>
                <a:off x="4245" y="3126"/>
                <a:ext cx="64" cy="49"/>
              </a:xfrm>
              <a:custGeom>
                <a:avLst/>
                <a:gdLst/>
                <a:ahLst/>
                <a:cxnLst>
                  <a:cxn ang="0">
                    <a:pos x="6" y="47"/>
                  </a:cxn>
                  <a:cxn ang="0">
                    <a:pos x="11" y="47"/>
                  </a:cxn>
                  <a:cxn ang="0">
                    <a:pos x="64" y="21"/>
                  </a:cxn>
                  <a:cxn ang="0">
                    <a:pos x="53" y="0"/>
                  </a:cxn>
                  <a:cxn ang="0">
                    <a:pos x="0" y="26"/>
                  </a:cxn>
                  <a:cxn ang="0">
                    <a:pos x="6" y="26"/>
                  </a:cxn>
                  <a:cxn ang="0">
                    <a:pos x="6" y="47"/>
                  </a:cxn>
                  <a:cxn ang="0">
                    <a:pos x="8" y="49"/>
                  </a:cxn>
                  <a:cxn ang="0">
                    <a:pos x="11" y="47"/>
                  </a:cxn>
                  <a:cxn ang="0">
                    <a:pos x="6" y="47"/>
                  </a:cxn>
                </a:cxnLst>
                <a:rect l="0" t="0" r="r" b="b"/>
                <a:pathLst>
                  <a:path w="64" h="49">
                    <a:moveTo>
                      <a:pt x="6" y="47"/>
                    </a:moveTo>
                    <a:lnTo>
                      <a:pt x="11" y="47"/>
                    </a:lnTo>
                    <a:lnTo>
                      <a:pt x="64" y="21"/>
                    </a:lnTo>
                    <a:lnTo>
                      <a:pt x="53" y="0"/>
                    </a:lnTo>
                    <a:lnTo>
                      <a:pt x="0" y="26"/>
                    </a:lnTo>
                    <a:lnTo>
                      <a:pt x="6" y="26"/>
                    </a:lnTo>
                    <a:lnTo>
                      <a:pt x="6" y="47"/>
                    </a:lnTo>
                    <a:lnTo>
                      <a:pt x="8" y="49"/>
                    </a:lnTo>
                    <a:lnTo>
                      <a:pt x="11" y="47"/>
                    </a:lnTo>
                    <a:lnTo>
                      <a:pt x="6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" name="Freeform 328"/>
              <p:cNvSpPr>
                <a:spLocks/>
              </p:cNvSpPr>
              <p:nvPr/>
            </p:nvSpPr>
            <p:spPr bwMode="auto">
              <a:xfrm>
                <a:off x="4134" y="3135"/>
                <a:ext cx="117" cy="38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10" y="25"/>
                  </a:cxn>
                  <a:cxn ang="0">
                    <a:pos x="117" y="38"/>
                  </a:cxn>
                  <a:cxn ang="0">
                    <a:pos x="117" y="17"/>
                  </a:cxn>
                  <a:cxn ang="0">
                    <a:pos x="10" y="2"/>
                  </a:cxn>
                  <a:cxn ang="0">
                    <a:pos x="0" y="8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0" y="8"/>
                  </a:cxn>
                  <a:cxn ang="0">
                    <a:pos x="21" y="19"/>
                  </a:cxn>
                </a:cxnLst>
                <a:rect l="0" t="0" r="r" b="b"/>
                <a:pathLst>
                  <a:path w="117" h="38">
                    <a:moveTo>
                      <a:pt x="21" y="19"/>
                    </a:moveTo>
                    <a:lnTo>
                      <a:pt x="10" y="25"/>
                    </a:lnTo>
                    <a:lnTo>
                      <a:pt x="117" y="38"/>
                    </a:lnTo>
                    <a:lnTo>
                      <a:pt x="117" y="17"/>
                    </a:lnTo>
                    <a:lnTo>
                      <a:pt x="10" y="2"/>
                    </a:lnTo>
                    <a:lnTo>
                      <a:pt x="0" y="8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" name="Rectangle 329"/>
              <p:cNvSpPr>
                <a:spLocks noChangeArrowheads="1"/>
              </p:cNvSpPr>
              <p:nvPr/>
            </p:nvSpPr>
            <p:spPr bwMode="auto">
              <a:xfrm>
                <a:off x="2217" y="2617"/>
                <a:ext cx="264" cy="381"/>
              </a:xfrm>
              <a:prstGeom prst="rect">
                <a:avLst/>
              </a:prstGeom>
              <a:solidFill>
                <a:srgbClr val="84C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" name="Freeform 330"/>
              <p:cNvSpPr>
                <a:spLocks/>
              </p:cNvSpPr>
              <p:nvPr/>
            </p:nvSpPr>
            <p:spPr bwMode="auto">
              <a:xfrm>
                <a:off x="2217" y="2606"/>
                <a:ext cx="278" cy="24"/>
              </a:xfrm>
              <a:custGeom>
                <a:avLst/>
                <a:gdLst/>
                <a:ahLst/>
                <a:cxnLst>
                  <a:cxn ang="0">
                    <a:pos x="278" y="11"/>
                  </a:cxn>
                  <a:cxn ang="0">
                    <a:pos x="26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64" y="24"/>
                  </a:cxn>
                  <a:cxn ang="0">
                    <a:pos x="253" y="11"/>
                  </a:cxn>
                  <a:cxn ang="0">
                    <a:pos x="278" y="11"/>
                  </a:cxn>
                  <a:cxn ang="0">
                    <a:pos x="278" y="0"/>
                  </a:cxn>
                  <a:cxn ang="0">
                    <a:pos x="264" y="0"/>
                  </a:cxn>
                  <a:cxn ang="0">
                    <a:pos x="278" y="11"/>
                  </a:cxn>
                </a:cxnLst>
                <a:rect l="0" t="0" r="r" b="b"/>
                <a:pathLst>
                  <a:path w="278" h="24">
                    <a:moveTo>
                      <a:pt x="278" y="11"/>
                    </a:moveTo>
                    <a:lnTo>
                      <a:pt x="26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64" y="24"/>
                    </a:lnTo>
                    <a:lnTo>
                      <a:pt x="253" y="11"/>
                    </a:lnTo>
                    <a:lnTo>
                      <a:pt x="278" y="11"/>
                    </a:lnTo>
                    <a:lnTo>
                      <a:pt x="278" y="0"/>
                    </a:lnTo>
                    <a:lnTo>
                      <a:pt x="264" y="0"/>
                    </a:lnTo>
                    <a:lnTo>
                      <a:pt x="27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2" name="Freeform 331"/>
              <p:cNvSpPr>
                <a:spLocks/>
              </p:cNvSpPr>
              <p:nvPr/>
            </p:nvSpPr>
            <p:spPr bwMode="auto">
              <a:xfrm>
                <a:off x="2470" y="2617"/>
                <a:ext cx="25" cy="394"/>
              </a:xfrm>
              <a:custGeom>
                <a:avLst/>
                <a:gdLst/>
                <a:ahLst/>
                <a:cxnLst>
                  <a:cxn ang="0">
                    <a:pos x="11" y="394"/>
                  </a:cxn>
                  <a:cxn ang="0">
                    <a:pos x="25" y="381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81"/>
                  </a:cxn>
                  <a:cxn ang="0">
                    <a:pos x="11" y="370"/>
                  </a:cxn>
                  <a:cxn ang="0">
                    <a:pos x="11" y="394"/>
                  </a:cxn>
                  <a:cxn ang="0">
                    <a:pos x="25" y="394"/>
                  </a:cxn>
                  <a:cxn ang="0">
                    <a:pos x="25" y="381"/>
                  </a:cxn>
                  <a:cxn ang="0">
                    <a:pos x="11" y="394"/>
                  </a:cxn>
                </a:cxnLst>
                <a:rect l="0" t="0" r="r" b="b"/>
                <a:pathLst>
                  <a:path w="25" h="394">
                    <a:moveTo>
                      <a:pt x="11" y="394"/>
                    </a:moveTo>
                    <a:lnTo>
                      <a:pt x="25" y="381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81"/>
                    </a:lnTo>
                    <a:lnTo>
                      <a:pt x="11" y="370"/>
                    </a:lnTo>
                    <a:lnTo>
                      <a:pt x="11" y="394"/>
                    </a:lnTo>
                    <a:lnTo>
                      <a:pt x="25" y="394"/>
                    </a:lnTo>
                    <a:lnTo>
                      <a:pt x="25" y="381"/>
                    </a:lnTo>
                    <a:lnTo>
                      <a:pt x="11" y="3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" name="Freeform 332"/>
              <p:cNvSpPr>
                <a:spLocks/>
              </p:cNvSpPr>
              <p:nvPr/>
            </p:nvSpPr>
            <p:spPr bwMode="auto">
              <a:xfrm>
                <a:off x="2205" y="2987"/>
                <a:ext cx="276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2" y="24"/>
                  </a:cxn>
                  <a:cxn ang="0">
                    <a:pos x="276" y="24"/>
                  </a:cxn>
                  <a:cxn ang="0">
                    <a:pos x="276" y="0"/>
                  </a:cxn>
                  <a:cxn ang="0">
                    <a:pos x="12" y="0"/>
                  </a:cxn>
                  <a:cxn ang="0">
                    <a:pos x="25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0" y="11"/>
                  </a:cxn>
                </a:cxnLst>
                <a:rect l="0" t="0" r="r" b="b"/>
                <a:pathLst>
                  <a:path w="276" h="24">
                    <a:moveTo>
                      <a:pt x="0" y="11"/>
                    </a:moveTo>
                    <a:lnTo>
                      <a:pt x="12" y="24"/>
                    </a:lnTo>
                    <a:lnTo>
                      <a:pt x="276" y="24"/>
                    </a:lnTo>
                    <a:lnTo>
                      <a:pt x="276" y="0"/>
                    </a:lnTo>
                    <a:lnTo>
                      <a:pt x="12" y="0"/>
                    </a:lnTo>
                    <a:lnTo>
                      <a:pt x="25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4" name="Freeform 333"/>
              <p:cNvSpPr>
                <a:spLocks/>
              </p:cNvSpPr>
              <p:nvPr/>
            </p:nvSpPr>
            <p:spPr bwMode="auto">
              <a:xfrm>
                <a:off x="2205" y="2606"/>
                <a:ext cx="25" cy="39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1"/>
                  </a:cxn>
                  <a:cxn ang="0">
                    <a:pos x="0" y="392"/>
                  </a:cxn>
                  <a:cxn ang="0">
                    <a:pos x="25" y="392"/>
                  </a:cxn>
                  <a:cxn ang="0">
                    <a:pos x="25" y="11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2" y="0"/>
                  </a:cxn>
                </a:cxnLst>
                <a:rect l="0" t="0" r="r" b="b"/>
                <a:pathLst>
                  <a:path w="25" h="392">
                    <a:moveTo>
                      <a:pt x="12" y="0"/>
                    </a:moveTo>
                    <a:lnTo>
                      <a:pt x="0" y="11"/>
                    </a:lnTo>
                    <a:lnTo>
                      <a:pt x="0" y="392"/>
                    </a:lnTo>
                    <a:lnTo>
                      <a:pt x="25" y="392"/>
                    </a:lnTo>
                    <a:lnTo>
                      <a:pt x="25" y="11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5" name="Rectangle 334"/>
              <p:cNvSpPr>
                <a:spLocks noChangeArrowheads="1"/>
              </p:cNvSpPr>
              <p:nvPr/>
            </p:nvSpPr>
            <p:spPr bwMode="auto">
              <a:xfrm>
                <a:off x="2217" y="3034"/>
                <a:ext cx="264" cy="344"/>
              </a:xfrm>
              <a:prstGeom prst="rect">
                <a:avLst/>
              </a:prstGeom>
              <a:solidFill>
                <a:srgbClr val="84C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6" name="Freeform 335"/>
              <p:cNvSpPr>
                <a:spLocks/>
              </p:cNvSpPr>
              <p:nvPr/>
            </p:nvSpPr>
            <p:spPr bwMode="auto">
              <a:xfrm>
                <a:off x="2217" y="3021"/>
                <a:ext cx="278" cy="26"/>
              </a:xfrm>
              <a:custGeom>
                <a:avLst/>
                <a:gdLst/>
                <a:ahLst/>
                <a:cxnLst>
                  <a:cxn ang="0">
                    <a:pos x="278" y="13"/>
                  </a:cxn>
                  <a:cxn ang="0">
                    <a:pos x="264" y="0"/>
                  </a:cxn>
                  <a:cxn ang="0">
                    <a:pos x="0" y="0"/>
                  </a:cxn>
                  <a:cxn ang="0">
                    <a:pos x="0" y="26"/>
                  </a:cxn>
                  <a:cxn ang="0">
                    <a:pos x="264" y="26"/>
                  </a:cxn>
                  <a:cxn ang="0">
                    <a:pos x="253" y="13"/>
                  </a:cxn>
                  <a:cxn ang="0">
                    <a:pos x="278" y="13"/>
                  </a:cxn>
                  <a:cxn ang="0">
                    <a:pos x="278" y="0"/>
                  </a:cxn>
                  <a:cxn ang="0">
                    <a:pos x="264" y="0"/>
                  </a:cxn>
                  <a:cxn ang="0">
                    <a:pos x="278" y="13"/>
                  </a:cxn>
                </a:cxnLst>
                <a:rect l="0" t="0" r="r" b="b"/>
                <a:pathLst>
                  <a:path w="278" h="26">
                    <a:moveTo>
                      <a:pt x="278" y="13"/>
                    </a:moveTo>
                    <a:lnTo>
                      <a:pt x="264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264" y="26"/>
                    </a:lnTo>
                    <a:lnTo>
                      <a:pt x="253" y="13"/>
                    </a:lnTo>
                    <a:lnTo>
                      <a:pt x="278" y="13"/>
                    </a:lnTo>
                    <a:lnTo>
                      <a:pt x="278" y="0"/>
                    </a:lnTo>
                    <a:lnTo>
                      <a:pt x="264" y="0"/>
                    </a:lnTo>
                    <a:lnTo>
                      <a:pt x="27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7" name="Freeform 336"/>
              <p:cNvSpPr>
                <a:spLocks/>
              </p:cNvSpPr>
              <p:nvPr/>
            </p:nvSpPr>
            <p:spPr bwMode="auto">
              <a:xfrm>
                <a:off x="2470" y="3034"/>
                <a:ext cx="25" cy="357"/>
              </a:xfrm>
              <a:custGeom>
                <a:avLst/>
                <a:gdLst/>
                <a:ahLst/>
                <a:cxnLst>
                  <a:cxn ang="0">
                    <a:pos x="11" y="357"/>
                  </a:cxn>
                  <a:cxn ang="0">
                    <a:pos x="25" y="34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44"/>
                  </a:cxn>
                  <a:cxn ang="0">
                    <a:pos x="11" y="332"/>
                  </a:cxn>
                  <a:cxn ang="0">
                    <a:pos x="11" y="357"/>
                  </a:cxn>
                  <a:cxn ang="0">
                    <a:pos x="25" y="357"/>
                  </a:cxn>
                  <a:cxn ang="0">
                    <a:pos x="25" y="344"/>
                  </a:cxn>
                  <a:cxn ang="0">
                    <a:pos x="11" y="357"/>
                  </a:cxn>
                </a:cxnLst>
                <a:rect l="0" t="0" r="r" b="b"/>
                <a:pathLst>
                  <a:path w="25" h="357">
                    <a:moveTo>
                      <a:pt x="11" y="357"/>
                    </a:moveTo>
                    <a:lnTo>
                      <a:pt x="25" y="34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44"/>
                    </a:lnTo>
                    <a:lnTo>
                      <a:pt x="11" y="332"/>
                    </a:lnTo>
                    <a:lnTo>
                      <a:pt x="11" y="357"/>
                    </a:lnTo>
                    <a:lnTo>
                      <a:pt x="25" y="357"/>
                    </a:lnTo>
                    <a:lnTo>
                      <a:pt x="25" y="344"/>
                    </a:lnTo>
                    <a:lnTo>
                      <a:pt x="11" y="3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8" name="Freeform 337"/>
              <p:cNvSpPr>
                <a:spLocks/>
              </p:cNvSpPr>
              <p:nvPr/>
            </p:nvSpPr>
            <p:spPr bwMode="auto">
              <a:xfrm>
                <a:off x="2205" y="3366"/>
                <a:ext cx="276" cy="2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2" y="25"/>
                  </a:cxn>
                  <a:cxn ang="0">
                    <a:pos x="276" y="25"/>
                  </a:cxn>
                  <a:cxn ang="0">
                    <a:pos x="276" y="0"/>
                  </a:cxn>
                  <a:cxn ang="0">
                    <a:pos x="12" y="0"/>
                  </a:cxn>
                  <a:cxn ang="0">
                    <a:pos x="25" y="12"/>
                  </a:cxn>
                  <a:cxn ang="0">
                    <a:pos x="0" y="12"/>
                  </a:cxn>
                  <a:cxn ang="0">
                    <a:pos x="0" y="25"/>
                  </a:cxn>
                  <a:cxn ang="0">
                    <a:pos x="12" y="25"/>
                  </a:cxn>
                  <a:cxn ang="0">
                    <a:pos x="0" y="12"/>
                  </a:cxn>
                </a:cxnLst>
                <a:rect l="0" t="0" r="r" b="b"/>
                <a:pathLst>
                  <a:path w="276" h="25">
                    <a:moveTo>
                      <a:pt x="0" y="12"/>
                    </a:moveTo>
                    <a:lnTo>
                      <a:pt x="12" y="25"/>
                    </a:lnTo>
                    <a:lnTo>
                      <a:pt x="276" y="25"/>
                    </a:lnTo>
                    <a:lnTo>
                      <a:pt x="276" y="0"/>
                    </a:lnTo>
                    <a:lnTo>
                      <a:pt x="12" y="0"/>
                    </a:lnTo>
                    <a:lnTo>
                      <a:pt x="25" y="12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" name="Freeform 338"/>
              <p:cNvSpPr>
                <a:spLocks/>
              </p:cNvSpPr>
              <p:nvPr/>
            </p:nvSpPr>
            <p:spPr bwMode="auto">
              <a:xfrm>
                <a:off x="2205" y="3021"/>
                <a:ext cx="25" cy="35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3"/>
                  </a:cxn>
                  <a:cxn ang="0">
                    <a:pos x="0" y="357"/>
                  </a:cxn>
                  <a:cxn ang="0">
                    <a:pos x="25" y="357"/>
                  </a:cxn>
                  <a:cxn ang="0">
                    <a:pos x="25" y="13"/>
                  </a:cxn>
                  <a:cxn ang="0">
                    <a:pos x="12" y="2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2" y="0"/>
                  </a:cxn>
                </a:cxnLst>
                <a:rect l="0" t="0" r="r" b="b"/>
                <a:pathLst>
                  <a:path w="25" h="357">
                    <a:moveTo>
                      <a:pt x="12" y="0"/>
                    </a:moveTo>
                    <a:lnTo>
                      <a:pt x="0" y="13"/>
                    </a:lnTo>
                    <a:lnTo>
                      <a:pt x="0" y="357"/>
                    </a:lnTo>
                    <a:lnTo>
                      <a:pt x="25" y="357"/>
                    </a:lnTo>
                    <a:lnTo>
                      <a:pt x="25" y="13"/>
                    </a:lnTo>
                    <a:lnTo>
                      <a:pt x="12" y="2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" name="Rectangle 339"/>
              <p:cNvSpPr>
                <a:spLocks noChangeArrowheads="1"/>
              </p:cNvSpPr>
              <p:nvPr/>
            </p:nvSpPr>
            <p:spPr bwMode="auto">
              <a:xfrm>
                <a:off x="1867" y="3225"/>
                <a:ext cx="845" cy="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" name="Freeform 340"/>
              <p:cNvSpPr>
                <a:spLocks/>
              </p:cNvSpPr>
              <p:nvPr/>
            </p:nvSpPr>
            <p:spPr bwMode="auto">
              <a:xfrm>
                <a:off x="1867" y="3214"/>
                <a:ext cx="857" cy="25"/>
              </a:xfrm>
              <a:custGeom>
                <a:avLst/>
                <a:gdLst/>
                <a:ahLst/>
                <a:cxnLst>
                  <a:cxn ang="0">
                    <a:pos x="857" y="11"/>
                  </a:cxn>
                  <a:cxn ang="0">
                    <a:pos x="845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845" y="25"/>
                  </a:cxn>
                  <a:cxn ang="0">
                    <a:pos x="832" y="11"/>
                  </a:cxn>
                  <a:cxn ang="0">
                    <a:pos x="857" y="11"/>
                  </a:cxn>
                  <a:cxn ang="0">
                    <a:pos x="857" y="0"/>
                  </a:cxn>
                  <a:cxn ang="0">
                    <a:pos x="845" y="0"/>
                  </a:cxn>
                  <a:cxn ang="0">
                    <a:pos x="857" y="11"/>
                  </a:cxn>
                </a:cxnLst>
                <a:rect l="0" t="0" r="r" b="b"/>
                <a:pathLst>
                  <a:path w="857" h="25">
                    <a:moveTo>
                      <a:pt x="857" y="11"/>
                    </a:moveTo>
                    <a:lnTo>
                      <a:pt x="845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845" y="25"/>
                    </a:lnTo>
                    <a:lnTo>
                      <a:pt x="832" y="11"/>
                    </a:lnTo>
                    <a:lnTo>
                      <a:pt x="857" y="11"/>
                    </a:lnTo>
                    <a:lnTo>
                      <a:pt x="857" y="0"/>
                    </a:lnTo>
                    <a:lnTo>
                      <a:pt x="845" y="0"/>
                    </a:lnTo>
                    <a:lnTo>
                      <a:pt x="85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" name="Freeform 341"/>
              <p:cNvSpPr>
                <a:spLocks/>
              </p:cNvSpPr>
              <p:nvPr/>
            </p:nvSpPr>
            <p:spPr bwMode="auto">
              <a:xfrm>
                <a:off x="2699" y="3225"/>
                <a:ext cx="25" cy="55"/>
              </a:xfrm>
              <a:custGeom>
                <a:avLst/>
                <a:gdLst/>
                <a:ahLst/>
                <a:cxnLst>
                  <a:cxn ang="0">
                    <a:pos x="13" y="55"/>
                  </a:cxn>
                  <a:cxn ang="0">
                    <a:pos x="25" y="4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13" y="30"/>
                  </a:cxn>
                  <a:cxn ang="0">
                    <a:pos x="13" y="55"/>
                  </a:cxn>
                  <a:cxn ang="0">
                    <a:pos x="25" y="55"/>
                  </a:cxn>
                  <a:cxn ang="0">
                    <a:pos x="25" y="44"/>
                  </a:cxn>
                  <a:cxn ang="0">
                    <a:pos x="13" y="55"/>
                  </a:cxn>
                </a:cxnLst>
                <a:rect l="0" t="0" r="r" b="b"/>
                <a:pathLst>
                  <a:path w="25" h="55">
                    <a:moveTo>
                      <a:pt x="13" y="55"/>
                    </a:moveTo>
                    <a:lnTo>
                      <a:pt x="25" y="4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13" y="30"/>
                    </a:lnTo>
                    <a:lnTo>
                      <a:pt x="13" y="55"/>
                    </a:lnTo>
                    <a:lnTo>
                      <a:pt x="25" y="55"/>
                    </a:lnTo>
                    <a:lnTo>
                      <a:pt x="25" y="44"/>
                    </a:lnTo>
                    <a:lnTo>
                      <a:pt x="13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" name="Freeform 342"/>
              <p:cNvSpPr>
                <a:spLocks/>
              </p:cNvSpPr>
              <p:nvPr/>
            </p:nvSpPr>
            <p:spPr bwMode="auto">
              <a:xfrm>
                <a:off x="1854" y="3255"/>
                <a:ext cx="858" cy="2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3" y="25"/>
                  </a:cxn>
                  <a:cxn ang="0">
                    <a:pos x="858" y="25"/>
                  </a:cxn>
                  <a:cxn ang="0">
                    <a:pos x="858" y="0"/>
                  </a:cxn>
                  <a:cxn ang="0">
                    <a:pos x="13" y="0"/>
                  </a:cxn>
                  <a:cxn ang="0">
                    <a:pos x="24" y="14"/>
                  </a:cxn>
                  <a:cxn ang="0">
                    <a:pos x="0" y="14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4"/>
                  </a:cxn>
                </a:cxnLst>
                <a:rect l="0" t="0" r="r" b="b"/>
                <a:pathLst>
                  <a:path w="858" h="25">
                    <a:moveTo>
                      <a:pt x="0" y="14"/>
                    </a:moveTo>
                    <a:lnTo>
                      <a:pt x="13" y="25"/>
                    </a:lnTo>
                    <a:lnTo>
                      <a:pt x="858" y="25"/>
                    </a:lnTo>
                    <a:lnTo>
                      <a:pt x="858" y="0"/>
                    </a:lnTo>
                    <a:lnTo>
                      <a:pt x="13" y="0"/>
                    </a:lnTo>
                    <a:lnTo>
                      <a:pt x="24" y="14"/>
                    </a:lnTo>
                    <a:lnTo>
                      <a:pt x="0" y="14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" name="Freeform 343"/>
              <p:cNvSpPr>
                <a:spLocks/>
              </p:cNvSpPr>
              <p:nvPr/>
            </p:nvSpPr>
            <p:spPr bwMode="auto">
              <a:xfrm>
                <a:off x="1854" y="3214"/>
                <a:ext cx="24" cy="5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55"/>
                  </a:cxn>
                  <a:cxn ang="0">
                    <a:pos x="24" y="55"/>
                  </a:cxn>
                  <a:cxn ang="0">
                    <a:pos x="24" y="11"/>
                  </a:cxn>
                  <a:cxn ang="0">
                    <a:pos x="13" y="25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4" h="55">
                    <a:moveTo>
                      <a:pt x="13" y="0"/>
                    </a:moveTo>
                    <a:lnTo>
                      <a:pt x="0" y="11"/>
                    </a:lnTo>
                    <a:lnTo>
                      <a:pt x="0" y="55"/>
                    </a:lnTo>
                    <a:lnTo>
                      <a:pt x="24" y="55"/>
                    </a:lnTo>
                    <a:lnTo>
                      <a:pt x="24" y="11"/>
                    </a:lnTo>
                    <a:lnTo>
                      <a:pt x="13" y="25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" name="Rectangle 344"/>
              <p:cNvSpPr>
                <a:spLocks noChangeArrowheads="1"/>
              </p:cNvSpPr>
              <p:nvPr/>
            </p:nvSpPr>
            <p:spPr bwMode="auto">
              <a:xfrm>
                <a:off x="2620" y="3255"/>
                <a:ext cx="57" cy="3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" name="Freeform 345"/>
              <p:cNvSpPr>
                <a:spLocks/>
              </p:cNvSpPr>
              <p:nvPr/>
            </p:nvSpPr>
            <p:spPr bwMode="auto">
              <a:xfrm>
                <a:off x="2620" y="3244"/>
                <a:ext cx="68" cy="25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57" y="25"/>
                  </a:cxn>
                  <a:cxn ang="0">
                    <a:pos x="44" y="11"/>
                  </a:cxn>
                  <a:cxn ang="0">
                    <a:pos x="68" y="11"/>
                  </a:cxn>
                  <a:cxn ang="0">
                    <a:pos x="68" y="0"/>
                  </a:cxn>
                  <a:cxn ang="0">
                    <a:pos x="57" y="0"/>
                  </a:cxn>
                  <a:cxn ang="0">
                    <a:pos x="68" y="11"/>
                  </a:cxn>
                </a:cxnLst>
                <a:rect l="0" t="0" r="r" b="b"/>
                <a:pathLst>
                  <a:path w="68" h="25">
                    <a:moveTo>
                      <a:pt x="68" y="11"/>
                    </a:moveTo>
                    <a:lnTo>
                      <a:pt x="57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57" y="25"/>
                    </a:lnTo>
                    <a:lnTo>
                      <a:pt x="44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6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" name="Freeform 346"/>
              <p:cNvSpPr>
                <a:spLocks/>
              </p:cNvSpPr>
              <p:nvPr/>
            </p:nvSpPr>
            <p:spPr bwMode="auto">
              <a:xfrm>
                <a:off x="2664" y="3255"/>
                <a:ext cx="24" cy="323"/>
              </a:xfrm>
              <a:custGeom>
                <a:avLst/>
                <a:gdLst/>
                <a:ahLst/>
                <a:cxnLst>
                  <a:cxn ang="0">
                    <a:pos x="13" y="323"/>
                  </a:cxn>
                  <a:cxn ang="0">
                    <a:pos x="24" y="312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12"/>
                  </a:cxn>
                  <a:cxn ang="0">
                    <a:pos x="13" y="299"/>
                  </a:cxn>
                  <a:cxn ang="0">
                    <a:pos x="13" y="323"/>
                  </a:cxn>
                  <a:cxn ang="0">
                    <a:pos x="24" y="323"/>
                  </a:cxn>
                  <a:cxn ang="0">
                    <a:pos x="24" y="312"/>
                  </a:cxn>
                  <a:cxn ang="0">
                    <a:pos x="13" y="323"/>
                  </a:cxn>
                </a:cxnLst>
                <a:rect l="0" t="0" r="r" b="b"/>
                <a:pathLst>
                  <a:path w="24" h="323">
                    <a:moveTo>
                      <a:pt x="13" y="323"/>
                    </a:moveTo>
                    <a:lnTo>
                      <a:pt x="24" y="3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12"/>
                    </a:lnTo>
                    <a:lnTo>
                      <a:pt x="13" y="299"/>
                    </a:lnTo>
                    <a:lnTo>
                      <a:pt x="13" y="323"/>
                    </a:lnTo>
                    <a:lnTo>
                      <a:pt x="24" y="323"/>
                    </a:lnTo>
                    <a:lnTo>
                      <a:pt x="24" y="312"/>
                    </a:lnTo>
                    <a:lnTo>
                      <a:pt x="13" y="3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" name="Freeform 347"/>
              <p:cNvSpPr>
                <a:spLocks/>
              </p:cNvSpPr>
              <p:nvPr/>
            </p:nvSpPr>
            <p:spPr bwMode="auto">
              <a:xfrm>
                <a:off x="2607" y="3554"/>
                <a:ext cx="70" cy="2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4"/>
                  </a:cxn>
                  <a:cxn ang="0">
                    <a:pos x="70" y="24"/>
                  </a:cxn>
                  <a:cxn ang="0">
                    <a:pos x="70" y="0"/>
                  </a:cxn>
                  <a:cxn ang="0">
                    <a:pos x="13" y="0"/>
                  </a:cxn>
                  <a:cxn ang="0">
                    <a:pos x="25" y="13"/>
                  </a:cxn>
                  <a:cxn ang="0">
                    <a:pos x="0" y="13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3"/>
                  </a:cxn>
                </a:cxnLst>
                <a:rect l="0" t="0" r="r" b="b"/>
                <a:pathLst>
                  <a:path w="70" h="24">
                    <a:moveTo>
                      <a:pt x="0" y="13"/>
                    </a:moveTo>
                    <a:lnTo>
                      <a:pt x="13" y="24"/>
                    </a:lnTo>
                    <a:lnTo>
                      <a:pt x="70" y="24"/>
                    </a:lnTo>
                    <a:lnTo>
                      <a:pt x="70" y="0"/>
                    </a:lnTo>
                    <a:lnTo>
                      <a:pt x="13" y="0"/>
                    </a:lnTo>
                    <a:lnTo>
                      <a:pt x="25" y="13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" name="Freeform 348"/>
              <p:cNvSpPr>
                <a:spLocks/>
              </p:cNvSpPr>
              <p:nvPr/>
            </p:nvSpPr>
            <p:spPr bwMode="auto">
              <a:xfrm>
                <a:off x="2607" y="3244"/>
                <a:ext cx="25" cy="32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323"/>
                  </a:cxn>
                  <a:cxn ang="0">
                    <a:pos x="25" y="323"/>
                  </a:cxn>
                  <a:cxn ang="0">
                    <a:pos x="25" y="11"/>
                  </a:cxn>
                  <a:cxn ang="0">
                    <a:pos x="13" y="25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5" h="323">
                    <a:moveTo>
                      <a:pt x="13" y="0"/>
                    </a:moveTo>
                    <a:lnTo>
                      <a:pt x="0" y="11"/>
                    </a:lnTo>
                    <a:lnTo>
                      <a:pt x="0" y="323"/>
                    </a:lnTo>
                    <a:lnTo>
                      <a:pt x="25" y="323"/>
                    </a:lnTo>
                    <a:lnTo>
                      <a:pt x="25" y="11"/>
                    </a:lnTo>
                    <a:lnTo>
                      <a:pt x="13" y="25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" name="Rectangle 349"/>
              <p:cNvSpPr>
                <a:spLocks noChangeArrowheads="1"/>
              </p:cNvSpPr>
              <p:nvPr/>
            </p:nvSpPr>
            <p:spPr bwMode="auto">
              <a:xfrm>
                <a:off x="2519" y="3261"/>
                <a:ext cx="54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" name="Freeform 350"/>
              <p:cNvSpPr>
                <a:spLocks/>
              </p:cNvSpPr>
              <p:nvPr/>
            </p:nvSpPr>
            <p:spPr bwMode="auto">
              <a:xfrm>
                <a:off x="2519" y="3250"/>
                <a:ext cx="68" cy="24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4" y="24"/>
                  </a:cxn>
                  <a:cxn ang="0">
                    <a:pos x="43" y="11"/>
                  </a:cxn>
                  <a:cxn ang="0">
                    <a:pos x="68" y="11"/>
                  </a:cxn>
                  <a:cxn ang="0">
                    <a:pos x="68" y="0"/>
                  </a:cxn>
                  <a:cxn ang="0">
                    <a:pos x="54" y="0"/>
                  </a:cxn>
                  <a:cxn ang="0">
                    <a:pos x="68" y="11"/>
                  </a:cxn>
                </a:cxnLst>
                <a:rect l="0" t="0" r="r" b="b"/>
                <a:pathLst>
                  <a:path w="68" h="24">
                    <a:moveTo>
                      <a:pt x="68" y="11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4" y="24"/>
                    </a:lnTo>
                    <a:lnTo>
                      <a:pt x="43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54" y="0"/>
                    </a:lnTo>
                    <a:lnTo>
                      <a:pt x="6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" name="Freeform 351"/>
              <p:cNvSpPr>
                <a:spLocks/>
              </p:cNvSpPr>
              <p:nvPr/>
            </p:nvSpPr>
            <p:spPr bwMode="auto">
              <a:xfrm>
                <a:off x="2562" y="3261"/>
                <a:ext cx="25" cy="316"/>
              </a:xfrm>
              <a:custGeom>
                <a:avLst/>
                <a:gdLst/>
                <a:ahLst/>
                <a:cxnLst>
                  <a:cxn ang="0">
                    <a:pos x="11" y="316"/>
                  </a:cxn>
                  <a:cxn ang="0">
                    <a:pos x="25" y="30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1" y="291"/>
                  </a:cxn>
                  <a:cxn ang="0">
                    <a:pos x="11" y="316"/>
                  </a:cxn>
                  <a:cxn ang="0">
                    <a:pos x="25" y="316"/>
                  </a:cxn>
                  <a:cxn ang="0">
                    <a:pos x="25" y="304"/>
                  </a:cxn>
                  <a:cxn ang="0">
                    <a:pos x="11" y="316"/>
                  </a:cxn>
                </a:cxnLst>
                <a:rect l="0" t="0" r="r" b="b"/>
                <a:pathLst>
                  <a:path w="25" h="316">
                    <a:moveTo>
                      <a:pt x="11" y="316"/>
                    </a:moveTo>
                    <a:lnTo>
                      <a:pt x="25" y="3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1" y="291"/>
                    </a:lnTo>
                    <a:lnTo>
                      <a:pt x="11" y="316"/>
                    </a:lnTo>
                    <a:lnTo>
                      <a:pt x="25" y="316"/>
                    </a:lnTo>
                    <a:lnTo>
                      <a:pt x="25" y="304"/>
                    </a:lnTo>
                    <a:lnTo>
                      <a:pt x="11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3" name="Freeform 352"/>
              <p:cNvSpPr>
                <a:spLocks/>
              </p:cNvSpPr>
              <p:nvPr/>
            </p:nvSpPr>
            <p:spPr bwMode="auto">
              <a:xfrm>
                <a:off x="2508" y="3552"/>
                <a:ext cx="65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1" y="25"/>
                  </a:cxn>
                  <a:cxn ang="0">
                    <a:pos x="65" y="25"/>
                  </a:cxn>
                  <a:cxn ang="0">
                    <a:pos x="65" y="0"/>
                  </a:cxn>
                  <a:cxn ang="0">
                    <a:pos x="11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1" y="25"/>
                  </a:cxn>
                  <a:cxn ang="0">
                    <a:pos x="0" y="13"/>
                  </a:cxn>
                </a:cxnLst>
                <a:rect l="0" t="0" r="r" b="b"/>
                <a:pathLst>
                  <a:path w="65" h="25">
                    <a:moveTo>
                      <a:pt x="0" y="13"/>
                    </a:moveTo>
                    <a:lnTo>
                      <a:pt x="11" y="25"/>
                    </a:lnTo>
                    <a:lnTo>
                      <a:pt x="65" y="25"/>
                    </a:lnTo>
                    <a:lnTo>
                      <a:pt x="65" y="0"/>
                    </a:lnTo>
                    <a:lnTo>
                      <a:pt x="11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" name="Freeform 353"/>
              <p:cNvSpPr>
                <a:spLocks/>
              </p:cNvSpPr>
              <p:nvPr/>
            </p:nvSpPr>
            <p:spPr bwMode="auto">
              <a:xfrm>
                <a:off x="2508" y="3250"/>
                <a:ext cx="24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1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1" y="0"/>
                  </a:cxn>
                </a:cxnLst>
                <a:rect l="0" t="0" r="r" b="b"/>
                <a:pathLst>
                  <a:path w="24" h="315">
                    <a:moveTo>
                      <a:pt x="11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1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5" name="Rectangle 354"/>
              <p:cNvSpPr>
                <a:spLocks noChangeArrowheads="1"/>
              </p:cNvSpPr>
              <p:nvPr/>
            </p:nvSpPr>
            <p:spPr bwMode="auto">
              <a:xfrm>
                <a:off x="2425" y="3261"/>
                <a:ext cx="55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6" name="Freeform 355"/>
              <p:cNvSpPr>
                <a:spLocks/>
              </p:cNvSpPr>
              <p:nvPr/>
            </p:nvSpPr>
            <p:spPr bwMode="auto">
              <a:xfrm>
                <a:off x="2425" y="3250"/>
                <a:ext cx="68" cy="24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3" y="11"/>
                  </a:cxn>
                  <a:cxn ang="0">
                    <a:pos x="68" y="11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1"/>
                  </a:cxn>
                </a:cxnLst>
                <a:rect l="0" t="0" r="r" b="b"/>
                <a:pathLst>
                  <a:path w="68" h="24">
                    <a:moveTo>
                      <a:pt x="68" y="11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3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7" name="Freeform 356"/>
              <p:cNvSpPr>
                <a:spLocks/>
              </p:cNvSpPr>
              <p:nvPr/>
            </p:nvSpPr>
            <p:spPr bwMode="auto">
              <a:xfrm>
                <a:off x="2468" y="3261"/>
                <a:ext cx="25" cy="316"/>
              </a:xfrm>
              <a:custGeom>
                <a:avLst/>
                <a:gdLst/>
                <a:ahLst/>
                <a:cxnLst>
                  <a:cxn ang="0">
                    <a:pos x="12" y="316"/>
                  </a:cxn>
                  <a:cxn ang="0">
                    <a:pos x="25" y="30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2" y="291"/>
                  </a:cxn>
                  <a:cxn ang="0">
                    <a:pos x="12" y="316"/>
                  </a:cxn>
                  <a:cxn ang="0">
                    <a:pos x="25" y="316"/>
                  </a:cxn>
                  <a:cxn ang="0">
                    <a:pos x="25" y="304"/>
                  </a:cxn>
                  <a:cxn ang="0">
                    <a:pos x="12" y="316"/>
                  </a:cxn>
                </a:cxnLst>
                <a:rect l="0" t="0" r="r" b="b"/>
                <a:pathLst>
                  <a:path w="25" h="316">
                    <a:moveTo>
                      <a:pt x="12" y="316"/>
                    </a:moveTo>
                    <a:lnTo>
                      <a:pt x="25" y="3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2" y="291"/>
                    </a:lnTo>
                    <a:lnTo>
                      <a:pt x="12" y="316"/>
                    </a:lnTo>
                    <a:lnTo>
                      <a:pt x="25" y="316"/>
                    </a:lnTo>
                    <a:lnTo>
                      <a:pt x="25" y="304"/>
                    </a:lnTo>
                    <a:lnTo>
                      <a:pt x="12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8" name="Freeform 357"/>
              <p:cNvSpPr>
                <a:spLocks/>
              </p:cNvSpPr>
              <p:nvPr/>
            </p:nvSpPr>
            <p:spPr bwMode="auto">
              <a:xfrm>
                <a:off x="2414" y="3552"/>
                <a:ext cx="66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1" y="25"/>
                  </a:cxn>
                  <a:cxn ang="0">
                    <a:pos x="66" y="25"/>
                  </a:cxn>
                  <a:cxn ang="0">
                    <a:pos x="66" y="0"/>
                  </a:cxn>
                  <a:cxn ang="0">
                    <a:pos x="11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1" y="25"/>
                  </a:cxn>
                  <a:cxn ang="0">
                    <a:pos x="0" y="13"/>
                  </a:cxn>
                </a:cxnLst>
                <a:rect l="0" t="0" r="r" b="b"/>
                <a:pathLst>
                  <a:path w="66" h="25">
                    <a:moveTo>
                      <a:pt x="0" y="13"/>
                    </a:moveTo>
                    <a:lnTo>
                      <a:pt x="11" y="25"/>
                    </a:lnTo>
                    <a:lnTo>
                      <a:pt x="66" y="25"/>
                    </a:lnTo>
                    <a:lnTo>
                      <a:pt x="66" y="0"/>
                    </a:lnTo>
                    <a:lnTo>
                      <a:pt x="11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9" name="Freeform 358"/>
              <p:cNvSpPr>
                <a:spLocks/>
              </p:cNvSpPr>
              <p:nvPr/>
            </p:nvSpPr>
            <p:spPr bwMode="auto">
              <a:xfrm>
                <a:off x="2414" y="3250"/>
                <a:ext cx="24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1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1" y="0"/>
                  </a:cxn>
                </a:cxnLst>
                <a:rect l="0" t="0" r="r" b="b"/>
                <a:pathLst>
                  <a:path w="24" h="315">
                    <a:moveTo>
                      <a:pt x="11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1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" name="Rectangle 359"/>
              <p:cNvSpPr>
                <a:spLocks noChangeArrowheads="1"/>
              </p:cNvSpPr>
              <p:nvPr/>
            </p:nvSpPr>
            <p:spPr bwMode="auto">
              <a:xfrm>
                <a:off x="2320" y="3261"/>
                <a:ext cx="54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" name="Freeform 360"/>
              <p:cNvSpPr>
                <a:spLocks/>
              </p:cNvSpPr>
              <p:nvPr/>
            </p:nvSpPr>
            <p:spPr bwMode="auto">
              <a:xfrm>
                <a:off x="2320" y="3250"/>
                <a:ext cx="68" cy="24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4" y="24"/>
                  </a:cxn>
                  <a:cxn ang="0">
                    <a:pos x="43" y="11"/>
                  </a:cxn>
                  <a:cxn ang="0">
                    <a:pos x="68" y="11"/>
                  </a:cxn>
                  <a:cxn ang="0">
                    <a:pos x="68" y="0"/>
                  </a:cxn>
                  <a:cxn ang="0">
                    <a:pos x="54" y="0"/>
                  </a:cxn>
                  <a:cxn ang="0">
                    <a:pos x="68" y="11"/>
                  </a:cxn>
                </a:cxnLst>
                <a:rect l="0" t="0" r="r" b="b"/>
                <a:pathLst>
                  <a:path w="68" h="24">
                    <a:moveTo>
                      <a:pt x="68" y="11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4" y="24"/>
                    </a:lnTo>
                    <a:lnTo>
                      <a:pt x="43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54" y="0"/>
                    </a:lnTo>
                    <a:lnTo>
                      <a:pt x="6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" name="Freeform 361"/>
              <p:cNvSpPr>
                <a:spLocks/>
              </p:cNvSpPr>
              <p:nvPr/>
            </p:nvSpPr>
            <p:spPr bwMode="auto">
              <a:xfrm>
                <a:off x="2363" y="3261"/>
                <a:ext cx="25" cy="316"/>
              </a:xfrm>
              <a:custGeom>
                <a:avLst/>
                <a:gdLst/>
                <a:ahLst/>
                <a:cxnLst>
                  <a:cxn ang="0">
                    <a:pos x="11" y="316"/>
                  </a:cxn>
                  <a:cxn ang="0">
                    <a:pos x="25" y="30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1" y="291"/>
                  </a:cxn>
                  <a:cxn ang="0">
                    <a:pos x="11" y="316"/>
                  </a:cxn>
                  <a:cxn ang="0">
                    <a:pos x="25" y="316"/>
                  </a:cxn>
                  <a:cxn ang="0">
                    <a:pos x="25" y="304"/>
                  </a:cxn>
                  <a:cxn ang="0">
                    <a:pos x="11" y="316"/>
                  </a:cxn>
                </a:cxnLst>
                <a:rect l="0" t="0" r="r" b="b"/>
                <a:pathLst>
                  <a:path w="25" h="316">
                    <a:moveTo>
                      <a:pt x="11" y="316"/>
                    </a:moveTo>
                    <a:lnTo>
                      <a:pt x="25" y="3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1" y="291"/>
                    </a:lnTo>
                    <a:lnTo>
                      <a:pt x="11" y="316"/>
                    </a:lnTo>
                    <a:lnTo>
                      <a:pt x="25" y="316"/>
                    </a:lnTo>
                    <a:lnTo>
                      <a:pt x="25" y="304"/>
                    </a:lnTo>
                    <a:lnTo>
                      <a:pt x="11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3" name="Freeform 362"/>
              <p:cNvSpPr>
                <a:spLocks/>
              </p:cNvSpPr>
              <p:nvPr/>
            </p:nvSpPr>
            <p:spPr bwMode="auto">
              <a:xfrm>
                <a:off x="2307" y="3552"/>
                <a:ext cx="67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5"/>
                  </a:cxn>
                  <a:cxn ang="0">
                    <a:pos x="67" y="25"/>
                  </a:cxn>
                  <a:cxn ang="0">
                    <a:pos x="67" y="0"/>
                  </a:cxn>
                  <a:cxn ang="0">
                    <a:pos x="13" y="0"/>
                  </a:cxn>
                  <a:cxn ang="0">
                    <a:pos x="26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3"/>
                  </a:cxn>
                </a:cxnLst>
                <a:rect l="0" t="0" r="r" b="b"/>
                <a:pathLst>
                  <a:path w="67" h="25">
                    <a:moveTo>
                      <a:pt x="0" y="13"/>
                    </a:moveTo>
                    <a:lnTo>
                      <a:pt x="13" y="25"/>
                    </a:lnTo>
                    <a:lnTo>
                      <a:pt x="67" y="25"/>
                    </a:lnTo>
                    <a:lnTo>
                      <a:pt x="67" y="0"/>
                    </a:lnTo>
                    <a:lnTo>
                      <a:pt x="13" y="0"/>
                    </a:lnTo>
                    <a:lnTo>
                      <a:pt x="26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4" name="Freeform 363"/>
              <p:cNvSpPr>
                <a:spLocks/>
              </p:cNvSpPr>
              <p:nvPr/>
            </p:nvSpPr>
            <p:spPr bwMode="auto">
              <a:xfrm>
                <a:off x="2307" y="3250"/>
                <a:ext cx="26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6" y="315"/>
                  </a:cxn>
                  <a:cxn ang="0">
                    <a:pos x="26" y="11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6" h="315">
                    <a:moveTo>
                      <a:pt x="13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6" y="315"/>
                    </a:lnTo>
                    <a:lnTo>
                      <a:pt x="26" y="11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5" name="Rectangle 364"/>
              <p:cNvSpPr>
                <a:spLocks noChangeArrowheads="1"/>
              </p:cNvSpPr>
              <p:nvPr/>
            </p:nvSpPr>
            <p:spPr bwMode="auto">
              <a:xfrm>
                <a:off x="2228" y="3261"/>
                <a:ext cx="54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6" name="Freeform 365"/>
              <p:cNvSpPr>
                <a:spLocks/>
              </p:cNvSpPr>
              <p:nvPr/>
            </p:nvSpPr>
            <p:spPr bwMode="auto">
              <a:xfrm>
                <a:off x="2228" y="3250"/>
                <a:ext cx="67" cy="24"/>
              </a:xfrm>
              <a:custGeom>
                <a:avLst/>
                <a:gdLst/>
                <a:ahLst/>
                <a:cxnLst>
                  <a:cxn ang="0">
                    <a:pos x="67" y="11"/>
                  </a:cxn>
                  <a:cxn ang="0">
                    <a:pos x="5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4" y="24"/>
                  </a:cxn>
                  <a:cxn ang="0">
                    <a:pos x="43" y="11"/>
                  </a:cxn>
                  <a:cxn ang="0">
                    <a:pos x="67" y="11"/>
                  </a:cxn>
                  <a:cxn ang="0">
                    <a:pos x="67" y="0"/>
                  </a:cxn>
                  <a:cxn ang="0">
                    <a:pos x="54" y="0"/>
                  </a:cxn>
                  <a:cxn ang="0">
                    <a:pos x="67" y="11"/>
                  </a:cxn>
                </a:cxnLst>
                <a:rect l="0" t="0" r="r" b="b"/>
                <a:pathLst>
                  <a:path w="67" h="24">
                    <a:moveTo>
                      <a:pt x="67" y="11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4" y="24"/>
                    </a:lnTo>
                    <a:lnTo>
                      <a:pt x="43" y="11"/>
                    </a:lnTo>
                    <a:lnTo>
                      <a:pt x="67" y="11"/>
                    </a:lnTo>
                    <a:lnTo>
                      <a:pt x="67" y="0"/>
                    </a:lnTo>
                    <a:lnTo>
                      <a:pt x="54" y="0"/>
                    </a:lnTo>
                    <a:lnTo>
                      <a:pt x="6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7" name="Freeform 366"/>
              <p:cNvSpPr>
                <a:spLocks/>
              </p:cNvSpPr>
              <p:nvPr/>
            </p:nvSpPr>
            <p:spPr bwMode="auto">
              <a:xfrm>
                <a:off x="2271" y="3261"/>
                <a:ext cx="24" cy="316"/>
              </a:xfrm>
              <a:custGeom>
                <a:avLst/>
                <a:gdLst/>
                <a:ahLst/>
                <a:cxnLst>
                  <a:cxn ang="0">
                    <a:pos x="11" y="316"/>
                  </a:cxn>
                  <a:cxn ang="0">
                    <a:pos x="24" y="304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1" y="291"/>
                  </a:cxn>
                  <a:cxn ang="0">
                    <a:pos x="11" y="316"/>
                  </a:cxn>
                  <a:cxn ang="0">
                    <a:pos x="24" y="316"/>
                  </a:cxn>
                  <a:cxn ang="0">
                    <a:pos x="24" y="304"/>
                  </a:cxn>
                  <a:cxn ang="0">
                    <a:pos x="11" y="316"/>
                  </a:cxn>
                </a:cxnLst>
                <a:rect l="0" t="0" r="r" b="b"/>
                <a:pathLst>
                  <a:path w="24" h="316">
                    <a:moveTo>
                      <a:pt x="11" y="316"/>
                    </a:moveTo>
                    <a:lnTo>
                      <a:pt x="24" y="30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1" y="291"/>
                    </a:lnTo>
                    <a:lnTo>
                      <a:pt x="11" y="316"/>
                    </a:lnTo>
                    <a:lnTo>
                      <a:pt x="24" y="316"/>
                    </a:lnTo>
                    <a:lnTo>
                      <a:pt x="24" y="304"/>
                    </a:lnTo>
                    <a:lnTo>
                      <a:pt x="11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8" name="Freeform 367"/>
              <p:cNvSpPr>
                <a:spLocks/>
              </p:cNvSpPr>
              <p:nvPr/>
            </p:nvSpPr>
            <p:spPr bwMode="auto">
              <a:xfrm>
                <a:off x="2217" y="3552"/>
                <a:ext cx="65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1" y="25"/>
                  </a:cxn>
                  <a:cxn ang="0">
                    <a:pos x="65" y="25"/>
                  </a:cxn>
                  <a:cxn ang="0">
                    <a:pos x="65" y="0"/>
                  </a:cxn>
                  <a:cxn ang="0">
                    <a:pos x="11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1" y="25"/>
                  </a:cxn>
                  <a:cxn ang="0">
                    <a:pos x="0" y="13"/>
                  </a:cxn>
                </a:cxnLst>
                <a:rect l="0" t="0" r="r" b="b"/>
                <a:pathLst>
                  <a:path w="65" h="25">
                    <a:moveTo>
                      <a:pt x="0" y="13"/>
                    </a:moveTo>
                    <a:lnTo>
                      <a:pt x="11" y="25"/>
                    </a:lnTo>
                    <a:lnTo>
                      <a:pt x="65" y="25"/>
                    </a:lnTo>
                    <a:lnTo>
                      <a:pt x="65" y="0"/>
                    </a:lnTo>
                    <a:lnTo>
                      <a:pt x="11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9" name="Freeform 368"/>
              <p:cNvSpPr>
                <a:spLocks/>
              </p:cNvSpPr>
              <p:nvPr/>
            </p:nvSpPr>
            <p:spPr bwMode="auto">
              <a:xfrm>
                <a:off x="2217" y="3250"/>
                <a:ext cx="24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1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1" y="0"/>
                  </a:cxn>
                </a:cxnLst>
                <a:rect l="0" t="0" r="r" b="b"/>
                <a:pathLst>
                  <a:path w="24" h="315">
                    <a:moveTo>
                      <a:pt x="11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1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" name="Rectangle 369"/>
              <p:cNvSpPr>
                <a:spLocks noChangeArrowheads="1"/>
              </p:cNvSpPr>
              <p:nvPr/>
            </p:nvSpPr>
            <p:spPr bwMode="auto">
              <a:xfrm>
                <a:off x="2134" y="3261"/>
                <a:ext cx="54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" name="Freeform 370"/>
              <p:cNvSpPr>
                <a:spLocks/>
              </p:cNvSpPr>
              <p:nvPr/>
            </p:nvSpPr>
            <p:spPr bwMode="auto">
              <a:xfrm>
                <a:off x="2134" y="3250"/>
                <a:ext cx="68" cy="24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4" y="24"/>
                  </a:cxn>
                  <a:cxn ang="0">
                    <a:pos x="43" y="11"/>
                  </a:cxn>
                  <a:cxn ang="0">
                    <a:pos x="68" y="11"/>
                  </a:cxn>
                  <a:cxn ang="0">
                    <a:pos x="68" y="0"/>
                  </a:cxn>
                  <a:cxn ang="0">
                    <a:pos x="54" y="0"/>
                  </a:cxn>
                  <a:cxn ang="0">
                    <a:pos x="68" y="11"/>
                  </a:cxn>
                </a:cxnLst>
                <a:rect l="0" t="0" r="r" b="b"/>
                <a:pathLst>
                  <a:path w="68" h="24">
                    <a:moveTo>
                      <a:pt x="68" y="11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4" y="24"/>
                    </a:lnTo>
                    <a:lnTo>
                      <a:pt x="43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54" y="0"/>
                    </a:lnTo>
                    <a:lnTo>
                      <a:pt x="6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2" name="Freeform 371"/>
              <p:cNvSpPr>
                <a:spLocks/>
              </p:cNvSpPr>
              <p:nvPr/>
            </p:nvSpPr>
            <p:spPr bwMode="auto">
              <a:xfrm>
                <a:off x="2177" y="3261"/>
                <a:ext cx="25" cy="316"/>
              </a:xfrm>
              <a:custGeom>
                <a:avLst/>
                <a:gdLst/>
                <a:ahLst/>
                <a:cxnLst>
                  <a:cxn ang="0">
                    <a:pos x="11" y="316"/>
                  </a:cxn>
                  <a:cxn ang="0">
                    <a:pos x="25" y="30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1" y="291"/>
                  </a:cxn>
                  <a:cxn ang="0">
                    <a:pos x="11" y="316"/>
                  </a:cxn>
                  <a:cxn ang="0">
                    <a:pos x="25" y="316"/>
                  </a:cxn>
                  <a:cxn ang="0">
                    <a:pos x="25" y="304"/>
                  </a:cxn>
                  <a:cxn ang="0">
                    <a:pos x="11" y="316"/>
                  </a:cxn>
                </a:cxnLst>
                <a:rect l="0" t="0" r="r" b="b"/>
                <a:pathLst>
                  <a:path w="25" h="316">
                    <a:moveTo>
                      <a:pt x="11" y="316"/>
                    </a:moveTo>
                    <a:lnTo>
                      <a:pt x="25" y="3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1" y="291"/>
                    </a:lnTo>
                    <a:lnTo>
                      <a:pt x="11" y="316"/>
                    </a:lnTo>
                    <a:lnTo>
                      <a:pt x="25" y="316"/>
                    </a:lnTo>
                    <a:lnTo>
                      <a:pt x="25" y="304"/>
                    </a:lnTo>
                    <a:lnTo>
                      <a:pt x="11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3" name="Freeform 372"/>
              <p:cNvSpPr>
                <a:spLocks/>
              </p:cNvSpPr>
              <p:nvPr/>
            </p:nvSpPr>
            <p:spPr bwMode="auto">
              <a:xfrm>
                <a:off x="2123" y="3552"/>
                <a:ext cx="65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1" y="25"/>
                  </a:cxn>
                  <a:cxn ang="0">
                    <a:pos x="65" y="25"/>
                  </a:cxn>
                  <a:cxn ang="0">
                    <a:pos x="65" y="0"/>
                  </a:cxn>
                  <a:cxn ang="0">
                    <a:pos x="11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1" y="25"/>
                  </a:cxn>
                  <a:cxn ang="0">
                    <a:pos x="0" y="13"/>
                  </a:cxn>
                </a:cxnLst>
                <a:rect l="0" t="0" r="r" b="b"/>
                <a:pathLst>
                  <a:path w="65" h="25">
                    <a:moveTo>
                      <a:pt x="0" y="13"/>
                    </a:moveTo>
                    <a:lnTo>
                      <a:pt x="11" y="25"/>
                    </a:lnTo>
                    <a:lnTo>
                      <a:pt x="65" y="25"/>
                    </a:lnTo>
                    <a:lnTo>
                      <a:pt x="65" y="0"/>
                    </a:lnTo>
                    <a:lnTo>
                      <a:pt x="11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4" name="Freeform 373"/>
              <p:cNvSpPr>
                <a:spLocks/>
              </p:cNvSpPr>
              <p:nvPr/>
            </p:nvSpPr>
            <p:spPr bwMode="auto">
              <a:xfrm>
                <a:off x="2123" y="3250"/>
                <a:ext cx="24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1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1" y="0"/>
                  </a:cxn>
                </a:cxnLst>
                <a:rect l="0" t="0" r="r" b="b"/>
                <a:pathLst>
                  <a:path w="24" h="315">
                    <a:moveTo>
                      <a:pt x="11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1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" name="Rectangle 374"/>
              <p:cNvSpPr>
                <a:spLocks noChangeArrowheads="1"/>
              </p:cNvSpPr>
              <p:nvPr/>
            </p:nvSpPr>
            <p:spPr bwMode="auto">
              <a:xfrm>
                <a:off x="2042" y="3261"/>
                <a:ext cx="54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" name="Freeform 375"/>
              <p:cNvSpPr>
                <a:spLocks/>
              </p:cNvSpPr>
              <p:nvPr/>
            </p:nvSpPr>
            <p:spPr bwMode="auto">
              <a:xfrm>
                <a:off x="2042" y="3250"/>
                <a:ext cx="66" cy="2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4" y="24"/>
                  </a:cxn>
                  <a:cxn ang="0">
                    <a:pos x="41" y="11"/>
                  </a:cxn>
                  <a:cxn ang="0">
                    <a:pos x="66" y="11"/>
                  </a:cxn>
                  <a:cxn ang="0">
                    <a:pos x="66" y="0"/>
                  </a:cxn>
                  <a:cxn ang="0">
                    <a:pos x="54" y="0"/>
                  </a:cxn>
                  <a:cxn ang="0">
                    <a:pos x="66" y="11"/>
                  </a:cxn>
                </a:cxnLst>
                <a:rect l="0" t="0" r="r" b="b"/>
                <a:pathLst>
                  <a:path w="66" h="24">
                    <a:moveTo>
                      <a:pt x="66" y="11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4" y="24"/>
                    </a:lnTo>
                    <a:lnTo>
                      <a:pt x="41" y="11"/>
                    </a:lnTo>
                    <a:lnTo>
                      <a:pt x="66" y="11"/>
                    </a:lnTo>
                    <a:lnTo>
                      <a:pt x="66" y="0"/>
                    </a:lnTo>
                    <a:lnTo>
                      <a:pt x="54" y="0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7" name="Freeform 376"/>
              <p:cNvSpPr>
                <a:spLocks/>
              </p:cNvSpPr>
              <p:nvPr/>
            </p:nvSpPr>
            <p:spPr bwMode="auto">
              <a:xfrm>
                <a:off x="2083" y="3261"/>
                <a:ext cx="25" cy="316"/>
              </a:xfrm>
              <a:custGeom>
                <a:avLst/>
                <a:gdLst/>
                <a:ahLst/>
                <a:cxnLst>
                  <a:cxn ang="0">
                    <a:pos x="13" y="316"/>
                  </a:cxn>
                  <a:cxn ang="0">
                    <a:pos x="25" y="30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3" y="291"/>
                  </a:cxn>
                  <a:cxn ang="0">
                    <a:pos x="13" y="316"/>
                  </a:cxn>
                  <a:cxn ang="0">
                    <a:pos x="25" y="316"/>
                  </a:cxn>
                  <a:cxn ang="0">
                    <a:pos x="25" y="304"/>
                  </a:cxn>
                  <a:cxn ang="0">
                    <a:pos x="13" y="316"/>
                  </a:cxn>
                </a:cxnLst>
                <a:rect l="0" t="0" r="r" b="b"/>
                <a:pathLst>
                  <a:path w="25" h="316">
                    <a:moveTo>
                      <a:pt x="13" y="316"/>
                    </a:moveTo>
                    <a:lnTo>
                      <a:pt x="25" y="3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3" y="291"/>
                    </a:lnTo>
                    <a:lnTo>
                      <a:pt x="13" y="316"/>
                    </a:lnTo>
                    <a:lnTo>
                      <a:pt x="25" y="316"/>
                    </a:lnTo>
                    <a:lnTo>
                      <a:pt x="25" y="304"/>
                    </a:lnTo>
                    <a:lnTo>
                      <a:pt x="13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8" name="Freeform 377"/>
              <p:cNvSpPr>
                <a:spLocks/>
              </p:cNvSpPr>
              <p:nvPr/>
            </p:nvSpPr>
            <p:spPr bwMode="auto">
              <a:xfrm>
                <a:off x="2029" y="3552"/>
                <a:ext cx="67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5"/>
                  </a:cxn>
                  <a:cxn ang="0">
                    <a:pos x="67" y="25"/>
                  </a:cxn>
                  <a:cxn ang="0">
                    <a:pos x="67" y="0"/>
                  </a:cxn>
                  <a:cxn ang="0">
                    <a:pos x="13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3"/>
                  </a:cxn>
                </a:cxnLst>
                <a:rect l="0" t="0" r="r" b="b"/>
                <a:pathLst>
                  <a:path w="67" h="25">
                    <a:moveTo>
                      <a:pt x="0" y="13"/>
                    </a:moveTo>
                    <a:lnTo>
                      <a:pt x="13" y="25"/>
                    </a:lnTo>
                    <a:lnTo>
                      <a:pt x="67" y="25"/>
                    </a:lnTo>
                    <a:lnTo>
                      <a:pt x="67" y="0"/>
                    </a:lnTo>
                    <a:lnTo>
                      <a:pt x="13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9" name="Freeform 378"/>
              <p:cNvSpPr>
                <a:spLocks/>
              </p:cNvSpPr>
              <p:nvPr/>
            </p:nvSpPr>
            <p:spPr bwMode="auto">
              <a:xfrm>
                <a:off x="2029" y="3250"/>
                <a:ext cx="24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1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4" h="315">
                    <a:moveTo>
                      <a:pt x="13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1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" name="Rectangle 379"/>
              <p:cNvSpPr>
                <a:spLocks noChangeArrowheads="1"/>
              </p:cNvSpPr>
              <p:nvPr/>
            </p:nvSpPr>
            <p:spPr bwMode="auto">
              <a:xfrm>
                <a:off x="1927" y="3261"/>
                <a:ext cx="53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" name="Freeform 380"/>
              <p:cNvSpPr>
                <a:spLocks/>
              </p:cNvSpPr>
              <p:nvPr/>
            </p:nvSpPr>
            <p:spPr bwMode="auto">
              <a:xfrm>
                <a:off x="1927" y="3250"/>
                <a:ext cx="64" cy="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3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3" y="24"/>
                  </a:cxn>
                  <a:cxn ang="0">
                    <a:pos x="40" y="11"/>
                  </a:cxn>
                  <a:cxn ang="0">
                    <a:pos x="64" y="11"/>
                  </a:cxn>
                  <a:cxn ang="0">
                    <a:pos x="64" y="0"/>
                  </a:cxn>
                  <a:cxn ang="0">
                    <a:pos x="53" y="0"/>
                  </a:cxn>
                  <a:cxn ang="0">
                    <a:pos x="64" y="11"/>
                  </a:cxn>
                </a:cxnLst>
                <a:rect l="0" t="0" r="r" b="b"/>
                <a:pathLst>
                  <a:path w="64" h="24">
                    <a:moveTo>
                      <a:pt x="64" y="11"/>
                    </a:moveTo>
                    <a:lnTo>
                      <a:pt x="53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3" y="24"/>
                    </a:lnTo>
                    <a:lnTo>
                      <a:pt x="40" y="11"/>
                    </a:lnTo>
                    <a:lnTo>
                      <a:pt x="64" y="11"/>
                    </a:lnTo>
                    <a:lnTo>
                      <a:pt x="64" y="0"/>
                    </a:lnTo>
                    <a:lnTo>
                      <a:pt x="53" y="0"/>
                    </a:lnTo>
                    <a:lnTo>
                      <a:pt x="6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" name="Freeform 381"/>
              <p:cNvSpPr>
                <a:spLocks/>
              </p:cNvSpPr>
              <p:nvPr/>
            </p:nvSpPr>
            <p:spPr bwMode="auto">
              <a:xfrm>
                <a:off x="1967" y="3261"/>
                <a:ext cx="24" cy="316"/>
              </a:xfrm>
              <a:custGeom>
                <a:avLst/>
                <a:gdLst/>
                <a:ahLst/>
                <a:cxnLst>
                  <a:cxn ang="0">
                    <a:pos x="13" y="316"/>
                  </a:cxn>
                  <a:cxn ang="0">
                    <a:pos x="24" y="304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3" y="291"/>
                  </a:cxn>
                  <a:cxn ang="0">
                    <a:pos x="13" y="316"/>
                  </a:cxn>
                  <a:cxn ang="0">
                    <a:pos x="24" y="316"/>
                  </a:cxn>
                  <a:cxn ang="0">
                    <a:pos x="24" y="304"/>
                  </a:cxn>
                  <a:cxn ang="0">
                    <a:pos x="13" y="316"/>
                  </a:cxn>
                </a:cxnLst>
                <a:rect l="0" t="0" r="r" b="b"/>
                <a:pathLst>
                  <a:path w="24" h="316">
                    <a:moveTo>
                      <a:pt x="13" y="316"/>
                    </a:moveTo>
                    <a:lnTo>
                      <a:pt x="24" y="30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3" y="291"/>
                    </a:lnTo>
                    <a:lnTo>
                      <a:pt x="13" y="316"/>
                    </a:lnTo>
                    <a:lnTo>
                      <a:pt x="24" y="316"/>
                    </a:lnTo>
                    <a:lnTo>
                      <a:pt x="24" y="304"/>
                    </a:lnTo>
                    <a:lnTo>
                      <a:pt x="13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3" name="Freeform 382"/>
              <p:cNvSpPr>
                <a:spLocks/>
              </p:cNvSpPr>
              <p:nvPr/>
            </p:nvSpPr>
            <p:spPr bwMode="auto">
              <a:xfrm>
                <a:off x="1914" y="3552"/>
                <a:ext cx="66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5"/>
                  </a:cxn>
                  <a:cxn ang="0">
                    <a:pos x="66" y="25"/>
                  </a:cxn>
                  <a:cxn ang="0">
                    <a:pos x="66" y="0"/>
                  </a:cxn>
                  <a:cxn ang="0">
                    <a:pos x="13" y="0"/>
                  </a:cxn>
                  <a:cxn ang="0">
                    <a:pos x="25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3"/>
                  </a:cxn>
                </a:cxnLst>
                <a:rect l="0" t="0" r="r" b="b"/>
                <a:pathLst>
                  <a:path w="66" h="25">
                    <a:moveTo>
                      <a:pt x="0" y="13"/>
                    </a:moveTo>
                    <a:lnTo>
                      <a:pt x="13" y="25"/>
                    </a:lnTo>
                    <a:lnTo>
                      <a:pt x="66" y="25"/>
                    </a:lnTo>
                    <a:lnTo>
                      <a:pt x="66" y="0"/>
                    </a:lnTo>
                    <a:lnTo>
                      <a:pt x="13" y="0"/>
                    </a:lnTo>
                    <a:lnTo>
                      <a:pt x="25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4" name="Freeform 383"/>
              <p:cNvSpPr>
                <a:spLocks/>
              </p:cNvSpPr>
              <p:nvPr/>
            </p:nvSpPr>
            <p:spPr bwMode="auto">
              <a:xfrm>
                <a:off x="1914" y="3250"/>
                <a:ext cx="25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5" y="315"/>
                  </a:cxn>
                  <a:cxn ang="0">
                    <a:pos x="25" y="11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5" h="315">
                    <a:moveTo>
                      <a:pt x="13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5" y="315"/>
                    </a:lnTo>
                    <a:lnTo>
                      <a:pt x="25" y="11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5" name="Freeform 384"/>
              <p:cNvSpPr>
                <a:spLocks/>
              </p:cNvSpPr>
              <p:nvPr/>
            </p:nvSpPr>
            <p:spPr bwMode="auto">
              <a:xfrm>
                <a:off x="1398" y="3133"/>
                <a:ext cx="685" cy="710"/>
              </a:xfrm>
              <a:custGeom>
                <a:avLst/>
                <a:gdLst/>
                <a:ahLst/>
                <a:cxnLst>
                  <a:cxn ang="0">
                    <a:pos x="334" y="27"/>
                  </a:cxn>
                  <a:cxn ang="0">
                    <a:pos x="353" y="64"/>
                  </a:cxn>
                  <a:cxn ang="0">
                    <a:pos x="372" y="92"/>
                  </a:cxn>
                  <a:cxn ang="0">
                    <a:pos x="390" y="109"/>
                  </a:cxn>
                  <a:cxn ang="0">
                    <a:pos x="411" y="126"/>
                  </a:cxn>
                  <a:cxn ang="0">
                    <a:pos x="432" y="141"/>
                  </a:cxn>
                  <a:cxn ang="0">
                    <a:pos x="441" y="156"/>
                  </a:cxn>
                  <a:cxn ang="0">
                    <a:pos x="428" y="175"/>
                  </a:cxn>
                  <a:cxn ang="0">
                    <a:pos x="424" y="199"/>
                  </a:cxn>
                  <a:cxn ang="0">
                    <a:pos x="488" y="192"/>
                  </a:cxn>
                  <a:cxn ang="0">
                    <a:pos x="501" y="256"/>
                  </a:cxn>
                  <a:cxn ang="0">
                    <a:pos x="514" y="320"/>
                  </a:cxn>
                  <a:cxn ang="0">
                    <a:pos x="610" y="372"/>
                  </a:cxn>
                  <a:cxn ang="0">
                    <a:pos x="629" y="442"/>
                  </a:cxn>
                  <a:cxn ang="0">
                    <a:pos x="636" y="507"/>
                  </a:cxn>
                  <a:cxn ang="0">
                    <a:pos x="659" y="569"/>
                  </a:cxn>
                  <a:cxn ang="0">
                    <a:pos x="685" y="643"/>
                  </a:cxn>
                  <a:cxn ang="0">
                    <a:pos x="533" y="710"/>
                  </a:cxn>
                  <a:cxn ang="0">
                    <a:pos x="387" y="637"/>
                  </a:cxn>
                  <a:cxn ang="0">
                    <a:pos x="415" y="678"/>
                  </a:cxn>
                  <a:cxn ang="0">
                    <a:pos x="387" y="682"/>
                  </a:cxn>
                  <a:cxn ang="0">
                    <a:pos x="358" y="686"/>
                  </a:cxn>
                  <a:cxn ang="0">
                    <a:pos x="330" y="688"/>
                  </a:cxn>
                  <a:cxn ang="0">
                    <a:pos x="304" y="686"/>
                  </a:cxn>
                  <a:cxn ang="0">
                    <a:pos x="268" y="665"/>
                  </a:cxn>
                  <a:cxn ang="0">
                    <a:pos x="218" y="633"/>
                  </a:cxn>
                  <a:cxn ang="0">
                    <a:pos x="167" y="611"/>
                  </a:cxn>
                  <a:cxn ang="0">
                    <a:pos x="124" y="609"/>
                  </a:cxn>
                  <a:cxn ang="0">
                    <a:pos x="95" y="618"/>
                  </a:cxn>
                  <a:cxn ang="0">
                    <a:pos x="71" y="628"/>
                  </a:cxn>
                  <a:cxn ang="0">
                    <a:pos x="35" y="629"/>
                  </a:cxn>
                  <a:cxn ang="0">
                    <a:pos x="0" y="597"/>
                  </a:cxn>
                  <a:cxn ang="0">
                    <a:pos x="3" y="536"/>
                  </a:cxn>
                  <a:cxn ang="0">
                    <a:pos x="24" y="472"/>
                  </a:cxn>
                  <a:cxn ang="0">
                    <a:pos x="54" y="413"/>
                  </a:cxn>
                  <a:cxn ang="0">
                    <a:pos x="56" y="346"/>
                  </a:cxn>
                  <a:cxn ang="0">
                    <a:pos x="71" y="352"/>
                  </a:cxn>
                  <a:cxn ang="0">
                    <a:pos x="88" y="352"/>
                  </a:cxn>
                  <a:cxn ang="0">
                    <a:pos x="105" y="318"/>
                  </a:cxn>
                  <a:cxn ang="0">
                    <a:pos x="99" y="269"/>
                  </a:cxn>
                  <a:cxn ang="0">
                    <a:pos x="127" y="237"/>
                  </a:cxn>
                  <a:cxn ang="0">
                    <a:pos x="161" y="0"/>
                  </a:cxn>
                  <a:cxn ang="0">
                    <a:pos x="323" y="12"/>
                  </a:cxn>
                </a:cxnLst>
                <a:rect l="0" t="0" r="r" b="b"/>
                <a:pathLst>
                  <a:path w="685" h="710">
                    <a:moveTo>
                      <a:pt x="323" y="12"/>
                    </a:moveTo>
                    <a:lnTo>
                      <a:pt x="334" y="27"/>
                    </a:lnTo>
                    <a:lnTo>
                      <a:pt x="343" y="46"/>
                    </a:lnTo>
                    <a:lnTo>
                      <a:pt x="353" y="64"/>
                    </a:lnTo>
                    <a:lnTo>
                      <a:pt x="362" y="81"/>
                    </a:lnTo>
                    <a:lnTo>
                      <a:pt x="372" y="92"/>
                    </a:lnTo>
                    <a:lnTo>
                      <a:pt x="381" y="102"/>
                    </a:lnTo>
                    <a:lnTo>
                      <a:pt x="390" y="109"/>
                    </a:lnTo>
                    <a:lnTo>
                      <a:pt x="402" y="119"/>
                    </a:lnTo>
                    <a:lnTo>
                      <a:pt x="411" y="126"/>
                    </a:lnTo>
                    <a:lnTo>
                      <a:pt x="422" y="134"/>
                    </a:lnTo>
                    <a:lnTo>
                      <a:pt x="432" y="141"/>
                    </a:lnTo>
                    <a:lnTo>
                      <a:pt x="441" y="151"/>
                    </a:lnTo>
                    <a:lnTo>
                      <a:pt x="441" y="156"/>
                    </a:lnTo>
                    <a:lnTo>
                      <a:pt x="434" y="166"/>
                    </a:lnTo>
                    <a:lnTo>
                      <a:pt x="428" y="175"/>
                    </a:lnTo>
                    <a:lnTo>
                      <a:pt x="424" y="186"/>
                    </a:lnTo>
                    <a:lnTo>
                      <a:pt x="424" y="199"/>
                    </a:lnTo>
                    <a:lnTo>
                      <a:pt x="435" y="211"/>
                    </a:lnTo>
                    <a:lnTo>
                      <a:pt x="488" y="192"/>
                    </a:lnTo>
                    <a:lnTo>
                      <a:pt x="496" y="224"/>
                    </a:lnTo>
                    <a:lnTo>
                      <a:pt x="501" y="256"/>
                    </a:lnTo>
                    <a:lnTo>
                      <a:pt x="509" y="288"/>
                    </a:lnTo>
                    <a:lnTo>
                      <a:pt x="514" y="320"/>
                    </a:lnTo>
                    <a:lnTo>
                      <a:pt x="586" y="338"/>
                    </a:lnTo>
                    <a:lnTo>
                      <a:pt x="610" y="372"/>
                    </a:lnTo>
                    <a:lnTo>
                      <a:pt x="623" y="408"/>
                    </a:lnTo>
                    <a:lnTo>
                      <a:pt x="629" y="442"/>
                    </a:lnTo>
                    <a:lnTo>
                      <a:pt x="633" y="474"/>
                    </a:lnTo>
                    <a:lnTo>
                      <a:pt x="636" y="507"/>
                    </a:lnTo>
                    <a:lnTo>
                      <a:pt x="644" y="537"/>
                    </a:lnTo>
                    <a:lnTo>
                      <a:pt x="659" y="569"/>
                    </a:lnTo>
                    <a:lnTo>
                      <a:pt x="685" y="597"/>
                    </a:lnTo>
                    <a:lnTo>
                      <a:pt x="685" y="643"/>
                    </a:lnTo>
                    <a:lnTo>
                      <a:pt x="644" y="689"/>
                    </a:lnTo>
                    <a:lnTo>
                      <a:pt x="533" y="710"/>
                    </a:lnTo>
                    <a:lnTo>
                      <a:pt x="488" y="650"/>
                    </a:lnTo>
                    <a:lnTo>
                      <a:pt x="387" y="637"/>
                    </a:lnTo>
                    <a:lnTo>
                      <a:pt x="428" y="676"/>
                    </a:lnTo>
                    <a:lnTo>
                      <a:pt x="415" y="678"/>
                    </a:lnTo>
                    <a:lnTo>
                      <a:pt x="400" y="680"/>
                    </a:lnTo>
                    <a:lnTo>
                      <a:pt x="387" y="682"/>
                    </a:lnTo>
                    <a:lnTo>
                      <a:pt x="372" y="684"/>
                    </a:lnTo>
                    <a:lnTo>
                      <a:pt x="358" y="686"/>
                    </a:lnTo>
                    <a:lnTo>
                      <a:pt x="343" y="686"/>
                    </a:lnTo>
                    <a:lnTo>
                      <a:pt x="330" y="688"/>
                    </a:lnTo>
                    <a:lnTo>
                      <a:pt x="315" y="689"/>
                    </a:lnTo>
                    <a:lnTo>
                      <a:pt x="304" y="686"/>
                    </a:lnTo>
                    <a:lnTo>
                      <a:pt x="289" y="678"/>
                    </a:lnTo>
                    <a:lnTo>
                      <a:pt x="268" y="665"/>
                    </a:lnTo>
                    <a:lnTo>
                      <a:pt x="244" y="648"/>
                    </a:lnTo>
                    <a:lnTo>
                      <a:pt x="218" y="633"/>
                    </a:lnTo>
                    <a:lnTo>
                      <a:pt x="191" y="620"/>
                    </a:lnTo>
                    <a:lnTo>
                      <a:pt x="167" y="611"/>
                    </a:lnTo>
                    <a:lnTo>
                      <a:pt x="144" y="607"/>
                    </a:lnTo>
                    <a:lnTo>
                      <a:pt x="124" y="609"/>
                    </a:lnTo>
                    <a:lnTo>
                      <a:pt x="109" y="613"/>
                    </a:lnTo>
                    <a:lnTo>
                      <a:pt x="95" y="618"/>
                    </a:lnTo>
                    <a:lnTo>
                      <a:pt x="84" y="624"/>
                    </a:lnTo>
                    <a:lnTo>
                      <a:pt x="71" y="628"/>
                    </a:lnTo>
                    <a:lnTo>
                      <a:pt x="56" y="631"/>
                    </a:lnTo>
                    <a:lnTo>
                      <a:pt x="35" y="629"/>
                    </a:lnTo>
                    <a:lnTo>
                      <a:pt x="7" y="624"/>
                    </a:lnTo>
                    <a:lnTo>
                      <a:pt x="0" y="597"/>
                    </a:lnTo>
                    <a:lnTo>
                      <a:pt x="0" y="567"/>
                    </a:lnTo>
                    <a:lnTo>
                      <a:pt x="3" y="536"/>
                    </a:lnTo>
                    <a:lnTo>
                      <a:pt x="13" y="504"/>
                    </a:lnTo>
                    <a:lnTo>
                      <a:pt x="24" y="472"/>
                    </a:lnTo>
                    <a:lnTo>
                      <a:pt x="37" y="442"/>
                    </a:lnTo>
                    <a:lnTo>
                      <a:pt x="54" y="413"/>
                    </a:lnTo>
                    <a:lnTo>
                      <a:pt x="69" y="391"/>
                    </a:lnTo>
                    <a:lnTo>
                      <a:pt x="56" y="346"/>
                    </a:lnTo>
                    <a:lnTo>
                      <a:pt x="63" y="350"/>
                    </a:lnTo>
                    <a:lnTo>
                      <a:pt x="71" y="352"/>
                    </a:lnTo>
                    <a:lnTo>
                      <a:pt x="80" y="352"/>
                    </a:lnTo>
                    <a:lnTo>
                      <a:pt x="88" y="352"/>
                    </a:lnTo>
                    <a:lnTo>
                      <a:pt x="103" y="342"/>
                    </a:lnTo>
                    <a:lnTo>
                      <a:pt x="105" y="318"/>
                    </a:lnTo>
                    <a:lnTo>
                      <a:pt x="101" y="293"/>
                    </a:lnTo>
                    <a:lnTo>
                      <a:pt x="99" y="269"/>
                    </a:lnTo>
                    <a:lnTo>
                      <a:pt x="107" y="245"/>
                    </a:lnTo>
                    <a:lnTo>
                      <a:pt x="127" y="237"/>
                    </a:lnTo>
                    <a:lnTo>
                      <a:pt x="82" y="211"/>
                    </a:lnTo>
                    <a:lnTo>
                      <a:pt x="161" y="0"/>
                    </a:lnTo>
                    <a:lnTo>
                      <a:pt x="214" y="27"/>
                    </a:lnTo>
                    <a:lnTo>
                      <a:pt x="323" y="12"/>
                    </a:lnTo>
                    <a:close/>
                  </a:path>
                </a:pathLst>
              </a:custGeom>
              <a:solidFill>
                <a:srgbClr val="02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6" name="Freeform 385"/>
              <p:cNvSpPr>
                <a:spLocks/>
              </p:cNvSpPr>
              <p:nvPr/>
            </p:nvSpPr>
            <p:spPr bwMode="auto">
              <a:xfrm>
                <a:off x="1709" y="3139"/>
                <a:ext cx="72" cy="100"/>
              </a:xfrm>
              <a:custGeom>
                <a:avLst/>
                <a:gdLst/>
                <a:ahLst/>
                <a:cxnLst>
                  <a:cxn ang="0">
                    <a:pos x="72" y="85"/>
                  </a:cxn>
                  <a:cxn ang="0">
                    <a:pos x="57" y="66"/>
                  </a:cxn>
                  <a:cxn ang="0">
                    <a:pos x="44" y="45"/>
                  </a:cxn>
                  <a:cxn ang="0">
                    <a:pos x="32" y="23"/>
                  </a:cxn>
                  <a:cxn ang="0">
                    <a:pos x="21" y="0"/>
                  </a:cxn>
                  <a:cxn ang="0">
                    <a:pos x="0" y="11"/>
                  </a:cxn>
                  <a:cxn ang="0">
                    <a:pos x="10" y="30"/>
                  </a:cxn>
                  <a:cxn ang="0">
                    <a:pos x="25" y="55"/>
                  </a:cxn>
                  <a:cxn ang="0">
                    <a:pos x="42" y="81"/>
                  </a:cxn>
                  <a:cxn ang="0">
                    <a:pos x="55" y="100"/>
                  </a:cxn>
                  <a:cxn ang="0">
                    <a:pos x="72" y="85"/>
                  </a:cxn>
                </a:cxnLst>
                <a:rect l="0" t="0" r="r" b="b"/>
                <a:pathLst>
                  <a:path w="72" h="100">
                    <a:moveTo>
                      <a:pt x="72" y="85"/>
                    </a:moveTo>
                    <a:lnTo>
                      <a:pt x="57" y="66"/>
                    </a:lnTo>
                    <a:lnTo>
                      <a:pt x="44" y="45"/>
                    </a:lnTo>
                    <a:lnTo>
                      <a:pt x="32" y="23"/>
                    </a:lnTo>
                    <a:lnTo>
                      <a:pt x="21" y="0"/>
                    </a:lnTo>
                    <a:lnTo>
                      <a:pt x="0" y="11"/>
                    </a:lnTo>
                    <a:lnTo>
                      <a:pt x="10" y="30"/>
                    </a:lnTo>
                    <a:lnTo>
                      <a:pt x="25" y="55"/>
                    </a:lnTo>
                    <a:lnTo>
                      <a:pt x="42" y="81"/>
                    </a:lnTo>
                    <a:lnTo>
                      <a:pt x="55" y="100"/>
                    </a:lnTo>
                    <a:lnTo>
                      <a:pt x="72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7" name="Freeform 386"/>
              <p:cNvSpPr>
                <a:spLocks/>
              </p:cNvSpPr>
              <p:nvPr/>
            </p:nvSpPr>
            <p:spPr bwMode="auto">
              <a:xfrm>
                <a:off x="1764" y="3224"/>
                <a:ext cx="86" cy="82"/>
              </a:xfrm>
              <a:custGeom>
                <a:avLst/>
                <a:gdLst/>
                <a:ahLst/>
                <a:cxnLst>
                  <a:cxn ang="0">
                    <a:pos x="75" y="82"/>
                  </a:cxn>
                  <a:cxn ang="0">
                    <a:pos x="86" y="71"/>
                  </a:cxn>
                  <a:cxn ang="0">
                    <a:pos x="86" y="56"/>
                  </a:cxn>
                  <a:cxn ang="0">
                    <a:pos x="79" y="48"/>
                  </a:cxn>
                  <a:cxn ang="0">
                    <a:pos x="69" y="41"/>
                  </a:cxn>
                  <a:cxn ang="0">
                    <a:pos x="60" y="35"/>
                  </a:cxn>
                  <a:cxn ang="0">
                    <a:pos x="51" y="30"/>
                  </a:cxn>
                  <a:cxn ang="0">
                    <a:pos x="41" y="24"/>
                  </a:cxn>
                  <a:cxn ang="0">
                    <a:pos x="32" y="16"/>
                  </a:cxn>
                  <a:cxn ang="0">
                    <a:pos x="24" y="9"/>
                  </a:cxn>
                  <a:cxn ang="0">
                    <a:pos x="17" y="0"/>
                  </a:cxn>
                  <a:cxn ang="0">
                    <a:pos x="0" y="15"/>
                  </a:cxn>
                  <a:cxn ang="0">
                    <a:pos x="7" y="22"/>
                  </a:cxn>
                  <a:cxn ang="0">
                    <a:pos x="17" y="30"/>
                  </a:cxn>
                  <a:cxn ang="0">
                    <a:pos x="24" y="35"/>
                  </a:cxn>
                  <a:cxn ang="0">
                    <a:pos x="34" y="41"/>
                  </a:cxn>
                  <a:cxn ang="0">
                    <a:pos x="41" y="47"/>
                  </a:cxn>
                  <a:cxn ang="0">
                    <a:pos x="49" y="52"/>
                  </a:cxn>
                  <a:cxn ang="0">
                    <a:pos x="58" y="58"/>
                  </a:cxn>
                  <a:cxn ang="0">
                    <a:pos x="66" y="65"/>
                  </a:cxn>
                  <a:cxn ang="0">
                    <a:pos x="66" y="60"/>
                  </a:cxn>
                  <a:cxn ang="0">
                    <a:pos x="62" y="67"/>
                  </a:cxn>
                  <a:cxn ang="0">
                    <a:pos x="75" y="82"/>
                  </a:cxn>
                </a:cxnLst>
                <a:rect l="0" t="0" r="r" b="b"/>
                <a:pathLst>
                  <a:path w="86" h="82">
                    <a:moveTo>
                      <a:pt x="75" y="82"/>
                    </a:moveTo>
                    <a:lnTo>
                      <a:pt x="86" y="71"/>
                    </a:lnTo>
                    <a:lnTo>
                      <a:pt x="86" y="56"/>
                    </a:lnTo>
                    <a:lnTo>
                      <a:pt x="79" y="48"/>
                    </a:lnTo>
                    <a:lnTo>
                      <a:pt x="69" y="41"/>
                    </a:lnTo>
                    <a:lnTo>
                      <a:pt x="60" y="35"/>
                    </a:lnTo>
                    <a:lnTo>
                      <a:pt x="51" y="30"/>
                    </a:lnTo>
                    <a:lnTo>
                      <a:pt x="41" y="24"/>
                    </a:lnTo>
                    <a:lnTo>
                      <a:pt x="32" y="16"/>
                    </a:lnTo>
                    <a:lnTo>
                      <a:pt x="24" y="9"/>
                    </a:lnTo>
                    <a:lnTo>
                      <a:pt x="17" y="0"/>
                    </a:lnTo>
                    <a:lnTo>
                      <a:pt x="0" y="15"/>
                    </a:lnTo>
                    <a:lnTo>
                      <a:pt x="7" y="22"/>
                    </a:lnTo>
                    <a:lnTo>
                      <a:pt x="17" y="30"/>
                    </a:lnTo>
                    <a:lnTo>
                      <a:pt x="24" y="35"/>
                    </a:lnTo>
                    <a:lnTo>
                      <a:pt x="34" y="41"/>
                    </a:lnTo>
                    <a:lnTo>
                      <a:pt x="41" y="47"/>
                    </a:lnTo>
                    <a:lnTo>
                      <a:pt x="49" y="52"/>
                    </a:lnTo>
                    <a:lnTo>
                      <a:pt x="58" y="58"/>
                    </a:lnTo>
                    <a:lnTo>
                      <a:pt x="66" y="65"/>
                    </a:lnTo>
                    <a:lnTo>
                      <a:pt x="66" y="60"/>
                    </a:lnTo>
                    <a:lnTo>
                      <a:pt x="62" y="67"/>
                    </a:lnTo>
                    <a:lnTo>
                      <a:pt x="75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8" name="Freeform 387"/>
              <p:cNvSpPr>
                <a:spLocks/>
              </p:cNvSpPr>
              <p:nvPr/>
            </p:nvSpPr>
            <p:spPr bwMode="auto">
              <a:xfrm>
                <a:off x="1811" y="3291"/>
                <a:ext cx="28" cy="66"/>
              </a:xfrm>
              <a:custGeom>
                <a:avLst/>
                <a:gdLst/>
                <a:ahLst/>
                <a:cxnLst>
                  <a:cxn ang="0">
                    <a:pos x="19" y="43"/>
                  </a:cxn>
                  <a:cxn ang="0">
                    <a:pos x="28" y="45"/>
                  </a:cxn>
                  <a:cxn ang="0">
                    <a:pos x="22" y="40"/>
                  </a:cxn>
                  <a:cxn ang="0">
                    <a:pos x="21" y="34"/>
                  </a:cxn>
                  <a:cxn ang="0">
                    <a:pos x="22" y="26"/>
                  </a:cxn>
                  <a:cxn ang="0">
                    <a:pos x="24" y="21"/>
                  </a:cxn>
                  <a:cxn ang="0">
                    <a:pos x="28" y="15"/>
                  </a:cxn>
                  <a:cxn ang="0">
                    <a:pos x="15" y="0"/>
                  </a:cxn>
                  <a:cxn ang="0">
                    <a:pos x="0" y="21"/>
                  </a:cxn>
                  <a:cxn ang="0">
                    <a:pos x="0" y="43"/>
                  </a:cxn>
                  <a:cxn ang="0">
                    <a:pos x="15" y="62"/>
                  </a:cxn>
                  <a:cxn ang="0">
                    <a:pos x="26" y="64"/>
                  </a:cxn>
                  <a:cxn ang="0">
                    <a:pos x="15" y="62"/>
                  </a:cxn>
                  <a:cxn ang="0">
                    <a:pos x="21" y="66"/>
                  </a:cxn>
                  <a:cxn ang="0">
                    <a:pos x="26" y="64"/>
                  </a:cxn>
                  <a:cxn ang="0">
                    <a:pos x="19" y="43"/>
                  </a:cxn>
                </a:cxnLst>
                <a:rect l="0" t="0" r="r" b="b"/>
                <a:pathLst>
                  <a:path w="28" h="66">
                    <a:moveTo>
                      <a:pt x="19" y="43"/>
                    </a:moveTo>
                    <a:lnTo>
                      <a:pt x="28" y="45"/>
                    </a:lnTo>
                    <a:lnTo>
                      <a:pt x="22" y="40"/>
                    </a:lnTo>
                    <a:lnTo>
                      <a:pt x="21" y="34"/>
                    </a:lnTo>
                    <a:lnTo>
                      <a:pt x="22" y="26"/>
                    </a:lnTo>
                    <a:lnTo>
                      <a:pt x="24" y="21"/>
                    </a:lnTo>
                    <a:lnTo>
                      <a:pt x="28" y="15"/>
                    </a:lnTo>
                    <a:lnTo>
                      <a:pt x="15" y="0"/>
                    </a:lnTo>
                    <a:lnTo>
                      <a:pt x="0" y="21"/>
                    </a:lnTo>
                    <a:lnTo>
                      <a:pt x="0" y="43"/>
                    </a:lnTo>
                    <a:lnTo>
                      <a:pt x="15" y="62"/>
                    </a:lnTo>
                    <a:lnTo>
                      <a:pt x="26" y="64"/>
                    </a:lnTo>
                    <a:lnTo>
                      <a:pt x="15" y="62"/>
                    </a:lnTo>
                    <a:lnTo>
                      <a:pt x="21" y="66"/>
                    </a:lnTo>
                    <a:lnTo>
                      <a:pt x="26" y="64"/>
                    </a:lnTo>
                    <a:lnTo>
                      <a:pt x="19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9" name="Freeform 388"/>
              <p:cNvSpPr>
                <a:spLocks/>
              </p:cNvSpPr>
              <p:nvPr/>
            </p:nvSpPr>
            <p:spPr bwMode="auto">
              <a:xfrm>
                <a:off x="1830" y="3310"/>
                <a:ext cx="67" cy="45"/>
              </a:xfrm>
              <a:custGeom>
                <a:avLst/>
                <a:gdLst/>
                <a:ahLst/>
                <a:cxnLst>
                  <a:cxn ang="0">
                    <a:pos x="67" y="13"/>
                  </a:cxn>
                  <a:cxn ang="0">
                    <a:pos x="52" y="4"/>
                  </a:cxn>
                  <a:cxn ang="0">
                    <a:pos x="0" y="24"/>
                  </a:cxn>
                  <a:cxn ang="0">
                    <a:pos x="7" y="45"/>
                  </a:cxn>
                  <a:cxn ang="0">
                    <a:pos x="60" y="26"/>
                  </a:cxn>
                  <a:cxn ang="0">
                    <a:pos x="45" y="17"/>
                  </a:cxn>
                  <a:cxn ang="0">
                    <a:pos x="67" y="13"/>
                  </a:cxn>
                  <a:cxn ang="0">
                    <a:pos x="65" y="0"/>
                  </a:cxn>
                  <a:cxn ang="0">
                    <a:pos x="52" y="4"/>
                  </a:cxn>
                  <a:cxn ang="0">
                    <a:pos x="67" y="13"/>
                  </a:cxn>
                </a:cxnLst>
                <a:rect l="0" t="0" r="r" b="b"/>
                <a:pathLst>
                  <a:path w="67" h="45">
                    <a:moveTo>
                      <a:pt x="67" y="13"/>
                    </a:moveTo>
                    <a:lnTo>
                      <a:pt x="52" y="4"/>
                    </a:lnTo>
                    <a:lnTo>
                      <a:pt x="0" y="24"/>
                    </a:lnTo>
                    <a:lnTo>
                      <a:pt x="7" y="45"/>
                    </a:lnTo>
                    <a:lnTo>
                      <a:pt x="60" y="26"/>
                    </a:lnTo>
                    <a:lnTo>
                      <a:pt x="45" y="17"/>
                    </a:lnTo>
                    <a:lnTo>
                      <a:pt x="67" y="13"/>
                    </a:lnTo>
                    <a:lnTo>
                      <a:pt x="65" y="0"/>
                    </a:lnTo>
                    <a:lnTo>
                      <a:pt x="52" y="4"/>
                    </a:lnTo>
                    <a:lnTo>
                      <a:pt x="6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" name="Freeform 389"/>
              <p:cNvSpPr>
                <a:spLocks/>
              </p:cNvSpPr>
              <p:nvPr/>
            </p:nvSpPr>
            <p:spPr bwMode="auto">
              <a:xfrm>
                <a:off x="1875" y="3323"/>
                <a:ext cx="34" cy="56"/>
              </a:xfrm>
              <a:custGeom>
                <a:avLst/>
                <a:gdLst/>
                <a:ahLst/>
                <a:cxnLst>
                  <a:cxn ang="0">
                    <a:pos x="34" y="53"/>
                  </a:cxn>
                  <a:cxn ang="0">
                    <a:pos x="22" y="0"/>
                  </a:cxn>
                  <a:cxn ang="0">
                    <a:pos x="0" y="4"/>
                  </a:cxn>
                  <a:cxn ang="0">
                    <a:pos x="13" y="56"/>
                  </a:cxn>
                  <a:cxn ang="0">
                    <a:pos x="34" y="53"/>
                  </a:cxn>
                </a:cxnLst>
                <a:rect l="0" t="0" r="r" b="b"/>
                <a:pathLst>
                  <a:path w="34" h="56">
                    <a:moveTo>
                      <a:pt x="34" y="53"/>
                    </a:moveTo>
                    <a:lnTo>
                      <a:pt x="22" y="0"/>
                    </a:lnTo>
                    <a:lnTo>
                      <a:pt x="0" y="4"/>
                    </a:lnTo>
                    <a:lnTo>
                      <a:pt x="13" y="56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" name="Freeform 390"/>
              <p:cNvSpPr>
                <a:spLocks/>
              </p:cNvSpPr>
              <p:nvPr/>
            </p:nvSpPr>
            <p:spPr bwMode="auto">
              <a:xfrm>
                <a:off x="1888" y="3376"/>
                <a:ext cx="36" cy="86"/>
              </a:xfrm>
              <a:custGeom>
                <a:avLst/>
                <a:gdLst/>
                <a:ahLst/>
                <a:cxnLst>
                  <a:cxn ang="0">
                    <a:pos x="26" y="65"/>
                  </a:cxn>
                  <a:cxn ang="0">
                    <a:pos x="36" y="75"/>
                  </a:cxn>
                  <a:cxn ang="0">
                    <a:pos x="21" y="0"/>
                  </a:cxn>
                  <a:cxn ang="0">
                    <a:pos x="0" y="3"/>
                  </a:cxn>
                  <a:cxn ang="0">
                    <a:pos x="13" y="78"/>
                  </a:cxn>
                  <a:cxn ang="0">
                    <a:pos x="22" y="86"/>
                  </a:cxn>
                  <a:cxn ang="0">
                    <a:pos x="13" y="78"/>
                  </a:cxn>
                  <a:cxn ang="0">
                    <a:pos x="13" y="84"/>
                  </a:cxn>
                  <a:cxn ang="0">
                    <a:pos x="22" y="86"/>
                  </a:cxn>
                  <a:cxn ang="0">
                    <a:pos x="26" y="65"/>
                  </a:cxn>
                </a:cxnLst>
                <a:rect l="0" t="0" r="r" b="b"/>
                <a:pathLst>
                  <a:path w="36" h="86">
                    <a:moveTo>
                      <a:pt x="26" y="65"/>
                    </a:moveTo>
                    <a:lnTo>
                      <a:pt x="36" y="75"/>
                    </a:lnTo>
                    <a:lnTo>
                      <a:pt x="21" y="0"/>
                    </a:lnTo>
                    <a:lnTo>
                      <a:pt x="0" y="3"/>
                    </a:lnTo>
                    <a:lnTo>
                      <a:pt x="13" y="78"/>
                    </a:lnTo>
                    <a:lnTo>
                      <a:pt x="22" y="86"/>
                    </a:lnTo>
                    <a:lnTo>
                      <a:pt x="13" y="78"/>
                    </a:lnTo>
                    <a:lnTo>
                      <a:pt x="13" y="84"/>
                    </a:lnTo>
                    <a:lnTo>
                      <a:pt x="22" y="86"/>
                    </a:lnTo>
                    <a:lnTo>
                      <a:pt x="26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2" name="Freeform 391"/>
              <p:cNvSpPr>
                <a:spLocks/>
              </p:cNvSpPr>
              <p:nvPr/>
            </p:nvSpPr>
            <p:spPr bwMode="auto">
              <a:xfrm>
                <a:off x="1910" y="3441"/>
                <a:ext cx="83" cy="42"/>
              </a:xfrm>
              <a:custGeom>
                <a:avLst/>
                <a:gdLst/>
                <a:ahLst/>
                <a:cxnLst>
                  <a:cxn ang="0">
                    <a:pos x="83" y="25"/>
                  </a:cxn>
                  <a:cxn ang="0">
                    <a:pos x="77" y="21"/>
                  </a:cxn>
                  <a:cxn ang="0">
                    <a:pos x="70" y="19"/>
                  </a:cxn>
                  <a:cxn ang="0">
                    <a:pos x="59" y="15"/>
                  </a:cxn>
                  <a:cxn ang="0">
                    <a:pos x="45" y="12"/>
                  </a:cxn>
                  <a:cxn ang="0">
                    <a:pos x="32" y="8"/>
                  </a:cxn>
                  <a:cxn ang="0">
                    <a:pos x="21" y="4"/>
                  </a:cxn>
                  <a:cxn ang="0">
                    <a:pos x="12" y="2"/>
                  </a:cxn>
                  <a:cxn ang="0">
                    <a:pos x="4" y="0"/>
                  </a:cxn>
                  <a:cxn ang="0">
                    <a:pos x="0" y="21"/>
                  </a:cxn>
                  <a:cxn ang="0">
                    <a:pos x="72" y="42"/>
                  </a:cxn>
                  <a:cxn ang="0">
                    <a:pos x="62" y="36"/>
                  </a:cxn>
                  <a:cxn ang="0">
                    <a:pos x="83" y="25"/>
                  </a:cxn>
                  <a:cxn ang="0">
                    <a:pos x="81" y="23"/>
                  </a:cxn>
                  <a:cxn ang="0">
                    <a:pos x="79" y="21"/>
                  </a:cxn>
                  <a:cxn ang="0">
                    <a:pos x="76" y="21"/>
                  </a:cxn>
                  <a:cxn ang="0">
                    <a:pos x="74" y="19"/>
                  </a:cxn>
                  <a:cxn ang="0">
                    <a:pos x="83" y="25"/>
                  </a:cxn>
                </a:cxnLst>
                <a:rect l="0" t="0" r="r" b="b"/>
                <a:pathLst>
                  <a:path w="83" h="42">
                    <a:moveTo>
                      <a:pt x="83" y="25"/>
                    </a:moveTo>
                    <a:lnTo>
                      <a:pt x="77" y="21"/>
                    </a:lnTo>
                    <a:lnTo>
                      <a:pt x="70" y="19"/>
                    </a:lnTo>
                    <a:lnTo>
                      <a:pt x="59" y="15"/>
                    </a:lnTo>
                    <a:lnTo>
                      <a:pt x="45" y="12"/>
                    </a:lnTo>
                    <a:lnTo>
                      <a:pt x="32" y="8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4" y="0"/>
                    </a:lnTo>
                    <a:lnTo>
                      <a:pt x="0" y="21"/>
                    </a:lnTo>
                    <a:lnTo>
                      <a:pt x="72" y="42"/>
                    </a:lnTo>
                    <a:lnTo>
                      <a:pt x="62" y="36"/>
                    </a:lnTo>
                    <a:lnTo>
                      <a:pt x="83" y="25"/>
                    </a:lnTo>
                    <a:lnTo>
                      <a:pt x="81" y="23"/>
                    </a:lnTo>
                    <a:lnTo>
                      <a:pt x="79" y="21"/>
                    </a:lnTo>
                    <a:lnTo>
                      <a:pt x="76" y="21"/>
                    </a:lnTo>
                    <a:lnTo>
                      <a:pt x="74" y="19"/>
                    </a:lnTo>
                    <a:lnTo>
                      <a:pt x="83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3" name="Freeform 392"/>
              <p:cNvSpPr>
                <a:spLocks/>
              </p:cNvSpPr>
              <p:nvPr/>
            </p:nvSpPr>
            <p:spPr bwMode="auto">
              <a:xfrm>
                <a:off x="1972" y="3466"/>
                <a:ext cx="70" cy="97"/>
              </a:xfrm>
              <a:custGeom>
                <a:avLst/>
                <a:gdLst/>
                <a:ahLst/>
                <a:cxnLst>
                  <a:cxn ang="0">
                    <a:pos x="70" y="92"/>
                  </a:cxn>
                  <a:cxn ang="0">
                    <a:pos x="21" y="0"/>
                  </a:cxn>
                  <a:cxn ang="0">
                    <a:pos x="0" y="11"/>
                  </a:cxn>
                  <a:cxn ang="0">
                    <a:pos x="47" y="97"/>
                  </a:cxn>
                  <a:cxn ang="0">
                    <a:pos x="45" y="92"/>
                  </a:cxn>
                  <a:cxn ang="0">
                    <a:pos x="70" y="92"/>
                  </a:cxn>
                  <a:cxn ang="0">
                    <a:pos x="70" y="90"/>
                  </a:cxn>
                  <a:cxn ang="0">
                    <a:pos x="70" y="88"/>
                  </a:cxn>
                  <a:cxn ang="0">
                    <a:pos x="70" y="86"/>
                  </a:cxn>
                  <a:cxn ang="0">
                    <a:pos x="70" y="86"/>
                  </a:cxn>
                  <a:cxn ang="0">
                    <a:pos x="70" y="92"/>
                  </a:cxn>
                </a:cxnLst>
                <a:rect l="0" t="0" r="r" b="b"/>
                <a:pathLst>
                  <a:path w="70" h="97">
                    <a:moveTo>
                      <a:pt x="70" y="92"/>
                    </a:moveTo>
                    <a:lnTo>
                      <a:pt x="21" y="0"/>
                    </a:lnTo>
                    <a:lnTo>
                      <a:pt x="0" y="11"/>
                    </a:lnTo>
                    <a:lnTo>
                      <a:pt x="47" y="97"/>
                    </a:lnTo>
                    <a:lnTo>
                      <a:pt x="45" y="92"/>
                    </a:lnTo>
                    <a:lnTo>
                      <a:pt x="70" y="92"/>
                    </a:lnTo>
                    <a:lnTo>
                      <a:pt x="70" y="90"/>
                    </a:lnTo>
                    <a:lnTo>
                      <a:pt x="70" y="88"/>
                    </a:lnTo>
                    <a:lnTo>
                      <a:pt x="70" y="86"/>
                    </a:lnTo>
                    <a:lnTo>
                      <a:pt x="70" y="86"/>
                    </a:lnTo>
                    <a:lnTo>
                      <a:pt x="7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4" name="Freeform 393"/>
              <p:cNvSpPr>
                <a:spLocks/>
              </p:cNvSpPr>
              <p:nvPr/>
            </p:nvSpPr>
            <p:spPr bwMode="auto">
              <a:xfrm>
                <a:off x="2017" y="3558"/>
                <a:ext cx="25" cy="82"/>
              </a:xfrm>
              <a:custGeom>
                <a:avLst/>
                <a:gdLst/>
                <a:ahLst/>
                <a:cxnLst>
                  <a:cxn ang="0">
                    <a:pos x="25" y="75"/>
                  </a:cxn>
                  <a:cxn ang="0">
                    <a:pos x="25" y="79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79"/>
                  </a:cxn>
                  <a:cxn ang="0">
                    <a:pos x="2" y="82"/>
                  </a:cxn>
                  <a:cxn ang="0">
                    <a:pos x="0" y="79"/>
                  </a:cxn>
                  <a:cxn ang="0">
                    <a:pos x="0" y="80"/>
                  </a:cxn>
                  <a:cxn ang="0">
                    <a:pos x="2" y="82"/>
                  </a:cxn>
                  <a:cxn ang="0">
                    <a:pos x="25" y="75"/>
                  </a:cxn>
                </a:cxnLst>
                <a:rect l="0" t="0" r="r" b="b"/>
                <a:pathLst>
                  <a:path w="25" h="82">
                    <a:moveTo>
                      <a:pt x="25" y="75"/>
                    </a:moveTo>
                    <a:lnTo>
                      <a:pt x="25" y="79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" y="82"/>
                    </a:lnTo>
                    <a:lnTo>
                      <a:pt x="0" y="79"/>
                    </a:lnTo>
                    <a:lnTo>
                      <a:pt x="0" y="80"/>
                    </a:lnTo>
                    <a:lnTo>
                      <a:pt x="2" y="82"/>
                    </a:lnTo>
                    <a:lnTo>
                      <a:pt x="25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5" name="Freeform 394"/>
              <p:cNvSpPr>
                <a:spLocks/>
              </p:cNvSpPr>
              <p:nvPr/>
            </p:nvSpPr>
            <p:spPr bwMode="auto">
              <a:xfrm>
                <a:off x="2019" y="3633"/>
                <a:ext cx="42" cy="64"/>
              </a:xfrm>
              <a:custGeom>
                <a:avLst/>
                <a:gdLst/>
                <a:ahLst/>
                <a:cxnLst>
                  <a:cxn ang="0">
                    <a:pos x="40" y="51"/>
                  </a:cxn>
                  <a:cxn ang="0">
                    <a:pos x="42" y="54"/>
                  </a:cxn>
                  <a:cxn ang="0">
                    <a:pos x="23" y="0"/>
                  </a:cxn>
                  <a:cxn ang="0">
                    <a:pos x="0" y="7"/>
                  </a:cxn>
                  <a:cxn ang="0">
                    <a:pos x="23" y="64"/>
                  </a:cxn>
                  <a:cxn ang="0">
                    <a:pos x="21" y="64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64"/>
                  </a:cxn>
                  <a:cxn ang="0">
                    <a:pos x="23" y="64"/>
                  </a:cxn>
                  <a:cxn ang="0">
                    <a:pos x="40" y="51"/>
                  </a:cxn>
                </a:cxnLst>
                <a:rect l="0" t="0" r="r" b="b"/>
                <a:pathLst>
                  <a:path w="42" h="64">
                    <a:moveTo>
                      <a:pt x="40" y="51"/>
                    </a:moveTo>
                    <a:lnTo>
                      <a:pt x="42" y="54"/>
                    </a:lnTo>
                    <a:lnTo>
                      <a:pt x="23" y="0"/>
                    </a:lnTo>
                    <a:lnTo>
                      <a:pt x="0" y="7"/>
                    </a:lnTo>
                    <a:lnTo>
                      <a:pt x="23" y="64"/>
                    </a:lnTo>
                    <a:lnTo>
                      <a:pt x="21" y="64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64"/>
                    </a:lnTo>
                    <a:lnTo>
                      <a:pt x="23" y="64"/>
                    </a:ln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6" name="Freeform 395"/>
              <p:cNvSpPr>
                <a:spLocks/>
              </p:cNvSpPr>
              <p:nvPr/>
            </p:nvSpPr>
            <p:spPr bwMode="auto">
              <a:xfrm>
                <a:off x="2042" y="3684"/>
                <a:ext cx="54" cy="54"/>
              </a:xfrm>
              <a:custGeom>
                <a:avLst/>
                <a:gdLst/>
                <a:ahLst/>
                <a:cxnLst>
                  <a:cxn ang="0">
                    <a:pos x="54" y="46"/>
                  </a:cxn>
                  <a:cxn ang="0">
                    <a:pos x="17" y="0"/>
                  </a:cxn>
                  <a:cxn ang="0">
                    <a:pos x="0" y="13"/>
                  </a:cxn>
                  <a:cxn ang="0">
                    <a:pos x="32" y="54"/>
                  </a:cxn>
                  <a:cxn ang="0">
                    <a:pos x="30" y="46"/>
                  </a:cxn>
                  <a:cxn ang="0">
                    <a:pos x="54" y="46"/>
                  </a:cxn>
                  <a:cxn ang="0">
                    <a:pos x="54" y="45"/>
                  </a:cxn>
                  <a:cxn ang="0">
                    <a:pos x="52" y="43"/>
                  </a:cxn>
                  <a:cxn ang="0">
                    <a:pos x="52" y="41"/>
                  </a:cxn>
                  <a:cxn ang="0">
                    <a:pos x="51" y="39"/>
                  </a:cxn>
                  <a:cxn ang="0">
                    <a:pos x="54" y="46"/>
                  </a:cxn>
                </a:cxnLst>
                <a:rect l="0" t="0" r="r" b="b"/>
                <a:pathLst>
                  <a:path w="54" h="54">
                    <a:moveTo>
                      <a:pt x="54" y="46"/>
                    </a:moveTo>
                    <a:lnTo>
                      <a:pt x="17" y="0"/>
                    </a:lnTo>
                    <a:lnTo>
                      <a:pt x="0" y="13"/>
                    </a:lnTo>
                    <a:lnTo>
                      <a:pt x="32" y="54"/>
                    </a:lnTo>
                    <a:lnTo>
                      <a:pt x="30" y="46"/>
                    </a:lnTo>
                    <a:lnTo>
                      <a:pt x="54" y="46"/>
                    </a:lnTo>
                    <a:lnTo>
                      <a:pt x="54" y="45"/>
                    </a:lnTo>
                    <a:lnTo>
                      <a:pt x="52" y="43"/>
                    </a:lnTo>
                    <a:lnTo>
                      <a:pt x="52" y="41"/>
                    </a:lnTo>
                    <a:lnTo>
                      <a:pt x="51" y="39"/>
                    </a:lnTo>
                    <a:lnTo>
                      <a:pt x="5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" name="Freeform 396"/>
              <p:cNvSpPr>
                <a:spLocks/>
              </p:cNvSpPr>
              <p:nvPr/>
            </p:nvSpPr>
            <p:spPr bwMode="auto">
              <a:xfrm>
                <a:off x="2072" y="3730"/>
                <a:ext cx="24" cy="53"/>
              </a:xfrm>
              <a:custGeom>
                <a:avLst/>
                <a:gdLst/>
                <a:ahLst/>
                <a:cxnLst>
                  <a:cxn ang="0">
                    <a:pos x="21" y="53"/>
                  </a:cxn>
                  <a:cxn ang="0">
                    <a:pos x="24" y="44"/>
                  </a:cxn>
                  <a:cxn ang="0">
                    <a:pos x="24" y="29"/>
                  </a:cxn>
                  <a:cxn ang="0">
                    <a:pos x="24" y="12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46"/>
                  </a:cxn>
                  <a:cxn ang="0">
                    <a:pos x="2" y="40"/>
                  </a:cxn>
                  <a:cxn ang="0">
                    <a:pos x="21" y="53"/>
                  </a:cxn>
                  <a:cxn ang="0">
                    <a:pos x="22" y="53"/>
                  </a:cxn>
                  <a:cxn ang="0">
                    <a:pos x="22" y="51"/>
                  </a:cxn>
                  <a:cxn ang="0">
                    <a:pos x="24" y="47"/>
                  </a:cxn>
                  <a:cxn ang="0">
                    <a:pos x="24" y="46"/>
                  </a:cxn>
                  <a:cxn ang="0">
                    <a:pos x="21" y="53"/>
                  </a:cxn>
                </a:cxnLst>
                <a:rect l="0" t="0" r="r" b="b"/>
                <a:pathLst>
                  <a:path w="24" h="53">
                    <a:moveTo>
                      <a:pt x="21" y="53"/>
                    </a:moveTo>
                    <a:lnTo>
                      <a:pt x="24" y="44"/>
                    </a:lnTo>
                    <a:lnTo>
                      <a:pt x="24" y="29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2" y="40"/>
                    </a:lnTo>
                    <a:lnTo>
                      <a:pt x="21" y="53"/>
                    </a:lnTo>
                    <a:lnTo>
                      <a:pt x="22" y="53"/>
                    </a:lnTo>
                    <a:lnTo>
                      <a:pt x="22" y="51"/>
                    </a:lnTo>
                    <a:lnTo>
                      <a:pt x="24" y="47"/>
                    </a:lnTo>
                    <a:lnTo>
                      <a:pt x="24" y="46"/>
                    </a:lnTo>
                    <a:lnTo>
                      <a:pt x="21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8" name="Freeform 397"/>
              <p:cNvSpPr>
                <a:spLocks/>
              </p:cNvSpPr>
              <p:nvPr/>
            </p:nvSpPr>
            <p:spPr bwMode="auto">
              <a:xfrm>
                <a:off x="2034" y="3770"/>
                <a:ext cx="59" cy="64"/>
              </a:xfrm>
              <a:custGeom>
                <a:avLst/>
                <a:gdLst/>
                <a:ahLst/>
                <a:cxnLst>
                  <a:cxn ang="0">
                    <a:pos x="10" y="64"/>
                  </a:cxn>
                  <a:cxn ang="0">
                    <a:pos x="21" y="56"/>
                  </a:cxn>
                  <a:cxn ang="0">
                    <a:pos x="34" y="41"/>
                  </a:cxn>
                  <a:cxn ang="0">
                    <a:pos x="49" y="24"/>
                  </a:cxn>
                  <a:cxn ang="0">
                    <a:pos x="59" y="13"/>
                  </a:cxn>
                  <a:cxn ang="0">
                    <a:pos x="40" y="0"/>
                  </a:cxn>
                  <a:cxn ang="0">
                    <a:pos x="0" y="45"/>
                  </a:cxn>
                  <a:cxn ang="0">
                    <a:pos x="8" y="41"/>
                  </a:cxn>
                  <a:cxn ang="0">
                    <a:pos x="10" y="64"/>
                  </a:cxn>
                  <a:cxn ang="0">
                    <a:pos x="12" y="64"/>
                  </a:cxn>
                  <a:cxn ang="0">
                    <a:pos x="15" y="62"/>
                  </a:cxn>
                  <a:cxn ang="0">
                    <a:pos x="17" y="62"/>
                  </a:cxn>
                  <a:cxn ang="0">
                    <a:pos x="17" y="60"/>
                  </a:cxn>
                  <a:cxn ang="0">
                    <a:pos x="10" y="64"/>
                  </a:cxn>
                </a:cxnLst>
                <a:rect l="0" t="0" r="r" b="b"/>
                <a:pathLst>
                  <a:path w="59" h="64">
                    <a:moveTo>
                      <a:pt x="10" y="64"/>
                    </a:moveTo>
                    <a:lnTo>
                      <a:pt x="21" y="56"/>
                    </a:lnTo>
                    <a:lnTo>
                      <a:pt x="34" y="41"/>
                    </a:lnTo>
                    <a:lnTo>
                      <a:pt x="49" y="24"/>
                    </a:lnTo>
                    <a:lnTo>
                      <a:pt x="59" y="13"/>
                    </a:lnTo>
                    <a:lnTo>
                      <a:pt x="40" y="0"/>
                    </a:lnTo>
                    <a:lnTo>
                      <a:pt x="0" y="45"/>
                    </a:lnTo>
                    <a:lnTo>
                      <a:pt x="8" y="41"/>
                    </a:lnTo>
                    <a:lnTo>
                      <a:pt x="10" y="64"/>
                    </a:lnTo>
                    <a:lnTo>
                      <a:pt x="12" y="64"/>
                    </a:lnTo>
                    <a:lnTo>
                      <a:pt x="15" y="62"/>
                    </a:lnTo>
                    <a:lnTo>
                      <a:pt x="17" y="62"/>
                    </a:lnTo>
                    <a:lnTo>
                      <a:pt x="17" y="60"/>
                    </a:lnTo>
                    <a:lnTo>
                      <a:pt x="1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9" name="Freeform 398"/>
              <p:cNvSpPr>
                <a:spLocks/>
              </p:cNvSpPr>
              <p:nvPr/>
            </p:nvSpPr>
            <p:spPr bwMode="auto">
              <a:xfrm>
                <a:off x="1924" y="3811"/>
                <a:ext cx="120" cy="45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7" y="42"/>
                  </a:cxn>
                  <a:cxn ang="0">
                    <a:pos x="20" y="42"/>
                  </a:cxn>
                  <a:cxn ang="0">
                    <a:pos x="37" y="40"/>
                  </a:cxn>
                  <a:cxn ang="0">
                    <a:pos x="58" y="36"/>
                  </a:cxn>
                  <a:cxn ang="0">
                    <a:pos x="77" y="32"/>
                  </a:cxn>
                  <a:cxn ang="0">
                    <a:pos x="95" y="28"/>
                  </a:cxn>
                  <a:cxn ang="0">
                    <a:pos x="110" y="25"/>
                  </a:cxn>
                  <a:cxn ang="0">
                    <a:pos x="120" y="23"/>
                  </a:cxn>
                  <a:cxn ang="0">
                    <a:pos x="118" y="0"/>
                  </a:cxn>
                  <a:cxn ang="0">
                    <a:pos x="5" y="23"/>
                  </a:cxn>
                  <a:cxn ang="0">
                    <a:pos x="16" y="25"/>
                  </a:cxn>
                  <a:cxn ang="0">
                    <a:pos x="0" y="40"/>
                  </a:cxn>
                  <a:cxn ang="0">
                    <a:pos x="3" y="45"/>
                  </a:cxn>
                  <a:cxn ang="0">
                    <a:pos x="9" y="43"/>
                  </a:cxn>
                  <a:cxn ang="0">
                    <a:pos x="0" y="40"/>
                  </a:cxn>
                </a:cxnLst>
                <a:rect l="0" t="0" r="r" b="b"/>
                <a:pathLst>
                  <a:path w="120" h="45">
                    <a:moveTo>
                      <a:pt x="0" y="40"/>
                    </a:moveTo>
                    <a:lnTo>
                      <a:pt x="7" y="42"/>
                    </a:lnTo>
                    <a:lnTo>
                      <a:pt x="20" y="42"/>
                    </a:lnTo>
                    <a:lnTo>
                      <a:pt x="37" y="40"/>
                    </a:lnTo>
                    <a:lnTo>
                      <a:pt x="58" y="36"/>
                    </a:lnTo>
                    <a:lnTo>
                      <a:pt x="77" y="32"/>
                    </a:lnTo>
                    <a:lnTo>
                      <a:pt x="95" y="28"/>
                    </a:lnTo>
                    <a:lnTo>
                      <a:pt x="110" y="25"/>
                    </a:lnTo>
                    <a:lnTo>
                      <a:pt x="120" y="23"/>
                    </a:lnTo>
                    <a:lnTo>
                      <a:pt x="118" y="0"/>
                    </a:lnTo>
                    <a:lnTo>
                      <a:pt x="5" y="23"/>
                    </a:lnTo>
                    <a:lnTo>
                      <a:pt x="16" y="25"/>
                    </a:lnTo>
                    <a:lnTo>
                      <a:pt x="0" y="40"/>
                    </a:lnTo>
                    <a:lnTo>
                      <a:pt x="3" y="45"/>
                    </a:lnTo>
                    <a:lnTo>
                      <a:pt x="9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0" name="Freeform 399"/>
              <p:cNvSpPr>
                <a:spLocks/>
              </p:cNvSpPr>
              <p:nvPr/>
            </p:nvSpPr>
            <p:spPr bwMode="auto">
              <a:xfrm>
                <a:off x="1877" y="3774"/>
                <a:ext cx="63" cy="77"/>
              </a:xfrm>
              <a:custGeom>
                <a:avLst/>
                <a:gdLst/>
                <a:ahLst/>
                <a:cxnLst>
                  <a:cxn ang="0">
                    <a:pos x="9" y="20"/>
                  </a:cxn>
                  <a:cxn ang="0">
                    <a:pos x="0" y="17"/>
                  </a:cxn>
                  <a:cxn ang="0">
                    <a:pos x="47" y="77"/>
                  </a:cxn>
                  <a:cxn ang="0">
                    <a:pos x="63" y="62"/>
                  </a:cxn>
                  <a:cxn ang="0">
                    <a:pos x="18" y="2"/>
                  </a:cxn>
                  <a:cxn ang="0">
                    <a:pos x="9" y="0"/>
                  </a:cxn>
                  <a:cxn ang="0">
                    <a:pos x="18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9" y="20"/>
                  </a:cxn>
                </a:cxnLst>
                <a:rect l="0" t="0" r="r" b="b"/>
                <a:pathLst>
                  <a:path w="63" h="77">
                    <a:moveTo>
                      <a:pt x="9" y="20"/>
                    </a:moveTo>
                    <a:lnTo>
                      <a:pt x="0" y="17"/>
                    </a:lnTo>
                    <a:lnTo>
                      <a:pt x="47" y="77"/>
                    </a:lnTo>
                    <a:lnTo>
                      <a:pt x="63" y="62"/>
                    </a:lnTo>
                    <a:lnTo>
                      <a:pt x="18" y="2"/>
                    </a:lnTo>
                    <a:lnTo>
                      <a:pt x="9" y="0"/>
                    </a:lnTo>
                    <a:lnTo>
                      <a:pt x="18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" name="Freeform 400"/>
              <p:cNvSpPr>
                <a:spLocks/>
              </p:cNvSpPr>
              <p:nvPr/>
            </p:nvSpPr>
            <p:spPr bwMode="auto">
              <a:xfrm>
                <a:off x="1753" y="3753"/>
                <a:ext cx="133" cy="41"/>
              </a:xfrm>
              <a:custGeom>
                <a:avLst/>
                <a:gdLst/>
                <a:ahLst/>
                <a:cxnLst>
                  <a:cxn ang="0">
                    <a:pos x="39" y="9"/>
                  </a:cxn>
                  <a:cxn ang="0">
                    <a:pos x="32" y="26"/>
                  </a:cxn>
                  <a:cxn ang="0">
                    <a:pos x="133" y="41"/>
                  </a:cxn>
                  <a:cxn ang="0">
                    <a:pos x="133" y="21"/>
                  </a:cxn>
                  <a:cxn ang="0">
                    <a:pos x="32" y="6"/>
                  </a:cxn>
                  <a:cxn ang="0">
                    <a:pos x="26" y="23"/>
                  </a:cxn>
                  <a:cxn ang="0">
                    <a:pos x="32" y="6"/>
                  </a:cxn>
                  <a:cxn ang="0">
                    <a:pos x="0" y="0"/>
                  </a:cxn>
                  <a:cxn ang="0">
                    <a:pos x="26" y="23"/>
                  </a:cxn>
                  <a:cxn ang="0">
                    <a:pos x="39" y="9"/>
                  </a:cxn>
                </a:cxnLst>
                <a:rect l="0" t="0" r="r" b="b"/>
                <a:pathLst>
                  <a:path w="133" h="41">
                    <a:moveTo>
                      <a:pt x="39" y="9"/>
                    </a:moveTo>
                    <a:lnTo>
                      <a:pt x="32" y="26"/>
                    </a:lnTo>
                    <a:lnTo>
                      <a:pt x="133" y="41"/>
                    </a:lnTo>
                    <a:lnTo>
                      <a:pt x="133" y="21"/>
                    </a:lnTo>
                    <a:lnTo>
                      <a:pt x="32" y="6"/>
                    </a:lnTo>
                    <a:lnTo>
                      <a:pt x="26" y="23"/>
                    </a:lnTo>
                    <a:lnTo>
                      <a:pt x="32" y="6"/>
                    </a:lnTo>
                    <a:lnTo>
                      <a:pt x="0" y="0"/>
                    </a:lnTo>
                    <a:lnTo>
                      <a:pt x="26" y="23"/>
                    </a:lnTo>
                    <a:lnTo>
                      <a:pt x="39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" name="Freeform 401"/>
              <p:cNvSpPr>
                <a:spLocks/>
              </p:cNvSpPr>
              <p:nvPr/>
            </p:nvSpPr>
            <p:spPr bwMode="auto">
              <a:xfrm>
                <a:off x="1779" y="3762"/>
                <a:ext cx="73" cy="59"/>
              </a:xfrm>
              <a:custGeom>
                <a:avLst/>
                <a:gdLst/>
                <a:ahLst/>
                <a:cxnLst>
                  <a:cxn ang="0">
                    <a:pos x="47" y="59"/>
                  </a:cxn>
                  <a:cxn ang="0">
                    <a:pos x="54" y="42"/>
                  </a:cxn>
                  <a:cxn ang="0">
                    <a:pos x="13" y="0"/>
                  </a:cxn>
                  <a:cxn ang="0">
                    <a:pos x="0" y="14"/>
                  </a:cxn>
                  <a:cxn ang="0">
                    <a:pos x="39" y="55"/>
                  </a:cxn>
                  <a:cxn ang="0">
                    <a:pos x="47" y="38"/>
                  </a:cxn>
                  <a:cxn ang="0">
                    <a:pos x="47" y="59"/>
                  </a:cxn>
                  <a:cxn ang="0">
                    <a:pos x="73" y="57"/>
                  </a:cxn>
                  <a:cxn ang="0">
                    <a:pos x="54" y="42"/>
                  </a:cxn>
                  <a:cxn ang="0">
                    <a:pos x="47" y="59"/>
                  </a:cxn>
                </a:cxnLst>
                <a:rect l="0" t="0" r="r" b="b"/>
                <a:pathLst>
                  <a:path w="73" h="59">
                    <a:moveTo>
                      <a:pt x="47" y="59"/>
                    </a:moveTo>
                    <a:lnTo>
                      <a:pt x="54" y="42"/>
                    </a:lnTo>
                    <a:lnTo>
                      <a:pt x="13" y="0"/>
                    </a:lnTo>
                    <a:lnTo>
                      <a:pt x="0" y="14"/>
                    </a:lnTo>
                    <a:lnTo>
                      <a:pt x="39" y="55"/>
                    </a:lnTo>
                    <a:lnTo>
                      <a:pt x="47" y="38"/>
                    </a:lnTo>
                    <a:lnTo>
                      <a:pt x="47" y="59"/>
                    </a:lnTo>
                    <a:lnTo>
                      <a:pt x="73" y="57"/>
                    </a:lnTo>
                    <a:lnTo>
                      <a:pt x="54" y="42"/>
                    </a:lnTo>
                    <a:lnTo>
                      <a:pt x="47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3" name="Freeform 402"/>
              <p:cNvSpPr>
                <a:spLocks/>
              </p:cNvSpPr>
              <p:nvPr/>
            </p:nvSpPr>
            <p:spPr bwMode="auto">
              <a:xfrm>
                <a:off x="1708" y="3800"/>
                <a:ext cx="118" cy="34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32"/>
                  </a:cxn>
                  <a:cxn ang="0">
                    <a:pos x="3" y="32"/>
                  </a:cxn>
                  <a:cxn ang="0">
                    <a:pos x="5" y="34"/>
                  </a:cxn>
                  <a:cxn ang="0">
                    <a:pos x="5" y="34"/>
                  </a:cxn>
                  <a:cxn ang="0">
                    <a:pos x="118" y="21"/>
                  </a:cxn>
                  <a:cxn ang="0">
                    <a:pos x="118" y="0"/>
                  </a:cxn>
                  <a:cxn ang="0">
                    <a:pos x="5" y="11"/>
                  </a:cxn>
                  <a:cxn ang="0">
                    <a:pos x="11" y="13"/>
                  </a:cxn>
                  <a:cxn ang="0">
                    <a:pos x="0" y="32"/>
                  </a:cxn>
                  <a:cxn ang="0">
                    <a:pos x="3" y="34"/>
                  </a:cxn>
                  <a:cxn ang="0">
                    <a:pos x="5" y="34"/>
                  </a:cxn>
                  <a:cxn ang="0">
                    <a:pos x="0" y="32"/>
                  </a:cxn>
                </a:cxnLst>
                <a:rect l="0" t="0" r="r" b="b"/>
                <a:pathLst>
                  <a:path w="118" h="34">
                    <a:moveTo>
                      <a:pt x="0" y="32"/>
                    </a:moveTo>
                    <a:lnTo>
                      <a:pt x="0" y="32"/>
                    </a:lnTo>
                    <a:lnTo>
                      <a:pt x="3" y="32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118" y="21"/>
                    </a:lnTo>
                    <a:lnTo>
                      <a:pt x="118" y="0"/>
                    </a:lnTo>
                    <a:lnTo>
                      <a:pt x="5" y="11"/>
                    </a:lnTo>
                    <a:lnTo>
                      <a:pt x="11" y="13"/>
                    </a:lnTo>
                    <a:lnTo>
                      <a:pt x="0" y="32"/>
                    </a:lnTo>
                    <a:lnTo>
                      <a:pt x="3" y="34"/>
                    </a:lnTo>
                    <a:lnTo>
                      <a:pt x="5" y="3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4" name="Freeform 403"/>
              <p:cNvSpPr>
                <a:spLocks/>
              </p:cNvSpPr>
              <p:nvPr/>
            </p:nvSpPr>
            <p:spPr bwMode="auto">
              <a:xfrm>
                <a:off x="1518" y="3730"/>
                <a:ext cx="201" cy="102"/>
              </a:xfrm>
              <a:custGeom>
                <a:avLst/>
                <a:gdLst/>
                <a:ahLst/>
                <a:cxnLst>
                  <a:cxn ang="0">
                    <a:pos x="5" y="23"/>
                  </a:cxn>
                  <a:cxn ang="0">
                    <a:pos x="28" y="21"/>
                  </a:cxn>
                  <a:cxn ang="0">
                    <a:pos x="52" y="25"/>
                  </a:cxn>
                  <a:cxn ang="0">
                    <a:pos x="77" y="36"/>
                  </a:cxn>
                  <a:cxn ang="0">
                    <a:pos x="101" y="47"/>
                  </a:cxn>
                  <a:cxn ang="0">
                    <a:pos x="126" y="62"/>
                  </a:cxn>
                  <a:cxn ang="0">
                    <a:pos x="148" y="77"/>
                  </a:cxn>
                  <a:cxn ang="0">
                    <a:pos x="169" y="91"/>
                  </a:cxn>
                  <a:cxn ang="0">
                    <a:pos x="190" y="102"/>
                  </a:cxn>
                  <a:cxn ang="0">
                    <a:pos x="201" y="83"/>
                  </a:cxn>
                  <a:cxn ang="0">
                    <a:pos x="175" y="72"/>
                  </a:cxn>
                  <a:cxn ang="0">
                    <a:pos x="152" y="59"/>
                  </a:cxn>
                  <a:cxn ang="0">
                    <a:pos x="129" y="44"/>
                  </a:cxn>
                  <a:cxn ang="0">
                    <a:pos x="107" y="29"/>
                  </a:cxn>
                  <a:cxn ang="0">
                    <a:pos x="84" y="16"/>
                  </a:cxn>
                  <a:cxn ang="0">
                    <a:pos x="60" y="6"/>
                  </a:cxn>
                  <a:cxn ang="0">
                    <a:pos x="32" y="0"/>
                  </a:cxn>
                  <a:cxn ang="0">
                    <a:pos x="0" y="2"/>
                  </a:cxn>
                  <a:cxn ang="0">
                    <a:pos x="5" y="23"/>
                  </a:cxn>
                </a:cxnLst>
                <a:rect l="0" t="0" r="r" b="b"/>
                <a:pathLst>
                  <a:path w="201" h="102">
                    <a:moveTo>
                      <a:pt x="5" y="23"/>
                    </a:moveTo>
                    <a:lnTo>
                      <a:pt x="28" y="21"/>
                    </a:lnTo>
                    <a:lnTo>
                      <a:pt x="52" y="25"/>
                    </a:lnTo>
                    <a:lnTo>
                      <a:pt x="77" y="36"/>
                    </a:lnTo>
                    <a:lnTo>
                      <a:pt x="101" y="47"/>
                    </a:lnTo>
                    <a:lnTo>
                      <a:pt x="126" y="62"/>
                    </a:lnTo>
                    <a:lnTo>
                      <a:pt x="148" y="77"/>
                    </a:lnTo>
                    <a:lnTo>
                      <a:pt x="169" y="91"/>
                    </a:lnTo>
                    <a:lnTo>
                      <a:pt x="190" y="102"/>
                    </a:lnTo>
                    <a:lnTo>
                      <a:pt x="201" y="83"/>
                    </a:lnTo>
                    <a:lnTo>
                      <a:pt x="175" y="72"/>
                    </a:lnTo>
                    <a:lnTo>
                      <a:pt x="152" y="59"/>
                    </a:lnTo>
                    <a:lnTo>
                      <a:pt x="129" y="44"/>
                    </a:lnTo>
                    <a:lnTo>
                      <a:pt x="107" y="29"/>
                    </a:lnTo>
                    <a:lnTo>
                      <a:pt x="84" y="16"/>
                    </a:lnTo>
                    <a:lnTo>
                      <a:pt x="60" y="6"/>
                    </a:lnTo>
                    <a:lnTo>
                      <a:pt x="32" y="0"/>
                    </a:lnTo>
                    <a:lnTo>
                      <a:pt x="0" y="2"/>
                    </a:lnTo>
                    <a:lnTo>
                      <a:pt x="5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1" name="Freeform 404"/>
            <p:cNvSpPr>
              <a:spLocks/>
            </p:cNvSpPr>
            <p:nvPr/>
          </p:nvSpPr>
          <p:spPr bwMode="auto">
            <a:xfrm>
              <a:off x="1388" y="3518"/>
              <a:ext cx="135" cy="256"/>
            </a:xfrm>
            <a:custGeom>
              <a:avLst/>
              <a:gdLst/>
              <a:ahLst/>
              <a:cxnLst>
                <a:cxn ang="0">
                  <a:pos x="70" y="10"/>
                </a:cxn>
                <a:cxn ang="0">
                  <a:pos x="72" y="0"/>
                </a:cxn>
                <a:cxn ang="0">
                  <a:pos x="53" y="23"/>
                </a:cxn>
                <a:cxn ang="0">
                  <a:pos x="36" y="53"/>
                </a:cxn>
                <a:cxn ang="0">
                  <a:pos x="23" y="85"/>
                </a:cxn>
                <a:cxn ang="0">
                  <a:pos x="12" y="119"/>
                </a:cxn>
                <a:cxn ang="0">
                  <a:pos x="4" y="154"/>
                </a:cxn>
                <a:cxn ang="0">
                  <a:pos x="0" y="190"/>
                </a:cxn>
                <a:cxn ang="0">
                  <a:pos x="4" y="220"/>
                </a:cxn>
                <a:cxn ang="0">
                  <a:pos x="12" y="248"/>
                </a:cxn>
                <a:cxn ang="0">
                  <a:pos x="25" y="254"/>
                </a:cxn>
                <a:cxn ang="0">
                  <a:pos x="40" y="256"/>
                </a:cxn>
                <a:cxn ang="0">
                  <a:pos x="57" y="256"/>
                </a:cxn>
                <a:cxn ang="0">
                  <a:pos x="73" y="254"/>
                </a:cxn>
                <a:cxn ang="0">
                  <a:pos x="92" y="250"/>
                </a:cxn>
                <a:cxn ang="0">
                  <a:pos x="109" y="246"/>
                </a:cxn>
                <a:cxn ang="0">
                  <a:pos x="124" y="241"/>
                </a:cxn>
                <a:cxn ang="0">
                  <a:pos x="135" y="235"/>
                </a:cxn>
                <a:cxn ang="0">
                  <a:pos x="130" y="214"/>
                </a:cxn>
                <a:cxn ang="0">
                  <a:pos x="120" y="218"/>
                </a:cxn>
                <a:cxn ang="0">
                  <a:pos x="107" y="224"/>
                </a:cxn>
                <a:cxn ang="0">
                  <a:pos x="92" y="228"/>
                </a:cxn>
                <a:cxn ang="0">
                  <a:pos x="77" y="231"/>
                </a:cxn>
                <a:cxn ang="0">
                  <a:pos x="62" y="235"/>
                </a:cxn>
                <a:cxn ang="0">
                  <a:pos x="49" y="235"/>
                </a:cxn>
                <a:cxn ang="0">
                  <a:pos x="36" y="233"/>
                </a:cxn>
                <a:cxn ang="0">
                  <a:pos x="25" y="229"/>
                </a:cxn>
                <a:cxn ang="0">
                  <a:pos x="15" y="199"/>
                </a:cxn>
                <a:cxn ang="0">
                  <a:pos x="17" y="171"/>
                </a:cxn>
                <a:cxn ang="0">
                  <a:pos x="27" y="141"/>
                </a:cxn>
                <a:cxn ang="0">
                  <a:pos x="42" y="113"/>
                </a:cxn>
                <a:cxn ang="0">
                  <a:pos x="57" y="83"/>
                </a:cxn>
                <a:cxn ang="0">
                  <a:pos x="72" y="57"/>
                </a:cxn>
                <a:cxn ang="0">
                  <a:pos x="85" y="28"/>
                </a:cxn>
                <a:cxn ang="0">
                  <a:pos x="90" y="2"/>
                </a:cxn>
                <a:cxn ang="0">
                  <a:pos x="89" y="12"/>
                </a:cxn>
                <a:cxn ang="0">
                  <a:pos x="90" y="10"/>
                </a:cxn>
                <a:cxn ang="0">
                  <a:pos x="92" y="6"/>
                </a:cxn>
                <a:cxn ang="0">
                  <a:pos x="92" y="4"/>
                </a:cxn>
                <a:cxn ang="0">
                  <a:pos x="90" y="2"/>
                </a:cxn>
                <a:cxn ang="0">
                  <a:pos x="70" y="10"/>
                </a:cxn>
              </a:cxnLst>
              <a:rect l="0" t="0" r="r" b="b"/>
              <a:pathLst>
                <a:path w="135" h="256">
                  <a:moveTo>
                    <a:pt x="70" y="10"/>
                  </a:moveTo>
                  <a:lnTo>
                    <a:pt x="72" y="0"/>
                  </a:lnTo>
                  <a:lnTo>
                    <a:pt x="53" y="23"/>
                  </a:lnTo>
                  <a:lnTo>
                    <a:pt x="36" y="53"/>
                  </a:lnTo>
                  <a:lnTo>
                    <a:pt x="23" y="85"/>
                  </a:lnTo>
                  <a:lnTo>
                    <a:pt x="12" y="119"/>
                  </a:lnTo>
                  <a:lnTo>
                    <a:pt x="4" y="154"/>
                  </a:lnTo>
                  <a:lnTo>
                    <a:pt x="0" y="190"/>
                  </a:lnTo>
                  <a:lnTo>
                    <a:pt x="4" y="220"/>
                  </a:lnTo>
                  <a:lnTo>
                    <a:pt x="12" y="248"/>
                  </a:lnTo>
                  <a:lnTo>
                    <a:pt x="25" y="254"/>
                  </a:lnTo>
                  <a:lnTo>
                    <a:pt x="40" y="256"/>
                  </a:lnTo>
                  <a:lnTo>
                    <a:pt x="57" y="256"/>
                  </a:lnTo>
                  <a:lnTo>
                    <a:pt x="73" y="254"/>
                  </a:lnTo>
                  <a:lnTo>
                    <a:pt x="92" y="250"/>
                  </a:lnTo>
                  <a:lnTo>
                    <a:pt x="109" y="246"/>
                  </a:lnTo>
                  <a:lnTo>
                    <a:pt x="124" y="241"/>
                  </a:lnTo>
                  <a:lnTo>
                    <a:pt x="135" y="235"/>
                  </a:lnTo>
                  <a:lnTo>
                    <a:pt x="130" y="214"/>
                  </a:lnTo>
                  <a:lnTo>
                    <a:pt x="120" y="218"/>
                  </a:lnTo>
                  <a:lnTo>
                    <a:pt x="107" y="224"/>
                  </a:lnTo>
                  <a:lnTo>
                    <a:pt x="92" y="228"/>
                  </a:lnTo>
                  <a:lnTo>
                    <a:pt x="77" y="231"/>
                  </a:lnTo>
                  <a:lnTo>
                    <a:pt x="62" y="235"/>
                  </a:lnTo>
                  <a:lnTo>
                    <a:pt x="49" y="235"/>
                  </a:lnTo>
                  <a:lnTo>
                    <a:pt x="36" y="233"/>
                  </a:lnTo>
                  <a:lnTo>
                    <a:pt x="25" y="229"/>
                  </a:lnTo>
                  <a:lnTo>
                    <a:pt x="15" y="199"/>
                  </a:lnTo>
                  <a:lnTo>
                    <a:pt x="17" y="171"/>
                  </a:lnTo>
                  <a:lnTo>
                    <a:pt x="27" y="141"/>
                  </a:lnTo>
                  <a:lnTo>
                    <a:pt x="42" y="113"/>
                  </a:lnTo>
                  <a:lnTo>
                    <a:pt x="57" y="83"/>
                  </a:lnTo>
                  <a:lnTo>
                    <a:pt x="72" y="57"/>
                  </a:lnTo>
                  <a:lnTo>
                    <a:pt x="85" y="28"/>
                  </a:lnTo>
                  <a:lnTo>
                    <a:pt x="90" y="2"/>
                  </a:lnTo>
                  <a:lnTo>
                    <a:pt x="89" y="12"/>
                  </a:lnTo>
                  <a:lnTo>
                    <a:pt x="90" y="10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0" y="2"/>
                  </a:lnTo>
                  <a:lnTo>
                    <a:pt x="7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" name="Freeform 405"/>
            <p:cNvSpPr>
              <a:spLocks/>
            </p:cNvSpPr>
            <p:nvPr/>
          </p:nvSpPr>
          <p:spPr bwMode="auto">
            <a:xfrm>
              <a:off x="1433" y="3456"/>
              <a:ext cx="45" cy="72"/>
            </a:xfrm>
            <a:custGeom>
              <a:avLst/>
              <a:gdLst/>
              <a:ahLst/>
              <a:cxnLst>
                <a:cxn ang="0">
                  <a:pos x="25" y="12"/>
                </a:cxn>
                <a:cxn ang="0">
                  <a:pos x="10" y="27"/>
                </a:cxn>
                <a:cxn ang="0">
                  <a:pos x="25" y="72"/>
                </a:cxn>
                <a:cxn ang="0">
                  <a:pos x="45" y="64"/>
                </a:cxn>
                <a:cxn ang="0">
                  <a:pos x="30" y="19"/>
                </a:cxn>
                <a:cxn ang="0">
                  <a:pos x="17" y="32"/>
                </a:cxn>
                <a:cxn ang="0">
                  <a:pos x="25" y="12"/>
                </a:cxn>
                <a:cxn ang="0">
                  <a:pos x="0" y="0"/>
                </a:cxn>
                <a:cxn ang="0">
                  <a:pos x="10" y="27"/>
                </a:cxn>
                <a:cxn ang="0">
                  <a:pos x="25" y="12"/>
                </a:cxn>
              </a:cxnLst>
              <a:rect l="0" t="0" r="r" b="b"/>
              <a:pathLst>
                <a:path w="45" h="72">
                  <a:moveTo>
                    <a:pt x="25" y="12"/>
                  </a:moveTo>
                  <a:lnTo>
                    <a:pt x="10" y="27"/>
                  </a:lnTo>
                  <a:lnTo>
                    <a:pt x="25" y="72"/>
                  </a:lnTo>
                  <a:lnTo>
                    <a:pt x="45" y="64"/>
                  </a:lnTo>
                  <a:lnTo>
                    <a:pt x="30" y="19"/>
                  </a:lnTo>
                  <a:lnTo>
                    <a:pt x="17" y="32"/>
                  </a:lnTo>
                  <a:lnTo>
                    <a:pt x="25" y="12"/>
                  </a:lnTo>
                  <a:lnTo>
                    <a:pt x="0" y="0"/>
                  </a:lnTo>
                  <a:lnTo>
                    <a:pt x="10" y="27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" name="Freeform 406"/>
            <p:cNvSpPr>
              <a:spLocks/>
            </p:cNvSpPr>
            <p:nvPr/>
          </p:nvSpPr>
          <p:spPr bwMode="auto">
            <a:xfrm>
              <a:off x="1450" y="3436"/>
              <a:ext cx="64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40" y="11"/>
                </a:cxn>
                <a:cxn ang="0">
                  <a:pos x="40" y="18"/>
                </a:cxn>
                <a:cxn ang="0">
                  <a:pos x="40" y="28"/>
                </a:cxn>
                <a:cxn ang="0">
                  <a:pos x="40" y="35"/>
                </a:cxn>
                <a:cxn ang="0">
                  <a:pos x="34" y="39"/>
                </a:cxn>
                <a:cxn ang="0">
                  <a:pos x="25" y="37"/>
                </a:cxn>
                <a:cxn ang="0">
                  <a:pos x="13" y="34"/>
                </a:cxn>
                <a:cxn ang="0">
                  <a:pos x="8" y="32"/>
                </a:cxn>
                <a:cxn ang="0">
                  <a:pos x="0" y="52"/>
                </a:cxn>
                <a:cxn ang="0">
                  <a:pos x="11" y="56"/>
                </a:cxn>
                <a:cxn ang="0">
                  <a:pos x="19" y="58"/>
                </a:cxn>
                <a:cxn ang="0">
                  <a:pos x="27" y="60"/>
                </a:cxn>
                <a:cxn ang="0">
                  <a:pos x="38" y="60"/>
                </a:cxn>
                <a:cxn ang="0">
                  <a:pos x="62" y="43"/>
                </a:cxn>
                <a:cxn ang="0">
                  <a:pos x="64" y="34"/>
                </a:cxn>
                <a:cxn ang="0">
                  <a:pos x="64" y="20"/>
                </a:cxn>
                <a:cxn ang="0">
                  <a:pos x="62" y="9"/>
                </a:cxn>
                <a:cxn ang="0">
                  <a:pos x="60" y="0"/>
                </a:cxn>
                <a:cxn ang="0">
                  <a:pos x="40" y="3"/>
                </a:cxn>
              </a:cxnLst>
              <a:rect l="0" t="0" r="r" b="b"/>
              <a:pathLst>
                <a:path w="64" h="60">
                  <a:moveTo>
                    <a:pt x="40" y="3"/>
                  </a:moveTo>
                  <a:lnTo>
                    <a:pt x="40" y="11"/>
                  </a:lnTo>
                  <a:lnTo>
                    <a:pt x="40" y="18"/>
                  </a:lnTo>
                  <a:lnTo>
                    <a:pt x="40" y="28"/>
                  </a:lnTo>
                  <a:lnTo>
                    <a:pt x="40" y="35"/>
                  </a:lnTo>
                  <a:lnTo>
                    <a:pt x="34" y="39"/>
                  </a:lnTo>
                  <a:lnTo>
                    <a:pt x="25" y="37"/>
                  </a:lnTo>
                  <a:lnTo>
                    <a:pt x="13" y="34"/>
                  </a:lnTo>
                  <a:lnTo>
                    <a:pt x="8" y="32"/>
                  </a:lnTo>
                  <a:lnTo>
                    <a:pt x="0" y="52"/>
                  </a:lnTo>
                  <a:lnTo>
                    <a:pt x="11" y="56"/>
                  </a:lnTo>
                  <a:lnTo>
                    <a:pt x="19" y="58"/>
                  </a:lnTo>
                  <a:lnTo>
                    <a:pt x="27" y="60"/>
                  </a:lnTo>
                  <a:lnTo>
                    <a:pt x="38" y="60"/>
                  </a:lnTo>
                  <a:lnTo>
                    <a:pt x="62" y="43"/>
                  </a:lnTo>
                  <a:lnTo>
                    <a:pt x="64" y="34"/>
                  </a:lnTo>
                  <a:lnTo>
                    <a:pt x="64" y="20"/>
                  </a:lnTo>
                  <a:lnTo>
                    <a:pt x="62" y="9"/>
                  </a:lnTo>
                  <a:lnTo>
                    <a:pt x="60" y="0"/>
                  </a:lnTo>
                  <a:lnTo>
                    <a:pt x="4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" name="Freeform 407"/>
            <p:cNvSpPr>
              <a:spLocks/>
            </p:cNvSpPr>
            <p:nvPr/>
          </p:nvSpPr>
          <p:spPr bwMode="auto">
            <a:xfrm>
              <a:off x="1486" y="3361"/>
              <a:ext cx="94" cy="78"/>
            </a:xfrm>
            <a:custGeom>
              <a:avLst/>
              <a:gdLst/>
              <a:ahLst/>
              <a:cxnLst>
                <a:cxn ang="0">
                  <a:pos x="34" y="20"/>
                </a:cxn>
                <a:cxn ang="0">
                  <a:pos x="39" y="0"/>
                </a:cxn>
                <a:cxn ang="0">
                  <a:pos x="32" y="0"/>
                </a:cxn>
                <a:cxn ang="0">
                  <a:pos x="24" y="2"/>
                </a:cxn>
                <a:cxn ang="0">
                  <a:pos x="15" y="5"/>
                </a:cxn>
                <a:cxn ang="0">
                  <a:pos x="9" y="9"/>
                </a:cxn>
                <a:cxn ang="0">
                  <a:pos x="2" y="30"/>
                </a:cxn>
                <a:cxn ang="0">
                  <a:pos x="0" y="45"/>
                </a:cxn>
                <a:cxn ang="0">
                  <a:pos x="2" y="58"/>
                </a:cxn>
                <a:cxn ang="0">
                  <a:pos x="4" y="78"/>
                </a:cxn>
                <a:cxn ang="0">
                  <a:pos x="24" y="75"/>
                </a:cxn>
                <a:cxn ang="0">
                  <a:pos x="21" y="37"/>
                </a:cxn>
                <a:cxn ang="0">
                  <a:pos x="28" y="24"/>
                </a:cxn>
                <a:cxn ang="0">
                  <a:pos x="39" y="20"/>
                </a:cxn>
                <a:cxn ang="0">
                  <a:pos x="45" y="0"/>
                </a:cxn>
                <a:cxn ang="0">
                  <a:pos x="39" y="20"/>
                </a:cxn>
                <a:cxn ang="0">
                  <a:pos x="94" y="28"/>
                </a:cxn>
                <a:cxn ang="0">
                  <a:pos x="45" y="0"/>
                </a:cxn>
                <a:cxn ang="0">
                  <a:pos x="34" y="20"/>
                </a:cxn>
              </a:cxnLst>
              <a:rect l="0" t="0" r="r" b="b"/>
              <a:pathLst>
                <a:path w="94" h="78">
                  <a:moveTo>
                    <a:pt x="34" y="20"/>
                  </a:moveTo>
                  <a:lnTo>
                    <a:pt x="39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5" y="5"/>
                  </a:lnTo>
                  <a:lnTo>
                    <a:pt x="9" y="9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2" y="58"/>
                  </a:lnTo>
                  <a:lnTo>
                    <a:pt x="4" y="78"/>
                  </a:lnTo>
                  <a:lnTo>
                    <a:pt x="24" y="75"/>
                  </a:lnTo>
                  <a:lnTo>
                    <a:pt x="21" y="37"/>
                  </a:lnTo>
                  <a:lnTo>
                    <a:pt x="28" y="24"/>
                  </a:lnTo>
                  <a:lnTo>
                    <a:pt x="39" y="20"/>
                  </a:lnTo>
                  <a:lnTo>
                    <a:pt x="45" y="0"/>
                  </a:lnTo>
                  <a:lnTo>
                    <a:pt x="39" y="20"/>
                  </a:lnTo>
                  <a:lnTo>
                    <a:pt x="94" y="28"/>
                  </a:lnTo>
                  <a:lnTo>
                    <a:pt x="45" y="0"/>
                  </a:lnTo>
                  <a:lnTo>
                    <a:pt x="34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" name="Freeform 408"/>
            <p:cNvSpPr>
              <a:spLocks/>
            </p:cNvSpPr>
            <p:nvPr/>
          </p:nvSpPr>
          <p:spPr bwMode="auto">
            <a:xfrm>
              <a:off x="1465" y="3334"/>
              <a:ext cx="66" cy="47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10" y="21"/>
                </a:cxn>
                <a:cxn ang="0">
                  <a:pos x="55" y="47"/>
                </a:cxn>
                <a:cxn ang="0">
                  <a:pos x="66" y="27"/>
                </a:cxn>
                <a:cxn ang="0">
                  <a:pos x="21" y="0"/>
                </a:cxn>
                <a:cxn ang="0">
                  <a:pos x="25" y="13"/>
                </a:cxn>
                <a:cxn ang="0">
                  <a:pos x="4" y="6"/>
                </a:cxn>
                <a:cxn ang="0">
                  <a:pos x="0" y="15"/>
                </a:cxn>
                <a:cxn ang="0">
                  <a:pos x="10" y="21"/>
                </a:cxn>
                <a:cxn ang="0">
                  <a:pos x="4" y="6"/>
                </a:cxn>
              </a:cxnLst>
              <a:rect l="0" t="0" r="r" b="b"/>
              <a:pathLst>
                <a:path w="66" h="47">
                  <a:moveTo>
                    <a:pt x="4" y="6"/>
                  </a:moveTo>
                  <a:lnTo>
                    <a:pt x="10" y="21"/>
                  </a:lnTo>
                  <a:lnTo>
                    <a:pt x="55" y="47"/>
                  </a:lnTo>
                  <a:lnTo>
                    <a:pt x="66" y="27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4" y="6"/>
                  </a:lnTo>
                  <a:lnTo>
                    <a:pt x="0" y="15"/>
                  </a:lnTo>
                  <a:lnTo>
                    <a:pt x="10" y="21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" name="Freeform 409"/>
            <p:cNvSpPr>
              <a:spLocks/>
            </p:cNvSpPr>
            <p:nvPr/>
          </p:nvSpPr>
          <p:spPr bwMode="auto">
            <a:xfrm>
              <a:off x="1469" y="3117"/>
              <a:ext cx="101" cy="230"/>
            </a:xfrm>
            <a:custGeom>
              <a:avLst/>
              <a:gdLst/>
              <a:ahLst/>
              <a:cxnLst>
                <a:cxn ang="0">
                  <a:pos x="96" y="5"/>
                </a:cxn>
                <a:cxn ang="0">
                  <a:pos x="79" y="13"/>
                </a:cxn>
                <a:cxn ang="0">
                  <a:pos x="0" y="223"/>
                </a:cxn>
                <a:cxn ang="0">
                  <a:pos x="21" y="230"/>
                </a:cxn>
                <a:cxn ang="0">
                  <a:pos x="101" y="18"/>
                </a:cxn>
                <a:cxn ang="0">
                  <a:pos x="85" y="26"/>
                </a:cxn>
                <a:cxn ang="0">
                  <a:pos x="96" y="5"/>
                </a:cxn>
                <a:cxn ang="0">
                  <a:pos x="85" y="0"/>
                </a:cxn>
                <a:cxn ang="0">
                  <a:pos x="79" y="13"/>
                </a:cxn>
                <a:cxn ang="0">
                  <a:pos x="96" y="5"/>
                </a:cxn>
              </a:cxnLst>
              <a:rect l="0" t="0" r="r" b="b"/>
              <a:pathLst>
                <a:path w="101" h="230">
                  <a:moveTo>
                    <a:pt x="96" y="5"/>
                  </a:moveTo>
                  <a:lnTo>
                    <a:pt x="79" y="13"/>
                  </a:lnTo>
                  <a:lnTo>
                    <a:pt x="0" y="223"/>
                  </a:lnTo>
                  <a:lnTo>
                    <a:pt x="21" y="230"/>
                  </a:lnTo>
                  <a:lnTo>
                    <a:pt x="101" y="18"/>
                  </a:lnTo>
                  <a:lnTo>
                    <a:pt x="85" y="26"/>
                  </a:lnTo>
                  <a:lnTo>
                    <a:pt x="96" y="5"/>
                  </a:lnTo>
                  <a:lnTo>
                    <a:pt x="85" y="0"/>
                  </a:lnTo>
                  <a:lnTo>
                    <a:pt x="79" y="13"/>
                  </a:lnTo>
                  <a:lnTo>
                    <a:pt x="9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" name="Freeform 410"/>
            <p:cNvSpPr>
              <a:spLocks/>
            </p:cNvSpPr>
            <p:nvPr/>
          </p:nvSpPr>
          <p:spPr bwMode="auto">
            <a:xfrm>
              <a:off x="1554" y="3122"/>
              <a:ext cx="63" cy="4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63" y="26"/>
                </a:cxn>
                <a:cxn ang="0">
                  <a:pos x="11" y="0"/>
                </a:cxn>
                <a:cxn ang="0">
                  <a:pos x="0" y="21"/>
                </a:cxn>
                <a:cxn ang="0">
                  <a:pos x="52" y="47"/>
                </a:cxn>
                <a:cxn ang="0">
                  <a:pos x="58" y="47"/>
                </a:cxn>
                <a:cxn ang="0">
                  <a:pos x="52" y="47"/>
                </a:cxn>
                <a:cxn ang="0">
                  <a:pos x="56" y="49"/>
                </a:cxn>
                <a:cxn ang="0">
                  <a:pos x="58" y="47"/>
                </a:cxn>
                <a:cxn ang="0">
                  <a:pos x="58" y="26"/>
                </a:cxn>
              </a:cxnLst>
              <a:rect l="0" t="0" r="r" b="b"/>
              <a:pathLst>
                <a:path w="63" h="49">
                  <a:moveTo>
                    <a:pt x="58" y="26"/>
                  </a:moveTo>
                  <a:lnTo>
                    <a:pt x="63" y="26"/>
                  </a:lnTo>
                  <a:lnTo>
                    <a:pt x="11" y="0"/>
                  </a:lnTo>
                  <a:lnTo>
                    <a:pt x="0" y="21"/>
                  </a:lnTo>
                  <a:lnTo>
                    <a:pt x="52" y="47"/>
                  </a:lnTo>
                  <a:lnTo>
                    <a:pt x="58" y="47"/>
                  </a:lnTo>
                  <a:lnTo>
                    <a:pt x="52" y="47"/>
                  </a:lnTo>
                  <a:lnTo>
                    <a:pt x="56" y="49"/>
                  </a:lnTo>
                  <a:lnTo>
                    <a:pt x="58" y="47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" name="Freeform 411"/>
            <p:cNvSpPr>
              <a:spLocks/>
            </p:cNvSpPr>
            <p:nvPr/>
          </p:nvSpPr>
          <p:spPr bwMode="auto">
            <a:xfrm>
              <a:off x="1612" y="3133"/>
              <a:ext cx="118" cy="36"/>
            </a:xfrm>
            <a:custGeom>
              <a:avLst/>
              <a:gdLst/>
              <a:ahLst/>
              <a:cxnLst>
                <a:cxn ang="0">
                  <a:pos x="118" y="6"/>
                </a:cxn>
                <a:cxn ang="0">
                  <a:pos x="109" y="2"/>
                </a:cxn>
                <a:cxn ang="0">
                  <a:pos x="0" y="15"/>
                </a:cxn>
                <a:cxn ang="0">
                  <a:pos x="0" y="36"/>
                </a:cxn>
                <a:cxn ang="0">
                  <a:pos x="109" y="23"/>
                </a:cxn>
                <a:cxn ang="0">
                  <a:pos x="97" y="17"/>
                </a:cxn>
                <a:cxn ang="0">
                  <a:pos x="118" y="6"/>
                </a:cxn>
                <a:cxn ang="0">
                  <a:pos x="114" y="0"/>
                </a:cxn>
                <a:cxn ang="0">
                  <a:pos x="109" y="2"/>
                </a:cxn>
                <a:cxn ang="0">
                  <a:pos x="118" y="6"/>
                </a:cxn>
              </a:cxnLst>
              <a:rect l="0" t="0" r="r" b="b"/>
              <a:pathLst>
                <a:path w="118" h="36">
                  <a:moveTo>
                    <a:pt x="118" y="6"/>
                  </a:moveTo>
                  <a:lnTo>
                    <a:pt x="109" y="2"/>
                  </a:lnTo>
                  <a:lnTo>
                    <a:pt x="0" y="15"/>
                  </a:lnTo>
                  <a:lnTo>
                    <a:pt x="0" y="36"/>
                  </a:lnTo>
                  <a:lnTo>
                    <a:pt x="109" y="23"/>
                  </a:lnTo>
                  <a:lnTo>
                    <a:pt x="97" y="17"/>
                  </a:lnTo>
                  <a:lnTo>
                    <a:pt x="118" y="6"/>
                  </a:lnTo>
                  <a:lnTo>
                    <a:pt x="114" y="0"/>
                  </a:lnTo>
                  <a:lnTo>
                    <a:pt x="109" y="2"/>
                  </a:lnTo>
                  <a:lnTo>
                    <a:pt x="11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" name="Rectangle 412"/>
            <p:cNvSpPr>
              <a:spLocks noChangeArrowheads="1"/>
            </p:cNvSpPr>
            <p:nvPr/>
          </p:nvSpPr>
          <p:spPr bwMode="auto">
            <a:xfrm>
              <a:off x="2682" y="3567"/>
              <a:ext cx="694" cy="361"/>
            </a:xfrm>
            <a:prstGeom prst="rect">
              <a:avLst/>
            </a:prstGeom>
            <a:solidFill>
              <a:srgbClr val="FFFF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" name="Freeform 413"/>
            <p:cNvSpPr>
              <a:spLocks/>
            </p:cNvSpPr>
            <p:nvPr/>
          </p:nvSpPr>
          <p:spPr bwMode="auto">
            <a:xfrm>
              <a:off x="2682" y="3554"/>
              <a:ext cx="705" cy="24"/>
            </a:xfrm>
            <a:custGeom>
              <a:avLst/>
              <a:gdLst/>
              <a:ahLst/>
              <a:cxnLst>
                <a:cxn ang="0">
                  <a:pos x="705" y="13"/>
                </a:cxn>
                <a:cxn ang="0">
                  <a:pos x="694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694" y="24"/>
                </a:cxn>
                <a:cxn ang="0">
                  <a:pos x="680" y="13"/>
                </a:cxn>
                <a:cxn ang="0">
                  <a:pos x="705" y="13"/>
                </a:cxn>
                <a:cxn ang="0">
                  <a:pos x="705" y="0"/>
                </a:cxn>
                <a:cxn ang="0">
                  <a:pos x="694" y="0"/>
                </a:cxn>
                <a:cxn ang="0">
                  <a:pos x="705" y="13"/>
                </a:cxn>
              </a:cxnLst>
              <a:rect l="0" t="0" r="r" b="b"/>
              <a:pathLst>
                <a:path w="705" h="24">
                  <a:moveTo>
                    <a:pt x="705" y="13"/>
                  </a:moveTo>
                  <a:lnTo>
                    <a:pt x="69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694" y="24"/>
                  </a:lnTo>
                  <a:lnTo>
                    <a:pt x="680" y="13"/>
                  </a:lnTo>
                  <a:lnTo>
                    <a:pt x="705" y="13"/>
                  </a:lnTo>
                  <a:lnTo>
                    <a:pt x="705" y="0"/>
                  </a:lnTo>
                  <a:lnTo>
                    <a:pt x="694" y="0"/>
                  </a:lnTo>
                  <a:lnTo>
                    <a:pt x="70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" name="Freeform 414"/>
            <p:cNvSpPr>
              <a:spLocks/>
            </p:cNvSpPr>
            <p:nvPr/>
          </p:nvSpPr>
          <p:spPr bwMode="auto">
            <a:xfrm>
              <a:off x="3362" y="3567"/>
              <a:ext cx="25" cy="374"/>
            </a:xfrm>
            <a:custGeom>
              <a:avLst/>
              <a:gdLst/>
              <a:ahLst/>
              <a:cxnLst>
                <a:cxn ang="0">
                  <a:pos x="14" y="374"/>
                </a:cxn>
                <a:cxn ang="0">
                  <a:pos x="25" y="361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361"/>
                </a:cxn>
                <a:cxn ang="0">
                  <a:pos x="14" y="349"/>
                </a:cxn>
                <a:cxn ang="0">
                  <a:pos x="14" y="374"/>
                </a:cxn>
                <a:cxn ang="0">
                  <a:pos x="25" y="374"/>
                </a:cxn>
                <a:cxn ang="0">
                  <a:pos x="25" y="361"/>
                </a:cxn>
                <a:cxn ang="0">
                  <a:pos x="14" y="374"/>
                </a:cxn>
              </a:cxnLst>
              <a:rect l="0" t="0" r="r" b="b"/>
              <a:pathLst>
                <a:path w="25" h="374">
                  <a:moveTo>
                    <a:pt x="14" y="374"/>
                  </a:moveTo>
                  <a:lnTo>
                    <a:pt x="25" y="361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361"/>
                  </a:lnTo>
                  <a:lnTo>
                    <a:pt x="14" y="349"/>
                  </a:lnTo>
                  <a:lnTo>
                    <a:pt x="14" y="374"/>
                  </a:lnTo>
                  <a:lnTo>
                    <a:pt x="25" y="374"/>
                  </a:lnTo>
                  <a:lnTo>
                    <a:pt x="25" y="361"/>
                  </a:lnTo>
                  <a:lnTo>
                    <a:pt x="14" y="3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" name="Freeform 415"/>
            <p:cNvSpPr>
              <a:spLocks/>
            </p:cNvSpPr>
            <p:nvPr/>
          </p:nvSpPr>
          <p:spPr bwMode="auto">
            <a:xfrm>
              <a:off x="2671" y="3916"/>
              <a:ext cx="705" cy="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25"/>
                </a:cxn>
                <a:cxn ang="0">
                  <a:pos x="705" y="25"/>
                </a:cxn>
                <a:cxn ang="0">
                  <a:pos x="705" y="0"/>
                </a:cxn>
                <a:cxn ang="0">
                  <a:pos x="11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2"/>
                </a:cxn>
              </a:cxnLst>
              <a:rect l="0" t="0" r="r" b="b"/>
              <a:pathLst>
                <a:path w="705" h="25">
                  <a:moveTo>
                    <a:pt x="0" y="12"/>
                  </a:moveTo>
                  <a:lnTo>
                    <a:pt x="11" y="25"/>
                  </a:lnTo>
                  <a:lnTo>
                    <a:pt x="705" y="25"/>
                  </a:lnTo>
                  <a:lnTo>
                    <a:pt x="705" y="0"/>
                  </a:lnTo>
                  <a:lnTo>
                    <a:pt x="11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" name="Freeform 416"/>
            <p:cNvSpPr>
              <a:spLocks/>
            </p:cNvSpPr>
            <p:nvPr/>
          </p:nvSpPr>
          <p:spPr bwMode="auto">
            <a:xfrm>
              <a:off x="2671" y="3554"/>
              <a:ext cx="25" cy="37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374"/>
                </a:cxn>
                <a:cxn ang="0">
                  <a:pos x="25" y="374"/>
                </a:cxn>
                <a:cxn ang="0">
                  <a:pos x="25" y="13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5" h="374">
                  <a:moveTo>
                    <a:pt x="11" y="0"/>
                  </a:moveTo>
                  <a:lnTo>
                    <a:pt x="0" y="13"/>
                  </a:lnTo>
                  <a:lnTo>
                    <a:pt x="0" y="374"/>
                  </a:lnTo>
                  <a:lnTo>
                    <a:pt x="25" y="374"/>
                  </a:lnTo>
                  <a:lnTo>
                    <a:pt x="25" y="13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" name="Rectangle 417"/>
            <p:cNvSpPr>
              <a:spLocks noChangeArrowheads="1"/>
            </p:cNvSpPr>
            <p:nvPr/>
          </p:nvSpPr>
          <p:spPr bwMode="auto">
            <a:xfrm>
              <a:off x="2658" y="3640"/>
              <a:ext cx="729" cy="30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" name="Freeform 418"/>
            <p:cNvSpPr>
              <a:spLocks/>
            </p:cNvSpPr>
            <p:nvPr/>
          </p:nvSpPr>
          <p:spPr bwMode="auto">
            <a:xfrm>
              <a:off x="2658" y="3629"/>
              <a:ext cx="742" cy="25"/>
            </a:xfrm>
            <a:custGeom>
              <a:avLst/>
              <a:gdLst/>
              <a:ahLst/>
              <a:cxnLst>
                <a:cxn ang="0">
                  <a:pos x="742" y="11"/>
                </a:cxn>
                <a:cxn ang="0">
                  <a:pos x="729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729" y="25"/>
                </a:cxn>
                <a:cxn ang="0">
                  <a:pos x="718" y="11"/>
                </a:cxn>
                <a:cxn ang="0">
                  <a:pos x="742" y="11"/>
                </a:cxn>
                <a:cxn ang="0">
                  <a:pos x="742" y="0"/>
                </a:cxn>
                <a:cxn ang="0">
                  <a:pos x="729" y="0"/>
                </a:cxn>
                <a:cxn ang="0">
                  <a:pos x="742" y="11"/>
                </a:cxn>
              </a:cxnLst>
              <a:rect l="0" t="0" r="r" b="b"/>
              <a:pathLst>
                <a:path w="742" h="25">
                  <a:moveTo>
                    <a:pt x="742" y="11"/>
                  </a:moveTo>
                  <a:lnTo>
                    <a:pt x="729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729" y="25"/>
                  </a:lnTo>
                  <a:lnTo>
                    <a:pt x="718" y="11"/>
                  </a:lnTo>
                  <a:lnTo>
                    <a:pt x="742" y="11"/>
                  </a:lnTo>
                  <a:lnTo>
                    <a:pt x="742" y="0"/>
                  </a:lnTo>
                  <a:lnTo>
                    <a:pt x="729" y="0"/>
                  </a:lnTo>
                  <a:lnTo>
                    <a:pt x="74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" name="Freeform 419"/>
            <p:cNvSpPr>
              <a:spLocks/>
            </p:cNvSpPr>
            <p:nvPr/>
          </p:nvSpPr>
          <p:spPr bwMode="auto">
            <a:xfrm>
              <a:off x="3376" y="3640"/>
              <a:ext cx="24" cy="44"/>
            </a:xfrm>
            <a:custGeom>
              <a:avLst/>
              <a:gdLst/>
              <a:ahLst/>
              <a:cxnLst>
                <a:cxn ang="0">
                  <a:pos x="11" y="44"/>
                </a:cxn>
                <a:cxn ang="0">
                  <a:pos x="24" y="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11" y="19"/>
                </a:cxn>
                <a:cxn ang="0">
                  <a:pos x="11" y="44"/>
                </a:cxn>
                <a:cxn ang="0">
                  <a:pos x="24" y="44"/>
                </a:cxn>
                <a:cxn ang="0">
                  <a:pos x="24" y="30"/>
                </a:cxn>
                <a:cxn ang="0">
                  <a:pos x="11" y="44"/>
                </a:cxn>
              </a:cxnLst>
              <a:rect l="0" t="0" r="r" b="b"/>
              <a:pathLst>
                <a:path w="24" h="44">
                  <a:moveTo>
                    <a:pt x="11" y="44"/>
                  </a:moveTo>
                  <a:lnTo>
                    <a:pt x="24" y="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11" y="44"/>
                  </a:lnTo>
                  <a:lnTo>
                    <a:pt x="24" y="44"/>
                  </a:lnTo>
                  <a:lnTo>
                    <a:pt x="24" y="30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" name="Freeform 420"/>
            <p:cNvSpPr>
              <a:spLocks/>
            </p:cNvSpPr>
            <p:nvPr/>
          </p:nvSpPr>
          <p:spPr bwMode="auto">
            <a:xfrm>
              <a:off x="2647" y="3659"/>
              <a:ext cx="740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25"/>
                </a:cxn>
                <a:cxn ang="0">
                  <a:pos x="740" y="25"/>
                </a:cxn>
                <a:cxn ang="0">
                  <a:pos x="740" y="0"/>
                </a:cxn>
                <a:cxn ang="0">
                  <a:pos x="11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1"/>
                </a:cxn>
              </a:cxnLst>
              <a:rect l="0" t="0" r="r" b="b"/>
              <a:pathLst>
                <a:path w="740" h="25">
                  <a:moveTo>
                    <a:pt x="0" y="11"/>
                  </a:moveTo>
                  <a:lnTo>
                    <a:pt x="11" y="25"/>
                  </a:lnTo>
                  <a:lnTo>
                    <a:pt x="740" y="25"/>
                  </a:lnTo>
                  <a:lnTo>
                    <a:pt x="740" y="0"/>
                  </a:lnTo>
                  <a:lnTo>
                    <a:pt x="11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" name="Freeform 421"/>
            <p:cNvSpPr>
              <a:spLocks/>
            </p:cNvSpPr>
            <p:nvPr/>
          </p:nvSpPr>
          <p:spPr bwMode="auto">
            <a:xfrm>
              <a:off x="2647" y="3629"/>
              <a:ext cx="24" cy="4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1"/>
                </a:cxn>
                <a:cxn ang="0">
                  <a:pos x="0" y="41"/>
                </a:cxn>
                <a:cxn ang="0">
                  <a:pos x="24" y="41"/>
                </a:cxn>
                <a:cxn ang="0">
                  <a:pos x="24" y="11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41">
                  <a:moveTo>
                    <a:pt x="11" y="0"/>
                  </a:moveTo>
                  <a:lnTo>
                    <a:pt x="0" y="11"/>
                  </a:lnTo>
                  <a:lnTo>
                    <a:pt x="0" y="41"/>
                  </a:lnTo>
                  <a:lnTo>
                    <a:pt x="24" y="41"/>
                  </a:lnTo>
                  <a:lnTo>
                    <a:pt x="24" y="11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" name="Rectangle 422"/>
            <p:cNvSpPr>
              <a:spLocks noChangeArrowheads="1"/>
            </p:cNvSpPr>
            <p:nvPr/>
          </p:nvSpPr>
          <p:spPr bwMode="auto">
            <a:xfrm>
              <a:off x="2666" y="3725"/>
              <a:ext cx="726" cy="32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" name="Freeform 423"/>
            <p:cNvSpPr>
              <a:spLocks/>
            </p:cNvSpPr>
            <p:nvPr/>
          </p:nvSpPr>
          <p:spPr bwMode="auto">
            <a:xfrm>
              <a:off x="2666" y="3714"/>
              <a:ext cx="740" cy="24"/>
            </a:xfrm>
            <a:custGeom>
              <a:avLst/>
              <a:gdLst/>
              <a:ahLst/>
              <a:cxnLst>
                <a:cxn ang="0">
                  <a:pos x="740" y="11"/>
                </a:cxn>
                <a:cxn ang="0">
                  <a:pos x="726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726" y="24"/>
                </a:cxn>
                <a:cxn ang="0">
                  <a:pos x="715" y="11"/>
                </a:cxn>
                <a:cxn ang="0">
                  <a:pos x="740" y="11"/>
                </a:cxn>
                <a:cxn ang="0">
                  <a:pos x="740" y="0"/>
                </a:cxn>
                <a:cxn ang="0">
                  <a:pos x="726" y="0"/>
                </a:cxn>
                <a:cxn ang="0">
                  <a:pos x="740" y="11"/>
                </a:cxn>
              </a:cxnLst>
              <a:rect l="0" t="0" r="r" b="b"/>
              <a:pathLst>
                <a:path w="740" h="24">
                  <a:moveTo>
                    <a:pt x="740" y="11"/>
                  </a:moveTo>
                  <a:lnTo>
                    <a:pt x="726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726" y="24"/>
                  </a:lnTo>
                  <a:lnTo>
                    <a:pt x="715" y="11"/>
                  </a:lnTo>
                  <a:lnTo>
                    <a:pt x="740" y="11"/>
                  </a:lnTo>
                  <a:lnTo>
                    <a:pt x="740" y="0"/>
                  </a:lnTo>
                  <a:lnTo>
                    <a:pt x="726" y="0"/>
                  </a:lnTo>
                  <a:lnTo>
                    <a:pt x="74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" name="Freeform 424"/>
            <p:cNvSpPr>
              <a:spLocks/>
            </p:cNvSpPr>
            <p:nvPr/>
          </p:nvSpPr>
          <p:spPr bwMode="auto">
            <a:xfrm>
              <a:off x="3381" y="3725"/>
              <a:ext cx="25" cy="45"/>
            </a:xfrm>
            <a:custGeom>
              <a:avLst/>
              <a:gdLst/>
              <a:ahLst/>
              <a:cxnLst>
                <a:cxn ang="0">
                  <a:pos x="11" y="45"/>
                </a:cxn>
                <a:cxn ang="0">
                  <a:pos x="25" y="32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11" y="21"/>
                </a:cxn>
                <a:cxn ang="0">
                  <a:pos x="11" y="45"/>
                </a:cxn>
                <a:cxn ang="0">
                  <a:pos x="25" y="45"/>
                </a:cxn>
                <a:cxn ang="0">
                  <a:pos x="25" y="32"/>
                </a:cxn>
                <a:cxn ang="0">
                  <a:pos x="11" y="45"/>
                </a:cxn>
              </a:cxnLst>
              <a:rect l="0" t="0" r="r" b="b"/>
              <a:pathLst>
                <a:path w="25" h="45">
                  <a:moveTo>
                    <a:pt x="11" y="45"/>
                  </a:moveTo>
                  <a:lnTo>
                    <a:pt x="25" y="3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1" y="21"/>
                  </a:lnTo>
                  <a:lnTo>
                    <a:pt x="11" y="45"/>
                  </a:lnTo>
                  <a:lnTo>
                    <a:pt x="25" y="45"/>
                  </a:lnTo>
                  <a:lnTo>
                    <a:pt x="25" y="32"/>
                  </a:lnTo>
                  <a:lnTo>
                    <a:pt x="11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" name="Freeform 425"/>
            <p:cNvSpPr>
              <a:spLocks/>
            </p:cNvSpPr>
            <p:nvPr/>
          </p:nvSpPr>
          <p:spPr bwMode="auto">
            <a:xfrm>
              <a:off x="2654" y="3746"/>
              <a:ext cx="738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2" y="24"/>
                </a:cxn>
                <a:cxn ang="0">
                  <a:pos x="738" y="24"/>
                </a:cxn>
                <a:cxn ang="0">
                  <a:pos x="738" y="0"/>
                </a:cxn>
                <a:cxn ang="0">
                  <a:pos x="12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0" y="11"/>
                </a:cxn>
              </a:cxnLst>
              <a:rect l="0" t="0" r="r" b="b"/>
              <a:pathLst>
                <a:path w="738" h="24">
                  <a:moveTo>
                    <a:pt x="0" y="11"/>
                  </a:moveTo>
                  <a:lnTo>
                    <a:pt x="12" y="24"/>
                  </a:lnTo>
                  <a:lnTo>
                    <a:pt x="738" y="24"/>
                  </a:lnTo>
                  <a:lnTo>
                    <a:pt x="738" y="0"/>
                  </a:lnTo>
                  <a:lnTo>
                    <a:pt x="12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" name="Freeform 426"/>
            <p:cNvSpPr>
              <a:spLocks/>
            </p:cNvSpPr>
            <p:nvPr/>
          </p:nvSpPr>
          <p:spPr bwMode="auto">
            <a:xfrm>
              <a:off x="2654" y="3714"/>
              <a:ext cx="25" cy="4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1"/>
                </a:cxn>
                <a:cxn ang="0">
                  <a:pos x="0" y="43"/>
                </a:cxn>
                <a:cxn ang="0">
                  <a:pos x="25" y="43"/>
                </a:cxn>
                <a:cxn ang="0">
                  <a:pos x="25" y="11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25" h="43">
                  <a:moveTo>
                    <a:pt x="12" y="0"/>
                  </a:moveTo>
                  <a:lnTo>
                    <a:pt x="0" y="11"/>
                  </a:lnTo>
                  <a:lnTo>
                    <a:pt x="0" y="43"/>
                  </a:lnTo>
                  <a:lnTo>
                    <a:pt x="25" y="43"/>
                  </a:lnTo>
                  <a:lnTo>
                    <a:pt x="25" y="11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" name="Rectangle 427"/>
            <p:cNvSpPr>
              <a:spLocks noChangeArrowheads="1"/>
            </p:cNvSpPr>
            <p:nvPr/>
          </p:nvSpPr>
          <p:spPr bwMode="auto">
            <a:xfrm>
              <a:off x="2658" y="3811"/>
              <a:ext cx="729" cy="30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5" name="Freeform 428"/>
            <p:cNvSpPr>
              <a:spLocks/>
            </p:cNvSpPr>
            <p:nvPr/>
          </p:nvSpPr>
          <p:spPr bwMode="auto">
            <a:xfrm>
              <a:off x="2658" y="3800"/>
              <a:ext cx="742" cy="24"/>
            </a:xfrm>
            <a:custGeom>
              <a:avLst/>
              <a:gdLst/>
              <a:ahLst/>
              <a:cxnLst>
                <a:cxn ang="0">
                  <a:pos x="742" y="11"/>
                </a:cxn>
                <a:cxn ang="0">
                  <a:pos x="729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729" y="24"/>
                </a:cxn>
                <a:cxn ang="0">
                  <a:pos x="718" y="11"/>
                </a:cxn>
                <a:cxn ang="0">
                  <a:pos x="742" y="11"/>
                </a:cxn>
                <a:cxn ang="0">
                  <a:pos x="742" y="0"/>
                </a:cxn>
                <a:cxn ang="0">
                  <a:pos x="729" y="0"/>
                </a:cxn>
                <a:cxn ang="0">
                  <a:pos x="742" y="11"/>
                </a:cxn>
              </a:cxnLst>
              <a:rect l="0" t="0" r="r" b="b"/>
              <a:pathLst>
                <a:path w="742" h="24">
                  <a:moveTo>
                    <a:pt x="742" y="11"/>
                  </a:moveTo>
                  <a:lnTo>
                    <a:pt x="729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729" y="24"/>
                  </a:lnTo>
                  <a:lnTo>
                    <a:pt x="718" y="11"/>
                  </a:lnTo>
                  <a:lnTo>
                    <a:pt x="742" y="11"/>
                  </a:lnTo>
                  <a:lnTo>
                    <a:pt x="742" y="0"/>
                  </a:lnTo>
                  <a:lnTo>
                    <a:pt x="729" y="0"/>
                  </a:lnTo>
                  <a:lnTo>
                    <a:pt x="74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" name="Freeform 429"/>
            <p:cNvSpPr>
              <a:spLocks/>
            </p:cNvSpPr>
            <p:nvPr/>
          </p:nvSpPr>
          <p:spPr bwMode="auto">
            <a:xfrm>
              <a:off x="3376" y="3811"/>
              <a:ext cx="24" cy="43"/>
            </a:xfrm>
            <a:custGeom>
              <a:avLst/>
              <a:gdLst/>
              <a:ahLst/>
              <a:cxnLst>
                <a:cxn ang="0">
                  <a:pos x="11" y="43"/>
                </a:cxn>
                <a:cxn ang="0">
                  <a:pos x="24" y="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11" y="19"/>
                </a:cxn>
                <a:cxn ang="0">
                  <a:pos x="11" y="43"/>
                </a:cxn>
                <a:cxn ang="0">
                  <a:pos x="24" y="43"/>
                </a:cxn>
                <a:cxn ang="0">
                  <a:pos x="24" y="30"/>
                </a:cxn>
                <a:cxn ang="0">
                  <a:pos x="11" y="43"/>
                </a:cxn>
              </a:cxnLst>
              <a:rect l="0" t="0" r="r" b="b"/>
              <a:pathLst>
                <a:path w="24" h="43">
                  <a:moveTo>
                    <a:pt x="11" y="43"/>
                  </a:moveTo>
                  <a:lnTo>
                    <a:pt x="24" y="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11" y="43"/>
                  </a:lnTo>
                  <a:lnTo>
                    <a:pt x="24" y="43"/>
                  </a:lnTo>
                  <a:lnTo>
                    <a:pt x="24" y="30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" name="Freeform 430"/>
            <p:cNvSpPr>
              <a:spLocks/>
            </p:cNvSpPr>
            <p:nvPr/>
          </p:nvSpPr>
          <p:spPr bwMode="auto">
            <a:xfrm>
              <a:off x="2647" y="3830"/>
              <a:ext cx="740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24"/>
                </a:cxn>
                <a:cxn ang="0">
                  <a:pos x="740" y="24"/>
                </a:cxn>
                <a:cxn ang="0">
                  <a:pos x="740" y="0"/>
                </a:cxn>
                <a:cxn ang="0">
                  <a:pos x="11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1" y="24"/>
                </a:cxn>
                <a:cxn ang="0">
                  <a:pos x="0" y="11"/>
                </a:cxn>
              </a:cxnLst>
              <a:rect l="0" t="0" r="r" b="b"/>
              <a:pathLst>
                <a:path w="740" h="24">
                  <a:moveTo>
                    <a:pt x="0" y="11"/>
                  </a:moveTo>
                  <a:lnTo>
                    <a:pt x="11" y="24"/>
                  </a:lnTo>
                  <a:lnTo>
                    <a:pt x="740" y="24"/>
                  </a:lnTo>
                  <a:lnTo>
                    <a:pt x="740" y="0"/>
                  </a:lnTo>
                  <a:lnTo>
                    <a:pt x="11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" name="Freeform 431"/>
            <p:cNvSpPr>
              <a:spLocks/>
            </p:cNvSpPr>
            <p:nvPr/>
          </p:nvSpPr>
          <p:spPr bwMode="auto">
            <a:xfrm>
              <a:off x="2647" y="3800"/>
              <a:ext cx="24" cy="4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1"/>
                </a:cxn>
                <a:cxn ang="0">
                  <a:pos x="0" y="41"/>
                </a:cxn>
                <a:cxn ang="0">
                  <a:pos x="24" y="41"/>
                </a:cxn>
                <a:cxn ang="0">
                  <a:pos x="24" y="11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41">
                  <a:moveTo>
                    <a:pt x="11" y="0"/>
                  </a:moveTo>
                  <a:lnTo>
                    <a:pt x="0" y="11"/>
                  </a:lnTo>
                  <a:lnTo>
                    <a:pt x="0" y="41"/>
                  </a:lnTo>
                  <a:lnTo>
                    <a:pt x="24" y="41"/>
                  </a:lnTo>
                  <a:lnTo>
                    <a:pt x="24" y="11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" name="Rectangle 432"/>
            <p:cNvSpPr>
              <a:spLocks noChangeArrowheads="1"/>
            </p:cNvSpPr>
            <p:nvPr/>
          </p:nvSpPr>
          <p:spPr bwMode="auto">
            <a:xfrm>
              <a:off x="2654" y="3562"/>
              <a:ext cx="727" cy="30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" name="Freeform 433"/>
            <p:cNvSpPr>
              <a:spLocks/>
            </p:cNvSpPr>
            <p:nvPr/>
          </p:nvSpPr>
          <p:spPr bwMode="auto">
            <a:xfrm>
              <a:off x="2654" y="3548"/>
              <a:ext cx="738" cy="25"/>
            </a:xfrm>
            <a:custGeom>
              <a:avLst/>
              <a:gdLst/>
              <a:ahLst/>
              <a:cxnLst>
                <a:cxn ang="0">
                  <a:pos x="738" y="14"/>
                </a:cxn>
                <a:cxn ang="0">
                  <a:pos x="727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727" y="25"/>
                </a:cxn>
                <a:cxn ang="0">
                  <a:pos x="714" y="14"/>
                </a:cxn>
                <a:cxn ang="0">
                  <a:pos x="738" y="14"/>
                </a:cxn>
                <a:cxn ang="0">
                  <a:pos x="738" y="0"/>
                </a:cxn>
                <a:cxn ang="0">
                  <a:pos x="727" y="0"/>
                </a:cxn>
                <a:cxn ang="0">
                  <a:pos x="738" y="14"/>
                </a:cxn>
              </a:cxnLst>
              <a:rect l="0" t="0" r="r" b="b"/>
              <a:pathLst>
                <a:path w="738" h="25">
                  <a:moveTo>
                    <a:pt x="738" y="14"/>
                  </a:moveTo>
                  <a:lnTo>
                    <a:pt x="727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727" y="25"/>
                  </a:lnTo>
                  <a:lnTo>
                    <a:pt x="714" y="14"/>
                  </a:lnTo>
                  <a:lnTo>
                    <a:pt x="738" y="14"/>
                  </a:lnTo>
                  <a:lnTo>
                    <a:pt x="738" y="0"/>
                  </a:lnTo>
                  <a:lnTo>
                    <a:pt x="727" y="0"/>
                  </a:lnTo>
                  <a:lnTo>
                    <a:pt x="73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" name="Freeform 434"/>
            <p:cNvSpPr>
              <a:spLocks/>
            </p:cNvSpPr>
            <p:nvPr/>
          </p:nvSpPr>
          <p:spPr bwMode="auto">
            <a:xfrm>
              <a:off x="3368" y="3562"/>
              <a:ext cx="24" cy="41"/>
            </a:xfrm>
            <a:custGeom>
              <a:avLst/>
              <a:gdLst/>
              <a:ahLst/>
              <a:cxnLst>
                <a:cxn ang="0">
                  <a:pos x="13" y="41"/>
                </a:cxn>
                <a:cxn ang="0">
                  <a:pos x="24" y="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13" y="16"/>
                </a:cxn>
                <a:cxn ang="0">
                  <a:pos x="13" y="41"/>
                </a:cxn>
                <a:cxn ang="0">
                  <a:pos x="24" y="41"/>
                </a:cxn>
                <a:cxn ang="0">
                  <a:pos x="24" y="30"/>
                </a:cxn>
                <a:cxn ang="0">
                  <a:pos x="13" y="41"/>
                </a:cxn>
              </a:cxnLst>
              <a:rect l="0" t="0" r="r" b="b"/>
              <a:pathLst>
                <a:path w="24" h="41">
                  <a:moveTo>
                    <a:pt x="13" y="41"/>
                  </a:moveTo>
                  <a:lnTo>
                    <a:pt x="24" y="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13" y="16"/>
                  </a:lnTo>
                  <a:lnTo>
                    <a:pt x="13" y="41"/>
                  </a:lnTo>
                  <a:lnTo>
                    <a:pt x="24" y="41"/>
                  </a:lnTo>
                  <a:lnTo>
                    <a:pt x="24" y="30"/>
                  </a:lnTo>
                  <a:lnTo>
                    <a:pt x="1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2" name="Freeform 435"/>
            <p:cNvSpPr>
              <a:spLocks/>
            </p:cNvSpPr>
            <p:nvPr/>
          </p:nvSpPr>
          <p:spPr bwMode="auto">
            <a:xfrm>
              <a:off x="2641" y="3578"/>
              <a:ext cx="740" cy="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3" y="25"/>
                </a:cxn>
                <a:cxn ang="0">
                  <a:pos x="740" y="25"/>
                </a:cxn>
                <a:cxn ang="0">
                  <a:pos x="740" y="0"/>
                </a:cxn>
                <a:cxn ang="0">
                  <a:pos x="13" y="0"/>
                </a:cxn>
                <a:cxn ang="0">
                  <a:pos x="25" y="14"/>
                </a:cxn>
                <a:cxn ang="0">
                  <a:pos x="0" y="14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0" y="14"/>
                </a:cxn>
              </a:cxnLst>
              <a:rect l="0" t="0" r="r" b="b"/>
              <a:pathLst>
                <a:path w="740" h="25">
                  <a:moveTo>
                    <a:pt x="0" y="14"/>
                  </a:moveTo>
                  <a:lnTo>
                    <a:pt x="13" y="25"/>
                  </a:lnTo>
                  <a:lnTo>
                    <a:pt x="740" y="25"/>
                  </a:lnTo>
                  <a:lnTo>
                    <a:pt x="740" y="0"/>
                  </a:lnTo>
                  <a:lnTo>
                    <a:pt x="13" y="0"/>
                  </a:lnTo>
                  <a:lnTo>
                    <a:pt x="25" y="14"/>
                  </a:lnTo>
                  <a:lnTo>
                    <a:pt x="0" y="14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" name="Freeform 436"/>
            <p:cNvSpPr>
              <a:spLocks/>
            </p:cNvSpPr>
            <p:nvPr/>
          </p:nvSpPr>
          <p:spPr bwMode="auto">
            <a:xfrm>
              <a:off x="2641" y="3548"/>
              <a:ext cx="25" cy="4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0" y="44"/>
                </a:cxn>
                <a:cxn ang="0">
                  <a:pos x="25" y="44"/>
                </a:cxn>
                <a:cxn ang="0">
                  <a:pos x="25" y="14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3" y="0"/>
                </a:cxn>
              </a:cxnLst>
              <a:rect l="0" t="0" r="r" b="b"/>
              <a:pathLst>
                <a:path w="25" h="44">
                  <a:moveTo>
                    <a:pt x="13" y="0"/>
                  </a:moveTo>
                  <a:lnTo>
                    <a:pt x="0" y="14"/>
                  </a:lnTo>
                  <a:lnTo>
                    <a:pt x="0" y="44"/>
                  </a:lnTo>
                  <a:lnTo>
                    <a:pt x="25" y="44"/>
                  </a:lnTo>
                  <a:lnTo>
                    <a:pt x="25" y="14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" name="Freeform 437"/>
            <p:cNvSpPr>
              <a:spLocks/>
            </p:cNvSpPr>
            <p:nvPr/>
          </p:nvSpPr>
          <p:spPr bwMode="auto">
            <a:xfrm>
              <a:off x="2635" y="3928"/>
              <a:ext cx="795" cy="246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746" y="0"/>
                </a:cxn>
                <a:cxn ang="0">
                  <a:pos x="795" y="246"/>
                </a:cxn>
                <a:cxn ang="0">
                  <a:pos x="0" y="246"/>
                </a:cxn>
                <a:cxn ang="0">
                  <a:pos x="47" y="0"/>
                </a:cxn>
              </a:cxnLst>
              <a:rect l="0" t="0" r="r" b="b"/>
              <a:pathLst>
                <a:path w="795" h="246">
                  <a:moveTo>
                    <a:pt x="47" y="0"/>
                  </a:moveTo>
                  <a:lnTo>
                    <a:pt x="746" y="0"/>
                  </a:lnTo>
                  <a:lnTo>
                    <a:pt x="795" y="246"/>
                  </a:lnTo>
                  <a:lnTo>
                    <a:pt x="0" y="24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D1A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5" name="Freeform 438"/>
            <p:cNvSpPr>
              <a:spLocks/>
            </p:cNvSpPr>
            <p:nvPr/>
          </p:nvSpPr>
          <p:spPr bwMode="auto">
            <a:xfrm>
              <a:off x="2682" y="3916"/>
              <a:ext cx="709" cy="25"/>
            </a:xfrm>
            <a:custGeom>
              <a:avLst/>
              <a:gdLst/>
              <a:ahLst/>
              <a:cxnLst>
                <a:cxn ang="0">
                  <a:pos x="709" y="10"/>
                </a:cxn>
                <a:cxn ang="0">
                  <a:pos x="699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699" y="25"/>
                </a:cxn>
                <a:cxn ang="0">
                  <a:pos x="688" y="13"/>
                </a:cxn>
                <a:cxn ang="0">
                  <a:pos x="709" y="10"/>
                </a:cxn>
                <a:cxn ang="0">
                  <a:pos x="707" y="0"/>
                </a:cxn>
                <a:cxn ang="0">
                  <a:pos x="699" y="0"/>
                </a:cxn>
                <a:cxn ang="0">
                  <a:pos x="709" y="10"/>
                </a:cxn>
              </a:cxnLst>
              <a:rect l="0" t="0" r="r" b="b"/>
              <a:pathLst>
                <a:path w="709" h="25">
                  <a:moveTo>
                    <a:pt x="709" y="10"/>
                  </a:moveTo>
                  <a:lnTo>
                    <a:pt x="699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699" y="25"/>
                  </a:lnTo>
                  <a:lnTo>
                    <a:pt x="688" y="13"/>
                  </a:lnTo>
                  <a:lnTo>
                    <a:pt x="709" y="10"/>
                  </a:lnTo>
                  <a:lnTo>
                    <a:pt x="707" y="0"/>
                  </a:lnTo>
                  <a:lnTo>
                    <a:pt x="699" y="0"/>
                  </a:lnTo>
                  <a:lnTo>
                    <a:pt x="709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" name="Freeform 439"/>
            <p:cNvSpPr>
              <a:spLocks/>
            </p:cNvSpPr>
            <p:nvPr/>
          </p:nvSpPr>
          <p:spPr bwMode="auto">
            <a:xfrm>
              <a:off x="3370" y="3926"/>
              <a:ext cx="73" cy="259"/>
            </a:xfrm>
            <a:custGeom>
              <a:avLst/>
              <a:gdLst/>
              <a:ahLst/>
              <a:cxnLst>
                <a:cxn ang="0">
                  <a:pos x="60" y="259"/>
                </a:cxn>
                <a:cxn ang="0">
                  <a:pos x="71" y="246"/>
                </a:cxn>
                <a:cxn ang="0">
                  <a:pos x="21" y="0"/>
                </a:cxn>
                <a:cxn ang="0">
                  <a:pos x="0" y="3"/>
                </a:cxn>
                <a:cxn ang="0">
                  <a:pos x="49" y="249"/>
                </a:cxn>
                <a:cxn ang="0">
                  <a:pos x="60" y="234"/>
                </a:cxn>
                <a:cxn ang="0">
                  <a:pos x="60" y="259"/>
                </a:cxn>
                <a:cxn ang="0">
                  <a:pos x="73" y="259"/>
                </a:cxn>
                <a:cxn ang="0">
                  <a:pos x="71" y="246"/>
                </a:cxn>
                <a:cxn ang="0">
                  <a:pos x="60" y="259"/>
                </a:cxn>
              </a:cxnLst>
              <a:rect l="0" t="0" r="r" b="b"/>
              <a:pathLst>
                <a:path w="73" h="259">
                  <a:moveTo>
                    <a:pt x="60" y="259"/>
                  </a:moveTo>
                  <a:lnTo>
                    <a:pt x="71" y="246"/>
                  </a:lnTo>
                  <a:lnTo>
                    <a:pt x="21" y="0"/>
                  </a:lnTo>
                  <a:lnTo>
                    <a:pt x="0" y="3"/>
                  </a:lnTo>
                  <a:lnTo>
                    <a:pt x="49" y="249"/>
                  </a:lnTo>
                  <a:lnTo>
                    <a:pt x="60" y="234"/>
                  </a:lnTo>
                  <a:lnTo>
                    <a:pt x="60" y="259"/>
                  </a:lnTo>
                  <a:lnTo>
                    <a:pt x="73" y="259"/>
                  </a:lnTo>
                  <a:lnTo>
                    <a:pt x="71" y="246"/>
                  </a:lnTo>
                  <a:lnTo>
                    <a:pt x="60" y="2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" name="Freeform 440"/>
            <p:cNvSpPr>
              <a:spLocks/>
            </p:cNvSpPr>
            <p:nvPr/>
          </p:nvSpPr>
          <p:spPr bwMode="auto">
            <a:xfrm>
              <a:off x="2622" y="4160"/>
              <a:ext cx="808" cy="2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13" y="25"/>
                </a:cxn>
                <a:cxn ang="0">
                  <a:pos x="808" y="25"/>
                </a:cxn>
                <a:cxn ang="0">
                  <a:pos x="808" y="0"/>
                </a:cxn>
                <a:cxn ang="0">
                  <a:pos x="13" y="0"/>
                </a:cxn>
                <a:cxn ang="0">
                  <a:pos x="25" y="15"/>
                </a:cxn>
                <a:cxn ang="0">
                  <a:pos x="2" y="12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2" y="12"/>
                </a:cxn>
              </a:cxnLst>
              <a:rect l="0" t="0" r="r" b="b"/>
              <a:pathLst>
                <a:path w="808" h="25">
                  <a:moveTo>
                    <a:pt x="2" y="12"/>
                  </a:moveTo>
                  <a:lnTo>
                    <a:pt x="13" y="25"/>
                  </a:lnTo>
                  <a:lnTo>
                    <a:pt x="808" y="25"/>
                  </a:lnTo>
                  <a:lnTo>
                    <a:pt x="808" y="0"/>
                  </a:lnTo>
                  <a:lnTo>
                    <a:pt x="13" y="0"/>
                  </a:lnTo>
                  <a:lnTo>
                    <a:pt x="25" y="15"/>
                  </a:lnTo>
                  <a:lnTo>
                    <a:pt x="2" y="12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" name="Freeform 441"/>
            <p:cNvSpPr>
              <a:spLocks/>
            </p:cNvSpPr>
            <p:nvPr/>
          </p:nvSpPr>
          <p:spPr bwMode="auto">
            <a:xfrm>
              <a:off x="2624" y="3916"/>
              <a:ext cx="70" cy="259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9" y="10"/>
                </a:cxn>
                <a:cxn ang="0">
                  <a:pos x="0" y="256"/>
                </a:cxn>
                <a:cxn ang="0">
                  <a:pos x="23" y="259"/>
                </a:cxn>
                <a:cxn ang="0">
                  <a:pos x="70" y="13"/>
                </a:cxn>
                <a:cxn ang="0">
                  <a:pos x="58" y="25"/>
                </a:cxn>
                <a:cxn ang="0">
                  <a:pos x="58" y="0"/>
                </a:cxn>
                <a:cxn ang="0">
                  <a:pos x="51" y="0"/>
                </a:cxn>
                <a:cxn ang="0">
                  <a:pos x="49" y="10"/>
                </a:cxn>
                <a:cxn ang="0">
                  <a:pos x="58" y="0"/>
                </a:cxn>
              </a:cxnLst>
              <a:rect l="0" t="0" r="r" b="b"/>
              <a:pathLst>
                <a:path w="70" h="259">
                  <a:moveTo>
                    <a:pt x="58" y="0"/>
                  </a:moveTo>
                  <a:lnTo>
                    <a:pt x="49" y="10"/>
                  </a:lnTo>
                  <a:lnTo>
                    <a:pt x="0" y="256"/>
                  </a:lnTo>
                  <a:lnTo>
                    <a:pt x="23" y="259"/>
                  </a:lnTo>
                  <a:lnTo>
                    <a:pt x="70" y="13"/>
                  </a:lnTo>
                  <a:lnTo>
                    <a:pt x="58" y="25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49" y="1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9" name="Freeform 442"/>
            <p:cNvSpPr>
              <a:spLocks/>
            </p:cNvSpPr>
            <p:nvPr/>
          </p:nvSpPr>
          <p:spPr bwMode="auto">
            <a:xfrm>
              <a:off x="2799" y="3103"/>
              <a:ext cx="67" cy="6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4" y="17"/>
                </a:cxn>
                <a:cxn ang="0">
                  <a:pos x="11" y="8"/>
                </a:cxn>
                <a:cxn ang="0">
                  <a:pos x="22" y="2"/>
                </a:cxn>
                <a:cxn ang="0">
                  <a:pos x="36" y="0"/>
                </a:cxn>
                <a:cxn ang="0">
                  <a:pos x="49" y="2"/>
                </a:cxn>
                <a:cxn ang="0">
                  <a:pos x="58" y="8"/>
                </a:cxn>
                <a:cxn ang="0">
                  <a:pos x="66" y="17"/>
                </a:cxn>
                <a:cxn ang="0">
                  <a:pos x="67" y="32"/>
                </a:cxn>
                <a:cxn ang="0">
                  <a:pos x="64" y="49"/>
                </a:cxn>
                <a:cxn ang="0">
                  <a:pos x="54" y="59"/>
                </a:cxn>
                <a:cxn ang="0">
                  <a:pos x="43" y="64"/>
                </a:cxn>
                <a:cxn ang="0">
                  <a:pos x="32" y="66"/>
                </a:cxn>
                <a:cxn ang="0">
                  <a:pos x="21" y="62"/>
                </a:cxn>
                <a:cxn ang="0">
                  <a:pos x="9" y="55"/>
                </a:cxn>
                <a:cxn ang="0">
                  <a:pos x="2" y="45"/>
                </a:cxn>
                <a:cxn ang="0">
                  <a:pos x="0" y="32"/>
                </a:cxn>
              </a:cxnLst>
              <a:rect l="0" t="0" r="r" b="b"/>
              <a:pathLst>
                <a:path w="67" h="66">
                  <a:moveTo>
                    <a:pt x="0" y="32"/>
                  </a:moveTo>
                  <a:lnTo>
                    <a:pt x="4" y="17"/>
                  </a:lnTo>
                  <a:lnTo>
                    <a:pt x="11" y="8"/>
                  </a:lnTo>
                  <a:lnTo>
                    <a:pt x="22" y="2"/>
                  </a:lnTo>
                  <a:lnTo>
                    <a:pt x="36" y="0"/>
                  </a:lnTo>
                  <a:lnTo>
                    <a:pt x="49" y="2"/>
                  </a:lnTo>
                  <a:lnTo>
                    <a:pt x="58" y="8"/>
                  </a:lnTo>
                  <a:lnTo>
                    <a:pt x="66" y="17"/>
                  </a:lnTo>
                  <a:lnTo>
                    <a:pt x="67" y="32"/>
                  </a:lnTo>
                  <a:lnTo>
                    <a:pt x="64" y="49"/>
                  </a:lnTo>
                  <a:lnTo>
                    <a:pt x="54" y="59"/>
                  </a:lnTo>
                  <a:lnTo>
                    <a:pt x="43" y="64"/>
                  </a:lnTo>
                  <a:lnTo>
                    <a:pt x="32" y="66"/>
                  </a:lnTo>
                  <a:lnTo>
                    <a:pt x="21" y="62"/>
                  </a:lnTo>
                  <a:lnTo>
                    <a:pt x="9" y="55"/>
                  </a:lnTo>
                  <a:lnTo>
                    <a:pt x="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0" name="Freeform 443"/>
            <p:cNvSpPr>
              <a:spLocks/>
            </p:cNvSpPr>
            <p:nvPr/>
          </p:nvSpPr>
          <p:spPr bwMode="auto">
            <a:xfrm>
              <a:off x="2788" y="3088"/>
              <a:ext cx="45" cy="4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28" y="8"/>
                </a:cxn>
                <a:cxn ang="0">
                  <a:pos x="15" y="17"/>
                </a:cxn>
                <a:cxn ang="0">
                  <a:pos x="5" y="29"/>
                </a:cxn>
                <a:cxn ang="0">
                  <a:pos x="0" y="47"/>
                </a:cxn>
                <a:cxn ang="0">
                  <a:pos x="24" y="47"/>
                </a:cxn>
                <a:cxn ang="0">
                  <a:pos x="30" y="30"/>
                </a:cxn>
                <a:cxn ang="0">
                  <a:pos x="45" y="25"/>
                </a:cxn>
                <a:cxn ang="0">
                  <a:pos x="45" y="0"/>
                </a:cxn>
              </a:cxnLst>
              <a:rect l="0" t="0" r="r" b="b"/>
              <a:pathLst>
                <a:path w="45" h="47">
                  <a:moveTo>
                    <a:pt x="45" y="0"/>
                  </a:moveTo>
                  <a:lnTo>
                    <a:pt x="28" y="8"/>
                  </a:lnTo>
                  <a:lnTo>
                    <a:pt x="15" y="17"/>
                  </a:lnTo>
                  <a:lnTo>
                    <a:pt x="5" y="29"/>
                  </a:lnTo>
                  <a:lnTo>
                    <a:pt x="0" y="47"/>
                  </a:lnTo>
                  <a:lnTo>
                    <a:pt x="24" y="47"/>
                  </a:lnTo>
                  <a:lnTo>
                    <a:pt x="30" y="30"/>
                  </a:lnTo>
                  <a:lnTo>
                    <a:pt x="45" y="2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1" name="Freeform 444"/>
            <p:cNvSpPr>
              <a:spLocks/>
            </p:cNvSpPr>
            <p:nvPr/>
          </p:nvSpPr>
          <p:spPr bwMode="auto">
            <a:xfrm>
              <a:off x="2833" y="3088"/>
              <a:ext cx="47" cy="47"/>
            </a:xfrm>
            <a:custGeom>
              <a:avLst/>
              <a:gdLst/>
              <a:ahLst/>
              <a:cxnLst>
                <a:cxn ang="0">
                  <a:pos x="47" y="47"/>
                </a:cxn>
                <a:cxn ang="0">
                  <a:pos x="41" y="30"/>
                </a:cxn>
                <a:cxn ang="0">
                  <a:pos x="32" y="15"/>
                </a:cxn>
                <a:cxn ang="0">
                  <a:pos x="17" y="6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8" y="30"/>
                </a:cxn>
                <a:cxn ang="0">
                  <a:pos x="22" y="47"/>
                </a:cxn>
                <a:cxn ang="0">
                  <a:pos x="47" y="47"/>
                </a:cxn>
              </a:cxnLst>
              <a:rect l="0" t="0" r="r" b="b"/>
              <a:pathLst>
                <a:path w="47" h="47">
                  <a:moveTo>
                    <a:pt x="47" y="47"/>
                  </a:moveTo>
                  <a:lnTo>
                    <a:pt x="41" y="30"/>
                  </a:lnTo>
                  <a:lnTo>
                    <a:pt x="32" y="15"/>
                  </a:lnTo>
                  <a:lnTo>
                    <a:pt x="17" y="6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8" y="30"/>
                  </a:lnTo>
                  <a:lnTo>
                    <a:pt x="22" y="47"/>
                  </a:lnTo>
                  <a:lnTo>
                    <a:pt x="47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2" name="Freeform 445"/>
            <p:cNvSpPr>
              <a:spLocks/>
            </p:cNvSpPr>
            <p:nvPr/>
          </p:nvSpPr>
          <p:spPr bwMode="auto">
            <a:xfrm>
              <a:off x="2833" y="3135"/>
              <a:ext cx="47" cy="47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17" y="42"/>
                </a:cxn>
                <a:cxn ang="0">
                  <a:pos x="32" y="30"/>
                </a:cxn>
                <a:cxn ang="0">
                  <a:pos x="41" y="17"/>
                </a:cxn>
                <a:cxn ang="0">
                  <a:pos x="47" y="0"/>
                </a:cxn>
                <a:cxn ang="0">
                  <a:pos x="22" y="0"/>
                </a:cxn>
                <a:cxn ang="0">
                  <a:pos x="18" y="17"/>
                </a:cxn>
                <a:cxn ang="0">
                  <a:pos x="0" y="23"/>
                </a:cxn>
                <a:cxn ang="0">
                  <a:pos x="0" y="47"/>
                </a:cxn>
              </a:cxnLst>
              <a:rect l="0" t="0" r="r" b="b"/>
              <a:pathLst>
                <a:path w="47" h="47">
                  <a:moveTo>
                    <a:pt x="0" y="47"/>
                  </a:moveTo>
                  <a:lnTo>
                    <a:pt x="17" y="42"/>
                  </a:lnTo>
                  <a:lnTo>
                    <a:pt x="32" y="30"/>
                  </a:lnTo>
                  <a:lnTo>
                    <a:pt x="41" y="17"/>
                  </a:lnTo>
                  <a:lnTo>
                    <a:pt x="47" y="0"/>
                  </a:lnTo>
                  <a:lnTo>
                    <a:pt x="22" y="0"/>
                  </a:lnTo>
                  <a:lnTo>
                    <a:pt x="18" y="17"/>
                  </a:lnTo>
                  <a:lnTo>
                    <a:pt x="0" y="2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3" name="Freeform 446"/>
            <p:cNvSpPr>
              <a:spLocks/>
            </p:cNvSpPr>
            <p:nvPr/>
          </p:nvSpPr>
          <p:spPr bwMode="auto">
            <a:xfrm>
              <a:off x="2788" y="3135"/>
              <a:ext cx="45" cy="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9"/>
                </a:cxn>
                <a:cxn ang="0">
                  <a:pos x="15" y="30"/>
                </a:cxn>
                <a:cxn ang="0">
                  <a:pos x="26" y="40"/>
                </a:cxn>
                <a:cxn ang="0">
                  <a:pos x="45" y="47"/>
                </a:cxn>
                <a:cxn ang="0">
                  <a:pos x="45" y="23"/>
                </a:cxn>
                <a:cxn ang="0">
                  <a:pos x="30" y="17"/>
                </a:cxn>
                <a:cxn ang="0">
                  <a:pos x="24" y="0"/>
                </a:cxn>
                <a:cxn ang="0">
                  <a:pos x="0" y="0"/>
                </a:cxn>
              </a:cxnLst>
              <a:rect l="0" t="0" r="r" b="b"/>
              <a:pathLst>
                <a:path w="45" h="47">
                  <a:moveTo>
                    <a:pt x="0" y="0"/>
                  </a:moveTo>
                  <a:lnTo>
                    <a:pt x="5" y="19"/>
                  </a:lnTo>
                  <a:lnTo>
                    <a:pt x="15" y="30"/>
                  </a:lnTo>
                  <a:lnTo>
                    <a:pt x="26" y="40"/>
                  </a:lnTo>
                  <a:lnTo>
                    <a:pt x="45" y="47"/>
                  </a:lnTo>
                  <a:lnTo>
                    <a:pt x="45" y="23"/>
                  </a:lnTo>
                  <a:lnTo>
                    <a:pt x="30" y="17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" name="WordArt 447"/>
            <p:cNvSpPr>
              <a:spLocks noChangeArrowheads="1" noChangeShapeType="1" noTextEdit="1"/>
            </p:cNvSpPr>
            <p:nvPr/>
          </p:nvSpPr>
          <p:spPr bwMode="auto">
            <a:xfrm>
              <a:off x="1973" y="2069"/>
              <a:ext cx="2106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Comic Sans MS"/>
                </a:rPr>
                <a:t>МАТЕМАТИКА</a:t>
              </a:r>
            </a:p>
          </p:txBody>
        </p:sp>
      </p:grpSp>
      <p:pic>
        <p:nvPicPr>
          <p:cNvPr id="475" name="Picture 3" descr="C:\Documents and Settings\мама\Мои документы\казибошки-2\солнышки\su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2301" cy="8572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6723" y="6499627"/>
            <a:ext cx="806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                             е                 л                   е                  н                и                       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0347 L -0.65052 0.6153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309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5 0.09156 L -0.22552 0.5320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5434E-6 L -0.78663 0.3565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111 L -0.08732 0.261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68208E-6 L -0.51267 0.10544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6" grpId="0"/>
      <p:bldP spid="1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214290"/>
            <a:ext cx="7562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  </a:t>
            </a:r>
            <a:r>
              <a:rPr lang="ru-RU" sz="5400" b="1" i="1" dirty="0">
                <a:solidFill>
                  <a:srgbClr val="FF0000"/>
                </a:solidFill>
              </a:rPr>
              <a:t>Д</a:t>
            </a:r>
            <a:r>
              <a:rPr lang="ru-RU" sz="5400" b="1" i="1" dirty="0" smtClean="0">
                <a:solidFill>
                  <a:srgbClr val="FF0000"/>
                </a:solidFill>
              </a:rPr>
              <a:t>еление числа</a:t>
            </a:r>
          </a:p>
          <a:p>
            <a:r>
              <a:rPr lang="ru-RU" sz="5400" b="1" i="1" dirty="0">
                <a:solidFill>
                  <a:srgbClr val="FF0000"/>
                </a:solidFill>
              </a:rPr>
              <a:t>н</a:t>
            </a:r>
            <a:r>
              <a:rPr lang="ru-RU" sz="5400" b="1" i="1" dirty="0" smtClean="0">
                <a:solidFill>
                  <a:srgbClr val="FF0000"/>
                </a:solidFill>
              </a:rPr>
              <a:t>а произведение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2857496"/>
            <a:ext cx="8514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b="1" dirty="0" smtClean="0"/>
              <a:t> </a:t>
            </a:r>
            <a:r>
              <a:rPr lang="ru-RU" sz="3600" b="1" i="1" dirty="0" smtClean="0"/>
              <a:t>познакомиться и отработать </a:t>
            </a:r>
          </a:p>
          <a:p>
            <a:r>
              <a:rPr lang="ru-RU" sz="3600" b="1" i="1" dirty="0" smtClean="0"/>
              <a:t> приёмы деления числа</a:t>
            </a:r>
            <a:r>
              <a:rPr lang="ru-RU" sz="3600" b="1" i="1" dirty="0"/>
              <a:t> </a:t>
            </a:r>
            <a:r>
              <a:rPr lang="ru-RU" sz="3600" b="1" i="1" dirty="0" smtClean="0"/>
              <a:t>  </a:t>
            </a:r>
          </a:p>
          <a:p>
            <a:r>
              <a:rPr lang="ru-RU" sz="3600" b="1" i="1" dirty="0" smtClean="0"/>
              <a:t>на произведение</a:t>
            </a:r>
            <a:endParaRPr lang="ru-RU" sz="3600" b="1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Group 448"/>
          <p:cNvGrpSpPr>
            <a:grpSpLocks/>
          </p:cNvGrpSpPr>
          <p:nvPr/>
        </p:nvGrpSpPr>
        <p:grpSpPr bwMode="auto">
          <a:xfrm>
            <a:off x="7000892" y="4286232"/>
            <a:ext cx="2143108" cy="2571768"/>
            <a:chOff x="975" y="0"/>
            <a:chExt cx="4014" cy="4320"/>
          </a:xfrm>
        </p:grpSpPr>
        <p:sp>
          <p:nvSpPr>
            <p:cNvPr id="7" name="AutoShape 2"/>
            <p:cNvSpPr>
              <a:spLocks noChangeAspect="1" noChangeArrowheads="1" noTextEdit="1"/>
            </p:cNvSpPr>
            <p:nvPr/>
          </p:nvSpPr>
          <p:spPr bwMode="auto">
            <a:xfrm>
              <a:off x="975" y="0"/>
              <a:ext cx="401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270" y="3276"/>
              <a:ext cx="3447" cy="903"/>
            </a:xfrm>
            <a:custGeom>
              <a:avLst/>
              <a:gdLst/>
              <a:ahLst/>
              <a:cxnLst>
                <a:cxn ang="0">
                  <a:pos x="19" y="903"/>
                </a:cxn>
                <a:cxn ang="0">
                  <a:pos x="3445" y="903"/>
                </a:cxn>
                <a:cxn ang="0">
                  <a:pos x="3447" y="227"/>
                </a:cxn>
                <a:cxn ang="0">
                  <a:pos x="3370" y="214"/>
                </a:cxn>
                <a:cxn ang="0">
                  <a:pos x="3362" y="203"/>
                </a:cxn>
                <a:cxn ang="0">
                  <a:pos x="3353" y="190"/>
                </a:cxn>
                <a:cxn ang="0">
                  <a:pos x="3341" y="178"/>
                </a:cxn>
                <a:cxn ang="0">
                  <a:pos x="3330" y="169"/>
                </a:cxn>
                <a:cxn ang="0">
                  <a:pos x="3276" y="210"/>
                </a:cxn>
                <a:cxn ang="0">
                  <a:pos x="3287" y="156"/>
                </a:cxn>
                <a:cxn ang="0">
                  <a:pos x="3255" y="150"/>
                </a:cxn>
                <a:cxn ang="0">
                  <a:pos x="3219" y="240"/>
                </a:cxn>
                <a:cxn ang="0">
                  <a:pos x="3214" y="180"/>
                </a:cxn>
                <a:cxn ang="0">
                  <a:pos x="3184" y="169"/>
                </a:cxn>
                <a:cxn ang="0">
                  <a:pos x="3195" y="267"/>
                </a:cxn>
                <a:cxn ang="0">
                  <a:pos x="3171" y="239"/>
                </a:cxn>
                <a:cxn ang="0">
                  <a:pos x="3133" y="304"/>
                </a:cxn>
                <a:cxn ang="0">
                  <a:pos x="483" y="150"/>
                </a:cxn>
                <a:cxn ang="0">
                  <a:pos x="216" y="0"/>
                </a:cxn>
                <a:cxn ang="0">
                  <a:pos x="180" y="13"/>
                </a:cxn>
                <a:cxn ang="0">
                  <a:pos x="154" y="4"/>
                </a:cxn>
                <a:cxn ang="0">
                  <a:pos x="135" y="98"/>
                </a:cxn>
                <a:cxn ang="0">
                  <a:pos x="113" y="43"/>
                </a:cxn>
                <a:cxn ang="0">
                  <a:pos x="88" y="55"/>
                </a:cxn>
                <a:cxn ang="0">
                  <a:pos x="86" y="150"/>
                </a:cxn>
                <a:cxn ang="0">
                  <a:pos x="68" y="73"/>
                </a:cxn>
                <a:cxn ang="0">
                  <a:pos x="49" y="83"/>
                </a:cxn>
                <a:cxn ang="0">
                  <a:pos x="49" y="233"/>
                </a:cxn>
                <a:cxn ang="0">
                  <a:pos x="24" y="190"/>
                </a:cxn>
                <a:cxn ang="0">
                  <a:pos x="0" y="207"/>
                </a:cxn>
                <a:cxn ang="0">
                  <a:pos x="17" y="329"/>
                </a:cxn>
                <a:cxn ang="0">
                  <a:pos x="21" y="541"/>
                </a:cxn>
                <a:cxn ang="0">
                  <a:pos x="21" y="759"/>
                </a:cxn>
                <a:cxn ang="0">
                  <a:pos x="19" y="903"/>
                </a:cxn>
              </a:cxnLst>
              <a:rect l="0" t="0" r="r" b="b"/>
              <a:pathLst>
                <a:path w="3447" h="903">
                  <a:moveTo>
                    <a:pt x="19" y="903"/>
                  </a:moveTo>
                  <a:lnTo>
                    <a:pt x="3445" y="903"/>
                  </a:lnTo>
                  <a:lnTo>
                    <a:pt x="3447" y="227"/>
                  </a:lnTo>
                  <a:lnTo>
                    <a:pt x="3370" y="214"/>
                  </a:lnTo>
                  <a:lnTo>
                    <a:pt x="3362" y="203"/>
                  </a:lnTo>
                  <a:lnTo>
                    <a:pt x="3353" y="190"/>
                  </a:lnTo>
                  <a:lnTo>
                    <a:pt x="3341" y="178"/>
                  </a:lnTo>
                  <a:lnTo>
                    <a:pt x="3330" y="169"/>
                  </a:lnTo>
                  <a:lnTo>
                    <a:pt x="3276" y="210"/>
                  </a:lnTo>
                  <a:lnTo>
                    <a:pt x="3287" y="156"/>
                  </a:lnTo>
                  <a:lnTo>
                    <a:pt x="3255" y="150"/>
                  </a:lnTo>
                  <a:lnTo>
                    <a:pt x="3219" y="240"/>
                  </a:lnTo>
                  <a:lnTo>
                    <a:pt x="3214" y="180"/>
                  </a:lnTo>
                  <a:lnTo>
                    <a:pt x="3184" y="169"/>
                  </a:lnTo>
                  <a:lnTo>
                    <a:pt x="3195" y="267"/>
                  </a:lnTo>
                  <a:lnTo>
                    <a:pt x="3171" y="239"/>
                  </a:lnTo>
                  <a:lnTo>
                    <a:pt x="3133" y="304"/>
                  </a:lnTo>
                  <a:lnTo>
                    <a:pt x="483" y="150"/>
                  </a:lnTo>
                  <a:lnTo>
                    <a:pt x="216" y="0"/>
                  </a:lnTo>
                  <a:lnTo>
                    <a:pt x="180" y="13"/>
                  </a:lnTo>
                  <a:lnTo>
                    <a:pt x="154" y="4"/>
                  </a:lnTo>
                  <a:lnTo>
                    <a:pt x="135" y="98"/>
                  </a:lnTo>
                  <a:lnTo>
                    <a:pt x="113" y="43"/>
                  </a:lnTo>
                  <a:lnTo>
                    <a:pt x="88" y="55"/>
                  </a:lnTo>
                  <a:lnTo>
                    <a:pt x="86" y="150"/>
                  </a:lnTo>
                  <a:lnTo>
                    <a:pt x="68" y="73"/>
                  </a:lnTo>
                  <a:lnTo>
                    <a:pt x="49" y="83"/>
                  </a:lnTo>
                  <a:lnTo>
                    <a:pt x="49" y="233"/>
                  </a:lnTo>
                  <a:lnTo>
                    <a:pt x="24" y="190"/>
                  </a:lnTo>
                  <a:lnTo>
                    <a:pt x="0" y="207"/>
                  </a:lnTo>
                  <a:lnTo>
                    <a:pt x="17" y="329"/>
                  </a:lnTo>
                  <a:lnTo>
                    <a:pt x="21" y="541"/>
                  </a:lnTo>
                  <a:lnTo>
                    <a:pt x="21" y="759"/>
                  </a:lnTo>
                  <a:lnTo>
                    <a:pt x="19" y="903"/>
                  </a:lnTo>
                  <a:close/>
                </a:path>
              </a:pathLst>
            </a:custGeom>
            <a:solidFill>
              <a:srgbClr val="02C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289" y="4166"/>
              <a:ext cx="3437" cy="24"/>
            </a:xfrm>
            <a:custGeom>
              <a:avLst/>
              <a:gdLst/>
              <a:ahLst/>
              <a:cxnLst>
                <a:cxn ang="0">
                  <a:pos x="3413" y="13"/>
                </a:cxn>
                <a:cxn ang="0">
                  <a:pos x="3426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3426" y="24"/>
                </a:cxn>
                <a:cxn ang="0">
                  <a:pos x="3437" y="13"/>
                </a:cxn>
                <a:cxn ang="0">
                  <a:pos x="3426" y="24"/>
                </a:cxn>
                <a:cxn ang="0">
                  <a:pos x="3437" y="24"/>
                </a:cxn>
                <a:cxn ang="0">
                  <a:pos x="3437" y="13"/>
                </a:cxn>
                <a:cxn ang="0">
                  <a:pos x="3413" y="13"/>
                </a:cxn>
              </a:cxnLst>
              <a:rect l="0" t="0" r="r" b="b"/>
              <a:pathLst>
                <a:path w="3437" h="24">
                  <a:moveTo>
                    <a:pt x="3413" y="13"/>
                  </a:moveTo>
                  <a:lnTo>
                    <a:pt x="3426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3426" y="24"/>
                  </a:lnTo>
                  <a:lnTo>
                    <a:pt x="3437" y="13"/>
                  </a:lnTo>
                  <a:lnTo>
                    <a:pt x="3426" y="24"/>
                  </a:lnTo>
                  <a:lnTo>
                    <a:pt x="3437" y="24"/>
                  </a:lnTo>
                  <a:lnTo>
                    <a:pt x="3437" y="13"/>
                  </a:lnTo>
                  <a:lnTo>
                    <a:pt x="341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702" y="3492"/>
              <a:ext cx="26" cy="687"/>
            </a:xfrm>
            <a:custGeom>
              <a:avLst/>
              <a:gdLst/>
              <a:ahLst/>
              <a:cxnLst>
                <a:cxn ang="0">
                  <a:pos x="13" y="23"/>
                </a:cxn>
                <a:cxn ang="0">
                  <a:pos x="1" y="11"/>
                </a:cxn>
                <a:cxn ang="0">
                  <a:pos x="0" y="687"/>
                </a:cxn>
                <a:cxn ang="0">
                  <a:pos x="24" y="687"/>
                </a:cxn>
                <a:cxn ang="0">
                  <a:pos x="26" y="11"/>
                </a:cxn>
                <a:cxn ang="0">
                  <a:pos x="17" y="0"/>
                </a:cxn>
                <a:cxn ang="0">
                  <a:pos x="26" y="11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13" y="23"/>
                </a:cxn>
              </a:cxnLst>
              <a:rect l="0" t="0" r="r" b="b"/>
              <a:pathLst>
                <a:path w="26" h="687">
                  <a:moveTo>
                    <a:pt x="13" y="23"/>
                  </a:moveTo>
                  <a:lnTo>
                    <a:pt x="1" y="11"/>
                  </a:lnTo>
                  <a:lnTo>
                    <a:pt x="0" y="687"/>
                  </a:lnTo>
                  <a:lnTo>
                    <a:pt x="24" y="687"/>
                  </a:lnTo>
                  <a:lnTo>
                    <a:pt x="26" y="11"/>
                  </a:lnTo>
                  <a:lnTo>
                    <a:pt x="17" y="0"/>
                  </a:lnTo>
                  <a:lnTo>
                    <a:pt x="26" y="11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632" y="3481"/>
              <a:ext cx="87" cy="3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83" y="34"/>
                </a:cxn>
                <a:cxn ang="0">
                  <a:pos x="87" y="11"/>
                </a:cxn>
                <a:cxn ang="0">
                  <a:pos x="10" y="0"/>
                </a:cxn>
                <a:cxn ang="0">
                  <a:pos x="17" y="4"/>
                </a:cxn>
                <a:cxn ang="0">
                  <a:pos x="0" y="17"/>
                </a:cxn>
                <a:cxn ang="0">
                  <a:pos x="0" y="19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6" y="20"/>
                </a:cxn>
                <a:cxn ang="0">
                  <a:pos x="0" y="17"/>
                </a:cxn>
              </a:cxnLst>
              <a:rect l="0" t="0" r="r" b="b"/>
              <a:pathLst>
                <a:path w="87" h="34">
                  <a:moveTo>
                    <a:pt x="0" y="17"/>
                  </a:moveTo>
                  <a:lnTo>
                    <a:pt x="83" y="34"/>
                  </a:lnTo>
                  <a:lnTo>
                    <a:pt x="87" y="11"/>
                  </a:lnTo>
                  <a:lnTo>
                    <a:pt x="10" y="0"/>
                  </a:lnTo>
                  <a:lnTo>
                    <a:pt x="17" y="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610" y="3454"/>
              <a:ext cx="39" cy="44"/>
            </a:xfrm>
            <a:custGeom>
              <a:avLst/>
              <a:gdLst/>
              <a:ahLst/>
              <a:cxnLst>
                <a:cxn ang="0">
                  <a:pos x="1" y="17"/>
                </a:cxn>
                <a:cxn ang="0">
                  <a:pos x="0" y="16"/>
                </a:cxn>
                <a:cxn ang="0">
                  <a:pos x="22" y="44"/>
                </a:cxn>
                <a:cxn ang="0">
                  <a:pos x="39" y="31"/>
                </a:cxn>
                <a:cxn ang="0">
                  <a:pos x="33" y="23"/>
                </a:cxn>
                <a:cxn ang="0">
                  <a:pos x="28" y="16"/>
                </a:cxn>
                <a:cxn ang="0">
                  <a:pos x="22" y="8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6" y="0"/>
                </a:cxn>
                <a:cxn ang="0">
                  <a:pos x="1" y="17"/>
                </a:cxn>
              </a:cxnLst>
              <a:rect l="0" t="0" r="r" b="b"/>
              <a:pathLst>
                <a:path w="39" h="44">
                  <a:moveTo>
                    <a:pt x="1" y="17"/>
                  </a:moveTo>
                  <a:lnTo>
                    <a:pt x="0" y="16"/>
                  </a:lnTo>
                  <a:lnTo>
                    <a:pt x="22" y="44"/>
                  </a:lnTo>
                  <a:lnTo>
                    <a:pt x="39" y="31"/>
                  </a:lnTo>
                  <a:lnTo>
                    <a:pt x="33" y="23"/>
                  </a:lnTo>
                  <a:lnTo>
                    <a:pt x="28" y="16"/>
                  </a:lnTo>
                  <a:lnTo>
                    <a:pt x="22" y="8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593" y="3428"/>
              <a:ext cx="33" cy="43"/>
            </a:xfrm>
            <a:custGeom>
              <a:avLst/>
              <a:gdLst/>
              <a:ahLst/>
              <a:cxnLst>
                <a:cxn ang="0">
                  <a:pos x="13" y="26"/>
                </a:cxn>
                <a:cxn ang="0">
                  <a:pos x="0" y="26"/>
                </a:cxn>
                <a:cxn ang="0">
                  <a:pos x="18" y="43"/>
                </a:cxn>
                <a:cxn ang="0">
                  <a:pos x="33" y="26"/>
                </a:cxn>
                <a:cxn ang="0">
                  <a:pos x="13" y="8"/>
                </a:cxn>
                <a:cxn ang="0">
                  <a:pos x="0" y="8"/>
                </a:cxn>
                <a:cxn ang="0">
                  <a:pos x="13" y="8"/>
                </a:cxn>
                <a:cxn ang="0">
                  <a:pos x="7" y="0"/>
                </a:cxn>
                <a:cxn ang="0">
                  <a:pos x="0" y="8"/>
                </a:cxn>
                <a:cxn ang="0">
                  <a:pos x="13" y="26"/>
                </a:cxn>
              </a:cxnLst>
              <a:rect l="0" t="0" r="r" b="b"/>
              <a:pathLst>
                <a:path w="33" h="43">
                  <a:moveTo>
                    <a:pt x="13" y="26"/>
                  </a:moveTo>
                  <a:lnTo>
                    <a:pt x="0" y="26"/>
                  </a:lnTo>
                  <a:lnTo>
                    <a:pt x="18" y="43"/>
                  </a:lnTo>
                  <a:lnTo>
                    <a:pt x="33" y="26"/>
                  </a:lnTo>
                  <a:lnTo>
                    <a:pt x="13" y="8"/>
                  </a:lnTo>
                  <a:lnTo>
                    <a:pt x="0" y="8"/>
                  </a:lnTo>
                  <a:lnTo>
                    <a:pt x="13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527" y="3436"/>
              <a:ext cx="79" cy="80"/>
            </a:xfrm>
            <a:custGeom>
              <a:avLst/>
              <a:gdLst/>
              <a:ahLst/>
              <a:cxnLst>
                <a:cxn ang="0">
                  <a:pos x="7" y="49"/>
                </a:cxn>
                <a:cxn ang="0">
                  <a:pos x="24" y="60"/>
                </a:cxn>
                <a:cxn ang="0">
                  <a:pos x="79" y="18"/>
                </a:cxn>
                <a:cxn ang="0">
                  <a:pos x="66" y="0"/>
                </a:cxn>
                <a:cxn ang="0">
                  <a:pos x="11" y="43"/>
                </a:cxn>
                <a:cxn ang="0">
                  <a:pos x="28" y="52"/>
                </a:cxn>
                <a:cxn ang="0">
                  <a:pos x="7" y="49"/>
                </a:cxn>
                <a:cxn ang="0">
                  <a:pos x="0" y="80"/>
                </a:cxn>
                <a:cxn ang="0">
                  <a:pos x="24" y="60"/>
                </a:cxn>
                <a:cxn ang="0">
                  <a:pos x="7" y="49"/>
                </a:cxn>
              </a:cxnLst>
              <a:rect l="0" t="0" r="r" b="b"/>
              <a:pathLst>
                <a:path w="79" h="80">
                  <a:moveTo>
                    <a:pt x="7" y="49"/>
                  </a:moveTo>
                  <a:lnTo>
                    <a:pt x="24" y="60"/>
                  </a:lnTo>
                  <a:lnTo>
                    <a:pt x="79" y="18"/>
                  </a:lnTo>
                  <a:lnTo>
                    <a:pt x="66" y="0"/>
                  </a:lnTo>
                  <a:lnTo>
                    <a:pt x="11" y="43"/>
                  </a:lnTo>
                  <a:lnTo>
                    <a:pt x="28" y="52"/>
                  </a:lnTo>
                  <a:lnTo>
                    <a:pt x="7" y="49"/>
                  </a:lnTo>
                  <a:lnTo>
                    <a:pt x="0" y="80"/>
                  </a:lnTo>
                  <a:lnTo>
                    <a:pt x="24" y="60"/>
                  </a:lnTo>
                  <a:lnTo>
                    <a:pt x="7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4534" y="3423"/>
              <a:ext cx="38" cy="65"/>
            </a:xfrm>
            <a:custGeom>
              <a:avLst/>
              <a:gdLst/>
              <a:ahLst/>
              <a:cxnLst>
                <a:cxn ang="0">
                  <a:pos x="21" y="20"/>
                </a:cxn>
                <a:cxn ang="0">
                  <a:pos x="14" y="7"/>
                </a:cxn>
                <a:cxn ang="0">
                  <a:pos x="0" y="62"/>
                </a:cxn>
                <a:cxn ang="0">
                  <a:pos x="21" y="65"/>
                </a:cxn>
                <a:cxn ang="0">
                  <a:pos x="34" y="11"/>
                </a:cxn>
                <a:cxn ang="0">
                  <a:pos x="25" y="0"/>
                </a:cxn>
                <a:cxn ang="0">
                  <a:pos x="34" y="11"/>
                </a:cxn>
                <a:cxn ang="0">
                  <a:pos x="38" y="1"/>
                </a:cxn>
                <a:cxn ang="0">
                  <a:pos x="25" y="0"/>
                </a:cxn>
                <a:cxn ang="0">
                  <a:pos x="21" y="20"/>
                </a:cxn>
              </a:cxnLst>
              <a:rect l="0" t="0" r="r" b="b"/>
              <a:pathLst>
                <a:path w="38" h="65">
                  <a:moveTo>
                    <a:pt x="21" y="20"/>
                  </a:moveTo>
                  <a:lnTo>
                    <a:pt x="14" y="7"/>
                  </a:lnTo>
                  <a:lnTo>
                    <a:pt x="0" y="62"/>
                  </a:lnTo>
                  <a:lnTo>
                    <a:pt x="21" y="65"/>
                  </a:lnTo>
                  <a:lnTo>
                    <a:pt x="34" y="11"/>
                  </a:lnTo>
                  <a:lnTo>
                    <a:pt x="25" y="0"/>
                  </a:lnTo>
                  <a:lnTo>
                    <a:pt x="34" y="11"/>
                  </a:lnTo>
                  <a:lnTo>
                    <a:pt x="38" y="1"/>
                  </a:lnTo>
                  <a:lnTo>
                    <a:pt x="25" y="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4516" y="3411"/>
              <a:ext cx="43" cy="32"/>
            </a:xfrm>
            <a:custGeom>
              <a:avLst/>
              <a:gdLst/>
              <a:ahLst/>
              <a:cxnLst>
                <a:cxn ang="0">
                  <a:pos x="20" y="17"/>
                </a:cxn>
                <a:cxn ang="0">
                  <a:pos x="7" y="25"/>
                </a:cxn>
                <a:cxn ang="0">
                  <a:pos x="39" y="32"/>
                </a:cxn>
                <a:cxn ang="0">
                  <a:pos x="43" y="12"/>
                </a:cxn>
                <a:cxn ang="0">
                  <a:pos x="11" y="4"/>
                </a:cxn>
                <a:cxn ang="0">
                  <a:pos x="0" y="12"/>
                </a:cxn>
                <a:cxn ang="0">
                  <a:pos x="11" y="4"/>
                </a:cxn>
                <a:cxn ang="0">
                  <a:pos x="2" y="0"/>
                </a:cxn>
                <a:cxn ang="0">
                  <a:pos x="0" y="12"/>
                </a:cxn>
                <a:cxn ang="0">
                  <a:pos x="20" y="17"/>
                </a:cxn>
              </a:cxnLst>
              <a:rect l="0" t="0" r="r" b="b"/>
              <a:pathLst>
                <a:path w="43" h="32">
                  <a:moveTo>
                    <a:pt x="20" y="17"/>
                  </a:moveTo>
                  <a:lnTo>
                    <a:pt x="7" y="25"/>
                  </a:lnTo>
                  <a:lnTo>
                    <a:pt x="39" y="32"/>
                  </a:lnTo>
                  <a:lnTo>
                    <a:pt x="43" y="12"/>
                  </a:lnTo>
                  <a:lnTo>
                    <a:pt x="11" y="4"/>
                  </a:lnTo>
                  <a:lnTo>
                    <a:pt x="0" y="12"/>
                  </a:lnTo>
                  <a:lnTo>
                    <a:pt x="11" y="4"/>
                  </a:lnTo>
                  <a:lnTo>
                    <a:pt x="2" y="0"/>
                  </a:lnTo>
                  <a:lnTo>
                    <a:pt x="0" y="12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480" y="3423"/>
              <a:ext cx="56" cy="144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21" y="97"/>
                </a:cxn>
                <a:cxn ang="0">
                  <a:pos x="56" y="5"/>
                </a:cxn>
                <a:cxn ang="0">
                  <a:pos x="36" y="0"/>
                </a:cxn>
                <a:cxn ang="0">
                  <a:pos x="0" y="92"/>
                </a:cxn>
                <a:cxn ang="0">
                  <a:pos x="21" y="93"/>
                </a:cxn>
                <a:cxn ang="0">
                  <a:pos x="0" y="93"/>
                </a:cxn>
                <a:cxn ang="0">
                  <a:pos x="6" y="144"/>
                </a:cxn>
                <a:cxn ang="0">
                  <a:pos x="21" y="97"/>
                </a:cxn>
                <a:cxn ang="0">
                  <a:pos x="0" y="93"/>
                </a:cxn>
              </a:cxnLst>
              <a:rect l="0" t="0" r="r" b="b"/>
              <a:pathLst>
                <a:path w="56" h="144">
                  <a:moveTo>
                    <a:pt x="0" y="93"/>
                  </a:moveTo>
                  <a:lnTo>
                    <a:pt x="21" y="97"/>
                  </a:lnTo>
                  <a:lnTo>
                    <a:pt x="56" y="5"/>
                  </a:lnTo>
                  <a:lnTo>
                    <a:pt x="36" y="0"/>
                  </a:lnTo>
                  <a:lnTo>
                    <a:pt x="0" y="92"/>
                  </a:lnTo>
                  <a:lnTo>
                    <a:pt x="21" y="93"/>
                  </a:lnTo>
                  <a:lnTo>
                    <a:pt x="0" y="93"/>
                  </a:lnTo>
                  <a:lnTo>
                    <a:pt x="6" y="144"/>
                  </a:lnTo>
                  <a:lnTo>
                    <a:pt x="21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472" y="3447"/>
              <a:ext cx="29" cy="69"/>
            </a:xfrm>
            <a:custGeom>
              <a:avLst/>
              <a:gdLst/>
              <a:ahLst/>
              <a:cxnLst>
                <a:cxn ang="0">
                  <a:pos x="8" y="21"/>
                </a:cxn>
                <a:cxn ang="0">
                  <a:pos x="0" y="9"/>
                </a:cxn>
                <a:cxn ang="0">
                  <a:pos x="8" y="69"/>
                </a:cxn>
                <a:cxn ang="0">
                  <a:pos x="29" y="69"/>
                </a:cxn>
                <a:cxn ang="0">
                  <a:pos x="27" y="54"/>
                </a:cxn>
                <a:cxn ang="0">
                  <a:pos x="25" y="32"/>
                </a:cxn>
                <a:cxn ang="0">
                  <a:pos x="21" y="11"/>
                </a:cxn>
                <a:cxn ang="0">
                  <a:pos x="15" y="0"/>
                </a:cxn>
                <a:cxn ang="0">
                  <a:pos x="21" y="9"/>
                </a:cxn>
                <a:cxn ang="0">
                  <a:pos x="21" y="4"/>
                </a:cxn>
                <a:cxn ang="0">
                  <a:pos x="15" y="0"/>
                </a:cxn>
                <a:cxn ang="0">
                  <a:pos x="8" y="21"/>
                </a:cxn>
              </a:cxnLst>
              <a:rect l="0" t="0" r="r" b="b"/>
              <a:pathLst>
                <a:path w="29" h="69">
                  <a:moveTo>
                    <a:pt x="8" y="21"/>
                  </a:moveTo>
                  <a:lnTo>
                    <a:pt x="0" y="9"/>
                  </a:lnTo>
                  <a:lnTo>
                    <a:pt x="8" y="69"/>
                  </a:lnTo>
                  <a:lnTo>
                    <a:pt x="29" y="69"/>
                  </a:lnTo>
                  <a:lnTo>
                    <a:pt x="27" y="54"/>
                  </a:lnTo>
                  <a:lnTo>
                    <a:pt x="25" y="32"/>
                  </a:lnTo>
                  <a:lnTo>
                    <a:pt x="21" y="11"/>
                  </a:lnTo>
                  <a:lnTo>
                    <a:pt x="15" y="0"/>
                  </a:lnTo>
                  <a:lnTo>
                    <a:pt x="21" y="9"/>
                  </a:lnTo>
                  <a:lnTo>
                    <a:pt x="21" y="4"/>
                  </a:lnTo>
                  <a:lnTo>
                    <a:pt x="15" y="0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439" y="3426"/>
              <a:ext cx="48" cy="4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11" y="30"/>
                </a:cxn>
                <a:cxn ang="0">
                  <a:pos x="41" y="42"/>
                </a:cxn>
                <a:cxn ang="0">
                  <a:pos x="48" y="21"/>
                </a:cxn>
                <a:cxn ang="0">
                  <a:pos x="18" y="8"/>
                </a:cxn>
                <a:cxn ang="0">
                  <a:pos x="3" y="19"/>
                </a:cxn>
                <a:cxn ang="0">
                  <a:pos x="18" y="8"/>
                </a:cxn>
                <a:cxn ang="0">
                  <a:pos x="0" y="0"/>
                </a:cxn>
                <a:cxn ang="0">
                  <a:pos x="3" y="19"/>
                </a:cxn>
                <a:cxn ang="0">
                  <a:pos x="24" y="19"/>
                </a:cxn>
              </a:cxnLst>
              <a:rect l="0" t="0" r="r" b="b"/>
              <a:pathLst>
                <a:path w="48" h="42">
                  <a:moveTo>
                    <a:pt x="24" y="19"/>
                  </a:moveTo>
                  <a:lnTo>
                    <a:pt x="11" y="30"/>
                  </a:lnTo>
                  <a:lnTo>
                    <a:pt x="41" y="42"/>
                  </a:lnTo>
                  <a:lnTo>
                    <a:pt x="48" y="21"/>
                  </a:lnTo>
                  <a:lnTo>
                    <a:pt x="18" y="8"/>
                  </a:lnTo>
                  <a:lnTo>
                    <a:pt x="3" y="19"/>
                  </a:lnTo>
                  <a:lnTo>
                    <a:pt x="18" y="8"/>
                  </a:lnTo>
                  <a:lnTo>
                    <a:pt x="0" y="0"/>
                  </a:lnTo>
                  <a:lnTo>
                    <a:pt x="3" y="19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442" y="3445"/>
              <a:ext cx="40" cy="132"/>
            </a:xfrm>
            <a:custGeom>
              <a:avLst/>
              <a:gdLst/>
              <a:ahLst/>
              <a:cxnLst>
                <a:cxn ang="0">
                  <a:pos x="15" y="103"/>
                </a:cxn>
                <a:cxn ang="0">
                  <a:pos x="34" y="98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14" y="98"/>
                </a:cxn>
                <a:cxn ang="0">
                  <a:pos x="32" y="90"/>
                </a:cxn>
                <a:cxn ang="0">
                  <a:pos x="15" y="103"/>
                </a:cxn>
                <a:cxn ang="0">
                  <a:pos x="40" y="132"/>
                </a:cxn>
                <a:cxn ang="0">
                  <a:pos x="34" y="98"/>
                </a:cxn>
                <a:cxn ang="0">
                  <a:pos x="15" y="103"/>
                </a:cxn>
              </a:cxnLst>
              <a:rect l="0" t="0" r="r" b="b"/>
              <a:pathLst>
                <a:path w="40" h="132">
                  <a:moveTo>
                    <a:pt x="15" y="103"/>
                  </a:moveTo>
                  <a:lnTo>
                    <a:pt x="34" y="98"/>
                  </a:lnTo>
                  <a:lnTo>
                    <a:pt x="21" y="0"/>
                  </a:lnTo>
                  <a:lnTo>
                    <a:pt x="0" y="0"/>
                  </a:lnTo>
                  <a:lnTo>
                    <a:pt x="14" y="98"/>
                  </a:lnTo>
                  <a:lnTo>
                    <a:pt x="32" y="90"/>
                  </a:lnTo>
                  <a:lnTo>
                    <a:pt x="15" y="103"/>
                  </a:lnTo>
                  <a:lnTo>
                    <a:pt x="40" y="132"/>
                  </a:lnTo>
                  <a:lnTo>
                    <a:pt x="34" y="98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4431" y="3496"/>
              <a:ext cx="43" cy="52"/>
            </a:xfrm>
            <a:custGeom>
              <a:avLst/>
              <a:gdLst/>
              <a:ahLst/>
              <a:cxnLst>
                <a:cxn ang="0">
                  <a:pos x="21" y="24"/>
                </a:cxn>
                <a:cxn ang="0">
                  <a:pos x="0" y="26"/>
                </a:cxn>
                <a:cxn ang="0">
                  <a:pos x="26" y="52"/>
                </a:cxn>
                <a:cxn ang="0">
                  <a:pos x="43" y="39"/>
                </a:cxn>
                <a:cxn ang="0">
                  <a:pos x="19" y="13"/>
                </a:cxn>
                <a:cxn ang="0">
                  <a:pos x="0" y="15"/>
                </a:cxn>
                <a:cxn ang="0">
                  <a:pos x="19" y="13"/>
                </a:cxn>
                <a:cxn ang="0">
                  <a:pos x="8" y="0"/>
                </a:cxn>
                <a:cxn ang="0">
                  <a:pos x="0" y="15"/>
                </a:cxn>
                <a:cxn ang="0">
                  <a:pos x="21" y="24"/>
                </a:cxn>
              </a:cxnLst>
              <a:rect l="0" t="0" r="r" b="b"/>
              <a:pathLst>
                <a:path w="43" h="52">
                  <a:moveTo>
                    <a:pt x="21" y="24"/>
                  </a:moveTo>
                  <a:lnTo>
                    <a:pt x="0" y="26"/>
                  </a:lnTo>
                  <a:lnTo>
                    <a:pt x="26" y="52"/>
                  </a:lnTo>
                  <a:lnTo>
                    <a:pt x="43" y="39"/>
                  </a:lnTo>
                  <a:lnTo>
                    <a:pt x="19" y="13"/>
                  </a:lnTo>
                  <a:lnTo>
                    <a:pt x="0" y="15"/>
                  </a:lnTo>
                  <a:lnTo>
                    <a:pt x="19" y="13"/>
                  </a:lnTo>
                  <a:lnTo>
                    <a:pt x="8" y="0"/>
                  </a:lnTo>
                  <a:lnTo>
                    <a:pt x="0" y="15"/>
                  </a:lnTo>
                  <a:lnTo>
                    <a:pt x="2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394" y="3511"/>
              <a:ext cx="58" cy="82"/>
            </a:xfrm>
            <a:custGeom>
              <a:avLst/>
              <a:gdLst/>
              <a:ahLst/>
              <a:cxnLst>
                <a:cxn ang="0">
                  <a:pos x="9" y="81"/>
                </a:cxn>
                <a:cxn ang="0">
                  <a:pos x="20" y="75"/>
                </a:cxn>
                <a:cxn ang="0">
                  <a:pos x="58" y="9"/>
                </a:cxn>
                <a:cxn ang="0">
                  <a:pos x="37" y="0"/>
                </a:cxn>
                <a:cxn ang="0">
                  <a:pos x="0" y="64"/>
                </a:cxn>
                <a:cxn ang="0">
                  <a:pos x="9" y="60"/>
                </a:cxn>
                <a:cxn ang="0">
                  <a:pos x="9" y="81"/>
                </a:cxn>
                <a:cxn ang="0">
                  <a:pos x="15" y="82"/>
                </a:cxn>
                <a:cxn ang="0">
                  <a:pos x="20" y="75"/>
                </a:cxn>
                <a:cxn ang="0">
                  <a:pos x="9" y="81"/>
                </a:cxn>
              </a:cxnLst>
              <a:rect l="0" t="0" r="r" b="b"/>
              <a:pathLst>
                <a:path w="58" h="82">
                  <a:moveTo>
                    <a:pt x="9" y="81"/>
                  </a:moveTo>
                  <a:lnTo>
                    <a:pt x="20" y="75"/>
                  </a:lnTo>
                  <a:lnTo>
                    <a:pt x="58" y="9"/>
                  </a:lnTo>
                  <a:lnTo>
                    <a:pt x="37" y="0"/>
                  </a:lnTo>
                  <a:lnTo>
                    <a:pt x="0" y="64"/>
                  </a:lnTo>
                  <a:lnTo>
                    <a:pt x="9" y="60"/>
                  </a:lnTo>
                  <a:lnTo>
                    <a:pt x="9" y="81"/>
                  </a:lnTo>
                  <a:lnTo>
                    <a:pt x="15" y="82"/>
                  </a:lnTo>
                  <a:lnTo>
                    <a:pt x="20" y="75"/>
                  </a:lnTo>
                  <a:lnTo>
                    <a:pt x="9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749" y="3415"/>
              <a:ext cx="2654" cy="17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" y="21"/>
                </a:cxn>
                <a:cxn ang="0">
                  <a:pos x="2654" y="177"/>
                </a:cxn>
                <a:cxn ang="0">
                  <a:pos x="2654" y="156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0" y="21"/>
                </a:cxn>
                <a:cxn ang="0">
                  <a:pos x="4" y="21"/>
                </a:cxn>
                <a:cxn ang="0">
                  <a:pos x="0" y="21"/>
                </a:cxn>
              </a:cxnLst>
              <a:rect l="0" t="0" r="r" b="b"/>
              <a:pathLst>
                <a:path w="2654" h="177">
                  <a:moveTo>
                    <a:pt x="0" y="21"/>
                  </a:moveTo>
                  <a:lnTo>
                    <a:pt x="4" y="21"/>
                  </a:lnTo>
                  <a:lnTo>
                    <a:pt x="2654" y="177"/>
                  </a:lnTo>
                  <a:lnTo>
                    <a:pt x="2654" y="156"/>
                  </a:lnTo>
                  <a:lnTo>
                    <a:pt x="4" y="0"/>
                  </a:lnTo>
                  <a:lnTo>
                    <a:pt x="9" y="0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1480" y="3263"/>
              <a:ext cx="278" cy="173"/>
            </a:xfrm>
            <a:custGeom>
              <a:avLst/>
              <a:gdLst/>
              <a:ahLst/>
              <a:cxnLst>
                <a:cxn ang="0">
                  <a:pos x="10" y="23"/>
                </a:cxn>
                <a:cxn ang="0">
                  <a:pos x="0" y="23"/>
                </a:cxn>
                <a:cxn ang="0">
                  <a:pos x="269" y="173"/>
                </a:cxn>
                <a:cxn ang="0">
                  <a:pos x="278" y="152"/>
                </a:cxn>
                <a:cxn ang="0">
                  <a:pos x="258" y="139"/>
                </a:cxn>
                <a:cxn ang="0">
                  <a:pos x="222" y="120"/>
                </a:cxn>
                <a:cxn ang="0">
                  <a:pos x="181" y="96"/>
                </a:cxn>
                <a:cxn ang="0">
                  <a:pos x="134" y="69"/>
                </a:cxn>
                <a:cxn ang="0">
                  <a:pos x="89" y="43"/>
                </a:cxn>
                <a:cxn ang="0">
                  <a:pos x="49" y="23"/>
                </a:cxn>
                <a:cxn ang="0">
                  <a:pos x="17" y="8"/>
                </a:cxn>
                <a:cxn ang="0">
                  <a:pos x="2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10" y="23"/>
                </a:cxn>
              </a:cxnLst>
              <a:rect l="0" t="0" r="r" b="b"/>
              <a:pathLst>
                <a:path w="278" h="173">
                  <a:moveTo>
                    <a:pt x="10" y="23"/>
                  </a:moveTo>
                  <a:lnTo>
                    <a:pt x="0" y="23"/>
                  </a:lnTo>
                  <a:lnTo>
                    <a:pt x="269" y="173"/>
                  </a:lnTo>
                  <a:lnTo>
                    <a:pt x="278" y="152"/>
                  </a:lnTo>
                  <a:lnTo>
                    <a:pt x="258" y="139"/>
                  </a:lnTo>
                  <a:lnTo>
                    <a:pt x="222" y="120"/>
                  </a:lnTo>
                  <a:lnTo>
                    <a:pt x="181" y="96"/>
                  </a:lnTo>
                  <a:lnTo>
                    <a:pt x="134" y="69"/>
                  </a:lnTo>
                  <a:lnTo>
                    <a:pt x="89" y="43"/>
                  </a:lnTo>
                  <a:lnTo>
                    <a:pt x="49" y="23"/>
                  </a:lnTo>
                  <a:lnTo>
                    <a:pt x="17" y="8"/>
                  </a:lnTo>
                  <a:lnTo>
                    <a:pt x="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446" y="3265"/>
              <a:ext cx="44" cy="3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8" y="34"/>
                </a:cxn>
                <a:cxn ang="0">
                  <a:pos x="21" y="30"/>
                </a:cxn>
                <a:cxn ang="0">
                  <a:pos x="34" y="24"/>
                </a:cxn>
                <a:cxn ang="0">
                  <a:pos x="44" y="21"/>
                </a:cxn>
                <a:cxn ang="0">
                  <a:pos x="36" y="0"/>
                </a:cxn>
                <a:cxn ang="0">
                  <a:pos x="0" y="15"/>
                </a:cxn>
                <a:cxn ang="0">
                  <a:pos x="8" y="15"/>
                </a:cxn>
                <a:cxn ang="0">
                  <a:pos x="0" y="36"/>
                </a:cxn>
                <a:cxn ang="0">
                  <a:pos x="2" y="37"/>
                </a:cxn>
                <a:cxn ang="0">
                  <a:pos x="4" y="37"/>
                </a:cxn>
                <a:cxn ang="0">
                  <a:pos x="6" y="37"/>
                </a:cxn>
                <a:cxn ang="0">
                  <a:pos x="8" y="36"/>
                </a:cxn>
                <a:cxn ang="0">
                  <a:pos x="0" y="36"/>
                </a:cxn>
              </a:cxnLst>
              <a:rect l="0" t="0" r="r" b="b"/>
              <a:pathLst>
                <a:path w="44" h="37">
                  <a:moveTo>
                    <a:pt x="0" y="36"/>
                  </a:moveTo>
                  <a:lnTo>
                    <a:pt x="8" y="34"/>
                  </a:lnTo>
                  <a:lnTo>
                    <a:pt x="21" y="30"/>
                  </a:lnTo>
                  <a:lnTo>
                    <a:pt x="34" y="24"/>
                  </a:lnTo>
                  <a:lnTo>
                    <a:pt x="44" y="21"/>
                  </a:lnTo>
                  <a:lnTo>
                    <a:pt x="36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0" y="36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8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413" y="3263"/>
              <a:ext cx="41" cy="38"/>
            </a:xfrm>
            <a:custGeom>
              <a:avLst/>
              <a:gdLst/>
              <a:ahLst/>
              <a:cxnLst>
                <a:cxn ang="0">
                  <a:pos x="20" y="17"/>
                </a:cxn>
                <a:cxn ang="0">
                  <a:pos x="7" y="26"/>
                </a:cxn>
                <a:cxn ang="0">
                  <a:pos x="33" y="38"/>
                </a:cxn>
                <a:cxn ang="0">
                  <a:pos x="41" y="17"/>
                </a:cxn>
                <a:cxn ang="0">
                  <a:pos x="15" y="6"/>
                </a:cxn>
                <a:cxn ang="0">
                  <a:pos x="0" y="15"/>
                </a:cxn>
                <a:cxn ang="0">
                  <a:pos x="15" y="6"/>
                </a:cxn>
                <a:cxn ang="0">
                  <a:pos x="2" y="0"/>
                </a:cxn>
                <a:cxn ang="0">
                  <a:pos x="0" y="15"/>
                </a:cxn>
                <a:cxn ang="0">
                  <a:pos x="20" y="17"/>
                </a:cxn>
              </a:cxnLst>
              <a:rect l="0" t="0" r="r" b="b"/>
              <a:pathLst>
                <a:path w="41" h="38">
                  <a:moveTo>
                    <a:pt x="20" y="17"/>
                  </a:moveTo>
                  <a:lnTo>
                    <a:pt x="7" y="26"/>
                  </a:lnTo>
                  <a:lnTo>
                    <a:pt x="33" y="38"/>
                  </a:lnTo>
                  <a:lnTo>
                    <a:pt x="41" y="17"/>
                  </a:lnTo>
                  <a:lnTo>
                    <a:pt x="15" y="6"/>
                  </a:lnTo>
                  <a:lnTo>
                    <a:pt x="0" y="15"/>
                  </a:lnTo>
                  <a:lnTo>
                    <a:pt x="15" y="6"/>
                  </a:lnTo>
                  <a:lnTo>
                    <a:pt x="2" y="0"/>
                  </a:lnTo>
                  <a:lnTo>
                    <a:pt x="0" y="15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1396" y="3278"/>
              <a:ext cx="37" cy="137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20" y="98"/>
                </a:cxn>
                <a:cxn ang="0">
                  <a:pos x="37" y="2"/>
                </a:cxn>
                <a:cxn ang="0">
                  <a:pos x="17" y="0"/>
                </a:cxn>
                <a:cxn ang="0">
                  <a:pos x="0" y="94"/>
                </a:cxn>
                <a:cxn ang="0">
                  <a:pos x="20" y="92"/>
                </a:cxn>
                <a:cxn ang="0">
                  <a:pos x="0" y="100"/>
                </a:cxn>
                <a:cxn ang="0">
                  <a:pos x="13" y="137"/>
                </a:cxn>
                <a:cxn ang="0">
                  <a:pos x="20" y="98"/>
                </a:cxn>
                <a:cxn ang="0">
                  <a:pos x="0" y="100"/>
                </a:cxn>
              </a:cxnLst>
              <a:rect l="0" t="0" r="r" b="b"/>
              <a:pathLst>
                <a:path w="37" h="137">
                  <a:moveTo>
                    <a:pt x="0" y="100"/>
                  </a:moveTo>
                  <a:lnTo>
                    <a:pt x="20" y="98"/>
                  </a:lnTo>
                  <a:lnTo>
                    <a:pt x="37" y="2"/>
                  </a:lnTo>
                  <a:lnTo>
                    <a:pt x="17" y="0"/>
                  </a:lnTo>
                  <a:lnTo>
                    <a:pt x="0" y="94"/>
                  </a:lnTo>
                  <a:lnTo>
                    <a:pt x="20" y="92"/>
                  </a:lnTo>
                  <a:lnTo>
                    <a:pt x="0" y="100"/>
                  </a:lnTo>
                  <a:lnTo>
                    <a:pt x="13" y="137"/>
                  </a:lnTo>
                  <a:lnTo>
                    <a:pt x="20" y="9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1373" y="3304"/>
              <a:ext cx="43" cy="74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0" y="19"/>
                </a:cxn>
                <a:cxn ang="0">
                  <a:pos x="23" y="74"/>
                </a:cxn>
                <a:cxn ang="0">
                  <a:pos x="43" y="66"/>
                </a:cxn>
                <a:cxn ang="0">
                  <a:pos x="21" y="12"/>
                </a:cxn>
                <a:cxn ang="0">
                  <a:pos x="6" y="6"/>
                </a:cxn>
                <a:cxn ang="0">
                  <a:pos x="21" y="12"/>
                </a:cxn>
                <a:cxn ang="0">
                  <a:pos x="15" y="0"/>
                </a:cxn>
                <a:cxn ang="0">
                  <a:pos x="6" y="6"/>
                </a:cxn>
                <a:cxn ang="0">
                  <a:pos x="13" y="27"/>
                </a:cxn>
              </a:cxnLst>
              <a:rect l="0" t="0" r="r" b="b"/>
              <a:pathLst>
                <a:path w="43" h="74">
                  <a:moveTo>
                    <a:pt x="13" y="27"/>
                  </a:moveTo>
                  <a:lnTo>
                    <a:pt x="0" y="19"/>
                  </a:lnTo>
                  <a:lnTo>
                    <a:pt x="23" y="74"/>
                  </a:lnTo>
                  <a:lnTo>
                    <a:pt x="43" y="66"/>
                  </a:lnTo>
                  <a:lnTo>
                    <a:pt x="21" y="12"/>
                  </a:lnTo>
                  <a:lnTo>
                    <a:pt x="6" y="6"/>
                  </a:lnTo>
                  <a:lnTo>
                    <a:pt x="21" y="12"/>
                  </a:lnTo>
                  <a:lnTo>
                    <a:pt x="15" y="0"/>
                  </a:lnTo>
                  <a:lnTo>
                    <a:pt x="6" y="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345" y="3310"/>
              <a:ext cx="41" cy="30"/>
            </a:xfrm>
            <a:custGeom>
              <a:avLst/>
              <a:gdLst/>
              <a:ahLst/>
              <a:cxnLst>
                <a:cxn ang="0">
                  <a:pos x="24" y="21"/>
                </a:cxn>
                <a:cxn ang="0">
                  <a:pos x="17" y="30"/>
                </a:cxn>
                <a:cxn ang="0">
                  <a:pos x="41" y="21"/>
                </a:cxn>
                <a:cxn ang="0">
                  <a:pos x="34" y="0"/>
                </a:cxn>
                <a:cxn ang="0">
                  <a:pos x="9" y="9"/>
                </a:cxn>
                <a:cxn ang="0">
                  <a:pos x="2" y="21"/>
                </a:cxn>
                <a:cxn ang="0">
                  <a:pos x="9" y="9"/>
                </a:cxn>
                <a:cxn ang="0">
                  <a:pos x="2" y="13"/>
                </a:cxn>
                <a:cxn ang="0">
                  <a:pos x="0" y="21"/>
                </a:cxn>
                <a:cxn ang="0">
                  <a:pos x="24" y="21"/>
                </a:cxn>
              </a:cxnLst>
              <a:rect l="0" t="0" r="r" b="b"/>
              <a:pathLst>
                <a:path w="41" h="30">
                  <a:moveTo>
                    <a:pt x="24" y="21"/>
                  </a:moveTo>
                  <a:lnTo>
                    <a:pt x="17" y="30"/>
                  </a:lnTo>
                  <a:lnTo>
                    <a:pt x="41" y="21"/>
                  </a:lnTo>
                  <a:lnTo>
                    <a:pt x="34" y="0"/>
                  </a:lnTo>
                  <a:lnTo>
                    <a:pt x="9" y="9"/>
                  </a:lnTo>
                  <a:lnTo>
                    <a:pt x="2" y="21"/>
                  </a:lnTo>
                  <a:lnTo>
                    <a:pt x="9" y="9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1345" y="3331"/>
              <a:ext cx="24" cy="18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23" y="95"/>
                </a:cxn>
                <a:cxn ang="0">
                  <a:pos x="24" y="0"/>
                </a:cxn>
                <a:cxn ang="0">
                  <a:pos x="2" y="0"/>
                </a:cxn>
                <a:cxn ang="0">
                  <a:pos x="0" y="95"/>
                </a:cxn>
                <a:cxn ang="0">
                  <a:pos x="23" y="93"/>
                </a:cxn>
                <a:cxn ang="0">
                  <a:pos x="0" y="95"/>
                </a:cxn>
                <a:cxn ang="0">
                  <a:pos x="23" y="185"/>
                </a:cxn>
                <a:cxn ang="0">
                  <a:pos x="24" y="95"/>
                </a:cxn>
                <a:cxn ang="0">
                  <a:pos x="0" y="95"/>
                </a:cxn>
              </a:cxnLst>
              <a:rect l="0" t="0" r="r" b="b"/>
              <a:pathLst>
                <a:path w="24" h="185">
                  <a:moveTo>
                    <a:pt x="0" y="95"/>
                  </a:moveTo>
                  <a:lnTo>
                    <a:pt x="23" y="95"/>
                  </a:lnTo>
                  <a:lnTo>
                    <a:pt x="24" y="0"/>
                  </a:lnTo>
                  <a:lnTo>
                    <a:pt x="2" y="0"/>
                  </a:lnTo>
                  <a:lnTo>
                    <a:pt x="0" y="95"/>
                  </a:lnTo>
                  <a:lnTo>
                    <a:pt x="23" y="93"/>
                  </a:lnTo>
                  <a:lnTo>
                    <a:pt x="0" y="95"/>
                  </a:lnTo>
                  <a:lnTo>
                    <a:pt x="23" y="185"/>
                  </a:lnTo>
                  <a:lnTo>
                    <a:pt x="24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326" y="3332"/>
              <a:ext cx="42" cy="94"/>
            </a:xfrm>
            <a:custGeom>
              <a:avLst/>
              <a:gdLst/>
              <a:ahLst/>
              <a:cxnLst>
                <a:cxn ang="0">
                  <a:pos x="17" y="29"/>
                </a:cxn>
                <a:cxn ang="0">
                  <a:pos x="0" y="19"/>
                </a:cxn>
                <a:cxn ang="0">
                  <a:pos x="19" y="94"/>
                </a:cxn>
                <a:cxn ang="0">
                  <a:pos x="42" y="92"/>
                </a:cxn>
                <a:cxn ang="0">
                  <a:pos x="21" y="15"/>
                </a:cxn>
                <a:cxn ang="0">
                  <a:pos x="6" y="8"/>
                </a:cxn>
                <a:cxn ang="0">
                  <a:pos x="21" y="15"/>
                </a:cxn>
                <a:cxn ang="0">
                  <a:pos x="19" y="0"/>
                </a:cxn>
                <a:cxn ang="0">
                  <a:pos x="6" y="8"/>
                </a:cxn>
                <a:cxn ang="0">
                  <a:pos x="17" y="29"/>
                </a:cxn>
              </a:cxnLst>
              <a:rect l="0" t="0" r="r" b="b"/>
              <a:pathLst>
                <a:path w="42" h="94">
                  <a:moveTo>
                    <a:pt x="17" y="29"/>
                  </a:moveTo>
                  <a:lnTo>
                    <a:pt x="0" y="19"/>
                  </a:lnTo>
                  <a:lnTo>
                    <a:pt x="19" y="94"/>
                  </a:lnTo>
                  <a:lnTo>
                    <a:pt x="42" y="92"/>
                  </a:lnTo>
                  <a:lnTo>
                    <a:pt x="21" y="15"/>
                  </a:lnTo>
                  <a:lnTo>
                    <a:pt x="6" y="8"/>
                  </a:lnTo>
                  <a:lnTo>
                    <a:pt x="21" y="15"/>
                  </a:lnTo>
                  <a:lnTo>
                    <a:pt x="19" y="0"/>
                  </a:lnTo>
                  <a:lnTo>
                    <a:pt x="6" y="8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1307" y="3340"/>
              <a:ext cx="36" cy="28"/>
            </a:xfrm>
            <a:custGeom>
              <a:avLst/>
              <a:gdLst/>
              <a:ahLst/>
              <a:cxnLst>
                <a:cxn ang="0">
                  <a:pos x="25" y="19"/>
                </a:cxn>
                <a:cxn ang="0">
                  <a:pos x="17" y="28"/>
                </a:cxn>
                <a:cxn ang="0">
                  <a:pos x="36" y="21"/>
                </a:cxn>
                <a:cxn ang="0">
                  <a:pos x="25" y="0"/>
                </a:cxn>
                <a:cxn ang="0">
                  <a:pos x="8" y="7"/>
                </a:cxn>
                <a:cxn ang="0">
                  <a:pos x="0" y="19"/>
                </a:cxn>
                <a:cxn ang="0">
                  <a:pos x="8" y="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25" y="19"/>
                </a:cxn>
              </a:cxnLst>
              <a:rect l="0" t="0" r="r" b="b"/>
              <a:pathLst>
                <a:path w="36" h="28">
                  <a:moveTo>
                    <a:pt x="25" y="19"/>
                  </a:moveTo>
                  <a:lnTo>
                    <a:pt x="17" y="28"/>
                  </a:lnTo>
                  <a:lnTo>
                    <a:pt x="36" y="21"/>
                  </a:lnTo>
                  <a:lnTo>
                    <a:pt x="25" y="0"/>
                  </a:lnTo>
                  <a:lnTo>
                    <a:pt x="8" y="7"/>
                  </a:lnTo>
                  <a:lnTo>
                    <a:pt x="0" y="19"/>
                  </a:lnTo>
                  <a:lnTo>
                    <a:pt x="8" y="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307" y="3359"/>
              <a:ext cx="25" cy="191"/>
            </a:xfrm>
            <a:custGeom>
              <a:avLst/>
              <a:gdLst/>
              <a:ahLst/>
              <a:cxnLst>
                <a:cxn ang="0">
                  <a:pos x="2" y="156"/>
                </a:cxn>
                <a:cxn ang="0">
                  <a:pos x="25" y="150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150"/>
                </a:cxn>
                <a:cxn ang="0">
                  <a:pos x="23" y="144"/>
                </a:cxn>
                <a:cxn ang="0">
                  <a:pos x="2" y="156"/>
                </a:cxn>
                <a:cxn ang="0">
                  <a:pos x="25" y="191"/>
                </a:cxn>
                <a:cxn ang="0">
                  <a:pos x="25" y="150"/>
                </a:cxn>
                <a:cxn ang="0">
                  <a:pos x="2" y="156"/>
                </a:cxn>
              </a:cxnLst>
              <a:rect l="0" t="0" r="r" b="b"/>
              <a:pathLst>
                <a:path w="25" h="191">
                  <a:moveTo>
                    <a:pt x="2" y="156"/>
                  </a:moveTo>
                  <a:lnTo>
                    <a:pt x="25" y="15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23" y="144"/>
                  </a:lnTo>
                  <a:lnTo>
                    <a:pt x="2" y="156"/>
                  </a:lnTo>
                  <a:lnTo>
                    <a:pt x="25" y="191"/>
                  </a:lnTo>
                  <a:lnTo>
                    <a:pt x="25" y="150"/>
                  </a:lnTo>
                  <a:lnTo>
                    <a:pt x="2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285" y="3451"/>
              <a:ext cx="45" cy="64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0" y="20"/>
                </a:cxn>
                <a:cxn ang="0">
                  <a:pos x="24" y="64"/>
                </a:cxn>
                <a:cxn ang="0">
                  <a:pos x="45" y="52"/>
                </a:cxn>
                <a:cxn ang="0">
                  <a:pos x="21" y="9"/>
                </a:cxn>
                <a:cxn ang="0">
                  <a:pos x="4" y="5"/>
                </a:cxn>
                <a:cxn ang="0">
                  <a:pos x="21" y="9"/>
                </a:cxn>
                <a:cxn ang="0">
                  <a:pos x="13" y="0"/>
                </a:cxn>
                <a:cxn ang="0">
                  <a:pos x="4" y="5"/>
                </a:cxn>
                <a:cxn ang="0">
                  <a:pos x="15" y="24"/>
                </a:cxn>
              </a:cxnLst>
              <a:rect l="0" t="0" r="r" b="b"/>
              <a:pathLst>
                <a:path w="45" h="64">
                  <a:moveTo>
                    <a:pt x="15" y="24"/>
                  </a:moveTo>
                  <a:lnTo>
                    <a:pt x="0" y="20"/>
                  </a:lnTo>
                  <a:lnTo>
                    <a:pt x="24" y="64"/>
                  </a:lnTo>
                  <a:lnTo>
                    <a:pt x="45" y="52"/>
                  </a:lnTo>
                  <a:lnTo>
                    <a:pt x="21" y="9"/>
                  </a:lnTo>
                  <a:lnTo>
                    <a:pt x="4" y="5"/>
                  </a:lnTo>
                  <a:lnTo>
                    <a:pt x="21" y="9"/>
                  </a:lnTo>
                  <a:lnTo>
                    <a:pt x="13" y="0"/>
                  </a:lnTo>
                  <a:lnTo>
                    <a:pt x="4" y="5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1257" y="3456"/>
              <a:ext cx="43" cy="34"/>
            </a:xfrm>
            <a:custGeom>
              <a:avLst/>
              <a:gdLst/>
              <a:ahLst/>
              <a:cxnLst>
                <a:cxn ang="0">
                  <a:pos x="24" y="25"/>
                </a:cxn>
                <a:cxn ang="0">
                  <a:pos x="19" y="34"/>
                </a:cxn>
                <a:cxn ang="0">
                  <a:pos x="43" y="19"/>
                </a:cxn>
                <a:cxn ang="0">
                  <a:pos x="32" y="0"/>
                </a:cxn>
                <a:cxn ang="0">
                  <a:pos x="7" y="17"/>
                </a:cxn>
                <a:cxn ang="0">
                  <a:pos x="2" y="29"/>
                </a:cxn>
                <a:cxn ang="0">
                  <a:pos x="7" y="17"/>
                </a:cxn>
                <a:cxn ang="0">
                  <a:pos x="0" y="21"/>
                </a:cxn>
                <a:cxn ang="0">
                  <a:pos x="2" y="29"/>
                </a:cxn>
                <a:cxn ang="0">
                  <a:pos x="24" y="25"/>
                </a:cxn>
              </a:cxnLst>
              <a:rect l="0" t="0" r="r" b="b"/>
              <a:pathLst>
                <a:path w="43" h="34">
                  <a:moveTo>
                    <a:pt x="24" y="25"/>
                  </a:moveTo>
                  <a:lnTo>
                    <a:pt x="19" y="34"/>
                  </a:lnTo>
                  <a:lnTo>
                    <a:pt x="43" y="19"/>
                  </a:lnTo>
                  <a:lnTo>
                    <a:pt x="32" y="0"/>
                  </a:lnTo>
                  <a:lnTo>
                    <a:pt x="7" y="17"/>
                  </a:lnTo>
                  <a:lnTo>
                    <a:pt x="2" y="29"/>
                  </a:lnTo>
                  <a:lnTo>
                    <a:pt x="7" y="17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259" y="3481"/>
              <a:ext cx="39" cy="75"/>
            </a:xfrm>
            <a:custGeom>
              <a:avLst/>
              <a:gdLst/>
              <a:ahLst/>
              <a:cxnLst>
                <a:cxn ang="0">
                  <a:pos x="37" y="71"/>
                </a:cxn>
                <a:cxn ang="0">
                  <a:pos x="22" y="0"/>
                </a:cxn>
                <a:cxn ang="0">
                  <a:pos x="0" y="4"/>
                </a:cxn>
                <a:cxn ang="0">
                  <a:pos x="17" y="75"/>
                </a:cxn>
                <a:cxn ang="0">
                  <a:pos x="15" y="73"/>
                </a:cxn>
                <a:cxn ang="0">
                  <a:pos x="39" y="73"/>
                </a:cxn>
                <a:cxn ang="0">
                  <a:pos x="37" y="73"/>
                </a:cxn>
                <a:cxn ang="0">
                  <a:pos x="37" y="73"/>
                </a:cxn>
                <a:cxn ang="0">
                  <a:pos x="37" y="71"/>
                </a:cxn>
                <a:cxn ang="0">
                  <a:pos x="37" y="71"/>
                </a:cxn>
              </a:cxnLst>
              <a:rect l="0" t="0" r="r" b="b"/>
              <a:pathLst>
                <a:path w="39" h="75">
                  <a:moveTo>
                    <a:pt x="37" y="71"/>
                  </a:moveTo>
                  <a:lnTo>
                    <a:pt x="22" y="0"/>
                  </a:lnTo>
                  <a:lnTo>
                    <a:pt x="0" y="4"/>
                  </a:lnTo>
                  <a:lnTo>
                    <a:pt x="17" y="75"/>
                  </a:lnTo>
                  <a:lnTo>
                    <a:pt x="15" y="73"/>
                  </a:lnTo>
                  <a:lnTo>
                    <a:pt x="39" y="73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37" y="71"/>
                  </a:lnTo>
                  <a:lnTo>
                    <a:pt x="37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1274" y="3554"/>
              <a:ext cx="28" cy="636"/>
            </a:xfrm>
            <a:custGeom>
              <a:avLst/>
              <a:gdLst/>
              <a:ahLst/>
              <a:cxnLst>
                <a:cxn ang="0">
                  <a:pos x="15" y="612"/>
                </a:cxn>
                <a:cxn ang="0">
                  <a:pos x="28" y="625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3" y="625"/>
                </a:cxn>
                <a:cxn ang="0">
                  <a:pos x="15" y="636"/>
                </a:cxn>
                <a:cxn ang="0">
                  <a:pos x="3" y="625"/>
                </a:cxn>
                <a:cxn ang="0">
                  <a:pos x="5" y="635"/>
                </a:cxn>
                <a:cxn ang="0">
                  <a:pos x="15" y="636"/>
                </a:cxn>
                <a:cxn ang="0">
                  <a:pos x="15" y="612"/>
                </a:cxn>
              </a:cxnLst>
              <a:rect l="0" t="0" r="r" b="b"/>
              <a:pathLst>
                <a:path w="28" h="636">
                  <a:moveTo>
                    <a:pt x="15" y="612"/>
                  </a:moveTo>
                  <a:lnTo>
                    <a:pt x="28" y="625"/>
                  </a:lnTo>
                  <a:lnTo>
                    <a:pt x="24" y="0"/>
                  </a:lnTo>
                  <a:lnTo>
                    <a:pt x="0" y="0"/>
                  </a:lnTo>
                  <a:lnTo>
                    <a:pt x="3" y="625"/>
                  </a:lnTo>
                  <a:lnTo>
                    <a:pt x="15" y="636"/>
                  </a:lnTo>
                  <a:lnTo>
                    <a:pt x="3" y="625"/>
                  </a:lnTo>
                  <a:lnTo>
                    <a:pt x="5" y="635"/>
                  </a:lnTo>
                  <a:lnTo>
                    <a:pt x="15" y="636"/>
                  </a:lnTo>
                  <a:lnTo>
                    <a:pt x="15" y="6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3332" y="101"/>
              <a:ext cx="353" cy="691"/>
            </a:xfrm>
            <a:prstGeom prst="rect">
              <a:avLst/>
            </a:prstGeom>
            <a:solidFill>
              <a:srgbClr val="BF3F3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3332" y="88"/>
              <a:ext cx="367" cy="25"/>
            </a:xfrm>
            <a:custGeom>
              <a:avLst/>
              <a:gdLst/>
              <a:ahLst/>
              <a:cxnLst>
                <a:cxn ang="0">
                  <a:pos x="367" y="13"/>
                </a:cxn>
                <a:cxn ang="0">
                  <a:pos x="353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353" y="25"/>
                </a:cxn>
                <a:cxn ang="0">
                  <a:pos x="342" y="13"/>
                </a:cxn>
                <a:cxn ang="0">
                  <a:pos x="367" y="13"/>
                </a:cxn>
                <a:cxn ang="0">
                  <a:pos x="367" y="0"/>
                </a:cxn>
                <a:cxn ang="0">
                  <a:pos x="353" y="0"/>
                </a:cxn>
                <a:cxn ang="0">
                  <a:pos x="367" y="13"/>
                </a:cxn>
              </a:cxnLst>
              <a:rect l="0" t="0" r="r" b="b"/>
              <a:pathLst>
                <a:path w="367" h="25">
                  <a:moveTo>
                    <a:pt x="367" y="13"/>
                  </a:moveTo>
                  <a:lnTo>
                    <a:pt x="35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353" y="25"/>
                  </a:lnTo>
                  <a:lnTo>
                    <a:pt x="342" y="13"/>
                  </a:lnTo>
                  <a:lnTo>
                    <a:pt x="367" y="13"/>
                  </a:lnTo>
                  <a:lnTo>
                    <a:pt x="367" y="0"/>
                  </a:lnTo>
                  <a:lnTo>
                    <a:pt x="353" y="0"/>
                  </a:lnTo>
                  <a:lnTo>
                    <a:pt x="36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3674" y="101"/>
              <a:ext cx="25" cy="704"/>
            </a:xfrm>
            <a:custGeom>
              <a:avLst/>
              <a:gdLst/>
              <a:ahLst/>
              <a:cxnLst>
                <a:cxn ang="0">
                  <a:pos x="11" y="704"/>
                </a:cxn>
                <a:cxn ang="0">
                  <a:pos x="25" y="691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691"/>
                </a:cxn>
                <a:cxn ang="0">
                  <a:pos x="11" y="678"/>
                </a:cxn>
                <a:cxn ang="0">
                  <a:pos x="11" y="704"/>
                </a:cxn>
                <a:cxn ang="0">
                  <a:pos x="25" y="704"/>
                </a:cxn>
                <a:cxn ang="0">
                  <a:pos x="25" y="691"/>
                </a:cxn>
                <a:cxn ang="0">
                  <a:pos x="11" y="704"/>
                </a:cxn>
              </a:cxnLst>
              <a:rect l="0" t="0" r="r" b="b"/>
              <a:pathLst>
                <a:path w="25" h="704">
                  <a:moveTo>
                    <a:pt x="11" y="704"/>
                  </a:moveTo>
                  <a:lnTo>
                    <a:pt x="25" y="691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691"/>
                  </a:lnTo>
                  <a:lnTo>
                    <a:pt x="11" y="678"/>
                  </a:lnTo>
                  <a:lnTo>
                    <a:pt x="11" y="704"/>
                  </a:lnTo>
                  <a:lnTo>
                    <a:pt x="25" y="704"/>
                  </a:lnTo>
                  <a:lnTo>
                    <a:pt x="25" y="691"/>
                  </a:lnTo>
                  <a:lnTo>
                    <a:pt x="11" y="7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3321" y="779"/>
              <a:ext cx="364" cy="2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6"/>
                </a:cxn>
                <a:cxn ang="0">
                  <a:pos x="364" y="26"/>
                </a:cxn>
                <a:cxn ang="0">
                  <a:pos x="364" y="0"/>
                </a:cxn>
                <a:cxn ang="0">
                  <a:pos x="11" y="0"/>
                </a:cxn>
                <a:cxn ang="0">
                  <a:pos x="24" y="13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11" y="26"/>
                </a:cxn>
                <a:cxn ang="0">
                  <a:pos x="0" y="13"/>
                </a:cxn>
              </a:cxnLst>
              <a:rect l="0" t="0" r="r" b="b"/>
              <a:pathLst>
                <a:path w="364" h="26">
                  <a:moveTo>
                    <a:pt x="0" y="13"/>
                  </a:moveTo>
                  <a:lnTo>
                    <a:pt x="11" y="26"/>
                  </a:lnTo>
                  <a:lnTo>
                    <a:pt x="364" y="26"/>
                  </a:lnTo>
                  <a:lnTo>
                    <a:pt x="364" y="0"/>
                  </a:lnTo>
                  <a:lnTo>
                    <a:pt x="11" y="0"/>
                  </a:lnTo>
                  <a:lnTo>
                    <a:pt x="24" y="13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11" y="2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3321" y="88"/>
              <a:ext cx="24" cy="70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704"/>
                </a:cxn>
                <a:cxn ang="0">
                  <a:pos x="24" y="704"/>
                </a:cxn>
                <a:cxn ang="0">
                  <a:pos x="24" y="13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4" h="704">
                  <a:moveTo>
                    <a:pt x="11" y="0"/>
                  </a:moveTo>
                  <a:lnTo>
                    <a:pt x="0" y="13"/>
                  </a:lnTo>
                  <a:lnTo>
                    <a:pt x="0" y="704"/>
                  </a:lnTo>
                  <a:lnTo>
                    <a:pt x="24" y="704"/>
                  </a:lnTo>
                  <a:lnTo>
                    <a:pt x="24" y="13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1839" y="17"/>
              <a:ext cx="2367" cy="1183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367" y="1183"/>
                </a:cxn>
                <a:cxn ang="0">
                  <a:pos x="0" y="1183"/>
                </a:cxn>
                <a:cxn ang="0">
                  <a:pos x="1183" y="0"/>
                </a:cxn>
              </a:cxnLst>
              <a:rect l="0" t="0" r="r" b="b"/>
              <a:pathLst>
                <a:path w="2367" h="1183">
                  <a:moveTo>
                    <a:pt x="1183" y="0"/>
                  </a:moveTo>
                  <a:lnTo>
                    <a:pt x="2367" y="1183"/>
                  </a:lnTo>
                  <a:lnTo>
                    <a:pt x="0" y="1183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D1A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3015" y="9"/>
              <a:ext cx="1219" cy="1204"/>
            </a:xfrm>
            <a:custGeom>
              <a:avLst/>
              <a:gdLst/>
              <a:ahLst/>
              <a:cxnLst>
                <a:cxn ang="0">
                  <a:pos x="1191" y="1204"/>
                </a:cxn>
                <a:cxn ang="0">
                  <a:pos x="1198" y="1183"/>
                </a:cxn>
                <a:cxn ang="0">
                  <a:pos x="15" y="0"/>
                </a:cxn>
                <a:cxn ang="0">
                  <a:pos x="0" y="14"/>
                </a:cxn>
                <a:cxn ang="0">
                  <a:pos x="1183" y="1198"/>
                </a:cxn>
                <a:cxn ang="0">
                  <a:pos x="1191" y="1178"/>
                </a:cxn>
                <a:cxn ang="0">
                  <a:pos x="1191" y="1204"/>
                </a:cxn>
                <a:cxn ang="0">
                  <a:pos x="1219" y="1204"/>
                </a:cxn>
                <a:cxn ang="0">
                  <a:pos x="1198" y="1183"/>
                </a:cxn>
                <a:cxn ang="0">
                  <a:pos x="1191" y="1204"/>
                </a:cxn>
              </a:cxnLst>
              <a:rect l="0" t="0" r="r" b="b"/>
              <a:pathLst>
                <a:path w="1219" h="1204">
                  <a:moveTo>
                    <a:pt x="1191" y="1204"/>
                  </a:moveTo>
                  <a:lnTo>
                    <a:pt x="1198" y="1183"/>
                  </a:lnTo>
                  <a:lnTo>
                    <a:pt x="15" y="0"/>
                  </a:lnTo>
                  <a:lnTo>
                    <a:pt x="0" y="14"/>
                  </a:lnTo>
                  <a:lnTo>
                    <a:pt x="1183" y="1198"/>
                  </a:lnTo>
                  <a:lnTo>
                    <a:pt x="1191" y="1178"/>
                  </a:lnTo>
                  <a:lnTo>
                    <a:pt x="1191" y="1204"/>
                  </a:lnTo>
                  <a:lnTo>
                    <a:pt x="1219" y="1204"/>
                  </a:lnTo>
                  <a:lnTo>
                    <a:pt x="1198" y="1183"/>
                  </a:lnTo>
                  <a:lnTo>
                    <a:pt x="1191" y="12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1811" y="1187"/>
              <a:ext cx="2395" cy="26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28" y="26"/>
                </a:cxn>
                <a:cxn ang="0">
                  <a:pos x="2395" y="26"/>
                </a:cxn>
                <a:cxn ang="0">
                  <a:pos x="2395" y="0"/>
                </a:cxn>
                <a:cxn ang="0">
                  <a:pos x="28" y="0"/>
                </a:cxn>
                <a:cxn ang="0">
                  <a:pos x="36" y="20"/>
                </a:cxn>
                <a:cxn ang="0">
                  <a:pos x="22" y="5"/>
                </a:cxn>
                <a:cxn ang="0">
                  <a:pos x="0" y="26"/>
                </a:cxn>
                <a:cxn ang="0">
                  <a:pos x="28" y="26"/>
                </a:cxn>
                <a:cxn ang="0">
                  <a:pos x="22" y="5"/>
                </a:cxn>
              </a:cxnLst>
              <a:rect l="0" t="0" r="r" b="b"/>
              <a:pathLst>
                <a:path w="2395" h="26">
                  <a:moveTo>
                    <a:pt x="22" y="5"/>
                  </a:moveTo>
                  <a:lnTo>
                    <a:pt x="28" y="26"/>
                  </a:lnTo>
                  <a:lnTo>
                    <a:pt x="2395" y="26"/>
                  </a:lnTo>
                  <a:lnTo>
                    <a:pt x="2395" y="0"/>
                  </a:lnTo>
                  <a:lnTo>
                    <a:pt x="28" y="0"/>
                  </a:lnTo>
                  <a:lnTo>
                    <a:pt x="36" y="20"/>
                  </a:lnTo>
                  <a:lnTo>
                    <a:pt x="22" y="5"/>
                  </a:lnTo>
                  <a:lnTo>
                    <a:pt x="0" y="26"/>
                  </a:lnTo>
                  <a:lnTo>
                    <a:pt x="28" y="26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1833" y="0"/>
              <a:ext cx="1197" cy="1207"/>
            </a:xfrm>
            <a:custGeom>
              <a:avLst/>
              <a:gdLst/>
              <a:ahLst/>
              <a:cxnLst>
                <a:cxn ang="0">
                  <a:pos x="1197" y="9"/>
                </a:cxn>
                <a:cxn ang="0">
                  <a:pos x="1182" y="9"/>
                </a:cxn>
                <a:cxn ang="0">
                  <a:pos x="0" y="1192"/>
                </a:cxn>
                <a:cxn ang="0">
                  <a:pos x="14" y="1207"/>
                </a:cxn>
                <a:cxn ang="0">
                  <a:pos x="1197" y="23"/>
                </a:cxn>
                <a:cxn ang="0">
                  <a:pos x="1182" y="23"/>
                </a:cxn>
                <a:cxn ang="0">
                  <a:pos x="1197" y="9"/>
                </a:cxn>
                <a:cxn ang="0">
                  <a:pos x="1189" y="0"/>
                </a:cxn>
                <a:cxn ang="0">
                  <a:pos x="1182" y="9"/>
                </a:cxn>
                <a:cxn ang="0">
                  <a:pos x="1197" y="9"/>
                </a:cxn>
              </a:cxnLst>
              <a:rect l="0" t="0" r="r" b="b"/>
              <a:pathLst>
                <a:path w="1197" h="1207">
                  <a:moveTo>
                    <a:pt x="1197" y="9"/>
                  </a:moveTo>
                  <a:lnTo>
                    <a:pt x="1182" y="9"/>
                  </a:lnTo>
                  <a:lnTo>
                    <a:pt x="0" y="1192"/>
                  </a:lnTo>
                  <a:lnTo>
                    <a:pt x="14" y="1207"/>
                  </a:lnTo>
                  <a:lnTo>
                    <a:pt x="1197" y="23"/>
                  </a:lnTo>
                  <a:lnTo>
                    <a:pt x="1182" y="23"/>
                  </a:lnTo>
                  <a:lnTo>
                    <a:pt x="1197" y="9"/>
                  </a:lnTo>
                  <a:lnTo>
                    <a:pt x="1189" y="0"/>
                  </a:lnTo>
                  <a:lnTo>
                    <a:pt x="1182" y="9"/>
                  </a:lnTo>
                  <a:lnTo>
                    <a:pt x="119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1929" y="107"/>
              <a:ext cx="2192" cy="3625"/>
            </a:xfrm>
            <a:custGeom>
              <a:avLst/>
              <a:gdLst/>
              <a:ahLst/>
              <a:cxnLst>
                <a:cxn ang="0">
                  <a:pos x="0" y="1095"/>
                </a:cxn>
                <a:cxn ang="0">
                  <a:pos x="1095" y="0"/>
                </a:cxn>
                <a:cxn ang="0">
                  <a:pos x="2192" y="1095"/>
                </a:cxn>
                <a:cxn ang="0">
                  <a:pos x="2192" y="3625"/>
                </a:cxn>
                <a:cxn ang="0">
                  <a:pos x="0" y="3625"/>
                </a:cxn>
                <a:cxn ang="0">
                  <a:pos x="0" y="1095"/>
                </a:cxn>
              </a:cxnLst>
              <a:rect l="0" t="0" r="r" b="b"/>
              <a:pathLst>
                <a:path w="2192" h="3625">
                  <a:moveTo>
                    <a:pt x="0" y="1095"/>
                  </a:moveTo>
                  <a:lnTo>
                    <a:pt x="1095" y="0"/>
                  </a:lnTo>
                  <a:lnTo>
                    <a:pt x="2192" y="1095"/>
                  </a:lnTo>
                  <a:lnTo>
                    <a:pt x="2192" y="3625"/>
                  </a:lnTo>
                  <a:lnTo>
                    <a:pt x="0" y="3625"/>
                  </a:lnTo>
                  <a:lnTo>
                    <a:pt x="0" y="1095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1924" y="90"/>
              <a:ext cx="1108" cy="1119"/>
            </a:xfrm>
            <a:custGeom>
              <a:avLst/>
              <a:gdLst/>
              <a:ahLst/>
              <a:cxnLst>
                <a:cxn ang="0">
                  <a:pos x="1108" y="10"/>
                </a:cxn>
                <a:cxn ang="0">
                  <a:pos x="1093" y="10"/>
                </a:cxn>
                <a:cxn ang="0">
                  <a:pos x="0" y="1104"/>
                </a:cxn>
                <a:cxn ang="0">
                  <a:pos x="13" y="1119"/>
                </a:cxn>
                <a:cxn ang="0">
                  <a:pos x="1108" y="23"/>
                </a:cxn>
                <a:cxn ang="0">
                  <a:pos x="1093" y="23"/>
                </a:cxn>
                <a:cxn ang="0">
                  <a:pos x="1108" y="10"/>
                </a:cxn>
                <a:cxn ang="0">
                  <a:pos x="1100" y="0"/>
                </a:cxn>
                <a:cxn ang="0">
                  <a:pos x="1093" y="10"/>
                </a:cxn>
                <a:cxn ang="0">
                  <a:pos x="1108" y="10"/>
                </a:cxn>
              </a:cxnLst>
              <a:rect l="0" t="0" r="r" b="b"/>
              <a:pathLst>
                <a:path w="1108" h="1119">
                  <a:moveTo>
                    <a:pt x="1108" y="10"/>
                  </a:moveTo>
                  <a:lnTo>
                    <a:pt x="1093" y="10"/>
                  </a:lnTo>
                  <a:lnTo>
                    <a:pt x="0" y="1104"/>
                  </a:lnTo>
                  <a:lnTo>
                    <a:pt x="13" y="1119"/>
                  </a:lnTo>
                  <a:lnTo>
                    <a:pt x="1108" y="23"/>
                  </a:lnTo>
                  <a:lnTo>
                    <a:pt x="1093" y="23"/>
                  </a:lnTo>
                  <a:lnTo>
                    <a:pt x="1108" y="10"/>
                  </a:lnTo>
                  <a:lnTo>
                    <a:pt x="1100" y="0"/>
                  </a:lnTo>
                  <a:lnTo>
                    <a:pt x="1093" y="10"/>
                  </a:lnTo>
                  <a:lnTo>
                    <a:pt x="110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3017" y="100"/>
              <a:ext cx="1117" cy="1109"/>
            </a:xfrm>
            <a:custGeom>
              <a:avLst/>
              <a:gdLst/>
              <a:ahLst/>
              <a:cxnLst>
                <a:cxn ang="0">
                  <a:pos x="1117" y="1102"/>
                </a:cxn>
                <a:cxn ang="0">
                  <a:pos x="1104" y="1088"/>
                </a:cxn>
                <a:cxn ang="0">
                  <a:pos x="1070" y="1055"/>
                </a:cxn>
                <a:cxn ang="0">
                  <a:pos x="1020" y="1002"/>
                </a:cxn>
                <a:cxn ang="0">
                  <a:pos x="954" y="936"/>
                </a:cxn>
                <a:cxn ang="0">
                  <a:pos x="875" y="857"/>
                </a:cxn>
                <a:cxn ang="0">
                  <a:pos x="787" y="769"/>
                </a:cxn>
                <a:cxn ang="0">
                  <a:pos x="691" y="674"/>
                </a:cxn>
                <a:cxn ang="0">
                  <a:pos x="593" y="576"/>
                </a:cxn>
                <a:cxn ang="0">
                  <a:pos x="494" y="476"/>
                </a:cxn>
                <a:cxn ang="0">
                  <a:pos x="396" y="381"/>
                </a:cxn>
                <a:cxn ang="0">
                  <a:pos x="304" y="289"/>
                </a:cxn>
                <a:cxn ang="0">
                  <a:pos x="220" y="204"/>
                </a:cxn>
                <a:cxn ang="0">
                  <a:pos x="144" y="129"/>
                </a:cxn>
                <a:cxn ang="0">
                  <a:pos x="84" y="69"/>
                </a:cxn>
                <a:cxn ang="0">
                  <a:pos x="39" y="24"/>
                </a:cxn>
                <a:cxn ang="0">
                  <a:pos x="15" y="0"/>
                </a:cxn>
                <a:cxn ang="0">
                  <a:pos x="0" y="13"/>
                </a:cxn>
                <a:cxn ang="0">
                  <a:pos x="1097" y="1109"/>
                </a:cxn>
                <a:cxn ang="0">
                  <a:pos x="1093" y="1102"/>
                </a:cxn>
                <a:cxn ang="0">
                  <a:pos x="1117" y="1102"/>
                </a:cxn>
                <a:cxn ang="0">
                  <a:pos x="1117" y="1098"/>
                </a:cxn>
                <a:cxn ang="0">
                  <a:pos x="1112" y="1094"/>
                </a:cxn>
                <a:cxn ang="0">
                  <a:pos x="1117" y="1102"/>
                </a:cxn>
              </a:cxnLst>
              <a:rect l="0" t="0" r="r" b="b"/>
              <a:pathLst>
                <a:path w="1117" h="1109">
                  <a:moveTo>
                    <a:pt x="1117" y="1102"/>
                  </a:moveTo>
                  <a:lnTo>
                    <a:pt x="1104" y="1088"/>
                  </a:lnTo>
                  <a:lnTo>
                    <a:pt x="1070" y="1055"/>
                  </a:lnTo>
                  <a:lnTo>
                    <a:pt x="1020" y="1002"/>
                  </a:lnTo>
                  <a:lnTo>
                    <a:pt x="954" y="936"/>
                  </a:lnTo>
                  <a:lnTo>
                    <a:pt x="875" y="857"/>
                  </a:lnTo>
                  <a:lnTo>
                    <a:pt x="787" y="769"/>
                  </a:lnTo>
                  <a:lnTo>
                    <a:pt x="691" y="674"/>
                  </a:lnTo>
                  <a:lnTo>
                    <a:pt x="593" y="576"/>
                  </a:lnTo>
                  <a:lnTo>
                    <a:pt x="494" y="476"/>
                  </a:lnTo>
                  <a:lnTo>
                    <a:pt x="396" y="381"/>
                  </a:lnTo>
                  <a:lnTo>
                    <a:pt x="304" y="289"/>
                  </a:lnTo>
                  <a:lnTo>
                    <a:pt x="220" y="204"/>
                  </a:lnTo>
                  <a:lnTo>
                    <a:pt x="144" y="129"/>
                  </a:lnTo>
                  <a:lnTo>
                    <a:pt x="84" y="69"/>
                  </a:lnTo>
                  <a:lnTo>
                    <a:pt x="39" y="24"/>
                  </a:lnTo>
                  <a:lnTo>
                    <a:pt x="15" y="0"/>
                  </a:lnTo>
                  <a:lnTo>
                    <a:pt x="0" y="13"/>
                  </a:lnTo>
                  <a:lnTo>
                    <a:pt x="1097" y="1109"/>
                  </a:lnTo>
                  <a:lnTo>
                    <a:pt x="1093" y="1102"/>
                  </a:lnTo>
                  <a:lnTo>
                    <a:pt x="1117" y="1102"/>
                  </a:lnTo>
                  <a:lnTo>
                    <a:pt x="1117" y="1098"/>
                  </a:lnTo>
                  <a:lnTo>
                    <a:pt x="1112" y="1094"/>
                  </a:lnTo>
                  <a:lnTo>
                    <a:pt x="1117" y="1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4110" y="1202"/>
              <a:ext cx="24" cy="2544"/>
            </a:xfrm>
            <a:custGeom>
              <a:avLst/>
              <a:gdLst/>
              <a:ahLst/>
              <a:cxnLst>
                <a:cxn ang="0">
                  <a:pos x="11" y="2544"/>
                </a:cxn>
                <a:cxn ang="0">
                  <a:pos x="24" y="25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2530"/>
                </a:cxn>
                <a:cxn ang="0">
                  <a:pos x="11" y="2517"/>
                </a:cxn>
                <a:cxn ang="0">
                  <a:pos x="11" y="2544"/>
                </a:cxn>
                <a:cxn ang="0">
                  <a:pos x="24" y="2544"/>
                </a:cxn>
                <a:cxn ang="0">
                  <a:pos x="24" y="2530"/>
                </a:cxn>
                <a:cxn ang="0">
                  <a:pos x="11" y="2544"/>
                </a:cxn>
              </a:cxnLst>
              <a:rect l="0" t="0" r="r" b="b"/>
              <a:pathLst>
                <a:path w="24" h="2544">
                  <a:moveTo>
                    <a:pt x="11" y="2544"/>
                  </a:moveTo>
                  <a:lnTo>
                    <a:pt x="24" y="25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530"/>
                  </a:lnTo>
                  <a:lnTo>
                    <a:pt x="11" y="2517"/>
                  </a:lnTo>
                  <a:lnTo>
                    <a:pt x="11" y="2544"/>
                  </a:lnTo>
                  <a:lnTo>
                    <a:pt x="24" y="2544"/>
                  </a:lnTo>
                  <a:lnTo>
                    <a:pt x="24" y="2530"/>
                  </a:lnTo>
                  <a:lnTo>
                    <a:pt x="11" y="25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1918" y="3719"/>
              <a:ext cx="2203" cy="2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7"/>
                </a:cxn>
                <a:cxn ang="0">
                  <a:pos x="2203" y="27"/>
                </a:cxn>
                <a:cxn ang="0">
                  <a:pos x="2203" y="0"/>
                </a:cxn>
                <a:cxn ang="0">
                  <a:pos x="11" y="0"/>
                </a:cxn>
                <a:cxn ang="0">
                  <a:pos x="24" y="13"/>
                </a:cxn>
                <a:cxn ang="0">
                  <a:pos x="0" y="13"/>
                </a:cxn>
                <a:cxn ang="0">
                  <a:pos x="0" y="27"/>
                </a:cxn>
                <a:cxn ang="0">
                  <a:pos x="11" y="27"/>
                </a:cxn>
                <a:cxn ang="0">
                  <a:pos x="0" y="13"/>
                </a:cxn>
              </a:cxnLst>
              <a:rect l="0" t="0" r="r" b="b"/>
              <a:pathLst>
                <a:path w="2203" h="27">
                  <a:moveTo>
                    <a:pt x="0" y="13"/>
                  </a:moveTo>
                  <a:lnTo>
                    <a:pt x="11" y="27"/>
                  </a:lnTo>
                  <a:lnTo>
                    <a:pt x="2203" y="27"/>
                  </a:lnTo>
                  <a:lnTo>
                    <a:pt x="2203" y="0"/>
                  </a:lnTo>
                  <a:lnTo>
                    <a:pt x="11" y="0"/>
                  </a:lnTo>
                  <a:lnTo>
                    <a:pt x="24" y="13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11" y="2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1918" y="1194"/>
              <a:ext cx="24" cy="25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8"/>
                </a:cxn>
                <a:cxn ang="0">
                  <a:pos x="0" y="2538"/>
                </a:cxn>
                <a:cxn ang="0">
                  <a:pos x="24" y="2538"/>
                </a:cxn>
                <a:cxn ang="0">
                  <a:pos x="24" y="8"/>
                </a:cxn>
                <a:cxn ang="0">
                  <a:pos x="19" y="15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24" h="2538">
                  <a:moveTo>
                    <a:pt x="6" y="0"/>
                  </a:moveTo>
                  <a:lnTo>
                    <a:pt x="0" y="8"/>
                  </a:lnTo>
                  <a:lnTo>
                    <a:pt x="0" y="2538"/>
                  </a:lnTo>
                  <a:lnTo>
                    <a:pt x="24" y="2538"/>
                  </a:lnTo>
                  <a:lnTo>
                    <a:pt x="24" y="8"/>
                  </a:lnTo>
                  <a:lnTo>
                    <a:pt x="19" y="15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2170" y="2580"/>
              <a:ext cx="357" cy="831"/>
            </a:xfrm>
            <a:prstGeom prst="rect">
              <a:avLst/>
            </a:prstGeom>
            <a:solidFill>
              <a:srgbClr val="007F3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2170" y="2566"/>
              <a:ext cx="368" cy="25"/>
            </a:xfrm>
            <a:custGeom>
              <a:avLst/>
              <a:gdLst/>
              <a:ahLst/>
              <a:cxnLst>
                <a:cxn ang="0">
                  <a:pos x="368" y="14"/>
                </a:cxn>
                <a:cxn ang="0">
                  <a:pos x="357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357" y="25"/>
                </a:cxn>
                <a:cxn ang="0">
                  <a:pos x="343" y="14"/>
                </a:cxn>
                <a:cxn ang="0">
                  <a:pos x="368" y="14"/>
                </a:cxn>
                <a:cxn ang="0">
                  <a:pos x="368" y="0"/>
                </a:cxn>
                <a:cxn ang="0">
                  <a:pos x="357" y="0"/>
                </a:cxn>
                <a:cxn ang="0">
                  <a:pos x="368" y="14"/>
                </a:cxn>
              </a:cxnLst>
              <a:rect l="0" t="0" r="r" b="b"/>
              <a:pathLst>
                <a:path w="368" h="25">
                  <a:moveTo>
                    <a:pt x="368" y="14"/>
                  </a:moveTo>
                  <a:lnTo>
                    <a:pt x="357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357" y="25"/>
                  </a:lnTo>
                  <a:lnTo>
                    <a:pt x="343" y="14"/>
                  </a:lnTo>
                  <a:lnTo>
                    <a:pt x="368" y="14"/>
                  </a:lnTo>
                  <a:lnTo>
                    <a:pt x="368" y="0"/>
                  </a:lnTo>
                  <a:lnTo>
                    <a:pt x="357" y="0"/>
                  </a:lnTo>
                  <a:lnTo>
                    <a:pt x="3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2513" y="2580"/>
              <a:ext cx="25" cy="844"/>
            </a:xfrm>
            <a:custGeom>
              <a:avLst/>
              <a:gdLst/>
              <a:ahLst/>
              <a:cxnLst>
                <a:cxn ang="0">
                  <a:pos x="14" y="844"/>
                </a:cxn>
                <a:cxn ang="0">
                  <a:pos x="25" y="831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831"/>
                </a:cxn>
                <a:cxn ang="0">
                  <a:pos x="14" y="818"/>
                </a:cxn>
                <a:cxn ang="0">
                  <a:pos x="14" y="844"/>
                </a:cxn>
                <a:cxn ang="0">
                  <a:pos x="25" y="844"/>
                </a:cxn>
                <a:cxn ang="0">
                  <a:pos x="25" y="831"/>
                </a:cxn>
                <a:cxn ang="0">
                  <a:pos x="14" y="844"/>
                </a:cxn>
              </a:cxnLst>
              <a:rect l="0" t="0" r="r" b="b"/>
              <a:pathLst>
                <a:path w="25" h="844">
                  <a:moveTo>
                    <a:pt x="14" y="844"/>
                  </a:moveTo>
                  <a:lnTo>
                    <a:pt x="25" y="831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31"/>
                  </a:lnTo>
                  <a:lnTo>
                    <a:pt x="14" y="818"/>
                  </a:lnTo>
                  <a:lnTo>
                    <a:pt x="14" y="844"/>
                  </a:lnTo>
                  <a:lnTo>
                    <a:pt x="25" y="844"/>
                  </a:lnTo>
                  <a:lnTo>
                    <a:pt x="25" y="831"/>
                  </a:lnTo>
                  <a:lnTo>
                    <a:pt x="14" y="8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2158" y="3398"/>
              <a:ext cx="369" cy="2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2" y="26"/>
                </a:cxn>
                <a:cxn ang="0">
                  <a:pos x="369" y="26"/>
                </a:cxn>
                <a:cxn ang="0">
                  <a:pos x="369" y="0"/>
                </a:cxn>
                <a:cxn ang="0">
                  <a:pos x="12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12" y="26"/>
                </a:cxn>
                <a:cxn ang="0">
                  <a:pos x="0" y="13"/>
                </a:cxn>
              </a:cxnLst>
              <a:rect l="0" t="0" r="r" b="b"/>
              <a:pathLst>
                <a:path w="369" h="26">
                  <a:moveTo>
                    <a:pt x="0" y="13"/>
                  </a:moveTo>
                  <a:lnTo>
                    <a:pt x="12" y="26"/>
                  </a:lnTo>
                  <a:lnTo>
                    <a:pt x="369" y="26"/>
                  </a:lnTo>
                  <a:lnTo>
                    <a:pt x="369" y="0"/>
                  </a:lnTo>
                  <a:lnTo>
                    <a:pt x="12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12" y="2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2158" y="2566"/>
              <a:ext cx="25" cy="84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4"/>
                </a:cxn>
                <a:cxn ang="0">
                  <a:pos x="0" y="845"/>
                </a:cxn>
                <a:cxn ang="0">
                  <a:pos x="25" y="845"/>
                </a:cxn>
                <a:cxn ang="0">
                  <a:pos x="25" y="14"/>
                </a:cxn>
                <a:cxn ang="0">
                  <a:pos x="12" y="25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2" y="0"/>
                </a:cxn>
              </a:cxnLst>
              <a:rect l="0" t="0" r="r" b="b"/>
              <a:pathLst>
                <a:path w="25" h="845">
                  <a:moveTo>
                    <a:pt x="12" y="0"/>
                  </a:moveTo>
                  <a:lnTo>
                    <a:pt x="0" y="14"/>
                  </a:lnTo>
                  <a:lnTo>
                    <a:pt x="0" y="845"/>
                  </a:lnTo>
                  <a:lnTo>
                    <a:pt x="25" y="845"/>
                  </a:lnTo>
                  <a:lnTo>
                    <a:pt x="25" y="14"/>
                  </a:lnTo>
                  <a:lnTo>
                    <a:pt x="12" y="2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2017" y="2580"/>
              <a:ext cx="160" cy="831"/>
            </a:xfrm>
            <a:prstGeom prst="rect">
              <a:avLst/>
            </a:prstGeom>
            <a:solidFill>
              <a:srgbClr val="003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2017" y="2566"/>
              <a:ext cx="171" cy="25"/>
            </a:xfrm>
            <a:custGeom>
              <a:avLst/>
              <a:gdLst/>
              <a:ahLst/>
              <a:cxnLst>
                <a:cxn ang="0">
                  <a:pos x="171" y="14"/>
                </a:cxn>
                <a:cxn ang="0">
                  <a:pos x="160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60" y="25"/>
                </a:cxn>
                <a:cxn ang="0">
                  <a:pos x="147" y="14"/>
                </a:cxn>
                <a:cxn ang="0">
                  <a:pos x="171" y="14"/>
                </a:cxn>
                <a:cxn ang="0">
                  <a:pos x="171" y="0"/>
                </a:cxn>
                <a:cxn ang="0">
                  <a:pos x="160" y="0"/>
                </a:cxn>
                <a:cxn ang="0">
                  <a:pos x="171" y="14"/>
                </a:cxn>
              </a:cxnLst>
              <a:rect l="0" t="0" r="r" b="b"/>
              <a:pathLst>
                <a:path w="171" h="25">
                  <a:moveTo>
                    <a:pt x="171" y="14"/>
                  </a:moveTo>
                  <a:lnTo>
                    <a:pt x="160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60" y="25"/>
                  </a:lnTo>
                  <a:lnTo>
                    <a:pt x="147" y="14"/>
                  </a:lnTo>
                  <a:lnTo>
                    <a:pt x="171" y="14"/>
                  </a:lnTo>
                  <a:lnTo>
                    <a:pt x="171" y="0"/>
                  </a:lnTo>
                  <a:lnTo>
                    <a:pt x="160" y="0"/>
                  </a:lnTo>
                  <a:lnTo>
                    <a:pt x="17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2164" y="2580"/>
              <a:ext cx="24" cy="844"/>
            </a:xfrm>
            <a:custGeom>
              <a:avLst/>
              <a:gdLst/>
              <a:ahLst/>
              <a:cxnLst>
                <a:cxn ang="0">
                  <a:pos x="13" y="844"/>
                </a:cxn>
                <a:cxn ang="0">
                  <a:pos x="24" y="831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31"/>
                </a:cxn>
                <a:cxn ang="0">
                  <a:pos x="13" y="818"/>
                </a:cxn>
                <a:cxn ang="0">
                  <a:pos x="13" y="844"/>
                </a:cxn>
                <a:cxn ang="0">
                  <a:pos x="24" y="844"/>
                </a:cxn>
                <a:cxn ang="0">
                  <a:pos x="24" y="831"/>
                </a:cxn>
                <a:cxn ang="0">
                  <a:pos x="13" y="844"/>
                </a:cxn>
              </a:cxnLst>
              <a:rect l="0" t="0" r="r" b="b"/>
              <a:pathLst>
                <a:path w="24" h="844">
                  <a:moveTo>
                    <a:pt x="13" y="844"/>
                  </a:moveTo>
                  <a:lnTo>
                    <a:pt x="24" y="831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31"/>
                  </a:lnTo>
                  <a:lnTo>
                    <a:pt x="13" y="818"/>
                  </a:lnTo>
                  <a:lnTo>
                    <a:pt x="13" y="844"/>
                  </a:lnTo>
                  <a:lnTo>
                    <a:pt x="24" y="844"/>
                  </a:lnTo>
                  <a:lnTo>
                    <a:pt x="24" y="831"/>
                  </a:lnTo>
                  <a:lnTo>
                    <a:pt x="13" y="8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2006" y="3398"/>
              <a:ext cx="171" cy="2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6"/>
                </a:cxn>
                <a:cxn ang="0">
                  <a:pos x="171" y="26"/>
                </a:cxn>
                <a:cxn ang="0">
                  <a:pos x="171" y="0"/>
                </a:cxn>
                <a:cxn ang="0">
                  <a:pos x="11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11" y="26"/>
                </a:cxn>
                <a:cxn ang="0">
                  <a:pos x="0" y="13"/>
                </a:cxn>
              </a:cxnLst>
              <a:rect l="0" t="0" r="r" b="b"/>
              <a:pathLst>
                <a:path w="171" h="26">
                  <a:moveTo>
                    <a:pt x="0" y="13"/>
                  </a:moveTo>
                  <a:lnTo>
                    <a:pt x="11" y="26"/>
                  </a:lnTo>
                  <a:lnTo>
                    <a:pt x="171" y="26"/>
                  </a:lnTo>
                  <a:lnTo>
                    <a:pt x="171" y="0"/>
                  </a:lnTo>
                  <a:lnTo>
                    <a:pt x="11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11" y="2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2006" y="2566"/>
              <a:ext cx="25" cy="84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4"/>
                </a:cxn>
                <a:cxn ang="0">
                  <a:pos x="0" y="845"/>
                </a:cxn>
                <a:cxn ang="0">
                  <a:pos x="25" y="845"/>
                </a:cxn>
                <a:cxn ang="0">
                  <a:pos x="25" y="14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1" y="0"/>
                </a:cxn>
              </a:cxnLst>
              <a:rect l="0" t="0" r="r" b="b"/>
              <a:pathLst>
                <a:path w="25" h="845">
                  <a:moveTo>
                    <a:pt x="11" y="0"/>
                  </a:moveTo>
                  <a:lnTo>
                    <a:pt x="0" y="14"/>
                  </a:lnTo>
                  <a:lnTo>
                    <a:pt x="0" y="845"/>
                  </a:lnTo>
                  <a:lnTo>
                    <a:pt x="25" y="845"/>
                  </a:lnTo>
                  <a:lnTo>
                    <a:pt x="25" y="14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2519" y="2580"/>
              <a:ext cx="162" cy="829"/>
            </a:xfrm>
            <a:prstGeom prst="rect">
              <a:avLst/>
            </a:prstGeom>
            <a:solidFill>
              <a:srgbClr val="003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2519" y="2566"/>
              <a:ext cx="173" cy="25"/>
            </a:xfrm>
            <a:custGeom>
              <a:avLst/>
              <a:gdLst/>
              <a:ahLst/>
              <a:cxnLst>
                <a:cxn ang="0">
                  <a:pos x="173" y="14"/>
                </a:cxn>
                <a:cxn ang="0">
                  <a:pos x="162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62" y="25"/>
                </a:cxn>
                <a:cxn ang="0">
                  <a:pos x="148" y="14"/>
                </a:cxn>
                <a:cxn ang="0">
                  <a:pos x="173" y="14"/>
                </a:cxn>
                <a:cxn ang="0">
                  <a:pos x="173" y="0"/>
                </a:cxn>
                <a:cxn ang="0">
                  <a:pos x="162" y="0"/>
                </a:cxn>
                <a:cxn ang="0">
                  <a:pos x="173" y="14"/>
                </a:cxn>
              </a:cxnLst>
              <a:rect l="0" t="0" r="r" b="b"/>
              <a:pathLst>
                <a:path w="173" h="25">
                  <a:moveTo>
                    <a:pt x="173" y="14"/>
                  </a:moveTo>
                  <a:lnTo>
                    <a:pt x="16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62" y="25"/>
                  </a:lnTo>
                  <a:lnTo>
                    <a:pt x="148" y="14"/>
                  </a:lnTo>
                  <a:lnTo>
                    <a:pt x="173" y="14"/>
                  </a:lnTo>
                  <a:lnTo>
                    <a:pt x="173" y="0"/>
                  </a:lnTo>
                  <a:lnTo>
                    <a:pt x="162" y="0"/>
                  </a:lnTo>
                  <a:lnTo>
                    <a:pt x="17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2667" y="2580"/>
              <a:ext cx="25" cy="843"/>
            </a:xfrm>
            <a:custGeom>
              <a:avLst/>
              <a:gdLst/>
              <a:ahLst/>
              <a:cxnLst>
                <a:cxn ang="0">
                  <a:pos x="14" y="843"/>
                </a:cxn>
                <a:cxn ang="0">
                  <a:pos x="25" y="829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829"/>
                </a:cxn>
                <a:cxn ang="0">
                  <a:pos x="14" y="818"/>
                </a:cxn>
                <a:cxn ang="0">
                  <a:pos x="14" y="843"/>
                </a:cxn>
                <a:cxn ang="0">
                  <a:pos x="25" y="843"/>
                </a:cxn>
                <a:cxn ang="0">
                  <a:pos x="25" y="829"/>
                </a:cxn>
                <a:cxn ang="0">
                  <a:pos x="14" y="843"/>
                </a:cxn>
              </a:cxnLst>
              <a:rect l="0" t="0" r="r" b="b"/>
              <a:pathLst>
                <a:path w="25" h="843">
                  <a:moveTo>
                    <a:pt x="14" y="843"/>
                  </a:moveTo>
                  <a:lnTo>
                    <a:pt x="25" y="82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29"/>
                  </a:lnTo>
                  <a:lnTo>
                    <a:pt x="14" y="818"/>
                  </a:lnTo>
                  <a:lnTo>
                    <a:pt x="14" y="843"/>
                  </a:lnTo>
                  <a:lnTo>
                    <a:pt x="25" y="843"/>
                  </a:lnTo>
                  <a:lnTo>
                    <a:pt x="25" y="829"/>
                  </a:lnTo>
                  <a:lnTo>
                    <a:pt x="14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2508" y="3398"/>
              <a:ext cx="173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25"/>
                </a:cxn>
                <a:cxn ang="0">
                  <a:pos x="173" y="25"/>
                </a:cxn>
                <a:cxn ang="0">
                  <a:pos x="173" y="0"/>
                </a:cxn>
                <a:cxn ang="0">
                  <a:pos x="11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1"/>
                </a:cxn>
              </a:cxnLst>
              <a:rect l="0" t="0" r="r" b="b"/>
              <a:pathLst>
                <a:path w="173" h="25">
                  <a:moveTo>
                    <a:pt x="0" y="11"/>
                  </a:moveTo>
                  <a:lnTo>
                    <a:pt x="11" y="25"/>
                  </a:lnTo>
                  <a:lnTo>
                    <a:pt x="173" y="25"/>
                  </a:lnTo>
                  <a:lnTo>
                    <a:pt x="173" y="0"/>
                  </a:lnTo>
                  <a:lnTo>
                    <a:pt x="11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2508" y="2566"/>
              <a:ext cx="24" cy="84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4"/>
                </a:cxn>
                <a:cxn ang="0">
                  <a:pos x="0" y="843"/>
                </a:cxn>
                <a:cxn ang="0">
                  <a:pos x="24" y="843"/>
                </a:cxn>
                <a:cxn ang="0">
                  <a:pos x="24" y="14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1" y="0"/>
                </a:cxn>
              </a:cxnLst>
              <a:rect l="0" t="0" r="r" b="b"/>
              <a:pathLst>
                <a:path w="24" h="843">
                  <a:moveTo>
                    <a:pt x="11" y="0"/>
                  </a:moveTo>
                  <a:lnTo>
                    <a:pt x="0" y="14"/>
                  </a:lnTo>
                  <a:lnTo>
                    <a:pt x="0" y="843"/>
                  </a:lnTo>
                  <a:lnTo>
                    <a:pt x="24" y="843"/>
                  </a:lnTo>
                  <a:lnTo>
                    <a:pt x="24" y="14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1839" y="2030"/>
              <a:ext cx="2355" cy="49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2267" y="0"/>
                </a:cxn>
                <a:cxn ang="0">
                  <a:pos x="2355" y="493"/>
                </a:cxn>
                <a:cxn ang="0">
                  <a:pos x="0" y="490"/>
                </a:cxn>
                <a:cxn ang="0">
                  <a:pos x="86" y="0"/>
                </a:cxn>
              </a:cxnLst>
              <a:rect l="0" t="0" r="r" b="b"/>
              <a:pathLst>
                <a:path w="2355" h="493">
                  <a:moveTo>
                    <a:pt x="86" y="0"/>
                  </a:moveTo>
                  <a:lnTo>
                    <a:pt x="2267" y="0"/>
                  </a:lnTo>
                  <a:lnTo>
                    <a:pt x="2355" y="493"/>
                  </a:lnTo>
                  <a:lnTo>
                    <a:pt x="0" y="49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1A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1925" y="2016"/>
              <a:ext cx="2191" cy="25"/>
            </a:xfrm>
            <a:custGeom>
              <a:avLst/>
              <a:gdLst/>
              <a:ahLst/>
              <a:cxnLst>
                <a:cxn ang="0">
                  <a:pos x="2191" y="12"/>
                </a:cxn>
                <a:cxn ang="0">
                  <a:pos x="2181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2181" y="25"/>
                </a:cxn>
                <a:cxn ang="0">
                  <a:pos x="2170" y="14"/>
                </a:cxn>
                <a:cxn ang="0">
                  <a:pos x="2191" y="12"/>
                </a:cxn>
                <a:cxn ang="0">
                  <a:pos x="2189" y="2"/>
                </a:cxn>
                <a:cxn ang="0">
                  <a:pos x="2181" y="0"/>
                </a:cxn>
                <a:cxn ang="0">
                  <a:pos x="2191" y="12"/>
                </a:cxn>
              </a:cxnLst>
              <a:rect l="0" t="0" r="r" b="b"/>
              <a:pathLst>
                <a:path w="2191" h="25">
                  <a:moveTo>
                    <a:pt x="2191" y="12"/>
                  </a:moveTo>
                  <a:lnTo>
                    <a:pt x="2181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2181" y="25"/>
                  </a:lnTo>
                  <a:lnTo>
                    <a:pt x="2170" y="14"/>
                  </a:lnTo>
                  <a:lnTo>
                    <a:pt x="2191" y="12"/>
                  </a:lnTo>
                  <a:lnTo>
                    <a:pt x="2189" y="2"/>
                  </a:lnTo>
                  <a:lnTo>
                    <a:pt x="2181" y="0"/>
                  </a:lnTo>
                  <a:lnTo>
                    <a:pt x="2191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4095" y="2028"/>
              <a:ext cx="113" cy="507"/>
            </a:xfrm>
            <a:custGeom>
              <a:avLst/>
              <a:gdLst/>
              <a:ahLst/>
              <a:cxnLst>
                <a:cxn ang="0">
                  <a:pos x="99" y="507"/>
                </a:cxn>
                <a:cxn ang="0">
                  <a:pos x="109" y="493"/>
                </a:cxn>
                <a:cxn ang="0">
                  <a:pos x="21" y="0"/>
                </a:cxn>
                <a:cxn ang="0">
                  <a:pos x="0" y="2"/>
                </a:cxn>
                <a:cxn ang="0">
                  <a:pos x="88" y="495"/>
                </a:cxn>
                <a:cxn ang="0">
                  <a:pos x="99" y="482"/>
                </a:cxn>
                <a:cxn ang="0">
                  <a:pos x="99" y="507"/>
                </a:cxn>
                <a:cxn ang="0">
                  <a:pos x="113" y="507"/>
                </a:cxn>
                <a:cxn ang="0">
                  <a:pos x="109" y="493"/>
                </a:cxn>
                <a:cxn ang="0">
                  <a:pos x="99" y="507"/>
                </a:cxn>
              </a:cxnLst>
              <a:rect l="0" t="0" r="r" b="b"/>
              <a:pathLst>
                <a:path w="113" h="507">
                  <a:moveTo>
                    <a:pt x="99" y="507"/>
                  </a:moveTo>
                  <a:lnTo>
                    <a:pt x="109" y="493"/>
                  </a:lnTo>
                  <a:lnTo>
                    <a:pt x="21" y="0"/>
                  </a:lnTo>
                  <a:lnTo>
                    <a:pt x="0" y="2"/>
                  </a:lnTo>
                  <a:lnTo>
                    <a:pt x="88" y="495"/>
                  </a:lnTo>
                  <a:lnTo>
                    <a:pt x="99" y="482"/>
                  </a:lnTo>
                  <a:lnTo>
                    <a:pt x="99" y="507"/>
                  </a:lnTo>
                  <a:lnTo>
                    <a:pt x="113" y="507"/>
                  </a:lnTo>
                  <a:lnTo>
                    <a:pt x="109" y="493"/>
                  </a:lnTo>
                  <a:lnTo>
                    <a:pt x="99" y="5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1826" y="2506"/>
              <a:ext cx="2368" cy="29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13" y="25"/>
                </a:cxn>
                <a:cxn ang="0">
                  <a:pos x="2368" y="29"/>
                </a:cxn>
                <a:cxn ang="0">
                  <a:pos x="2368" y="4"/>
                </a:cxn>
                <a:cxn ang="0">
                  <a:pos x="13" y="0"/>
                </a:cxn>
                <a:cxn ang="0">
                  <a:pos x="24" y="15"/>
                </a:cxn>
                <a:cxn ang="0">
                  <a:pos x="4" y="12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4" y="12"/>
                </a:cxn>
              </a:cxnLst>
              <a:rect l="0" t="0" r="r" b="b"/>
              <a:pathLst>
                <a:path w="2368" h="29">
                  <a:moveTo>
                    <a:pt x="4" y="12"/>
                  </a:moveTo>
                  <a:lnTo>
                    <a:pt x="13" y="25"/>
                  </a:lnTo>
                  <a:lnTo>
                    <a:pt x="2368" y="29"/>
                  </a:lnTo>
                  <a:lnTo>
                    <a:pt x="2368" y="4"/>
                  </a:lnTo>
                  <a:lnTo>
                    <a:pt x="13" y="0"/>
                  </a:lnTo>
                  <a:lnTo>
                    <a:pt x="24" y="15"/>
                  </a:lnTo>
                  <a:lnTo>
                    <a:pt x="4" y="12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1830" y="2016"/>
              <a:ext cx="105" cy="505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84" y="12"/>
                </a:cxn>
                <a:cxn ang="0">
                  <a:pos x="0" y="502"/>
                </a:cxn>
                <a:cxn ang="0">
                  <a:pos x="20" y="505"/>
                </a:cxn>
                <a:cxn ang="0">
                  <a:pos x="105" y="14"/>
                </a:cxn>
                <a:cxn ang="0">
                  <a:pos x="95" y="25"/>
                </a:cxn>
                <a:cxn ang="0">
                  <a:pos x="95" y="0"/>
                </a:cxn>
                <a:cxn ang="0">
                  <a:pos x="86" y="2"/>
                </a:cxn>
                <a:cxn ang="0">
                  <a:pos x="84" y="12"/>
                </a:cxn>
                <a:cxn ang="0">
                  <a:pos x="95" y="0"/>
                </a:cxn>
              </a:cxnLst>
              <a:rect l="0" t="0" r="r" b="b"/>
              <a:pathLst>
                <a:path w="105" h="505">
                  <a:moveTo>
                    <a:pt x="95" y="0"/>
                  </a:moveTo>
                  <a:lnTo>
                    <a:pt x="84" y="12"/>
                  </a:lnTo>
                  <a:lnTo>
                    <a:pt x="0" y="502"/>
                  </a:lnTo>
                  <a:lnTo>
                    <a:pt x="20" y="505"/>
                  </a:lnTo>
                  <a:lnTo>
                    <a:pt x="105" y="14"/>
                  </a:lnTo>
                  <a:lnTo>
                    <a:pt x="95" y="25"/>
                  </a:lnTo>
                  <a:lnTo>
                    <a:pt x="95" y="0"/>
                  </a:lnTo>
                  <a:lnTo>
                    <a:pt x="86" y="2"/>
                  </a:lnTo>
                  <a:lnTo>
                    <a:pt x="84" y="1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3501" y="2566"/>
              <a:ext cx="359" cy="832"/>
            </a:xfrm>
            <a:prstGeom prst="rect">
              <a:avLst/>
            </a:prstGeom>
            <a:solidFill>
              <a:srgbClr val="007F3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3501" y="2553"/>
              <a:ext cx="372" cy="27"/>
            </a:xfrm>
            <a:custGeom>
              <a:avLst/>
              <a:gdLst/>
              <a:ahLst/>
              <a:cxnLst>
                <a:cxn ang="0">
                  <a:pos x="372" y="13"/>
                </a:cxn>
                <a:cxn ang="0">
                  <a:pos x="359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359" y="27"/>
                </a:cxn>
                <a:cxn ang="0">
                  <a:pos x="348" y="13"/>
                </a:cxn>
                <a:cxn ang="0">
                  <a:pos x="372" y="13"/>
                </a:cxn>
                <a:cxn ang="0">
                  <a:pos x="372" y="0"/>
                </a:cxn>
                <a:cxn ang="0">
                  <a:pos x="359" y="0"/>
                </a:cxn>
                <a:cxn ang="0">
                  <a:pos x="372" y="13"/>
                </a:cxn>
              </a:cxnLst>
              <a:rect l="0" t="0" r="r" b="b"/>
              <a:pathLst>
                <a:path w="372" h="27">
                  <a:moveTo>
                    <a:pt x="372" y="13"/>
                  </a:moveTo>
                  <a:lnTo>
                    <a:pt x="359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359" y="27"/>
                  </a:lnTo>
                  <a:lnTo>
                    <a:pt x="348" y="13"/>
                  </a:lnTo>
                  <a:lnTo>
                    <a:pt x="372" y="13"/>
                  </a:lnTo>
                  <a:lnTo>
                    <a:pt x="372" y="0"/>
                  </a:lnTo>
                  <a:lnTo>
                    <a:pt x="359" y="0"/>
                  </a:lnTo>
                  <a:lnTo>
                    <a:pt x="37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3849" y="2566"/>
              <a:ext cx="24" cy="845"/>
            </a:xfrm>
            <a:custGeom>
              <a:avLst/>
              <a:gdLst/>
              <a:ahLst/>
              <a:cxnLst>
                <a:cxn ang="0">
                  <a:pos x="11" y="845"/>
                </a:cxn>
                <a:cxn ang="0">
                  <a:pos x="24" y="832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32"/>
                </a:cxn>
                <a:cxn ang="0">
                  <a:pos x="11" y="821"/>
                </a:cxn>
                <a:cxn ang="0">
                  <a:pos x="11" y="845"/>
                </a:cxn>
                <a:cxn ang="0">
                  <a:pos x="24" y="845"/>
                </a:cxn>
                <a:cxn ang="0">
                  <a:pos x="24" y="832"/>
                </a:cxn>
                <a:cxn ang="0">
                  <a:pos x="11" y="845"/>
                </a:cxn>
              </a:cxnLst>
              <a:rect l="0" t="0" r="r" b="b"/>
              <a:pathLst>
                <a:path w="24" h="845">
                  <a:moveTo>
                    <a:pt x="11" y="845"/>
                  </a:moveTo>
                  <a:lnTo>
                    <a:pt x="24" y="83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32"/>
                  </a:lnTo>
                  <a:lnTo>
                    <a:pt x="11" y="821"/>
                  </a:lnTo>
                  <a:lnTo>
                    <a:pt x="11" y="845"/>
                  </a:lnTo>
                  <a:lnTo>
                    <a:pt x="24" y="845"/>
                  </a:lnTo>
                  <a:lnTo>
                    <a:pt x="24" y="832"/>
                  </a:lnTo>
                  <a:lnTo>
                    <a:pt x="11" y="8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3490" y="3387"/>
              <a:ext cx="370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24"/>
                </a:cxn>
                <a:cxn ang="0">
                  <a:pos x="370" y="24"/>
                </a:cxn>
                <a:cxn ang="0">
                  <a:pos x="370" y="0"/>
                </a:cxn>
                <a:cxn ang="0">
                  <a:pos x="11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1" y="24"/>
                </a:cxn>
                <a:cxn ang="0">
                  <a:pos x="0" y="11"/>
                </a:cxn>
              </a:cxnLst>
              <a:rect l="0" t="0" r="r" b="b"/>
              <a:pathLst>
                <a:path w="370" h="24">
                  <a:moveTo>
                    <a:pt x="0" y="11"/>
                  </a:moveTo>
                  <a:lnTo>
                    <a:pt x="11" y="24"/>
                  </a:lnTo>
                  <a:lnTo>
                    <a:pt x="370" y="24"/>
                  </a:lnTo>
                  <a:lnTo>
                    <a:pt x="370" y="0"/>
                  </a:lnTo>
                  <a:lnTo>
                    <a:pt x="11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3490" y="2553"/>
              <a:ext cx="25" cy="84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845"/>
                </a:cxn>
                <a:cxn ang="0">
                  <a:pos x="25" y="845"/>
                </a:cxn>
                <a:cxn ang="0">
                  <a:pos x="25" y="13"/>
                </a:cxn>
                <a:cxn ang="0">
                  <a:pos x="11" y="2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5" h="845">
                  <a:moveTo>
                    <a:pt x="11" y="0"/>
                  </a:moveTo>
                  <a:lnTo>
                    <a:pt x="0" y="13"/>
                  </a:lnTo>
                  <a:lnTo>
                    <a:pt x="0" y="845"/>
                  </a:lnTo>
                  <a:lnTo>
                    <a:pt x="25" y="845"/>
                  </a:lnTo>
                  <a:lnTo>
                    <a:pt x="25" y="13"/>
                  </a:lnTo>
                  <a:lnTo>
                    <a:pt x="11" y="2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Rectangle 78"/>
            <p:cNvSpPr>
              <a:spLocks noChangeArrowheads="1"/>
            </p:cNvSpPr>
            <p:nvPr/>
          </p:nvSpPr>
          <p:spPr bwMode="auto">
            <a:xfrm>
              <a:off x="3353" y="2566"/>
              <a:ext cx="158" cy="832"/>
            </a:xfrm>
            <a:prstGeom prst="rect">
              <a:avLst/>
            </a:prstGeom>
            <a:solidFill>
              <a:srgbClr val="003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3353" y="2553"/>
              <a:ext cx="171" cy="27"/>
            </a:xfrm>
            <a:custGeom>
              <a:avLst/>
              <a:gdLst/>
              <a:ahLst/>
              <a:cxnLst>
                <a:cxn ang="0">
                  <a:pos x="171" y="13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158" y="27"/>
                </a:cxn>
                <a:cxn ang="0">
                  <a:pos x="146" y="13"/>
                </a:cxn>
                <a:cxn ang="0">
                  <a:pos x="171" y="13"/>
                </a:cxn>
                <a:cxn ang="0">
                  <a:pos x="171" y="0"/>
                </a:cxn>
                <a:cxn ang="0">
                  <a:pos x="158" y="0"/>
                </a:cxn>
                <a:cxn ang="0">
                  <a:pos x="171" y="13"/>
                </a:cxn>
              </a:cxnLst>
              <a:rect l="0" t="0" r="r" b="b"/>
              <a:pathLst>
                <a:path w="171" h="27">
                  <a:moveTo>
                    <a:pt x="171" y="13"/>
                  </a:moveTo>
                  <a:lnTo>
                    <a:pt x="158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158" y="27"/>
                  </a:lnTo>
                  <a:lnTo>
                    <a:pt x="146" y="13"/>
                  </a:lnTo>
                  <a:lnTo>
                    <a:pt x="171" y="13"/>
                  </a:lnTo>
                  <a:lnTo>
                    <a:pt x="171" y="0"/>
                  </a:lnTo>
                  <a:lnTo>
                    <a:pt x="158" y="0"/>
                  </a:lnTo>
                  <a:lnTo>
                    <a:pt x="171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3499" y="2566"/>
              <a:ext cx="25" cy="845"/>
            </a:xfrm>
            <a:custGeom>
              <a:avLst/>
              <a:gdLst/>
              <a:ahLst/>
              <a:cxnLst>
                <a:cxn ang="0">
                  <a:pos x="12" y="845"/>
                </a:cxn>
                <a:cxn ang="0">
                  <a:pos x="25" y="832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832"/>
                </a:cxn>
                <a:cxn ang="0">
                  <a:pos x="12" y="821"/>
                </a:cxn>
                <a:cxn ang="0">
                  <a:pos x="12" y="845"/>
                </a:cxn>
                <a:cxn ang="0">
                  <a:pos x="25" y="845"/>
                </a:cxn>
                <a:cxn ang="0">
                  <a:pos x="25" y="832"/>
                </a:cxn>
                <a:cxn ang="0">
                  <a:pos x="12" y="845"/>
                </a:cxn>
              </a:cxnLst>
              <a:rect l="0" t="0" r="r" b="b"/>
              <a:pathLst>
                <a:path w="25" h="845">
                  <a:moveTo>
                    <a:pt x="12" y="845"/>
                  </a:moveTo>
                  <a:lnTo>
                    <a:pt x="25" y="83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32"/>
                  </a:lnTo>
                  <a:lnTo>
                    <a:pt x="12" y="821"/>
                  </a:lnTo>
                  <a:lnTo>
                    <a:pt x="12" y="845"/>
                  </a:lnTo>
                  <a:lnTo>
                    <a:pt x="25" y="845"/>
                  </a:lnTo>
                  <a:lnTo>
                    <a:pt x="25" y="832"/>
                  </a:lnTo>
                  <a:lnTo>
                    <a:pt x="12" y="8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3340" y="3387"/>
              <a:ext cx="171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171" y="24"/>
                </a:cxn>
                <a:cxn ang="0">
                  <a:pos x="171" y="0"/>
                </a:cxn>
                <a:cxn ang="0">
                  <a:pos x="13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171" h="24">
                  <a:moveTo>
                    <a:pt x="0" y="11"/>
                  </a:moveTo>
                  <a:lnTo>
                    <a:pt x="13" y="24"/>
                  </a:lnTo>
                  <a:lnTo>
                    <a:pt x="171" y="24"/>
                  </a:lnTo>
                  <a:lnTo>
                    <a:pt x="171" y="0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3340" y="2553"/>
              <a:ext cx="24" cy="84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845"/>
                </a:cxn>
                <a:cxn ang="0">
                  <a:pos x="24" y="845"/>
                </a:cxn>
                <a:cxn ang="0">
                  <a:pos x="24" y="13"/>
                </a:cxn>
                <a:cxn ang="0">
                  <a:pos x="13" y="27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4" h="845">
                  <a:moveTo>
                    <a:pt x="13" y="0"/>
                  </a:moveTo>
                  <a:lnTo>
                    <a:pt x="0" y="13"/>
                  </a:lnTo>
                  <a:lnTo>
                    <a:pt x="0" y="845"/>
                  </a:lnTo>
                  <a:lnTo>
                    <a:pt x="24" y="845"/>
                  </a:lnTo>
                  <a:lnTo>
                    <a:pt x="24" y="13"/>
                  </a:lnTo>
                  <a:lnTo>
                    <a:pt x="13" y="27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Rectangle 83"/>
            <p:cNvSpPr>
              <a:spLocks noChangeArrowheads="1"/>
            </p:cNvSpPr>
            <p:nvPr/>
          </p:nvSpPr>
          <p:spPr bwMode="auto">
            <a:xfrm>
              <a:off x="3853" y="2565"/>
              <a:ext cx="159" cy="833"/>
            </a:xfrm>
            <a:prstGeom prst="rect">
              <a:avLst/>
            </a:prstGeom>
            <a:solidFill>
              <a:srgbClr val="003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3853" y="2553"/>
              <a:ext cx="171" cy="25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59" y="25"/>
                </a:cxn>
                <a:cxn ang="0">
                  <a:pos x="146" y="12"/>
                </a:cxn>
                <a:cxn ang="0">
                  <a:pos x="171" y="12"/>
                </a:cxn>
                <a:cxn ang="0">
                  <a:pos x="171" y="0"/>
                </a:cxn>
                <a:cxn ang="0">
                  <a:pos x="159" y="0"/>
                </a:cxn>
                <a:cxn ang="0">
                  <a:pos x="171" y="12"/>
                </a:cxn>
              </a:cxnLst>
              <a:rect l="0" t="0" r="r" b="b"/>
              <a:pathLst>
                <a:path w="171" h="25">
                  <a:moveTo>
                    <a:pt x="171" y="12"/>
                  </a:moveTo>
                  <a:lnTo>
                    <a:pt x="159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59" y="25"/>
                  </a:lnTo>
                  <a:lnTo>
                    <a:pt x="146" y="12"/>
                  </a:lnTo>
                  <a:lnTo>
                    <a:pt x="171" y="12"/>
                  </a:lnTo>
                  <a:lnTo>
                    <a:pt x="171" y="0"/>
                  </a:lnTo>
                  <a:lnTo>
                    <a:pt x="159" y="0"/>
                  </a:lnTo>
                  <a:lnTo>
                    <a:pt x="171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3999" y="2565"/>
              <a:ext cx="25" cy="844"/>
            </a:xfrm>
            <a:custGeom>
              <a:avLst/>
              <a:gdLst/>
              <a:ahLst/>
              <a:cxnLst>
                <a:cxn ang="0">
                  <a:pos x="13" y="844"/>
                </a:cxn>
                <a:cxn ang="0">
                  <a:pos x="25" y="833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833"/>
                </a:cxn>
                <a:cxn ang="0">
                  <a:pos x="13" y="820"/>
                </a:cxn>
                <a:cxn ang="0">
                  <a:pos x="13" y="844"/>
                </a:cxn>
                <a:cxn ang="0">
                  <a:pos x="25" y="844"/>
                </a:cxn>
                <a:cxn ang="0">
                  <a:pos x="25" y="833"/>
                </a:cxn>
                <a:cxn ang="0">
                  <a:pos x="13" y="844"/>
                </a:cxn>
              </a:cxnLst>
              <a:rect l="0" t="0" r="r" b="b"/>
              <a:pathLst>
                <a:path w="25" h="844">
                  <a:moveTo>
                    <a:pt x="13" y="844"/>
                  </a:moveTo>
                  <a:lnTo>
                    <a:pt x="25" y="833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33"/>
                  </a:lnTo>
                  <a:lnTo>
                    <a:pt x="13" y="820"/>
                  </a:lnTo>
                  <a:lnTo>
                    <a:pt x="13" y="844"/>
                  </a:lnTo>
                  <a:lnTo>
                    <a:pt x="25" y="844"/>
                  </a:lnTo>
                  <a:lnTo>
                    <a:pt x="25" y="833"/>
                  </a:lnTo>
                  <a:lnTo>
                    <a:pt x="13" y="8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3841" y="3385"/>
              <a:ext cx="171" cy="2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2" y="24"/>
                </a:cxn>
                <a:cxn ang="0">
                  <a:pos x="171" y="24"/>
                </a:cxn>
                <a:cxn ang="0">
                  <a:pos x="171" y="0"/>
                </a:cxn>
                <a:cxn ang="0">
                  <a:pos x="12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0" y="13"/>
                </a:cxn>
              </a:cxnLst>
              <a:rect l="0" t="0" r="r" b="b"/>
              <a:pathLst>
                <a:path w="171" h="24">
                  <a:moveTo>
                    <a:pt x="0" y="13"/>
                  </a:moveTo>
                  <a:lnTo>
                    <a:pt x="12" y="24"/>
                  </a:lnTo>
                  <a:lnTo>
                    <a:pt x="171" y="24"/>
                  </a:lnTo>
                  <a:lnTo>
                    <a:pt x="171" y="0"/>
                  </a:lnTo>
                  <a:lnTo>
                    <a:pt x="12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3841" y="2553"/>
              <a:ext cx="25" cy="84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2"/>
                </a:cxn>
                <a:cxn ang="0">
                  <a:pos x="0" y="845"/>
                </a:cxn>
                <a:cxn ang="0">
                  <a:pos x="25" y="845"/>
                </a:cxn>
                <a:cxn ang="0">
                  <a:pos x="25" y="12"/>
                </a:cxn>
                <a:cxn ang="0">
                  <a:pos x="12" y="25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5" h="845">
                  <a:moveTo>
                    <a:pt x="12" y="0"/>
                  </a:moveTo>
                  <a:lnTo>
                    <a:pt x="0" y="12"/>
                  </a:lnTo>
                  <a:lnTo>
                    <a:pt x="0" y="845"/>
                  </a:lnTo>
                  <a:lnTo>
                    <a:pt x="25" y="845"/>
                  </a:lnTo>
                  <a:lnTo>
                    <a:pt x="25" y="12"/>
                  </a:lnTo>
                  <a:lnTo>
                    <a:pt x="12" y="2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Rectangle 88"/>
            <p:cNvSpPr>
              <a:spLocks noChangeArrowheads="1"/>
            </p:cNvSpPr>
            <p:nvPr/>
          </p:nvSpPr>
          <p:spPr bwMode="auto">
            <a:xfrm>
              <a:off x="2786" y="2664"/>
              <a:ext cx="490" cy="916"/>
            </a:xfrm>
            <a:prstGeom prst="rect">
              <a:avLst/>
            </a:prstGeom>
            <a:solidFill>
              <a:srgbClr val="7F3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2786" y="2651"/>
              <a:ext cx="503" cy="24"/>
            </a:xfrm>
            <a:custGeom>
              <a:avLst/>
              <a:gdLst/>
              <a:ahLst/>
              <a:cxnLst>
                <a:cxn ang="0">
                  <a:pos x="503" y="13"/>
                </a:cxn>
                <a:cxn ang="0">
                  <a:pos x="49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490" y="24"/>
                </a:cxn>
                <a:cxn ang="0">
                  <a:pos x="479" y="13"/>
                </a:cxn>
                <a:cxn ang="0">
                  <a:pos x="503" y="13"/>
                </a:cxn>
                <a:cxn ang="0">
                  <a:pos x="503" y="0"/>
                </a:cxn>
                <a:cxn ang="0">
                  <a:pos x="490" y="0"/>
                </a:cxn>
                <a:cxn ang="0">
                  <a:pos x="503" y="13"/>
                </a:cxn>
              </a:cxnLst>
              <a:rect l="0" t="0" r="r" b="b"/>
              <a:pathLst>
                <a:path w="503" h="24">
                  <a:moveTo>
                    <a:pt x="503" y="13"/>
                  </a:moveTo>
                  <a:lnTo>
                    <a:pt x="49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490" y="24"/>
                  </a:lnTo>
                  <a:lnTo>
                    <a:pt x="479" y="13"/>
                  </a:lnTo>
                  <a:lnTo>
                    <a:pt x="503" y="13"/>
                  </a:lnTo>
                  <a:lnTo>
                    <a:pt x="503" y="0"/>
                  </a:lnTo>
                  <a:lnTo>
                    <a:pt x="490" y="0"/>
                  </a:lnTo>
                  <a:lnTo>
                    <a:pt x="50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3265" y="2664"/>
              <a:ext cx="24" cy="929"/>
            </a:xfrm>
            <a:custGeom>
              <a:avLst/>
              <a:gdLst/>
              <a:ahLst/>
              <a:cxnLst>
                <a:cxn ang="0">
                  <a:pos x="11" y="929"/>
                </a:cxn>
                <a:cxn ang="0">
                  <a:pos x="24" y="916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916"/>
                </a:cxn>
                <a:cxn ang="0">
                  <a:pos x="11" y="905"/>
                </a:cxn>
                <a:cxn ang="0">
                  <a:pos x="11" y="929"/>
                </a:cxn>
                <a:cxn ang="0">
                  <a:pos x="24" y="929"/>
                </a:cxn>
                <a:cxn ang="0">
                  <a:pos x="24" y="916"/>
                </a:cxn>
                <a:cxn ang="0">
                  <a:pos x="11" y="929"/>
                </a:cxn>
              </a:cxnLst>
              <a:rect l="0" t="0" r="r" b="b"/>
              <a:pathLst>
                <a:path w="24" h="929">
                  <a:moveTo>
                    <a:pt x="11" y="929"/>
                  </a:moveTo>
                  <a:lnTo>
                    <a:pt x="24" y="9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916"/>
                  </a:lnTo>
                  <a:lnTo>
                    <a:pt x="11" y="905"/>
                  </a:lnTo>
                  <a:lnTo>
                    <a:pt x="11" y="929"/>
                  </a:lnTo>
                  <a:lnTo>
                    <a:pt x="24" y="929"/>
                  </a:lnTo>
                  <a:lnTo>
                    <a:pt x="24" y="916"/>
                  </a:lnTo>
                  <a:lnTo>
                    <a:pt x="11" y="9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2773" y="3569"/>
              <a:ext cx="503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503" y="24"/>
                </a:cxn>
                <a:cxn ang="0">
                  <a:pos x="503" y="0"/>
                </a:cxn>
                <a:cxn ang="0">
                  <a:pos x="13" y="0"/>
                </a:cxn>
                <a:cxn ang="0">
                  <a:pos x="26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503" h="24">
                  <a:moveTo>
                    <a:pt x="0" y="11"/>
                  </a:moveTo>
                  <a:lnTo>
                    <a:pt x="13" y="24"/>
                  </a:lnTo>
                  <a:lnTo>
                    <a:pt x="503" y="24"/>
                  </a:lnTo>
                  <a:lnTo>
                    <a:pt x="503" y="0"/>
                  </a:lnTo>
                  <a:lnTo>
                    <a:pt x="13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2773" y="2651"/>
              <a:ext cx="26" cy="92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929"/>
                </a:cxn>
                <a:cxn ang="0">
                  <a:pos x="26" y="929"/>
                </a:cxn>
                <a:cxn ang="0">
                  <a:pos x="26" y="13"/>
                </a:cxn>
                <a:cxn ang="0">
                  <a:pos x="13" y="2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6" h="929">
                  <a:moveTo>
                    <a:pt x="13" y="0"/>
                  </a:moveTo>
                  <a:lnTo>
                    <a:pt x="0" y="13"/>
                  </a:lnTo>
                  <a:lnTo>
                    <a:pt x="0" y="929"/>
                  </a:lnTo>
                  <a:lnTo>
                    <a:pt x="26" y="929"/>
                  </a:lnTo>
                  <a:lnTo>
                    <a:pt x="26" y="13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Rectangle 93"/>
            <p:cNvSpPr>
              <a:spLocks noChangeArrowheads="1"/>
            </p:cNvSpPr>
            <p:nvPr/>
          </p:nvSpPr>
          <p:spPr bwMode="auto">
            <a:xfrm>
              <a:off x="1811" y="3567"/>
              <a:ext cx="873" cy="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1811" y="3554"/>
              <a:ext cx="886" cy="24"/>
            </a:xfrm>
            <a:custGeom>
              <a:avLst/>
              <a:gdLst/>
              <a:ahLst/>
              <a:cxnLst>
                <a:cxn ang="0">
                  <a:pos x="886" y="13"/>
                </a:cxn>
                <a:cxn ang="0">
                  <a:pos x="873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873" y="24"/>
                </a:cxn>
                <a:cxn ang="0">
                  <a:pos x="862" y="13"/>
                </a:cxn>
                <a:cxn ang="0">
                  <a:pos x="886" y="13"/>
                </a:cxn>
                <a:cxn ang="0">
                  <a:pos x="886" y="0"/>
                </a:cxn>
                <a:cxn ang="0">
                  <a:pos x="873" y="0"/>
                </a:cxn>
                <a:cxn ang="0">
                  <a:pos x="886" y="13"/>
                </a:cxn>
              </a:cxnLst>
              <a:rect l="0" t="0" r="r" b="b"/>
              <a:pathLst>
                <a:path w="886" h="24">
                  <a:moveTo>
                    <a:pt x="886" y="13"/>
                  </a:moveTo>
                  <a:lnTo>
                    <a:pt x="873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873" y="24"/>
                  </a:lnTo>
                  <a:lnTo>
                    <a:pt x="862" y="13"/>
                  </a:lnTo>
                  <a:lnTo>
                    <a:pt x="886" y="13"/>
                  </a:lnTo>
                  <a:lnTo>
                    <a:pt x="886" y="0"/>
                  </a:lnTo>
                  <a:lnTo>
                    <a:pt x="873" y="0"/>
                  </a:lnTo>
                  <a:lnTo>
                    <a:pt x="88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2673" y="3567"/>
              <a:ext cx="24" cy="40"/>
            </a:xfrm>
            <a:custGeom>
              <a:avLst/>
              <a:gdLst/>
              <a:ahLst/>
              <a:cxnLst>
                <a:cxn ang="0">
                  <a:pos x="11" y="40"/>
                </a:cxn>
                <a:cxn ang="0">
                  <a:pos x="24" y="28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11" y="15"/>
                </a:cxn>
                <a:cxn ang="0">
                  <a:pos x="11" y="40"/>
                </a:cxn>
                <a:cxn ang="0">
                  <a:pos x="24" y="40"/>
                </a:cxn>
                <a:cxn ang="0">
                  <a:pos x="24" y="28"/>
                </a:cxn>
                <a:cxn ang="0">
                  <a:pos x="11" y="40"/>
                </a:cxn>
              </a:cxnLst>
              <a:rect l="0" t="0" r="r" b="b"/>
              <a:pathLst>
                <a:path w="24" h="40">
                  <a:moveTo>
                    <a:pt x="11" y="40"/>
                  </a:moveTo>
                  <a:lnTo>
                    <a:pt x="24" y="2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1" y="15"/>
                  </a:lnTo>
                  <a:lnTo>
                    <a:pt x="11" y="40"/>
                  </a:lnTo>
                  <a:lnTo>
                    <a:pt x="24" y="40"/>
                  </a:lnTo>
                  <a:lnTo>
                    <a:pt x="24" y="28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1800" y="3582"/>
              <a:ext cx="884" cy="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5"/>
                </a:cxn>
                <a:cxn ang="0">
                  <a:pos x="884" y="25"/>
                </a:cxn>
                <a:cxn ang="0">
                  <a:pos x="884" y="0"/>
                </a:cxn>
                <a:cxn ang="0">
                  <a:pos x="11" y="0"/>
                </a:cxn>
                <a:cxn ang="0">
                  <a:pos x="24" y="13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3"/>
                </a:cxn>
              </a:cxnLst>
              <a:rect l="0" t="0" r="r" b="b"/>
              <a:pathLst>
                <a:path w="884" h="25">
                  <a:moveTo>
                    <a:pt x="0" y="13"/>
                  </a:moveTo>
                  <a:lnTo>
                    <a:pt x="11" y="25"/>
                  </a:lnTo>
                  <a:lnTo>
                    <a:pt x="884" y="25"/>
                  </a:lnTo>
                  <a:lnTo>
                    <a:pt x="884" y="0"/>
                  </a:lnTo>
                  <a:lnTo>
                    <a:pt x="11" y="0"/>
                  </a:lnTo>
                  <a:lnTo>
                    <a:pt x="24" y="13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1800" y="3554"/>
              <a:ext cx="24" cy="4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41"/>
                </a:cxn>
                <a:cxn ang="0">
                  <a:pos x="24" y="41"/>
                </a:cxn>
                <a:cxn ang="0">
                  <a:pos x="24" y="13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4" h="41">
                  <a:moveTo>
                    <a:pt x="11" y="0"/>
                  </a:moveTo>
                  <a:lnTo>
                    <a:pt x="0" y="13"/>
                  </a:lnTo>
                  <a:lnTo>
                    <a:pt x="0" y="41"/>
                  </a:lnTo>
                  <a:lnTo>
                    <a:pt x="24" y="41"/>
                  </a:lnTo>
                  <a:lnTo>
                    <a:pt x="24" y="13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Rectangle 98"/>
            <p:cNvSpPr>
              <a:spLocks noChangeArrowheads="1"/>
            </p:cNvSpPr>
            <p:nvPr/>
          </p:nvSpPr>
          <p:spPr bwMode="auto">
            <a:xfrm>
              <a:off x="1869" y="3597"/>
              <a:ext cx="815" cy="152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1869" y="3584"/>
              <a:ext cx="828" cy="24"/>
            </a:xfrm>
            <a:custGeom>
              <a:avLst/>
              <a:gdLst/>
              <a:ahLst/>
              <a:cxnLst>
                <a:cxn ang="0">
                  <a:pos x="828" y="13"/>
                </a:cxn>
                <a:cxn ang="0">
                  <a:pos x="815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815" y="24"/>
                </a:cxn>
                <a:cxn ang="0">
                  <a:pos x="804" y="13"/>
                </a:cxn>
                <a:cxn ang="0">
                  <a:pos x="828" y="13"/>
                </a:cxn>
                <a:cxn ang="0">
                  <a:pos x="828" y="0"/>
                </a:cxn>
                <a:cxn ang="0">
                  <a:pos x="815" y="0"/>
                </a:cxn>
                <a:cxn ang="0">
                  <a:pos x="828" y="13"/>
                </a:cxn>
              </a:cxnLst>
              <a:rect l="0" t="0" r="r" b="b"/>
              <a:pathLst>
                <a:path w="828" h="24">
                  <a:moveTo>
                    <a:pt x="828" y="13"/>
                  </a:moveTo>
                  <a:lnTo>
                    <a:pt x="815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815" y="24"/>
                  </a:lnTo>
                  <a:lnTo>
                    <a:pt x="804" y="13"/>
                  </a:lnTo>
                  <a:lnTo>
                    <a:pt x="828" y="13"/>
                  </a:lnTo>
                  <a:lnTo>
                    <a:pt x="828" y="0"/>
                  </a:lnTo>
                  <a:lnTo>
                    <a:pt x="815" y="0"/>
                  </a:lnTo>
                  <a:lnTo>
                    <a:pt x="82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2673" y="3597"/>
              <a:ext cx="24" cy="165"/>
            </a:xfrm>
            <a:custGeom>
              <a:avLst/>
              <a:gdLst/>
              <a:ahLst/>
              <a:cxnLst>
                <a:cxn ang="0">
                  <a:pos x="11" y="165"/>
                </a:cxn>
                <a:cxn ang="0">
                  <a:pos x="24" y="152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152"/>
                </a:cxn>
                <a:cxn ang="0">
                  <a:pos x="11" y="141"/>
                </a:cxn>
                <a:cxn ang="0">
                  <a:pos x="11" y="165"/>
                </a:cxn>
                <a:cxn ang="0">
                  <a:pos x="24" y="165"/>
                </a:cxn>
                <a:cxn ang="0">
                  <a:pos x="24" y="152"/>
                </a:cxn>
                <a:cxn ang="0">
                  <a:pos x="11" y="165"/>
                </a:cxn>
              </a:cxnLst>
              <a:rect l="0" t="0" r="r" b="b"/>
              <a:pathLst>
                <a:path w="24" h="165">
                  <a:moveTo>
                    <a:pt x="11" y="165"/>
                  </a:moveTo>
                  <a:lnTo>
                    <a:pt x="24" y="15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11" y="141"/>
                  </a:lnTo>
                  <a:lnTo>
                    <a:pt x="11" y="165"/>
                  </a:lnTo>
                  <a:lnTo>
                    <a:pt x="24" y="165"/>
                  </a:lnTo>
                  <a:lnTo>
                    <a:pt x="24" y="152"/>
                  </a:lnTo>
                  <a:lnTo>
                    <a:pt x="11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1856" y="3738"/>
              <a:ext cx="828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828" y="24"/>
                </a:cxn>
                <a:cxn ang="0">
                  <a:pos x="828" y="0"/>
                </a:cxn>
                <a:cxn ang="0">
                  <a:pos x="13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828" h="24">
                  <a:moveTo>
                    <a:pt x="0" y="11"/>
                  </a:moveTo>
                  <a:lnTo>
                    <a:pt x="13" y="24"/>
                  </a:lnTo>
                  <a:lnTo>
                    <a:pt x="828" y="24"/>
                  </a:lnTo>
                  <a:lnTo>
                    <a:pt x="828" y="0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1856" y="3584"/>
              <a:ext cx="24" cy="16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165"/>
                </a:cxn>
                <a:cxn ang="0">
                  <a:pos x="24" y="165"/>
                </a:cxn>
                <a:cxn ang="0">
                  <a:pos x="24" y="13"/>
                </a:cxn>
                <a:cxn ang="0">
                  <a:pos x="13" y="2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4" h="165">
                  <a:moveTo>
                    <a:pt x="13" y="0"/>
                  </a:moveTo>
                  <a:lnTo>
                    <a:pt x="0" y="13"/>
                  </a:lnTo>
                  <a:lnTo>
                    <a:pt x="0" y="165"/>
                  </a:lnTo>
                  <a:lnTo>
                    <a:pt x="24" y="165"/>
                  </a:lnTo>
                  <a:lnTo>
                    <a:pt x="24" y="13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3317" y="3554"/>
              <a:ext cx="876" cy="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3317" y="3543"/>
              <a:ext cx="887" cy="24"/>
            </a:xfrm>
            <a:custGeom>
              <a:avLst/>
              <a:gdLst/>
              <a:ahLst/>
              <a:cxnLst>
                <a:cxn ang="0">
                  <a:pos x="887" y="11"/>
                </a:cxn>
                <a:cxn ang="0">
                  <a:pos x="876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876" y="24"/>
                </a:cxn>
                <a:cxn ang="0">
                  <a:pos x="862" y="11"/>
                </a:cxn>
                <a:cxn ang="0">
                  <a:pos x="887" y="11"/>
                </a:cxn>
                <a:cxn ang="0">
                  <a:pos x="887" y="0"/>
                </a:cxn>
                <a:cxn ang="0">
                  <a:pos x="876" y="0"/>
                </a:cxn>
                <a:cxn ang="0">
                  <a:pos x="887" y="11"/>
                </a:cxn>
              </a:cxnLst>
              <a:rect l="0" t="0" r="r" b="b"/>
              <a:pathLst>
                <a:path w="887" h="24">
                  <a:moveTo>
                    <a:pt x="887" y="11"/>
                  </a:moveTo>
                  <a:lnTo>
                    <a:pt x="876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876" y="24"/>
                  </a:lnTo>
                  <a:lnTo>
                    <a:pt x="862" y="11"/>
                  </a:lnTo>
                  <a:lnTo>
                    <a:pt x="887" y="11"/>
                  </a:lnTo>
                  <a:lnTo>
                    <a:pt x="887" y="0"/>
                  </a:lnTo>
                  <a:lnTo>
                    <a:pt x="876" y="0"/>
                  </a:lnTo>
                  <a:lnTo>
                    <a:pt x="88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4179" y="3554"/>
              <a:ext cx="25" cy="41"/>
            </a:xfrm>
            <a:custGeom>
              <a:avLst/>
              <a:gdLst/>
              <a:ahLst/>
              <a:cxnLst>
                <a:cxn ang="0">
                  <a:pos x="14" y="41"/>
                </a:cxn>
                <a:cxn ang="0">
                  <a:pos x="25" y="28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14" y="17"/>
                </a:cxn>
                <a:cxn ang="0">
                  <a:pos x="14" y="41"/>
                </a:cxn>
                <a:cxn ang="0">
                  <a:pos x="25" y="41"/>
                </a:cxn>
                <a:cxn ang="0">
                  <a:pos x="25" y="28"/>
                </a:cxn>
                <a:cxn ang="0">
                  <a:pos x="14" y="41"/>
                </a:cxn>
              </a:cxnLst>
              <a:rect l="0" t="0" r="r" b="b"/>
              <a:pathLst>
                <a:path w="25" h="41">
                  <a:moveTo>
                    <a:pt x="14" y="41"/>
                  </a:moveTo>
                  <a:lnTo>
                    <a:pt x="25" y="2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4" y="17"/>
                  </a:lnTo>
                  <a:lnTo>
                    <a:pt x="14" y="41"/>
                  </a:lnTo>
                  <a:lnTo>
                    <a:pt x="25" y="41"/>
                  </a:lnTo>
                  <a:lnTo>
                    <a:pt x="25" y="28"/>
                  </a:lnTo>
                  <a:lnTo>
                    <a:pt x="14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3304" y="3571"/>
              <a:ext cx="889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889" y="24"/>
                </a:cxn>
                <a:cxn ang="0">
                  <a:pos x="889" y="0"/>
                </a:cxn>
                <a:cxn ang="0">
                  <a:pos x="13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889" h="24">
                  <a:moveTo>
                    <a:pt x="0" y="11"/>
                  </a:moveTo>
                  <a:lnTo>
                    <a:pt x="13" y="24"/>
                  </a:lnTo>
                  <a:lnTo>
                    <a:pt x="889" y="24"/>
                  </a:lnTo>
                  <a:lnTo>
                    <a:pt x="889" y="0"/>
                  </a:lnTo>
                  <a:lnTo>
                    <a:pt x="13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3304" y="3543"/>
              <a:ext cx="25" cy="3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1"/>
                </a:cxn>
                <a:cxn ang="0">
                  <a:pos x="0" y="39"/>
                </a:cxn>
                <a:cxn ang="0">
                  <a:pos x="25" y="39"/>
                </a:cxn>
                <a:cxn ang="0">
                  <a:pos x="25" y="11"/>
                </a:cxn>
                <a:cxn ang="0">
                  <a:pos x="13" y="2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3" y="0"/>
                </a:cxn>
              </a:cxnLst>
              <a:rect l="0" t="0" r="r" b="b"/>
              <a:pathLst>
                <a:path w="25" h="39">
                  <a:moveTo>
                    <a:pt x="13" y="0"/>
                  </a:moveTo>
                  <a:lnTo>
                    <a:pt x="0" y="11"/>
                  </a:lnTo>
                  <a:lnTo>
                    <a:pt x="0" y="39"/>
                  </a:lnTo>
                  <a:lnTo>
                    <a:pt x="25" y="39"/>
                  </a:lnTo>
                  <a:lnTo>
                    <a:pt x="25" y="11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Rectangle 108"/>
            <p:cNvSpPr>
              <a:spLocks noChangeArrowheads="1"/>
            </p:cNvSpPr>
            <p:nvPr/>
          </p:nvSpPr>
          <p:spPr bwMode="auto">
            <a:xfrm>
              <a:off x="3374" y="3582"/>
              <a:ext cx="817" cy="154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3374" y="3571"/>
              <a:ext cx="828" cy="24"/>
            </a:xfrm>
            <a:custGeom>
              <a:avLst/>
              <a:gdLst/>
              <a:ahLst/>
              <a:cxnLst>
                <a:cxn ang="0">
                  <a:pos x="828" y="11"/>
                </a:cxn>
                <a:cxn ang="0">
                  <a:pos x="817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817" y="24"/>
                </a:cxn>
                <a:cxn ang="0">
                  <a:pos x="804" y="11"/>
                </a:cxn>
                <a:cxn ang="0">
                  <a:pos x="828" y="11"/>
                </a:cxn>
                <a:cxn ang="0">
                  <a:pos x="828" y="0"/>
                </a:cxn>
                <a:cxn ang="0">
                  <a:pos x="817" y="0"/>
                </a:cxn>
                <a:cxn ang="0">
                  <a:pos x="828" y="11"/>
                </a:cxn>
              </a:cxnLst>
              <a:rect l="0" t="0" r="r" b="b"/>
              <a:pathLst>
                <a:path w="828" h="24">
                  <a:moveTo>
                    <a:pt x="828" y="11"/>
                  </a:moveTo>
                  <a:lnTo>
                    <a:pt x="8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817" y="24"/>
                  </a:lnTo>
                  <a:lnTo>
                    <a:pt x="804" y="11"/>
                  </a:lnTo>
                  <a:lnTo>
                    <a:pt x="828" y="11"/>
                  </a:lnTo>
                  <a:lnTo>
                    <a:pt x="828" y="0"/>
                  </a:lnTo>
                  <a:lnTo>
                    <a:pt x="817" y="0"/>
                  </a:lnTo>
                  <a:lnTo>
                    <a:pt x="82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4178" y="3582"/>
              <a:ext cx="24" cy="165"/>
            </a:xfrm>
            <a:custGeom>
              <a:avLst/>
              <a:gdLst/>
              <a:ahLst/>
              <a:cxnLst>
                <a:cxn ang="0">
                  <a:pos x="13" y="165"/>
                </a:cxn>
                <a:cxn ang="0">
                  <a:pos x="24" y="154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154"/>
                </a:cxn>
                <a:cxn ang="0">
                  <a:pos x="13" y="141"/>
                </a:cxn>
                <a:cxn ang="0">
                  <a:pos x="13" y="165"/>
                </a:cxn>
                <a:cxn ang="0">
                  <a:pos x="24" y="165"/>
                </a:cxn>
                <a:cxn ang="0">
                  <a:pos x="24" y="154"/>
                </a:cxn>
                <a:cxn ang="0">
                  <a:pos x="13" y="165"/>
                </a:cxn>
              </a:cxnLst>
              <a:rect l="0" t="0" r="r" b="b"/>
              <a:pathLst>
                <a:path w="24" h="165">
                  <a:moveTo>
                    <a:pt x="13" y="165"/>
                  </a:moveTo>
                  <a:lnTo>
                    <a:pt x="24" y="15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54"/>
                  </a:lnTo>
                  <a:lnTo>
                    <a:pt x="13" y="141"/>
                  </a:lnTo>
                  <a:lnTo>
                    <a:pt x="13" y="165"/>
                  </a:lnTo>
                  <a:lnTo>
                    <a:pt x="24" y="165"/>
                  </a:lnTo>
                  <a:lnTo>
                    <a:pt x="24" y="154"/>
                  </a:lnTo>
                  <a:lnTo>
                    <a:pt x="13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3360" y="3723"/>
              <a:ext cx="831" cy="2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24"/>
                </a:cxn>
                <a:cxn ang="0">
                  <a:pos x="831" y="24"/>
                </a:cxn>
                <a:cxn ang="0">
                  <a:pos x="831" y="0"/>
                </a:cxn>
                <a:cxn ang="0">
                  <a:pos x="14" y="0"/>
                </a:cxn>
                <a:cxn ang="0">
                  <a:pos x="25" y="13"/>
                </a:cxn>
                <a:cxn ang="0">
                  <a:pos x="0" y="13"/>
                </a:cxn>
                <a:cxn ang="0">
                  <a:pos x="0" y="24"/>
                </a:cxn>
                <a:cxn ang="0">
                  <a:pos x="14" y="24"/>
                </a:cxn>
                <a:cxn ang="0">
                  <a:pos x="0" y="13"/>
                </a:cxn>
              </a:cxnLst>
              <a:rect l="0" t="0" r="r" b="b"/>
              <a:pathLst>
                <a:path w="831" h="24">
                  <a:moveTo>
                    <a:pt x="0" y="13"/>
                  </a:moveTo>
                  <a:lnTo>
                    <a:pt x="14" y="24"/>
                  </a:lnTo>
                  <a:lnTo>
                    <a:pt x="831" y="24"/>
                  </a:lnTo>
                  <a:lnTo>
                    <a:pt x="831" y="0"/>
                  </a:lnTo>
                  <a:lnTo>
                    <a:pt x="14" y="0"/>
                  </a:lnTo>
                  <a:lnTo>
                    <a:pt x="25" y="13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3360" y="3571"/>
              <a:ext cx="25" cy="16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1"/>
                </a:cxn>
                <a:cxn ang="0">
                  <a:pos x="0" y="165"/>
                </a:cxn>
                <a:cxn ang="0">
                  <a:pos x="25" y="165"/>
                </a:cxn>
                <a:cxn ang="0">
                  <a:pos x="25" y="11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4" y="0"/>
                </a:cxn>
              </a:cxnLst>
              <a:rect l="0" t="0" r="r" b="b"/>
              <a:pathLst>
                <a:path w="25" h="165">
                  <a:moveTo>
                    <a:pt x="14" y="0"/>
                  </a:moveTo>
                  <a:lnTo>
                    <a:pt x="0" y="11"/>
                  </a:lnTo>
                  <a:lnTo>
                    <a:pt x="0" y="165"/>
                  </a:lnTo>
                  <a:lnTo>
                    <a:pt x="25" y="165"/>
                  </a:lnTo>
                  <a:lnTo>
                    <a:pt x="25" y="11"/>
                  </a:lnTo>
                  <a:lnTo>
                    <a:pt x="14" y="2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Rectangle 113"/>
            <p:cNvSpPr>
              <a:spLocks noChangeArrowheads="1"/>
            </p:cNvSpPr>
            <p:nvPr/>
          </p:nvSpPr>
          <p:spPr bwMode="auto">
            <a:xfrm>
              <a:off x="4114" y="3242"/>
              <a:ext cx="56" cy="3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4114" y="3229"/>
              <a:ext cx="69" cy="25"/>
            </a:xfrm>
            <a:custGeom>
              <a:avLst/>
              <a:gdLst/>
              <a:ahLst/>
              <a:cxnLst>
                <a:cxn ang="0">
                  <a:pos x="69" y="13"/>
                </a:cxn>
                <a:cxn ang="0">
                  <a:pos x="56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56" y="25"/>
                </a:cxn>
                <a:cxn ang="0">
                  <a:pos x="45" y="13"/>
                </a:cxn>
                <a:cxn ang="0">
                  <a:pos x="69" y="13"/>
                </a:cxn>
                <a:cxn ang="0">
                  <a:pos x="69" y="0"/>
                </a:cxn>
                <a:cxn ang="0">
                  <a:pos x="56" y="0"/>
                </a:cxn>
                <a:cxn ang="0">
                  <a:pos x="69" y="13"/>
                </a:cxn>
              </a:cxnLst>
              <a:rect l="0" t="0" r="r" b="b"/>
              <a:pathLst>
                <a:path w="69" h="25">
                  <a:moveTo>
                    <a:pt x="69" y="13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6" y="25"/>
                  </a:lnTo>
                  <a:lnTo>
                    <a:pt x="45" y="13"/>
                  </a:lnTo>
                  <a:lnTo>
                    <a:pt x="69" y="13"/>
                  </a:lnTo>
                  <a:lnTo>
                    <a:pt x="69" y="0"/>
                  </a:lnTo>
                  <a:lnTo>
                    <a:pt x="56" y="0"/>
                  </a:lnTo>
                  <a:lnTo>
                    <a:pt x="69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4159" y="3242"/>
              <a:ext cx="24" cy="323"/>
            </a:xfrm>
            <a:custGeom>
              <a:avLst/>
              <a:gdLst/>
              <a:ahLst/>
              <a:cxnLst>
                <a:cxn ang="0">
                  <a:pos x="11" y="323"/>
                </a:cxn>
                <a:cxn ang="0">
                  <a:pos x="24" y="31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10"/>
                </a:cxn>
                <a:cxn ang="0">
                  <a:pos x="11" y="299"/>
                </a:cxn>
                <a:cxn ang="0">
                  <a:pos x="11" y="323"/>
                </a:cxn>
                <a:cxn ang="0">
                  <a:pos x="24" y="323"/>
                </a:cxn>
                <a:cxn ang="0">
                  <a:pos x="24" y="310"/>
                </a:cxn>
                <a:cxn ang="0">
                  <a:pos x="11" y="323"/>
                </a:cxn>
              </a:cxnLst>
              <a:rect l="0" t="0" r="r" b="b"/>
              <a:pathLst>
                <a:path w="24" h="323">
                  <a:moveTo>
                    <a:pt x="11" y="323"/>
                  </a:moveTo>
                  <a:lnTo>
                    <a:pt x="24" y="31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10"/>
                  </a:lnTo>
                  <a:lnTo>
                    <a:pt x="11" y="299"/>
                  </a:lnTo>
                  <a:lnTo>
                    <a:pt x="11" y="323"/>
                  </a:lnTo>
                  <a:lnTo>
                    <a:pt x="24" y="323"/>
                  </a:lnTo>
                  <a:lnTo>
                    <a:pt x="24" y="310"/>
                  </a:lnTo>
                  <a:lnTo>
                    <a:pt x="11" y="3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4102" y="3541"/>
              <a:ext cx="68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2" y="24"/>
                </a:cxn>
                <a:cxn ang="0">
                  <a:pos x="68" y="24"/>
                </a:cxn>
                <a:cxn ang="0">
                  <a:pos x="68" y="0"/>
                </a:cxn>
                <a:cxn ang="0">
                  <a:pos x="12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0" y="11"/>
                </a:cxn>
              </a:cxnLst>
              <a:rect l="0" t="0" r="r" b="b"/>
              <a:pathLst>
                <a:path w="68" h="24">
                  <a:moveTo>
                    <a:pt x="0" y="11"/>
                  </a:moveTo>
                  <a:lnTo>
                    <a:pt x="12" y="24"/>
                  </a:lnTo>
                  <a:lnTo>
                    <a:pt x="68" y="24"/>
                  </a:lnTo>
                  <a:lnTo>
                    <a:pt x="68" y="0"/>
                  </a:lnTo>
                  <a:lnTo>
                    <a:pt x="12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4102" y="3229"/>
              <a:ext cx="25" cy="32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3"/>
                </a:cxn>
                <a:cxn ang="0">
                  <a:pos x="0" y="323"/>
                </a:cxn>
                <a:cxn ang="0">
                  <a:pos x="25" y="323"/>
                </a:cxn>
                <a:cxn ang="0">
                  <a:pos x="25" y="13"/>
                </a:cxn>
                <a:cxn ang="0">
                  <a:pos x="12" y="25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2" y="0"/>
                </a:cxn>
              </a:cxnLst>
              <a:rect l="0" t="0" r="r" b="b"/>
              <a:pathLst>
                <a:path w="25" h="323">
                  <a:moveTo>
                    <a:pt x="12" y="0"/>
                  </a:moveTo>
                  <a:lnTo>
                    <a:pt x="0" y="13"/>
                  </a:lnTo>
                  <a:lnTo>
                    <a:pt x="0" y="323"/>
                  </a:lnTo>
                  <a:lnTo>
                    <a:pt x="25" y="323"/>
                  </a:lnTo>
                  <a:lnTo>
                    <a:pt x="25" y="13"/>
                  </a:lnTo>
                  <a:lnTo>
                    <a:pt x="12" y="2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Rectangle 118"/>
            <p:cNvSpPr>
              <a:spLocks noChangeArrowheads="1"/>
            </p:cNvSpPr>
            <p:nvPr/>
          </p:nvSpPr>
          <p:spPr bwMode="auto">
            <a:xfrm>
              <a:off x="3302" y="45"/>
              <a:ext cx="438" cy="14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3302" y="32"/>
              <a:ext cx="451" cy="24"/>
            </a:xfrm>
            <a:custGeom>
              <a:avLst/>
              <a:gdLst/>
              <a:ahLst/>
              <a:cxnLst>
                <a:cxn ang="0">
                  <a:pos x="451" y="13"/>
                </a:cxn>
                <a:cxn ang="0">
                  <a:pos x="438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438" y="24"/>
                </a:cxn>
                <a:cxn ang="0">
                  <a:pos x="427" y="13"/>
                </a:cxn>
                <a:cxn ang="0">
                  <a:pos x="451" y="13"/>
                </a:cxn>
                <a:cxn ang="0">
                  <a:pos x="451" y="0"/>
                </a:cxn>
                <a:cxn ang="0">
                  <a:pos x="438" y="0"/>
                </a:cxn>
                <a:cxn ang="0">
                  <a:pos x="451" y="13"/>
                </a:cxn>
              </a:cxnLst>
              <a:rect l="0" t="0" r="r" b="b"/>
              <a:pathLst>
                <a:path w="451" h="24">
                  <a:moveTo>
                    <a:pt x="451" y="13"/>
                  </a:moveTo>
                  <a:lnTo>
                    <a:pt x="438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438" y="24"/>
                  </a:lnTo>
                  <a:lnTo>
                    <a:pt x="427" y="13"/>
                  </a:lnTo>
                  <a:lnTo>
                    <a:pt x="451" y="13"/>
                  </a:lnTo>
                  <a:lnTo>
                    <a:pt x="451" y="0"/>
                  </a:lnTo>
                  <a:lnTo>
                    <a:pt x="438" y="0"/>
                  </a:lnTo>
                  <a:lnTo>
                    <a:pt x="451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3729" y="45"/>
              <a:ext cx="24" cy="152"/>
            </a:xfrm>
            <a:custGeom>
              <a:avLst/>
              <a:gdLst/>
              <a:ahLst/>
              <a:cxnLst>
                <a:cxn ang="0">
                  <a:pos x="11" y="152"/>
                </a:cxn>
                <a:cxn ang="0">
                  <a:pos x="24" y="141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1" y="128"/>
                </a:cxn>
                <a:cxn ang="0">
                  <a:pos x="11" y="152"/>
                </a:cxn>
                <a:cxn ang="0">
                  <a:pos x="24" y="152"/>
                </a:cxn>
                <a:cxn ang="0">
                  <a:pos x="24" y="141"/>
                </a:cxn>
                <a:cxn ang="0">
                  <a:pos x="11" y="152"/>
                </a:cxn>
              </a:cxnLst>
              <a:rect l="0" t="0" r="r" b="b"/>
              <a:pathLst>
                <a:path w="24" h="152">
                  <a:moveTo>
                    <a:pt x="11" y="152"/>
                  </a:moveTo>
                  <a:lnTo>
                    <a:pt x="24" y="141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1" y="128"/>
                  </a:lnTo>
                  <a:lnTo>
                    <a:pt x="11" y="152"/>
                  </a:lnTo>
                  <a:lnTo>
                    <a:pt x="24" y="152"/>
                  </a:lnTo>
                  <a:lnTo>
                    <a:pt x="24" y="141"/>
                  </a:lnTo>
                  <a:lnTo>
                    <a:pt x="11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3291" y="173"/>
              <a:ext cx="449" cy="2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" y="24"/>
                </a:cxn>
                <a:cxn ang="0">
                  <a:pos x="449" y="24"/>
                </a:cxn>
                <a:cxn ang="0">
                  <a:pos x="449" y="0"/>
                </a:cxn>
                <a:cxn ang="0">
                  <a:pos x="11" y="0"/>
                </a:cxn>
                <a:cxn ang="0">
                  <a:pos x="24" y="13"/>
                </a:cxn>
                <a:cxn ang="0">
                  <a:pos x="0" y="13"/>
                </a:cxn>
                <a:cxn ang="0">
                  <a:pos x="0" y="24"/>
                </a:cxn>
                <a:cxn ang="0">
                  <a:pos x="11" y="24"/>
                </a:cxn>
                <a:cxn ang="0">
                  <a:pos x="0" y="13"/>
                </a:cxn>
              </a:cxnLst>
              <a:rect l="0" t="0" r="r" b="b"/>
              <a:pathLst>
                <a:path w="449" h="24">
                  <a:moveTo>
                    <a:pt x="0" y="13"/>
                  </a:moveTo>
                  <a:lnTo>
                    <a:pt x="11" y="24"/>
                  </a:lnTo>
                  <a:lnTo>
                    <a:pt x="449" y="24"/>
                  </a:lnTo>
                  <a:lnTo>
                    <a:pt x="449" y="0"/>
                  </a:lnTo>
                  <a:lnTo>
                    <a:pt x="11" y="0"/>
                  </a:lnTo>
                  <a:lnTo>
                    <a:pt x="24" y="13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3291" y="32"/>
              <a:ext cx="24" cy="15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154"/>
                </a:cxn>
                <a:cxn ang="0">
                  <a:pos x="24" y="154"/>
                </a:cxn>
                <a:cxn ang="0">
                  <a:pos x="24" y="13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4" h="154">
                  <a:moveTo>
                    <a:pt x="11" y="0"/>
                  </a:moveTo>
                  <a:lnTo>
                    <a:pt x="0" y="13"/>
                  </a:lnTo>
                  <a:lnTo>
                    <a:pt x="0" y="154"/>
                  </a:lnTo>
                  <a:lnTo>
                    <a:pt x="24" y="154"/>
                  </a:lnTo>
                  <a:lnTo>
                    <a:pt x="24" y="13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Rectangle 123"/>
            <p:cNvSpPr>
              <a:spLocks noChangeArrowheads="1"/>
            </p:cNvSpPr>
            <p:nvPr/>
          </p:nvSpPr>
          <p:spPr bwMode="auto">
            <a:xfrm>
              <a:off x="2897" y="244"/>
              <a:ext cx="266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Rectangle 124"/>
            <p:cNvSpPr>
              <a:spLocks noChangeArrowheads="1"/>
            </p:cNvSpPr>
            <p:nvPr/>
          </p:nvSpPr>
          <p:spPr bwMode="auto">
            <a:xfrm>
              <a:off x="2799" y="342"/>
              <a:ext cx="464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125"/>
            <p:cNvSpPr>
              <a:spLocks/>
            </p:cNvSpPr>
            <p:nvPr/>
          </p:nvSpPr>
          <p:spPr bwMode="auto">
            <a:xfrm>
              <a:off x="2671" y="456"/>
              <a:ext cx="718" cy="27"/>
            </a:xfrm>
            <a:custGeom>
              <a:avLst/>
              <a:gdLst/>
              <a:ahLst/>
              <a:cxnLst>
                <a:cxn ang="0">
                  <a:pos x="718" y="0"/>
                </a:cxn>
                <a:cxn ang="0">
                  <a:pos x="0" y="2"/>
                </a:cxn>
                <a:cxn ang="0">
                  <a:pos x="0" y="27"/>
                </a:cxn>
                <a:cxn ang="0">
                  <a:pos x="718" y="25"/>
                </a:cxn>
                <a:cxn ang="0">
                  <a:pos x="718" y="0"/>
                </a:cxn>
              </a:cxnLst>
              <a:rect l="0" t="0" r="r" b="b"/>
              <a:pathLst>
                <a:path w="718" h="27">
                  <a:moveTo>
                    <a:pt x="718" y="0"/>
                  </a:moveTo>
                  <a:lnTo>
                    <a:pt x="0" y="2"/>
                  </a:lnTo>
                  <a:lnTo>
                    <a:pt x="0" y="27"/>
                  </a:lnTo>
                  <a:lnTo>
                    <a:pt x="718" y="25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2572" y="569"/>
              <a:ext cx="929" cy="26"/>
            </a:xfrm>
            <a:custGeom>
              <a:avLst/>
              <a:gdLst/>
              <a:ahLst/>
              <a:cxnLst>
                <a:cxn ang="0">
                  <a:pos x="929" y="0"/>
                </a:cxn>
                <a:cxn ang="0">
                  <a:pos x="0" y="2"/>
                </a:cxn>
                <a:cxn ang="0">
                  <a:pos x="0" y="26"/>
                </a:cxn>
                <a:cxn ang="0">
                  <a:pos x="929" y="24"/>
                </a:cxn>
                <a:cxn ang="0">
                  <a:pos x="929" y="0"/>
                </a:cxn>
              </a:cxnLst>
              <a:rect l="0" t="0" r="r" b="b"/>
              <a:pathLst>
                <a:path w="929" h="26">
                  <a:moveTo>
                    <a:pt x="929" y="0"/>
                  </a:moveTo>
                  <a:lnTo>
                    <a:pt x="0" y="2"/>
                  </a:lnTo>
                  <a:lnTo>
                    <a:pt x="0" y="26"/>
                  </a:lnTo>
                  <a:lnTo>
                    <a:pt x="929" y="24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Rectangle 127"/>
            <p:cNvSpPr>
              <a:spLocks noChangeArrowheads="1"/>
            </p:cNvSpPr>
            <p:nvPr/>
          </p:nvSpPr>
          <p:spPr bwMode="auto">
            <a:xfrm>
              <a:off x="2431" y="695"/>
              <a:ext cx="1185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2307" y="830"/>
              <a:ext cx="1429" cy="28"/>
            </a:xfrm>
            <a:custGeom>
              <a:avLst/>
              <a:gdLst/>
              <a:ahLst/>
              <a:cxnLst>
                <a:cxn ang="0">
                  <a:pos x="1429" y="4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1429" y="28"/>
                </a:cxn>
                <a:cxn ang="0">
                  <a:pos x="1429" y="4"/>
                </a:cxn>
              </a:cxnLst>
              <a:rect l="0" t="0" r="r" b="b"/>
              <a:pathLst>
                <a:path w="1429" h="28">
                  <a:moveTo>
                    <a:pt x="1429" y="4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429" y="28"/>
                  </a:lnTo>
                  <a:lnTo>
                    <a:pt x="142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129"/>
            <p:cNvSpPr>
              <a:spLocks/>
            </p:cNvSpPr>
            <p:nvPr/>
          </p:nvSpPr>
          <p:spPr bwMode="auto">
            <a:xfrm>
              <a:off x="2175" y="944"/>
              <a:ext cx="1695" cy="30"/>
            </a:xfrm>
            <a:custGeom>
              <a:avLst/>
              <a:gdLst/>
              <a:ahLst/>
              <a:cxnLst>
                <a:cxn ang="0">
                  <a:pos x="1695" y="6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695" y="30"/>
                </a:cxn>
                <a:cxn ang="0">
                  <a:pos x="1695" y="6"/>
                </a:cxn>
              </a:cxnLst>
              <a:rect l="0" t="0" r="r" b="b"/>
              <a:pathLst>
                <a:path w="1695" h="30">
                  <a:moveTo>
                    <a:pt x="1695" y="6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1695" y="30"/>
                  </a:lnTo>
                  <a:lnTo>
                    <a:pt x="169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130"/>
            <p:cNvSpPr>
              <a:spLocks/>
            </p:cNvSpPr>
            <p:nvPr/>
          </p:nvSpPr>
          <p:spPr bwMode="auto">
            <a:xfrm>
              <a:off x="2063" y="1066"/>
              <a:ext cx="1895" cy="30"/>
            </a:xfrm>
            <a:custGeom>
              <a:avLst/>
              <a:gdLst/>
              <a:ahLst/>
              <a:cxnLst>
                <a:cxn ang="0">
                  <a:pos x="1895" y="0"/>
                </a:cxn>
                <a:cxn ang="0">
                  <a:pos x="0" y="4"/>
                </a:cxn>
                <a:cxn ang="0">
                  <a:pos x="0" y="30"/>
                </a:cxn>
                <a:cxn ang="0">
                  <a:pos x="1895" y="25"/>
                </a:cxn>
                <a:cxn ang="0">
                  <a:pos x="1895" y="0"/>
                </a:cxn>
              </a:cxnLst>
              <a:rect l="0" t="0" r="r" b="b"/>
              <a:pathLst>
                <a:path w="1895" h="30">
                  <a:moveTo>
                    <a:pt x="1895" y="0"/>
                  </a:moveTo>
                  <a:lnTo>
                    <a:pt x="0" y="4"/>
                  </a:lnTo>
                  <a:lnTo>
                    <a:pt x="0" y="30"/>
                  </a:lnTo>
                  <a:lnTo>
                    <a:pt x="1895" y="25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Rectangle 131"/>
            <p:cNvSpPr>
              <a:spLocks noChangeArrowheads="1"/>
            </p:cNvSpPr>
            <p:nvPr/>
          </p:nvSpPr>
          <p:spPr bwMode="auto">
            <a:xfrm>
              <a:off x="1910" y="1187"/>
              <a:ext cx="2200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Rectangle 132"/>
            <p:cNvSpPr>
              <a:spLocks noChangeArrowheads="1"/>
            </p:cNvSpPr>
            <p:nvPr/>
          </p:nvSpPr>
          <p:spPr bwMode="auto">
            <a:xfrm>
              <a:off x="1925" y="1314"/>
              <a:ext cx="2198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Rectangle 133"/>
            <p:cNvSpPr>
              <a:spLocks noChangeArrowheads="1"/>
            </p:cNvSpPr>
            <p:nvPr/>
          </p:nvSpPr>
          <p:spPr bwMode="auto">
            <a:xfrm>
              <a:off x="1939" y="1442"/>
              <a:ext cx="2184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Rectangle 134"/>
            <p:cNvSpPr>
              <a:spLocks noChangeArrowheads="1"/>
            </p:cNvSpPr>
            <p:nvPr/>
          </p:nvSpPr>
          <p:spPr bwMode="auto">
            <a:xfrm>
              <a:off x="1952" y="1568"/>
              <a:ext cx="217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Rectangle 135"/>
            <p:cNvSpPr>
              <a:spLocks noChangeArrowheads="1"/>
            </p:cNvSpPr>
            <p:nvPr/>
          </p:nvSpPr>
          <p:spPr bwMode="auto">
            <a:xfrm>
              <a:off x="1925" y="1695"/>
              <a:ext cx="2198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Rectangle 136"/>
            <p:cNvSpPr>
              <a:spLocks noChangeArrowheads="1"/>
            </p:cNvSpPr>
            <p:nvPr/>
          </p:nvSpPr>
          <p:spPr bwMode="auto">
            <a:xfrm>
              <a:off x="1925" y="1808"/>
              <a:ext cx="2198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Rectangle 137"/>
            <p:cNvSpPr>
              <a:spLocks noChangeArrowheads="1"/>
            </p:cNvSpPr>
            <p:nvPr/>
          </p:nvSpPr>
          <p:spPr bwMode="auto">
            <a:xfrm>
              <a:off x="1939" y="1936"/>
              <a:ext cx="2199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Rectangle 138"/>
            <p:cNvSpPr>
              <a:spLocks noChangeArrowheads="1"/>
            </p:cNvSpPr>
            <p:nvPr/>
          </p:nvSpPr>
          <p:spPr bwMode="auto">
            <a:xfrm>
              <a:off x="3268" y="1003"/>
              <a:ext cx="357" cy="829"/>
            </a:xfrm>
            <a:prstGeom prst="rect">
              <a:avLst/>
            </a:prstGeom>
            <a:solidFill>
              <a:srgbClr val="007F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3268" y="989"/>
              <a:ext cx="370" cy="25"/>
            </a:xfrm>
            <a:custGeom>
              <a:avLst/>
              <a:gdLst/>
              <a:ahLst/>
              <a:cxnLst>
                <a:cxn ang="0">
                  <a:pos x="370" y="14"/>
                </a:cxn>
                <a:cxn ang="0">
                  <a:pos x="357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357" y="25"/>
                </a:cxn>
                <a:cxn ang="0">
                  <a:pos x="346" y="14"/>
                </a:cxn>
                <a:cxn ang="0">
                  <a:pos x="370" y="14"/>
                </a:cxn>
                <a:cxn ang="0">
                  <a:pos x="370" y="0"/>
                </a:cxn>
                <a:cxn ang="0">
                  <a:pos x="357" y="0"/>
                </a:cxn>
                <a:cxn ang="0">
                  <a:pos x="370" y="14"/>
                </a:cxn>
              </a:cxnLst>
              <a:rect l="0" t="0" r="r" b="b"/>
              <a:pathLst>
                <a:path w="370" h="25">
                  <a:moveTo>
                    <a:pt x="370" y="14"/>
                  </a:moveTo>
                  <a:lnTo>
                    <a:pt x="357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357" y="25"/>
                  </a:lnTo>
                  <a:lnTo>
                    <a:pt x="346" y="14"/>
                  </a:lnTo>
                  <a:lnTo>
                    <a:pt x="370" y="14"/>
                  </a:lnTo>
                  <a:lnTo>
                    <a:pt x="370" y="0"/>
                  </a:lnTo>
                  <a:lnTo>
                    <a:pt x="357" y="0"/>
                  </a:lnTo>
                  <a:lnTo>
                    <a:pt x="37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3614" y="1003"/>
              <a:ext cx="24" cy="843"/>
            </a:xfrm>
            <a:custGeom>
              <a:avLst/>
              <a:gdLst/>
              <a:ahLst/>
              <a:cxnLst>
                <a:cxn ang="0">
                  <a:pos x="11" y="843"/>
                </a:cxn>
                <a:cxn ang="0">
                  <a:pos x="24" y="829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29"/>
                </a:cxn>
                <a:cxn ang="0">
                  <a:pos x="11" y="818"/>
                </a:cxn>
                <a:cxn ang="0">
                  <a:pos x="11" y="843"/>
                </a:cxn>
                <a:cxn ang="0">
                  <a:pos x="24" y="843"/>
                </a:cxn>
                <a:cxn ang="0">
                  <a:pos x="24" y="829"/>
                </a:cxn>
                <a:cxn ang="0">
                  <a:pos x="11" y="843"/>
                </a:cxn>
              </a:cxnLst>
              <a:rect l="0" t="0" r="r" b="b"/>
              <a:pathLst>
                <a:path w="24" h="843">
                  <a:moveTo>
                    <a:pt x="11" y="843"/>
                  </a:moveTo>
                  <a:lnTo>
                    <a:pt x="24" y="829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29"/>
                  </a:lnTo>
                  <a:lnTo>
                    <a:pt x="11" y="818"/>
                  </a:lnTo>
                  <a:lnTo>
                    <a:pt x="11" y="843"/>
                  </a:lnTo>
                  <a:lnTo>
                    <a:pt x="24" y="843"/>
                  </a:lnTo>
                  <a:lnTo>
                    <a:pt x="24" y="829"/>
                  </a:lnTo>
                  <a:lnTo>
                    <a:pt x="11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3257" y="1821"/>
              <a:ext cx="368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25"/>
                </a:cxn>
                <a:cxn ang="0">
                  <a:pos x="368" y="25"/>
                </a:cxn>
                <a:cxn ang="0">
                  <a:pos x="368" y="0"/>
                </a:cxn>
                <a:cxn ang="0">
                  <a:pos x="11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1"/>
                </a:cxn>
              </a:cxnLst>
              <a:rect l="0" t="0" r="r" b="b"/>
              <a:pathLst>
                <a:path w="368" h="25">
                  <a:moveTo>
                    <a:pt x="0" y="11"/>
                  </a:moveTo>
                  <a:lnTo>
                    <a:pt x="11" y="25"/>
                  </a:lnTo>
                  <a:lnTo>
                    <a:pt x="368" y="25"/>
                  </a:lnTo>
                  <a:lnTo>
                    <a:pt x="368" y="0"/>
                  </a:lnTo>
                  <a:lnTo>
                    <a:pt x="11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3257" y="989"/>
              <a:ext cx="25" cy="84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4"/>
                </a:cxn>
                <a:cxn ang="0">
                  <a:pos x="0" y="843"/>
                </a:cxn>
                <a:cxn ang="0">
                  <a:pos x="25" y="843"/>
                </a:cxn>
                <a:cxn ang="0">
                  <a:pos x="25" y="14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1" y="0"/>
                </a:cxn>
              </a:cxnLst>
              <a:rect l="0" t="0" r="r" b="b"/>
              <a:pathLst>
                <a:path w="25" h="843">
                  <a:moveTo>
                    <a:pt x="11" y="0"/>
                  </a:moveTo>
                  <a:lnTo>
                    <a:pt x="0" y="14"/>
                  </a:lnTo>
                  <a:lnTo>
                    <a:pt x="0" y="843"/>
                  </a:lnTo>
                  <a:lnTo>
                    <a:pt x="25" y="843"/>
                  </a:lnTo>
                  <a:lnTo>
                    <a:pt x="25" y="14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Rectangle 143"/>
            <p:cNvSpPr>
              <a:spLocks noChangeArrowheads="1"/>
            </p:cNvSpPr>
            <p:nvPr/>
          </p:nvSpPr>
          <p:spPr bwMode="auto">
            <a:xfrm>
              <a:off x="3118" y="1003"/>
              <a:ext cx="160" cy="829"/>
            </a:xfrm>
            <a:prstGeom prst="rect">
              <a:avLst/>
            </a:prstGeom>
            <a:solidFill>
              <a:srgbClr val="003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3118" y="989"/>
              <a:ext cx="173" cy="25"/>
            </a:xfrm>
            <a:custGeom>
              <a:avLst/>
              <a:gdLst/>
              <a:ahLst/>
              <a:cxnLst>
                <a:cxn ang="0">
                  <a:pos x="173" y="14"/>
                </a:cxn>
                <a:cxn ang="0">
                  <a:pos x="160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60" y="25"/>
                </a:cxn>
                <a:cxn ang="0">
                  <a:pos x="147" y="14"/>
                </a:cxn>
                <a:cxn ang="0">
                  <a:pos x="173" y="14"/>
                </a:cxn>
                <a:cxn ang="0">
                  <a:pos x="173" y="0"/>
                </a:cxn>
                <a:cxn ang="0">
                  <a:pos x="160" y="0"/>
                </a:cxn>
                <a:cxn ang="0">
                  <a:pos x="173" y="14"/>
                </a:cxn>
              </a:cxnLst>
              <a:rect l="0" t="0" r="r" b="b"/>
              <a:pathLst>
                <a:path w="173" h="25">
                  <a:moveTo>
                    <a:pt x="173" y="14"/>
                  </a:moveTo>
                  <a:lnTo>
                    <a:pt x="160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60" y="25"/>
                  </a:lnTo>
                  <a:lnTo>
                    <a:pt x="147" y="14"/>
                  </a:lnTo>
                  <a:lnTo>
                    <a:pt x="173" y="14"/>
                  </a:lnTo>
                  <a:lnTo>
                    <a:pt x="173" y="0"/>
                  </a:lnTo>
                  <a:lnTo>
                    <a:pt x="160" y="0"/>
                  </a:lnTo>
                  <a:lnTo>
                    <a:pt x="17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3265" y="1003"/>
              <a:ext cx="26" cy="843"/>
            </a:xfrm>
            <a:custGeom>
              <a:avLst/>
              <a:gdLst/>
              <a:ahLst/>
              <a:cxnLst>
                <a:cxn ang="0">
                  <a:pos x="13" y="843"/>
                </a:cxn>
                <a:cxn ang="0">
                  <a:pos x="26" y="829"/>
                </a:cxn>
                <a:cxn ang="0">
                  <a:pos x="26" y="0"/>
                </a:cxn>
                <a:cxn ang="0">
                  <a:pos x="0" y="0"/>
                </a:cxn>
                <a:cxn ang="0">
                  <a:pos x="0" y="829"/>
                </a:cxn>
                <a:cxn ang="0">
                  <a:pos x="13" y="818"/>
                </a:cxn>
                <a:cxn ang="0">
                  <a:pos x="13" y="843"/>
                </a:cxn>
                <a:cxn ang="0">
                  <a:pos x="26" y="843"/>
                </a:cxn>
                <a:cxn ang="0">
                  <a:pos x="26" y="829"/>
                </a:cxn>
                <a:cxn ang="0">
                  <a:pos x="13" y="843"/>
                </a:cxn>
              </a:cxnLst>
              <a:rect l="0" t="0" r="r" b="b"/>
              <a:pathLst>
                <a:path w="26" h="843">
                  <a:moveTo>
                    <a:pt x="13" y="843"/>
                  </a:moveTo>
                  <a:lnTo>
                    <a:pt x="26" y="829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829"/>
                  </a:lnTo>
                  <a:lnTo>
                    <a:pt x="13" y="818"/>
                  </a:lnTo>
                  <a:lnTo>
                    <a:pt x="13" y="843"/>
                  </a:lnTo>
                  <a:lnTo>
                    <a:pt x="26" y="843"/>
                  </a:lnTo>
                  <a:lnTo>
                    <a:pt x="26" y="829"/>
                  </a:lnTo>
                  <a:lnTo>
                    <a:pt x="13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3105" y="1821"/>
              <a:ext cx="173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5"/>
                </a:cxn>
                <a:cxn ang="0">
                  <a:pos x="173" y="25"/>
                </a:cxn>
                <a:cxn ang="0">
                  <a:pos x="173" y="0"/>
                </a:cxn>
                <a:cxn ang="0">
                  <a:pos x="13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0" y="11"/>
                </a:cxn>
              </a:cxnLst>
              <a:rect l="0" t="0" r="r" b="b"/>
              <a:pathLst>
                <a:path w="173" h="25">
                  <a:moveTo>
                    <a:pt x="0" y="11"/>
                  </a:moveTo>
                  <a:lnTo>
                    <a:pt x="13" y="25"/>
                  </a:lnTo>
                  <a:lnTo>
                    <a:pt x="173" y="25"/>
                  </a:lnTo>
                  <a:lnTo>
                    <a:pt x="173" y="0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147"/>
            <p:cNvSpPr>
              <a:spLocks/>
            </p:cNvSpPr>
            <p:nvPr/>
          </p:nvSpPr>
          <p:spPr bwMode="auto">
            <a:xfrm>
              <a:off x="3105" y="989"/>
              <a:ext cx="24" cy="84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0" y="843"/>
                </a:cxn>
                <a:cxn ang="0">
                  <a:pos x="24" y="843"/>
                </a:cxn>
                <a:cxn ang="0">
                  <a:pos x="24" y="14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3" y="0"/>
                </a:cxn>
              </a:cxnLst>
              <a:rect l="0" t="0" r="r" b="b"/>
              <a:pathLst>
                <a:path w="24" h="843">
                  <a:moveTo>
                    <a:pt x="13" y="0"/>
                  </a:moveTo>
                  <a:lnTo>
                    <a:pt x="0" y="14"/>
                  </a:lnTo>
                  <a:lnTo>
                    <a:pt x="0" y="843"/>
                  </a:lnTo>
                  <a:lnTo>
                    <a:pt x="24" y="843"/>
                  </a:lnTo>
                  <a:lnTo>
                    <a:pt x="24" y="14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Rectangle 148"/>
            <p:cNvSpPr>
              <a:spLocks noChangeArrowheads="1"/>
            </p:cNvSpPr>
            <p:nvPr/>
          </p:nvSpPr>
          <p:spPr bwMode="auto">
            <a:xfrm>
              <a:off x="3618" y="1001"/>
              <a:ext cx="161" cy="830"/>
            </a:xfrm>
            <a:prstGeom prst="rect">
              <a:avLst/>
            </a:prstGeom>
            <a:solidFill>
              <a:srgbClr val="003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149"/>
            <p:cNvSpPr>
              <a:spLocks/>
            </p:cNvSpPr>
            <p:nvPr/>
          </p:nvSpPr>
          <p:spPr bwMode="auto">
            <a:xfrm>
              <a:off x="3618" y="988"/>
              <a:ext cx="173" cy="24"/>
            </a:xfrm>
            <a:custGeom>
              <a:avLst/>
              <a:gdLst/>
              <a:ahLst/>
              <a:cxnLst>
                <a:cxn ang="0">
                  <a:pos x="173" y="13"/>
                </a:cxn>
                <a:cxn ang="0">
                  <a:pos x="161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161" y="24"/>
                </a:cxn>
                <a:cxn ang="0">
                  <a:pos x="148" y="13"/>
                </a:cxn>
                <a:cxn ang="0">
                  <a:pos x="173" y="13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73" y="13"/>
                </a:cxn>
              </a:cxnLst>
              <a:rect l="0" t="0" r="r" b="b"/>
              <a:pathLst>
                <a:path w="173" h="24">
                  <a:moveTo>
                    <a:pt x="173" y="13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161" y="24"/>
                  </a:lnTo>
                  <a:lnTo>
                    <a:pt x="148" y="13"/>
                  </a:lnTo>
                  <a:lnTo>
                    <a:pt x="173" y="13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7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150"/>
            <p:cNvSpPr>
              <a:spLocks/>
            </p:cNvSpPr>
            <p:nvPr/>
          </p:nvSpPr>
          <p:spPr bwMode="auto">
            <a:xfrm>
              <a:off x="3766" y="1001"/>
              <a:ext cx="25" cy="843"/>
            </a:xfrm>
            <a:custGeom>
              <a:avLst/>
              <a:gdLst/>
              <a:ahLst/>
              <a:cxnLst>
                <a:cxn ang="0">
                  <a:pos x="13" y="843"/>
                </a:cxn>
                <a:cxn ang="0">
                  <a:pos x="25" y="830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830"/>
                </a:cxn>
                <a:cxn ang="0">
                  <a:pos x="13" y="818"/>
                </a:cxn>
                <a:cxn ang="0">
                  <a:pos x="13" y="843"/>
                </a:cxn>
                <a:cxn ang="0">
                  <a:pos x="25" y="843"/>
                </a:cxn>
                <a:cxn ang="0">
                  <a:pos x="25" y="830"/>
                </a:cxn>
                <a:cxn ang="0">
                  <a:pos x="13" y="843"/>
                </a:cxn>
              </a:cxnLst>
              <a:rect l="0" t="0" r="r" b="b"/>
              <a:pathLst>
                <a:path w="25" h="843">
                  <a:moveTo>
                    <a:pt x="13" y="843"/>
                  </a:moveTo>
                  <a:lnTo>
                    <a:pt x="25" y="83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830"/>
                  </a:lnTo>
                  <a:lnTo>
                    <a:pt x="13" y="818"/>
                  </a:lnTo>
                  <a:lnTo>
                    <a:pt x="13" y="843"/>
                  </a:lnTo>
                  <a:lnTo>
                    <a:pt x="25" y="843"/>
                  </a:lnTo>
                  <a:lnTo>
                    <a:pt x="25" y="830"/>
                  </a:lnTo>
                  <a:lnTo>
                    <a:pt x="13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151"/>
            <p:cNvSpPr>
              <a:spLocks/>
            </p:cNvSpPr>
            <p:nvPr/>
          </p:nvSpPr>
          <p:spPr bwMode="auto">
            <a:xfrm>
              <a:off x="3607" y="1819"/>
              <a:ext cx="172" cy="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25"/>
                </a:cxn>
                <a:cxn ang="0">
                  <a:pos x="172" y="25"/>
                </a:cxn>
                <a:cxn ang="0">
                  <a:pos x="172" y="0"/>
                </a:cxn>
                <a:cxn ang="0">
                  <a:pos x="11" y="0"/>
                </a:cxn>
                <a:cxn ang="0">
                  <a:pos x="24" y="12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2"/>
                </a:cxn>
              </a:cxnLst>
              <a:rect l="0" t="0" r="r" b="b"/>
              <a:pathLst>
                <a:path w="172" h="25">
                  <a:moveTo>
                    <a:pt x="0" y="12"/>
                  </a:moveTo>
                  <a:lnTo>
                    <a:pt x="11" y="25"/>
                  </a:lnTo>
                  <a:lnTo>
                    <a:pt x="172" y="25"/>
                  </a:lnTo>
                  <a:lnTo>
                    <a:pt x="172" y="0"/>
                  </a:lnTo>
                  <a:lnTo>
                    <a:pt x="11" y="0"/>
                  </a:lnTo>
                  <a:lnTo>
                    <a:pt x="24" y="12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152"/>
            <p:cNvSpPr>
              <a:spLocks/>
            </p:cNvSpPr>
            <p:nvPr/>
          </p:nvSpPr>
          <p:spPr bwMode="auto">
            <a:xfrm>
              <a:off x="3607" y="988"/>
              <a:ext cx="24" cy="84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843"/>
                </a:cxn>
                <a:cxn ang="0">
                  <a:pos x="24" y="843"/>
                </a:cxn>
                <a:cxn ang="0">
                  <a:pos x="24" y="13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4" h="843">
                  <a:moveTo>
                    <a:pt x="11" y="0"/>
                  </a:moveTo>
                  <a:lnTo>
                    <a:pt x="0" y="13"/>
                  </a:lnTo>
                  <a:lnTo>
                    <a:pt x="0" y="843"/>
                  </a:lnTo>
                  <a:lnTo>
                    <a:pt x="24" y="843"/>
                  </a:lnTo>
                  <a:lnTo>
                    <a:pt x="24" y="13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Rectangle 153"/>
            <p:cNvSpPr>
              <a:spLocks noChangeArrowheads="1"/>
            </p:cNvSpPr>
            <p:nvPr/>
          </p:nvSpPr>
          <p:spPr bwMode="auto">
            <a:xfrm>
              <a:off x="3302" y="1051"/>
              <a:ext cx="286" cy="320"/>
            </a:xfrm>
            <a:prstGeom prst="rect">
              <a:avLst/>
            </a:prstGeom>
            <a:solidFill>
              <a:srgbClr val="C6E0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154"/>
            <p:cNvSpPr>
              <a:spLocks/>
            </p:cNvSpPr>
            <p:nvPr/>
          </p:nvSpPr>
          <p:spPr bwMode="auto">
            <a:xfrm>
              <a:off x="3302" y="1040"/>
              <a:ext cx="299" cy="25"/>
            </a:xfrm>
            <a:custGeom>
              <a:avLst/>
              <a:gdLst/>
              <a:ahLst/>
              <a:cxnLst>
                <a:cxn ang="0">
                  <a:pos x="299" y="11"/>
                </a:cxn>
                <a:cxn ang="0">
                  <a:pos x="286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286" y="25"/>
                </a:cxn>
                <a:cxn ang="0">
                  <a:pos x="274" y="11"/>
                </a:cxn>
                <a:cxn ang="0">
                  <a:pos x="299" y="11"/>
                </a:cxn>
                <a:cxn ang="0">
                  <a:pos x="299" y="0"/>
                </a:cxn>
                <a:cxn ang="0">
                  <a:pos x="286" y="0"/>
                </a:cxn>
                <a:cxn ang="0">
                  <a:pos x="299" y="11"/>
                </a:cxn>
              </a:cxnLst>
              <a:rect l="0" t="0" r="r" b="b"/>
              <a:pathLst>
                <a:path w="299" h="25">
                  <a:moveTo>
                    <a:pt x="299" y="11"/>
                  </a:moveTo>
                  <a:lnTo>
                    <a:pt x="286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286" y="25"/>
                  </a:lnTo>
                  <a:lnTo>
                    <a:pt x="274" y="11"/>
                  </a:lnTo>
                  <a:lnTo>
                    <a:pt x="299" y="11"/>
                  </a:lnTo>
                  <a:lnTo>
                    <a:pt x="299" y="0"/>
                  </a:lnTo>
                  <a:lnTo>
                    <a:pt x="286" y="0"/>
                  </a:lnTo>
                  <a:lnTo>
                    <a:pt x="299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155"/>
            <p:cNvSpPr>
              <a:spLocks/>
            </p:cNvSpPr>
            <p:nvPr/>
          </p:nvSpPr>
          <p:spPr bwMode="auto">
            <a:xfrm>
              <a:off x="3576" y="1051"/>
              <a:ext cx="25" cy="333"/>
            </a:xfrm>
            <a:custGeom>
              <a:avLst/>
              <a:gdLst/>
              <a:ahLst/>
              <a:cxnLst>
                <a:cxn ang="0">
                  <a:pos x="12" y="333"/>
                </a:cxn>
                <a:cxn ang="0">
                  <a:pos x="25" y="320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320"/>
                </a:cxn>
                <a:cxn ang="0">
                  <a:pos x="12" y="308"/>
                </a:cxn>
                <a:cxn ang="0">
                  <a:pos x="12" y="333"/>
                </a:cxn>
                <a:cxn ang="0">
                  <a:pos x="25" y="333"/>
                </a:cxn>
                <a:cxn ang="0">
                  <a:pos x="25" y="320"/>
                </a:cxn>
                <a:cxn ang="0">
                  <a:pos x="12" y="333"/>
                </a:cxn>
              </a:cxnLst>
              <a:rect l="0" t="0" r="r" b="b"/>
              <a:pathLst>
                <a:path w="25" h="333">
                  <a:moveTo>
                    <a:pt x="12" y="333"/>
                  </a:moveTo>
                  <a:lnTo>
                    <a:pt x="25" y="32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320"/>
                  </a:lnTo>
                  <a:lnTo>
                    <a:pt x="12" y="308"/>
                  </a:lnTo>
                  <a:lnTo>
                    <a:pt x="12" y="333"/>
                  </a:lnTo>
                  <a:lnTo>
                    <a:pt x="25" y="333"/>
                  </a:lnTo>
                  <a:lnTo>
                    <a:pt x="25" y="320"/>
                  </a:lnTo>
                  <a:lnTo>
                    <a:pt x="12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156"/>
            <p:cNvSpPr>
              <a:spLocks/>
            </p:cNvSpPr>
            <p:nvPr/>
          </p:nvSpPr>
          <p:spPr bwMode="auto">
            <a:xfrm>
              <a:off x="3291" y="1359"/>
              <a:ext cx="297" cy="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25"/>
                </a:cxn>
                <a:cxn ang="0">
                  <a:pos x="297" y="25"/>
                </a:cxn>
                <a:cxn ang="0">
                  <a:pos x="297" y="0"/>
                </a:cxn>
                <a:cxn ang="0">
                  <a:pos x="11" y="0"/>
                </a:cxn>
                <a:cxn ang="0">
                  <a:pos x="24" y="12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2"/>
                </a:cxn>
              </a:cxnLst>
              <a:rect l="0" t="0" r="r" b="b"/>
              <a:pathLst>
                <a:path w="297" h="25">
                  <a:moveTo>
                    <a:pt x="0" y="12"/>
                  </a:moveTo>
                  <a:lnTo>
                    <a:pt x="11" y="25"/>
                  </a:lnTo>
                  <a:lnTo>
                    <a:pt x="297" y="25"/>
                  </a:lnTo>
                  <a:lnTo>
                    <a:pt x="297" y="0"/>
                  </a:lnTo>
                  <a:lnTo>
                    <a:pt x="11" y="0"/>
                  </a:lnTo>
                  <a:lnTo>
                    <a:pt x="24" y="12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157"/>
            <p:cNvSpPr>
              <a:spLocks/>
            </p:cNvSpPr>
            <p:nvPr/>
          </p:nvSpPr>
          <p:spPr bwMode="auto">
            <a:xfrm>
              <a:off x="3291" y="1040"/>
              <a:ext cx="24" cy="33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1"/>
                </a:cxn>
                <a:cxn ang="0">
                  <a:pos x="0" y="331"/>
                </a:cxn>
                <a:cxn ang="0">
                  <a:pos x="24" y="331"/>
                </a:cxn>
                <a:cxn ang="0">
                  <a:pos x="24" y="11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331">
                  <a:moveTo>
                    <a:pt x="11" y="0"/>
                  </a:moveTo>
                  <a:lnTo>
                    <a:pt x="0" y="11"/>
                  </a:lnTo>
                  <a:lnTo>
                    <a:pt x="0" y="331"/>
                  </a:lnTo>
                  <a:lnTo>
                    <a:pt x="24" y="331"/>
                  </a:lnTo>
                  <a:lnTo>
                    <a:pt x="24" y="11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Rectangle 158"/>
            <p:cNvSpPr>
              <a:spLocks noChangeArrowheads="1"/>
            </p:cNvSpPr>
            <p:nvPr/>
          </p:nvSpPr>
          <p:spPr bwMode="auto">
            <a:xfrm>
              <a:off x="3312" y="1401"/>
              <a:ext cx="272" cy="383"/>
            </a:xfrm>
            <a:prstGeom prst="rect">
              <a:avLst/>
            </a:prstGeom>
            <a:solidFill>
              <a:srgbClr val="C6E0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159"/>
            <p:cNvSpPr>
              <a:spLocks/>
            </p:cNvSpPr>
            <p:nvPr/>
          </p:nvSpPr>
          <p:spPr bwMode="auto">
            <a:xfrm>
              <a:off x="3312" y="1387"/>
              <a:ext cx="283" cy="27"/>
            </a:xfrm>
            <a:custGeom>
              <a:avLst/>
              <a:gdLst/>
              <a:ahLst/>
              <a:cxnLst>
                <a:cxn ang="0">
                  <a:pos x="283" y="14"/>
                </a:cxn>
                <a:cxn ang="0">
                  <a:pos x="272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272" y="27"/>
                </a:cxn>
                <a:cxn ang="0">
                  <a:pos x="259" y="14"/>
                </a:cxn>
                <a:cxn ang="0">
                  <a:pos x="283" y="14"/>
                </a:cxn>
                <a:cxn ang="0">
                  <a:pos x="283" y="0"/>
                </a:cxn>
                <a:cxn ang="0">
                  <a:pos x="272" y="0"/>
                </a:cxn>
                <a:cxn ang="0">
                  <a:pos x="283" y="14"/>
                </a:cxn>
              </a:cxnLst>
              <a:rect l="0" t="0" r="r" b="b"/>
              <a:pathLst>
                <a:path w="283" h="27">
                  <a:moveTo>
                    <a:pt x="283" y="14"/>
                  </a:moveTo>
                  <a:lnTo>
                    <a:pt x="272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272" y="27"/>
                  </a:lnTo>
                  <a:lnTo>
                    <a:pt x="259" y="14"/>
                  </a:lnTo>
                  <a:lnTo>
                    <a:pt x="283" y="14"/>
                  </a:lnTo>
                  <a:lnTo>
                    <a:pt x="283" y="0"/>
                  </a:lnTo>
                  <a:lnTo>
                    <a:pt x="272" y="0"/>
                  </a:lnTo>
                  <a:lnTo>
                    <a:pt x="28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160"/>
            <p:cNvSpPr>
              <a:spLocks/>
            </p:cNvSpPr>
            <p:nvPr/>
          </p:nvSpPr>
          <p:spPr bwMode="auto">
            <a:xfrm>
              <a:off x="3571" y="1401"/>
              <a:ext cx="24" cy="394"/>
            </a:xfrm>
            <a:custGeom>
              <a:avLst/>
              <a:gdLst/>
              <a:ahLst/>
              <a:cxnLst>
                <a:cxn ang="0">
                  <a:pos x="13" y="394"/>
                </a:cxn>
                <a:cxn ang="0">
                  <a:pos x="24" y="383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83"/>
                </a:cxn>
                <a:cxn ang="0">
                  <a:pos x="13" y="369"/>
                </a:cxn>
                <a:cxn ang="0">
                  <a:pos x="13" y="394"/>
                </a:cxn>
                <a:cxn ang="0">
                  <a:pos x="24" y="394"/>
                </a:cxn>
                <a:cxn ang="0">
                  <a:pos x="24" y="383"/>
                </a:cxn>
                <a:cxn ang="0">
                  <a:pos x="13" y="394"/>
                </a:cxn>
              </a:cxnLst>
              <a:rect l="0" t="0" r="r" b="b"/>
              <a:pathLst>
                <a:path w="24" h="394">
                  <a:moveTo>
                    <a:pt x="13" y="394"/>
                  </a:moveTo>
                  <a:lnTo>
                    <a:pt x="24" y="38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83"/>
                  </a:lnTo>
                  <a:lnTo>
                    <a:pt x="13" y="369"/>
                  </a:lnTo>
                  <a:lnTo>
                    <a:pt x="13" y="394"/>
                  </a:lnTo>
                  <a:lnTo>
                    <a:pt x="24" y="394"/>
                  </a:lnTo>
                  <a:lnTo>
                    <a:pt x="24" y="383"/>
                  </a:lnTo>
                  <a:lnTo>
                    <a:pt x="13" y="3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161"/>
            <p:cNvSpPr>
              <a:spLocks/>
            </p:cNvSpPr>
            <p:nvPr/>
          </p:nvSpPr>
          <p:spPr bwMode="auto">
            <a:xfrm>
              <a:off x="3298" y="1770"/>
              <a:ext cx="286" cy="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4" y="25"/>
                </a:cxn>
                <a:cxn ang="0">
                  <a:pos x="286" y="25"/>
                </a:cxn>
                <a:cxn ang="0">
                  <a:pos x="286" y="0"/>
                </a:cxn>
                <a:cxn ang="0">
                  <a:pos x="14" y="0"/>
                </a:cxn>
                <a:cxn ang="0">
                  <a:pos x="27" y="14"/>
                </a:cxn>
                <a:cxn ang="0">
                  <a:pos x="0" y="14"/>
                </a:cxn>
                <a:cxn ang="0">
                  <a:pos x="0" y="25"/>
                </a:cxn>
                <a:cxn ang="0">
                  <a:pos x="14" y="25"/>
                </a:cxn>
                <a:cxn ang="0">
                  <a:pos x="0" y="14"/>
                </a:cxn>
              </a:cxnLst>
              <a:rect l="0" t="0" r="r" b="b"/>
              <a:pathLst>
                <a:path w="286" h="25">
                  <a:moveTo>
                    <a:pt x="0" y="14"/>
                  </a:moveTo>
                  <a:lnTo>
                    <a:pt x="14" y="25"/>
                  </a:lnTo>
                  <a:lnTo>
                    <a:pt x="286" y="25"/>
                  </a:lnTo>
                  <a:lnTo>
                    <a:pt x="286" y="0"/>
                  </a:lnTo>
                  <a:lnTo>
                    <a:pt x="14" y="0"/>
                  </a:lnTo>
                  <a:lnTo>
                    <a:pt x="27" y="14"/>
                  </a:lnTo>
                  <a:lnTo>
                    <a:pt x="0" y="14"/>
                  </a:lnTo>
                  <a:lnTo>
                    <a:pt x="0" y="25"/>
                  </a:lnTo>
                  <a:lnTo>
                    <a:pt x="14" y="2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162"/>
            <p:cNvSpPr>
              <a:spLocks/>
            </p:cNvSpPr>
            <p:nvPr/>
          </p:nvSpPr>
          <p:spPr bwMode="auto">
            <a:xfrm>
              <a:off x="3298" y="1387"/>
              <a:ext cx="27" cy="39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0" y="397"/>
                </a:cxn>
                <a:cxn ang="0">
                  <a:pos x="27" y="397"/>
                </a:cxn>
                <a:cxn ang="0">
                  <a:pos x="27" y="14"/>
                </a:cxn>
                <a:cxn ang="0">
                  <a:pos x="14" y="27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4" y="0"/>
                </a:cxn>
              </a:cxnLst>
              <a:rect l="0" t="0" r="r" b="b"/>
              <a:pathLst>
                <a:path w="27" h="397">
                  <a:moveTo>
                    <a:pt x="14" y="0"/>
                  </a:moveTo>
                  <a:lnTo>
                    <a:pt x="0" y="14"/>
                  </a:lnTo>
                  <a:lnTo>
                    <a:pt x="0" y="397"/>
                  </a:lnTo>
                  <a:lnTo>
                    <a:pt x="27" y="397"/>
                  </a:lnTo>
                  <a:lnTo>
                    <a:pt x="27" y="14"/>
                  </a:lnTo>
                  <a:lnTo>
                    <a:pt x="14" y="27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Rectangle 163"/>
            <p:cNvSpPr>
              <a:spLocks noChangeArrowheads="1"/>
            </p:cNvSpPr>
            <p:nvPr/>
          </p:nvSpPr>
          <p:spPr bwMode="auto">
            <a:xfrm>
              <a:off x="2414" y="1004"/>
              <a:ext cx="357" cy="830"/>
            </a:xfrm>
            <a:prstGeom prst="rect">
              <a:avLst/>
            </a:prstGeom>
            <a:solidFill>
              <a:srgbClr val="007F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164"/>
            <p:cNvSpPr>
              <a:spLocks/>
            </p:cNvSpPr>
            <p:nvPr/>
          </p:nvSpPr>
          <p:spPr bwMode="auto">
            <a:xfrm>
              <a:off x="2414" y="991"/>
              <a:ext cx="368" cy="25"/>
            </a:xfrm>
            <a:custGeom>
              <a:avLst/>
              <a:gdLst/>
              <a:ahLst/>
              <a:cxnLst>
                <a:cxn ang="0">
                  <a:pos x="368" y="13"/>
                </a:cxn>
                <a:cxn ang="0">
                  <a:pos x="357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357" y="25"/>
                </a:cxn>
                <a:cxn ang="0">
                  <a:pos x="344" y="13"/>
                </a:cxn>
                <a:cxn ang="0">
                  <a:pos x="368" y="13"/>
                </a:cxn>
                <a:cxn ang="0">
                  <a:pos x="368" y="0"/>
                </a:cxn>
                <a:cxn ang="0">
                  <a:pos x="357" y="0"/>
                </a:cxn>
                <a:cxn ang="0">
                  <a:pos x="368" y="13"/>
                </a:cxn>
              </a:cxnLst>
              <a:rect l="0" t="0" r="r" b="b"/>
              <a:pathLst>
                <a:path w="368" h="25">
                  <a:moveTo>
                    <a:pt x="368" y="13"/>
                  </a:moveTo>
                  <a:lnTo>
                    <a:pt x="357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357" y="25"/>
                  </a:lnTo>
                  <a:lnTo>
                    <a:pt x="344" y="13"/>
                  </a:lnTo>
                  <a:lnTo>
                    <a:pt x="368" y="13"/>
                  </a:lnTo>
                  <a:lnTo>
                    <a:pt x="368" y="0"/>
                  </a:lnTo>
                  <a:lnTo>
                    <a:pt x="357" y="0"/>
                  </a:lnTo>
                  <a:lnTo>
                    <a:pt x="36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165"/>
            <p:cNvSpPr>
              <a:spLocks/>
            </p:cNvSpPr>
            <p:nvPr/>
          </p:nvSpPr>
          <p:spPr bwMode="auto">
            <a:xfrm>
              <a:off x="2758" y="1004"/>
              <a:ext cx="24" cy="843"/>
            </a:xfrm>
            <a:custGeom>
              <a:avLst/>
              <a:gdLst/>
              <a:ahLst/>
              <a:cxnLst>
                <a:cxn ang="0">
                  <a:pos x="13" y="843"/>
                </a:cxn>
                <a:cxn ang="0">
                  <a:pos x="24" y="8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30"/>
                </a:cxn>
                <a:cxn ang="0">
                  <a:pos x="13" y="819"/>
                </a:cxn>
                <a:cxn ang="0">
                  <a:pos x="13" y="843"/>
                </a:cxn>
                <a:cxn ang="0">
                  <a:pos x="24" y="843"/>
                </a:cxn>
                <a:cxn ang="0">
                  <a:pos x="24" y="830"/>
                </a:cxn>
                <a:cxn ang="0">
                  <a:pos x="13" y="843"/>
                </a:cxn>
              </a:cxnLst>
              <a:rect l="0" t="0" r="r" b="b"/>
              <a:pathLst>
                <a:path w="24" h="843">
                  <a:moveTo>
                    <a:pt x="13" y="843"/>
                  </a:moveTo>
                  <a:lnTo>
                    <a:pt x="24" y="8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30"/>
                  </a:lnTo>
                  <a:lnTo>
                    <a:pt x="13" y="819"/>
                  </a:lnTo>
                  <a:lnTo>
                    <a:pt x="13" y="843"/>
                  </a:lnTo>
                  <a:lnTo>
                    <a:pt x="24" y="843"/>
                  </a:lnTo>
                  <a:lnTo>
                    <a:pt x="24" y="830"/>
                  </a:lnTo>
                  <a:lnTo>
                    <a:pt x="13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166"/>
            <p:cNvSpPr>
              <a:spLocks/>
            </p:cNvSpPr>
            <p:nvPr/>
          </p:nvSpPr>
          <p:spPr bwMode="auto">
            <a:xfrm>
              <a:off x="2401" y="1823"/>
              <a:ext cx="370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370" y="24"/>
                </a:cxn>
                <a:cxn ang="0">
                  <a:pos x="370" y="0"/>
                </a:cxn>
                <a:cxn ang="0">
                  <a:pos x="13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370" h="24">
                  <a:moveTo>
                    <a:pt x="0" y="11"/>
                  </a:moveTo>
                  <a:lnTo>
                    <a:pt x="13" y="24"/>
                  </a:lnTo>
                  <a:lnTo>
                    <a:pt x="370" y="24"/>
                  </a:lnTo>
                  <a:lnTo>
                    <a:pt x="370" y="0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167"/>
            <p:cNvSpPr>
              <a:spLocks/>
            </p:cNvSpPr>
            <p:nvPr/>
          </p:nvSpPr>
          <p:spPr bwMode="auto">
            <a:xfrm>
              <a:off x="2401" y="991"/>
              <a:ext cx="24" cy="84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843"/>
                </a:cxn>
                <a:cxn ang="0">
                  <a:pos x="24" y="843"/>
                </a:cxn>
                <a:cxn ang="0">
                  <a:pos x="24" y="13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4" h="843">
                  <a:moveTo>
                    <a:pt x="13" y="0"/>
                  </a:moveTo>
                  <a:lnTo>
                    <a:pt x="0" y="13"/>
                  </a:lnTo>
                  <a:lnTo>
                    <a:pt x="0" y="843"/>
                  </a:lnTo>
                  <a:lnTo>
                    <a:pt x="24" y="843"/>
                  </a:lnTo>
                  <a:lnTo>
                    <a:pt x="24" y="13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Rectangle 168"/>
            <p:cNvSpPr>
              <a:spLocks noChangeArrowheads="1"/>
            </p:cNvSpPr>
            <p:nvPr/>
          </p:nvSpPr>
          <p:spPr bwMode="auto">
            <a:xfrm>
              <a:off x="2262" y="1004"/>
              <a:ext cx="159" cy="830"/>
            </a:xfrm>
            <a:prstGeom prst="rect">
              <a:avLst/>
            </a:prstGeom>
            <a:solidFill>
              <a:srgbClr val="003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169"/>
            <p:cNvSpPr>
              <a:spLocks/>
            </p:cNvSpPr>
            <p:nvPr/>
          </p:nvSpPr>
          <p:spPr bwMode="auto">
            <a:xfrm>
              <a:off x="2262" y="991"/>
              <a:ext cx="172" cy="25"/>
            </a:xfrm>
            <a:custGeom>
              <a:avLst/>
              <a:gdLst/>
              <a:ahLst/>
              <a:cxnLst>
                <a:cxn ang="0">
                  <a:pos x="172" y="13"/>
                </a:cxn>
                <a:cxn ang="0">
                  <a:pos x="159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59" y="25"/>
                </a:cxn>
                <a:cxn ang="0">
                  <a:pos x="148" y="13"/>
                </a:cxn>
                <a:cxn ang="0">
                  <a:pos x="172" y="13"/>
                </a:cxn>
                <a:cxn ang="0">
                  <a:pos x="172" y="0"/>
                </a:cxn>
                <a:cxn ang="0">
                  <a:pos x="159" y="0"/>
                </a:cxn>
                <a:cxn ang="0">
                  <a:pos x="172" y="13"/>
                </a:cxn>
              </a:cxnLst>
              <a:rect l="0" t="0" r="r" b="b"/>
              <a:pathLst>
                <a:path w="172" h="25">
                  <a:moveTo>
                    <a:pt x="172" y="13"/>
                  </a:moveTo>
                  <a:lnTo>
                    <a:pt x="159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59" y="25"/>
                  </a:lnTo>
                  <a:lnTo>
                    <a:pt x="148" y="13"/>
                  </a:lnTo>
                  <a:lnTo>
                    <a:pt x="172" y="13"/>
                  </a:lnTo>
                  <a:lnTo>
                    <a:pt x="172" y="0"/>
                  </a:lnTo>
                  <a:lnTo>
                    <a:pt x="159" y="0"/>
                  </a:lnTo>
                  <a:lnTo>
                    <a:pt x="17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170"/>
            <p:cNvSpPr>
              <a:spLocks/>
            </p:cNvSpPr>
            <p:nvPr/>
          </p:nvSpPr>
          <p:spPr bwMode="auto">
            <a:xfrm>
              <a:off x="2410" y="1004"/>
              <a:ext cx="24" cy="843"/>
            </a:xfrm>
            <a:custGeom>
              <a:avLst/>
              <a:gdLst/>
              <a:ahLst/>
              <a:cxnLst>
                <a:cxn ang="0">
                  <a:pos x="11" y="843"/>
                </a:cxn>
                <a:cxn ang="0">
                  <a:pos x="24" y="8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30"/>
                </a:cxn>
                <a:cxn ang="0">
                  <a:pos x="11" y="819"/>
                </a:cxn>
                <a:cxn ang="0">
                  <a:pos x="11" y="843"/>
                </a:cxn>
                <a:cxn ang="0">
                  <a:pos x="24" y="843"/>
                </a:cxn>
                <a:cxn ang="0">
                  <a:pos x="24" y="830"/>
                </a:cxn>
                <a:cxn ang="0">
                  <a:pos x="11" y="843"/>
                </a:cxn>
              </a:cxnLst>
              <a:rect l="0" t="0" r="r" b="b"/>
              <a:pathLst>
                <a:path w="24" h="843">
                  <a:moveTo>
                    <a:pt x="11" y="843"/>
                  </a:moveTo>
                  <a:lnTo>
                    <a:pt x="24" y="8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30"/>
                  </a:lnTo>
                  <a:lnTo>
                    <a:pt x="11" y="819"/>
                  </a:lnTo>
                  <a:lnTo>
                    <a:pt x="11" y="843"/>
                  </a:lnTo>
                  <a:lnTo>
                    <a:pt x="24" y="843"/>
                  </a:lnTo>
                  <a:lnTo>
                    <a:pt x="24" y="830"/>
                  </a:lnTo>
                  <a:lnTo>
                    <a:pt x="11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171"/>
            <p:cNvSpPr>
              <a:spLocks/>
            </p:cNvSpPr>
            <p:nvPr/>
          </p:nvSpPr>
          <p:spPr bwMode="auto">
            <a:xfrm>
              <a:off x="2249" y="1823"/>
              <a:ext cx="172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172" y="24"/>
                </a:cxn>
                <a:cxn ang="0">
                  <a:pos x="172" y="0"/>
                </a:cxn>
                <a:cxn ang="0">
                  <a:pos x="13" y="0"/>
                </a:cxn>
                <a:cxn ang="0">
                  <a:pos x="26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3" y="24"/>
                </a:cxn>
                <a:cxn ang="0">
                  <a:pos x="0" y="11"/>
                </a:cxn>
              </a:cxnLst>
              <a:rect l="0" t="0" r="r" b="b"/>
              <a:pathLst>
                <a:path w="172" h="24">
                  <a:moveTo>
                    <a:pt x="0" y="11"/>
                  </a:moveTo>
                  <a:lnTo>
                    <a:pt x="13" y="24"/>
                  </a:lnTo>
                  <a:lnTo>
                    <a:pt x="172" y="24"/>
                  </a:lnTo>
                  <a:lnTo>
                    <a:pt x="172" y="0"/>
                  </a:lnTo>
                  <a:lnTo>
                    <a:pt x="13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3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172"/>
            <p:cNvSpPr>
              <a:spLocks/>
            </p:cNvSpPr>
            <p:nvPr/>
          </p:nvSpPr>
          <p:spPr bwMode="auto">
            <a:xfrm>
              <a:off x="2249" y="991"/>
              <a:ext cx="26" cy="84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3"/>
                </a:cxn>
                <a:cxn ang="0">
                  <a:pos x="0" y="843"/>
                </a:cxn>
                <a:cxn ang="0">
                  <a:pos x="26" y="843"/>
                </a:cxn>
                <a:cxn ang="0">
                  <a:pos x="26" y="13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26" h="843">
                  <a:moveTo>
                    <a:pt x="13" y="0"/>
                  </a:moveTo>
                  <a:lnTo>
                    <a:pt x="0" y="13"/>
                  </a:lnTo>
                  <a:lnTo>
                    <a:pt x="0" y="843"/>
                  </a:lnTo>
                  <a:lnTo>
                    <a:pt x="26" y="843"/>
                  </a:lnTo>
                  <a:lnTo>
                    <a:pt x="26" y="13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Rectangle 173"/>
            <p:cNvSpPr>
              <a:spLocks noChangeArrowheads="1"/>
            </p:cNvSpPr>
            <p:nvPr/>
          </p:nvSpPr>
          <p:spPr bwMode="auto">
            <a:xfrm>
              <a:off x="2765" y="1003"/>
              <a:ext cx="158" cy="829"/>
            </a:xfrm>
            <a:prstGeom prst="rect">
              <a:avLst/>
            </a:prstGeom>
            <a:solidFill>
              <a:srgbClr val="003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174"/>
            <p:cNvSpPr>
              <a:spLocks/>
            </p:cNvSpPr>
            <p:nvPr/>
          </p:nvSpPr>
          <p:spPr bwMode="auto">
            <a:xfrm>
              <a:off x="2765" y="989"/>
              <a:ext cx="171" cy="25"/>
            </a:xfrm>
            <a:custGeom>
              <a:avLst/>
              <a:gdLst/>
              <a:ahLst/>
              <a:cxnLst>
                <a:cxn ang="0">
                  <a:pos x="171" y="14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58" y="25"/>
                </a:cxn>
                <a:cxn ang="0">
                  <a:pos x="147" y="14"/>
                </a:cxn>
                <a:cxn ang="0">
                  <a:pos x="171" y="14"/>
                </a:cxn>
                <a:cxn ang="0">
                  <a:pos x="171" y="0"/>
                </a:cxn>
                <a:cxn ang="0">
                  <a:pos x="158" y="0"/>
                </a:cxn>
                <a:cxn ang="0">
                  <a:pos x="171" y="14"/>
                </a:cxn>
              </a:cxnLst>
              <a:rect l="0" t="0" r="r" b="b"/>
              <a:pathLst>
                <a:path w="171" h="25">
                  <a:moveTo>
                    <a:pt x="171" y="14"/>
                  </a:moveTo>
                  <a:lnTo>
                    <a:pt x="158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58" y="25"/>
                  </a:lnTo>
                  <a:lnTo>
                    <a:pt x="147" y="14"/>
                  </a:lnTo>
                  <a:lnTo>
                    <a:pt x="171" y="14"/>
                  </a:lnTo>
                  <a:lnTo>
                    <a:pt x="171" y="0"/>
                  </a:lnTo>
                  <a:lnTo>
                    <a:pt x="158" y="0"/>
                  </a:lnTo>
                  <a:lnTo>
                    <a:pt x="17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175"/>
            <p:cNvSpPr>
              <a:spLocks/>
            </p:cNvSpPr>
            <p:nvPr/>
          </p:nvSpPr>
          <p:spPr bwMode="auto">
            <a:xfrm>
              <a:off x="2912" y="1003"/>
              <a:ext cx="24" cy="843"/>
            </a:xfrm>
            <a:custGeom>
              <a:avLst/>
              <a:gdLst/>
              <a:ahLst/>
              <a:cxnLst>
                <a:cxn ang="0">
                  <a:pos x="11" y="843"/>
                </a:cxn>
                <a:cxn ang="0">
                  <a:pos x="24" y="829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829"/>
                </a:cxn>
                <a:cxn ang="0">
                  <a:pos x="11" y="818"/>
                </a:cxn>
                <a:cxn ang="0">
                  <a:pos x="11" y="843"/>
                </a:cxn>
                <a:cxn ang="0">
                  <a:pos x="24" y="843"/>
                </a:cxn>
                <a:cxn ang="0">
                  <a:pos x="24" y="829"/>
                </a:cxn>
                <a:cxn ang="0">
                  <a:pos x="11" y="843"/>
                </a:cxn>
              </a:cxnLst>
              <a:rect l="0" t="0" r="r" b="b"/>
              <a:pathLst>
                <a:path w="24" h="843">
                  <a:moveTo>
                    <a:pt x="11" y="843"/>
                  </a:moveTo>
                  <a:lnTo>
                    <a:pt x="24" y="829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829"/>
                  </a:lnTo>
                  <a:lnTo>
                    <a:pt x="11" y="818"/>
                  </a:lnTo>
                  <a:lnTo>
                    <a:pt x="11" y="843"/>
                  </a:lnTo>
                  <a:lnTo>
                    <a:pt x="24" y="843"/>
                  </a:lnTo>
                  <a:lnTo>
                    <a:pt x="24" y="829"/>
                  </a:lnTo>
                  <a:lnTo>
                    <a:pt x="11" y="8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176"/>
            <p:cNvSpPr>
              <a:spLocks/>
            </p:cNvSpPr>
            <p:nvPr/>
          </p:nvSpPr>
          <p:spPr bwMode="auto">
            <a:xfrm>
              <a:off x="2752" y="1821"/>
              <a:ext cx="171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5"/>
                </a:cxn>
                <a:cxn ang="0">
                  <a:pos x="171" y="25"/>
                </a:cxn>
                <a:cxn ang="0">
                  <a:pos x="171" y="0"/>
                </a:cxn>
                <a:cxn ang="0">
                  <a:pos x="13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0" y="11"/>
                </a:cxn>
              </a:cxnLst>
              <a:rect l="0" t="0" r="r" b="b"/>
              <a:pathLst>
                <a:path w="171" h="25">
                  <a:moveTo>
                    <a:pt x="0" y="11"/>
                  </a:moveTo>
                  <a:lnTo>
                    <a:pt x="13" y="25"/>
                  </a:lnTo>
                  <a:lnTo>
                    <a:pt x="171" y="25"/>
                  </a:lnTo>
                  <a:lnTo>
                    <a:pt x="171" y="0"/>
                  </a:lnTo>
                  <a:lnTo>
                    <a:pt x="13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177"/>
            <p:cNvSpPr>
              <a:spLocks/>
            </p:cNvSpPr>
            <p:nvPr/>
          </p:nvSpPr>
          <p:spPr bwMode="auto">
            <a:xfrm>
              <a:off x="2752" y="989"/>
              <a:ext cx="24" cy="84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0" y="843"/>
                </a:cxn>
                <a:cxn ang="0">
                  <a:pos x="24" y="843"/>
                </a:cxn>
                <a:cxn ang="0">
                  <a:pos x="24" y="14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3" y="0"/>
                </a:cxn>
              </a:cxnLst>
              <a:rect l="0" t="0" r="r" b="b"/>
              <a:pathLst>
                <a:path w="24" h="843">
                  <a:moveTo>
                    <a:pt x="13" y="0"/>
                  </a:moveTo>
                  <a:lnTo>
                    <a:pt x="0" y="14"/>
                  </a:lnTo>
                  <a:lnTo>
                    <a:pt x="0" y="843"/>
                  </a:lnTo>
                  <a:lnTo>
                    <a:pt x="24" y="843"/>
                  </a:lnTo>
                  <a:lnTo>
                    <a:pt x="24" y="14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Rectangle 178"/>
            <p:cNvSpPr>
              <a:spLocks noChangeArrowheads="1"/>
            </p:cNvSpPr>
            <p:nvPr/>
          </p:nvSpPr>
          <p:spPr bwMode="auto">
            <a:xfrm>
              <a:off x="2459" y="1046"/>
              <a:ext cx="268" cy="323"/>
            </a:xfrm>
            <a:prstGeom prst="rect">
              <a:avLst/>
            </a:prstGeom>
            <a:solidFill>
              <a:srgbClr val="C6E0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179"/>
            <p:cNvSpPr>
              <a:spLocks/>
            </p:cNvSpPr>
            <p:nvPr/>
          </p:nvSpPr>
          <p:spPr bwMode="auto">
            <a:xfrm>
              <a:off x="2459" y="1034"/>
              <a:ext cx="282" cy="25"/>
            </a:xfrm>
            <a:custGeom>
              <a:avLst/>
              <a:gdLst/>
              <a:ahLst/>
              <a:cxnLst>
                <a:cxn ang="0">
                  <a:pos x="282" y="12"/>
                </a:cxn>
                <a:cxn ang="0">
                  <a:pos x="268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268" y="25"/>
                </a:cxn>
                <a:cxn ang="0">
                  <a:pos x="255" y="12"/>
                </a:cxn>
                <a:cxn ang="0">
                  <a:pos x="282" y="12"/>
                </a:cxn>
                <a:cxn ang="0">
                  <a:pos x="282" y="0"/>
                </a:cxn>
                <a:cxn ang="0">
                  <a:pos x="268" y="0"/>
                </a:cxn>
                <a:cxn ang="0">
                  <a:pos x="282" y="12"/>
                </a:cxn>
              </a:cxnLst>
              <a:rect l="0" t="0" r="r" b="b"/>
              <a:pathLst>
                <a:path w="282" h="25">
                  <a:moveTo>
                    <a:pt x="282" y="12"/>
                  </a:moveTo>
                  <a:lnTo>
                    <a:pt x="268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268" y="25"/>
                  </a:lnTo>
                  <a:lnTo>
                    <a:pt x="255" y="12"/>
                  </a:lnTo>
                  <a:lnTo>
                    <a:pt x="282" y="12"/>
                  </a:lnTo>
                  <a:lnTo>
                    <a:pt x="282" y="0"/>
                  </a:lnTo>
                  <a:lnTo>
                    <a:pt x="268" y="0"/>
                  </a:lnTo>
                  <a:lnTo>
                    <a:pt x="28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180"/>
            <p:cNvSpPr>
              <a:spLocks/>
            </p:cNvSpPr>
            <p:nvPr/>
          </p:nvSpPr>
          <p:spPr bwMode="auto">
            <a:xfrm>
              <a:off x="2714" y="1046"/>
              <a:ext cx="27" cy="336"/>
            </a:xfrm>
            <a:custGeom>
              <a:avLst/>
              <a:gdLst/>
              <a:ahLst/>
              <a:cxnLst>
                <a:cxn ang="0">
                  <a:pos x="13" y="336"/>
                </a:cxn>
                <a:cxn ang="0">
                  <a:pos x="27" y="323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323"/>
                </a:cxn>
                <a:cxn ang="0">
                  <a:pos x="13" y="311"/>
                </a:cxn>
                <a:cxn ang="0">
                  <a:pos x="13" y="336"/>
                </a:cxn>
                <a:cxn ang="0">
                  <a:pos x="27" y="336"/>
                </a:cxn>
                <a:cxn ang="0">
                  <a:pos x="27" y="323"/>
                </a:cxn>
                <a:cxn ang="0">
                  <a:pos x="13" y="336"/>
                </a:cxn>
              </a:cxnLst>
              <a:rect l="0" t="0" r="r" b="b"/>
              <a:pathLst>
                <a:path w="27" h="336">
                  <a:moveTo>
                    <a:pt x="13" y="336"/>
                  </a:moveTo>
                  <a:lnTo>
                    <a:pt x="27" y="32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323"/>
                  </a:lnTo>
                  <a:lnTo>
                    <a:pt x="13" y="311"/>
                  </a:lnTo>
                  <a:lnTo>
                    <a:pt x="13" y="336"/>
                  </a:lnTo>
                  <a:lnTo>
                    <a:pt x="27" y="336"/>
                  </a:lnTo>
                  <a:lnTo>
                    <a:pt x="27" y="323"/>
                  </a:lnTo>
                  <a:lnTo>
                    <a:pt x="13" y="3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181"/>
            <p:cNvSpPr>
              <a:spLocks/>
            </p:cNvSpPr>
            <p:nvPr/>
          </p:nvSpPr>
          <p:spPr bwMode="auto">
            <a:xfrm>
              <a:off x="2448" y="1357"/>
              <a:ext cx="279" cy="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25"/>
                </a:cxn>
                <a:cxn ang="0">
                  <a:pos x="279" y="25"/>
                </a:cxn>
                <a:cxn ang="0">
                  <a:pos x="279" y="0"/>
                </a:cxn>
                <a:cxn ang="0">
                  <a:pos x="11" y="0"/>
                </a:cxn>
                <a:cxn ang="0">
                  <a:pos x="24" y="12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2"/>
                </a:cxn>
              </a:cxnLst>
              <a:rect l="0" t="0" r="r" b="b"/>
              <a:pathLst>
                <a:path w="279" h="25">
                  <a:moveTo>
                    <a:pt x="0" y="12"/>
                  </a:moveTo>
                  <a:lnTo>
                    <a:pt x="11" y="25"/>
                  </a:lnTo>
                  <a:lnTo>
                    <a:pt x="279" y="25"/>
                  </a:lnTo>
                  <a:lnTo>
                    <a:pt x="279" y="0"/>
                  </a:lnTo>
                  <a:lnTo>
                    <a:pt x="11" y="0"/>
                  </a:lnTo>
                  <a:lnTo>
                    <a:pt x="24" y="12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182"/>
            <p:cNvSpPr>
              <a:spLocks/>
            </p:cNvSpPr>
            <p:nvPr/>
          </p:nvSpPr>
          <p:spPr bwMode="auto">
            <a:xfrm>
              <a:off x="2448" y="1034"/>
              <a:ext cx="24" cy="33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2"/>
                </a:cxn>
                <a:cxn ang="0">
                  <a:pos x="0" y="335"/>
                </a:cxn>
                <a:cxn ang="0">
                  <a:pos x="24" y="335"/>
                </a:cxn>
                <a:cxn ang="0">
                  <a:pos x="24" y="12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1" y="0"/>
                </a:cxn>
              </a:cxnLst>
              <a:rect l="0" t="0" r="r" b="b"/>
              <a:pathLst>
                <a:path w="24" h="335">
                  <a:moveTo>
                    <a:pt x="11" y="0"/>
                  </a:moveTo>
                  <a:lnTo>
                    <a:pt x="0" y="12"/>
                  </a:lnTo>
                  <a:lnTo>
                    <a:pt x="0" y="335"/>
                  </a:lnTo>
                  <a:lnTo>
                    <a:pt x="24" y="335"/>
                  </a:lnTo>
                  <a:lnTo>
                    <a:pt x="24" y="12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Rectangle 183"/>
            <p:cNvSpPr>
              <a:spLocks noChangeArrowheads="1"/>
            </p:cNvSpPr>
            <p:nvPr/>
          </p:nvSpPr>
          <p:spPr bwMode="auto">
            <a:xfrm>
              <a:off x="2463" y="1395"/>
              <a:ext cx="264" cy="379"/>
            </a:xfrm>
            <a:prstGeom prst="rect">
              <a:avLst/>
            </a:prstGeom>
            <a:solidFill>
              <a:srgbClr val="C6E0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184"/>
            <p:cNvSpPr>
              <a:spLocks/>
            </p:cNvSpPr>
            <p:nvPr/>
          </p:nvSpPr>
          <p:spPr bwMode="auto">
            <a:xfrm>
              <a:off x="2463" y="1384"/>
              <a:ext cx="278" cy="24"/>
            </a:xfrm>
            <a:custGeom>
              <a:avLst/>
              <a:gdLst/>
              <a:ahLst/>
              <a:cxnLst>
                <a:cxn ang="0">
                  <a:pos x="278" y="11"/>
                </a:cxn>
                <a:cxn ang="0">
                  <a:pos x="264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64" y="24"/>
                </a:cxn>
                <a:cxn ang="0">
                  <a:pos x="251" y="11"/>
                </a:cxn>
                <a:cxn ang="0">
                  <a:pos x="278" y="11"/>
                </a:cxn>
                <a:cxn ang="0">
                  <a:pos x="278" y="0"/>
                </a:cxn>
                <a:cxn ang="0">
                  <a:pos x="264" y="0"/>
                </a:cxn>
                <a:cxn ang="0">
                  <a:pos x="278" y="11"/>
                </a:cxn>
              </a:cxnLst>
              <a:rect l="0" t="0" r="r" b="b"/>
              <a:pathLst>
                <a:path w="278" h="24">
                  <a:moveTo>
                    <a:pt x="278" y="11"/>
                  </a:moveTo>
                  <a:lnTo>
                    <a:pt x="26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64" y="24"/>
                  </a:lnTo>
                  <a:lnTo>
                    <a:pt x="251" y="11"/>
                  </a:lnTo>
                  <a:lnTo>
                    <a:pt x="278" y="11"/>
                  </a:lnTo>
                  <a:lnTo>
                    <a:pt x="278" y="0"/>
                  </a:lnTo>
                  <a:lnTo>
                    <a:pt x="264" y="0"/>
                  </a:lnTo>
                  <a:lnTo>
                    <a:pt x="27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185"/>
            <p:cNvSpPr>
              <a:spLocks/>
            </p:cNvSpPr>
            <p:nvPr/>
          </p:nvSpPr>
          <p:spPr bwMode="auto">
            <a:xfrm>
              <a:off x="2714" y="1395"/>
              <a:ext cx="27" cy="392"/>
            </a:xfrm>
            <a:custGeom>
              <a:avLst/>
              <a:gdLst/>
              <a:ahLst/>
              <a:cxnLst>
                <a:cxn ang="0">
                  <a:pos x="13" y="392"/>
                </a:cxn>
                <a:cxn ang="0">
                  <a:pos x="27" y="379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379"/>
                </a:cxn>
                <a:cxn ang="0">
                  <a:pos x="13" y="368"/>
                </a:cxn>
                <a:cxn ang="0">
                  <a:pos x="13" y="392"/>
                </a:cxn>
                <a:cxn ang="0">
                  <a:pos x="27" y="392"/>
                </a:cxn>
                <a:cxn ang="0">
                  <a:pos x="27" y="379"/>
                </a:cxn>
                <a:cxn ang="0">
                  <a:pos x="13" y="392"/>
                </a:cxn>
              </a:cxnLst>
              <a:rect l="0" t="0" r="r" b="b"/>
              <a:pathLst>
                <a:path w="27" h="392">
                  <a:moveTo>
                    <a:pt x="13" y="392"/>
                  </a:moveTo>
                  <a:lnTo>
                    <a:pt x="27" y="37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379"/>
                  </a:lnTo>
                  <a:lnTo>
                    <a:pt x="13" y="368"/>
                  </a:lnTo>
                  <a:lnTo>
                    <a:pt x="13" y="392"/>
                  </a:lnTo>
                  <a:lnTo>
                    <a:pt x="27" y="392"/>
                  </a:lnTo>
                  <a:lnTo>
                    <a:pt x="27" y="379"/>
                  </a:lnTo>
                  <a:lnTo>
                    <a:pt x="13" y="3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186"/>
            <p:cNvSpPr>
              <a:spLocks/>
            </p:cNvSpPr>
            <p:nvPr/>
          </p:nvSpPr>
          <p:spPr bwMode="auto">
            <a:xfrm>
              <a:off x="2449" y="1763"/>
              <a:ext cx="278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4" y="24"/>
                </a:cxn>
                <a:cxn ang="0">
                  <a:pos x="278" y="24"/>
                </a:cxn>
                <a:cxn ang="0">
                  <a:pos x="278" y="0"/>
                </a:cxn>
                <a:cxn ang="0">
                  <a:pos x="14" y="0"/>
                </a:cxn>
                <a:cxn ang="0">
                  <a:pos x="27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4" y="24"/>
                </a:cxn>
                <a:cxn ang="0">
                  <a:pos x="0" y="11"/>
                </a:cxn>
              </a:cxnLst>
              <a:rect l="0" t="0" r="r" b="b"/>
              <a:pathLst>
                <a:path w="278" h="24">
                  <a:moveTo>
                    <a:pt x="0" y="11"/>
                  </a:moveTo>
                  <a:lnTo>
                    <a:pt x="14" y="24"/>
                  </a:lnTo>
                  <a:lnTo>
                    <a:pt x="278" y="24"/>
                  </a:lnTo>
                  <a:lnTo>
                    <a:pt x="278" y="0"/>
                  </a:lnTo>
                  <a:lnTo>
                    <a:pt x="14" y="0"/>
                  </a:lnTo>
                  <a:lnTo>
                    <a:pt x="27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187"/>
            <p:cNvSpPr>
              <a:spLocks/>
            </p:cNvSpPr>
            <p:nvPr/>
          </p:nvSpPr>
          <p:spPr bwMode="auto">
            <a:xfrm>
              <a:off x="2449" y="1384"/>
              <a:ext cx="27" cy="39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1"/>
                </a:cxn>
                <a:cxn ang="0">
                  <a:pos x="0" y="390"/>
                </a:cxn>
                <a:cxn ang="0">
                  <a:pos x="27" y="390"/>
                </a:cxn>
                <a:cxn ang="0">
                  <a:pos x="27" y="11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4" y="0"/>
                </a:cxn>
              </a:cxnLst>
              <a:rect l="0" t="0" r="r" b="b"/>
              <a:pathLst>
                <a:path w="27" h="390">
                  <a:moveTo>
                    <a:pt x="14" y="0"/>
                  </a:moveTo>
                  <a:lnTo>
                    <a:pt x="0" y="11"/>
                  </a:lnTo>
                  <a:lnTo>
                    <a:pt x="0" y="390"/>
                  </a:lnTo>
                  <a:lnTo>
                    <a:pt x="27" y="390"/>
                  </a:lnTo>
                  <a:lnTo>
                    <a:pt x="27" y="11"/>
                  </a:lnTo>
                  <a:lnTo>
                    <a:pt x="14" y="2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Rectangle 188"/>
            <p:cNvSpPr>
              <a:spLocks noChangeArrowheads="1"/>
            </p:cNvSpPr>
            <p:nvPr/>
          </p:nvSpPr>
          <p:spPr bwMode="auto">
            <a:xfrm>
              <a:off x="2699" y="2589"/>
              <a:ext cx="620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Rectangle 189"/>
            <p:cNvSpPr>
              <a:spLocks noChangeArrowheads="1"/>
            </p:cNvSpPr>
            <p:nvPr/>
          </p:nvSpPr>
          <p:spPr bwMode="auto">
            <a:xfrm>
              <a:off x="4024" y="2581"/>
              <a:ext cx="43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Rectangle 190"/>
            <p:cNvSpPr>
              <a:spLocks noChangeArrowheads="1"/>
            </p:cNvSpPr>
            <p:nvPr/>
          </p:nvSpPr>
          <p:spPr bwMode="auto">
            <a:xfrm>
              <a:off x="4020" y="2651"/>
              <a:ext cx="4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Rectangle 191"/>
            <p:cNvSpPr>
              <a:spLocks noChangeArrowheads="1"/>
            </p:cNvSpPr>
            <p:nvPr/>
          </p:nvSpPr>
          <p:spPr bwMode="auto">
            <a:xfrm>
              <a:off x="4014" y="2720"/>
              <a:ext cx="41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Rectangle 192"/>
            <p:cNvSpPr>
              <a:spLocks noChangeArrowheads="1"/>
            </p:cNvSpPr>
            <p:nvPr/>
          </p:nvSpPr>
          <p:spPr bwMode="auto">
            <a:xfrm>
              <a:off x="4018" y="2790"/>
              <a:ext cx="4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Rectangle 193"/>
            <p:cNvSpPr>
              <a:spLocks noChangeArrowheads="1"/>
            </p:cNvSpPr>
            <p:nvPr/>
          </p:nvSpPr>
          <p:spPr bwMode="auto">
            <a:xfrm>
              <a:off x="4014" y="2857"/>
              <a:ext cx="41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Rectangle 194"/>
            <p:cNvSpPr>
              <a:spLocks noChangeArrowheads="1"/>
            </p:cNvSpPr>
            <p:nvPr/>
          </p:nvSpPr>
          <p:spPr bwMode="auto">
            <a:xfrm>
              <a:off x="4018" y="2927"/>
              <a:ext cx="4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Rectangle 195"/>
            <p:cNvSpPr>
              <a:spLocks noChangeArrowheads="1"/>
            </p:cNvSpPr>
            <p:nvPr/>
          </p:nvSpPr>
          <p:spPr bwMode="auto">
            <a:xfrm>
              <a:off x="4014" y="2995"/>
              <a:ext cx="41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Rectangle 196"/>
            <p:cNvSpPr>
              <a:spLocks noChangeArrowheads="1"/>
            </p:cNvSpPr>
            <p:nvPr/>
          </p:nvSpPr>
          <p:spPr bwMode="auto">
            <a:xfrm>
              <a:off x="4018" y="3062"/>
              <a:ext cx="41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Rectangle 197"/>
            <p:cNvSpPr>
              <a:spLocks noChangeArrowheads="1"/>
            </p:cNvSpPr>
            <p:nvPr/>
          </p:nvSpPr>
          <p:spPr bwMode="auto">
            <a:xfrm>
              <a:off x="4018" y="3137"/>
              <a:ext cx="41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Rectangle 198"/>
            <p:cNvSpPr>
              <a:spLocks noChangeArrowheads="1"/>
            </p:cNvSpPr>
            <p:nvPr/>
          </p:nvSpPr>
          <p:spPr bwMode="auto">
            <a:xfrm>
              <a:off x="3291" y="2591"/>
              <a:ext cx="43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" name="Rectangle 199"/>
            <p:cNvSpPr>
              <a:spLocks noChangeArrowheads="1"/>
            </p:cNvSpPr>
            <p:nvPr/>
          </p:nvSpPr>
          <p:spPr bwMode="auto">
            <a:xfrm>
              <a:off x="3285" y="2662"/>
              <a:ext cx="44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" name="Rectangle 200"/>
            <p:cNvSpPr>
              <a:spLocks noChangeArrowheads="1"/>
            </p:cNvSpPr>
            <p:nvPr/>
          </p:nvSpPr>
          <p:spPr bwMode="auto">
            <a:xfrm>
              <a:off x="3280" y="2730"/>
              <a:ext cx="45" cy="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Rectangle 201"/>
            <p:cNvSpPr>
              <a:spLocks noChangeArrowheads="1"/>
            </p:cNvSpPr>
            <p:nvPr/>
          </p:nvSpPr>
          <p:spPr bwMode="auto">
            <a:xfrm>
              <a:off x="3283" y="2799"/>
              <a:ext cx="44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2" name="Rectangle 202"/>
            <p:cNvSpPr>
              <a:spLocks noChangeArrowheads="1"/>
            </p:cNvSpPr>
            <p:nvPr/>
          </p:nvSpPr>
          <p:spPr bwMode="auto">
            <a:xfrm>
              <a:off x="3280" y="2869"/>
              <a:ext cx="45" cy="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3" name="Group 203"/>
            <p:cNvGrpSpPr>
              <a:grpSpLocks/>
            </p:cNvGrpSpPr>
            <p:nvPr/>
          </p:nvGrpSpPr>
          <p:grpSpPr bwMode="auto">
            <a:xfrm>
              <a:off x="1398" y="2510"/>
              <a:ext cx="3076" cy="1350"/>
              <a:chOff x="1398" y="2510"/>
              <a:chExt cx="3076" cy="1350"/>
            </a:xfrm>
          </p:grpSpPr>
          <p:sp>
            <p:nvSpPr>
              <p:cNvPr id="248" name="Rectangle 204"/>
              <p:cNvSpPr>
                <a:spLocks noChangeArrowheads="1"/>
              </p:cNvSpPr>
              <p:nvPr/>
            </p:nvSpPr>
            <p:spPr bwMode="auto">
              <a:xfrm>
                <a:off x="3283" y="2936"/>
                <a:ext cx="44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" name="Rectangle 205"/>
              <p:cNvSpPr>
                <a:spLocks noChangeArrowheads="1"/>
              </p:cNvSpPr>
              <p:nvPr/>
            </p:nvSpPr>
            <p:spPr bwMode="auto">
              <a:xfrm>
                <a:off x="3280" y="3004"/>
                <a:ext cx="45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" name="Rectangle 206"/>
              <p:cNvSpPr>
                <a:spLocks noChangeArrowheads="1"/>
              </p:cNvSpPr>
              <p:nvPr/>
            </p:nvSpPr>
            <p:spPr bwMode="auto">
              <a:xfrm>
                <a:off x="3283" y="3073"/>
                <a:ext cx="44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1" name="Rectangle 207"/>
              <p:cNvSpPr>
                <a:spLocks noChangeArrowheads="1"/>
              </p:cNvSpPr>
              <p:nvPr/>
            </p:nvSpPr>
            <p:spPr bwMode="auto">
              <a:xfrm>
                <a:off x="3283" y="3147"/>
                <a:ext cx="44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2" name="Rectangle 208"/>
              <p:cNvSpPr>
                <a:spLocks noChangeArrowheads="1"/>
              </p:cNvSpPr>
              <p:nvPr/>
            </p:nvSpPr>
            <p:spPr bwMode="auto">
              <a:xfrm>
                <a:off x="2712" y="2591"/>
                <a:ext cx="46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3" name="Rectangle 209"/>
              <p:cNvSpPr>
                <a:spLocks noChangeArrowheads="1"/>
              </p:cNvSpPr>
              <p:nvPr/>
            </p:nvSpPr>
            <p:spPr bwMode="auto">
              <a:xfrm>
                <a:off x="2711" y="2662"/>
                <a:ext cx="41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4" name="Rectangle 210"/>
              <p:cNvSpPr>
                <a:spLocks noChangeArrowheads="1"/>
              </p:cNvSpPr>
              <p:nvPr/>
            </p:nvSpPr>
            <p:spPr bwMode="auto">
              <a:xfrm>
                <a:off x="2705" y="2730"/>
                <a:ext cx="41" cy="2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5" name="Rectangle 211"/>
              <p:cNvSpPr>
                <a:spLocks noChangeArrowheads="1"/>
              </p:cNvSpPr>
              <p:nvPr/>
            </p:nvSpPr>
            <p:spPr bwMode="auto">
              <a:xfrm>
                <a:off x="2707" y="2799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" name="Rectangle 212"/>
              <p:cNvSpPr>
                <a:spLocks noChangeArrowheads="1"/>
              </p:cNvSpPr>
              <p:nvPr/>
            </p:nvSpPr>
            <p:spPr bwMode="auto">
              <a:xfrm>
                <a:off x="2705" y="2869"/>
                <a:ext cx="41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" name="Rectangle 213"/>
              <p:cNvSpPr>
                <a:spLocks noChangeArrowheads="1"/>
              </p:cNvSpPr>
              <p:nvPr/>
            </p:nvSpPr>
            <p:spPr bwMode="auto">
              <a:xfrm>
                <a:off x="2707" y="2936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8" name="Rectangle 214"/>
              <p:cNvSpPr>
                <a:spLocks noChangeArrowheads="1"/>
              </p:cNvSpPr>
              <p:nvPr/>
            </p:nvSpPr>
            <p:spPr bwMode="auto">
              <a:xfrm>
                <a:off x="2705" y="3004"/>
                <a:ext cx="41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9" name="Rectangle 215"/>
              <p:cNvSpPr>
                <a:spLocks noChangeArrowheads="1"/>
              </p:cNvSpPr>
              <p:nvPr/>
            </p:nvSpPr>
            <p:spPr bwMode="auto">
              <a:xfrm>
                <a:off x="2707" y="3073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0" name="Rectangle 216"/>
              <p:cNvSpPr>
                <a:spLocks noChangeArrowheads="1"/>
              </p:cNvSpPr>
              <p:nvPr/>
            </p:nvSpPr>
            <p:spPr bwMode="auto">
              <a:xfrm>
                <a:off x="2707" y="3147"/>
                <a:ext cx="43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1" name="Rectangle 217"/>
              <p:cNvSpPr>
                <a:spLocks noChangeArrowheads="1"/>
              </p:cNvSpPr>
              <p:nvPr/>
            </p:nvSpPr>
            <p:spPr bwMode="auto">
              <a:xfrm>
                <a:off x="1967" y="2591"/>
                <a:ext cx="43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2" name="Rectangle 218"/>
              <p:cNvSpPr>
                <a:spLocks noChangeArrowheads="1"/>
              </p:cNvSpPr>
              <p:nvPr/>
            </p:nvSpPr>
            <p:spPr bwMode="auto">
              <a:xfrm>
                <a:off x="1961" y="2662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3" name="Rectangle 219"/>
              <p:cNvSpPr>
                <a:spLocks noChangeArrowheads="1"/>
              </p:cNvSpPr>
              <p:nvPr/>
            </p:nvSpPr>
            <p:spPr bwMode="auto">
              <a:xfrm>
                <a:off x="1955" y="2730"/>
                <a:ext cx="44" cy="2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4" name="Rectangle 220"/>
              <p:cNvSpPr>
                <a:spLocks noChangeArrowheads="1"/>
              </p:cNvSpPr>
              <p:nvPr/>
            </p:nvSpPr>
            <p:spPr bwMode="auto">
              <a:xfrm>
                <a:off x="1959" y="2799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" name="Rectangle 221"/>
              <p:cNvSpPr>
                <a:spLocks noChangeArrowheads="1"/>
              </p:cNvSpPr>
              <p:nvPr/>
            </p:nvSpPr>
            <p:spPr bwMode="auto">
              <a:xfrm>
                <a:off x="1955" y="2869"/>
                <a:ext cx="44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" name="Rectangle 222"/>
              <p:cNvSpPr>
                <a:spLocks noChangeArrowheads="1"/>
              </p:cNvSpPr>
              <p:nvPr/>
            </p:nvSpPr>
            <p:spPr bwMode="auto">
              <a:xfrm>
                <a:off x="1959" y="2936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" name="Rectangle 223"/>
              <p:cNvSpPr>
                <a:spLocks noChangeArrowheads="1"/>
              </p:cNvSpPr>
              <p:nvPr/>
            </p:nvSpPr>
            <p:spPr bwMode="auto">
              <a:xfrm>
                <a:off x="1955" y="3004"/>
                <a:ext cx="44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" name="Rectangle 224"/>
              <p:cNvSpPr>
                <a:spLocks noChangeArrowheads="1"/>
              </p:cNvSpPr>
              <p:nvPr/>
            </p:nvSpPr>
            <p:spPr bwMode="auto">
              <a:xfrm>
                <a:off x="1959" y="3073"/>
                <a:ext cx="4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" name="Rectangle 225"/>
              <p:cNvSpPr>
                <a:spLocks noChangeArrowheads="1"/>
              </p:cNvSpPr>
              <p:nvPr/>
            </p:nvSpPr>
            <p:spPr bwMode="auto">
              <a:xfrm>
                <a:off x="1959" y="3147"/>
                <a:ext cx="43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" name="Rectangle 226"/>
              <p:cNvSpPr>
                <a:spLocks noChangeArrowheads="1"/>
              </p:cNvSpPr>
              <p:nvPr/>
            </p:nvSpPr>
            <p:spPr bwMode="auto">
              <a:xfrm>
                <a:off x="1914" y="2523"/>
                <a:ext cx="55" cy="6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" name="Freeform 227"/>
              <p:cNvSpPr>
                <a:spLocks/>
              </p:cNvSpPr>
              <p:nvPr/>
            </p:nvSpPr>
            <p:spPr bwMode="auto">
              <a:xfrm>
                <a:off x="1914" y="2510"/>
                <a:ext cx="68" cy="25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55" y="25"/>
                  </a:cxn>
                  <a:cxn ang="0">
                    <a:pos x="41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5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55" y="25"/>
                    </a:lnTo>
                    <a:lnTo>
                      <a:pt x="41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" name="Freeform 228"/>
              <p:cNvSpPr>
                <a:spLocks/>
              </p:cNvSpPr>
              <p:nvPr/>
            </p:nvSpPr>
            <p:spPr bwMode="auto">
              <a:xfrm>
                <a:off x="1955" y="2523"/>
                <a:ext cx="27" cy="702"/>
              </a:xfrm>
              <a:custGeom>
                <a:avLst/>
                <a:gdLst/>
                <a:ahLst/>
                <a:cxnLst>
                  <a:cxn ang="0">
                    <a:pos x="14" y="702"/>
                  </a:cxn>
                  <a:cxn ang="0">
                    <a:pos x="27" y="691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691"/>
                  </a:cxn>
                  <a:cxn ang="0">
                    <a:pos x="14" y="678"/>
                  </a:cxn>
                  <a:cxn ang="0">
                    <a:pos x="14" y="702"/>
                  </a:cxn>
                  <a:cxn ang="0">
                    <a:pos x="27" y="702"/>
                  </a:cxn>
                  <a:cxn ang="0">
                    <a:pos x="27" y="691"/>
                  </a:cxn>
                  <a:cxn ang="0">
                    <a:pos x="14" y="702"/>
                  </a:cxn>
                </a:cxnLst>
                <a:rect l="0" t="0" r="r" b="b"/>
                <a:pathLst>
                  <a:path w="27" h="702">
                    <a:moveTo>
                      <a:pt x="14" y="702"/>
                    </a:moveTo>
                    <a:lnTo>
                      <a:pt x="27" y="691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691"/>
                    </a:lnTo>
                    <a:lnTo>
                      <a:pt x="14" y="678"/>
                    </a:lnTo>
                    <a:lnTo>
                      <a:pt x="14" y="702"/>
                    </a:lnTo>
                    <a:lnTo>
                      <a:pt x="27" y="702"/>
                    </a:lnTo>
                    <a:lnTo>
                      <a:pt x="27" y="691"/>
                    </a:lnTo>
                    <a:lnTo>
                      <a:pt x="14" y="7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" name="Freeform 229"/>
              <p:cNvSpPr>
                <a:spLocks/>
              </p:cNvSpPr>
              <p:nvPr/>
            </p:nvSpPr>
            <p:spPr bwMode="auto">
              <a:xfrm>
                <a:off x="1901" y="3201"/>
                <a:ext cx="68" cy="2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6" y="13"/>
                  </a:cxn>
                  <a:cxn ang="0">
                    <a:pos x="0" y="13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3"/>
                  </a:cxn>
                </a:cxnLst>
                <a:rect l="0" t="0" r="r" b="b"/>
                <a:pathLst>
                  <a:path w="68" h="24">
                    <a:moveTo>
                      <a:pt x="0" y="13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6" y="13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4" name="Freeform 230"/>
              <p:cNvSpPr>
                <a:spLocks/>
              </p:cNvSpPr>
              <p:nvPr/>
            </p:nvSpPr>
            <p:spPr bwMode="auto">
              <a:xfrm>
                <a:off x="1901" y="2510"/>
                <a:ext cx="26" cy="70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704"/>
                  </a:cxn>
                  <a:cxn ang="0">
                    <a:pos x="26" y="704"/>
                  </a:cxn>
                  <a:cxn ang="0">
                    <a:pos x="26" y="13"/>
                  </a:cxn>
                  <a:cxn ang="0">
                    <a:pos x="13" y="25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6" h="704">
                    <a:moveTo>
                      <a:pt x="13" y="0"/>
                    </a:moveTo>
                    <a:lnTo>
                      <a:pt x="0" y="13"/>
                    </a:lnTo>
                    <a:lnTo>
                      <a:pt x="0" y="704"/>
                    </a:lnTo>
                    <a:lnTo>
                      <a:pt x="26" y="704"/>
                    </a:lnTo>
                    <a:lnTo>
                      <a:pt x="26" y="13"/>
                    </a:lnTo>
                    <a:lnTo>
                      <a:pt x="13" y="25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5" name="Rectangle 231"/>
              <p:cNvSpPr>
                <a:spLocks noChangeArrowheads="1"/>
              </p:cNvSpPr>
              <p:nvPr/>
            </p:nvSpPr>
            <p:spPr bwMode="auto">
              <a:xfrm>
                <a:off x="2712" y="3225"/>
                <a:ext cx="46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" name="Rectangle 232"/>
              <p:cNvSpPr>
                <a:spLocks noChangeArrowheads="1"/>
              </p:cNvSpPr>
              <p:nvPr/>
            </p:nvSpPr>
            <p:spPr bwMode="auto">
              <a:xfrm>
                <a:off x="2711" y="3295"/>
                <a:ext cx="41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" name="Rectangle 233"/>
              <p:cNvSpPr>
                <a:spLocks noChangeArrowheads="1"/>
              </p:cNvSpPr>
              <p:nvPr/>
            </p:nvSpPr>
            <p:spPr bwMode="auto">
              <a:xfrm>
                <a:off x="2705" y="3366"/>
                <a:ext cx="41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" name="Rectangle 234"/>
              <p:cNvSpPr>
                <a:spLocks noChangeArrowheads="1"/>
              </p:cNvSpPr>
              <p:nvPr/>
            </p:nvSpPr>
            <p:spPr bwMode="auto">
              <a:xfrm>
                <a:off x="2707" y="3434"/>
                <a:ext cx="43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" name="Rectangle 235"/>
              <p:cNvSpPr>
                <a:spLocks noChangeArrowheads="1"/>
              </p:cNvSpPr>
              <p:nvPr/>
            </p:nvSpPr>
            <p:spPr bwMode="auto">
              <a:xfrm>
                <a:off x="2705" y="3503"/>
                <a:ext cx="41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" name="Rectangle 236"/>
              <p:cNvSpPr>
                <a:spLocks noChangeArrowheads="1"/>
              </p:cNvSpPr>
              <p:nvPr/>
            </p:nvSpPr>
            <p:spPr bwMode="auto">
              <a:xfrm>
                <a:off x="3295" y="3225"/>
                <a:ext cx="43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" name="Rectangle 237"/>
              <p:cNvSpPr>
                <a:spLocks noChangeArrowheads="1"/>
              </p:cNvSpPr>
              <p:nvPr/>
            </p:nvSpPr>
            <p:spPr bwMode="auto">
              <a:xfrm>
                <a:off x="3291" y="3295"/>
                <a:ext cx="41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2" name="Rectangle 238"/>
              <p:cNvSpPr>
                <a:spLocks noChangeArrowheads="1"/>
              </p:cNvSpPr>
              <p:nvPr/>
            </p:nvSpPr>
            <p:spPr bwMode="auto">
              <a:xfrm>
                <a:off x="3285" y="3366"/>
                <a:ext cx="42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3" name="Rectangle 239"/>
              <p:cNvSpPr>
                <a:spLocks noChangeArrowheads="1"/>
              </p:cNvSpPr>
              <p:nvPr/>
            </p:nvSpPr>
            <p:spPr bwMode="auto">
              <a:xfrm>
                <a:off x="3289" y="3434"/>
                <a:ext cx="41" cy="2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4" name="Rectangle 240"/>
              <p:cNvSpPr>
                <a:spLocks noChangeArrowheads="1"/>
              </p:cNvSpPr>
              <p:nvPr/>
            </p:nvSpPr>
            <p:spPr bwMode="auto">
              <a:xfrm>
                <a:off x="3285" y="3503"/>
                <a:ext cx="42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5" name="Rectangle 241"/>
              <p:cNvSpPr>
                <a:spLocks noChangeArrowheads="1"/>
              </p:cNvSpPr>
              <p:nvPr/>
            </p:nvSpPr>
            <p:spPr bwMode="auto">
              <a:xfrm>
                <a:off x="3552" y="2606"/>
                <a:ext cx="265" cy="379"/>
              </a:xfrm>
              <a:prstGeom prst="rect">
                <a:avLst/>
              </a:prstGeom>
              <a:solidFill>
                <a:srgbClr val="84C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" name="Freeform 242"/>
              <p:cNvSpPr>
                <a:spLocks/>
              </p:cNvSpPr>
              <p:nvPr/>
            </p:nvSpPr>
            <p:spPr bwMode="auto">
              <a:xfrm>
                <a:off x="3552" y="2593"/>
                <a:ext cx="276" cy="24"/>
              </a:xfrm>
              <a:custGeom>
                <a:avLst/>
                <a:gdLst/>
                <a:ahLst/>
                <a:cxnLst>
                  <a:cxn ang="0">
                    <a:pos x="276" y="13"/>
                  </a:cxn>
                  <a:cxn ang="0">
                    <a:pos x="26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65" y="24"/>
                  </a:cxn>
                  <a:cxn ang="0">
                    <a:pos x="252" y="13"/>
                  </a:cxn>
                  <a:cxn ang="0">
                    <a:pos x="276" y="13"/>
                  </a:cxn>
                  <a:cxn ang="0">
                    <a:pos x="276" y="0"/>
                  </a:cxn>
                  <a:cxn ang="0">
                    <a:pos x="265" y="0"/>
                  </a:cxn>
                  <a:cxn ang="0">
                    <a:pos x="276" y="13"/>
                  </a:cxn>
                </a:cxnLst>
                <a:rect l="0" t="0" r="r" b="b"/>
                <a:pathLst>
                  <a:path w="276" h="24">
                    <a:moveTo>
                      <a:pt x="276" y="13"/>
                    </a:moveTo>
                    <a:lnTo>
                      <a:pt x="26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65" y="24"/>
                    </a:lnTo>
                    <a:lnTo>
                      <a:pt x="252" y="13"/>
                    </a:lnTo>
                    <a:lnTo>
                      <a:pt x="276" y="13"/>
                    </a:lnTo>
                    <a:lnTo>
                      <a:pt x="276" y="0"/>
                    </a:lnTo>
                    <a:lnTo>
                      <a:pt x="265" y="0"/>
                    </a:lnTo>
                    <a:lnTo>
                      <a:pt x="27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" name="Freeform 243"/>
              <p:cNvSpPr>
                <a:spLocks/>
              </p:cNvSpPr>
              <p:nvPr/>
            </p:nvSpPr>
            <p:spPr bwMode="auto">
              <a:xfrm>
                <a:off x="3804" y="2606"/>
                <a:ext cx="24" cy="390"/>
              </a:xfrm>
              <a:custGeom>
                <a:avLst/>
                <a:gdLst/>
                <a:ahLst/>
                <a:cxnLst>
                  <a:cxn ang="0">
                    <a:pos x="13" y="390"/>
                  </a:cxn>
                  <a:cxn ang="0">
                    <a:pos x="24" y="379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79"/>
                  </a:cxn>
                  <a:cxn ang="0">
                    <a:pos x="13" y="366"/>
                  </a:cxn>
                  <a:cxn ang="0">
                    <a:pos x="13" y="390"/>
                  </a:cxn>
                  <a:cxn ang="0">
                    <a:pos x="24" y="390"/>
                  </a:cxn>
                  <a:cxn ang="0">
                    <a:pos x="24" y="379"/>
                  </a:cxn>
                  <a:cxn ang="0">
                    <a:pos x="13" y="390"/>
                  </a:cxn>
                </a:cxnLst>
                <a:rect l="0" t="0" r="r" b="b"/>
                <a:pathLst>
                  <a:path w="24" h="390">
                    <a:moveTo>
                      <a:pt x="13" y="390"/>
                    </a:moveTo>
                    <a:lnTo>
                      <a:pt x="24" y="379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79"/>
                    </a:lnTo>
                    <a:lnTo>
                      <a:pt x="13" y="366"/>
                    </a:lnTo>
                    <a:lnTo>
                      <a:pt x="13" y="390"/>
                    </a:lnTo>
                    <a:lnTo>
                      <a:pt x="24" y="390"/>
                    </a:lnTo>
                    <a:lnTo>
                      <a:pt x="24" y="379"/>
                    </a:lnTo>
                    <a:lnTo>
                      <a:pt x="13" y="3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" name="Freeform 244"/>
              <p:cNvSpPr>
                <a:spLocks/>
              </p:cNvSpPr>
              <p:nvPr/>
            </p:nvSpPr>
            <p:spPr bwMode="auto">
              <a:xfrm>
                <a:off x="3539" y="2972"/>
                <a:ext cx="278" cy="2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4"/>
                  </a:cxn>
                  <a:cxn ang="0">
                    <a:pos x="278" y="24"/>
                  </a:cxn>
                  <a:cxn ang="0">
                    <a:pos x="278" y="0"/>
                  </a:cxn>
                  <a:cxn ang="0">
                    <a:pos x="13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3"/>
                  </a:cxn>
                </a:cxnLst>
                <a:rect l="0" t="0" r="r" b="b"/>
                <a:pathLst>
                  <a:path w="278" h="24">
                    <a:moveTo>
                      <a:pt x="0" y="13"/>
                    </a:moveTo>
                    <a:lnTo>
                      <a:pt x="13" y="24"/>
                    </a:lnTo>
                    <a:lnTo>
                      <a:pt x="278" y="24"/>
                    </a:lnTo>
                    <a:lnTo>
                      <a:pt x="278" y="0"/>
                    </a:lnTo>
                    <a:lnTo>
                      <a:pt x="13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" name="Freeform 245"/>
              <p:cNvSpPr>
                <a:spLocks/>
              </p:cNvSpPr>
              <p:nvPr/>
            </p:nvSpPr>
            <p:spPr bwMode="auto">
              <a:xfrm>
                <a:off x="3539" y="2593"/>
                <a:ext cx="24" cy="39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92"/>
                  </a:cxn>
                  <a:cxn ang="0">
                    <a:pos x="24" y="392"/>
                  </a:cxn>
                  <a:cxn ang="0">
                    <a:pos x="24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4" h="392">
                    <a:moveTo>
                      <a:pt x="13" y="0"/>
                    </a:moveTo>
                    <a:lnTo>
                      <a:pt x="0" y="13"/>
                    </a:lnTo>
                    <a:lnTo>
                      <a:pt x="0" y="392"/>
                    </a:lnTo>
                    <a:lnTo>
                      <a:pt x="24" y="392"/>
                    </a:lnTo>
                    <a:lnTo>
                      <a:pt x="24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0" name="Rectangle 246"/>
              <p:cNvSpPr>
                <a:spLocks noChangeArrowheads="1"/>
              </p:cNvSpPr>
              <p:nvPr/>
            </p:nvSpPr>
            <p:spPr bwMode="auto">
              <a:xfrm>
                <a:off x="3552" y="3021"/>
                <a:ext cx="265" cy="345"/>
              </a:xfrm>
              <a:prstGeom prst="rect">
                <a:avLst/>
              </a:prstGeom>
              <a:solidFill>
                <a:srgbClr val="84C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1" name="Freeform 247"/>
              <p:cNvSpPr>
                <a:spLocks/>
              </p:cNvSpPr>
              <p:nvPr/>
            </p:nvSpPr>
            <p:spPr bwMode="auto">
              <a:xfrm>
                <a:off x="3552" y="3010"/>
                <a:ext cx="276" cy="24"/>
              </a:xfrm>
              <a:custGeom>
                <a:avLst/>
                <a:gdLst/>
                <a:ahLst/>
                <a:cxnLst>
                  <a:cxn ang="0">
                    <a:pos x="276" y="11"/>
                  </a:cxn>
                  <a:cxn ang="0">
                    <a:pos x="26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65" y="24"/>
                  </a:cxn>
                  <a:cxn ang="0">
                    <a:pos x="252" y="11"/>
                  </a:cxn>
                  <a:cxn ang="0">
                    <a:pos x="276" y="11"/>
                  </a:cxn>
                  <a:cxn ang="0">
                    <a:pos x="276" y="0"/>
                  </a:cxn>
                  <a:cxn ang="0">
                    <a:pos x="265" y="0"/>
                  </a:cxn>
                  <a:cxn ang="0">
                    <a:pos x="276" y="11"/>
                  </a:cxn>
                </a:cxnLst>
                <a:rect l="0" t="0" r="r" b="b"/>
                <a:pathLst>
                  <a:path w="276" h="24">
                    <a:moveTo>
                      <a:pt x="276" y="11"/>
                    </a:moveTo>
                    <a:lnTo>
                      <a:pt x="26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65" y="24"/>
                    </a:lnTo>
                    <a:lnTo>
                      <a:pt x="252" y="11"/>
                    </a:lnTo>
                    <a:lnTo>
                      <a:pt x="276" y="11"/>
                    </a:lnTo>
                    <a:lnTo>
                      <a:pt x="276" y="0"/>
                    </a:lnTo>
                    <a:lnTo>
                      <a:pt x="265" y="0"/>
                    </a:lnTo>
                    <a:lnTo>
                      <a:pt x="27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2" name="Freeform 248"/>
              <p:cNvSpPr>
                <a:spLocks/>
              </p:cNvSpPr>
              <p:nvPr/>
            </p:nvSpPr>
            <p:spPr bwMode="auto">
              <a:xfrm>
                <a:off x="3804" y="3021"/>
                <a:ext cx="24" cy="357"/>
              </a:xfrm>
              <a:custGeom>
                <a:avLst/>
                <a:gdLst/>
                <a:ahLst/>
                <a:cxnLst>
                  <a:cxn ang="0">
                    <a:pos x="13" y="357"/>
                  </a:cxn>
                  <a:cxn ang="0">
                    <a:pos x="24" y="345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45"/>
                  </a:cxn>
                  <a:cxn ang="0">
                    <a:pos x="13" y="332"/>
                  </a:cxn>
                  <a:cxn ang="0">
                    <a:pos x="13" y="357"/>
                  </a:cxn>
                  <a:cxn ang="0">
                    <a:pos x="24" y="357"/>
                  </a:cxn>
                  <a:cxn ang="0">
                    <a:pos x="24" y="345"/>
                  </a:cxn>
                  <a:cxn ang="0">
                    <a:pos x="13" y="357"/>
                  </a:cxn>
                </a:cxnLst>
                <a:rect l="0" t="0" r="r" b="b"/>
                <a:pathLst>
                  <a:path w="24" h="357">
                    <a:moveTo>
                      <a:pt x="13" y="357"/>
                    </a:moveTo>
                    <a:lnTo>
                      <a:pt x="24" y="345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45"/>
                    </a:lnTo>
                    <a:lnTo>
                      <a:pt x="13" y="332"/>
                    </a:lnTo>
                    <a:lnTo>
                      <a:pt x="13" y="357"/>
                    </a:lnTo>
                    <a:lnTo>
                      <a:pt x="24" y="357"/>
                    </a:lnTo>
                    <a:lnTo>
                      <a:pt x="24" y="345"/>
                    </a:lnTo>
                    <a:lnTo>
                      <a:pt x="13" y="3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3" name="Freeform 249"/>
              <p:cNvSpPr>
                <a:spLocks/>
              </p:cNvSpPr>
              <p:nvPr/>
            </p:nvSpPr>
            <p:spPr bwMode="auto">
              <a:xfrm>
                <a:off x="3539" y="3353"/>
                <a:ext cx="278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5"/>
                  </a:cxn>
                  <a:cxn ang="0">
                    <a:pos x="278" y="25"/>
                  </a:cxn>
                  <a:cxn ang="0">
                    <a:pos x="278" y="0"/>
                  </a:cxn>
                  <a:cxn ang="0">
                    <a:pos x="13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3"/>
                  </a:cxn>
                </a:cxnLst>
                <a:rect l="0" t="0" r="r" b="b"/>
                <a:pathLst>
                  <a:path w="278" h="25">
                    <a:moveTo>
                      <a:pt x="0" y="13"/>
                    </a:moveTo>
                    <a:lnTo>
                      <a:pt x="13" y="25"/>
                    </a:lnTo>
                    <a:lnTo>
                      <a:pt x="278" y="25"/>
                    </a:lnTo>
                    <a:lnTo>
                      <a:pt x="278" y="0"/>
                    </a:lnTo>
                    <a:lnTo>
                      <a:pt x="13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4" name="Freeform 250"/>
              <p:cNvSpPr>
                <a:spLocks/>
              </p:cNvSpPr>
              <p:nvPr/>
            </p:nvSpPr>
            <p:spPr bwMode="auto">
              <a:xfrm>
                <a:off x="3539" y="3010"/>
                <a:ext cx="24" cy="35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356"/>
                  </a:cxn>
                  <a:cxn ang="0">
                    <a:pos x="24" y="356"/>
                  </a:cxn>
                  <a:cxn ang="0">
                    <a:pos x="24" y="11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4" h="356">
                    <a:moveTo>
                      <a:pt x="13" y="0"/>
                    </a:moveTo>
                    <a:lnTo>
                      <a:pt x="0" y="11"/>
                    </a:lnTo>
                    <a:lnTo>
                      <a:pt x="0" y="356"/>
                    </a:lnTo>
                    <a:lnTo>
                      <a:pt x="24" y="356"/>
                    </a:lnTo>
                    <a:lnTo>
                      <a:pt x="24" y="11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5" name="Rectangle 251"/>
              <p:cNvSpPr>
                <a:spLocks noChangeArrowheads="1"/>
              </p:cNvSpPr>
              <p:nvPr/>
            </p:nvSpPr>
            <p:spPr bwMode="auto">
              <a:xfrm>
                <a:off x="3347" y="3212"/>
                <a:ext cx="846" cy="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6" name="Freeform 252"/>
              <p:cNvSpPr>
                <a:spLocks/>
              </p:cNvSpPr>
              <p:nvPr/>
            </p:nvSpPr>
            <p:spPr bwMode="auto">
              <a:xfrm>
                <a:off x="3347" y="3199"/>
                <a:ext cx="857" cy="25"/>
              </a:xfrm>
              <a:custGeom>
                <a:avLst/>
                <a:gdLst/>
                <a:ahLst/>
                <a:cxnLst>
                  <a:cxn ang="0">
                    <a:pos x="857" y="13"/>
                  </a:cxn>
                  <a:cxn ang="0">
                    <a:pos x="846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846" y="25"/>
                  </a:cxn>
                  <a:cxn ang="0">
                    <a:pos x="832" y="13"/>
                  </a:cxn>
                  <a:cxn ang="0">
                    <a:pos x="857" y="13"/>
                  </a:cxn>
                  <a:cxn ang="0">
                    <a:pos x="857" y="0"/>
                  </a:cxn>
                  <a:cxn ang="0">
                    <a:pos x="846" y="0"/>
                  </a:cxn>
                  <a:cxn ang="0">
                    <a:pos x="857" y="13"/>
                  </a:cxn>
                </a:cxnLst>
                <a:rect l="0" t="0" r="r" b="b"/>
                <a:pathLst>
                  <a:path w="857" h="25">
                    <a:moveTo>
                      <a:pt x="857" y="13"/>
                    </a:moveTo>
                    <a:lnTo>
                      <a:pt x="846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846" y="25"/>
                    </a:lnTo>
                    <a:lnTo>
                      <a:pt x="832" y="13"/>
                    </a:lnTo>
                    <a:lnTo>
                      <a:pt x="857" y="13"/>
                    </a:lnTo>
                    <a:lnTo>
                      <a:pt x="857" y="0"/>
                    </a:lnTo>
                    <a:lnTo>
                      <a:pt x="846" y="0"/>
                    </a:lnTo>
                    <a:lnTo>
                      <a:pt x="85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" name="Freeform 253"/>
              <p:cNvSpPr>
                <a:spLocks/>
              </p:cNvSpPr>
              <p:nvPr/>
            </p:nvSpPr>
            <p:spPr bwMode="auto">
              <a:xfrm>
                <a:off x="4179" y="3212"/>
                <a:ext cx="25" cy="55"/>
              </a:xfrm>
              <a:custGeom>
                <a:avLst/>
                <a:gdLst/>
                <a:ahLst/>
                <a:cxnLst>
                  <a:cxn ang="0">
                    <a:pos x="14" y="55"/>
                  </a:cxn>
                  <a:cxn ang="0">
                    <a:pos x="25" y="42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14" y="30"/>
                  </a:cxn>
                  <a:cxn ang="0">
                    <a:pos x="14" y="55"/>
                  </a:cxn>
                  <a:cxn ang="0">
                    <a:pos x="25" y="55"/>
                  </a:cxn>
                  <a:cxn ang="0">
                    <a:pos x="25" y="42"/>
                  </a:cxn>
                  <a:cxn ang="0">
                    <a:pos x="14" y="55"/>
                  </a:cxn>
                </a:cxnLst>
                <a:rect l="0" t="0" r="r" b="b"/>
                <a:pathLst>
                  <a:path w="25" h="55">
                    <a:moveTo>
                      <a:pt x="14" y="55"/>
                    </a:moveTo>
                    <a:lnTo>
                      <a:pt x="25" y="4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14" y="30"/>
                    </a:lnTo>
                    <a:lnTo>
                      <a:pt x="14" y="55"/>
                    </a:lnTo>
                    <a:lnTo>
                      <a:pt x="25" y="55"/>
                    </a:lnTo>
                    <a:lnTo>
                      <a:pt x="25" y="42"/>
                    </a:lnTo>
                    <a:lnTo>
                      <a:pt x="14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" name="Freeform 254"/>
              <p:cNvSpPr>
                <a:spLocks/>
              </p:cNvSpPr>
              <p:nvPr/>
            </p:nvSpPr>
            <p:spPr bwMode="auto">
              <a:xfrm>
                <a:off x="3334" y="3242"/>
                <a:ext cx="859" cy="2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3" y="25"/>
                  </a:cxn>
                  <a:cxn ang="0">
                    <a:pos x="859" y="25"/>
                  </a:cxn>
                  <a:cxn ang="0">
                    <a:pos x="859" y="0"/>
                  </a:cxn>
                  <a:cxn ang="0">
                    <a:pos x="13" y="0"/>
                  </a:cxn>
                  <a:cxn ang="0">
                    <a:pos x="25" y="12"/>
                  </a:cxn>
                  <a:cxn ang="0">
                    <a:pos x="0" y="12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2"/>
                  </a:cxn>
                </a:cxnLst>
                <a:rect l="0" t="0" r="r" b="b"/>
                <a:pathLst>
                  <a:path w="859" h="25">
                    <a:moveTo>
                      <a:pt x="0" y="12"/>
                    </a:moveTo>
                    <a:lnTo>
                      <a:pt x="13" y="25"/>
                    </a:lnTo>
                    <a:lnTo>
                      <a:pt x="859" y="25"/>
                    </a:lnTo>
                    <a:lnTo>
                      <a:pt x="859" y="0"/>
                    </a:lnTo>
                    <a:lnTo>
                      <a:pt x="13" y="0"/>
                    </a:lnTo>
                    <a:lnTo>
                      <a:pt x="25" y="12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" name="Freeform 255"/>
              <p:cNvSpPr>
                <a:spLocks/>
              </p:cNvSpPr>
              <p:nvPr/>
            </p:nvSpPr>
            <p:spPr bwMode="auto">
              <a:xfrm>
                <a:off x="3334" y="3199"/>
                <a:ext cx="25" cy="5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55"/>
                  </a:cxn>
                  <a:cxn ang="0">
                    <a:pos x="25" y="55"/>
                  </a:cxn>
                  <a:cxn ang="0">
                    <a:pos x="25" y="13"/>
                  </a:cxn>
                  <a:cxn ang="0">
                    <a:pos x="13" y="25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5" h="55">
                    <a:moveTo>
                      <a:pt x="13" y="0"/>
                    </a:moveTo>
                    <a:lnTo>
                      <a:pt x="0" y="13"/>
                    </a:lnTo>
                    <a:lnTo>
                      <a:pt x="0" y="55"/>
                    </a:lnTo>
                    <a:lnTo>
                      <a:pt x="25" y="55"/>
                    </a:lnTo>
                    <a:lnTo>
                      <a:pt x="25" y="13"/>
                    </a:lnTo>
                    <a:lnTo>
                      <a:pt x="13" y="25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" name="Rectangle 256"/>
              <p:cNvSpPr>
                <a:spLocks noChangeArrowheads="1"/>
              </p:cNvSpPr>
              <p:nvPr/>
            </p:nvSpPr>
            <p:spPr bwMode="auto">
              <a:xfrm>
                <a:off x="4014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1" name="Freeform 257"/>
              <p:cNvSpPr>
                <a:spLocks/>
              </p:cNvSpPr>
              <p:nvPr/>
            </p:nvSpPr>
            <p:spPr bwMode="auto">
              <a:xfrm>
                <a:off x="4014" y="3235"/>
                <a:ext cx="68" cy="24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1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4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1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2" name="Freeform 258"/>
              <p:cNvSpPr>
                <a:spLocks/>
              </p:cNvSpPr>
              <p:nvPr/>
            </p:nvSpPr>
            <p:spPr bwMode="auto">
              <a:xfrm>
                <a:off x="4055" y="3248"/>
                <a:ext cx="27" cy="315"/>
              </a:xfrm>
              <a:custGeom>
                <a:avLst/>
                <a:gdLst/>
                <a:ahLst/>
                <a:cxnLst>
                  <a:cxn ang="0">
                    <a:pos x="14" y="315"/>
                  </a:cxn>
                  <a:cxn ang="0">
                    <a:pos x="27" y="302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4" y="291"/>
                  </a:cxn>
                  <a:cxn ang="0">
                    <a:pos x="14" y="315"/>
                  </a:cxn>
                  <a:cxn ang="0">
                    <a:pos x="27" y="315"/>
                  </a:cxn>
                  <a:cxn ang="0">
                    <a:pos x="27" y="302"/>
                  </a:cxn>
                  <a:cxn ang="0">
                    <a:pos x="14" y="315"/>
                  </a:cxn>
                </a:cxnLst>
                <a:rect l="0" t="0" r="r" b="b"/>
                <a:pathLst>
                  <a:path w="27" h="315">
                    <a:moveTo>
                      <a:pt x="14" y="315"/>
                    </a:moveTo>
                    <a:lnTo>
                      <a:pt x="27" y="302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4" y="291"/>
                    </a:lnTo>
                    <a:lnTo>
                      <a:pt x="14" y="315"/>
                    </a:lnTo>
                    <a:lnTo>
                      <a:pt x="27" y="315"/>
                    </a:lnTo>
                    <a:lnTo>
                      <a:pt x="27" y="302"/>
                    </a:lnTo>
                    <a:lnTo>
                      <a:pt x="14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3" name="Freeform 259"/>
              <p:cNvSpPr>
                <a:spLocks/>
              </p:cNvSpPr>
              <p:nvPr/>
            </p:nvSpPr>
            <p:spPr bwMode="auto">
              <a:xfrm>
                <a:off x="4001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4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4" name="Freeform 260"/>
              <p:cNvSpPr>
                <a:spLocks/>
              </p:cNvSpPr>
              <p:nvPr/>
            </p:nvSpPr>
            <p:spPr bwMode="auto">
              <a:xfrm>
                <a:off x="4001" y="3235"/>
                <a:ext cx="24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4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5" name="Rectangle 261"/>
              <p:cNvSpPr>
                <a:spLocks noChangeArrowheads="1"/>
              </p:cNvSpPr>
              <p:nvPr/>
            </p:nvSpPr>
            <p:spPr bwMode="auto">
              <a:xfrm>
                <a:off x="3920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6" name="Freeform 262"/>
              <p:cNvSpPr>
                <a:spLocks/>
              </p:cNvSpPr>
              <p:nvPr/>
            </p:nvSpPr>
            <p:spPr bwMode="auto">
              <a:xfrm>
                <a:off x="3920" y="3235"/>
                <a:ext cx="68" cy="24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3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4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3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" name="Freeform 263"/>
              <p:cNvSpPr>
                <a:spLocks/>
              </p:cNvSpPr>
              <p:nvPr/>
            </p:nvSpPr>
            <p:spPr bwMode="auto">
              <a:xfrm>
                <a:off x="3963" y="3248"/>
                <a:ext cx="25" cy="315"/>
              </a:xfrm>
              <a:custGeom>
                <a:avLst/>
                <a:gdLst/>
                <a:ahLst/>
                <a:cxnLst>
                  <a:cxn ang="0">
                    <a:pos x="12" y="315"/>
                  </a:cxn>
                  <a:cxn ang="0">
                    <a:pos x="25" y="302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2" y="291"/>
                  </a:cxn>
                  <a:cxn ang="0">
                    <a:pos x="12" y="315"/>
                  </a:cxn>
                  <a:cxn ang="0">
                    <a:pos x="25" y="315"/>
                  </a:cxn>
                  <a:cxn ang="0">
                    <a:pos x="25" y="302"/>
                  </a:cxn>
                  <a:cxn ang="0">
                    <a:pos x="12" y="315"/>
                  </a:cxn>
                </a:cxnLst>
                <a:rect l="0" t="0" r="r" b="b"/>
                <a:pathLst>
                  <a:path w="25" h="315">
                    <a:moveTo>
                      <a:pt x="12" y="315"/>
                    </a:moveTo>
                    <a:lnTo>
                      <a:pt x="25" y="30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2" y="291"/>
                    </a:lnTo>
                    <a:lnTo>
                      <a:pt x="12" y="315"/>
                    </a:lnTo>
                    <a:lnTo>
                      <a:pt x="25" y="315"/>
                    </a:lnTo>
                    <a:lnTo>
                      <a:pt x="25" y="302"/>
                    </a:lnTo>
                    <a:lnTo>
                      <a:pt x="12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" name="Freeform 264"/>
              <p:cNvSpPr>
                <a:spLocks/>
              </p:cNvSpPr>
              <p:nvPr/>
            </p:nvSpPr>
            <p:spPr bwMode="auto">
              <a:xfrm>
                <a:off x="3907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6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6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" name="Freeform 265"/>
              <p:cNvSpPr>
                <a:spLocks/>
              </p:cNvSpPr>
              <p:nvPr/>
            </p:nvSpPr>
            <p:spPr bwMode="auto">
              <a:xfrm>
                <a:off x="3907" y="3235"/>
                <a:ext cx="26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6" y="315"/>
                  </a:cxn>
                  <a:cxn ang="0">
                    <a:pos x="26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6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6" y="315"/>
                    </a:lnTo>
                    <a:lnTo>
                      <a:pt x="26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" name="Rectangle 266"/>
              <p:cNvSpPr>
                <a:spLocks noChangeArrowheads="1"/>
              </p:cNvSpPr>
              <p:nvPr/>
            </p:nvSpPr>
            <p:spPr bwMode="auto">
              <a:xfrm>
                <a:off x="3826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" name="Freeform 267"/>
              <p:cNvSpPr>
                <a:spLocks/>
              </p:cNvSpPr>
              <p:nvPr/>
            </p:nvSpPr>
            <p:spPr bwMode="auto">
              <a:xfrm>
                <a:off x="3826" y="3235"/>
                <a:ext cx="68" cy="24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4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4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4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" name="Freeform 268"/>
              <p:cNvSpPr>
                <a:spLocks/>
              </p:cNvSpPr>
              <p:nvPr/>
            </p:nvSpPr>
            <p:spPr bwMode="auto">
              <a:xfrm>
                <a:off x="3870" y="3248"/>
                <a:ext cx="24" cy="315"/>
              </a:xfrm>
              <a:custGeom>
                <a:avLst/>
                <a:gdLst/>
                <a:ahLst/>
                <a:cxnLst>
                  <a:cxn ang="0">
                    <a:pos x="11" y="315"/>
                  </a:cxn>
                  <a:cxn ang="0">
                    <a:pos x="24" y="302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1" y="291"/>
                  </a:cxn>
                  <a:cxn ang="0">
                    <a:pos x="11" y="315"/>
                  </a:cxn>
                  <a:cxn ang="0">
                    <a:pos x="24" y="315"/>
                  </a:cxn>
                  <a:cxn ang="0">
                    <a:pos x="24" y="302"/>
                  </a:cxn>
                  <a:cxn ang="0">
                    <a:pos x="11" y="315"/>
                  </a:cxn>
                </a:cxnLst>
                <a:rect l="0" t="0" r="r" b="b"/>
                <a:pathLst>
                  <a:path w="24" h="315">
                    <a:moveTo>
                      <a:pt x="11" y="315"/>
                    </a:moveTo>
                    <a:lnTo>
                      <a:pt x="24" y="30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1" y="291"/>
                    </a:lnTo>
                    <a:lnTo>
                      <a:pt x="11" y="315"/>
                    </a:lnTo>
                    <a:lnTo>
                      <a:pt x="24" y="315"/>
                    </a:lnTo>
                    <a:lnTo>
                      <a:pt x="24" y="302"/>
                    </a:lnTo>
                    <a:lnTo>
                      <a:pt x="11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" name="Freeform 269"/>
              <p:cNvSpPr>
                <a:spLocks/>
              </p:cNvSpPr>
              <p:nvPr/>
            </p:nvSpPr>
            <p:spPr bwMode="auto">
              <a:xfrm>
                <a:off x="3815" y="3539"/>
                <a:ext cx="66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1" y="24"/>
                  </a:cxn>
                  <a:cxn ang="0">
                    <a:pos x="66" y="24"/>
                  </a:cxn>
                  <a:cxn ang="0">
                    <a:pos x="66" y="0"/>
                  </a:cxn>
                  <a:cxn ang="0">
                    <a:pos x="11" y="0"/>
                  </a:cxn>
                  <a:cxn ang="0">
                    <a:pos x="24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1" y="24"/>
                  </a:cxn>
                  <a:cxn ang="0">
                    <a:pos x="0" y="11"/>
                  </a:cxn>
                </a:cxnLst>
                <a:rect l="0" t="0" r="r" b="b"/>
                <a:pathLst>
                  <a:path w="66" h="24">
                    <a:moveTo>
                      <a:pt x="0" y="11"/>
                    </a:moveTo>
                    <a:lnTo>
                      <a:pt x="11" y="24"/>
                    </a:lnTo>
                    <a:lnTo>
                      <a:pt x="66" y="24"/>
                    </a:lnTo>
                    <a:lnTo>
                      <a:pt x="66" y="0"/>
                    </a:lnTo>
                    <a:lnTo>
                      <a:pt x="11" y="0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1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" name="Freeform 270"/>
              <p:cNvSpPr>
                <a:spLocks/>
              </p:cNvSpPr>
              <p:nvPr/>
            </p:nvSpPr>
            <p:spPr bwMode="auto">
              <a:xfrm>
                <a:off x="3815" y="3235"/>
                <a:ext cx="24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3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1" y="0"/>
                  </a:cxn>
                </a:cxnLst>
                <a:rect l="0" t="0" r="r" b="b"/>
                <a:pathLst>
                  <a:path w="24" h="315">
                    <a:moveTo>
                      <a:pt x="11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3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" name="Rectangle 271"/>
              <p:cNvSpPr>
                <a:spLocks noChangeArrowheads="1"/>
              </p:cNvSpPr>
              <p:nvPr/>
            </p:nvSpPr>
            <p:spPr bwMode="auto">
              <a:xfrm>
                <a:off x="3732" y="3248"/>
                <a:ext cx="59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" name="Freeform 272"/>
              <p:cNvSpPr>
                <a:spLocks/>
              </p:cNvSpPr>
              <p:nvPr/>
            </p:nvSpPr>
            <p:spPr bwMode="auto">
              <a:xfrm>
                <a:off x="3732" y="3235"/>
                <a:ext cx="70" cy="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9" y="24"/>
                  </a:cxn>
                  <a:cxn ang="0">
                    <a:pos x="45" y="13"/>
                  </a:cxn>
                  <a:cxn ang="0">
                    <a:pos x="70" y="13"/>
                  </a:cxn>
                  <a:cxn ang="0">
                    <a:pos x="70" y="0"/>
                  </a:cxn>
                  <a:cxn ang="0">
                    <a:pos x="59" y="0"/>
                  </a:cxn>
                  <a:cxn ang="0">
                    <a:pos x="70" y="13"/>
                  </a:cxn>
                </a:cxnLst>
                <a:rect l="0" t="0" r="r" b="b"/>
                <a:pathLst>
                  <a:path w="70" h="24">
                    <a:moveTo>
                      <a:pt x="70" y="13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9" y="24"/>
                    </a:lnTo>
                    <a:lnTo>
                      <a:pt x="45" y="13"/>
                    </a:lnTo>
                    <a:lnTo>
                      <a:pt x="70" y="13"/>
                    </a:lnTo>
                    <a:lnTo>
                      <a:pt x="70" y="0"/>
                    </a:lnTo>
                    <a:lnTo>
                      <a:pt x="59" y="0"/>
                    </a:lnTo>
                    <a:lnTo>
                      <a:pt x="7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" name="Freeform 273"/>
              <p:cNvSpPr>
                <a:spLocks/>
              </p:cNvSpPr>
              <p:nvPr/>
            </p:nvSpPr>
            <p:spPr bwMode="auto">
              <a:xfrm>
                <a:off x="3777" y="3248"/>
                <a:ext cx="25" cy="315"/>
              </a:xfrm>
              <a:custGeom>
                <a:avLst/>
                <a:gdLst/>
                <a:ahLst/>
                <a:cxnLst>
                  <a:cxn ang="0">
                    <a:pos x="14" y="315"/>
                  </a:cxn>
                  <a:cxn ang="0">
                    <a:pos x="25" y="302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4" y="291"/>
                  </a:cxn>
                  <a:cxn ang="0">
                    <a:pos x="14" y="315"/>
                  </a:cxn>
                  <a:cxn ang="0">
                    <a:pos x="25" y="315"/>
                  </a:cxn>
                  <a:cxn ang="0">
                    <a:pos x="25" y="302"/>
                  </a:cxn>
                  <a:cxn ang="0">
                    <a:pos x="14" y="315"/>
                  </a:cxn>
                </a:cxnLst>
                <a:rect l="0" t="0" r="r" b="b"/>
                <a:pathLst>
                  <a:path w="25" h="315">
                    <a:moveTo>
                      <a:pt x="14" y="315"/>
                    </a:moveTo>
                    <a:lnTo>
                      <a:pt x="25" y="30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4" y="291"/>
                    </a:lnTo>
                    <a:lnTo>
                      <a:pt x="14" y="315"/>
                    </a:lnTo>
                    <a:lnTo>
                      <a:pt x="25" y="315"/>
                    </a:lnTo>
                    <a:lnTo>
                      <a:pt x="25" y="302"/>
                    </a:lnTo>
                    <a:lnTo>
                      <a:pt x="14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" name="Freeform 274"/>
              <p:cNvSpPr>
                <a:spLocks/>
              </p:cNvSpPr>
              <p:nvPr/>
            </p:nvSpPr>
            <p:spPr bwMode="auto">
              <a:xfrm>
                <a:off x="3721" y="3539"/>
                <a:ext cx="70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1" y="24"/>
                  </a:cxn>
                  <a:cxn ang="0">
                    <a:pos x="70" y="24"/>
                  </a:cxn>
                  <a:cxn ang="0">
                    <a:pos x="70" y="0"/>
                  </a:cxn>
                  <a:cxn ang="0">
                    <a:pos x="11" y="0"/>
                  </a:cxn>
                  <a:cxn ang="0">
                    <a:pos x="25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1" y="24"/>
                  </a:cxn>
                  <a:cxn ang="0">
                    <a:pos x="0" y="11"/>
                  </a:cxn>
                </a:cxnLst>
                <a:rect l="0" t="0" r="r" b="b"/>
                <a:pathLst>
                  <a:path w="70" h="24">
                    <a:moveTo>
                      <a:pt x="0" y="11"/>
                    </a:moveTo>
                    <a:lnTo>
                      <a:pt x="11" y="24"/>
                    </a:lnTo>
                    <a:lnTo>
                      <a:pt x="70" y="24"/>
                    </a:lnTo>
                    <a:lnTo>
                      <a:pt x="70" y="0"/>
                    </a:lnTo>
                    <a:lnTo>
                      <a:pt x="11" y="0"/>
                    </a:lnTo>
                    <a:lnTo>
                      <a:pt x="25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1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" name="Freeform 275"/>
              <p:cNvSpPr>
                <a:spLocks/>
              </p:cNvSpPr>
              <p:nvPr/>
            </p:nvSpPr>
            <p:spPr bwMode="auto">
              <a:xfrm>
                <a:off x="3721" y="3235"/>
                <a:ext cx="25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5" y="315"/>
                  </a:cxn>
                  <a:cxn ang="0">
                    <a:pos x="25" y="13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1" y="0"/>
                  </a:cxn>
                </a:cxnLst>
                <a:rect l="0" t="0" r="r" b="b"/>
                <a:pathLst>
                  <a:path w="25" h="315">
                    <a:moveTo>
                      <a:pt x="11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5" y="315"/>
                    </a:lnTo>
                    <a:lnTo>
                      <a:pt x="25" y="13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" name="Rectangle 276"/>
              <p:cNvSpPr>
                <a:spLocks noChangeArrowheads="1"/>
              </p:cNvSpPr>
              <p:nvPr/>
            </p:nvSpPr>
            <p:spPr bwMode="auto">
              <a:xfrm>
                <a:off x="3642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" name="Freeform 277"/>
              <p:cNvSpPr>
                <a:spLocks/>
              </p:cNvSpPr>
              <p:nvPr/>
            </p:nvSpPr>
            <p:spPr bwMode="auto">
              <a:xfrm>
                <a:off x="3642" y="3235"/>
                <a:ext cx="66" cy="24"/>
              </a:xfrm>
              <a:custGeom>
                <a:avLst/>
                <a:gdLst/>
                <a:ahLst/>
                <a:cxnLst>
                  <a:cxn ang="0">
                    <a:pos x="66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2" y="13"/>
                  </a:cxn>
                  <a:cxn ang="0">
                    <a:pos x="66" y="13"/>
                  </a:cxn>
                  <a:cxn ang="0">
                    <a:pos x="66" y="0"/>
                  </a:cxn>
                  <a:cxn ang="0">
                    <a:pos x="55" y="0"/>
                  </a:cxn>
                  <a:cxn ang="0">
                    <a:pos x="66" y="13"/>
                  </a:cxn>
                </a:cxnLst>
                <a:rect l="0" t="0" r="r" b="b"/>
                <a:pathLst>
                  <a:path w="66" h="24">
                    <a:moveTo>
                      <a:pt x="66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2" y="13"/>
                    </a:lnTo>
                    <a:lnTo>
                      <a:pt x="66" y="13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6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" name="Freeform 278"/>
              <p:cNvSpPr>
                <a:spLocks/>
              </p:cNvSpPr>
              <p:nvPr/>
            </p:nvSpPr>
            <p:spPr bwMode="auto">
              <a:xfrm>
                <a:off x="3684" y="3248"/>
                <a:ext cx="24" cy="315"/>
              </a:xfrm>
              <a:custGeom>
                <a:avLst/>
                <a:gdLst/>
                <a:ahLst/>
                <a:cxnLst>
                  <a:cxn ang="0">
                    <a:pos x="13" y="315"/>
                  </a:cxn>
                  <a:cxn ang="0">
                    <a:pos x="24" y="302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3" y="291"/>
                  </a:cxn>
                  <a:cxn ang="0">
                    <a:pos x="13" y="315"/>
                  </a:cxn>
                  <a:cxn ang="0">
                    <a:pos x="24" y="315"/>
                  </a:cxn>
                  <a:cxn ang="0">
                    <a:pos x="24" y="302"/>
                  </a:cxn>
                  <a:cxn ang="0">
                    <a:pos x="13" y="315"/>
                  </a:cxn>
                </a:cxnLst>
                <a:rect l="0" t="0" r="r" b="b"/>
                <a:pathLst>
                  <a:path w="24" h="315">
                    <a:moveTo>
                      <a:pt x="13" y="315"/>
                    </a:moveTo>
                    <a:lnTo>
                      <a:pt x="24" y="30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3" y="291"/>
                    </a:lnTo>
                    <a:lnTo>
                      <a:pt x="13" y="315"/>
                    </a:lnTo>
                    <a:lnTo>
                      <a:pt x="24" y="315"/>
                    </a:lnTo>
                    <a:lnTo>
                      <a:pt x="24" y="302"/>
                    </a:lnTo>
                    <a:lnTo>
                      <a:pt x="13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" name="Freeform 279"/>
              <p:cNvSpPr>
                <a:spLocks/>
              </p:cNvSpPr>
              <p:nvPr/>
            </p:nvSpPr>
            <p:spPr bwMode="auto">
              <a:xfrm>
                <a:off x="3629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5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5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" name="Freeform 280"/>
              <p:cNvSpPr>
                <a:spLocks/>
              </p:cNvSpPr>
              <p:nvPr/>
            </p:nvSpPr>
            <p:spPr bwMode="auto">
              <a:xfrm>
                <a:off x="3629" y="3235"/>
                <a:ext cx="25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5" y="315"/>
                  </a:cxn>
                  <a:cxn ang="0">
                    <a:pos x="25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5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5" y="315"/>
                    </a:lnTo>
                    <a:lnTo>
                      <a:pt x="25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5" name="Rectangle 281"/>
              <p:cNvSpPr>
                <a:spLocks noChangeArrowheads="1"/>
              </p:cNvSpPr>
              <p:nvPr/>
            </p:nvSpPr>
            <p:spPr bwMode="auto">
              <a:xfrm>
                <a:off x="3548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6" name="Freeform 282"/>
              <p:cNvSpPr>
                <a:spLocks/>
              </p:cNvSpPr>
              <p:nvPr/>
            </p:nvSpPr>
            <p:spPr bwMode="auto">
              <a:xfrm>
                <a:off x="3548" y="3235"/>
                <a:ext cx="68" cy="24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2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4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2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" name="Freeform 283"/>
              <p:cNvSpPr>
                <a:spLocks/>
              </p:cNvSpPr>
              <p:nvPr/>
            </p:nvSpPr>
            <p:spPr bwMode="auto">
              <a:xfrm>
                <a:off x="3590" y="3248"/>
                <a:ext cx="26" cy="315"/>
              </a:xfrm>
              <a:custGeom>
                <a:avLst/>
                <a:gdLst/>
                <a:ahLst/>
                <a:cxnLst>
                  <a:cxn ang="0">
                    <a:pos x="13" y="315"/>
                  </a:cxn>
                  <a:cxn ang="0">
                    <a:pos x="26" y="302"/>
                  </a:cxn>
                  <a:cxn ang="0">
                    <a:pos x="26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3" y="291"/>
                  </a:cxn>
                  <a:cxn ang="0">
                    <a:pos x="13" y="315"/>
                  </a:cxn>
                  <a:cxn ang="0">
                    <a:pos x="26" y="315"/>
                  </a:cxn>
                  <a:cxn ang="0">
                    <a:pos x="26" y="302"/>
                  </a:cxn>
                  <a:cxn ang="0">
                    <a:pos x="13" y="315"/>
                  </a:cxn>
                </a:cxnLst>
                <a:rect l="0" t="0" r="r" b="b"/>
                <a:pathLst>
                  <a:path w="26" h="315">
                    <a:moveTo>
                      <a:pt x="13" y="315"/>
                    </a:moveTo>
                    <a:lnTo>
                      <a:pt x="26" y="302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3" y="291"/>
                    </a:lnTo>
                    <a:lnTo>
                      <a:pt x="13" y="315"/>
                    </a:lnTo>
                    <a:lnTo>
                      <a:pt x="26" y="315"/>
                    </a:lnTo>
                    <a:lnTo>
                      <a:pt x="26" y="302"/>
                    </a:lnTo>
                    <a:lnTo>
                      <a:pt x="13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" name="Freeform 284"/>
              <p:cNvSpPr>
                <a:spLocks/>
              </p:cNvSpPr>
              <p:nvPr/>
            </p:nvSpPr>
            <p:spPr bwMode="auto">
              <a:xfrm>
                <a:off x="3535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5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5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" name="Freeform 285"/>
              <p:cNvSpPr>
                <a:spLocks/>
              </p:cNvSpPr>
              <p:nvPr/>
            </p:nvSpPr>
            <p:spPr bwMode="auto">
              <a:xfrm>
                <a:off x="3535" y="3235"/>
                <a:ext cx="25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5" y="315"/>
                  </a:cxn>
                  <a:cxn ang="0">
                    <a:pos x="25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5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5" y="315"/>
                    </a:lnTo>
                    <a:lnTo>
                      <a:pt x="25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" name="Rectangle 286"/>
              <p:cNvSpPr>
                <a:spLocks noChangeArrowheads="1"/>
              </p:cNvSpPr>
              <p:nvPr/>
            </p:nvSpPr>
            <p:spPr bwMode="auto">
              <a:xfrm>
                <a:off x="3454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" name="Freeform 287"/>
              <p:cNvSpPr>
                <a:spLocks/>
              </p:cNvSpPr>
              <p:nvPr/>
            </p:nvSpPr>
            <p:spPr bwMode="auto">
              <a:xfrm>
                <a:off x="3454" y="3235"/>
                <a:ext cx="68" cy="24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4" y="13"/>
                  </a:cxn>
                  <a:cxn ang="0">
                    <a:pos x="68" y="13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3"/>
                  </a:cxn>
                </a:cxnLst>
                <a:rect l="0" t="0" r="r" b="b"/>
                <a:pathLst>
                  <a:path w="68" h="24">
                    <a:moveTo>
                      <a:pt x="68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4" y="13"/>
                    </a:lnTo>
                    <a:lnTo>
                      <a:pt x="68" y="13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" name="Freeform 288"/>
              <p:cNvSpPr>
                <a:spLocks/>
              </p:cNvSpPr>
              <p:nvPr/>
            </p:nvSpPr>
            <p:spPr bwMode="auto">
              <a:xfrm>
                <a:off x="3498" y="3248"/>
                <a:ext cx="24" cy="315"/>
              </a:xfrm>
              <a:custGeom>
                <a:avLst/>
                <a:gdLst/>
                <a:ahLst/>
                <a:cxnLst>
                  <a:cxn ang="0">
                    <a:pos x="11" y="315"/>
                  </a:cxn>
                  <a:cxn ang="0">
                    <a:pos x="24" y="302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1" y="291"/>
                  </a:cxn>
                  <a:cxn ang="0">
                    <a:pos x="11" y="315"/>
                  </a:cxn>
                  <a:cxn ang="0">
                    <a:pos x="24" y="315"/>
                  </a:cxn>
                  <a:cxn ang="0">
                    <a:pos x="24" y="302"/>
                  </a:cxn>
                  <a:cxn ang="0">
                    <a:pos x="11" y="315"/>
                  </a:cxn>
                </a:cxnLst>
                <a:rect l="0" t="0" r="r" b="b"/>
                <a:pathLst>
                  <a:path w="24" h="315">
                    <a:moveTo>
                      <a:pt x="11" y="315"/>
                    </a:moveTo>
                    <a:lnTo>
                      <a:pt x="24" y="30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1" y="291"/>
                    </a:lnTo>
                    <a:lnTo>
                      <a:pt x="11" y="315"/>
                    </a:lnTo>
                    <a:lnTo>
                      <a:pt x="24" y="315"/>
                    </a:lnTo>
                    <a:lnTo>
                      <a:pt x="24" y="302"/>
                    </a:lnTo>
                    <a:lnTo>
                      <a:pt x="11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" name="Freeform 289"/>
              <p:cNvSpPr>
                <a:spLocks/>
              </p:cNvSpPr>
              <p:nvPr/>
            </p:nvSpPr>
            <p:spPr bwMode="auto">
              <a:xfrm>
                <a:off x="3441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7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7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" name="Freeform 290"/>
              <p:cNvSpPr>
                <a:spLocks/>
              </p:cNvSpPr>
              <p:nvPr/>
            </p:nvSpPr>
            <p:spPr bwMode="auto">
              <a:xfrm>
                <a:off x="3441" y="3235"/>
                <a:ext cx="27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7" y="315"/>
                  </a:cxn>
                  <a:cxn ang="0">
                    <a:pos x="27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7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7" y="315"/>
                    </a:lnTo>
                    <a:lnTo>
                      <a:pt x="27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" name="Rectangle 291"/>
              <p:cNvSpPr>
                <a:spLocks noChangeArrowheads="1"/>
              </p:cNvSpPr>
              <p:nvPr/>
            </p:nvSpPr>
            <p:spPr bwMode="auto">
              <a:xfrm>
                <a:off x="3351" y="3248"/>
                <a:ext cx="5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" name="Freeform 292"/>
              <p:cNvSpPr>
                <a:spLocks/>
              </p:cNvSpPr>
              <p:nvPr/>
            </p:nvSpPr>
            <p:spPr bwMode="auto">
              <a:xfrm>
                <a:off x="3351" y="3235"/>
                <a:ext cx="66" cy="24"/>
              </a:xfrm>
              <a:custGeom>
                <a:avLst/>
                <a:gdLst/>
                <a:ahLst/>
                <a:cxnLst>
                  <a:cxn ang="0">
                    <a:pos x="66" y="13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1" y="13"/>
                  </a:cxn>
                  <a:cxn ang="0">
                    <a:pos x="66" y="13"/>
                  </a:cxn>
                  <a:cxn ang="0">
                    <a:pos x="66" y="0"/>
                  </a:cxn>
                  <a:cxn ang="0">
                    <a:pos x="55" y="0"/>
                  </a:cxn>
                  <a:cxn ang="0">
                    <a:pos x="66" y="13"/>
                  </a:cxn>
                </a:cxnLst>
                <a:rect l="0" t="0" r="r" b="b"/>
                <a:pathLst>
                  <a:path w="66" h="24">
                    <a:moveTo>
                      <a:pt x="66" y="1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1" y="13"/>
                    </a:lnTo>
                    <a:lnTo>
                      <a:pt x="66" y="13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6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" name="Freeform 293"/>
              <p:cNvSpPr>
                <a:spLocks/>
              </p:cNvSpPr>
              <p:nvPr/>
            </p:nvSpPr>
            <p:spPr bwMode="auto">
              <a:xfrm>
                <a:off x="3392" y="3248"/>
                <a:ext cx="25" cy="315"/>
              </a:xfrm>
              <a:custGeom>
                <a:avLst/>
                <a:gdLst/>
                <a:ahLst/>
                <a:cxnLst>
                  <a:cxn ang="0">
                    <a:pos x="14" y="315"/>
                  </a:cxn>
                  <a:cxn ang="0">
                    <a:pos x="25" y="302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2"/>
                  </a:cxn>
                  <a:cxn ang="0">
                    <a:pos x="14" y="291"/>
                  </a:cxn>
                  <a:cxn ang="0">
                    <a:pos x="14" y="315"/>
                  </a:cxn>
                  <a:cxn ang="0">
                    <a:pos x="25" y="315"/>
                  </a:cxn>
                  <a:cxn ang="0">
                    <a:pos x="25" y="302"/>
                  </a:cxn>
                  <a:cxn ang="0">
                    <a:pos x="14" y="315"/>
                  </a:cxn>
                </a:cxnLst>
                <a:rect l="0" t="0" r="r" b="b"/>
                <a:pathLst>
                  <a:path w="25" h="315">
                    <a:moveTo>
                      <a:pt x="14" y="315"/>
                    </a:moveTo>
                    <a:lnTo>
                      <a:pt x="25" y="30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2"/>
                    </a:lnTo>
                    <a:lnTo>
                      <a:pt x="14" y="291"/>
                    </a:lnTo>
                    <a:lnTo>
                      <a:pt x="14" y="315"/>
                    </a:lnTo>
                    <a:lnTo>
                      <a:pt x="25" y="315"/>
                    </a:lnTo>
                    <a:lnTo>
                      <a:pt x="25" y="302"/>
                    </a:lnTo>
                    <a:lnTo>
                      <a:pt x="14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" name="Freeform 294"/>
              <p:cNvSpPr>
                <a:spLocks/>
              </p:cNvSpPr>
              <p:nvPr/>
            </p:nvSpPr>
            <p:spPr bwMode="auto">
              <a:xfrm>
                <a:off x="3338" y="3539"/>
                <a:ext cx="68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3" y="24"/>
                  </a:cxn>
                  <a:cxn ang="0">
                    <a:pos x="68" y="24"/>
                  </a:cxn>
                  <a:cxn ang="0">
                    <a:pos x="68" y="0"/>
                  </a:cxn>
                  <a:cxn ang="0">
                    <a:pos x="13" y="0"/>
                  </a:cxn>
                  <a:cxn ang="0">
                    <a:pos x="24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1"/>
                  </a:cxn>
                </a:cxnLst>
                <a:rect l="0" t="0" r="r" b="b"/>
                <a:pathLst>
                  <a:path w="68" h="24">
                    <a:moveTo>
                      <a:pt x="0" y="11"/>
                    </a:moveTo>
                    <a:lnTo>
                      <a:pt x="13" y="24"/>
                    </a:lnTo>
                    <a:lnTo>
                      <a:pt x="68" y="24"/>
                    </a:lnTo>
                    <a:lnTo>
                      <a:pt x="68" y="0"/>
                    </a:lnTo>
                    <a:lnTo>
                      <a:pt x="13" y="0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" name="Freeform 295"/>
              <p:cNvSpPr>
                <a:spLocks/>
              </p:cNvSpPr>
              <p:nvPr/>
            </p:nvSpPr>
            <p:spPr bwMode="auto">
              <a:xfrm>
                <a:off x="3338" y="3235"/>
                <a:ext cx="24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3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3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3" y="0"/>
                  </a:cxn>
                </a:cxnLst>
                <a:rect l="0" t="0" r="r" b="b"/>
                <a:pathLst>
                  <a:path w="24" h="315">
                    <a:moveTo>
                      <a:pt x="13" y="0"/>
                    </a:moveTo>
                    <a:lnTo>
                      <a:pt x="0" y="13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3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" name="Rectangle 296"/>
              <p:cNvSpPr>
                <a:spLocks noChangeArrowheads="1"/>
              </p:cNvSpPr>
              <p:nvPr/>
            </p:nvSpPr>
            <p:spPr bwMode="auto">
              <a:xfrm>
                <a:off x="4069" y="2523"/>
                <a:ext cx="69" cy="6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" name="Freeform 297"/>
              <p:cNvSpPr>
                <a:spLocks/>
              </p:cNvSpPr>
              <p:nvPr/>
            </p:nvSpPr>
            <p:spPr bwMode="auto">
              <a:xfrm>
                <a:off x="4069" y="2510"/>
                <a:ext cx="80" cy="25"/>
              </a:xfrm>
              <a:custGeom>
                <a:avLst/>
                <a:gdLst/>
                <a:ahLst/>
                <a:cxnLst>
                  <a:cxn ang="0">
                    <a:pos x="80" y="13"/>
                  </a:cxn>
                  <a:cxn ang="0">
                    <a:pos x="69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69" y="25"/>
                  </a:cxn>
                  <a:cxn ang="0">
                    <a:pos x="56" y="13"/>
                  </a:cxn>
                  <a:cxn ang="0">
                    <a:pos x="80" y="13"/>
                  </a:cxn>
                  <a:cxn ang="0">
                    <a:pos x="80" y="0"/>
                  </a:cxn>
                  <a:cxn ang="0">
                    <a:pos x="69" y="0"/>
                  </a:cxn>
                  <a:cxn ang="0">
                    <a:pos x="80" y="13"/>
                  </a:cxn>
                </a:cxnLst>
                <a:rect l="0" t="0" r="r" b="b"/>
                <a:pathLst>
                  <a:path w="80" h="25">
                    <a:moveTo>
                      <a:pt x="80" y="13"/>
                    </a:moveTo>
                    <a:lnTo>
                      <a:pt x="69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69" y="25"/>
                    </a:lnTo>
                    <a:lnTo>
                      <a:pt x="56" y="13"/>
                    </a:lnTo>
                    <a:lnTo>
                      <a:pt x="80" y="13"/>
                    </a:lnTo>
                    <a:lnTo>
                      <a:pt x="80" y="0"/>
                    </a:lnTo>
                    <a:lnTo>
                      <a:pt x="69" y="0"/>
                    </a:lnTo>
                    <a:lnTo>
                      <a:pt x="8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" name="Freeform 298"/>
              <p:cNvSpPr>
                <a:spLocks/>
              </p:cNvSpPr>
              <p:nvPr/>
            </p:nvSpPr>
            <p:spPr bwMode="auto">
              <a:xfrm>
                <a:off x="4125" y="2523"/>
                <a:ext cx="24" cy="689"/>
              </a:xfrm>
              <a:custGeom>
                <a:avLst/>
                <a:gdLst/>
                <a:ahLst/>
                <a:cxnLst>
                  <a:cxn ang="0">
                    <a:pos x="13" y="689"/>
                  </a:cxn>
                  <a:cxn ang="0">
                    <a:pos x="24" y="676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676"/>
                  </a:cxn>
                  <a:cxn ang="0">
                    <a:pos x="13" y="665"/>
                  </a:cxn>
                  <a:cxn ang="0">
                    <a:pos x="13" y="689"/>
                  </a:cxn>
                  <a:cxn ang="0">
                    <a:pos x="24" y="689"/>
                  </a:cxn>
                  <a:cxn ang="0">
                    <a:pos x="24" y="676"/>
                  </a:cxn>
                  <a:cxn ang="0">
                    <a:pos x="13" y="689"/>
                  </a:cxn>
                </a:cxnLst>
                <a:rect l="0" t="0" r="r" b="b"/>
                <a:pathLst>
                  <a:path w="24" h="689">
                    <a:moveTo>
                      <a:pt x="13" y="689"/>
                    </a:moveTo>
                    <a:lnTo>
                      <a:pt x="24" y="676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676"/>
                    </a:lnTo>
                    <a:lnTo>
                      <a:pt x="13" y="665"/>
                    </a:lnTo>
                    <a:lnTo>
                      <a:pt x="13" y="689"/>
                    </a:lnTo>
                    <a:lnTo>
                      <a:pt x="24" y="689"/>
                    </a:lnTo>
                    <a:lnTo>
                      <a:pt x="24" y="676"/>
                    </a:lnTo>
                    <a:lnTo>
                      <a:pt x="13" y="6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" name="Freeform 299"/>
              <p:cNvSpPr>
                <a:spLocks/>
              </p:cNvSpPr>
              <p:nvPr/>
            </p:nvSpPr>
            <p:spPr bwMode="auto">
              <a:xfrm>
                <a:off x="4055" y="3188"/>
                <a:ext cx="83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4" y="24"/>
                  </a:cxn>
                  <a:cxn ang="0">
                    <a:pos x="83" y="24"/>
                  </a:cxn>
                  <a:cxn ang="0">
                    <a:pos x="83" y="0"/>
                  </a:cxn>
                  <a:cxn ang="0">
                    <a:pos x="14" y="0"/>
                  </a:cxn>
                  <a:cxn ang="0">
                    <a:pos x="27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4" y="24"/>
                  </a:cxn>
                  <a:cxn ang="0">
                    <a:pos x="0" y="11"/>
                  </a:cxn>
                </a:cxnLst>
                <a:rect l="0" t="0" r="r" b="b"/>
                <a:pathLst>
                  <a:path w="83" h="24">
                    <a:moveTo>
                      <a:pt x="0" y="11"/>
                    </a:moveTo>
                    <a:lnTo>
                      <a:pt x="14" y="24"/>
                    </a:lnTo>
                    <a:lnTo>
                      <a:pt x="83" y="24"/>
                    </a:lnTo>
                    <a:lnTo>
                      <a:pt x="83" y="0"/>
                    </a:lnTo>
                    <a:lnTo>
                      <a:pt x="14" y="0"/>
                    </a:lnTo>
                    <a:lnTo>
                      <a:pt x="27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4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" name="Freeform 300"/>
              <p:cNvSpPr>
                <a:spLocks/>
              </p:cNvSpPr>
              <p:nvPr/>
            </p:nvSpPr>
            <p:spPr bwMode="auto">
              <a:xfrm>
                <a:off x="4055" y="2510"/>
                <a:ext cx="27" cy="68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3"/>
                  </a:cxn>
                  <a:cxn ang="0">
                    <a:pos x="0" y="689"/>
                  </a:cxn>
                  <a:cxn ang="0">
                    <a:pos x="27" y="689"/>
                  </a:cxn>
                  <a:cxn ang="0">
                    <a:pos x="27" y="13"/>
                  </a:cxn>
                  <a:cxn ang="0">
                    <a:pos x="14" y="25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4" y="0"/>
                  </a:cxn>
                </a:cxnLst>
                <a:rect l="0" t="0" r="r" b="b"/>
                <a:pathLst>
                  <a:path w="27" h="689">
                    <a:moveTo>
                      <a:pt x="14" y="0"/>
                    </a:moveTo>
                    <a:lnTo>
                      <a:pt x="0" y="13"/>
                    </a:lnTo>
                    <a:lnTo>
                      <a:pt x="0" y="689"/>
                    </a:lnTo>
                    <a:lnTo>
                      <a:pt x="27" y="689"/>
                    </a:lnTo>
                    <a:lnTo>
                      <a:pt x="27" y="13"/>
                    </a:lnTo>
                    <a:lnTo>
                      <a:pt x="14" y="25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" name="Freeform 301"/>
              <p:cNvSpPr>
                <a:spLocks/>
              </p:cNvSpPr>
              <p:nvPr/>
            </p:nvSpPr>
            <p:spPr bwMode="auto">
              <a:xfrm>
                <a:off x="3777" y="3135"/>
                <a:ext cx="690" cy="712"/>
              </a:xfrm>
              <a:custGeom>
                <a:avLst/>
                <a:gdLst/>
                <a:ahLst/>
                <a:cxnLst>
                  <a:cxn ang="0">
                    <a:pos x="365" y="15"/>
                  </a:cxn>
                  <a:cxn ang="0">
                    <a:pos x="344" y="62"/>
                  </a:cxn>
                  <a:cxn ang="0">
                    <a:pos x="312" y="98"/>
                  </a:cxn>
                  <a:cxn ang="0">
                    <a:pos x="277" y="126"/>
                  </a:cxn>
                  <a:cxn ang="0">
                    <a:pos x="247" y="152"/>
                  </a:cxn>
                  <a:cxn ang="0">
                    <a:pos x="254" y="167"/>
                  </a:cxn>
                  <a:cxn ang="0">
                    <a:pos x="265" y="190"/>
                  </a:cxn>
                  <a:cxn ang="0">
                    <a:pos x="254" y="212"/>
                  </a:cxn>
                  <a:cxn ang="0">
                    <a:pos x="192" y="226"/>
                  </a:cxn>
                  <a:cxn ang="0">
                    <a:pos x="179" y="288"/>
                  </a:cxn>
                  <a:cxn ang="0">
                    <a:pos x="100" y="340"/>
                  </a:cxn>
                  <a:cxn ang="0">
                    <a:pos x="64" y="410"/>
                  </a:cxn>
                  <a:cxn ang="0">
                    <a:pos x="55" y="475"/>
                  </a:cxn>
                  <a:cxn ang="0">
                    <a:pos x="44" y="539"/>
                  </a:cxn>
                  <a:cxn ang="0">
                    <a:pos x="0" y="599"/>
                  </a:cxn>
                  <a:cxn ang="0">
                    <a:pos x="42" y="691"/>
                  </a:cxn>
                  <a:cxn ang="0">
                    <a:pos x="200" y="652"/>
                  </a:cxn>
                  <a:cxn ang="0">
                    <a:pos x="260" y="678"/>
                  </a:cxn>
                  <a:cxn ang="0">
                    <a:pos x="288" y="682"/>
                  </a:cxn>
                  <a:cxn ang="0">
                    <a:pos x="316" y="684"/>
                  </a:cxn>
                  <a:cxn ang="0">
                    <a:pos x="344" y="687"/>
                  </a:cxn>
                  <a:cxn ang="0">
                    <a:pos x="372" y="691"/>
                  </a:cxn>
                  <a:cxn ang="0">
                    <a:pos x="399" y="680"/>
                  </a:cxn>
                  <a:cxn ang="0">
                    <a:pos x="442" y="650"/>
                  </a:cxn>
                  <a:cxn ang="0">
                    <a:pos x="493" y="622"/>
                  </a:cxn>
                  <a:cxn ang="0">
                    <a:pos x="543" y="609"/>
                  </a:cxn>
                  <a:cxn ang="0">
                    <a:pos x="579" y="614"/>
                  </a:cxn>
                  <a:cxn ang="0">
                    <a:pos x="603" y="626"/>
                  </a:cxn>
                  <a:cxn ang="0">
                    <a:pos x="633" y="631"/>
                  </a:cxn>
                  <a:cxn ang="0">
                    <a:pos x="682" y="626"/>
                  </a:cxn>
                  <a:cxn ang="0">
                    <a:pos x="690" y="569"/>
                  </a:cxn>
                  <a:cxn ang="0">
                    <a:pos x="677" y="505"/>
                  </a:cxn>
                  <a:cxn ang="0">
                    <a:pos x="652" y="443"/>
                  </a:cxn>
                  <a:cxn ang="0">
                    <a:pos x="620" y="393"/>
                  </a:cxn>
                  <a:cxn ang="0">
                    <a:pos x="622" y="350"/>
                  </a:cxn>
                  <a:cxn ang="0">
                    <a:pos x="602" y="351"/>
                  </a:cxn>
                  <a:cxn ang="0">
                    <a:pos x="585" y="344"/>
                  </a:cxn>
                  <a:cxn ang="0">
                    <a:pos x="587" y="293"/>
                  </a:cxn>
                  <a:cxn ang="0">
                    <a:pos x="581" y="244"/>
                  </a:cxn>
                  <a:cxn ang="0">
                    <a:pos x="605" y="212"/>
                  </a:cxn>
                  <a:cxn ang="0">
                    <a:pos x="474" y="28"/>
                  </a:cxn>
                </a:cxnLst>
                <a:rect l="0" t="0" r="r" b="b"/>
                <a:pathLst>
                  <a:path w="690" h="712">
                    <a:moveTo>
                      <a:pt x="367" y="13"/>
                    </a:moveTo>
                    <a:lnTo>
                      <a:pt x="365" y="15"/>
                    </a:lnTo>
                    <a:lnTo>
                      <a:pt x="355" y="42"/>
                    </a:lnTo>
                    <a:lnTo>
                      <a:pt x="344" y="62"/>
                    </a:lnTo>
                    <a:lnTo>
                      <a:pt x="329" y="81"/>
                    </a:lnTo>
                    <a:lnTo>
                      <a:pt x="312" y="98"/>
                    </a:lnTo>
                    <a:lnTo>
                      <a:pt x="295" y="113"/>
                    </a:lnTo>
                    <a:lnTo>
                      <a:pt x="277" y="126"/>
                    </a:lnTo>
                    <a:lnTo>
                      <a:pt x="262" y="139"/>
                    </a:lnTo>
                    <a:lnTo>
                      <a:pt x="247" y="152"/>
                    </a:lnTo>
                    <a:lnTo>
                      <a:pt x="247" y="158"/>
                    </a:lnTo>
                    <a:lnTo>
                      <a:pt x="254" y="167"/>
                    </a:lnTo>
                    <a:lnTo>
                      <a:pt x="262" y="179"/>
                    </a:lnTo>
                    <a:lnTo>
                      <a:pt x="265" y="190"/>
                    </a:lnTo>
                    <a:lnTo>
                      <a:pt x="265" y="201"/>
                    </a:lnTo>
                    <a:lnTo>
                      <a:pt x="254" y="212"/>
                    </a:lnTo>
                    <a:lnTo>
                      <a:pt x="200" y="194"/>
                    </a:lnTo>
                    <a:lnTo>
                      <a:pt x="192" y="226"/>
                    </a:lnTo>
                    <a:lnTo>
                      <a:pt x="186" y="256"/>
                    </a:lnTo>
                    <a:lnTo>
                      <a:pt x="179" y="288"/>
                    </a:lnTo>
                    <a:lnTo>
                      <a:pt x="173" y="319"/>
                    </a:lnTo>
                    <a:lnTo>
                      <a:pt x="100" y="340"/>
                    </a:lnTo>
                    <a:lnTo>
                      <a:pt x="77" y="376"/>
                    </a:lnTo>
                    <a:lnTo>
                      <a:pt x="64" y="410"/>
                    </a:lnTo>
                    <a:lnTo>
                      <a:pt x="57" y="443"/>
                    </a:lnTo>
                    <a:lnTo>
                      <a:pt x="55" y="475"/>
                    </a:lnTo>
                    <a:lnTo>
                      <a:pt x="51" y="509"/>
                    </a:lnTo>
                    <a:lnTo>
                      <a:pt x="44" y="539"/>
                    </a:lnTo>
                    <a:lnTo>
                      <a:pt x="27" y="569"/>
                    </a:lnTo>
                    <a:lnTo>
                      <a:pt x="0" y="599"/>
                    </a:lnTo>
                    <a:lnTo>
                      <a:pt x="0" y="644"/>
                    </a:lnTo>
                    <a:lnTo>
                      <a:pt x="42" y="691"/>
                    </a:lnTo>
                    <a:lnTo>
                      <a:pt x="154" y="712"/>
                    </a:lnTo>
                    <a:lnTo>
                      <a:pt x="200" y="652"/>
                    </a:lnTo>
                    <a:lnTo>
                      <a:pt x="301" y="639"/>
                    </a:lnTo>
                    <a:lnTo>
                      <a:pt x="260" y="678"/>
                    </a:lnTo>
                    <a:lnTo>
                      <a:pt x="275" y="680"/>
                    </a:lnTo>
                    <a:lnTo>
                      <a:pt x="288" y="682"/>
                    </a:lnTo>
                    <a:lnTo>
                      <a:pt x="303" y="684"/>
                    </a:lnTo>
                    <a:lnTo>
                      <a:pt x="316" y="684"/>
                    </a:lnTo>
                    <a:lnTo>
                      <a:pt x="331" y="686"/>
                    </a:lnTo>
                    <a:lnTo>
                      <a:pt x="344" y="687"/>
                    </a:lnTo>
                    <a:lnTo>
                      <a:pt x="359" y="689"/>
                    </a:lnTo>
                    <a:lnTo>
                      <a:pt x="372" y="691"/>
                    </a:lnTo>
                    <a:lnTo>
                      <a:pt x="382" y="687"/>
                    </a:lnTo>
                    <a:lnTo>
                      <a:pt x="399" y="680"/>
                    </a:lnTo>
                    <a:lnTo>
                      <a:pt x="417" y="667"/>
                    </a:lnTo>
                    <a:lnTo>
                      <a:pt x="442" y="650"/>
                    </a:lnTo>
                    <a:lnTo>
                      <a:pt x="466" y="635"/>
                    </a:lnTo>
                    <a:lnTo>
                      <a:pt x="493" y="622"/>
                    </a:lnTo>
                    <a:lnTo>
                      <a:pt x="519" y="612"/>
                    </a:lnTo>
                    <a:lnTo>
                      <a:pt x="543" y="609"/>
                    </a:lnTo>
                    <a:lnTo>
                      <a:pt x="564" y="611"/>
                    </a:lnTo>
                    <a:lnTo>
                      <a:pt x="579" y="614"/>
                    </a:lnTo>
                    <a:lnTo>
                      <a:pt x="592" y="620"/>
                    </a:lnTo>
                    <a:lnTo>
                      <a:pt x="603" y="626"/>
                    </a:lnTo>
                    <a:lnTo>
                      <a:pt x="617" y="629"/>
                    </a:lnTo>
                    <a:lnTo>
                      <a:pt x="633" y="631"/>
                    </a:lnTo>
                    <a:lnTo>
                      <a:pt x="654" y="631"/>
                    </a:lnTo>
                    <a:lnTo>
                      <a:pt x="682" y="626"/>
                    </a:lnTo>
                    <a:lnTo>
                      <a:pt x="690" y="599"/>
                    </a:lnTo>
                    <a:lnTo>
                      <a:pt x="690" y="569"/>
                    </a:lnTo>
                    <a:lnTo>
                      <a:pt x="686" y="537"/>
                    </a:lnTo>
                    <a:lnTo>
                      <a:pt x="677" y="505"/>
                    </a:lnTo>
                    <a:lnTo>
                      <a:pt x="665" y="473"/>
                    </a:lnTo>
                    <a:lnTo>
                      <a:pt x="652" y="443"/>
                    </a:lnTo>
                    <a:lnTo>
                      <a:pt x="635" y="415"/>
                    </a:lnTo>
                    <a:lnTo>
                      <a:pt x="620" y="393"/>
                    </a:lnTo>
                    <a:lnTo>
                      <a:pt x="632" y="346"/>
                    </a:lnTo>
                    <a:lnTo>
                      <a:pt x="622" y="350"/>
                    </a:lnTo>
                    <a:lnTo>
                      <a:pt x="613" y="351"/>
                    </a:lnTo>
                    <a:lnTo>
                      <a:pt x="602" y="351"/>
                    </a:lnTo>
                    <a:lnTo>
                      <a:pt x="592" y="350"/>
                    </a:lnTo>
                    <a:lnTo>
                      <a:pt x="585" y="344"/>
                    </a:lnTo>
                    <a:lnTo>
                      <a:pt x="583" y="318"/>
                    </a:lnTo>
                    <a:lnTo>
                      <a:pt x="587" y="293"/>
                    </a:lnTo>
                    <a:lnTo>
                      <a:pt x="588" y="267"/>
                    </a:lnTo>
                    <a:lnTo>
                      <a:pt x="581" y="244"/>
                    </a:lnTo>
                    <a:lnTo>
                      <a:pt x="560" y="239"/>
                    </a:lnTo>
                    <a:lnTo>
                      <a:pt x="605" y="212"/>
                    </a:lnTo>
                    <a:lnTo>
                      <a:pt x="526" y="0"/>
                    </a:lnTo>
                    <a:lnTo>
                      <a:pt x="474" y="28"/>
                    </a:lnTo>
                    <a:lnTo>
                      <a:pt x="367" y="13"/>
                    </a:lnTo>
                    <a:close/>
                  </a:path>
                </a:pathLst>
              </a:custGeom>
              <a:solidFill>
                <a:srgbClr val="02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" name="Freeform 302"/>
              <p:cNvSpPr>
                <a:spLocks/>
              </p:cNvSpPr>
              <p:nvPr/>
            </p:nvSpPr>
            <p:spPr bwMode="auto">
              <a:xfrm>
                <a:off x="4082" y="3143"/>
                <a:ext cx="73" cy="99"/>
              </a:xfrm>
              <a:custGeom>
                <a:avLst/>
                <a:gdLst/>
                <a:ahLst/>
                <a:cxnLst>
                  <a:cxn ang="0">
                    <a:pos x="17" y="97"/>
                  </a:cxn>
                  <a:cxn ang="0">
                    <a:pos x="17" y="99"/>
                  </a:cxn>
                  <a:cxn ang="0">
                    <a:pos x="24" y="88"/>
                  </a:cxn>
                  <a:cxn ang="0">
                    <a:pos x="30" y="77"/>
                  </a:cxn>
                  <a:cxn ang="0">
                    <a:pos x="37" y="67"/>
                  </a:cxn>
                  <a:cxn ang="0">
                    <a:pos x="45" y="56"/>
                  </a:cxn>
                  <a:cxn ang="0">
                    <a:pos x="52" y="45"/>
                  </a:cxn>
                  <a:cxn ang="0">
                    <a:pos x="60" y="34"/>
                  </a:cxn>
                  <a:cxn ang="0">
                    <a:pos x="66" y="22"/>
                  </a:cxn>
                  <a:cxn ang="0">
                    <a:pos x="73" y="11"/>
                  </a:cxn>
                  <a:cxn ang="0">
                    <a:pos x="52" y="0"/>
                  </a:cxn>
                  <a:cxn ang="0">
                    <a:pos x="43" y="20"/>
                  </a:cxn>
                  <a:cxn ang="0">
                    <a:pos x="30" y="45"/>
                  </a:cxn>
                  <a:cxn ang="0">
                    <a:pos x="13" y="67"/>
                  </a:cxn>
                  <a:cxn ang="0">
                    <a:pos x="0" y="84"/>
                  </a:cxn>
                  <a:cxn ang="0">
                    <a:pos x="0" y="86"/>
                  </a:cxn>
                  <a:cxn ang="0">
                    <a:pos x="17" y="97"/>
                  </a:cxn>
                </a:cxnLst>
                <a:rect l="0" t="0" r="r" b="b"/>
                <a:pathLst>
                  <a:path w="73" h="99">
                    <a:moveTo>
                      <a:pt x="17" y="97"/>
                    </a:moveTo>
                    <a:lnTo>
                      <a:pt x="17" y="99"/>
                    </a:lnTo>
                    <a:lnTo>
                      <a:pt x="24" y="88"/>
                    </a:lnTo>
                    <a:lnTo>
                      <a:pt x="30" y="77"/>
                    </a:lnTo>
                    <a:lnTo>
                      <a:pt x="37" y="67"/>
                    </a:lnTo>
                    <a:lnTo>
                      <a:pt x="45" y="56"/>
                    </a:lnTo>
                    <a:lnTo>
                      <a:pt x="52" y="45"/>
                    </a:lnTo>
                    <a:lnTo>
                      <a:pt x="60" y="34"/>
                    </a:lnTo>
                    <a:lnTo>
                      <a:pt x="66" y="22"/>
                    </a:lnTo>
                    <a:lnTo>
                      <a:pt x="73" y="11"/>
                    </a:lnTo>
                    <a:lnTo>
                      <a:pt x="52" y="0"/>
                    </a:lnTo>
                    <a:lnTo>
                      <a:pt x="43" y="20"/>
                    </a:lnTo>
                    <a:lnTo>
                      <a:pt x="30" y="45"/>
                    </a:lnTo>
                    <a:lnTo>
                      <a:pt x="13" y="67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17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" name="Freeform 303"/>
              <p:cNvSpPr>
                <a:spLocks/>
              </p:cNvSpPr>
              <p:nvPr/>
            </p:nvSpPr>
            <p:spPr bwMode="auto">
              <a:xfrm>
                <a:off x="4014" y="3229"/>
                <a:ext cx="85" cy="81"/>
              </a:xfrm>
              <a:custGeom>
                <a:avLst/>
                <a:gdLst/>
                <a:ahLst/>
                <a:cxnLst>
                  <a:cxn ang="0">
                    <a:pos x="25" y="66"/>
                  </a:cxn>
                  <a:cxn ang="0">
                    <a:pos x="25" y="64"/>
                  </a:cxn>
                  <a:cxn ang="0">
                    <a:pos x="23" y="62"/>
                  </a:cxn>
                  <a:cxn ang="0">
                    <a:pos x="21" y="58"/>
                  </a:cxn>
                  <a:cxn ang="0">
                    <a:pos x="21" y="58"/>
                  </a:cxn>
                  <a:cxn ang="0">
                    <a:pos x="21" y="64"/>
                  </a:cxn>
                  <a:cxn ang="0">
                    <a:pos x="28" y="57"/>
                  </a:cxn>
                  <a:cxn ang="0">
                    <a:pos x="38" y="51"/>
                  </a:cxn>
                  <a:cxn ang="0">
                    <a:pos x="45" y="45"/>
                  </a:cxn>
                  <a:cxn ang="0">
                    <a:pos x="55" y="40"/>
                  </a:cxn>
                  <a:cxn ang="0">
                    <a:pos x="62" y="34"/>
                  </a:cxn>
                  <a:cxn ang="0">
                    <a:pos x="70" y="28"/>
                  </a:cxn>
                  <a:cxn ang="0">
                    <a:pos x="77" y="21"/>
                  </a:cxn>
                  <a:cxn ang="0">
                    <a:pos x="85" y="11"/>
                  </a:cxn>
                  <a:cxn ang="0">
                    <a:pos x="68" y="0"/>
                  </a:cxn>
                  <a:cxn ang="0">
                    <a:pos x="62" y="10"/>
                  </a:cxn>
                  <a:cxn ang="0">
                    <a:pos x="53" y="17"/>
                  </a:cxn>
                  <a:cxn ang="0">
                    <a:pos x="45" y="23"/>
                  </a:cxn>
                  <a:cxn ang="0">
                    <a:pos x="36" y="28"/>
                  </a:cxn>
                  <a:cxn ang="0">
                    <a:pos x="26" y="34"/>
                  </a:cxn>
                  <a:cxn ang="0">
                    <a:pos x="17" y="40"/>
                  </a:cxn>
                  <a:cxn ang="0">
                    <a:pos x="8" y="45"/>
                  </a:cxn>
                  <a:cxn ang="0">
                    <a:pos x="0" y="53"/>
                  </a:cxn>
                  <a:cxn ang="0">
                    <a:pos x="0" y="70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25" y="66"/>
                  </a:cxn>
                </a:cxnLst>
                <a:rect l="0" t="0" r="r" b="b"/>
                <a:pathLst>
                  <a:path w="85" h="81">
                    <a:moveTo>
                      <a:pt x="25" y="66"/>
                    </a:moveTo>
                    <a:lnTo>
                      <a:pt x="25" y="64"/>
                    </a:lnTo>
                    <a:lnTo>
                      <a:pt x="23" y="62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21" y="64"/>
                    </a:lnTo>
                    <a:lnTo>
                      <a:pt x="28" y="57"/>
                    </a:lnTo>
                    <a:lnTo>
                      <a:pt x="38" y="51"/>
                    </a:lnTo>
                    <a:lnTo>
                      <a:pt x="45" y="45"/>
                    </a:lnTo>
                    <a:lnTo>
                      <a:pt x="55" y="40"/>
                    </a:lnTo>
                    <a:lnTo>
                      <a:pt x="62" y="34"/>
                    </a:lnTo>
                    <a:lnTo>
                      <a:pt x="70" y="28"/>
                    </a:lnTo>
                    <a:lnTo>
                      <a:pt x="77" y="21"/>
                    </a:lnTo>
                    <a:lnTo>
                      <a:pt x="85" y="11"/>
                    </a:lnTo>
                    <a:lnTo>
                      <a:pt x="68" y="0"/>
                    </a:lnTo>
                    <a:lnTo>
                      <a:pt x="62" y="10"/>
                    </a:lnTo>
                    <a:lnTo>
                      <a:pt x="53" y="17"/>
                    </a:lnTo>
                    <a:lnTo>
                      <a:pt x="45" y="23"/>
                    </a:lnTo>
                    <a:lnTo>
                      <a:pt x="36" y="28"/>
                    </a:lnTo>
                    <a:lnTo>
                      <a:pt x="26" y="34"/>
                    </a:lnTo>
                    <a:lnTo>
                      <a:pt x="17" y="40"/>
                    </a:lnTo>
                    <a:lnTo>
                      <a:pt x="8" y="45"/>
                    </a:lnTo>
                    <a:lnTo>
                      <a:pt x="0" y="53"/>
                    </a:lnTo>
                    <a:lnTo>
                      <a:pt x="0" y="70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25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" name="Freeform 304"/>
              <p:cNvSpPr>
                <a:spLocks/>
              </p:cNvSpPr>
              <p:nvPr/>
            </p:nvSpPr>
            <p:spPr bwMode="auto">
              <a:xfrm>
                <a:off x="4024" y="3295"/>
                <a:ext cx="28" cy="66"/>
              </a:xfrm>
              <a:custGeom>
                <a:avLst/>
                <a:gdLst/>
                <a:ahLst/>
                <a:cxnLst>
                  <a:cxn ang="0">
                    <a:pos x="3" y="64"/>
                  </a:cxn>
                  <a:cxn ang="0">
                    <a:pos x="15" y="62"/>
                  </a:cxn>
                  <a:cxn ang="0">
                    <a:pos x="28" y="43"/>
                  </a:cxn>
                  <a:cxn ang="0">
                    <a:pos x="28" y="21"/>
                  </a:cxn>
                  <a:cxn ang="0">
                    <a:pos x="15" y="0"/>
                  </a:cxn>
                  <a:cxn ang="0">
                    <a:pos x="0" y="15"/>
                  </a:cxn>
                  <a:cxn ang="0">
                    <a:pos x="3" y="21"/>
                  </a:cxn>
                  <a:cxn ang="0">
                    <a:pos x="7" y="26"/>
                  </a:cxn>
                  <a:cxn ang="0">
                    <a:pos x="7" y="34"/>
                  </a:cxn>
                  <a:cxn ang="0">
                    <a:pos x="7" y="39"/>
                  </a:cxn>
                  <a:cxn ang="0">
                    <a:pos x="0" y="45"/>
                  </a:cxn>
                  <a:cxn ang="0">
                    <a:pos x="11" y="43"/>
                  </a:cxn>
                  <a:cxn ang="0">
                    <a:pos x="3" y="64"/>
                  </a:cxn>
                  <a:cxn ang="0">
                    <a:pos x="7" y="66"/>
                  </a:cxn>
                  <a:cxn ang="0">
                    <a:pos x="9" y="66"/>
                  </a:cxn>
                  <a:cxn ang="0">
                    <a:pos x="13" y="64"/>
                  </a:cxn>
                  <a:cxn ang="0">
                    <a:pos x="15" y="62"/>
                  </a:cxn>
                  <a:cxn ang="0">
                    <a:pos x="3" y="64"/>
                  </a:cxn>
                </a:cxnLst>
                <a:rect l="0" t="0" r="r" b="b"/>
                <a:pathLst>
                  <a:path w="28" h="66">
                    <a:moveTo>
                      <a:pt x="3" y="64"/>
                    </a:moveTo>
                    <a:lnTo>
                      <a:pt x="15" y="62"/>
                    </a:lnTo>
                    <a:lnTo>
                      <a:pt x="28" y="43"/>
                    </a:lnTo>
                    <a:lnTo>
                      <a:pt x="28" y="21"/>
                    </a:lnTo>
                    <a:lnTo>
                      <a:pt x="15" y="0"/>
                    </a:lnTo>
                    <a:lnTo>
                      <a:pt x="0" y="15"/>
                    </a:lnTo>
                    <a:lnTo>
                      <a:pt x="3" y="21"/>
                    </a:lnTo>
                    <a:lnTo>
                      <a:pt x="7" y="26"/>
                    </a:lnTo>
                    <a:lnTo>
                      <a:pt x="7" y="34"/>
                    </a:lnTo>
                    <a:lnTo>
                      <a:pt x="7" y="39"/>
                    </a:lnTo>
                    <a:lnTo>
                      <a:pt x="0" y="45"/>
                    </a:lnTo>
                    <a:lnTo>
                      <a:pt x="11" y="43"/>
                    </a:lnTo>
                    <a:lnTo>
                      <a:pt x="3" y="64"/>
                    </a:lnTo>
                    <a:lnTo>
                      <a:pt x="7" y="66"/>
                    </a:lnTo>
                    <a:lnTo>
                      <a:pt x="9" y="66"/>
                    </a:lnTo>
                    <a:lnTo>
                      <a:pt x="13" y="64"/>
                    </a:lnTo>
                    <a:lnTo>
                      <a:pt x="15" y="62"/>
                    </a:lnTo>
                    <a:lnTo>
                      <a:pt x="3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" name="Freeform 305"/>
              <p:cNvSpPr>
                <a:spLocks/>
              </p:cNvSpPr>
              <p:nvPr/>
            </p:nvSpPr>
            <p:spPr bwMode="auto">
              <a:xfrm>
                <a:off x="3965" y="3312"/>
                <a:ext cx="70" cy="47"/>
              </a:xfrm>
              <a:custGeom>
                <a:avLst/>
                <a:gdLst/>
                <a:ahLst/>
                <a:cxnLst>
                  <a:cxn ang="0">
                    <a:pos x="23" y="19"/>
                  </a:cxn>
                  <a:cxn ang="0">
                    <a:pos x="8" y="28"/>
                  </a:cxn>
                  <a:cxn ang="0">
                    <a:pos x="62" y="47"/>
                  </a:cxn>
                  <a:cxn ang="0">
                    <a:pos x="70" y="26"/>
                  </a:cxn>
                  <a:cxn ang="0">
                    <a:pos x="15" y="5"/>
                  </a:cxn>
                  <a:cxn ang="0">
                    <a:pos x="0" y="15"/>
                  </a:cxn>
                  <a:cxn ang="0">
                    <a:pos x="15" y="5"/>
                  </a:cxn>
                  <a:cxn ang="0">
                    <a:pos x="2" y="0"/>
                  </a:cxn>
                  <a:cxn ang="0">
                    <a:pos x="0" y="15"/>
                  </a:cxn>
                  <a:cxn ang="0">
                    <a:pos x="23" y="19"/>
                  </a:cxn>
                </a:cxnLst>
                <a:rect l="0" t="0" r="r" b="b"/>
                <a:pathLst>
                  <a:path w="70" h="47">
                    <a:moveTo>
                      <a:pt x="23" y="19"/>
                    </a:moveTo>
                    <a:lnTo>
                      <a:pt x="8" y="28"/>
                    </a:lnTo>
                    <a:lnTo>
                      <a:pt x="62" y="47"/>
                    </a:lnTo>
                    <a:lnTo>
                      <a:pt x="70" y="26"/>
                    </a:lnTo>
                    <a:lnTo>
                      <a:pt x="15" y="5"/>
                    </a:lnTo>
                    <a:lnTo>
                      <a:pt x="0" y="15"/>
                    </a:lnTo>
                    <a:lnTo>
                      <a:pt x="15" y="5"/>
                    </a:lnTo>
                    <a:lnTo>
                      <a:pt x="2" y="0"/>
                    </a:lnTo>
                    <a:lnTo>
                      <a:pt x="0" y="15"/>
                    </a:lnTo>
                    <a:lnTo>
                      <a:pt x="2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0" name="Freeform 306"/>
              <p:cNvSpPr>
                <a:spLocks/>
              </p:cNvSpPr>
              <p:nvPr/>
            </p:nvSpPr>
            <p:spPr bwMode="auto">
              <a:xfrm>
                <a:off x="3954" y="3327"/>
                <a:ext cx="34" cy="56"/>
              </a:xfrm>
              <a:custGeom>
                <a:avLst/>
                <a:gdLst/>
                <a:ahLst/>
                <a:cxnLst>
                  <a:cxn ang="0">
                    <a:pos x="21" y="56"/>
                  </a:cxn>
                  <a:cxn ang="0">
                    <a:pos x="34" y="4"/>
                  </a:cxn>
                  <a:cxn ang="0">
                    <a:pos x="11" y="0"/>
                  </a:cxn>
                  <a:cxn ang="0">
                    <a:pos x="0" y="52"/>
                  </a:cxn>
                  <a:cxn ang="0">
                    <a:pos x="21" y="56"/>
                  </a:cxn>
                </a:cxnLst>
                <a:rect l="0" t="0" r="r" b="b"/>
                <a:pathLst>
                  <a:path w="34" h="56">
                    <a:moveTo>
                      <a:pt x="21" y="56"/>
                    </a:moveTo>
                    <a:lnTo>
                      <a:pt x="34" y="4"/>
                    </a:lnTo>
                    <a:lnTo>
                      <a:pt x="11" y="0"/>
                    </a:lnTo>
                    <a:lnTo>
                      <a:pt x="0" y="52"/>
                    </a:lnTo>
                    <a:lnTo>
                      <a:pt x="21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1" name="Freeform 307"/>
              <p:cNvSpPr>
                <a:spLocks/>
              </p:cNvSpPr>
              <p:nvPr/>
            </p:nvSpPr>
            <p:spPr bwMode="auto">
              <a:xfrm>
                <a:off x="3939" y="3379"/>
                <a:ext cx="36" cy="85"/>
              </a:xfrm>
              <a:custGeom>
                <a:avLst/>
                <a:gdLst/>
                <a:ahLst/>
                <a:cxnLst>
                  <a:cxn ang="0">
                    <a:pos x="13" y="85"/>
                  </a:cxn>
                  <a:cxn ang="0">
                    <a:pos x="23" y="77"/>
                  </a:cxn>
                  <a:cxn ang="0">
                    <a:pos x="36" y="4"/>
                  </a:cxn>
                  <a:cxn ang="0">
                    <a:pos x="15" y="0"/>
                  </a:cxn>
                  <a:cxn ang="0">
                    <a:pos x="0" y="74"/>
                  </a:cxn>
                  <a:cxn ang="0">
                    <a:pos x="9" y="64"/>
                  </a:cxn>
                  <a:cxn ang="0">
                    <a:pos x="13" y="85"/>
                  </a:cxn>
                  <a:cxn ang="0">
                    <a:pos x="23" y="83"/>
                  </a:cxn>
                  <a:cxn ang="0">
                    <a:pos x="23" y="77"/>
                  </a:cxn>
                  <a:cxn ang="0">
                    <a:pos x="13" y="85"/>
                  </a:cxn>
                </a:cxnLst>
                <a:rect l="0" t="0" r="r" b="b"/>
                <a:pathLst>
                  <a:path w="36" h="85">
                    <a:moveTo>
                      <a:pt x="13" y="85"/>
                    </a:moveTo>
                    <a:lnTo>
                      <a:pt x="23" y="77"/>
                    </a:lnTo>
                    <a:lnTo>
                      <a:pt x="36" y="4"/>
                    </a:lnTo>
                    <a:lnTo>
                      <a:pt x="15" y="0"/>
                    </a:lnTo>
                    <a:lnTo>
                      <a:pt x="0" y="74"/>
                    </a:lnTo>
                    <a:lnTo>
                      <a:pt x="9" y="64"/>
                    </a:lnTo>
                    <a:lnTo>
                      <a:pt x="13" y="85"/>
                    </a:lnTo>
                    <a:lnTo>
                      <a:pt x="23" y="83"/>
                    </a:lnTo>
                    <a:lnTo>
                      <a:pt x="23" y="77"/>
                    </a:lnTo>
                    <a:lnTo>
                      <a:pt x="13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2" name="Freeform 308"/>
              <p:cNvSpPr>
                <a:spLocks/>
              </p:cNvSpPr>
              <p:nvPr/>
            </p:nvSpPr>
            <p:spPr bwMode="auto">
              <a:xfrm>
                <a:off x="3868" y="3443"/>
                <a:ext cx="84" cy="42"/>
              </a:xfrm>
              <a:custGeom>
                <a:avLst/>
                <a:gdLst/>
                <a:ahLst/>
                <a:cxnLst>
                  <a:cxn ang="0">
                    <a:pos x="20" y="38"/>
                  </a:cxn>
                  <a:cxn ang="0">
                    <a:pos x="11" y="42"/>
                  </a:cxn>
                  <a:cxn ang="0">
                    <a:pos x="84" y="21"/>
                  </a:cxn>
                  <a:cxn ang="0">
                    <a:pos x="80" y="0"/>
                  </a:cxn>
                  <a:cxn ang="0">
                    <a:pos x="73" y="2"/>
                  </a:cxn>
                  <a:cxn ang="0">
                    <a:pos x="62" y="4"/>
                  </a:cxn>
                  <a:cxn ang="0">
                    <a:pos x="50" y="8"/>
                  </a:cxn>
                  <a:cxn ang="0">
                    <a:pos x="37" y="11"/>
                  </a:cxn>
                  <a:cxn ang="0">
                    <a:pos x="24" y="15"/>
                  </a:cxn>
                  <a:cxn ang="0">
                    <a:pos x="15" y="19"/>
                  </a:cxn>
                  <a:cxn ang="0">
                    <a:pos x="5" y="23"/>
                  </a:cxn>
                  <a:cxn ang="0">
                    <a:pos x="0" y="27"/>
                  </a:cxn>
                  <a:cxn ang="0">
                    <a:pos x="9" y="21"/>
                  </a:cxn>
                  <a:cxn ang="0">
                    <a:pos x="7" y="21"/>
                  </a:cxn>
                  <a:cxn ang="0">
                    <a:pos x="3" y="23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20" y="38"/>
                  </a:cxn>
                </a:cxnLst>
                <a:rect l="0" t="0" r="r" b="b"/>
                <a:pathLst>
                  <a:path w="84" h="42">
                    <a:moveTo>
                      <a:pt x="20" y="38"/>
                    </a:moveTo>
                    <a:lnTo>
                      <a:pt x="11" y="42"/>
                    </a:lnTo>
                    <a:lnTo>
                      <a:pt x="84" y="21"/>
                    </a:lnTo>
                    <a:lnTo>
                      <a:pt x="80" y="0"/>
                    </a:lnTo>
                    <a:lnTo>
                      <a:pt x="73" y="2"/>
                    </a:lnTo>
                    <a:lnTo>
                      <a:pt x="62" y="4"/>
                    </a:lnTo>
                    <a:lnTo>
                      <a:pt x="50" y="8"/>
                    </a:lnTo>
                    <a:lnTo>
                      <a:pt x="37" y="11"/>
                    </a:lnTo>
                    <a:lnTo>
                      <a:pt x="24" y="15"/>
                    </a:lnTo>
                    <a:lnTo>
                      <a:pt x="15" y="19"/>
                    </a:lnTo>
                    <a:lnTo>
                      <a:pt x="5" y="23"/>
                    </a:lnTo>
                    <a:lnTo>
                      <a:pt x="0" y="27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3" y="23"/>
                    </a:lnTo>
                    <a:lnTo>
                      <a:pt x="2" y="25"/>
                    </a:lnTo>
                    <a:lnTo>
                      <a:pt x="0" y="27"/>
                    </a:lnTo>
                    <a:lnTo>
                      <a:pt x="2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" name="Freeform 309"/>
              <p:cNvSpPr>
                <a:spLocks/>
              </p:cNvSpPr>
              <p:nvPr/>
            </p:nvSpPr>
            <p:spPr bwMode="auto">
              <a:xfrm>
                <a:off x="3819" y="3470"/>
                <a:ext cx="69" cy="97"/>
              </a:xfrm>
              <a:custGeom>
                <a:avLst/>
                <a:gdLst/>
                <a:ahLst/>
                <a:cxnLst>
                  <a:cxn ang="0">
                    <a:pos x="26" y="92"/>
                  </a:cxn>
                  <a:cxn ang="0">
                    <a:pos x="24" y="97"/>
                  </a:cxn>
                  <a:cxn ang="0">
                    <a:pos x="69" y="11"/>
                  </a:cxn>
                  <a:cxn ang="0">
                    <a:pos x="49" y="0"/>
                  </a:cxn>
                  <a:cxn ang="0">
                    <a:pos x="37" y="18"/>
                  </a:cxn>
                  <a:cxn ang="0">
                    <a:pos x="22" y="48"/>
                  </a:cxn>
                  <a:cxn ang="0">
                    <a:pos x="7" y="76"/>
                  </a:cxn>
                  <a:cxn ang="0">
                    <a:pos x="0" y="92"/>
                  </a:cxn>
                  <a:cxn ang="0">
                    <a:pos x="2" y="86"/>
                  </a:cxn>
                  <a:cxn ang="0">
                    <a:pos x="2" y="88"/>
                  </a:cxn>
                  <a:cxn ang="0">
                    <a:pos x="2" y="88"/>
                  </a:cxn>
                  <a:cxn ang="0">
                    <a:pos x="0" y="90"/>
                  </a:cxn>
                  <a:cxn ang="0">
                    <a:pos x="0" y="92"/>
                  </a:cxn>
                  <a:cxn ang="0">
                    <a:pos x="26" y="92"/>
                  </a:cxn>
                </a:cxnLst>
                <a:rect l="0" t="0" r="r" b="b"/>
                <a:pathLst>
                  <a:path w="69" h="97">
                    <a:moveTo>
                      <a:pt x="26" y="92"/>
                    </a:moveTo>
                    <a:lnTo>
                      <a:pt x="24" y="97"/>
                    </a:lnTo>
                    <a:lnTo>
                      <a:pt x="69" y="11"/>
                    </a:lnTo>
                    <a:lnTo>
                      <a:pt x="49" y="0"/>
                    </a:lnTo>
                    <a:lnTo>
                      <a:pt x="37" y="18"/>
                    </a:lnTo>
                    <a:lnTo>
                      <a:pt x="22" y="48"/>
                    </a:lnTo>
                    <a:lnTo>
                      <a:pt x="7" y="76"/>
                    </a:lnTo>
                    <a:lnTo>
                      <a:pt x="0" y="92"/>
                    </a:lnTo>
                    <a:lnTo>
                      <a:pt x="2" y="86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26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" name="Freeform 310"/>
              <p:cNvSpPr>
                <a:spLocks/>
              </p:cNvSpPr>
              <p:nvPr/>
            </p:nvSpPr>
            <p:spPr bwMode="auto">
              <a:xfrm>
                <a:off x="3819" y="3562"/>
                <a:ext cx="26" cy="82"/>
              </a:xfrm>
              <a:custGeom>
                <a:avLst/>
                <a:gdLst/>
                <a:ahLst/>
                <a:cxnLst>
                  <a:cxn ang="0">
                    <a:pos x="24" y="82"/>
                  </a:cxn>
                  <a:cxn ang="0">
                    <a:pos x="24" y="82"/>
                  </a:cxn>
                  <a:cxn ang="0">
                    <a:pos x="26" y="80"/>
                  </a:cxn>
                  <a:cxn ang="0">
                    <a:pos x="26" y="78"/>
                  </a:cxn>
                  <a:cxn ang="0">
                    <a:pos x="26" y="78"/>
                  </a:cxn>
                  <a:cxn ang="0">
                    <a:pos x="26" y="0"/>
                  </a:cxn>
                  <a:cxn ang="0">
                    <a:pos x="0" y="0"/>
                  </a:cxn>
                  <a:cxn ang="0">
                    <a:pos x="0" y="78"/>
                  </a:cxn>
                  <a:cxn ang="0">
                    <a:pos x="2" y="75"/>
                  </a:cxn>
                  <a:cxn ang="0">
                    <a:pos x="24" y="82"/>
                  </a:cxn>
                  <a:cxn ang="0">
                    <a:pos x="26" y="80"/>
                  </a:cxn>
                  <a:cxn ang="0">
                    <a:pos x="26" y="78"/>
                  </a:cxn>
                  <a:cxn ang="0">
                    <a:pos x="24" y="82"/>
                  </a:cxn>
                </a:cxnLst>
                <a:rect l="0" t="0" r="r" b="b"/>
                <a:pathLst>
                  <a:path w="26" h="82">
                    <a:moveTo>
                      <a:pt x="24" y="82"/>
                    </a:moveTo>
                    <a:lnTo>
                      <a:pt x="24" y="82"/>
                    </a:lnTo>
                    <a:lnTo>
                      <a:pt x="26" y="80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2" y="75"/>
                    </a:lnTo>
                    <a:lnTo>
                      <a:pt x="24" y="82"/>
                    </a:lnTo>
                    <a:lnTo>
                      <a:pt x="26" y="80"/>
                    </a:lnTo>
                    <a:lnTo>
                      <a:pt x="26" y="78"/>
                    </a:lnTo>
                    <a:lnTo>
                      <a:pt x="2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" name="Freeform 311"/>
              <p:cNvSpPr>
                <a:spLocks/>
              </p:cNvSpPr>
              <p:nvPr/>
            </p:nvSpPr>
            <p:spPr bwMode="auto">
              <a:xfrm>
                <a:off x="3800" y="3637"/>
                <a:ext cx="43" cy="63"/>
              </a:xfrm>
              <a:custGeom>
                <a:avLst/>
                <a:gdLst/>
                <a:ahLst/>
                <a:cxnLst>
                  <a:cxn ang="0">
                    <a:pos x="19" y="63"/>
                  </a:cxn>
                  <a:cxn ang="0">
                    <a:pos x="26" y="50"/>
                  </a:cxn>
                  <a:cxn ang="0">
                    <a:pos x="32" y="35"/>
                  </a:cxn>
                  <a:cxn ang="0">
                    <a:pos x="38" y="22"/>
                  </a:cxn>
                  <a:cxn ang="0">
                    <a:pos x="43" y="7"/>
                  </a:cxn>
                  <a:cxn ang="0">
                    <a:pos x="21" y="0"/>
                  </a:cxn>
                  <a:cxn ang="0">
                    <a:pos x="0" y="52"/>
                  </a:cxn>
                  <a:cxn ang="0">
                    <a:pos x="2" y="50"/>
                  </a:cxn>
                  <a:cxn ang="0">
                    <a:pos x="19" y="63"/>
                  </a:cxn>
                </a:cxnLst>
                <a:rect l="0" t="0" r="r" b="b"/>
                <a:pathLst>
                  <a:path w="43" h="63">
                    <a:moveTo>
                      <a:pt x="19" y="63"/>
                    </a:moveTo>
                    <a:lnTo>
                      <a:pt x="26" y="50"/>
                    </a:lnTo>
                    <a:lnTo>
                      <a:pt x="32" y="35"/>
                    </a:lnTo>
                    <a:lnTo>
                      <a:pt x="38" y="22"/>
                    </a:lnTo>
                    <a:lnTo>
                      <a:pt x="43" y="7"/>
                    </a:lnTo>
                    <a:lnTo>
                      <a:pt x="21" y="0"/>
                    </a:lnTo>
                    <a:lnTo>
                      <a:pt x="0" y="52"/>
                    </a:lnTo>
                    <a:lnTo>
                      <a:pt x="2" y="50"/>
                    </a:lnTo>
                    <a:lnTo>
                      <a:pt x="19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6" name="Freeform 312"/>
              <p:cNvSpPr>
                <a:spLocks/>
              </p:cNvSpPr>
              <p:nvPr/>
            </p:nvSpPr>
            <p:spPr bwMode="auto">
              <a:xfrm>
                <a:off x="3764" y="3687"/>
                <a:ext cx="55" cy="55"/>
              </a:xfrm>
              <a:custGeom>
                <a:avLst/>
                <a:gdLst/>
                <a:ahLst/>
                <a:cxnLst>
                  <a:cxn ang="0">
                    <a:pos x="27" y="47"/>
                  </a:cxn>
                  <a:cxn ang="0">
                    <a:pos x="23" y="55"/>
                  </a:cxn>
                  <a:cxn ang="0">
                    <a:pos x="55" y="13"/>
                  </a:cxn>
                  <a:cxn ang="0">
                    <a:pos x="38" y="0"/>
                  </a:cxn>
                  <a:cxn ang="0">
                    <a:pos x="0" y="47"/>
                  </a:cxn>
                  <a:cxn ang="0">
                    <a:pos x="4" y="40"/>
                  </a:cxn>
                  <a:cxn ang="0">
                    <a:pos x="2" y="42"/>
                  </a:cxn>
                  <a:cxn ang="0">
                    <a:pos x="2" y="43"/>
                  </a:cxn>
                  <a:cxn ang="0">
                    <a:pos x="0" y="45"/>
                  </a:cxn>
                  <a:cxn ang="0">
                    <a:pos x="0" y="47"/>
                  </a:cxn>
                  <a:cxn ang="0">
                    <a:pos x="27" y="47"/>
                  </a:cxn>
                </a:cxnLst>
                <a:rect l="0" t="0" r="r" b="b"/>
                <a:pathLst>
                  <a:path w="55" h="55">
                    <a:moveTo>
                      <a:pt x="27" y="47"/>
                    </a:moveTo>
                    <a:lnTo>
                      <a:pt x="23" y="55"/>
                    </a:lnTo>
                    <a:lnTo>
                      <a:pt x="55" y="13"/>
                    </a:lnTo>
                    <a:lnTo>
                      <a:pt x="38" y="0"/>
                    </a:lnTo>
                    <a:lnTo>
                      <a:pt x="0" y="47"/>
                    </a:lnTo>
                    <a:lnTo>
                      <a:pt x="4" y="40"/>
                    </a:lnTo>
                    <a:lnTo>
                      <a:pt x="2" y="42"/>
                    </a:lnTo>
                    <a:lnTo>
                      <a:pt x="2" y="43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27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7" name="Freeform 313"/>
              <p:cNvSpPr>
                <a:spLocks/>
              </p:cNvSpPr>
              <p:nvPr/>
            </p:nvSpPr>
            <p:spPr bwMode="auto">
              <a:xfrm>
                <a:off x="3764" y="3734"/>
                <a:ext cx="27" cy="53"/>
              </a:xfrm>
              <a:custGeom>
                <a:avLst/>
                <a:gdLst/>
                <a:ahLst/>
                <a:cxnLst>
                  <a:cxn ang="0">
                    <a:pos x="23" y="40"/>
                  </a:cxn>
                  <a:cxn ang="0">
                    <a:pos x="27" y="45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28"/>
                  </a:cxn>
                  <a:cxn ang="0">
                    <a:pos x="0" y="43"/>
                  </a:cxn>
                  <a:cxn ang="0">
                    <a:pos x="4" y="53"/>
                  </a:cxn>
                  <a:cxn ang="0">
                    <a:pos x="0" y="45"/>
                  </a:cxn>
                  <a:cxn ang="0">
                    <a:pos x="0" y="47"/>
                  </a:cxn>
                  <a:cxn ang="0">
                    <a:pos x="2" y="51"/>
                  </a:cxn>
                  <a:cxn ang="0">
                    <a:pos x="2" y="53"/>
                  </a:cxn>
                  <a:cxn ang="0">
                    <a:pos x="4" y="53"/>
                  </a:cxn>
                  <a:cxn ang="0">
                    <a:pos x="23" y="40"/>
                  </a:cxn>
                </a:cxnLst>
                <a:rect l="0" t="0" r="r" b="b"/>
                <a:pathLst>
                  <a:path w="27" h="53">
                    <a:moveTo>
                      <a:pt x="23" y="40"/>
                    </a:moveTo>
                    <a:lnTo>
                      <a:pt x="27" y="45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8"/>
                    </a:lnTo>
                    <a:lnTo>
                      <a:pt x="0" y="43"/>
                    </a:lnTo>
                    <a:lnTo>
                      <a:pt x="4" y="53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2" y="51"/>
                    </a:lnTo>
                    <a:lnTo>
                      <a:pt x="2" y="53"/>
                    </a:lnTo>
                    <a:lnTo>
                      <a:pt x="4" y="53"/>
                    </a:lnTo>
                    <a:lnTo>
                      <a:pt x="23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" name="Freeform 314"/>
              <p:cNvSpPr>
                <a:spLocks/>
              </p:cNvSpPr>
              <p:nvPr/>
            </p:nvSpPr>
            <p:spPr bwMode="auto">
              <a:xfrm>
                <a:off x="3768" y="3774"/>
                <a:ext cx="58" cy="62"/>
              </a:xfrm>
              <a:custGeom>
                <a:avLst/>
                <a:gdLst/>
                <a:ahLst/>
                <a:cxnLst>
                  <a:cxn ang="0">
                    <a:pos x="51" y="41"/>
                  </a:cxn>
                  <a:cxn ang="0">
                    <a:pos x="58" y="45"/>
                  </a:cxn>
                  <a:cxn ang="0">
                    <a:pos x="19" y="0"/>
                  </a:cxn>
                  <a:cxn ang="0">
                    <a:pos x="0" y="13"/>
                  </a:cxn>
                  <a:cxn ang="0">
                    <a:pos x="9" y="24"/>
                  </a:cxn>
                  <a:cxn ang="0">
                    <a:pos x="25" y="39"/>
                  </a:cxn>
                  <a:cxn ang="0">
                    <a:pos x="38" y="54"/>
                  </a:cxn>
                  <a:cxn ang="0">
                    <a:pos x="49" y="62"/>
                  </a:cxn>
                  <a:cxn ang="0">
                    <a:pos x="41" y="60"/>
                  </a:cxn>
                  <a:cxn ang="0">
                    <a:pos x="41" y="62"/>
                  </a:cxn>
                  <a:cxn ang="0">
                    <a:pos x="43" y="62"/>
                  </a:cxn>
                  <a:cxn ang="0">
                    <a:pos x="47" y="62"/>
                  </a:cxn>
                  <a:cxn ang="0">
                    <a:pos x="49" y="62"/>
                  </a:cxn>
                  <a:cxn ang="0">
                    <a:pos x="51" y="41"/>
                  </a:cxn>
                </a:cxnLst>
                <a:rect l="0" t="0" r="r" b="b"/>
                <a:pathLst>
                  <a:path w="58" h="62">
                    <a:moveTo>
                      <a:pt x="51" y="41"/>
                    </a:moveTo>
                    <a:lnTo>
                      <a:pt x="58" y="45"/>
                    </a:lnTo>
                    <a:lnTo>
                      <a:pt x="19" y="0"/>
                    </a:lnTo>
                    <a:lnTo>
                      <a:pt x="0" y="13"/>
                    </a:lnTo>
                    <a:lnTo>
                      <a:pt x="9" y="24"/>
                    </a:lnTo>
                    <a:lnTo>
                      <a:pt x="25" y="39"/>
                    </a:lnTo>
                    <a:lnTo>
                      <a:pt x="38" y="54"/>
                    </a:lnTo>
                    <a:lnTo>
                      <a:pt x="49" y="62"/>
                    </a:lnTo>
                    <a:lnTo>
                      <a:pt x="41" y="60"/>
                    </a:lnTo>
                    <a:lnTo>
                      <a:pt x="41" y="62"/>
                    </a:lnTo>
                    <a:lnTo>
                      <a:pt x="43" y="62"/>
                    </a:lnTo>
                    <a:lnTo>
                      <a:pt x="47" y="62"/>
                    </a:lnTo>
                    <a:lnTo>
                      <a:pt x="49" y="62"/>
                    </a:lnTo>
                    <a:lnTo>
                      <a:pt x="51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" name="Freeform 315"/>
              <p:cNvSpPr>
                <a:spLocks/>
              </p:cNvSpPr>
              <p:nvPr/>
            </p:nvSpPr>
            <p:spPr bwMode="auto">
              <a:xfrm>
                <a:off x="3817" y="3815"/>
                <a:ext cx="122" cy="45"/>
              </a:xfrm>
              <a:custGeom>
                <a:avLst/>
                <a:gdLst/>
                <a:ahLst/>
                <a:cxnLst>
                  <a:cxn ang="0">
                    <a:pos x="105" y="24"/>
                  </a:cxn>
                  <a:cxn ang="0">
                    <a:pos x="116" y="21"/>
                  </a:cxn>
                  <a:cxn ang="0">
                    <a:pos x="2" y="0"/>
                  </a:cxn>
                  <a:cxn ang="0">
                    <a:pos x="0" y="21"/>
                  </a:cxn>
                  <a:cxn ang="0">
                    <a:pos x="9" y="22"/>
                  </a:cxn>
                  <a:cxn ang="0">
                    <a:pos x="24" y="26"/>
                  </a:cxn>
                  <a:cxn ang="0">
                    <a:pos x="43" y="30"/>
                  </a:cxn>
                  <a:cxn ang="0">
                    <a:pos x="64" y="34"/>
                  </a:cxn>
                  <a:cxn ang="0">
                    <a:pos x="84" y="38"/>
                  </a:cxn>
                  <a:cxn ang="0">
                    <a:pos x="101" y="39"/>
                  </a:cxn>
                  <a:cxn ang="0">
                    <a:pos x="114" y="41"/>
                  </a:cxn>
                  <a:cxn ang="0">
                    <a:pos x="122" y="39"/>
                  </a:cxn>
                  <a:cxn ang="0">
                    <a:pos x="113" y="43"/>
                  </a:cxn>
                  <a:cxn ang="0">
                    <a:pos x="118" y="45"/>
                  </a:cxn>
                  <a:cxn ang="0">
                    <a:pos x="122" y="39"/>
                  </a:cxn>
                  <a:cxn ang="0">
                    <a:pos x="105" y="24"/>
                  </a:cxn>
                </a:cxnLst>
                <a:rect l="0" t="0" r="r" b="b"/>
                <a:pathLst>
                  <a:path w="122" h="45">
                    <a:moveTo>
                      <a:pt x="105" y="24"/>
                    </a:moveTo>
                    <a:lnTo>
                      <a:pt x="116" y="21"/>
                    </a:lnTo>
                    <a:lnTo>
                      <a:pt x="2" y="0"/>
                    </a:lnTo>
                    <a:lnTo>
                      <a:pt x="0" y="21"/>
                    </a:lnTo>
                    <a:lnTo>
                      <a:pt x="9" y="22"/>
                    </a:lnTo>
                    <a:lnTo>
                      <a:pt x="24" y="26"/>
                    </a:lnTo>
                    <a:lnTo>
                      <a:pt x="43" y="30"/>
                    </a:lnTo>
                    <a:lnTo>
                      <a:pt x="64" y="34"/>
                    </a:lnTo>
                    <a:lnTo>
                      <a:pt x="84" y="38"/>
                    </a:lnTo>
                    <a:lnTo>
                      <a:pt x="101" y="39"/>
                    </a:lnTo>
                    <a:lnTo>
                      <a:pt x="114" y="41"/>
                    </a:lnTo>
                    <a:lnTo>
                      <a:pt x="122" y="39"/>
                    </a:lnTo>
                    <a:lnTo>
                      <a:pt x="113" y="43"/>
                    </a:lnTo>
                    <a:lnTo>
                      <a:pt x="118" y="45"/>
                    </a:lnTo>
                    <a:lnTo>
                      <a:pt x="122" y="39"/>
                    </a:lnTo>
                    <a:lnTo>
                      <a:pt x="105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" name="Freeform 316"/>
              <p:cNvSpPr>
                <a:spLocks/>
              </p:cNvSpPr>
              <p:nvPr/>
            </p:nvSpPr>
            <p:spPr bwMode="auto">
              <a:xfrm>
                <a:off x="3922" y="3776"/>
                <a:ext cx="64" cy="78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43" y="9"/>
                  </a:cxn>
                  <a:cxn ang="0">
                    <a:pos x="26" y="28"/>
                  </a:cxn>
                  <a:cxn ang="0">
                    <a:pos x="11" y="50"/>
                  </a:cxn>
                  <a:cxn ang="0">
                    <a:pos x="0" y="63"/>
                  </a:cxn>
                  <a:cxn ang="0">
                    <a:pos x="17" y="78"/>
                  </a:cxn>
                  <a:cxn ang="0">
                    <a:pos x="64" y="18"/>
                  </a:cxn>
                  <a:cxn ang="0">
                    <a:pos x="55" y="2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49" y="1"/>
                  </a:cxn>
                  <a:cxn ang="0">
                    <a:pos x="47" y="1"/>
                  </a:cxn>
                  <a:cxn ang="0">
                    <a:pos x="45" y="3"/>
                  </a:cxn>
                  <a:cxn ang="0">
                    <a:pos x="55" y="0"/>
                  </a:cxn>
                </a:cxnLst>
                <a:rect l="0" t="0" r="r" b="b"/>
                <a:pathLst>
                  <a:path w="64" h="78">
                    <a:moveTo>
                      <a:pt x="55" y="0"/>
                    </a:moveTo>
                    <a:lnTo>
                      <a:pt x="43" y="9"/>
                    </a:lnTo>
                    <a:lnTo>
                      <a:pt x="26" y="28"/>
                    </a:lnTo>
                    <a:lnTo>
                      <a:pt x="11" y="50"/>
                    </a:lnTo>
                    <a:lnTo>
                      <a:pt x="0" y="63"/>
                    </a:lnTo>
                    <a:lnTo>
                      <a:pt x="17" y="78"/>
                    </a:lnTo>
                    <a:lnTo>
                      <a:pt x="64" y="18"/>
                    </a:lnTo>
                    <a:lnTo>
                      <a:pt x="55" y="2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49" y="1"/>
                    </a:lnTo>
                    <a:lnTo>
                      <a:pt x="47" y="1"/>
                    </a:lnTo>
                    <a:lnTo>
                      <a:pt x="45" y="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" name="Freeform 317"/>
              <p:cNvSpPr>
                <a:spLocks/>
              </p:cNvSpPr>
              <p:nvPr/>
            </p:nvSpPr>
            <p:spPr bwMode="auto">
              <a:xfrm>
                <a:off x="3977" y="3757"/>
                <a:ext cx="133" cy="41"/>
              </a:xfrm>
              <a:custGeom>
                <a:avLst/>
                <a:gdLst/>
                <a:ahLst/>
                <a:cxnLst>
                  <a:cxn ang="0">
                    <a:pos x="107" y="22"/>
                  </a:cxn>
                  <a:cxn ang="0">
                    <a:pos x="101" y="5"/>
                  </a:cxn>
                  <a:cxn ang="0">
                    <a:pos x="0" y="19"/>
                  </a:cxn>
                  <a:cxn ang="0">
                    <a:pos x="0" y="41"/>
                  </a:cxn>
                  <a:cxn ang="0">
                    <a:pos x="101" y="26"/>
                  </a:cxn>
                  <a:cxn ang="0">
                    <a:pos x="93" y="9"/>
                  </a:cxn>
                  <a:cxn ang="0">
                    <a:pos x="107" y="22"/>
                  </a:cxn>
                  <a:cxn ang="0">
                    <a:pos x="133" y="0"/>
                  </a:cxn>
                  <a:cxn ang="0">
                    <a:pos x="101" y="5"/>
                  </a:cxn>
                  <a:cxn ang="0">
                    <a:pos x="107" y="22"/>
                  </a:cxn>
                </a:cxnLst>
                <a:rect l="0" t="0" r="r" b="b"/>
                <a:pathLst>
                  <a:path w="133" h="41">
                    <a:moveTo>
                      <a:pt x="107" y="22"/>
                    </a:moveTo>
                    <a:lnTo>
                      <a:pt x="101" y="5"/>
                    </a:lnTo>
                    <a:lnTo>
                      <a:pt x="0" y="19"/>
                    </a:lnTo>
                    <a:lnTo>
                      <a:pt x="0" y="41"/>
                    </a:lnTo>
                    <a:lnTo>
                      <a:pt x="101" y="26"/>
                    </a:lnTo>
                    <a:lnTo>
                      <a:pt x="93" y="9"/>
                    </a:lnTo>
                    <a:lnTo>
                      <a:pt x="107" y="22"/>
                    </a:lnTo>
                    <a:lnTo>
                      <a:pt x="133" y="0"/>
                    </a:lnTo>
                    <a:lnTo>
                      <a:pt x="101" y="5"/>
                    </a:lnTo>
                    <a:lnTo>
                      <a:pt x="10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" name="Freeform 318"/>
              <p:cNvSpPr>
                <a:spLocks/>
              </p:cNvSpPr>
              <p:nvPr/>
            </p:nvSpPr>
            <p:spPr bwMode="auto">
              <a:xfrm>
                <a:off x="4010" y="3766"/>
                <a:ext cx="74" cy="58"/>
              </a:xfrm>
              <a:custGeom>
                <a:avLst/>
                <a:gdLst/>
                <a:ahLst/>
                <a:cxnLst>
                  <a:cxn ang="0">
                    <a:pos x="27" y="38"/>
                  </a:cxn>
                  <a:cxn ang="0">
                    <a:pos x="34" y="55"/>
                  </a:cxn>
                  <a:cxn ang="0">
                    <a:pos x="74" y="13"/>
                  </a:cxn>
                  <a:cxn ang="0">
                    <a:pos x="60" y="0"/>
                  </a:cxn>
                  <a:cxn ang="0">
                    <a:pos x="19" y="40"/>
                  </a:cxn>
                  <a:cxn ang="0">
                    <a:pos x="27" y="58"/>
                  </a:cxn>
                  <a:cxn ang="0">
                    <a:pos x="19" y="40"/>
                  </a:cxn>
                  <a:cxn ang="0">
                    <a:pos x="0" y="56"/>
                  </a:cxn>
                  <a:cxn ang="0">
                    <a:pos x="27" y="58"/>
                  </a:cxn>
                  <a:cxn ang="0">
                    <a:pos x="27" y="38"/>
                  </a:cxn>
                </a:cxnLst>
                <a:rect l="0" t="0" r="r" b="b"/>
                <a:pathLst>
                  <a:path w="74" h="58">
                    <a:moveTo>
                      <a:pt x="27" y="38"/>
                    </a:moveTo>
                    <a:lnTo>
                      <a:pt x="34" y="55"/>
                    </a:lnTo>
                    <a:lnTo>
                      <a:pt x="74" y="13"/>
                    </a:lnTo>
                    <a:lnTo>
                      <a:pt x="60" y="0"/>
                    </a:lnTo>
                    <a:lnTo>
                      <a:pt x="19" y="40"/>
                    </a:lnTo>
                    <a:lnTo>
                      <a:pt x="27" y="58"/>
                    </a:lnTo>
                    <a:lnTo>
                      <a:pt x="19" y="40"/>
                    </a:lnTo>
                    <a:lnTo>
                      <a:pt x="0" y="56"/>
                    </a:lnTo>
                    <a:lnTo>
                      <a:pt x="27" y="58"/>
                    </a:lnTo>
                    <a:lnTo>
                      <a:pt x="27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" name="Freeform 319"/>
              <p:cNvSpPr>
                <a:spLocks/>
              </p:cNvSpPr>
              <p:nvPr/>
            </p:nvSpPr>
            <p:spPr bwMode="auto">
              <a:xfrm>
                <a:off x="4037" y="3804"/>
                <a:ext cx="118" cy="33"/>
              </a:xfrm>
              <a:custGeom>
                <a:avLst/>
                <a:gdLst/>
                <a:ahLst/>
                <a:cxnLst>
                  <a:cxn ang="0">
                    <a:pos x="107" y="13"/>
                  </a:cxn>
                  <a:cxn ang="0">
                    <a:pos x="112" y="11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112" y="32"/>
                  </a:cxn>
                  <a:cxn ang="0">
                    <a:pos x="112" y="32"/>
                  </a:cxn>
                  <a:cxn ang="0">
                    <a:pos x="114" y="32"/>
                  </a:cxn>
                  <a:cxn ang="0">
                    <a:pos x="116" y="32"/>
                  </a:cxn>
                  <a:cxn ang="0">
                    <a:pos x="118" y="30"/>
                  </a:cxn>
                  <a:cxn ang="0">
                    <a:pos x="112" y="32"/>
                  </a:cxn>
                  <a:cxn ang="0">
                    <a:pos x="114" y="33"/>
                  </a:cxn>
                  <a:cxn ang="0">
                    <a:pos x="118" y="30"/>
                  </a:cxn>
                  <a:cxn ang="0">
                    <a:pos x="107" y="13"/>
                  </a:cxn>
                </a:cxnLst>
                <a:rect l="0" t="0" r="r" b="b"/>
                <a:pathLst>
                  <a:path w="118" h="33">
                    <a:moveTo>
                      <a:pt x="107" y="13"/>
                    </a:moveTo>
                    <a:lnTo>
                      <a:pt x="112" y="11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112" y="32"/>
                    </a:lnTo>
                    <a:lnTo>
                      <a:pt x="112" y="32"/>
                    </a:lnTo>
                    <a:lnTo>
                      <a:pt x="114" y="32"/>
                    </a:lnTo>
                    <a:lnTo>
                      <a:pt x="116" y="32"/>
                    </a:lnTo>
                    <a:lnTo>
                      <a:pt x="118" y="30"/>
                    </a:lnTo>
                    <a:lnTo>
                      <a:pt x="112" y="32"/>
                    </a:lnTo>
                    <a:lnTo>
                      <a:pt x="114" y="33"/>
                    </a:lnTo>
                    <a:lnTo>
                      <a:pt x="118" y="30"/>
                    </a:lnTo>
                    <a:lnTo>
                      <a:pt x="10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" name="Freeform 320"/>
              <p:cNvSpPr>
                <a:spLocks/>
              </p:cNvSpPr>
              <p:nvPr/>
            </p:nvSpPr>
            <p:spPr bwMode="auto">
              <a:xfrm>
                <a:off x="4144" y="3734"/>
                <a:ext cx="201" cy="100"/>
              </a:xfrm>
              <a:custGeom>
                <a:avLst/>
                <a:gdLst/>
                <a:ahLst/>
                <a:cxnLst>
                  <a:cxn ang="0">
                    <a:pos x="201" y="2"/>
                  </a:cxn>
                  <a:cxn ang="0">
                    <a:pos x="171" y="0"/>
                  </a:cxn>
                  <a:cxn ang="0">
                    <a:pos x="144" y="4"/>
                  </a:cxn>
                  <a:cxn ang="0">
                    <a:pos x="118" y="13"/>
                  </a:cxn>
                  <a:cxn ang="0">
                    <a:pos x="96" y="27"/>
                  </a:cxn>
                  <a:cxn ang="0">
                    <a:pos x="71" y="42"/>
                  </a:cxn>
                  <a:cxn ang="0">
                    <a:pos x="49" y="57"/>
                  </a:cxn>
                  <a:cxn ang="0">
                    <a:pos x="24" y="72"/>
                  </a:cxn>
                  <a:cxn ang="0">
                    <a:pos x="0" y="83"/>
                  </a:cxn>
                  <a:cxn ang="0">
                    <a:pos x="11" y="100"/>
                  </a:cxn>
                  <a:cxn ang="0">
                    <a:pos x="32" y="90"/>
                  </a:cxn>
                  <a:cxn ang="0">
                    <a:pos x="54" y="77"/>
                  </a:cxn>
                  <a:cxn ang="0">
                    <a:pos x="77" y="64"/>
                  </a:cxn>
                  <a:cxn ang="0">
                    <a:pos x="99" y="49"/>
                  </a:cxn>
                  <a:cxn ang="0">
                    <a:pos x="124" y="36"/>
                  </a:cxn>
                  <a:cxn ang="0">
                    <a:pos x="146" y="27"/>
                  </a:cxn>
                  <a:cxn ang="0">
                    <a:pos x="171" y="21"/>
                  </a:cxn>
                  <a:cxn ang="0">
                    <a:pos x="195" y="23"/>
                  </a:cxn>
                  <a:cxn ang="0">
                    <a:pos x="201" y="2"/>
                  </a:cxn>
                </a:cxnLst>
                <a:rect l="0" t="0" r="r" b="b"/>
                <a:pathLst>
                  <a:path w="201" h="100">
                    <a:moveTo>
                      <a:pt x="201" y="2"/>
                    </a:moveTo>
                    <a:lnTo>
                      <a:pt x="171" y="0"/>
                    </a:lnTo>
                    <a:lnTo>
                      <a:pt x="144" y="4"/>
                    </a:lnTo>
                    <a:lnTo>
                      <a:pt x="118" y="13"/>
                    </a:lnTo>
                    <a:lnTo>
                      <a:pt x="96" y="27"/>
                    </a:lnTo>
                    <a:lnTo>
                      <a:pt x="71" y="42"/>
                    </a:lnTo>
                    <a:lnTo>
                      <a:pt x="49" y="57"/>
                    </a:lnTo>
                    <a:lnTo>
                      <a:pt x="24" y="72"/>
                    </a:lnTo>
                    <a:lnTo>
                      <a:pt x="0" y="83"/>
                    </a:lnTo>
                    <a:lnTo>
                      <a:pt x="11" y="100"/>
                    </a:lnTo>
                    <a:lnTo>
                      <a:pt x="32" y="90"/>
                    </a:lnTo>
                    <a:lnTo>
                      <a:pt x="54" y="77"/>
                    </a:lnTo>
                    <a:lnTo>
                      <a:pt x="77" y="64"/>
                    </a:lnTo>
                    <a:lnTo>
                      <a:pt x="99" y="49"/>
                    </a:lnTo>
                    <a:lnTo>
                      <a:pt x="124" y="36"/>
                    </a:lnTo>
                    <a:lnTo>
                      <a:pt x="146" y="27"/>
                    </a:lnTo>
                    <a:lnTo>
                      <a:pt x="171" y="21"/>
                    </a:lnTo>
                    <a:lnTo>
                      <a:pt x="195" y="23"/>
                    </a:lnTo>
                    <a:lnTo>
                      <a:pt x="20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" name="Freeform 321"/>
              <p:cNvSpPr>
                <a:spLocks/>
              </p:cNvSpPr>
              <p:nvPr/>
            </p:nvSpPr>
            <p:spPr bwMode="auto">
              <a:xfrm>
                <a:off x="4339" y="3522"/>
                <a:ext cx="135" cy="255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53" y="24"/>
                  </a:cxn>
                  <a:cxn ang="0">
                    <a:pos x="64" y="49"/>
                  </a:cxn>
                  <a:cxn ang="0">
                    <a:pos x="79" y="77"/>
                  </a:cxn>
                  <a:cxn ang="0">
                    <a:pos x="94" y="105"/>
                  </a:cxn>
                  <a:cxn ang="0">
                    <a:pos x="109" y="137"/>
                  </a:cxn>
                  <a:cxn ang="0">
                    <a:pos x="118" y="169"/>
                  </a:cxn>
                  <a:cxn ang="0">
                    <a:pos x="120" y="199"/>
                  </a:cxn>
                  <a:cxn ang="0">
                    <a:pos x="113" y="229"/>
                  </a:cxn>
                  <a:cxn ang="0">
                    <a:pos x="102" y="233"/>
                  </a:cxn>
                  <a:cxn ang="0">
                    <a:pos x="88" y="235"/>
                  </a:cxn>
                  <a:cxn ang="0">
                    <a:pos x="73" y="235"/>
                  </a:cxn>
                  <a:cxn ang="0">
                    <a:pos x="58" y="231"/>
                  </a:cxn>
                  <a:cxn ang="0">
                    <a:pos x="43" y="227"/>
                  </a:cxn>
                  <a:cxn ang="0">
                    <a:pos x="28" y="224"/>
                  </a:cxn>
                  <a:cxn ang="0">
                    <a:pos x="15" y="218"/>
                  </a:cxn>
                  <a:cxn ang="0">
                    <a:pos x="6" y="214"/>
                  </a:cxn>
                  <a:cxn ang="0">
                    <a:pos x="0" y="235"/>
                  </a:cxn>
                  <a:cxn ang="0">
                    <a:pos x="13" y="240"/>
                  </a:cxn>
                  <a:cxn ang="0">
                    <a:pos x="28" y="246"/>
                  </a:cxn>
                  <a:cxn ang="0">
                    <a:pos x="45" y="250"/>
                  </a:cxn>
                  <a:cxn ang="0">
                    <a:pos x="62" y="254"/>
                  </a:cxn>
                  <a:cxn ang="0">
                    <a:pos x="81" y="255"/>
                  </a:cxn>
                  <a:cxn ang="0">
                    <a:pos x="98" y="255"/>
                  </a:cxn>
                  <a:cxn ang="0">
                    <a:pos x="113" y="254"/>
                  </a:cxn>
                  <a:cxn ang="0">
                    <a:pos x="126" y="248"/>
                  </a:cxn>
                  <a:cxn ang="0">
                    <a:pos x="133" y="220"/>
                  </a:cxn>
                  <a:cxn ang="0">
                    <a:pos x="135" y="188"/>
                  </a:cxn>
                  <a:cxn ang="0">
                    <a:pos x="133" y="154"/>
                  </a:cxn>
                  <a:cxn ang="0">
                    <a:pos x="126" y="118"/>
                  </a:cxn>
                  <a:cxn ang="0">
                    <a:pos x="115" y="83"/>
                  </a:cxn>
                  <a:cxn ang="0">
                    <a:pos x="100" y="51"/>
                  </a:cxn>
                  <a:cxn ang="0">
                    <a:pos x="83" y="23"/>
                  </a:cxn>
                  <a:cxn ang="0">
                    <a:pos x="66" y="0"/>
                  </a:cxn>
                  <a:cxn ang="0">
                    <a:pos x="68" y="8"/>
                  </a:cxn>
                  <a:cxn ang="0">
                    <a:pos x="47" y="4"/>
                  </a:cxn>
                  <a:cxn ang="0">
                    <a:pos x="45" y="6"/>
                  </a:cxn>
                  <a:cxn ang="0">
                    <a:pos x="45" y="8"/>
                  </a:cxn>
                  <a:cxn ang="0">
                    <a:pos x="47" y="11"/>
                  </a:cxn>
                  <a:cxn ang="0">
                    <a:pos x="49" y="11"/>
                  </a:cxn>
                  <a:cxn ang="0">
                    <a:pos x="47" y="4"/>
                  </a:cxn>
                </a:cxnLst>
                <a:rect l="0" t="0" r="r" b="b"/>
                <a:pathLst>
                  <a:path w="135" h="255">
                    <a:moveTo>
                      <a:pt x="47" y="4"/>
                    </a:moveTo>
                    <a:lnTo>
                      <a:pt x="53" y="24"/>
                    </a:lnTo>
                    <a:lnTo>
                      <a:pt x="64" y="49"/>
                    </a:lnTo>
                    <a:lnTo>
                      <a:pt x="79" y="77"/>
                    </a:lnTo>
                    <a:lnTo>
                      <a:pt x="94" y="105"/>
                    </a:lnTo>
                    <a:lnTo>
                      <a:pt x="109" y="137"/>
                    </a:lnTo>
                    <a:lnTo>
                      <a:pt x="118" y="169"/>
                    </a:lnTo>
                    <a:lnTo>
                      <a:pt x="120" y="199"/>
                    </a:lnTo>
                    <a:lnTo>
                      <a:pt x="113" y="229"/>
                    </a:lnTo>
                    <a:lnTo>
                      <a:pt x="102" y="233"/>
                    </a:lnTo>
                    <a:lnTo>
                      <a:pt x="88" y="235"/>
                    </a:lnTo>
                    <a:lnTo>
                      <a:pt x="73" y="235"/>
                    </a:lnTo>
                    <a:lnTo>
                      <a:pt x="58" y="231"/>
                    </a:lnTo>
                    <a:lnTo>
                      <a:pt x="43" y="227"/>
                    </a:lnTo>
                    <a:lnTo>
                      <a:pt x="28" y="224"/>
                    </a:lnTo>
                    <a:lnTo>
                      <a:pt x="15" y="218"/>
                    </a:lnTo>
                    <a:lnTo>
                      <a:pt x="6" y="214"/>
                    </a:lnTo>
                    <a:lnTo>
                      <a:pt x="0" y="235"/>
                    </a:lnTo>
                    <a:lnTo>
                      <a:pt x="13" y="240"/>
                    </a:lnTo>
                    <a:lnTo>
                      <a:pt x="28" y="246"/>
                    </a:lnTo>
                    <a:lnTo>
                      <a:pt x="45" y="250"/>
                    </a:lnTo>
                    <a:lnTo>
                      <a:pt x="62" y="254"/>
                    </a:lnTo>
                    <a:lnTo>
                      <a:pt x="81" y="255"/>
                    </a:lnTo>
                    <a:lnTo>
                      <a:pt x="98" y="255"/>
                    </a:lnTo>
                    <a:lnTo>
                      <a:pt x="113" y="254"/>
                    </a:lnTo>
                    <a:lnTo>
                      <a:pt x="126" y="248"/>
                    </a:lnTo>
                    <a:lnTo>
                      <a:pt x="133" y="220"/>
                    </a:lnTo>
                    <a:lnTo>
                      <a:pt x="135" y="188"/>
                    </a:lnTo>
                    <a:lnTo>
                      <a:pt x="133" y="154"/>
                    </a:lnTo>
                    <a:lnTo>
                      <a:pt x="126" y="118"/>
                    </a:lnTo>
                    <a:lnTo>
                      <a:pt x="115" y="83"/>
                    </a:lnTo>
                    <a:lnTo>
                      <a:pt x="100" y="51"/>
                    </a:lnTo>
                    <a:lnTo>
                      <a:pt x="83" y="23"/>
                    </a:lnTo>
                    <a:lnTo>
                      <a:pt x="66" y="0"/>
                    </a:lnTo>
                    <a:lnTo>
                      <a:pt x="68" y="8"/>
                    </a:lnTo>
                    <a:lnTo>
                      <a:pt x="47" y="4"/>
                    </a:lnTo>
                    <a:lnTo>
                      <a:pt x="45" y="6"/>
                    </a:lnTo>
                    <a:lnTo>
                      <a:pt x="45" y="8"/>
                    </a:lnTo>
                    <a:lnTo>
                      <a:pt x="47" y="11"/>
                    </a:lnTo>
                    <a:lnTo>
                      <a:pt x="49" y="11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" name="Freeform 322"/>
              <p:cNvSpPr>
                <a:spLocks/>
              </p:cNvSpPr>
              <p:nvPr/>
            </p:nvSpPr>
            <p:spPr bwMode="auto">
              <a:xfrm>
                <a:off x="4386" y="3458"/>
                <a:ext cx="41" cy="72"/>
              </a:xfrm>
              <a:custGeom>
                <a:avLst/>
                <a:gdLst/>
                <a:ahLst/>
                <a:cxnLst>
                  <a:cxn ang="0">
                    <a:pos x="28" y="32"/>
                  </a:cxn>
                  <a:cxn ang="0">
                    <a:pos x="13" y="21"/>
                  </a:cxn>
                  <a:cxn ang="0">
                    <a:pos x="0" y="68"/>
                  </a:cxn>
                  <a:cxn ang="0">
                    <a:pos x="21" y="72"/>
                  </a:cxn>
                  <a:cxn ang="0">
                    <a:pos x="34" y="25"/>
                  </a:cxn>
                  <a:cxn ang="0">
                    <a:pos x="17" y="12"/>
                  </a:cxn>
                  <a:cxn ang="0">
                    <a:pos x="34" y="25"/>
                  </a:cxn>
                  <a:cxn ang="0">
                    <a:pos x="41" y="0"/>
                  </a:cxn>
                  <a:cxn ang="0">
                    <a:pos x="17" y="12"/>
                  </a:cxn>
                  <a:cxn ang="0">
                    <a:pos x="28" y="32"/>
                  </a:cxn>
                </a:cxnLst>
                <a:rect l="0" t="0" r="r" b="b"/>
                <a:pathLst>
                  <a:path w="41" h="72">
                    <a:moveTo>
                      <a:pt x="28" y="32"/>
                    </a:moveTo>
                    <a:lnTo>
                      <a:pt x="13" y="21"/>
                    </a:lnTo>
                    <a:lnTo>
                      <a:pt x="0" y="68"/>
                    </a:lnTo>
                    <a:lnTo>
                      <a:pt x="21" y="72"/>
                    </a:lnTo>
                    <a:lnTo>
                      <a:pt x="34" y="25"/>
                    </a:lnTo>
                    <a:lnTo>
                      <a:pt x="17" y="12"/>
                    </a:lnTo>
                    <a:lnTo>
                      <a:pt x="34" y="25"/>
                    </a:lnTo>
                    <a:lnTo>
                      <a:pt x="41" y="0"/>
                    </a:lnTo>
                    <a:lnTo>
                      <a:pt x="17" y="12"/>
                    </a:lnTo>
                    <a:lnTo>
                      <a:pt x="2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" name="Freeform 323"/>
              <p:cNvSpPr>
                <a:spLocks/>
              </p:cNvSpPr>
              <p:nvPr/>
            </p:nvSpPr>
            <p:spPr bwMode="auto">
              <a:xfrm>
                <a:off x="4348" y="3439"/>
                <a:ext cx="66" cy="5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5"/>
                  </a:cxn>
                  <a:cxn ang="0">
                    <a:pos x="0" y="31"/>
                  </a:cxn>
                  <a:cxn ang="0">
                    <a:pos x="6" y="46"/>
                  </a:cxn>
                  <a:cxn ang="0">
                    <a:pos x="16" y="57"/>
                  </a:cxn>
                  <a:cxn ang="0">
                    <a:pos x="31" y="59"/>
                  </a:cxn>
                  <a:cxn ang="0">
                    <a:pos x="42" y="59"/>
                  </a:cxn>
                  <a:cxn ang="0">
                    <a:pos x="53" y="55"/>
                  </a:cxn>
                  <a:cxn ang="0">
                    <a:pos x="66" y="51"/>
                  </a:cxn>
                  <a:cxn ang="0">
                    <a:pos x="55" y="31"/>
                  </a:cxn>
                  <a:cxn ang="0">
                    <a:pos x="47" y="34"/>
                  </a:cxn>
                  <a:cxn ang="0">
                    <a:pos x="40" y="36"/>
                  </a:cxn>
                  <a:cxn ang="0">
                    <a:pos x="34" y="38"/>
                  </a:cxn>
                  <a:cxn ang="0">
                    <a:pos x="25" y="36"/>
                  </a:cxn>
                  <a:cxn ang="0">
                    <a:pos x="25" y="29"/>
                  </a:cxn>
                  <a:cxn ang="0">
                    <a:pos x="25" y="19"/>
                  </a:cxn>
                  <a:cxn ang="0">
                    <a:pos x="25" y="12"/>
                  </a:cxn>
                  <a:cxn ang="0">
                    <a:pos x="25" y="4"/>
                  </a:cxn>
                  <a:cxn ang="0">
                    <a:pos x="4" y="0"/>
                  </a:cxn>
                </a:cxnLst>
                <a:rect l="0" t="0" r="r" b="b"/>
                <a:pathLst>
                  <a:path w="66" h="59">
                    <a:moveTo>
                      <a:pt x="4" y="0"/>
                    </a:moveTo>
                    <a:lnTo>
                      <a:pt x="0" y="15"/>
                    </a:lnTo>
                    <a:lnTo>
                      <a:pt x="0" y="31"/>
                    </a:lnTo>
                    <a:lnTo>
                      <a:pt x="6" y="46"/>
                    </a:lnTo>
                    <a:lnTo>
                      <a:pt x="16" y="57"/>
                    </a:lnTo>
                    <a:lnTo>
                      <a:pt x="31" y="59"/>
                    </a:lnTo>
                    <a:lnTo>
                      <a:pt x="42" y="59"/>
                    </a:lnTo>
                    <a:lnTo>
                      <a:pt x="53" y="55"/>
                    </a:lnTo>
                    <a:lnTo>
                      <a:pt x="66" y="51"/>
                    </a:lnTo>
                    <a:lnTo>
                      <a:pt x="55" y="31"/>
                    </a:lnTo>
                    <a:lnTo>
                      <a:pt x="47" y="34"/>
                    </a:lnTo>
                    <a:lnTo>
                      <a:pt x="40" y="36"/>
                    </a:lnTo>
                    <a:lnTo>
                      <a:pt x="34" y="38"/>
                    </a:lnTo>
                    <a:lnTo>
                      <a:pt x="25" y="36"/>
                    </a:lnTo>
                    <a:lnTo>
                      <a:pt x="25" y="29"/>
                    </a:lnTo>
                    <a:lnTo>
                      <a:pt x="25" y="19"/>
                    </a:lnTo>
                    <a:lnTo>
                      <a:pt x="25" y="12"/>
                    </a:lnTo>
                    <a:lnTo>
                      <a:pt x="25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" name="Freeform 324"/>
              <p:cNvSpPr>
                <a:spLocks/>
              </p:cNvSpPr>
              <p:nvPr/>
            </p:nvSpPr>
            <p:spPr bwMode="auto">
              <a:xfrm>
                <a:off x="4281" y="3363"/>
                <a:ext cx="96" cy="80"/>
              </a:xfrm>
              <a:custGeom>
                <a:avLst/>
                <a:gdLst/>
                <a:ahLst/>
                <a:cxnLst>
                  <a:cxn ang="0">
                    <a:pos x="51" y="1"/>
                  </a:cxn>
                  <a:cxn ang="0">
                    <a:pos x="58" y="22"/>
                  </a:cxn>
                  <a:cxn ang="0">
                    <a:pos x="67" y="24"/>
                  </a:cxn>
                  <a:cxn ang="0">
                    <a:pos x="75" y="35"/>
                  </a:cxn>
                  <a:cxn ang="0">
                    <a:pos x="71" y="76"/>
                  </a:cxn>
                  <a:cxn ang="0">
                    <a:pos x="92" y="80"/>
                  </a:cxn>
                  <a:cxn ang="0">
                    <a:pos x="96" y="60"/>
                  </a:cxn>
                  <a:cxn ang="0">
                    <a:pos x="96" y="45"/>
                  </a:cxn>
                  <a:cxn ang="0">
                    <a:pos x="94" y="30"/>
                  </a:cxn>
                  <a:cxn ang="0">
                    <a:pos x="86" y="9"/>
                  </a:cxn>
                  <a:cxn ang="0">
                    <a:pos x="79" y="5"/>
                  </a:cxn>
                  <a:cxn ang="0">
                    <a:pos x="71" y="1"/>
                  </a:cxn>
                  <a:cxn ang="0">
                    <a:pos x="62" y="0"/>
                  </a:cxn>
                  <a:cxn ang="0">
                    <a:pos x="54" y="1"/>
                  </a:cxn>
                  <a:cxn ang="0">
                    <a:pos x="62" y="22"/>
                  </a:cxn>
                  <a:cxn ang="0">
                    <a:pos x="51" y="1"/>
                  </a:cxn>
                  <a:cxn ang="0">
                    <a:pos x="0" y="31"/>
                  </a:cxn>
                  <a:cxn ang="0">
                    <a:pos x="58" y="22"/>
                  </a:cxn>
                  <a:cxn ang="0">
                    <a:pos x="51" y="1"/>
                  </a:cxn>
                </a:cxnLst>
                <a:rect l="0" t="0" r="r" b="b"/>
                <a:pathLst>
                  <a:path w="96" h="80">
                    <a:moveTo>
                      <a:pt x="51" y="1"/>
                    </a:moveTo>
                    <a:lnTo>
                      <a:pt x="58" y="22"/>
                    </a:lnTo>
                    <a:lnTo>
                      <a:pt x="67" y="24"/>
                    </a:lnTo>
                    <a:lnTo>
                      <a:pt x="75" y="35"/>
                    </a:lnTo>
                    <a:lnTo>
                      <a:pt x="71" y="76"/>
                    </a:lnTo>
                    <a:lnTo>
                      <a:pt x="92" y="80"/>
                    </a:lnTo>
                    <a:lnTo>
                      <a:pt x="96" y="60"/>
                    </a:lnTo>
                    <a:lnTo>
                      <a:pt x="96" y="45"/>
                    </a:lnTo>
                    <a:lnTo>
                      <a:pt x="94" y="30"/>
                    </a:lnTo>
                    <a:lnTo>
                      <a:pt x="86" y="9"/>
                    </a:lnTo>
                    <a:lnTo>
                      <a:pt x="79" y="5"/>
                    </a:lnTo>
                    <a:lnTo>
                      <a:pt x="71" y="1"/>
                    </a:lnTo>
                    <a:lnTo>
                      <a:pt x="62" y="0"/>
                    </a:lnTo>
                    <a:lnTo>
                      <a:pt x="54" y="1"/>
                    </a:lnTo>
                    <a:lnTo>
                      <a:pt x="62" y="22"/>
                    </a:lnTo>
                    <a:lnTo>
                      <a:pt x="51" y="1"/>
                    </a:lnTo>
                    <a:lnTo>
                      <a:pt x="0" y="31"/>
                    </a:lnTo>
                    <a:lnTo>
                      <a:pt x="58" y="22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" name="Freeform 325"/>
              <p:cNvSpPr>
                <a:spLocks/>
              </p:cNvSpPr>
              <p:nvPr/>
            </p:nvSpPr>
            <p:spPr bwMode="auto">
              <a:xfrm>
                <a:off x="4332" y="3338"/>
                <a:ext cx="65" cy="47"/>
              </a:xfrm>
              <a:custGeom>
                <a:avLst/>
                <a:gdLst/>
                <a:ahLst/>
                <a:cxnLst>
                  <a:cxn ang="0">
                    <a:pos x="41" y="13"/>
                  </a:cxn>
                  <a:cxn ang="0">
                    <a:pos x="45" y="0"/>
                  </a:cxn>
                  <a:cxn ang="0">
                    <a:pos x="0" y="26"/>
                  </a:cxn>
                  <a:cxn ang="0">
                    <a:pos x="11" y="47"/>
                  </a:cxn>
                  <a:cxn ang="0">
                    <a:pos x="56" y="21"/>
                  </a:cxn>
                  <a:cxn ang="0">
                    <a:pos x="62" y="6"/>
                  </a:cxn>
                  <a:cxn ang="0">
                    <a:pos x="56" y="21"/>
                  </a:cxn>
                  <a:cxn ang="0">
                    <a:pos x="65" y="15"/>
                  </a:cxn>
                  <a:cxn ang="0">
                    <a:pos x="62" y="6"/>
                  </a:cxn>
                  <a:cxn ang="0">
                    <a:pos x="41" y="13"/>
                  </a:cxn>
                </a:cxnLst>
                <a:rect l="0" t="0" r="r" b="b"/>
                <a:pathLst>
                  <a:path w="65" h="47">
                    <a:moveTo>
                      <a:pt x="41" y="13"/>
                    </a:moveTo>
                    <a:lnTo>
                      <a:pt x="45" y="0"/>
                    </a:lnTo>
                    <a:lnTo>
                      <a:pt x="0" y="26"/>
                    </a:lnTo>
                    <a:lnTo>
                      <a:pt x="11" y="47"/>
                    </a:lnTo>
                    <a:lnTo>
                      <a:pt x="56" y="21"/>
                    </a:lnTo>
                    <a:lnTo>
                      <a:pt x="62" y="6"/>
                    </a:lnTo>
                    <a:lnTo>
                      <a:pt x="56" y="21"/>
                    </a:lnTo>
                    <a:lnTo>
                      <a:pt x="65" y="15"/>
                    </a:lnTo>
                    <a:lnTo>
                      <a:pt x="62" y="6"/>
                    </a:lnTo>
                    <a:lnTo>
                      <a:pt x="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" name="Freeform 326"/>
              <p:cNvSpPr>
                <a:spLocks/>
              </p:cNvSpPr>
              <p:nvPr/>
            </p:nvSpPr>
            <p:spPr bwMode="auto">
              <a:xfrm>
                <a:off x="4292" y="3120"/>
                <a:ext cx="102" cy="231"/>
              </a:xfrm>
              <a:custGeom>
                <a:avLst/>
                <a:gdLst/>
                <a:ahLst/>
                <a:cxnLst>
                  <a:cxn ang="0">
                    <a:pos x="17" y="27"/>
                  </a:cxn>
                  <a:cxn ang="0">
                    <a:pos x="0" y="19"/>
                  </a:cxn>
                  <a:cxn ang="0">
                    <a:pos x="81" y="231"/>
                  </a:cxn>
                  <a:cxn ang="0">
                    <a:pos x="102" y="224"/>
                  </a:cxn>
                  <a:cxn ang="0">
                    <a:pos x="23" y="13"/>
                  </a:cxn>
                  <a:cxn ang="0">
                    <a:pos x="6" y="6"/>
                  </a:cxn>
                  <a:cxn ang="0">
                    <a:pos x="23" y="13"/>
                  </a:cxn>
                  <a:cxn ang="0">
                    <a:pos x="17" y="0"/>
                  </a:cxn>
                  <a:cxn ang="0">
                    <a:pos x="6" y="6"/>
                  </a:cxn>
                  <a:cxn ang="0">
                    <a:pos x="17" y="27"/>
                  </a:cxn>
                </a:cxnLst>
                <a:rect l="0" t="0" r="r" b="b"/>
                <a:pathLst>
                  <a:path w="102" h="231">
                    <a:moveTo>
                      <a:pt x="17" y="27"/>
                    </a:moveTo>
                    <a:lnTo>
                      <a:pt x="0" y="19"/>
                    </a:lnTo>
                    <a:lnTo>
                      <a:pt x="81" y="231"/>
                    </a:lnTo>
                    <a:lnTo>
                      <a:pt x="102" y="224"/>
                    </a:lnTo>
                    <a:lnTo>
                      <a:pt x="23" y="13"/>
                    </a:lnTo>
                    <a:lnTo>
                      <a:pt x="6" y="6"/>
                    </a:lnTo>
                    <a:lnTo>
                      <a:pt x="23" y="13"/>
                    </a:lnTo>
                    <a:lnTo>
                      <a:pt x="17" y="0"/>
                    </a:lnTo>
                    <a:lnTo>
                      <a:pt x="6" y="6"/>
                    </a:lnTo>
                    <a:lnTo>
                      <a:pt x="1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" name="Freeform 327"/>
              <p:cNvSpPr>
                <a:spLocks/>
              </p:cNvSpPr>
              <p:nvPr/>
            </p:nvSpPr>
            <p:spPr bwMode="auto">
              <a:xfrm>
                <a:off x="4245" y="3126"/>
                <a:ext cx="64" cy="49"/>
              </a:xfrm>
              <a:custGeom>
                <a:avLst/>
                <a:gdLst/>
                <a:ahLst/>
                <a:cxnLst>
                  <a:cxn ang="0">
                    <a:pos x="6" y="47"/>
                  </a:cxn>
                  <a:cxn ang="0">
                    <a:pos x="11" y="47"/>
                  </a:cxn>
                  <a:cxn ang="0">
                    <a:pos x="64" y="21"/>
                  </a:cxn>
                  <a:cxn ang="0">
                    <a:pos x="53" y="0"/>
                  </a:cxn>
                  <a:cxn ang="0">
                    <a:pos x="0" y="26"/>
                  </a:cxn>
                  <a:cxn ang="0">
                    <a:pos x="6" y="26"/>
                  </a:cxn>
                  <a:cxn ang="0">
                    <a:pos x="6" y="47"/>
                  </a:cxn>
                  <a:cxn ang="0">
                    <a:pos x="8" y="49"/>
                  </a:cxn>
                  <a:cxn ang="0">
                    <a:pos x="11" y="47"/>
                  </a:cxn>
                  <a:cxn ang="0">
                    <a:pos x="6" y="47"/>
                  </a:cxn>
                </a:cxnLst>
                <a:rect l="0" t="0" r="r" b="b"/>
                <a:pathLst>
                  <a:path w="64" h="49">
                    <a:moveTo>
                      <a:pt x="6" y="47"/>
                    </a:moveTo>
                    <a:lnTo>
                      <a:pt x="11" y="47"/>
                    </a:lnTo>
                    <a:lnTo>
                      <a:pt x="64" y="21"/>
                    </a:lnTo>
                    <a:lnTo>
                      <a:pt x="53" y="0"/>
                    </a:lnTo>
                    <a:lnTo>
                      <a:pt x="0" y="26"/>
                    </a:lnTo>
                    <a:lnTo>
                      <a:pt x="6" y="26"/>
                    </a:lnTo>
                    <a:lnTo>
                      <a:pt x="6" y="47"/>
                    </a:lnTo>
                    <a:lnTo>
                      <a:pt x="8" y="49"/>
                    </a:lnTo>
                    <a:lnTo>
                      <a:pt x="11" y="47"/>
                    </a:lnTo>
                    <a:lnTo>
                      <a:pt x="6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2" name="Freeform 328"/>
              <p:cNvSpPr>
                <a:spLocks/>
              </p:cNvSpPr>
              <p:nvPr/>
            </p:nvSpPr>
            <p:spPr bwMode="auto">
              <a:xfrm>
                <a:off x="4134" y="3135"/>
                <a:ext cx="117" cy="38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10" y="25"/>
                  </a:cxn>
                  <a:cxn ang="0">
                    <a:pos x="117" y="38"/>
                  </a:cxn>
                  <a:cxn ang="0">
                    <a:pos x="117" y="17"/>
                  </a:cxn>
                  <a:cxn ang="0">
                    <a:pos x="10" y="2"/>
                  </a:cxn>
                  <a:cxn ang="0">
                    <a:pos x="0" y="8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0" y="8"/>
                  </a:cxn>
                  <a:cxn ang="0">
                    <a:pos x="21" y="19"/>
                  </a:cxn>
                </a:cxnLst>
                <a:rect l="0" t="0" r="r" b="b"/>
                <a:pathLst>
                  <a:path w="117" h="38">
                    <a:moveTo>
                      <a:pt x="21" y="19"/>
                    </a:moveTo>
                    <a:lnTo>
                      <a:pt x="10" y="25"/>
                    </a:lnTo>
                    <a:lnTo>
                      <a:pt x="117" y="38"/>
                    </a:lnTo>
                    <a:lnTo>
                      <a:pt x="117" y="17"/>
                    </a:lnTo>
                    <a:lnTo>
                      <a:pt x="10" y="2"/>
                    </a:lnTo>
                    <a:lnTo>
                      <a:pt x="0" y="8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" name="Rectangle 329"/>
              <p:cNvSpPr>
                <a:spLocks noChangeArrowheads="1"/>
              </p:cNvSpPr>
              <p:nvPr/>
            </p:nvSpPr>
            <p:spPr bwMode="auto">
              <a:xfrm>
                <a:off x="2217" y="2617"/>
                <a:ext cx="264" cy="381"/>
              </a:xfrm>
              <a:prstGeom prst="rect">
                <a:avLst/>
              </a:prstGeom>
              <a:solidFill>
                <a:srgbClr val="84C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" name="Freeform 330"/>
              <p:cNvSpPr>
                <a:spLocks/>
              </p:cNvSpPr>
              <p:nvPr/>
            </p:nvSpPr>
            <p:spPr bwMode="auto">
              <a:xfrm>
                <a:off x="2217" y="2606"/>
                <a:ext cx="278" cy="24"/>
              </a:xfrm>
              <a:custGeom>
                <a:avLst/>
                <a:gdLst/>
                <a:ahLst/>
                <a:cxnLst>
                  <a:cxn ang="0">
                    <a:pos x="278" y="11"/>
                  </a:cxn>
                  <a:cxn ang="0">
                    <a:pos x="26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64" y="24"/>
                  </a:cxn>
                  <a:cxn ang="0">
                    <a:pos x="253" y="11"/>
                  </a:cxn>
                  <a:cxn ang="0">
                    <a:pos x="278" y="11"/>
                  </a:cxn>
                  <a:cxn ang="0">
                    <a:pos x="278" y="0"/>
                  </a:cxn>
                  <a:cxn ang="0">
                    <a:pos x="264" y="0"/>
                  </a:cxn>
                  <a:cxn ang="0">
                    <a:pos x="278" y="11"/>
                  </a:cxn>
                </a:cxnLst>
                <a:rect l="0" t="0" r="r" b="b"/>
                <a:pathLst>
                  <a:path w="278" h="24">
                    <a:moveTo>
                      <a:pt x="278" y="11"/>
                    </a:moveTo>
                    <a:lnTo>
                      <a:pt x="26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64" y="24"/>
                    </a:lnTo>
                    <a:lnTo>
                      <a:pt x="253" y="11"/>
                    </a:lnTo>
                    <a:lnTo>
                      <a:pt x="278" y="11"/>
                    </a:lnTo>
                    <a:lnTo>
                      <a:pt x="278" y="0"/>
                    </a:lnTo>
                    <a:lnTo>
                      <a:pt x="264" y="0"/>
                    </a:lnTo>
                    <a:lnTo>
                      <a:pt x="27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5" name="Freeform 331"/>
              <p:cNvSpPr>
                <a:spLocks/>
              </p:cNvSpPr>
              <p:nvPr/>
            </p:nvSpPr>
            <p:spPr bwMode="auto">
              <a:xfrm>
                <a:off x="2470" y="2617"/>
                <a:ext cx="25" cy="394"/>
              </a:xfrm>
              <a:custGeom>
                <a:avLst/>
                <a:gdLst/>
                <a:ahLst/>
                <a:cxnLst>
                  <a:cxn ang="0">
                    <a:pos x="11" y="394"/>
                  </a:cxn>
                  <a:cxn ang="0">
                    <a:pos x="25" y="381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81"/>
                  </a:cxn>
                  <a:cxn ang="0">
                    <a:pos x="11" y="370"/>
                  </a:cxn>
                  <a:cxn ang="0">
                    <a:pos x="11" y="394"/>
                  </a:cxn>
                  <a:cxn ang="0">
                    <a:pos x="25" y="394"/>
                  </a:cxn>
                  <a:cxn ang="0">
                    <a:pos x="25" y="381"/>
                  </a:cxn>
                  <a:cxn ang="0">
                    <a:pos x="11" y="394"/>
                  </a:cxn>
                </a:cxnLst>
                <a:rect l="0" t="0" r="r" b="b"/>
                <a:pathLst>
                  <a:path w="25" h="394">
                    <a:moveTo>
                      <a:pt x="11" y="394"/>
                    </a:moveTo>
                    <a:lnTo>
                      <a:pt x="25" y="381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81"/>
                    </a:lnTo>
                    <a:lnTo>
                      <a:pt x="11" y="370"/>
                    </a:lnTo>
                    <a:lnTo>
                      <a:pt x="11" y="394"/>
                    </a:lnTo>
                    <a:lnTo>
                      <a:pt x="25" y="394"/>
                    </a:lnTo>
                    <a:lnTo>
                      <a:pt x="25" y="381"/>
                    </a:lnTo>
                    <a:lnTo>
                      <a:pt x="11" y="3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6" name="Freeform 332"/>
              <p:cNvSpPr>
                <a:spLocks/>
              </p:cNvSpPr>
              <p:nvPr/>
            </p:nvSpPr>
            <p:spPr bwMode="auto">
              <a:xfrm>
                <a:off x="2205" y="2987"/>
                <a:ext cx="276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2" y="24"/>
                  </a:cxn>
                  <a:cxn ang="0">
                    <a:pos x="276" y="24"/>
                  </a:cxn>
                  <a:cxn ang="0">
                    <a:pos x="276" y="0"/>
                  </a:cxn>
                  <a:cxn ang="0">
                    <a:pos x="12" y="0"/>
                  </a:cxn>
                  <a:cxn ang="0">
                    <a:pos x="25" y="11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0" y="11"/>
                  </a:cxn>
                </a:cxnLst>
                <a:rect l="0" t="0" r="r" b="b"/>
                <a:pathLst>
                  <a:path w="276" h="24">
                    <a:moveTo>
                      <a:pt x="0" y="11"/>
                    </a:moveTo>
                    <a:lnTo>
                      <a:pt x="12" y="24"/>
                    </a:lnTo>
                    <a:lnTo>
                      <a:pt x="276" y="24"/>
                    </a:lnTo>
                    <a:lnTo>
                      <a:pt x="276" y="0"/>
                    </a:lnTo>
                    <a:lnTo>
                      <a:pt x="12" y="0"/>
                    </a:lnTo>
                    <a:lnTo>
                      <a:pt x="25" y="11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7" name="Freeform 333"/>
              <p:cNvSpPr>
                <a:spLocks/>
              </p:cNvSpPr>
              <p:nvPr/>
            </p:nvSpPr>
            <p:spPr bwMode="auto">
              <a:xfrm>
                <a:off x="2205" y="2606"/>
                <a:ext cx="25" cy="39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1"/>
                  </a:cxn>
                  <a:cxn ang="0">
                    <a:pos x="0" y="392"/>
                  </a:cxn>
                  <a:cxn ang="0">
                    <a:pos x="25" y="392"/>
                  </a:cxn>
                  <a:cxn ang="0">
                    <a:pos x="25" y="11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2" y="0"/>
                  </a:cxn>
                </a:cxnLst>
                <a:rect l="0" t="0" r="r" b="b"/>
                <a:pathLst>
                  <a:path w="25" h="392">
                    <a:moveTo>
                      <a:pt x="12" y="0"/>
                    </a:moveTo>
                    <a:lnTo>
                      <a:pt x="0" y="11"/>
                    </a:lnTo>
                    <a:lnTo>
                      <a:pt x="0" y="392"/>
                    </a:lnTo>
                    <a:lnTo>
                      <a:pt x="25" y="392"/>
                    </a:lnTo>
                    <a:lnTo>
                      <a:pt x="25" y="11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" name="Rectangle 334"/>
              <p:cNvSpPr>
                <a:spLocks noChangeArrowheads="1"/>
              </p:cNvSpPr>
              <p:nvPr/>
            </p:nvSpPr>
            <p:spPr bwMode="auto">
              <a:xfrm>
                <a:off x="2217" y="3034"/>
                <a:ext cx="264" cy="344"/>
              </a:xfrm>
              <a:prstGeom prst="rect">
                <a:avLst/>
              </a:prstGeom>
              <a:solidFill>
                <a:srgbClr val="84CC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" name="Freeform 335"/>
              <p:cNvSpPr>
                <a:spLocks/>
              </p:cNvSpPr>
              <p:nvPr/>
            </p:nvSpPr>
            <p:spPr bwMode="auto">
              <a:xfrm>
                <a:off x="2217" y="3021"/>
                <a:ext cx="278" cy="26"/>
              </a:xfrm>
              <a:custGeom>
                <a:avLst/>
                <a:gdLst/>
                <a:ahLst/>
                <a:cxnLst>
                  <a:cxn ang="0">
                    <a:pos x="278" y="13"/>
                  </a:cxn>
                  <a:cxn ang="0">
                    <a:pos x="264" y="0"/>
                  </a:cxn>
                  <a:cxn ang="0">
                    <a:pos x="0" y="0"/>
                  </a:cxn>
                  <a:cxn ang="0">
                    <a:pos x="0" y="26"/>
                  </a:cxn>
                  <a:cxn ang="0">
                    <a:pos x="264" y="26"/>
                  </a:cxn>
                  <a:cxn ang="0">
                    <a:pos x="253" y="13"/>
                  </a:cxn>
                  <a:cxn ang="0">
                    <a:pos x="278" y="13"/>
                  </a:cxn>
                  <a:cxn ang="0">
                    <a:pos x="278" y="0"/>
                  </a:cxn>
                  <a:cxn ang="0">
                    <a:pos x="264" y="0"/>
                  </a:cxn>
                  <a:cxn ang="0">
                    <a:pos x="278" y="13"/>
                  </a:cxn>
                </a:cxnLst>
                <a:rect l="0" t="0" r="r" b="b"/>
                <a:pathLst>
                  <a:path w="278" h="26">
                    <a:moveTo>
                      <a:pt x="278" y="13"/>
                    </a:moveTo>
                    <a:lnTo>
                      <a:pt x="264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264" y="26"/>
                    </a:lnTo>
                    <a:lnTo>
                      <a:pt x="253" y="13"/>
                    </a:lnTo>
                    <a:lnTo>
                      <a:pt x="278" y="13"/>
                    </a:lnTo>
                    <a:lnTo>
                      <a:pt x="278" y="0"/>
                    </a:lnTo>
                    <a:lnTo>
                      <a:pt x="264" y="0"/>
                    </a:lnTo>
                    <a:lnTo>
                      <a:pt x="27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" name="Freeform 336"/>
              <p:cNvSpPr>
                <a:spLocks/>
              </p:cNvSpPr>
              <p:nvPr/>
            </p:nvSpPr>
            <p:spPr bwMode="auto">
              <a:xfrm>
                <a:off x="2470" y="3034"/>
                <a:ext cx="25" cy="357"/>
              </a:xfrm>
              <a:custGeom>
                <a:avLst/>
                <a:gdLst/>
                <a:ahLst/>
                <a:cxnLst>
                  <a:cxn ang="0">
                    <a:pos x="11" y="357"/>
                  </a:cxn>
                  <a:cxn ang="0">
                    <a:pos x="25" y="34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44"/>
                  </a:cxn>
                  <a:cxn ang="0">
                    <a:pos x="11" y="332"/>
                  </a:cxn>
                  <a:cxn ang="0">
                    <a:pos x="11" y="357"/>
                  </a:cxn>
                  <a:cxn ang="0">
                    <a:pos x="25" y="357"/>
                  </a:cxn>
                  <a:cxn ang="0">
                    <a:pos x="25" y="344"/>
                  </a:cxn>
                  <a:cxn ang="0">
                    <a:pos x="11" y="357"/>
                  </a:cxn>
                </a:cxnLst>
                <a:rect l="0" t="0" r="r" b="b"/>
                <a:pathLst>
                  <a:path w="25" h="357">
                    <a:moveTo>
                      <a:pt x="11" y="357"/>
                    </a:moveTo>
                    <a:lnTo>
                      <a:pt x="25" y="34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44"/>
                    </a:lnTo>
                    <a:lnTo>
                      <a:pt x="11" y="332"/>
                    </a:lnTo>
                    <a:lnTo>
                      <a:pt x="11" y="357"/>
                    </a:lnTo>
                    <a:lnTo>
                      <a:pt x="25" y="357"/>
                    </a:lnTo>
                    <a:lnTo>
                      <a:pt x="25" y="344"/>
                    </a:lnTo>
                    <a:lnTo>
                      <a:pt x="11" y="3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" name="Freeform 337"/>
              <p:cNvSpPr>
                <a:spLocks/>
              </p:cNvSpPr>
              <p:nvPr/>
            </p:nvSpPr>
            <p:spPr bwMode="auto">
              <a:xfrm>
                <a:off x="2205" y="3366"/>
                <a:ext cx="276" cy="2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2" y="25"/>
                  </a:cxn>
                  <a:cxn ang="0">
                    <a:pos x="276" y="25"/>
                  </a:cxn>
                  <a:cxn ang="0">
                    <a:pos x="276" y="0"/>
                  </a:cxn>
                  <a:cxn ang="0">
                    <a:pos x="12" y="0"/>
                  </a:cxn>
                  <a:cxn ang="0">
                    <a:pos x="25" y="12"/>
                  </a:cxn>
                  <a:cxn ang="0">
                    <a:pos x="0" y="12"/>
                  </a:cxn>
                  <a:cxn ang="0">
                    <a:pos x="0" y="25"/>
                  </a:cxn>
                  <a:cxn ang="0">
                    <a:pos x="12" y="25"/>
                  </a:cxn>
                  <a:cxn ang="0">
                    <a:pos x="0" y="12"/>
                  </a:cxn>
                </a:cxnLst>
                <a:rect l="0" t="0" r="r" b="b"/>
                <a:pathLst>
                  <a:path w="276" h="25">
                    <a:moveTo>
                      <a:pt x="0" y="12"/>
                    </a:moveTo>
                    <a:lnTo>
                      <a:pt x="12" y="25"/>
                    </a:lnTo>
                    <a:lnTo>
                      <a:pt x="276" y="25"/>
                    </a:lnTo>
                    <a:lnTo>
                      <a:pt x="276" y="0"/>
                    </a:lnTo>
                    <a:lnTo>
                      <a:pt x="12" y="0"/>
                    </a:lnTo>
                    <a:lnTo>
                      <a:pt x="25" y="12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" name="Freeform 338"/>
              <p:cNvSpPr>
                <a:spLocks/>
              </p:cNvSpPr>
              <p:nvPr/>
            </p:nvSpPr>
            <p:spPr bwMode="auto">
              <a:xfrm>
                <a:off x="2205" y="3021"/>
                <a:ext cx="25" cy="35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3"/>
                  </a:cxn>
                  <a:cxn ang="0">
                    <a:pos x="0" y="357"/>
                  </a:cxn>
                  <a:cxn ang="0">
                    <a:pos x="25" y="357"/>
                  </a:cxn>
                  <a:cxn ang="0">
                    <a:pos x="25" y="13"/>
                  </a:cxn>
                  <a:cxn ang="0">
                    <a:pos x="12" y="2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2" y="0"/>
                  </a:cxn>
                </a:cxnLst>
                <a:rect l="0" t="0" r="r" b="b"/>
                <a:pathLst>
                  <a:path w="25" h="357">
                    <a:moveTo>
                      <a:pt x="12" y="0"/>
                    </a:moveTo>
                    <a:lnTo>
                      <a:pt x="0" y="13"/>
                    </a:lnTo>
                    <a:lnTo>
                      <a:pt x="0" y="357"/>
                    </a:lnTo>
                    <a:lnTo>
                      <a:pt x="25" y="357"/>
                    </a:lnTo>
                    <a:lnTo>
                      <a:pt x="25" y="13"/>
                    </a:lnTo>
                    <a:lnTo>
                      <a:pt x="12" y="2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3" name="Rectangle 339"/>
              <p:cNvSpPr>
                <a:spLocks noChangeArrowheads="1"/>
              </p:cNvSpPr>
              <p:nvPr/>
            </p:nvSpPr>
            <p:spPr bwMode="auto">
              <a:xfrm>
                <a:off x="1867" y="3225"/>
                <a:ext cx="845" cy="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" name="Freeform 340"/>
              <p:cNvSpPr>
                <a:spLocks/>
              </p:cNvSpPr>
              <p:nvPr/>
            </p:nvSpPr>
            <p:spPr bwMode="auto">
              <a:xfrm>
                <a:off x="1867" y="3214"/>
                <a:ext cx="857" cy="25"/>
              </a:xfrm>
              <a:custGeom>
                <a:avLst/>
                <a:gdLst/>
                <a:ahLst/>
                <a:cxnLst>
                  <a:cxn ang="0">
                    <a:pos x="857" y="11"/>
                  </a:cxn>
                  <a:cxn ang="0">
                    <a:pos x="845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845" y="25"/>
                  </a:cxn>
                  <a:cxn ang="0">
                    <a:pos x="832" y="11"/>
                  </a:cxn>
                  <a:cxn ang="0">
                    <a:pos x="857" y="11"/>
                  </a:cxn>
                  <a:cxn ang="0">
                    <a:pos x="857" y="0"/>
                  </a:cxn>
                  <a:cxn ang="0">
                    <a:pos x="845" y="0"/>
                  </a:cxn>
                  <a:cxn ang="0">
                    <a:pos x="857" y="11"/>
                  </a:cxn>
                </a:cxnLst>
                <a:rect l="0" t="0" r="r" b="b"/>
                <a:pathLst>
                  <a:path w="857" h="25">
                    <a:moveTo>
                      <a:pt x="857" y="11"/>
                    </a:moveTo>
                    <a:lnTo>
                      <a:pt x="845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845" y="25"/>
                    </a:lnTo>
                    <a:lnTo>
                      <a:pt x="832" y="11"/>
                    </a:lnTo>
                    <a:lnTo>
                      <a:pt x="857" y="11"/>
                    </a:lnTo>
                    <a:lnTo>
                      <a:pt x="857" y="0"/>
                    </a:lnTo>
                    <a:lnTo>
                      <a:pt x="845" y="0"/>
                    </a:lnTo>
                    <a:lnTo>
                      <a:pt x="85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5" name="Freeform 341"/>
              <p:cNvSpPr>
                <a:spLocks/>
              </p:cNvSpPr>
              <p:nvPr/>
            </p:nvSpPr>
            <p:spPr bwMode="auto">
              <a:xfrm>
                <a:off x="2699" y="3225"/>
                <a:ext cx="25" cy="55"/>
              </a:xfrm>
              <a:custGeom>
                <a:avLst/>
                <a:gdLst/>
                <a:ahLst/>
                <a:cxnLst>
                  <a:cxn ang="0">
                    <a:pos x="13" y="55"/>
                  </a:cxn>
                  <a:cxn ang="0">
                    <a:pos x="25" y="4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13" y="30"/>
                  </a:cxn>
                  <a:cxn ang="0">
                    <a:pos x="13" y="55"/>
                  </a:cxn>
                  <a:cxn ang="0">
                    <a:pos x="25" y="55"/>
                  </a:cxn>
                  <a:cxn ang="0">
                    <a:pos x="25" y="44"/>
                  </a:cxn>
                  <a:cxn ang="0">
                    <a:pos x="13" y="55"/>
                  </a:cxn>
                </a:cxnLst>
                <a:rect l="0" t="0" r="r" b="b"/>
                <a:pathLst>
                  <a:path w="25" h="55">
                    <a:moveTo>
                      <a:pt x="13" y="55"/>
                    </a:moveTo>
                    <a:lnTo>
                      <a:pt x="25" y="4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13" y="30"/>
                    </a:lnTo>
                    <a:lnTo>
                      <a:pt x="13" y="55"/>
                    </a:lnTo>
                    <a:lnTo>
                      <a:pt x="25" y="55"/>
                    </a:lnTo>
                    <a:lnTo>
                      <a:pt x="25" y="44"/>
                    </a:lnTo>
                    <a:lnTo>
                      <a:pt x="13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6" name="Freeform 342"/>
              <p:cNvSpPr>
                <a:spLocks/>
              </p:cNvSpPr>
              <p:nvPr/>
            </p:nvSpPr>
            <p:spPr bwMode="auto">
              <a:xfrm>
                <a:off x="1854" y="3255"/>
                <a:ext cx="858" cy="2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3" y="25"/>
                  </a:cxn>
                  <a:cxn ang="0">
                    <a:pos x="858" y="25"/>
                  </a:cxn>
                  <a:cxn ang="0">
                    <a:pos x="858" y="0"/>
                  </a:cxn>
                  <a:cxn ang="0">
                    <a:pos x="13" y="0"/>
                  </a:cxn>
                  <a:cxn ang="0">
                    <a:pos x="24" y="14"/>
                  </a:cxn>
                  <a:cxn ang="0">
                    <a:pos x="0" y="14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4"/>
                  </a:cxn>
                </a:cxnLst>
                <a:rect l="0" t="0" r="r" b="b"/>
                <a:pathLst>
                  <a:path w="858" h="25">
                    <a:moveTo>
                      <a:pt x="0" y="14"/>
                    </a:moveTo>
                    <a:lnTo>
                      <a:pt x="13" y="25"/>
                    </a:lnTo>
                    <a:lnTo>
                      <a:pt x="858" y="25"/>
                    </a:lnTo>
                    <a:lnTo>
                      <a:pt x="858" y="0"/>
                    </a:lnTo>
                    <a:lnTo>
                      <a:pt x="13" y="0"/>
                    </a:lnTo>
                    <a:lnTo>
                      <a:pt x="24" y="14"/>
                    </a:lnTo>
                    <a:lnTo>
                      <a:pt x="0" y="14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7" name="Freeform 343"/>
              <p:cNvSpPr>
                <a:spLocks/>
              </p:cNvSpPr>
              <p:nvPr/>
            </p:nvSpPr>
            <p:spPr bwMode="auto">
              <a:xfrm>
                <a:off x="1854" y="3214"/>
                <a:ext cx="24" cy="5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55"/>
                  </a:cxn>
                  <a:cxn ang="0">
                    <a:pos x="24" y="55"/>
                  </a:cxn>
                  <a:cxn ang="0">
                    <a:pos x="24" y="11"/>
                  </a:cxn>
                  <a:cxn ang="0">
                    <a:pos x="13" y="25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4" h="55">
                    <a:moveTo>
                      <a:pt x="13" y="0"/>
                    </a:moveTo>
                    <a:lnTo>
                      <a:pt x="0" y="11"/>
                    </a:lnTo>
                    <a:lnTo>
                      <a:pt x="0" y="55"/>
                    </a:lnTo>
                    <a:lnTo>
                      <a:pt x="24" y="55"/>
                    </a:lnTo>
                    <a:lnTo>
                      <a:pt x="24" y="11"/>
                    </a:lnTo>
                    <a:lnTo>
                      <a:pt x="13" y="25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8" name="Rectangle 344"/>
              <p:cNvSpPr>
                <a:spLocks noChangeArrowheads="1"/>
              </p:cNvSpPr>
              <p:nvPr/>
            </p:nvSpPr>
            <p:spPr bwMode="auto">
              <a:xfrm>
                <a:off x="2620" y="3255"/>
                <a:ext cx="57" cy="3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" name="Freeform 345"/>
              <p:cNvSpPr>
                <a:spLocks/>
              </p:cNvSpPr>
              <p:nvPr/>
            </p:nvSpPr>
            <p:spPr bwMode="auto">
              <a:xfrm>
                <a:off x="2620" y="3244"/>
                <a:ext cx="68" cy="25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57" y="25"/>
                  </a:cxn>
                  <a:cxn ang="0">
                    <a:pos x="44" y="11"/>
                  </a:cxn>
                  <a:cxn ang="0">
                    <a:pos x="68" y="11"/>
                  </a:cxn>
                  <a:cxn ang="0">
                    <a:pos x="68" y="0"/>
                  </a:cxn>
                  <a:cxn ang="0">
                    <a:pos x="57" y="0"/>
                  </a:cxn>
                  <a:cxn ang="0">
                    <a:pos x="68" y="11"/>
                  </a:cxn>
                </a:cxnLst>
                <a:rect l="0" t="0" r="r" b="b"/>
                <a:pathLst>
                  <a:path w="68" h="25">
                    <a:moveTo>
                      <a:pt x="68" y="11"/>
                    </a:moveTo>
                    <a:lnTo>
                      <a:pt x="57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57" y="25"/>
                    </a:lnTo>
                    <a:lnTo>
                      <a:pt x="44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6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" name="Freeform 346"/>
              <p:cNvSpPr>
                <a:spLocks/>
              </p:cNvSpPr>
              <p:nvPr/>
            </p:nvSpPr>
            <p:spPr bwMode="auto">
              <a:xfrm>
                <a:off x="2664" y="3255"/>
                <a:ext cx="24" cy="323"/>
              </a:xfrm>
              <a:custGeom>
                <a:avLst/>
                <a:gdLst/>
                <a:ahLst/>
                <a:cxnLst>
                  <a:cxn ang="0">
                    <a:pos x="13" y="323"/>
                  </a:cxn>
                  <a:cxn ang="0">
                    <a:pos x="24" y="312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12"/>
                  </a:cxn>
                  <a:cxn ang="0">
                    <a:pos x="13" y="299"/>
                  </a:cxn>
                  <a:cxn ang="0">
                    <a:pos x="13" y="323"/>
                  </a:cxn>
                  <a:cxn ang="0">
                    <a:pos x="24" y="323"/>
                  </a:cxn>
                  <a:cxn ang="0">
                    <a:pos x="24" y="312"/>
                  </a:cxn>
                  <a:cxn ang="0">
                    <a:pos x="13" y="323"/>
                  </a:cxn>
                </a:cxnLst>
                <a:rect l="0" t="0" r="r" b="b"/>
                <a:pathLst>
                  <a:path w="24" h="323">
                    <a:moveTo>
                      <a:pt x="13" y="323"/>
                    </a:moveTo>
                    <a:lnTo>
                      <a:pt x="24" y="3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12"/>
                    </a:lnTo>
                    <a:lnTo>
                      <a:pt x="13" y="299"/>
                    </a:lnTo>
                    <a:lnTo>
                      <a:pt x="13" y="323"/>
                    </a:lnTo>
                    <a:lnTo>
                      <a:pt x="24" y="323"/>
                    </a:lnTo>
                    <a:lnTo>
                      <a:pt x="24" y="312"/>
                    </a:lnTo>
                    <a:lnTo>
                      <a:pt x="13" y="3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" name="Freeform 347"/>
              <p:cNvSpPr>
                <a:spLocks/>
              </p:cNvSpPr>
              <p:nvPr/>
            </p:nvSpPr>
            <p:spPr bwMode="auto">
              <a:xfrm>
                <a:off x="2607" y="3554"/>
                <a:ext cx="70" cy="2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4"/>
                  </a:cxn>
                  <a:cxn ang="0">
                    <a:pos x="70" y="24"/>
                  </a:cxn>
                  <a:cxn ang="0">
                    <a:pos x="70" y="0"/>
                  </a:cxn>
                  <a:cxn ang="0">
                    <a:pos x="13" y="0"/>
                  </a:cxn>
                  <a:cxn ang="0">
                    <a:pos x="25" y="13"/>
                  </a:cxn>
                  <a:cxn ang="0">
                    <a:pos x="0" y="13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0" y="13"/>
                  </a:cxn>
                </a:cxnLst>
                <a:rect l="0" t="0" r="r" b="b"/>
                <a:pathLst>
                  <a:path w="70" h="24">
                    <a:moveTo>
                      <a:pt x="0" y="13"/>
                    </a:moveTo>
                    <a:lnTo>
                      <a:pt x="13" y="24"/>
                    </a:lnTo>
                    <a:lnTo>
                      <a:pt x="70" y="24"/>
                    </a:lnTo>
                    <a:lnTo>
                      <a:pt x="70" y="0"/>
                    </a:lnTo>
                    <a:lnTo>
                      <a:pt x="13" y="0"/>
                    </a:lnTo>
                    <a:lnTo>
                      <a:pt x="25" y="13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13" y="2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2" name="Freeform 348"/>
              <p:cNvSpPr>
                <a:spLocks/>
              </p:cNvSpPr>
              <p:nvPr/>
            </p:nvSpPr>
            <p:spPr bwMode="auto">
              <a:xfrm>
                <a:off x="2607" y="3244"/>
                <a:ext cx="25" cy="32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323"/>
                  </a:cxn>
                  <a:cxn ang="0">
                    <a:pos x="25" y="323"/>
                  </a:cxn>
                  <a:cxn ang="0">
                    <a:pos x="25" y="11"/>
                  </a:cxn>
                  <a:cxn ang="0">
                    <a:pos x="13" y="25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5" h="323">
                    <a:moveTo>
                      <a:pt x="13" y="0"/>
                    </a:moveTo>
                    <a:lnTo>
                      <a:pt x="0" y="11"/>
                    </a:lnTo>
                    <a:lnTo>
                      <a:pt x="0" y="323"/>
                    </a:lnTo>
                    <a:lnTo>
                      <a:pt x="25" y="323"/>
                    </a:lnTo>
                    <a:lnTo>
                      <a:pt x="25" y="11"/>
                    </a:lnTo>
                    <a:lnTo>
                      <a:pt x="13" y="25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3" name="Rectangle 349"/>
              <p:cNvSpPr>
                <a:spLocks noChangeArrowheads="1"/>
              </p:cNvSpPr>
              <p:nvPr/>
            </p:nvSpPr>
            <p:spPr bwMode="auto">
              <a:xfrm>
                <a:off x="2519" y="3261"/>
                <a:ext cx="54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4" name="Freeform 350"/>
              <p:cNvSpPr>
                <a:spLocks/>
              </p:cNvSpPr>
              <p:nvPr/>
            </p:nvSpPr>
            <p:spPr bwMode="auto">
              <a:xfrm>
                <a:off x="2519" y="3250"/>
                <a:ext cx="68" cy="24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4" y="24"/>
                  </a:cxn>
                  <a:cxn ang="0">
                    <a:pos x="43" y="11"/>
                  </a:cxn>
                  <a:cxn ang="0">
                    <a:pos x="68" y="11"/>
                  </a:cxn>
                  <a:cxn ang="0">
                    <a:pos x="68" y="0"/>
                  </a:cxn>
                  <a:cxn ang="0">
                    <a:pos x="54" y="0"/>
                  </a:cxn>
                  <a:cxn ang="0">
                    <a:pos x="68" y="11"/>
                  </a:cxn>
                </a:cxnLst>
                <a:rect l="0" t="0" r="r" b="b"/>
                <a:pathLst>
                  <a:path w="68" h="24">
                    <a:moveTo>
                      <a:pt x="68" y="11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4" y="24"/>
                    </a:lnTo>
                    <a:lnTo>
                      <a:pt x="43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54" y="0"/>
                    </a:lnTo>
                    <a:lnTo>
                      <a:pt x="6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5" name="Freeform 351"/>
              <p:cNvSpPr>
                <a:spLocks/>
              </p:cNvSpPr>
              <p:nvPr/>
            </p:nvSpPr>
            <p:spPr bwMode="auto">
              <a:xfrm>
                <a:off x="2562" y="3261"/>
                <a:ext cx="25" cy="316"/>
              </a:xfrm>
              <a:custGeom>
                <a:avLst/>
                <a:gdLst/>
                <a:ahLst/>
                <a:cxnLst>
                  <a:cxn ang="0">
                    <a:pos x="11" y="316"/>
                  </a:cxn>
                  <a:cxn ang="0">
                    <a:pos x="25" y="30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1" y="291"/>
                  </a:cxn>
                  <a:cxn ang="0">
                    <a:pos x="11" y="316"/>
                  </a:cxn>
                  <a:cxn ang="0">
                    <a:pos x="25" y="316"/>
                  </a:cxn>
                  <a:cxn ang="0">
                    <a:pos x="25" y="304"/>
                  </a:cxn>
                  <a:cxn ang="0">
                    <a:pos x="11" y="316"/>
                  </a:cxn>
                </a:cxnLst>
                <a:rect l="0" t="0" r="r" b="b"/>
                <a:pathLst>
                  <a:path w="25" h="316">
                    <a:moveTo>
                      <a:pt x="11" y="316"/>
                    </a:moveTo>
                    <a:lnTo>
                      <a:pt x="25" y="3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1" y="291"/>
                    </a:lnTo>
                    <a:lnTo>
                      <a:pt x="11" y="316"/>
                    </a:lnTo>
                    <a:lnTo>
                      <a:pt x="25" y="316"/>
                    </a:lnTo>
                    <a:lnTo>
                      <a:pt x="25" y="304"/>
                    </a:lnTo>
                    <a:lnTo>
                      <a:pt x="11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6" name="Freeform 352"/>
              <p:cNvSpPr>
                <a:spLocks/>
              </p:cNvSpPr>
              <p:nvPr/>
            </p:nvSpPr>
            <p:spPr bwMode="auto">
              <a:xfrm>
                <a:off x="2508" y="3552"/>
                <a:ext cx="65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1" y="25"/>
                  </a:cxn>
                  <a:cxn ang="0">
                    <a:pos x="65" y="25"/>
                  </a:cxn>
                  <a:cxn ang="0">
                    <a:pos x="65" y="0"/>
                  </a:cxn>
                  <a:cxn ang="0">
                    <a:pos x="11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1" y="25"/>
                  </a:cxn>
                  <a:cxn ang="0">
                    <a:pos x="0" y="13"/>
                  </a:cxn>
                </a:cxnLst>
                <a:rect l="0" t="0" r="r" b="b"/>
                <a:pathLst>
                  <a:path w="65" h="25">
                    <a:moveTo>
                      <a:pt x="0" y="13"/>
                    </a:moveTo>
                    <a:lnTo>
                      <a:pt x="11" y="25"/>
                    </a:lnTo>
                    <a:lnTo>
                      <a:pt x="65" y="25"/>
                    </a:lnTo>
                    <a:lnTo>
                      <a:pt x="65" y="0"/>
                    </a:lnTo>
                    <a:lnTo>
                      <a:pt x="11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7" name="Freeform 353"/>
              <p:cNvSpPr>
                <a:spLocks/>
              </p:cNvSpPr>
              <p:nvPr/>
            </p:nvSpPr>
            <p:spPr bwMode="auto">
              <a:xfrm>
                <a:off x="2508" y="3250"/>
                <a:ext cx="24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1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1" y="0"/>
                  </a:cxn>
                </a:cxnLst>
                <a:rect l="0" t="0" r="r" b="b"/>
                <a:pathLst>
                  <a:path w="24" h="315">
                    <a:moveTo>
                      <a:pt x="11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1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8" name="Rectangle 354"/>
              <p:cNvSpPr>
                <a:spLocks noChangeArrowheads="1"/>
              </p:cNvSpPr>
              <p:nvPr/>
            </p:nvSpPr>
            <p:spPr bwMode="auto">
              <a:xfrm>
                <a:off x="2425" y="3261"/>
                <a:ext cx="55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" name="Freeform 355"/>
              <p:cNvSpPr>
                <a:spLocks/>
              </p:cNvSpPr>
              <p:nvPr/>
            </p:nvSpPr>
            <p:spPr bwMode="auto">
              <a:xfrm>
                <a:off x="2425" y="3250"/>
                <a:ext cx="68" cy="24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5" y="24"/>
                  </a:cxn>
                  <a:cxn ang="0">
                    <a:pos x="43" y="11"/>
                  </a:cxn>
                  <a:cxn ang="0">
                    <a:pos x="68" y="11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68" y="11"/>
                  </a:cxn>
                </a:cxnLst>
                <a:rect l="0" t="0" r="r" b="b"/>
                <a:pathLst>
                  <a:path w="68" h="24">
                    <a:moveTo>
                      <a:pt x="68" y="11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5" y="24"/>
                    </a:lnTo>
                    <a:lnTo>
                      <a:pt x="43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55" y="0"/>
                    </a:lnTo>
                    <a:lnTo>
                      <a:pt x="6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" name="Freeform 356"/>
              <p:cNvSpPr>
                <a:spLocks/>
              </p:cNvSpPr>
              <p:nvPr/>
            </p:nvSpPr>
            <p:spPr bwMode="auto">
              <a:xfrm>
                <a:off x="2468" y="3261"/>
                <a:ext cx="25" cy="316"/>
              </a:xfrm>
              <a:custGeom>
                <a:avLst/>
                <a:gdLst/>
                <a:ahLst/>
                <a:cxnLst>
                  <a:cxn ang="0">
                    <a:pos x="12" y="316"/>
                  </a:cxn>
                  <a:cxn ang="0">
                    <a:pos x="25" y="30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2" y="291"/>
                  </a:cxn>
                  <a:cxn ang="0">
                    <a:pos x="12" y="316"/>
                  </a:cxn>
                  <a:cxn ang="0">
                    <a:pos x="25" y="316"/>
                  </a:cxn>
                  <a:cxn ang="0">
                    <a:pos x="25" y="304"/>
                  </a:cxn>
                  <a:cxn ang="0">
                    <a:pos x="12" y="316"/>
                  </a:cxn>
                </a:cxnLst>
                <a:rect l="0" t="0" r="r" b="b"/>
                <a:pathLst>
                  <a:path w="25" h="316">
                    <a:moveTo>
                      <a:pt x="12" y="316"/>
                    </a:moveTo>
                    <a:lnTo>
                      <a:pt x="25" y="3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2" y="291"/>
                    </a:lnTo>
                    <a:lnTo>
                      <a:pt x="12" y="316"/>
                    </a:lnTo>
                    <a:lnTo>
                      <a:pt x="25" y="316"/>
                    </a:lnTo>
                    <a:lnTo>
                      <a:pt x="25" y="304"/>
                    </a:lnTo>
                    <a:lnTo>
                      <a:pt x="12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" name="Freeform 357"/>
              <p:cNvSpPr>
                <a:spLocks/>
              </p:cNvSpPr>
              <p:nvPr/>
            </p:nvSpPr>
            <p:spPr bwMode="auto">
              <a:xfrm>
                <a:off x="2414" y="3552"/>
                <a:ext cx="66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1" y="25"/>
                  </a:cxn>
                  <a:cxn ang="0">
                    <a:pos x="66" y="25"/>
                  </a:cxn>
                  <a:cxn ang="0">
                    <a:pos x="66" y="0"/>
                  </a:cxn>
                  <a:cxn ang="0">
                    <a:pos x="11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1" y="25"/>
                  </a:cxn>
                  <a:cxn ang="0">
                    <a:pos x="0" y="13"/>
                  </a:cxn>
                </a:cxnLst>
                <a:rect l="0" t="0" r="r" b="b"/>
                <a:pathLst>
                  <a:path w="66" h="25">
                    <a:moveTo>
                      <a:pt x="0" y="13"/>
                    </a:moveTo>
                    <a:lnTo>
                      <a:pt x="11" y="25"/>
                    </a:lnTo>
                    <a:lnTo>
                      <a:pt x="66" y="25"/>
                    </a:lnTo>
                    <a:lnTo>
                      <a:pt x="66" y="0"/>
                    </a:lnTo>
                    <a:lnTo>
                      <a:pt x="11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2" name="Freeform 358"/>
              <p:cNvSpPr>
                <a:spLocks/>
              </p:cNvSpPr>
              <p:nvPr/>
            </p:nvSpPr>
            <p:spPr bwMode="auto">
              <a:xfrm>
                <a:off x="2414" y="3250"/>
                <a:ext cx="24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1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1" y="0"/>
                  </a:cxn>
                </a:cxnLst>
                <a:rect l="0" t="0" r="r" b="b"/>
                <a:pathLst>
                  <a:path w="24" h="315">
                    <a:moveTo>
                      <a:pt x="11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1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" name="Rectangle 359"/>
              <p:cNvSpPr>
                <a:spLocks noChangeArrowheads="1"/>
              </p:cNvSpPr>
              <p:nvPr/>
            </p:nvSpPr>
            <p:spPr bwMode="auto">
              <a:xfrm>
                <a:off x="2320" y="3261"/>
                <a:ext cx="54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4" name="Freeform 360"/>
              <p:cNvSpPr>
                <a:spLocks/>
              </p:cNvSpPr>
              <p:nvPr/>
            </p:nvSpPr>
            <p:spPr bwMode="auto">
              <a:xfrm>
                <a:off x="2320" y="3250"/>
                <a:ext cx="68" cy="24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4" y="24"/>
                  </a:cxn>
                  <a:cxn ang="0">
                    <a:pos x="43" y="11"/>
                  </a:cxn>
                  <a:cxn ang="0">
                    <a:pos x="68" y="11"/>
                  </a:cxn>
                  <a:cxn ang="0">
                    <a:pos x="68" y="0"/>
                  </a:cxn>
                  <a:cxn ang="0">
                    <a:pos x="54" y="0"/>
                  </a:cxn>
                  <a:cxn ang="0">
                    <a:pos x="68" y="11"/>
                  </a:cxn>
                </a:cxnLst>
                <a:rect l="0" t="0" r="r" b="b"/>
                <a:pathLst>
                  <a:path w="68" h="24">
                    <a:moveTo>
                      <a:pt x="68" y="11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4" y="24"/>
                    </a:lnTo>
                    <a:lnTo>
                      <a:pt x="43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54" y="0"/>
                    </a:lnTo>
                    <a:lnTo>
                      <a:pt x="6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5" name="Freeform 361"/>
              <p:cNvSpPr>
                <a:spLocks/>
              </p:cNvSpPr>
              <p:nvPr/>
            </p:nvSpPr>
            <p:spPr bwMode="auto">
              <a:xfrm>
                <a:off x="2363" y="3261"/>
                <a:ext cx="25" cy="316"/>
              </a:xfrm>
              <a:custGeom>
                <a:avLst/>
                <a:gdLst/>
                <a:ahLst/>
                <a:cxnLst>
                  <a:cxn ang="0">
                    <a:pos x="11" y="316"/>
                  </a:cxn>
                  <a:cxn ang="0">
                    <a:pos x="25" y="30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1" y="291"/>
                  </a:cxn>
                  <a:cxn ang="0">
                    <a:pos x="11" y="316"/>
                  </a:cxn>
                  <a:cxn ang="0">
                    <a:pos x="25" y="316"/>
                  </a:cxn>
                  <a:cxn ang="0">
                    <a:pos x="25" y="304"/>
                  </a:cxn>
                  <a:cxn ang="0">
                    <a:pos x="11" y="316"/>
                  </a:cxn>
                </a:cxnLst>
                <a:rect l="0" t="0" r="r" b="b"/>
                <a:pathLst>
                  <a:path w="25" h="316">
                    <a:moveTo>
                      <a:pt x="11" y="316"/>
                    </a:moveTo>
                    <a:lnTo>
                      <a:pt x="25" y="3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1" y="291"/>
                    </a:lnTo>
                    <a:lnTo>
                      <a:pt x="11" y="316"/>
                    </a:lnTo>
                    <a:lnTo>
                      <a:pt x="25" y="316"/>
                    </a:lnTo>
                    <a:lnTo>
                      <a:pt x="25" y="304"/>
                    </a:lnTo>
                    <a:lnTo>
                      <a:pt x="11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6" name="Freeform 362"/>
              <p:cNvSpPr>
                <a:spLocks/>
              </p:cNvSpPr>
              <p:nvPr/>
            </p:nvSpPr>
            <p:spPr bwMode="auto">
              <a:xfrm>
                <a:off x="2307" y="3552"/>
                <a:ext cx="67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5"/>
                  </a:cxn>
                  <a:cxn ang="0">
                    <a:pos x="67" y="25"/>
                  </a:cxn>
                  <a:cxn ang="0">
                    <a:pos x="67" y="0"/>
                  </a:cxn>
                  <a:cxn ang="0">
                    <a:pos x="13" y="0"/>
                  </a:cxn>
                  <a:cxn ang="0">
                    <a:pos x="26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3"/>
                  </a:cxn>
                </a:cxnLst>
                <a:rect l="0" t="0" r="r" b="b"/>
                <a:pathLst>
                  <a:path w="67" h="25">
                    <a:moveTo>
                      <a:pt x="0" y="13"/>
                    </a:moveTo>
                    <a:lnTo>
                      <a:pt x="13" y="25"/>
                    </a:lnTo>
                    <a:lnTo>
                      <a:pt x="67" y="25"/>
                    </a:lnTo>
                    <a:lnTo>
                      <a:pt x="67" y="0"/>
                    </a:lnTo>
                    <a:lnTo>
                      <a:pt x="13" y="0"/>
                    </a:lnTo>
                    <a:lnTo>
                      <a:pt x="26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7" name="Freeform 363"/>
              <p:cNvSpPr>
                <a:spLocks/>
              </p:cNvSpPr>
              <p:nvPr/>
            </p:nvSpPr>
            <p:spPr bwMode="auto">
              <a:xfrm>
                <a:off x="2307" y="3250"/>
                <a:ext cx="26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6" y="315"/>
                  </a:cxn>
                  <a:cxn ang="0">
                    <a:pos x="26" y="11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6" h="315">
                    <a:moveTo>
                      <a:pt x="13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6" y="315"/>
                    </a:lnTo>
                    <a:lnTo>
                      <a:pt x="26" y="11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8" name="Rectangle 364"/>
              <p:cNvSpPr>
                <a:spLocks noChangeArrowheads="1"/>
              </p:cNvSpPr>
              <p:nvPr/>
            </p:nvSpPr>
            <p:spPr bwMode="auto">
              <a:xfrm>
                <a:off x="2228" y="3261"/>
                <a:ext cx="54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" name="Freeform 365"/>
              <p:cNvSpPr>
                <a:spLocks/>
              </p:cNvSpPr>
              <p:nvPr/>
            </p:nvSpPr>
            <p:spPr bwMode="auto">
              <a:xfrm>
                <a:off x="2228" y="3250"/>
                <a:ext cx="67" cy="24"/>
              </a:xfrm>
              <a:custGeom>
                <a:avLst/>
                <a:gdLst/>
                <a:ahLst/>
                <a:cxnLst>
                  <a:cxn ang="0">
                    <a:pos x="67" y="11"/>
                  </a:cxn>
                  <a:cxn ang="0">
                    <a:pos x="5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4" y="24"/>
                  </a:cxn>
                  <a:cxn ang="0">
                    <a:pos x="43" y="11"/>
                  </a:cxn>
                  <a:cxn ang="0">
                    <a:pos x="67" y="11"/>
                  </a:cxn>
                  <a:cxn ang="0">
                    <a:pos x="67" y="0"/>
                  </a:cxn>
                  <a:cxn ang="0">
                    <a:pos x="54" y="0"/>
                  </a:cxn>
                  <a:cxn ang="0">
                    <a:pos x="67" y="11"/>
                  </a:cxn>
                </a:cxnLst>
                <a:rect l="0" t="0" r="r" b="b"/>
                <a:pathLst>
                  <a:path w="67" h="24">
                    <a:moveTo>
                      <a:pt x="67" y="11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4" y="24"/>
                    </a:lnTo>
                    <a:lnTo>
                      <a:pt x="43" y="11"/>
                    </a:lnTo>
                    <a:lnTo>
                      <a:pt x="67" y="11"/>
                    </a:lnTo>
                    <a:lnTo>
                      <a:pt x="67" y="0"/>
                    </a:lnTo>
                    <a:lnTo>
                      <a:pt x="54" y="0"/>
                    </a:lnTo>
                    <a:lnTo>
                      <a:pt x="6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" name="Freeform 366"/>
              <p:cNvSpPr>
                <a:spLocks/>
              </p:cNvSpPr>
              <p:nvPr/>
            </p:nvSpPr>
            <p:spPr bwMode="auto">
              <a:xfrm>
                <a:off x="2271" y="3261"/>
                <a:ext cx="24" cy="316"/>
              </a:xfrm>
              <a:custGeom>
                <a:avLst/>
                <a:gdLst/>
                <a:ahLst/>
                <a:cxnLst>
                  <a:cxn ang="0">
                    <a:pos x="11" y="316"/>
                  </a:cxn>
                  <a:cxn ang="0">
                    <a:pos x="24" y="304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1" y="291"/>
                  </a:cxn>
                  <a:cxn ang="0">
                    <a:pos x="11" y="316"/>
                  </a:cxn>
                  <a:cxn ang="0">
                    <a:pos x="24" y="316"/>
                  </a:cxn>
                  <a:cxn ang="0">
                    <a:pos x="24" y="304"/>
                  </a:cxn>
                  <a:cxn ang="0">
                    <a:pos x="11" y="316"/>
                  </a:cxn>
                </a:cxnLst>
                <a:rect l="0" t="0" r="r" b="b"/>
                <a:pathLst>
                  <a:path w="24" h="316">
                    <a:moveTo>
                      <a:pt x="11" y="316"/>
                    </a:moveTo>
                    <a:lnTo>
                      <a:pt x="24" y="30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1" y="291"/>
                    </a:lnTo>
                    <a:lnTo>
                      <a:pt x="11" y="316"/>
                    </a:lnTo>
                    <a:lnTo>
                      <a:pt x="24" y="316"/>
                    </a:lnTo>
                    <a:lnTo>
                      <a:pt x="24" y="304"/>
                    </a:lnTo>
                    <a:lnTo>
                      <a:pt x="11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" name="Freeform 367"/>
              <p:cNvSpPr>
                <a:spLocks/>
              </p:cNvSpPr>
              <p:nvPr/>
            </p:nvSpPr>
            <p:spPr bwMode="auto">
              <a:xfrm>
                <a:off x="2217" y="3552"/>
                <a:ext cx="65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1" y="25"/>
                  </a:cxn>
                  <a:cxn ang="0">
                    <a:pos x="65" y="25"/>
                  </a:cxn>
                  <a:cxn ang="0">
                    <a:pos x="65" y="0"/>
                  </a:cxn>
                  <a:cxn ang="0">
                    <a:pos x="11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1" y="25"/>
                  </a:cxn>
                  <a:cxn ang="0">
                    <a:pos x="0" y="13"/>
                  </a:cxn>
                </a:cxnLst>
                <a:rect l="0" t="0" r="r" b="b"/>
                <a:pathLst>
                  <a:path w="65" h="25">
                    <a:moveTo>
                      <a:pt x="0" y="13"/>
                    </a:moveTo>
                    <a:lnTo>
                      <a:pt x="11" y="25"/>
                    </a:lnTo>
                    <a:lnTo>
                      <a:pt x="65" y="25"/>
                    </a:lnTo>
                    <a:lnTo>
                      <a:pt x="65" y="0"/>
                    </a:lnTo>
                    <a:lnTo>
                      <a:pt x="11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" name="Freeform 368"/>
              <p:cNvSpPr>
                <a:spLocks/>
              </p:cNvSpPr>
              <p:nvPr/>
            </p:nvSpPr>
            <p:spPr bwMode="auto">
              <a:xfrm>
                <a:off x="2217" y="3250"/>
                <a:ext cx="24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1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1" y="0"/>
                  </a:cxn>
                </a:cxnLst>
                <a:rect l="0" t="0" r="r" b="b"/>
                <a:pathLst>
                  <a:path w="24" h="315">
                    <a:moveTo>
                      <a:pt x="11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1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" name="Rectangle 369"/>
              <p:cNvSpPr>
                <a:spLocks noChangeArrowheads="1"/>
              </p:cNvSpPr>
              <p:nvPr/>
            </p:nvSpPr>
            <p:spPr bwMode="auto">
              <a:xfrm>
                <a:off x="2134" y="3261"/>
                <a:ext cx="54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" name="Freeform 370"/>
              <p:cNvSpPr>
                <a:spLocks/>
              </p:cNvSpPr>
              <p:nvPr/>
            </p:nvSpPr>
            <p:spPr bwMode="auto">
              <a:xfrm>
                <a:off x="2134" y="3250"/>
                <a:ext cx="68" cy="24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4" y="24"/>
                  </a:cxn>
                  <a:cxn ang="0">
                    <a:pos x="43" y="11"/>
                  </a:cxn>
                  <a:cxn ang="0">
                    <a:pos x="68" y="11"/>
                  </a:cxn>
                  <a:cxn ang="0">
                    <a:pos x="68" y="0"/>
                  </a:cxn>
                  <a:cxn ang="0">
                    <a:pos x="54" y="0"/>
                  </a:cxn>
                  <a:cxn ang="0">
                    <a:pos x="68" y="11"/>
                  </a:cxn>
                </a:cxnLst>
                <a:rect l="0" t="0" r="r" b="b"/>
                <a:pathLst>
                  <a:path w="68" h="24">
                    <a:moveTo>
                      <a:pt x="68" y="11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4" y="24"/>
                    </a:lnTo>
                    <a:lnTo>
                      <a:pt x="43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54" y="0"/>
                    </a:lnTo>
                    <a:lnTo>
                      <a:pt x="6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" name="Freeform 371"/>
              <p:cNvSpPr>
                <a:spLocks/>
              </p:cNvSpPr>
              <p:nvPr/>
            </p:nvSpPr>
            <p:spPr bwMode="auto">
              <a:xfrm>
                <a:off x="2177" y="3261"/>
                <a:ext cx="25" cy="316"/>
              </a:xfrm>
              <a:custGeom>
                <a:avLst/>
                <a:gdLst/>
                <a:ahLst/>
                <a:cxnLst>
                  <a:cxn ang="0">
                    <a:pos x="11" y="316"/>
                  </a:cxn>
                  <a:cxn ang="0">
                    <a:pos x="25" y="30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1" y="291"/>
                  </a:cxn>
                  <a:cxn ang="0">
                    <a:pos x="11" y="316"/>
                  </a:cxn>
                  <a:cxn ang="0">
                    <a:pos x="25" y="316"/>
                  </a:cxn>
                  <a:cxn ang="0">
                    <a:pos x="25" y="304"/>
                  </a:cxn>
                  <a:cxn ang="0">
                    <a:pos x="11" y="316"/>
                  </a:cxn>
                </a:cxnLst>
                <a:rect l="0" t="0" r="r" b="b"/>
                <a:pathLst>
                  <a:path w="25" h="316">
                    <a:moveTo>
                      <a:pt x="11" y="316"/>
                    </a:moveTo>
                    <a:lnTo>
                      <a:pt x="25" y="3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1" y="291"/>
                    </a:lnTo>
                    <a:lnTo>
                      <a:pt x="11" y="316"/>
                    </a:lnTo>
                    <a:lnTo>
                      <a:pt x="25" y="316"/>
                    </a:lnTo>
                    <a:lnTo>
                      <a:pt x="25" y="304"/>
                    </a:lnTo>
                    <a:lnTo>
                      <a:pt x="11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" name="Freeform 372"/>
              <p:cNvSpPr>
                <a:spLocks/>
              </p:cNvSpPr>
              <p:nvPr/>
            </p:nvSpPr>
            <p:spPr bwMode="auto">
              <a:xfrm>
                <a:off x="2123" y="3552"/>
                <a:ext cx="65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1" y="25"/>
                  </a:cxn>
                  <a:cxn ang="0">
                    <a:pos x="65" y="25"/>
                  </a:cxn>
                  <a:cxn ang="0">
                    <a:pos x="65" y="0"/>
                  </a:cxn>
                  <a:cxn ang="0">
                    <a:pos x="11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1" y="25"/>
                  </a:cxn>
                  <a:cxn ang="0">
                    <a:pos x="0" y="13"/>
                  </a:cxn>
                </a:cxnLst>
                <a:rect l="0" t="0" r="r" b="b"/>
                <a:pathLst>
                  <a:path w="65" h="25">
                    <a:moveTo>
                      <a:pt x="0" y="13"/>
                    </a:moveTo>
                    <a:lnTo>
                      <a:pt x="11" y="25"/>
                    </a:lnTo>
                    <a:lnTo>
                      <a:pt x="65" y="25"/>
                    </a:lnTo>
                    <a:lnTo>
                      <a:pt x="65" y="0"/>
                    </a:lnTo>
                    <a:lnTo>
                      <a:pt x="11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1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" name="Freeform 373"/>
              <p:cNvSpPr>
                <a:spLocks/>
              </p:cNvSpPr>
              <p:nvPr/>
            </p:nvSpPr>
            <p:spPr bwMode="auto">
              <a:xfrm>
                <a:off x="2123" y="3250"/>
                <a:ext cx="24" cy="3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1"/>
                  </a:cxn>
                  <a:cxn ang="0">
                    <a:pos x="11" y="2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1" y="0"/>
                  </a:cxn>
                </a:cxnLst>
                <a:rect l="0" t="0" r="r" b="b"/>
                <a:pathLst>
                  <a:path w="24" h="315">
                    <a:moveTo>
                      <a:pt x="11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1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" name="Rectangle 374"/>
              <p:cNvSpPr>
                <a:spLocks noChangeArrowheads="1"/>
              </p:cNvSpPr>
              <p:nvPr/>
            </p:nvSpPr>
            <p:spPr bwMode="auto">
              <a:xfrm>
                <a:off x="2042" y="3261"/>
                <a:ext cx="54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" name="Freeform 375"/>
              <p:cNvSpPr>
                <a:spLocks/>
              </p:cNvSpPr>
              <p:nvPr/>
            </p:nvSpPr>
            <p:spPr bwMode="auto">
              <a:xfrm>
                <a:off x="2042" y="3250"/>
                <a:ext cx="66" cy="2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4" y="24"/>
                  </a:cxn>
                  <a:cxn ang="0">
                    <a:pos x="41" y="11"/>
                  </a:cxn>
                  <a:cxn ang="0">
                    <a:pos x="66" y="11"/>
                  </a:cxn>
                  <a:cxn ang="0">
                    <a:pos x="66" y="0"/>
                  </a:cxn>
                  <a:cxn ang="0">
                    <a:pos x="54" y="0"/>
                  </a:cxn>
                  <a:cxn ang="0">
                    <a:pos x="66" y="11"/>
                  </a:cxn>
                </a:cxnLst>
                <a:rect l="0" t="0" r="r" b="b"/>
                <a:pathLst>
                  <a:path w="66" h="24">
                    <a:moveTo>
                      <a:pt x="66" y="11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4" y="24"/>
                    </a:lnTo>
                    <a:lnTo>
                      <a:pt x="41" y="11"/>
                    </a:lnTo>
                    <a:lnTo>
                      <a:pt x="66" y="11"/>
                    </a:lnTo>
                    <a:lnTo>
                      <a:pt x="66" y="0"/>
                    </a:lnTo>
                    <a:lnTo>
                      <a:pt x="54" y="0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" name="Freeform 376"/>
              <p:cNvSpPr>
                <a:spLocks/>
              </p:cNvSpPr>
              <p:nvPr/>
            </p:nvSpPr>
            <p:spPr bwMode="auto">
              <a:xfrm>
                <a:off x="2083" y="3261"/>
                <a:ext cx="25" cy="316"/>
              </a:xfrm>
              <a:custGeom>
                <a:avLst/>
                <a:gdLst/>
                <a:ahLst/>
                <a:cxnLst>
                  <a:cxn ang="0">
                    <a:pos x="13" y="316"/>
                  </a:cxn>
                  <a:cxn ang="0">
                    <a:pos x="25" y="304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3" y="291"/>
                  </a:cxn>
                  <a:cxn ang="0">
                    <a:pos x="13" y="316"/>
                  </a:cxn>
                  <a:cxn ang="0">
                    <a:pos x="25" y="316"/>
                  </a:cxn>
                  <a:cxn ang="0">
                    <a:pos x="25" y="304"/>
                  </a:cxn>
                  <a:cxn ang="0">
                    <a:pos x="13" y="316"/>
                  </a:cxn>
                </a:cxnLst>
                <a:rect l="0" t="0" r="r" b="b"/>
                <a:pathLst>
                  <a:path w="25" h="316">
                    <a:moveTo>
                      <a:pt x="13" y="316"/>
                    </a:moveTo>
                    <a:lnTo>
                      <a:pt x="25" y="3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3" y="291"/>
                    </a:lnTo>
                    <a:lnTo>
                      <a:pt x="13" y="316"/>
                    </a:lnTo>
                    <a:lnTo>
                      <a:pt x="25" y="316"/>
                    </a:lnTo>
                    <a:lnTo>
                      <a:pt x="25" y="304"/>
                    </a:lnTo>
                    <a:lnTo>
                      <a:pt x="13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" name="Freeform 377"/>
              <p:cNvSpPr>
                <a:spLocks/>
              </p:cNvSpPr>
              <p:nvPr/>
            </p:nvSpPr>
            <p:spPr bwMode="auto">
              <a:xfrm>
                <a:off x="2029" y="3552"/>
                <a:ext cx="67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5"/>
                  </a:cxn>
                  <a:cxn ang="0">
                    <a:pos x="67" y="25"/>
                  </a:cxn>
                  <a:cxn ang="0">
                    <a:pos x="67" y="0"/>
                  </a:cxn>
                  <a:cxn ang="0">
                    <a:pos x="13" y="0"/>
                  </a:cxn>
                  <a:cxn ang="0">
                    <a:pos x="24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3"/>
                  </a:cxn>
                </a:cxnLst>
                <a:rect l="0" t="0" r="r" b="b"/>
                <a:pathLst>
                  <a:path w="67" h="25">
                    <a:moveTo>
                      <a:pt x="0" y="13"/>
                    </a:moveTo>
                    <a:lnTo>
                      <a:pt x="13" y="25"/>
                    </a:lnTo>
                    <a:lnTo>
                      <a:pt x="67" y="25"/>
                    </a:lnTo>
                    <a:lnTo>
                      <a:pt x="67" y="0"/>
                    </a:lnTo>
                    <a:lnTo>
                      <a:pt x="13" y="0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" name="Freeform 378"/>
              <p:cNvSpPr>
                <a:spLocks/>
              </p:cNvSpPr>
              <p:nvPr/>
            </p:nvSpPr>
            <p:spPr bwMode="auto">
              <a:xfrm>
                <a:off x="2029" y="3250"/>
                <a:ext cx="24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4" y="315"/>
                  </a:cxn>
                  <a:cxn ang="0">
                    <a:pos x="24" y="11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4" h="315">
                    <a:moveTo>
                      <a:pt x="13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4" y="315"/>
                    </a:lnTo>
                    <a:lnTo>
                      <a:pt x="24" y="11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3" name="Rectangle 379"/>
              <p:cNvSpPr>
                <a:spLocks noChangeArrowheads="1"/>
              </p:cNvSpPr>
              <p:nvPr/>
            </p:nvSpPr>
            <p:spPr bwMode="auto">
              <a:xfrm>
                <a:off x="1927" y="3261"/>
                <a:ext cx="53" cy="3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" name="Freeform 380"/>
              <p:cNvSpPr>
                <a:spLocks/>
              </p:cNvSpPr>
              <p:nvPr/>
            </p:nvSpPr>
            <p:spPr bwMode="auto">
              <a:xfrm>
                <a:off x="1927" y="3250"/>
                <a:ext cx="64" cy="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3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3" y="24"/>
                  </a:cxn>
                  <a:cxn ang="0">
                    <a:pos x="40" y="11"/>
                  </a:cxn>
                  <a:cxn ang="0">
                    <a:pos x="64" y="11"/>
                  </a:cxn>
                  <a:cxn ang="0">
                    <a:pos x="64" y="0"/>
                  </a:cxn>
                  <a:cxn ang="0">
                    <a:pos x="53" y="0"/>
                  </a:cxn>
                  <a:cxn ang="0">
                    <a:pos x="64" y="11"/>
                  </a:cxn>
                </a:cxnLst>
                <a:rect l="0" t="0" r="r" b="b"/>
                <a:pathLst>
                  <a:path w="64" h="24">
                    <a:moveTo>
                      <a:pt x="64" y="11"/>
                    </a:moveTo>
                    <a:lnTo>
                      <a:pt x="53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3" y="24"/>
                    </a:lnTo>
                    <a:lnTo>
                      <a:pt x="40" y="11"/>
                    </a:lnTo>
                    <a:lnTo>
                      <a:pt x="64" y="11"/>
                    </a:lnTo>
                    <a:lnTo>
                      <a:pt x="64" y="0"/>
                    </a:lnTo>
                    <a:lnTo>
                      <a:pt x="53" y="0"/>
                    </a:lnTo>
                    <a:lnTo>
                      <a:pt x="6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5" name="Freeform 381"/>
              <p:cNvSpPr>
                <a:spLocks/>
              </p:cNvSpPr>
              <p:nvPr/>
            </p:nvSpPr>
            <p:spPr bwMode="auto">
              <a:xfrm>
                <a:off x="1967" y="3261"/>
                <a:ext cx="24" cy="316"/>
              </a:xfrm>
              <a:custGeom>
                <a:avLst/>
                <a:gdLst/>
                <a:ahLst/>
                <a:cxnLst>
                  <a:cxn ang="0">
                    <a:pos x="13" y="316"/>
                  </a:cxn>
                  <a:cxn ang="0">
                    <a:pos x="24" y="304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304"/>
                  </a:cxn>
                  <a:cxn ang="0">
                    <a:pos x="13" y="291"/>
                  </a:cxn>
                  <a:cxn ang="0">
                    <a:pos x="13" y="316"/>
                  </a:cxn>
                  <a:cxn ang="0">
                    <a:pos x="24" y="316"/>
                  </a:cxn>
                  <a:cxn ang="0">
                    <a:pos x="24" y="304"/>
                  </a:cxn>
                  <a:cxn ang="0">
                    <a:pos x="13" y="316"/>
                  </a:cxn>
                </a:cxnLst>
                <a:rect l="0" t="0" r="r" b="b"/>
                <a:pathLst>
                  <a:path w="24" h="316">
                    <a:moveTo>
                      <a:pt x="13" y="316"/>
                    </a:moveTo>
                    <a:lnTo>
                      <a:pt x="24" y="30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13" y="291"/>
                    </a:lnTo>
                    <a:lnTo>
                      <a:pt x="13" y="316"/>
                    </a:lnTo>
                    <a:lnTo>
                      <a:pt x="24" y="316"/>
                    </a:lnTo>
                    <a:lnTo>
                      <a:pt x="24" y="304"/>
                    </a:lnTo>
                    <a:lnTo>
                      <a:pt x="13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6" name="Freeform 382"/>
              <p:cNvSpPr>
                <a:spLocks/>
              </p:cNvSpPr>
              <p:nvPr/>
            </p:nvSpPr>
            <p:spPr bwMode="auto">
              <a:xfrm>
                <a:off x="1914" y="3552"/>
                <a:ext cx="66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25"/>
                  </a:cxn>
                  <a:cxn ang="0">
                    <a:pos x="66" y="25"/>
                  </a:cxn>
                  <a:cxn ang="0">
                    <a:pos x="66" y="0"/>
                  </a:cxn>
                  <a:cxn ang="0">
                    <a:pos x="13" y="0"/>
                  </a:cxn>
                  <a:cxn ang="0">
                    <a:pos x="25" y="13"/>
                  </a:cxn>
                  <a:cxn ang="0">
                    <a:pos x="0" y="13"/>
                  </a:cxn>
                  <a:cxn ang="0">
                    <a:pos x="0" y="25"/>
                  </a:cxn>
                  <a:cxn ang="0">
                    <a:pos x="13" y="25"/>
                  </a:cxn>
                  <a:cxn ang="0">
                    <a:pos x="0" y="13"/>
                  </a:cxn>
                </a:cxnLst>
                <a:rect l="0" t="0" r="r" b="b"/>
                <a:pathLst>
                  <a:path w="66" h="25">
                    <a:moveTo>
                      <a:pt x="0" y="13"/>
                    </a:moveTo>
                    <a:lnTo>
                      <a:pt x="13" y="25"/>
                    </a:lnTo>
                    <a:lnTo>
                      <a:pt x="66" y="25"/>
                    </a:lnTo>
                    <a:lnTo>
                      <a:pt x="66" y="0"/>
                    </a:lnTo>
                    <a:lnTo>
                      <a:pt x="13" y="0"/>
                    </a:lnTo>
                    <a:lnTo>
                      <a:pt x="25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7" name="Freeform 383"/>
              <p:cNvSpPr>
                <a:spLocks/>
              </p:cNvSpPr>
              <p:nvPr/>
            </p:nvSpPr>
            <p:spPr bwMode="auto">
              <a:xfrm>
                <a:off x="1914" y="3250"/>
                <a:ext cx="25" cy="3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1"/>
                  </a:cxn>
                  <a:cxn ang="0">
                    <a:pos x="0" y="315"/>
                  </a:cxn>
                  <a:cxn ang="0">
                    <a:pos x="25" y="315"/>
                  </a:cxn>
                  <a:cxn ang="0">
                    <a:pos x="25" y="11"/>
                  </a:cxn>
                  <a:cxn ang="0">
                    <a:pos x="13" y="2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5" h="315">
                    <a:moveTo>
                      <a:pt x="13" y="0"/>
                    </a:moveTo>
                    <a:lnTo>
                      <a:pt x="0" y="11"/>
                    </a:lnTo>
                    <a:lnTo>
                      <a:pt x="0" y="315"/>
                    </a:lnTo>
                    <a:lnTo>
                      <a:pt x="25" y="315"/>
                    </a:lnTo>
                    <a:lnTo>
                      <a:pt x="25" y="11"/>
                    </a:lnTo>
                    <a:lnTo>
                      <a:pt x="13" y="2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8" name="Freeform 384"/>
              <p:cNvSpPr>
                <a:spLocks/>
              </p:cNvSpPr>
              <p:nvPr/>
            </p:nvSpPr>
            <p:spPr bwMode="auto">
              <a:xfrm>
                <a:off x="1398" y="3133"/>
                <a:ext cx="685" cy="710"/>
              </a:xfrm>
              <a:custGeom>
                <a:avLst/>
                <a:gdLst/>
                <a:ahLst/>
                <a:cxnLst>
                  <a:cxn ang="0">
                    <a:pos x="334" y="27"/>
                  </a:cxn>
                  <a:cxn ang="0">
                    <a:pos x="353" y="64"/>
                  </a:cxn>
                  <a:cxn ang="0">
                    <a:pos x="372" y="92"/>
                  </a:cxn>
                  <a:cxn ang="0">
                    <a:pos x="390" y="109"/>
                  </a:cxn>
                  <a:cxn ang="0">
                    <a:pos x="411" y="126"/>
                  </a:cxn>
                  <a:cxn ang="0">
                    <a:pos x="432" y="141"/>
                  </a:cxn>
                  <a:cxn ang="0">
                    <a:pos x="441" y="156"/>
                  </a:cxn>
                  <a:cxn ang="0">
                    <a:pos x="428" y="175"/>
                  </a:cxn>
                  <a:cxn ang="0">
                    <a:pos x="424" y="199"/>
                  </a:cxn>
                  <a:cxn ang="0">
                    <a:pos x="488" y="192"/>
                  </a:cxn>
                  <a:cxn ang="0">
                    <a:pos x="501" y="256"/>
                  </a:cxn>
                  <a:cxn ang="0">
                    <a:pos x="514" y="320"/>
                  </a:cxn>
                  <a:cxn ang="0">
                    <a:pos x="610" y="372"/>
                  </a:cxn>
                  <a:cxn ang="0">
                    <a:pos x="629" y="442"/>
                  </a:cxn>
                  <a:cxn ang="0">
                    <a:pos x="636" y="507"/>
                  </a:cxn>
                  <a:cxn ang="0">
                    <a:pos x="659" y="569"/>
                  </a:cxn>
                  <a:cxn ang="0">
                    <a:pos x="685" y="643"/>
                  </a:cxn>
                  <a:cxn ang="0">
                    <a:pos x="533" y="710"/>
                  </a:cxn>
                  <a:cxn ang="0">
                    <a:pos x="387" y="637"/>
                  </a:cxn>
                  <a:cxn ang="0">
                    <a:pos x="415" y="678"/>
                  </a:cxn>
                  <a:cxn ang="0">
                    <a:pos x="387" y="682"/>
                  </a:cxn>
                  <a:cxn ang="0">
                    <a:pos x="358" y="686"/>
                  </a:cxn>
                  <a:cxn ang="0">
                    <a:pos x="330" y="688"/>
                  </a:cxn>
                  <a:cxn ang="0">
                    <a:pos x="304" y="686"/>
                  </a:cxn>
                  <a:cxn ang="0">
                    <a:pos x="268" y="665"/>
                  </a:cxn>
                  <a:cxn ang="0">
                    <a:pos x="218" y="633"/>
                  </a:cxn>
                  <a:cxn ang="0">
                    <a:pos x="167" y="611"/>
                  </a:cxn>
                  <a:cxn ang="0">
                    <a:pos x="124" y="609"/>
                  </a:cxn>
                  <a:cxn ang="0">
                    <a:pos x="95" y="618"/>
                  </a:cxn>
                  <a:cxn ang="0">
                    <a:pos x="71" y="628"/>
                  </a:cxn>
                  <a:cxn ang="0">
                    <a:pos x="35" y="629"/>
                  </a:cxn>
                  <a:cxn ang="0">
                    <a:pos x="0" y="597"/>
                  </a:cxn>
                  <a:cxn ang="0">
                    <a:pos x="3" y="536"/>
                  </a:cxn>
                  <a:cxn ang="0">
                    <a:pos x="24" y="472"/>
                  </a:cxn>
                  <a:cxn ang="0">
                    <a:pos x="54" y="413"/>
                  </a:cxn>
                  <a:cxn ang="0">
                    <a:pos x="56" y="346"/>
                  </a:cxn>
                  <a:cxn ang="0">
                    <a:pos x="71" y="352"/>
                  </a:cxn>
                  <a:cxn ang="0">
                    <a:pos x="88" y="352"/>
                  </a:cxn>
                  <a:cxn ang="0">
                    <a:pos x="105" y="318"/>
                  </a:cxn>
                  <a:cxn ang="0">
                    <a:pos x="99" y="269"/>
                  </a:cxn>
                  <a:cxn ang="0">
                    <a:pos x="127" y="237"/>
                  </a:cxn>
                  <a:cxn ang="0">
                    <a:pos x="161" y="0"/>
                  </a:cxn>
                  <a:cxn ang="0">
                    <a:pos x="323" y="12"/>
                  </a:cxn>
                </a:cxnLst>
                <a:rect l="0" t="0" r="r" b="b"/>
                <a:pathLst>
                  <a:path w="685" h="710">
                    <a:moveTo>
                      <a:pt x="323" y="12"/>
                    </a:moveTo>
                    <a:lnTo>
                      <a:pt x="334" y="27"/>
                    </a:lnTo>
                    <a:lnTo>
                      <a:pt x="343" y="46"/>
                    </a:lnTo>
                    <a:lnTo>
                      <a:pt x="353" y="64"/>
                    </a:lnTo>
                    <a:lnTo>
                      <a:pt x="362" y="81"/>
                    </a:lnTo>
                    <a:lnTo>
                      <a:pt x="372" y="92"/>
                    </a:lnTo>
                    <a:lnTo>
                      <a:pt x="381" y="102"/>
                    </a:lnTo>
                    <a:lnTo>
                      <a:pt x="390" y="109"/>
                    </a:lnTo>
                    <a:lnTo>
                      <a:pt x="402" y="119"/>
                    </a:lnTo>
                    <a:lnTo>
                      <a:pt x="411" y="126"/>
                    </a:lnTo>
                    <a:lnTo>
                      <a:pt x="422" y="134"/>
                    </a:lnTo>
                    <a:lnTo>
                      <a:pt x="432" y="141"/>
                    </a:lnTo>
                    <a:lnTo>
                      <a:pt x="441" y="151"/>
                    </a:lnTo>
                    <a:lnTo>
                      <a:pt x="441" y="156"/>
                    </a:lnTo>
                    <a:lnTo>
                      <a:pt x="434" y="166"/>
                    </a:lnTo>
                    <a:lnTo>
                      <a:pt x="428" y="175"/>
                    </a:lnTo>
                    <a:lnTo>
                      <a:pt x="424" y="186"/>
                    </a:lnTo>
                    <a:lnTo>
                      <a:pt x="424" y="199"/>
                    </a:lnTo>
                    <a:lnTo>
                      <a:pt x="435" y="211"/>
                    </a:lnTo>
                    <a:lnTo>
                      <a:pt x="488" y="192"/>
                    </a:lnTo>
                    <a:lnTo>
                      <a:pt x="496" y="224"/>
                    </a:lnTo>
                    <a:lnTo>
                      <a:pt x="501" y="256"/>
                    </a:lnTo>
                    <a:lnTo>
                      <a:pt x="509" y="288"/>
                    </a:lnTo>
                    <a:lnTo>
                      <a:pt x="514" y="320"/>
                    </a:lnTo>
                    <a:lnTo>
                      <a:pt x="586" y="338"/>
                    </a:lnTo>
                    <a:lnTo>
                      <a:pt x="610" y="372"/>
                    </a:lnTo>
                    <a:lnTo>
                      <a:pt x="623" y="408"/>
                    </a:lnTo>
                    <a:lnTo>
                      <a:pt x="629" y="442"/>
                    </a:lnTo>
                    <a:lnTo>
                      <a:pt x="633" y="474"/>
                    </a:lnTo>
                    <a:lnTo>
                      <a:pt x="636" y="507"/>
                    </a:lnTo>
                    <a:lnTo>
                      <a:pt x="644" y="537"/>
                    </a:lnTo>
                    <a:lnTo>
                      <a:pt x="659" y="569"/>
                    </a:lnTo>
                    <a:lnTo>
                      <a:pt x="685" y="597"/>
                    </a:lnTo>
                    <a:lnTo>
                      <a:pt x="685" y="643"/>
                    </a:lnTo>
                    <a:lnTo>
                      <a:pt x="644" y="689"/>
                    </a:lnTo>
                    <a:lnTo>
                      <a:pt x="533" y="710"/>
                    </a:lnTo>
                    <a:lnTo>
                      <a:pt x="488" y="650"/>
                    </a:lnTo>
                    <a:lnTo>
                      <a:pt x="387" y="637"/>
                    </a:lnTo>
                    <a:lnTo>
                      <a:pt x="428" y="676"/>
                    </a:lnTo>
                    <a:lnTo>
                      <a:pt x="415" y="678"/>
                    </a:lnTo>
                    <a:lnTo>
                      <a:pt x="400" y="680"/>
                    </a:lnTo>
                    <a:lnTo>
                      <a:pt x="387" y="682"/>
                    </a:lnTo>
                    <a:lnTo>
                      <a:pt x="372" y="684"/>
                    </a:lnTo>
                    <a:lnTo>
                      <a:pt x="358" y="686"/>
                    </a:lnTo>
                    <a:lnTo>
                      <a:pt x="343" y="686"/>
                    </a:lnTo>
                    <a:lnTo>
                      <a:pt x="330" y="688"/>
                    </a:lnTo>
                    <a:lnTo>
                      <a:pt x="315" y="689"/>
                    </a:lnTo>
                    <a:lnTo>
                      <a:pt x="304" y="686"/>
                    </a:lnTo>
                    <a:lnTo>
                      <a:pt x="289" y="678"/>
                    </a:lnTo>
                    <a:lnTo>
                      <a:pt x="268" y="665"/>
                    </a:lnTo>
                    <a:lnTo>
                      <a:pt x="244" y="648"/>
                    </a:lnTo>
                    <a:lnTo>
                      <a:pt x="218" y="633"/>
                    </a:lnTo>
                    <a:lnTo>
                      <a:pt x="191" y="620"/>
                    </a:lnTo>
                    <a:lnTo>
                      <a:pt x="167" y="611"/>
                    </a:lnTo>
                    <a:lnTo>
                      <a:pt x="144" y="607"/>
                    </a:lnTo>
                    <a:lnTo>
                      <a:pt x="124" y="609"/>
                    </a:lnTo>
                    <a:lnTo>
                      <a:pt x="109" y="613"/>
                    </a:lnTo>
                    <a:lnTo>
                      <a:pt x="95" y="618"/>
                    </a:lnTo>
                    <a:lnTo>
                      <a:pt x="84" y="624"/>
                    </a:lnTo>
                    <a:lnTo>
                      <a:pt x="71" y="628"/>
                    </a:lnTo>
                    <a:lnTo>
                      <a:pt x="56" y="631"/>
                    </a:lnTo>
                    <a:lnTo>
                      <a:pt x="35" y="629"/>
                    </a:lnTo>
                    <a:lnTo>
                      <a:pt x="7" y="624"/>
                    </a:lnTo>
                    <a:lnTo>
                      <a:pt x="0" y="597"/>
                    </a:lnTo>
                    <a:lnTo>
                      <a:pt x="0" y="567"/>
                    </a:lnTo>
                    <a:lnTo>
                      <a:pt x="3" y="536"/>
                    </a:lnTo>
                    <a:lnTo>
                      <a:pt x="13" y="504"/>
                    </a:lnTo>
                    <a:lnTo>
                      <a:pt x="24" y="472"/>
                    </a:lnTo>
                    <a:lnTo>
                      <a:pt x="37" y="442"/>
                    </a:lnTo>
                    <a:lnTo>
                      <a:pt x="54" y="413"/>
                    </a:lnTo>
                    <a:lnTo>
                      <a:pt x="69" y="391"/>
                    </a:lnTo>
                    <a:lnTo>
                      <a:pt x="56" y="346"/>
                    </a:lnTo>
                    <a:lnTo>
                      <a:pt x="63" y="350"/>
                    </a:lnTo>
                    <a:lnTo>
                      <a:pt x="71" y="352"/>
                    </a:lnTo>
                    <a:lnTo>
                      <a:pt x="80" y="352"/>
                    </a:lnTo>
                    <a:lnTo>
                      <a:pt x="88" y="352"/>
                    </a:lnTo>
                    <a:lnTo>
                      <a:pt x="103" y="342"/>
                    </a:lnTo>
                    <a:lnTo>
                      <a:pt x="105" y="318"/>
                    </a:lnTo>
                    <a:lnTo>
                      <a:pt x="101" y="293"/>
                    </a:lnTo>
                    <a:lnTo>
                      <a:pt x="99" y="269"/>
                    </a:lnTo>
                    <a:lnTo>
                      <a:pt x="107" y="245"/>
                    </a:lnTo>
                    <a:lnTo>
                      <a:pt x="127" y="237"/>
                    </a:lnTo>
                    <a:lnTo>
                      <a:pt x="82" y="211"/>
                    </a:lnTo>
                    <a:lnTo>
                      <a:pt x="161" y="0"/>
                    </a:lnTo>
                    <a:lnTo>
                      <a:pt x="214" y="27"/>
                    </a:lnTo>
                    <a:lnTo>
                      <a:pt x="323" y="12"/>
                    </a:lnTo>
                    <a:close/>
                  </a:path>
                </a:pathLst>
              </a:custGeom>
              <a:solidFill>
                <a:srgbClr val="02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9" name="Freeform 385"/>
              <p:cNvSpPr>
                <a:spLocks/>
              </p:cNvSpPr>
              <p:nvPr/>
            </p:nvSpPr>
            <p:spPr bwMode="auto">
              <a:xfrm>
                <a:off x="1709" y="3139"/>
                <a:ext cx="72" cy="100"/>
              </a:xfrm>
              <a:custGeom>
                <a:avLst/>
                <a:gdLst/>
                <a:ahLst/>
                <a:cxnLst>
                  <a:cxn ang="0">
                    <a:pos x="72" y="85"/>
                  </a:cxn>
                  <a:cxn ang="0">
                    <a:pos x="57" y="66"/>
                  </a:cxn>
                  <a:cxn ang="0">
                    <a:pos x="44" y="45"/>
                  </a:cxn>
                  <a:cxn ang="0">
                    <a:pos x="32" y="23"/>
                  </a:cxn>
                  <a:cxn ang="0">
                    <a:pos x="21" y="0"/>
                  </a:cxn>
                  <a:cxn ang="0">
                    <a:pos x="0" y="11"/>
                  </a:cxn>
                  <a:cxn ang="0">
                    <a:pos x="10" y="30"/>
                  </a:cxn>
                  <a:cxn ang="0">
                    <a:pos x="25" y="55"/>
                  </a:cxn>
                  <a:cxn ang="0">
                    <a:pos x="42" y="81"/>
                  </a:cxn>
                  <a:cxn ang="0">
                    <a:pos x="55" y="100"/>
                  </a:cxn>
                  <a:cxn ang="0">
                    <a:pos x="72" y="85"/>
                  </a:cxn>
                </a:cxnLst>
                <a:rect l="0" t="0" r="r" b="b"/>
                <a:pathLst>
                  <a:path w="72" h="100">
                    <a:moveTo>
                      <a:pt x="72" y="85"/>
                    </a:moveTo>
                    <a:lnTo>
                      <a:pt x="57" y="66"/>
                    </a:lnTo>
                    <a:lnTo>
                      <a:pt x="44" y="45"/>
                    </a:lnTo>
                    <a:lnTo>
                      <a:pt x="32" y="23"/>
                    </a:lnTo>
                    <a:lnTo>
                      <a:pt x="21" y="0"/>
                    </a:lnTo>
                    <a:lnTo>
                      <a:pt x="0" y="11"/>
                    </a:lnTo>
                    <a:lnTo>
                      <a:pt x="10" y="30"/>
                    </a:lnTo>
                    <a:lnTo>
                      <a:pt x="25" y="55"/>
                    </a:lnTo>
                    <a:lnTo>
                      <a:pt x="42" y="81"/>
                    </a:lnTo>
                    <a:lnTo>
                      <a:pt x="55" y="100"/>
                    </a:lnTo>
                    <a:lnTo>
                      <a:pt x="72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" name="Freeform 386"/>
              <p:cNvSpPr>
                <a:spLocks/>
              </p:cNvSpPr>
              <p:nvPr/>
            </p:nvSpPr>
            <p:spPr bwMode="auto">
              <a:xfrm>
                <a:off x="1764" y="3224"/>
                <a:ext cx="86" cy="82"/>
              </a:xfrm>
              <a:custGeom>
                <a:avLst/>
                <a:gdLst/>
                <a:ahLst/>
                <a:cxnLst>
                  <a:cxn ang="0">
                    <a:pos x="75" y="82"/>
                  </a:cxn>
                  <a:cxn ang="0">
                    <a:pos x="86" y="71"/>
                  </a:cxn>
                  <a:cxn ang="0">
                    <a:pos x="86" y="56"/>
                  </a:cxn>
                  <a:cxn ang="0">
                    <a:pos x="79" y="48"/>
                  </a:cxn>
                  <a:cxn ang="0">
                    <a:pos x="69" y="41"/>
                  </a:cxn>
                  <a:cxn ang="0">
                    <a:pos x="60" y="35"/>
                  </a:cxn>
                  <a:cxn ang="0">
                    <a:pos x="51" y="30"/>
                  </a:cxn>
                  <a:cxn ang="0">
                    <a:pos x="41" y="24"/>
                  </a:cxn>
                  <a:cxn ang="0">
                    <a:pos x="32" y="16"/>
                  </a:cxn>
                  <a:cxn ang="0">
                    <a:pos x="24" y="9"/>
                  </a:cxn>
                  <a:cxn ang="0">
                    <a:pos x="17" y="0"/>
                  </a:cxn>
                  <a:cxn ang="0">
                    <a:pos x="0" y="15"/>
                  </a:cxn>
                  <a:cxn ang="0">
                    <a:pos x="7" y="22"/>
                  </a:cxn>
                  <a:cxn ang="0">
                    <a:pos x="17" y="30"/>
                  </a:cxn>
                  <a:cxn ang="0">
                    <a:pos x="24" y="35"/>
                  </a:cxn>
                  <a:cxn ang="0">
                    <a:pos x="34" y="41"/>
                  </a:cxn>
                  <a:cxn ang="0">
                    <a:pos x="41" y="47"/>
                  </a:cxn>
                  <a:cxn ang="0">
                    <a:pos x="49" y="52"/>
                  </a:cxn>
                  <a:cxn ang="0">
                    <a:pos x="58" y="58"/>
                  </a:cxn>
                  <a:cxn ang="0">
                    <a:pos x="66" y="65"/>
                  </a:cxn>
                  <a:cxn ang="0">
                    <a:pos x="66" y="60"/>
                  </a:cxn>
                  <a:cxn ang="0">
                    <a:pos x="62" y="67"/>
                  </a:cxn>
                  <a:cxn ang="0">
                    <a:pos x="75" y="82"/>
                  </a:cxn>
                </a:cxnLst>
                <a:rect l="0" t="0" r="r" b="b"/>
                <a:pathLst>
                  <a:path w="86" h="82">
                    <a:moveTo>
                      <a:pt x="75" y="82"/>
                    </a:moveTo>
                    <a:lnTo>
                      <a:pt x="86" y="71"/>
                    </a:lnTo>
                    <a:lnTo>
                      <a:pt x="86" y="56"/>
                    </a:lnTo>
                    <a:lnTo>
                      <a:pt x="79" y="48"/>
                    </a:lnTo>
                    <a:lnTo>
                      <a:pt x="69" y="41"/>
                    </a:lnTo>
                    <a:lnTo>
                      <a:pt x="60" y="35"/>
                    </a:lnTo>
                    <a:lnTo>
                      <a:pt x="51" y="30"/>
                    </a:lnTo>
                    <a:lnTo>
                      <a:pt x="41" y="24"/>
                    </a:lnTo>
                    <a:lnTo>
                      <a:pt x="32" y="16"/>
                    </a:lnTo>
                    <a:lnTo>
                      <a:pt x="24" y="9"/>
                    </a:lnTo>
                    <a:lnTo>
                      <a:pt x="17" y="0"/>
                    </a:lnTo>
                    <a:lnTo>
                      <a:pt x="0" y="15"/>
                    </a:lnTo>
                    <a:lnTo>
                      <a:pt x="7" y="22"/>
                    </a:lnTo>
                    <a:lnTo>
                      <a:pt x="17" y="30"/>
                    </a:lnTo>
                    <a:lnTo>
                      <a:pt x="24" y="35"/>
                    </a:lnTo>
                    <a:lnTo>
                      <a:pt x="34" y="41"/>
                    </a:lnTo>
                    <a:lnTo>
                      <a:pt x="41" y="47"/>
                    </a:lnTo>
                    <a:lnTo>
                      <a:pt x="49" y="52"/>
                    </a:lnTo>
                    <a:lnTo>
                      <a:pt x="58" y="58"/>
                    </a:lnTo>
                    <a:lnTo>
                      <a:pt x="66" y="65"/>
                    </a:lnTo>
                    <a:lnTo>
                      <a:pt x="66" y="60"/>
                    </a:lnTo>
                    <a:lnTo>
                      <a:pt x="62" y="67"/>
                    </a:lnTo>
                    <a:lnTo>
                      <a:pt x="75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" name="Freeform 387"/>
              <p:cNvSpPr>
                <a:spLocks/>
              </p:cNvSpPr>
              <p:nvPr/>
            </p:nvSpPr>
            <p:spPr bwMode="auto">
              <a:xfrm>
                <a:off x="1811" y="3291"/>
                <a:ext cx="28" cy="66"/>
              </a:xfrm>
              <a:custGeom>
                <a:avLst/>
                <a:gdLst/>
                <a:ahLst/>
                <a:cxnLst>
                  <a:cxn ang="0">
                    <a:pos x="19" y="43"/>
                  </a:cxn>
                  <a:cxn ang="0">
                    <a:pos x="28" y="45"/>
                  </a:cxn>
                  <a:cxn ang="0">
                    <a:pos x="22" y="40"/>
                  </a:cxn>
                  <a:cxn ang="0">
                    <a:pos x="21" y="34"/>
                  </a:cxn>
                  <a:cxn ang="0">
                    <a:pos x="22" y="26"/>
                  </a:cxn>
                  <a:cxn ang="0">
                    <a:pos x="24" y="21"/>
                  </a:cxn>
                  <a:cxn ang="0">
                    <a:pos x="28" y="15"/>
                  </a:cxn>
                  <a:cxn ang="0">
                    <a:pos x="15" y="0"/>
                  </a:cxn>
                  <a:cxn ang="0">
                    <a:pos x="0" y="21"/>
                  </a:cxn>
                  <a:cxn ang="0">
                    <a:pos x="0" y="43"/>
                  </a:cxn>
                  <a:cxn ang="0">
                    <a:pos x="15" y="62"/>
                  </a:cxn>
                  <a:cxn ang="0">
                    <a:pos x="26" y="64"/>
                  </a:cxn>
                  <a:cxn ang="0">
                    <a:pos x="15" y="62"/>
                  </a:cxn>
                  <a:cxn ang="0">
                    <a:pos x="21" y="66"/>
                  </a:cxn>
                  <a:cxn ang="0">
                    <a:pos x="26" y="64"/>
                  </a:cxn>
                  <a:cxn ang="0">
                    <a:pos x="19" y="43"/>
                  </a:cxn>
                </a:cxnLst>
                <a:rect l="0" t="0" r="r" b="b"/>
                <a:pathLst>
                  <a:path w="28" h="66">
                    <a:moveTo>
                      <a:pt x="19" y="43"/>
                    </a:moveTo>
                    <a:lnTo>
                      <a:pt x="28" y="45"/>
                    </a:lnTo>
                    <a:lnTo>
                      <a:pt x="22" y="40"/>
                    </a:lnTo>
                    <a:lnTo>
                      <a:pt x="21" y="34"/>
                    </a:lnTo>
                    <a:lnTo>
                      <a:pt x="22" y="26"/>
                    </a:lnTo>
                    <a:lnTo>
                      <a:pt x="24" y="21"/>
                    </a:lnTo>
                    <a:lnTo>
                      <a:pt x="28" y="15"/>
                    </a:lnTo>
                    <a:lnTo>
                      <a:pt x="15" y="0"/>
                    </a:lnTo>
                    <a:lnTo>
                      <a:pt x="0" y="21"/>
                    </a:lnTo>
                    <a:lnTo>
                      <a:pt x="0" y="43"/>
                    </a:lnTo>
                    <a:lnTo>
                      <a:pt x="15" y="62"/>
                    </a:lnTo>
                    <a:lnTo>
                      <a:pt x="26" y="64"/>
                    </a:lnTo>
                    <a:lnTo>
                      <a:pt x="15" y="62"/>
                    </a:lnTo>
                    <a:lnTo>
                      <a:pt x="21" y="66"/>
                    </a:lnTo>
                    <a:lnTo>
                      <a:pt x="26" y="64"/>
                    </a:lnTo>
                    <a:lnTo>
                      <a:pt x="19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" name="Freeform 388"/>
              <p:cNvSpPr>
                <a:spLocks/>
              </p:cNvSpPr>
              <p:nvPr/>
            </p:nvSpPr>
            <p:spPr bwMode="auto">
              <a:xfrm>
                <a:off x="1830" y="3310"/>
                <a:ext cx="67" cy="45"/>
              </a:xfrm>
              <a:custGeom>
                <a:avLst/>
                <a:gdLst/>
                <a:ahLst/>
                <a:cxnLst>
                  <a:cxn ang="0">
                    <a:pos x="67" y="13"/>
                  </a:cxn>
                  <a:cxn ang="0">
                    <a:pos x="52" y="4"/>
                  </a:cxn>
                  <a:cxn ang="0">
                    <a:pos x="0" y="24"/>
                  </a:cxn>
                  <a:cxn ang="0">
                    <a:pos x="7" y="45"/>
                  </a:cxn>
                  <a:cxn ang="0">
                    <a:pos x="60" y="26"/>
                  </a:cxn>
                  <a:cxn ang="0">
                    <a:pos x="45" y="17"/>
                  </a:cxn>
                  <a:cxn ang="0">
                    <a:pos x="67" y="13"/>
                  </a:cxn>
                  <a:cxn ang="0">
                    <a:pos x="65" y="0"/>
                  </a:cxn>
                  <a:cxn ang="0">
                    <a:pos x="52" y="4"/>
                  </a:cxn>
                  <a:cxn ang="0">
                    <a:pos x="67" y="13"/>
                  </a:cxn>
                </a:cxnLst>
                <a:rect l="0" t="0" r="r" b="b"/>
                <a:pathLst>
                  <a:path w="67" h="45">
                    <a:moveTo>
                      <a:pt x="67" y="13"/>
                    </a:moveTo>
                    <a:lnTo>
                      <a:pt x="52" y="4"/>
                    </a:lnTo>
                    <a:lnTo>
                      <a:pt x="0" y="24"/>
                    </a:lnTo>
                    <a:lnTo>
                      <a:pt x="7" y="45"/>
                    </a:lnTo>
                    <a:lnTo>
                      <a:pt x="60" y="26"/>
                    </a:lnTo>
                    <a:lnTo>
                      <a:pt x="45" y="17"/>
                    </a:lnTo>
                    <a:lnTo>
                      <a:pt x="67" y="13"/>
                    </a:lnTo>
                    <a:lnTo>
                      <a:pt x="65" y="0"/>
                    </a:lnTo>
                    <a:lnTo>
                      <a:pt x="52" y="4"/>
                    </a:lnTo>
                    <a:lnTo>
                      <a:pt x="6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3" name="Freeform 389"/>
              <p:cNvSpPr>
                <a:spLocks/>
              </p:cNvSpPr>
              <p:nvPr/>
            </p:nvSpPr>
            <p:spPr bwMode="auto">
              <a:xfrm>
                <a:off x="1875" y="3323"/>
                <a:ext cx="34" cy="56"/>
              </a:xfrm>
              <a:custGeom>
                <a:avLst/>
                <a:gdLst/>
                <a:ahLst/>
                <a:cxnLst>
                  <a:cxn ang="0">
                    <a:pos x="34" y="53"/>
                  </a:cxn>
                  <a:cxn ang="0">
                    <a:pos x="22" y="0"/>
                  </a:cxn>
                  <a:cxn ang="0">
                    <a:pos x="0" y="4"/>
                  </a:cxn>
                  <a:cxn ang="0">
                    <a:pos x="13" y="56"/>
                  </a:cxn>
                  <a:cxn ang="0">
                    <a:pos x="34" y="53"/>
                  </a:cxn>
                </a:cxnLst>
                <a:rect l="0" t="0" r="r" b="b"/>
                <a:pathLst>
                  <a:path w="34" h="56">
                    <a:moveTo>
                      <a:pt x="34" y="53"/>
                    </a:moveTo>
                    <a:lnTo>
                      <a:pt x="22" y="0"/>
                    </a:lnTo>
                    <a:lnTo>
                      <a:pt x="0" y="4"/>
                    </a:lnTo>
                    <a:lnTo>
                      <a:pt x="13" y="56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4" name="Freeform 390"/>
              <p:cNvSpPr>
                <a:spLocks/>
              </p:cNvSpPr>
              <p:nvPr/>
            </p:nvSpPr>
            <p:spPr bwMode="auto">
              <a:xfrm>
                <a:off x="1888" y="3376"/>
                <a:ext cx="36" cy="86"/>
              </a:xfrm>
              <a:custGeom>
                <a:avLst/>
                <a:gdLst/>
                <a:ahLst/>
                <a:cxnLst>
                  <a:cxn ang="0">
                    <a:pos x="26" y="65"/>
                  </a:cxn>
                  <a:cxn ang="0">
                    <a:pos x="36" y="75"/>
                  </a:cxn>
                  <a:cxn ang="0">
                    <a:pos x="21" y="0"/>
                  </a:cxn>
                  <a:cxn ang="0">
                    <a:pos x="0" y="3"/>
                  </a:cxn>
                  <a:cxn ang="0">
                    <a:pos x="13" y="78"/>
                  </a:cxn>
                  <a:cxn ang="0">
                    <a:pos x="22" y="86"/>
                  </a:cxn>
                  <a:cxn ang="0">
                    <a:pos x="13" y="78"/>
                  </a:cxn>
                  <a:cxn ang="0">
                    <a:pos x="13" y="84"/>
                  </a:cxn>
                  <a:cxn ang="0">
                    <a:pos x="22" y="86"/>
                  </a:cxn>
                  <a:cxn ang="0">
                    <a:pos x="26" y="65"/>
                  </a:cxn>
                </a:cxnLst>
                <a:rect l="0" t="0" r="r" b="b"/>
                <a:pathLst>
                  <a:path w="36" h="86">
                    <a:moveTo>
                      <a:pt x="26" y="65"/>
                    </a:moveTo>
                    <a:lnTo>
                      <a:pt x="36" y="75"/>
                    </a:lnTo>
                    <a:lnTo>
                      <a:pt x="21" y="0"/>
                    </a:lnTo>
                    <a:lnTo>
                      <a:pt x="0" y="3"/>
                    </a:lnTo>
                    <a:lnTo>
                      <a:pt x="13" y="78"/>
                    </a:lnTo>
                    <a:lnTo>
                      <a:pt x="22" y="86"/>
                    </a:lnTo>
                    <a:lnTo>
                      <a:pt x="13" y="78"/>
                    </a:lnTo>
                    <a:lnTo>
                      <a:pt x="13" y="84"/>
                    </a:lnTo>
                    <a:lnTo>
                      <a:pt x="22" y="86"/>
                    </a:lnTo>
                    <a:lnTo>
                      <a:pt x="26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5" name="Freeform 391"/>
              <p:cNvSpPr>
                <a:spLocks/>
              </p:cNvSpPr>
              <p:nvPr/>
            </p:nvSpPr>
            <p:spPr bwMode="auto">
              <a:xfrm>
                <a:off x="1910" y="3441"/>
                <a:ext cx="83" cy="42"/>
              </a:xfrm>
              <a:custGeom>
                <a:avLst/>
                <a:gdLst/>
                <a:ahLst/>
                <a:cxnLst>
                  <a:cxn ang="0">
                    <a:pos x="83" y="25"/>
                  </a:cxn>
                  <a:cxn ang="0">
                    <a:pos x="77" y="21"/>
                  </a:cxn>
                  <a:cxn ang="0">
                    <a:pos x="70" y="19"/>
                  </a:cxn>
                  <a:cxn ang="0">
                    <a:pos x="59" y="15"/>
                  </a:cxn>
                  <a:cxn ang="0">
                    <a:pos x="45" y="12"/>
                  </a:cxn>
                  <a:cxn ang="0">
                    <a:pos x="32" y="8"/>
                  </a:cxn>
                  <a:cxn ang="0">
                    <a:pos x="21" y="4"/>
                  </a:cxn>
                  <a:cxn ang="0">
                    <a:pos x="12" y="2"/>
                  </a:cxn>
                  <a:cxn ang="0">
                    <a:pos x="4" y="0"/>
                  </a:cxn>
                  <a:cxn ang="0">
                    <a:pos x="0" y="21"/>
                  </a:cxn>
                  <a:cxn ang="0">
                    <a:pos x="72" y="42"/>
                  </a:cxn>
                  <a:cxn ang="0">
                    <a:pos x="62" y="36"/>
                  </a:cxn>
                  <a:cxn ang="0">
                    <a:pos x="83" y="25"/>
                  </a:cxn>
                  <a:cxn ang="0">
                    <a:pos x="81" y="23"/>
                  </a:cxn>
                  <a:cxn ang="0">
                    <a:pos x="79" y="21"/>
                  </a:cxn>
                  <a:cxn ang="0">
                    <a:pos x="76" y="21"/>
                  </a:cxn>
                  <a:cxn ang="0">
                    <a:pos x="74" y="19"/>
                  </a:cxn>
                  <a:cxn ang="0">
                    <a:pos x="83" y="25"/>
                  </a:cxn>
                </a:cxnLst>
                <a:rect l="0" t="0" r="r" b="b"/>
                <a:pathLst>
                  <a:path w="83" h="42">
                    <a:moveTo>
                      <a:pt x="83" y="25"/>
                    </a:moveTo>
                    <a:lnTo>
                      <a:pt x="77" y="21"/>
                    </a:lnTo>
                    <a:lnTo>
                      <a:pt x="70" y="19"/>
                    </a:lnTo>
                    <a:lnTo>
                      <a:pt x="59" y="15"/>
                    </a:lnTo>
                    <a:lnTo>
                      <a:pt x="45" y="12"/>
                    </a:lnTo>
                    <a:lnTo>
                      <a:pt x="32" y="8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4" y="0"/>
                    </a:lnTo>
                    <a:lnTo>
                      <a:pt x="0" y="21"/>
                    </a:lnTo>
                    <a:lnTo>
                      <a:pt x="72" y="42"/>
                    </a:lnTo>
                    <a:lnTo>
                      <a:pt x="62" y="36"/>
                    </a:lnTo>
                    <a:lnTo>
                      <a:pt x="83" y="25"/>
                    </a:lnTo>
                    <a:lnTo>
                      <a:pt x="81" y="23"/>
                    </a:lnTo>
                    <a:lnTo>
                      <a:pt x="79" y="21"/>
                    </a:lnTo>
                    <a:lnTo>
                      <a:pt x="76" y="21"/>
                    </a:lnTo>
                    <a:lnTo>
                      <a:pt x="74" y="19"/>
                    </a:lnTo>
                    <a:lnTo>
                      <a:pt x="83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6" name="Freeform 392"/>
              <p:cNvSpPr>
                <a:spLocks/>
              </p:cNvSpPr>
              <p:nvPr/>
            </p:nvSpPr>
            <p:spPr bwMode="auto">
              <a:xfrm>
                <a:off x="1972" y="3466"/>
                <a:ext cx="70" cy="97"/>
              </a:xfrm>
              <a:custGeom>
                <a:avLst/>
                <a:gdLst/>
                <a:ahLst/>
                <a:cxnLst>
                  <a:cxn ang="0">
                    <a:pos x="70" y="92"/>
                  </a:cxn>
                  <a:cxn ang="0">
                    <a:pos x="21" y="0"/>
                  </a:cxn>
                  <a:cxn ang="0">
                    <a:pos x="0" y="11"/>
                  </a:cxn>
                  <a:cxn ang="0">
                    <a:pos x="47" y="97"/>
                  </a:cxn>
                  <a:cxn ang="0">
                    <a:pos x="45" y="92"/>
                  </a:cxn>
                  <a:cxn ang="0">
                    <a:pos x="70" y="92"/>
                  </a:cxn>
                  <a:cxn ang="0">
                    <a:pos x="70" y="90"/>
                  </a:cxn>
                  <a:cxn ang="0">
                    <a:pos x="70" y="88"/>
                  </a:cxn>
                  <a:cxn ang="0">
                    <a:pos x="70" y="86"/>
                  </a:cxn>
                  <a:cxn ang="0">
                    <a:pos x="70" y="86"/>
                  </a:cxn>
                  <a:cxn ang="0">
                    <a:pos x="70" y="92"/>
                  </a:cxn>
                </a:cxnLst>
                <a:rect l="0" t="0" r="r" b="b"/>
                <a:pathLst>
                  <a:path w="70" h="97">
                    <a:moveTo>
                      <a:pt x="70" y="92"/>
                    </a:moveTo>
                    <a:lnTo>
                      <a:pt x="21" y="0"/>
                    </a:lnTo>
                    <a:lnTo>
                      <a:pt x="0" y="11"/>
                    </a:lnTo>
                    <a:lnTo>
                      <a:pt x="47" y="97"/>
                    </a:lnTo>
                    <a:lnTo>
                      <a:pt x="45" y="92"/>
                    </a:lnTo>
                    <a:lnTo>
                      <a:pt x="70" y="92"/>
                    </a:lnTo>
                    <a:lnTo>
                      <a:pt x="70" y="90"/>
                    </a:lnTo>
                    <a:lnTo>
                      <a:pt x="70" y="88"/>
                    </a:lnTo>
                    <a:lnTo>
                      <a:pt x="70" y="86"/>
                    </a:lnTo>
                    <a:lnTo>
                      <a:pt x="70" y="86"/>
                    </a:lnTo>
                    <a:lnTo>
                      <a:pt x="7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7" name="Freeform 393"/>
              <p:cNvSpPr>
                <a:spLocks/>
              </p:cNvSpPr>
              <p:nvPr/>
            </p:nvSpPr>
            <p:spPr bwMode="auto">
              <a:xfrm>
                <a:off x="2017" y="3558"/>
                <a:ext cx="25" cy="82"/>
              </a:xfrm>
              <a:custGeom>
                <a:avLst/>
                <a:gdLst/>
                <a:ahLst/>
                <a:cxnLst>
                  <a:cxn ang="0">
                    <a:pos x="25" y="75"/>
                  </a:cxn>
                  <a:cxn ang="0">
                    <a:pos x="25" y="79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79"/>
                  </a:cxn>
                  <a:cxn ang="0">
                    <a:pos x="2" y="82"/>
                  </a:cxn>
                  <a:cxn ang="0">
                    <a:pos x="0" y="79"/>
                  </a:cxn>
                  <a:cxn ang="0">
                    <a:pos x="0" y="80"/>
                  </a:cxn>
                  <a:cxn ang="0">
                    <a:pos x="2" y="82"/>
                  </a:cxn>
                  <a:cxn ang="0">
                    <a:pos x="25" y="75"/>
                  </a:cxn>
                </a:cxnLst>
                <a:rect l="0" t="0" r="r" b="b"/>
                <a:pathLst>
                  <a:path w="25" h="82">
                    <a:moveTo>
                      <a:pt x="25" y="75"/>
                    </a:moveTo>
                    <a:lnTo>
                      <a:pt x="25" y="79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" y="82"/>
                    </a:lnTo>
                    <a:lnTo>
                      <a:pt x="0" y="79"/>
                    </a:lnTo>
                    <a:lnTo>
                      <a:pt x="0" y="80"/>
                    </a:lnTo>
                    <a:lnTo>
                      <a:pt x="2" y="82"/>
                    </a:lnTo>
                    <a:lnTo>
                      <a:pt x="25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8" name="Freeform 394"/>
              <p:cNvSpPr>
                <a:spLocks/>
              </p:cNvSpPr>
              <p:nvPr/>
            </p:nvSpPr>
            <p:spPr bwMode="auto">
              <a:xfrm>
                <a:off x="2019" y="3633"/>
                <a:ext cx="42" cy="64"/>
              </a:xfrm>
              <a:custGeom>
                <a:avLst/>
                <a:gdLst/>
                <a:ahLst/>
                <a:cxnLst>
                  <a:cxn ang="0">
                    <a:pos x="40" y="51"/>
                  </a:cxn>
                  <a:cxn ang="0">
                    <a:pos x="42" y="54"/>
                  </a:cxn>
                  <a:cxn ang="0">
                    <a:pos x="23" y="0"/>
                  </a:cxn>
                  <a:cxn ang="0">
                    <a:pos x="0" y="7"/>
                  </a:cxn>
                  <a:cxn ang="0">
                    <a:pos x="23" y="64"/>
                  </a:cxn>
                  <a:cxn ang="0">
                    <a:pos x="21" y="64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64"/>
                  </a:cxn>
                  <a:cxn ang="0">
                    <a:pos x="23" y="64"/>
                  </a:cxn>
                  <a:cxn ang="0">
                    <a:pos x="40" y="51"/>
                  </a:cxn>
                </a:cxnLst>
                <a:rect l="0" t="0" r="r" b="b"/>
                <a:pathLst>
                  <a:path w="42" h="64">
                    <a:moveTo>
                      <a:pt x="40" y="51"/>
                    </a:moveTo>
                    <a:lnTo>
                      <a:pt x="42" y="54"/>
                    </a:lnTo>
                    <a:lnTo>
                      <a:pt x="23" y="0"/>
                    </a:lnTo>
                    <a:lnTo>
                      <a:pt x="0" y="7"/>
                    </a:lnTo>
                    <a:lnTo>
                      <a:pt x="23" y="64"/>
                    </a:lnTo>
                    <a:lnTo>
                      <a:pt x="21" y="64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64"/>
                    </a:lnTo>
                    <a:lnTo>
                      <a:pt x="23" y="64"/>
                    </a:ln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9" name="Freeform 395"/>
              <p:cNvSpPr>
                <a:spLocks/>
              </p:cNvSpPr>
              <p:nvPr/>
            </p:nvSpPr>
            <p:spPr bwMode="auto">
              <a:xfrm>
                <a:off x="2042" y="3684"/>
                <a:ext cx="54" cy="54"/>
              </a:xfrm>
              <a:custGeom>
                <a:avLst/>
                <a:gdLst/>
                <a:ahLst/>
                <a:cxnLst>
                  <a:cxn ang="0">
                    <a:pos x="54" y="46"/>
                  </a:cxn>
                  <a:cxn ang="0">
                    <a:pos x="17" y="0"/>
                  </a:cxn>
                  <a:cxn ang="0">
                    <a:pos x="0" y="13"/>
                  </a:cxn>
                  <a:cxn ang="0">
                    <a:pos x="32" y="54"/>
                  </a:cxn>
                  <a:cxn ang="0">
                    <a:pos x="30" y="46"/>
                  </a:cxn>
                  <a:cxn ang="0">
                    <a:pos x="54" y="46"/>
                  </a:cxn>
                  <a:cxn ang="0">
                    <a:pos x="54" y="45"/>
                  </a:cxn>
                  <a:cxn ang="0">
                    <a:pos x="52" y="43"/>
                  </a:cxn>
                  <a:cxn ang="0">
                    <a:pos x="52" y="41"/>
                  </a:cxn>
                  <a:cxn ang="0">
                    <a:pos x="51" y="39"/>
                  </a:cxn>
                  <a:cxn ang="0">
                    <a:pos x="54" y="46"/>
                  </a:cxn>
                </a:cxnLst>
                <a:rect l="0" t="0" r="r" b="b"/>
                <a:pathLst>
                  <a:path w="54" h="54">
                    <a:moveTo>
                      <a:pt x="54" y="46"/>
                    </a:moveTo>
                    <a:lnTo>
                      <a:pt x="17" y="0"/>
                    </a:lnTo>
                    <a:lnTo>
                      <a:pt x="0" y="13"/>
                    </a:lnTo>
                    <a:lnTo>
                      <a:pt x="32" y="54"/>
                    </a:lnTo>
                    <a:lnTo>
                      <a:pt x="30" y="46"/>
                    </a:lnTo>
                    <a:lnTo>
                      <a:pt x="54" y="46"/>
                    </a:lnTo>
                    <a:lnTo>
                      <a:pt x="54" y="45"/>
                    </a:lnTo>
                    <a:lnTo>
                      <a:pt x="52" y="43"/>
                    </a:lnTo>
                    <a:lnTo>
                      <a:pt x="52" y="41"/>
                    </a:lnTo>
                    <a:lnTo>
                      <a:pt x="51" y="39"/>
                    </a:lnTo>
                    <a:lnTo>
                      <a:pt x="5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" name="Freeform 396"/>
              <p:cNvSpPr>
                <a:spLocks/>
              </p:cNvSpPr>
              <p:nvPr/>
            </p:nvSpPr>
            <p:spPr bwMode="auto">
              <a:xfrm>
                <a:off x="2072" y="3730"/>
                <a:ext cx="24" cy="53"/>
              </a:xfrm>
              <a:custGeom>
                <a:avLst/>
                <a:gdLst/>
                <a:ahLst/>
                <a:cxnLst>
                  <a:cxn ang="0">
                    <a:pos x="21" y="53"/>
                  </a:cxn>
                  <a:cxn ang="0">
                    <a:pos x="24" y="44"/>
                  </a:cxn>
                  <a:cxn ang="0">
                    <a:pos x="24" y="29"/>
                  </a:cxn>
                  <a:cxn ang="0">
                    <a:pos x="24" y="12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46"/>
                  </a:cxn>
                  <a:cxn ang="0">
                    <a:pos x="2" y="40"/>
                  </a:cxn>
                  <a:cxn ang="0">
                    <a:pos x="21" y="53"/>
                  </a:cxn>
                  <a:cxn ang="0">
                    <a:pos x="22" y="53"/>
                  </a:cxn>
                  <a:cxn ang="0">
                    <a:pos x="22" y="51"/>
                  </a:cxn>
                  <a:cxn ang="0">
                    <a:pos x="24" y="47"/>
                  </a:cxn>
                  <a:cxn ang="0">
                    <a:pos x="24" y="46"/>
                  </a:cxn>
                  <a:cxn ang="0">
                    <a:pos x="21" y="53"/>
                  </a:cxn>
                </a:cxnLst>
                <a:rect l="0" t="0" r="r" b="b"/>
                <a:pathLst>
                  <a:path w="24" h="53">
                    <a:moveTo>
                      <a:pt x="21" y="53"/>
                    </a:moveTo>
                    <a:lnTo>
                      <a:pt x="24" y="44"/>
                    </a:lnTo>
                    <a:lnTo>
                      <a:pt x="24" y="29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2" y="40"/>
                    </a:lnTo>
                    <a:lnTo>
                      <a:pt x="21" y="53"/>
                    </a:lnTo>
                    <a:lnTo>
                      <a:pt x="22" y="53"/>
                    </a:lnTo>
                    <a:lnTo>
                      <a:pt x="22" y="51"/>
                    </a:lnTo>
                    <a:lnTo>
                      <a:pt x="24" y="47"/>
                    </a:lnTo>
                    <a:lnTo>
                      <a:pt x="24" y="46"/>
                    </a:lnTo>
                    <a:lnTo>
                      <a:pt x="21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" name="Freeform 397"/>
              <p:cNvSpPr>
                <a:spLocks/>
              </p:cNvSpPr>
              <p:nvPr/>
            </p:nvSpPr>
            <p:spPr bwMode="auto">
              <a:xfrm>
                <a:off x="2034" y="3770"/>
                <a:ext cx="59" cy="64"/>
              </a:xfrm>
              <a:custGeom>
                <a:avLst/>
                <a:gdLst/>
                <a:ahLst/>
                <a:cxnLst>
                  <a:cxn ang="0">
                    <a:pos x="10" y="64"/>
                  </a:cxn>
                  <a:cxn ang="0">
                    <a:pos x="21" y="56"/>
                  </a:cxn>
                  <a:cxn ang="0">
                    <a:pos x="34" y="41"/>
                  </a:cxn>
                  <a:cxn ang="0">
                    <a:pos x="49" y="24"/>
                  </a:cxn>
                  <a:cxn ang="0">
                    <a:pos x="59" y="13"/>
                  </a:cxn>
                  <a:cxn ang="0">
                    <a:pos x="40" y="0"/>
                  </a:cxn>
                  <a:cxn ang="0">
                    <a:pos x="0" y="45"/>
                  </a:cxn>
                  <a:cxn ang="0">
                    <a:pos x="8" y="41"/>
                  </a:cxn>
                  <a:cxn ang="0">
                    <a:pos x="10" y="64"/>
                  </a:cxn>
                  <a:cxn ang="0">
                    <a:pos x="12" y="64"/>
                  </a:cxn>
                  <a:cxn ang="0">
                    <a:pos x="15" y="62"/>
                  </a:cxn>
                  <a:cxn ang="0">
                    <a:pos x="17" y="62"/>
                  </a:cxn>
                  <a:cxn ang="0">
                    <a:pos x="17" y="60"/>
                  </a:cxn>
                  <a:cxn ang="0">
                    <a:pos x="10" y="64"/>
                  </a:cxn>
                </a:cxnLst>
                <a:rect l="0" t="0" r="r" b="b"/>
                <a:pathLst>
                  <a:path w="59" h="64">
                    <a:moveTo>
                      <a:pt x="10" y="64"/>
                    </a:moveTo>
                    <a:lnTo>
                      <a:pt x="21" y="56"/>
                    </a:lnTo>
                    <a:lnTo>
                      <a:pt x="34" y="41"/>
                    </a:lnTo>
                    <a:lnTo>
                      <a:pt x="49" y="24"/>
                    </a:lnTo>
                    <a:lnTo>
                      <a:pt x="59" y="13"/>
                    </a:lnTo>
                    <a:lnTo>
                      <a:pt x="40" y="0"/>
                    </a:lnTo>
                    <a:lnTo>
                      <a:pt x="0" y="45"/>
                    </a:lnTo>
                    <a:lnTo>
                      <a:pt x="8" y="41"/>
                    </a:lnTo>
                    <a:lnTo>
                      <a:pt x="10" y="64"/>
                    </a:lnTo>
                    <a:lnTo>
                      <a:pt x="12" y="64"/>
                    </a:lnTo>
                    <a:lnTo>
                      <a:pt x="15" y="62"/>
                    </a:lnTo>
                    <a:lnTo>
                      <a:pt x="17" y="62"/>
                    </a:lnTo>
                    <a:lnTo>
                      <a:pt x="17" y="60"/>
                    </a:lnTo>
                    <a:lnTo>
                      <a:pt x="1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2" name="Freeform 398"/>
              <p:cNvSpPr>
                <a:spLocks/>
              </p:cNvSpPr>
              <p:nvPr/>
            </p:nvSpPr>
            <p:spPr bwMode="auto">
              <a:xfrm>
                <a:off x="1924" y="3811"/>
                <a:ext cx="120" cy="45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7" y="42"/>
                  </a:cxn>
                  <a:cxn ang="0">
                    <a:pos x="20" y="42"/>
                  </a:cxn>
                  <a:cxn ang="0">
                    <a:pos x="37" y="40"/>
                  </a:cxn>
                  <a:cxn ang="0">
                    <a:pos x="58" y="36"/>
                  </a:cxn>
                  <a:cxn ang="0">
                    <a:pos x="77" y="32"/>
                  </a:cxn>
                  <a:cxn ang="0">
                    <a:pos x="95" y="28"/>
                  </a:cxn>
                  <a:cxn ang="0">
                    <a:pos x="110" y="25"/>
                  </a:cxn>
                  <a:cxn ang="0">
                    <a:pos x="120" y="23"/>
                  </a:cxn>
                  <a:cxn ang="0">
                    <a:pos x="118" y="0"/>
                  </a:cxn>
                  <a:cxn ang="0">
                    <a:pos x="5" y="23"/>
                  </a:cxn>
                  <a:cxn ang="0">
                    <a:pos x="16" y="25"/>
                  </a:cxn>
                  <a:cxn ang="0">
                    <a:pos x="0" y="40"/>
                  </a:cxn>
                  <a:cxn ang="0">
                    <a:pos x="3" y="45"/>
                  </a:cxn>
                  <a:cxn ang="0">
                    <a:pos x="9" y="43"/>
                  </a:cxn>
                  <a:cxn ang="0">
                    <a:pos x="0" y="40"/>
                  </a:cxn>
                </a:cxnLst>
                <a:rect l="0" t="0" r="r" b="b"/>
                <a:pathLst>
                  <a:path w="120" h="45">
                    <a:moveTo>
                      <a:pt x="0" y="40"/>
                    </a:moveTo>
                    <a:lnTo>
                      <a:pt x="7" y="42"/>
                    </a:lnTo>
                    <a:lnTo>
                      <a:pt x="20" y="42"/>
                    </a:lnTo>
                    <a:lnTo>
                      <a:pt x="37" y="40"/>
                    </a:lnTo>
                    <a:lnTo>
                      <a:pt x="58" y="36"/>
                    </a:lnTo>
                    <a:lnTo>
                      <a:pt x="77" y="32"/>
                    </a:lnTo>
                    <a:lnTo>
                      <a:pt x="95" y="28"/>
                    </a:lnTo>
                    <a:lnTo>
                      <a:pt x="110" y="25"/>
                    </a:lnTo>
                    <a:lnTo>
                      <a:pt x="120" y="23"/>
                    </a:lnTo>
                    <a:lnTo>
                      <a:pt x="118" y="0"/>
                    </a:lnTo>
                    <a:lnTo>
                      <a:pt x="5" y="23"/>
                    </a:lnTo>
                    <a:lnTo>
                      <a:pt x="16" y="25"/>
                    </a:lnTo>
                    <a:lnTo>
                      <a:pt x="0" y="40"/>
                    </a:lnTo>
                    <a:lnTo>
                      <a:pt x="3" y="45"/>
                    </a:lnTo>
                    <a:lnTo>
                      <a:pt x="9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3" name="Freeform 399"/>
              <p:cNvSpPr>
                <a:spLocks/>
              </p:cNvSpPr>
              <p:nvPr/>
            </p:nvSpPr>
            <p:spPr bwMode="auto">
              <a:xfrm>
                <a:off x="1877" y="3774"/>
                <a:ext cx="63" cy="77"/>
              </a:xfrm>
              <a:custGeom>
                <a:avLst/>
                <a:gdLst/>
                <a:ahLst/>
                <a:cxnLst>
                  <a:cxn ang="0">
                    <a:pos x="9" y="20"/>
                  </a:cxn>
                  <a:cxn ang="0">
                    <a:pos x="0" y="17"/>
                  </a:cxn>
                  <a:cxn ang="0">
                    <a:pos x="47" y="77"/>
                  </a:cxn>
                  <a:cxn ang="0">
                    <a:pos x="63" y="62"/>
                  </a:cxn>
                  <a:cxn ang="0">
                    <a:pos x="18" y="2"/>
                  </a:cxn>
                  <a:cxn ang="0">
                    <a:pos x="9" y="0"/>
                  </a:cxn>
                  <a:cxn ang="0">
                    <a:pos x="18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9" y="20"/>
                  </a:cxn>
                </a:cxnLst>
                <a:rect l="0" t="0" r="r" b="b"/>
                <a:pathLst>
                  <a:path w="63" h="77">
                    <a:moveTo>
                      <a:pt x="9" y="20"/>
                    </a:moveTo>
                    <a:lnTo>
                      <a:pt x="0" y="17"/>
                    </a:lnTo>
                    <a:lnTo>
                      <a:pt x="47" y="77"/>
                    </a:lnTo>
                    <a:lnTo>
                      <a:pt x="63" y="62"/>
                    </a:lnTo>
                    <a:lnTo>
                      <a:pt x="18" y="2"/>
                    </a:lnTo>
                    <a:lnTo>
                      <a:pt x="9" y="0"/>
                    </a:lnTo>
                    <a:lnTo>
                      <a:pt x="18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4" name="Freeform 400"/>
              <p:cNvSpPr>
                <a:spLocks/>
              </p:cNvSpPr>
              <p:nvPr/>
            </p:nvSpPr>
            <p:spPr bwMode="auto">
              <a:xfrm>
                <a:off x="1753" y="3753"/>
                <a:ext cx="133" cy="41"/>
              </a:xfrm>
              <a:custGeom>
                <a:avLst/>
                <a:gdLst/>
                <a:ahLst/>
                <a:cxnLst>
                  <a:cxn ang="0">
                    <a:pos x="39" y="9"/>
                  </a:cxn>
                  <a:cxn ang="0">
                    <a:pos x="32" y="26"/>
                  </a:cxn>
                  <a:cxn ang="0">
                    <a:pos x="133" y="41"/>
                  </a:cxn>
                  <a:cxn ang="0">
                    <a:pos x="133" y="21"/>
                  </a:cxn>
                  <a:cxn ang="0">
                    <a:pos x="32" y="6"/>
                  </a:cxn>
                  <a:cxn ang="0">
                    <a:pos x="26" y="23"/>
                  </a:cxn>
                  <a:cxn ang="0">
                    <a:pos x="32" y="6"/>
                  </a:cxn>
                  <a:cxn ang="0">
                    <a:pos x="0" y="0"/>
                  </a:cxn>
                  <a:cxn ang="0">
                    <a:pos x="26" y="23"/>
                  </a:cxn>
                  <a:cxn ang="0">
                    <a:pos x="39" y="9"/>
                  </a:cxn>
                </a:cxnLst>
                <a:rect l="0" t="0" r="r" b="b"/>
                <a:pathLst>
                  <a:path w="133" h="41">
                    <a:moveTo>
                      <a:pt x="39" y="9"/>
                    </a:moveTo>
                    <a:lnTo>
                      <a:pt x="32" y="26"/>
                    </a:lnTo>
                    <a:lnTo>
                      <a:pt x="133" y="41"/>
                    </a:lnTo>
                    <a:lnTo>
                      <a:pt x="133" y="21"/>
                    </a:lnTo>
                    <a:lnTo>
                      <a:pt x="32" y="6"/>
                    </a:lnTo>
                    <a:lnTo>
                      <a:pt x="26" y="23"/>
                    </a:lnTo>
                    <a:lnTo>
                      <a:pt x="32" y="6"/>
                    </a:lnTo>
                    <a:lnTo>
                      <a:pt x="0" y="0"/>
                    </a:lnTo>
                    <a:lnTo>
                      <a:pt x="26" y="23"/>
                    </a:lnTo>
                    <a:lnTo>
                      <a:pt x="39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" name="Freeform 401"/>
              <p:cNvSpPr>
                <a:spLocks/>
              </p:cNvSpPr>
              <p:nvPr/>
            </p:nvSpPr>
            <p:spPr bwMode="auto">
              <a:xfrm>
                <a:off x="1779" y="3762"/>
                <a:ext cx="73" cy="59"/>
              </a:xfrm>
              <a:custGeom>
                <a:avLst/>
                <a:gdLst/>
                <a:ahLst/>
                <a:cxnLst>
                  <a:cxn ang="0">
                    <a:pos x="47" y="59"/>
                  </a:cxn>
                  <a:cxn ang="0">
                    <a:pos x="54" y="42"/>
                  </a:cxn>
                  <a:cxn ang="0">
                    <a:pos x="13" y="0"/>
                  </a:cxn>
                  <a:cxn ang="0">
                    <a:pos x="0" y="14"/>
                  </a:cxn>
                  <a:cxn ang="0">
                    <a:pos x="39" y="55"/>
                  </a:cxn>
                  <a:cxn ang="0">
                    <a:pos x="47" y="38"/>
                  </a:cxn>
                  <a:cxn ang="0">
                    <a:pos x="47" y="59"/>
                  </a:cxn>
                  <a:cxn ang="0">
                    <a:pos x="73" y="57"/>
                  </a:cxn>
                  <a:cxn ang="0">
                    <a:pos x="54" y="42"/>
                  </a:cxn>
                  <a:cxn ang="0">
                    <a:pos x="47" y="59"/>
                  </a:cxn>
                </a:cxnLst>
                <a:rect l="0" t="0" r="r" b="b"/>
                <a:pathLst>
                  <a:path w="73" h="59">
                    <a:moveTo>
                      <a:pt x="47" y="59"/>
                    </a:moveTo>
                    <a:lnTo>
                      <a:pt x="54" y="42"/>
                    </a:lnTo>
                    <a:lnTo>
                      <a:pt x="13" y="0"/>
                    </a:lnTo>
                    <a:lnTo>
                      <a:pt x="0" y="14"/>
                    </a:lnTo>
                    <a:lnTo>
                      <a:pt x="39" y="55"/>
                    </a:lnTo>
                    <a:lnTo>
                      <a:pt x="47" y="38"/>
                    </a:lnTo>
                    <a:lnTo>
                      <a:pt x="47" y="59"/>
                    </a:lnTo>
                    <a:lnTo>
                      <a:pt x="73" y="57"/>
                    </a:lnTo>
                    <a:lnTo>
                      <a:pt x="54" y="42"/>
                    </a:lnTo>
                    <a:lnTo>
                      <a:pt x="47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" name="Freeform 402"/>
              <p:cNvSpPr>
                <a:spLocks/>
              </p:cNvSpPr>
              <p:nvPr/>
            </p:nvSpPr>
            <p:spPr bwMode="auto">
              <a:xfrm>
                <a:off x="1708" y="3800"/>
                <a:ext cx="118" cy="34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32"/>
                  </a:cxn>
                  <a:cxn ang="0">
                    <a:pos x="3" y="32"/>
                  </a:cxn>
                  <a:cxn ang="0">
                    <a:pos x="5" y="34"/>
                  </a:cxn>
                  <a:cxn ang="0">
                    <a:pos x="5" y="34"/>
                  </a:cxn>
                  <a:cxn ang="0">
                    <a:pos x="118" y="21"/>
                  </a:cxn>
                  <a:cxn ang="0">
                    <a:pos x="118" y="0"/>
                  </a:cxn>
                  <a:cxn ang="0">
                    <a:pos x="5" y="11"/>
                  </a:cxn>
                  <a:cxn ang="0">
                    <a:pos x="11" y="13"/>
                  </a:cxn>
                  <a:cxn ang="0">
                    <a:pos x="0" y="32"/>
                  </a:cxn>
                  <a:cxn ang="0">
                    <a:pos x="3" y="34"/>
                  </a:cxn>
                  <a:cxn ang="0">
                    <a:pos x="5" y="34"/>
                  </a:cxn>
                  <a:cxn ang="0">
                    <a:pos x="0" y="32"/>
                  </a:cxn>
                </a:cxnLst>
                <a:rect l="0" t="0" r="r" b="b"/>
                <a:pathLst>
                  <a:path w="118" h="34">
                    <a:moveTo>
                      <a:pt x="0" y="32"/>
                    </a:moveTo>
                    <a:lnTo>
                      <a:pt x="0" y="32"/>
                    </a:lnTo>
                    <a:lnTo>
                      <a:pt x="3" y="32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118" y="21"/>
                    </a:lnTo>
                    <a:lnTo>
                      <a:pt x="118" y="0"/>
                    </a:lnTo>
                    <a:lnTo>
                      <a:pt x="5" y="11"/>
                    </a:lnTo>
                    <a:lnTo>
                      <a:pt x="11" y="13"/>
                    </a:lnTo>
                    <a:lnTo>
                      <a:pt x="0" y="32"/>
                    </a:lnTo>
                    <a:lnTo>
                      <a:pt x="3" y="34"/>
                    </a:lnTo>
                    <a:lnTo>
                      <a:pt x="5" y="3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7" name="Freeform 403"/>
              <p:cNvSpPr>
                <a:spLocks/>
              </p:cNvSpPr>
              <p:nvPr/>
            </p:nvSpPr>
            <p:spPr bwMode="auto">
              <a:xfrm>
                <a:off x="1518" y="3730"/>
                <a:ext cx="201" cy="102"/>
              </a:xfrm>
              <a:custGeom>
                <a:avLst/>
                <a:gdLst/>
                <a:ahLst/>
                <a:cxnLst>
                  <a:cxn ang="0">
                    <a:pos x="5" y="23"/>
                  </a:cxn>
                  <a:cxn ang="0">
                    <a:pos x="28" y="21"/>
                  </a:cxn>
                  <a:cxn ang="0">
                    <a:pos x="52" y="25"/>
                  </a:cxn>
                  <a:cxn ang="0">
                    <a:pos x="77" y="36"/>
                  </a:cxn>
                  <a:cxn ang="0">
                    <a:pos x="101" y="47"/>
                  </a:cxn>
                  <a:cxn ang="0">
                    <a:pos x="126" y="62"/>
                  </a:cxn>
                  <a:cxn ang="0">
                    <a:pos x="148" y="77"/>
                  </a:cxn>
                  <a:cxn ang="0">
                    <a:pos x="169" y="91"/>
                  </a:cxn>
                  <a:cxn ang="0">
                    <a:pos x="190" y="102"/>
                  </a:cxn>
                  <a:cxn ang="0">
                    <a:pos x="201" y="83"/>
                  </a:cxn>
                  <a:cxn ang="0">
                    <a:pos x="175" y="72"/>
                  </a:cxn>
                  <a:cxn ang="0">
                    <a:pos x="152" y="59"/>
                  </a:cxn>
                  <a:cxn ang="0">
                    <a:pos x="129" y="44"/>
                  </a:cxn>
                  <a:cxn ang="0">
                    <a:pos x="107" y="29"/>
                  </a:cxn>
                  <a:cxn ang="0">
                    <a:pos x="84" y="16"/>
                  </a:cxn>
                  <a:cxn ang="0">
                    <a:pos x="60" y="6"/>
                  </a:cxn>
                  <a:cxn ang="0">
                    <a:pos x="32" y="0"/>
                  </a:cxn>
                  <a:cxn ang="0">
                    <a:pos x="0" y="2"/>
                  </a:cxn>
                  <a:cxn ang="0">
                    <a:pos x="5" y="23"/>
                  </a:cxn>
                </a:cxnLst>
                <a:rect l="0" t="0" r="r" b="b"/>
                <a:pathLst>
                  <a:path w="201" h="102">
                    <a:moveTo>
                      <a:pt x="5" y="23"/>
                    </a:moveTo>
                    <a:lnTo>
                      <a:pt x="28" y="21"/>
                    </a:lnTo>
                    <a:lnTo>
                      <a:pt x="52" y="25"/>
                    </a:lnTo>
                    <a:lnTo>
                      <a:pt x="77" y="36"/>
                    </a:lnTo>
                    <a:lnTo>
                      <a:pt x="101" y="47"/>
                    </a:lnTo>
                    <a:lnTo>
                      <a:pt x="126" y="62"/>
                    </a:lnTo>
                    <a:lnTo>
                      <a:pt x="148" y="77"/>
                    </a:lnTo>
                    <a:lnTo>
                      <a:pt x="169" y="91"/>
                    </a:lnTo>
                    <a:lnTo>
                      <a:pt x="190" y="102"/>
                    </a:lnTo>
                    <a:lnTo>
                      <a:pt x="201" y="83"/>
                    </a:lnTo>
                    <a:lnTo>
                      <a:pt x="175" y="72"/>
                    </a:lnTo>
                    <a:lnTo>
                      <a:pt x="152" y="59"/>
                    </a:lnTo>
                    <a:lnTo>
                      <a:pt x="129" y="44"/>
                    </a:lnTo>
                    <a:lnTo>
                      <a:pt x="107" y="29"/>
                    </a:lnTo>
                    <a:lnTo>
                      <a:pt x="84" y="16"/>
                    </a:lnTo>
                    <a:lnTo>
                      <a:pt x="60" y="6"/>
                    </a:lnTo>
                    <a:lnTo>
                      <a:pt x="32" y="0"/>
                    </a:lnTo>
                    <a:lnTo>
                      <a:pt x="0" y="2"/>
                    </a:lnTo>
                    <a:lnTo>
                      <a:pt x="5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4" name="Freeform 404"/>
            <p:cNvSpPr>
              <a:spLocks/>
            </p:cNvSpPr>
            <p:nvPr/>
          </p:nvSpPr>
          <p:spPr bwMode="auto">
            <a:xfrm>
              <a:off x="1388" y="3518"/>
              <a:ext cx="135" cy="256"/>
            </a:xfrm>
            <a:custGeom>
              <a:avLst/>
              <a:gdLst/>
              <a:ahLst/>
              <a:cxnLst>
                <a:cxn ang="0">
                  <a:pos x="70" y="10"/>
                </a:cxn>
                <a:cxn ang="0">
                  <a:pos x="72" y="0"/>
                </a:cxn>
                <a:cxn ang="0">
                  <a:pos x="53" y="23"/>
                </a:cxn>
                <a:cxn ang="0">
                  <a:pos x="36" y="53"/>
                </a:cxn>
                <a:cxn ang="0">
                  <a:pos x="23" y="85"/>
                </a:cxn>
                <a:cxn ang="0">
                  <a:pos x="12" y="119"/>
                </a:cxn>
                <a:cxn ang="0">
                  <a:pos x="4" y="154"/>
                </a:cxn>
                <a:cxn ang="0">
                  <a:pos x="0" y="190"/>
                </a:cxn>
                <a:cxn ang="0">
                  <a:pos x="4" y="220"/>
                </a:cxn>
                <a:cxn ang="0">
                  <a:pos x="12" y="248"/>
                </a:cxn>
                <a:cxn ang="0">
                  <a:pos x="25" y="254"/>
                </a:cxn>
                <a:cxn ang="0">
                  <a:pos x="40" y="256"/>
                </a:cxn>
                <a:cxn ang="0">
                  <a:pos x="57" y="256"/>
                </a:cxn>
                <a:cxn ang="0">
                  <a:pos x="73" y="254"/>
                </a:cxn>
                <a:cxn ang="0">
                  <a:pos x="92" y="250"/>
                </a:cxn>
                <a:cxn ang="0">
                  <a:pos x="109" y="246"/>
                </a:cxn>
                <a:cxn ang="0">
                  <a:pos x="124" y="241"/>
                </a:cxn>
                <a:cxn ang="0">
                  <a:pos x="135" y="235"/>
                </a:cxn>
                <a:cxn ang="0">
                  <a:pos x="130" y="214"/>
                </a:cxn>
                <a:cxn ang="0">
                  <a:pos x="120" y="218"/>
                </a:cxn>
                <a:cxn ang="0">
                  <a:pos x="107" y="224"/>
                </a:cxn>
                <a:cxn ang="0">
                  <a:pos x="92" y="228"/>
                </a:cxn>
                <a:cxn ang="0">
                  <a:pos x="77" y="231"/>
                </a:cxn>
                <a:cxn ang="0">
                  <a:pos x="62" y="235"/>
                </a:cxn>
                <a:cxn ang="0">
                  <a:pos x="49" y="235"/>
                </a:cxn>
                <a:cxn ang="0">
                  <a:pos x="36" y="233"/>
                </a:cxn>
                <a:cxn ang="0">
                  <a:pos x="25" y="229"/>
                </a:cxn>
                <a:cxn ang="0">
                  <a:pos x="15" y="199"/>
                </a:cxn>
                <a:cxn ang="0">
                  <a:pos x="17" y="171"/>
                </a:cxn>
                <a:cxn ang="0">
                  <a:pos x="27" y="141"/>
                </a:cxn>
                <a:cxn ang="0">
                  <a:pos x="42" y="113"/>
                </a:cxn>
                <a:cxn ang="0">
                  <a:pos x="57" y="83"/>
                </a:cxn>
                <a:cxn ang="0">
                  <a:pos x="72" y="57"/>
                </a:cxn>
                <a:cxn ang="0">
                  <a:pos x="85" y="28"/>
                </a:cxn>
                <a:cxn ang="0">
                  <a:pos x="90" y="2"/>
                </a:cxn>
                <a:cxn ang="0">
                  <a:pos x="89" y="12"/>
                </a:cxn>
                <a:cxn ang="0">
                  <a:pos x="90" y="10"/>
                </a:cxn>
                <a:cxn ang="0">
                  <a:pos x="92" y="6"/>
                </a:cxn>
                <a:cxn ang="0">
                  <a:pos x="92" y="4"/>
                </a:cxn>
                <a:cxn ang="0">
                  <a:pos x="90" y="2"/>
                </a:cxn>
                <a:cxn ang="0">
                  <a:pos x="70" y="10"/>
                </a:cxn>
              </a:cxnLst>
              <a:rect l="0" t="0" r="r" b="b"/>
              <a:pathLst>
                <a:path w="135" h="256">
                  <a:moveTo>
                    <a:pt x="70" y="10"/>
                  </a:moveTo>
                  <a:lnTo>
                    <a:pt x="72" y="0"/>
                  </a:lnTo>
                  <a:lnTo>
                    <a:pt x="53" y="23"/>
                  </a:lnTo>
                  <a:lnTo>
                    <a:pt x="36" y="53"/>
                  </a:lnTo>
                  <a:lnTo>
                    <a:pt x="23" y="85"/>
                  </a:lnTo>
                  <a:lnTo>
                    <a:pt x="12" y="119"/>
                  </a:lnTo>
                  <a:lnTo>
                    <a:pt x="4" y="154"/>
                  </a:lnTo>
                  <a:lnTo>
                    <a:pt x="0" y="190"/>
                  </a:lnTo>
                  <a:lnTo>
                    <a:pt x="4" y="220"/>
                  </a:lnTo>
                  <a:lnTo>
                    <a:pt x="12" y="248"/>
                  </a:lnTo>
                  <a:lnTo>
                    <a:pt x="25" y="254"/>
                  </a:lnTo>
                  <a:lnTo>
                    <a:pt x="40" y="256"/>
                  </a:lnTo>
                  <a:lnTo>
                    <a:pt x="57" y="256"/>
                  </a:lnTo>
                  <a:lnTo>
                    <a:pt x="73" y="254"/>
                  </a:lnTo>
                  <a:lnTo>
                    <a:pt x="92" y="250"/>
                  </a:lnTo>
                  <a:lnTo>
                    <a:pt x="109" y="246"/>
                  </a:lnTo>
                  <a:lnTo>
                    <a:pt x="124" y="241"/>
                  </a:lnTo>
                  <a:lnTo>
                    <a:pt x="135" y="235"/>
                  </a:lnTo>
                  <a:lnTo>
                    <a:pt x="130" y="214"/>
                  </a:lnTo>
                  <a:lnTo>
                    <a:pt x="120" y="218"/>
                  </a:lnTo>
                  <a:lnTo>
                    <a:pt x="107" y="224"/>
                  </a:lnTo>
                  <a:lnTo>
                    <a:pt x="92" y="228"/>
                  </a:lnTo>
                  <a:lnTo>
                    <a:pt x="77" y="231"/>
                  </a:lnTo>
                  <a:lnTo>
                    <a:pt x="62" y="235"/>
                  </a:lnTo>
                  <a:lnTo>
                    <a:pt x="49" y="235"/>
                  </a:lnTo>
                  <a:lnTo>
                    <a:pt x="36" y="233"/>
                  </a:lnTo>
                  <a:lnTo>
                    <a:pt x="25" y="229"/>
                  </a:lnTo>
                  <a:lnTo>
                    <a:pt x="15" y="199"/>
                  </a:lnTo>
                  <a:lnTo>
                    <a:pt x="17" y="171"/>
                  </a:lnTo>
                  <a:lnTo>
                    <a:pt x="27" y="141"/>
                  </a:lnTo>
                  <a:lnTo>
                    <a:pt x="42" y="113"/>
                  </a:lnTo>
                  <a:lnTo>
                    <a:pt x="57" y="83"/>
                  </a:lnTo>
                  <a:lnTo>
                    <a:pt x="72" y="57"/>
                  </a:lnTo>
                  <a:lnTo>
                    <a:pt x="85" y="28"/>
                  </a:lnTo>
                  <a:lnTo>
                    <a:pt x="90" y="2"/>
                  </a:lnTo>
                  <a:lnTo>
                    <a:pt x="89" y="12"/>
                  </a:lnTo>
                  <a:lnTo>
                    <a:pt x="90" y="10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0" y="2"/>
                  </a:lnTo>
                  <a:lnTo>
                    <a:pt x="7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" name="Freeform 405"/>
            <p:cNvSpPr>
              <a:spLocks/>
            </p:cNvSpPr>
            <p:nvPr/>
          </p:nvSpPr>
          <p:spPr bwMode="auto">
            <a:xfrm>
              <a:off x="1433" y="3456"/>
              <a:ext cx="45" cy="72"/>
            </a:xfrm>
            <a:custGeom>
              <a:avLst/>
              <a:gdLst/>
              <a:ahLst/>
              <a:cxnLst>
                <a:cxn ang="0">
                  <a:pos x="25" y="12"/>
                </a:cxn>
                <a:cxn ang="0">
                  <a:pos x="10" y="27"/>
                </a:cxn>
                <a:cxn ang="0">
                  <a:pos x="25" y="72"/>
                </a:cxn>
                <a:cxn ang="0">
                  <a:pos x="45" y="64"/>
                </a:cxn>
                <a:cxn ang="0">
                  <a:pos x="30" y="19"/>
                </a:cxn>
                <a:cxn ang="0">
                  <a:pos x="17" y="32"/>
                </a:cxn>
                <a:cxn ang="0">
                  <a:pos x="25" y="12"/>
                </a:cxn>
                <a:cxn ang="0">
                  <a:pos x="0" y="0"/>
                </a:cxn>
                <a:cxn ang="0">
                  <a:pos x="10" y="27"/>
                </a:cxn>
                <a:cxn ang="0">
                  <a:pos x="25" y="12"/>
                </a:cxn>
              </a:cxnLst>
              <a:rect l="0" t="0" r="r" b="b"/>
              <a:pathLst>
                <a:path w="45" h="72">
                  <a:moveTo>
                    <a:pt x="25" y="12"/>
                  </a:moveTo>
                  <a:lnTo>
                    <a:pt x="10" y="27"/>
                  </a:lnTo>
                  <a:lnTo>
                    <a:pt x="25" y="72"/>
                  </a:lnTo>
                  <a:lnTo>
                    <a:pt x="45" y="64"/>
                  </a:lnTo>
                  <a:lnTo>
                    <a:pt x="30" y="19"/>
                  </a:lnTo>
                  <a:lnTo>
                    <a:pt x="17" y="32"/>
                  </a:lnTo>
                  <a:lnTo>
                    <a:pt x="25" y="12"/>
                  </a:lnTo>
                  <a:lnTo>
                    <a:pt x="0" y="0"/>
                  </a:lnTo>
                  <a:lnTo>
                    <a:pt x="10" y="27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" name="Freeform 406"/>
            <p:cNvSpPr>
              <a:spLocks/>
            </p:cNvSpPr>
            <p:nvPr/>
          </p:nvSpPr>
          <p:spPr bwMode="auto">
            <a:xfrm>
              <a:off x="1450" y="3436"/>
              <a:ext cx="64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40" y="11"/>
                </a:cxn>
                <a:cxn ang="0">
                  <a:pos x="40" y="18"/>
                </a:cxn>
                <a:cxn ang="0">
                  <a:pos x="40" y="28"/>
                </a:cxn>
                <a:cxn ang="0">
                  <a:pos x="40" y="35"/>
                </a:cxn>
                <a:cxn ang="0">
                  <a:pos x="34" y="39"/>
                </a:cxn>
                <a:cxn ang="0">
                  <a:pos x="25" y="37"/>
                </a:cxn>
                <a:cxn ang="0">
                  <a:pos x="13" y="34"/>
                </a:cxn>
                <a:cxn ang="0">
                  <a:pos x="8" y="32"/>
                </a:cxn>
                <a:cxn ang="0">
                  <a:pos x="0" y="52"/>
                </a:cxn>
                <a:cxn ang="0">
                  <a:pos x="11" y="56"/>
                </a:cxn>
                <a:cxn ang="0">
                  <a:pos x="19" y="58"/>
                </a:cxn>
                <a:cxn ang="0">
                  <a:pos x="27" y="60"/>
                </a:cxn>
                <a:cxn ang="0">
                  <a:pos x="38" y="60"/>
                </a:cxn>
                <a:cxn ang="0">
                  <a:pos x="62" y="43"/>
                </a:cxn>
                <a:cxn ang="0">
                  <a:pos x="64" y="34"/>
                </a:cxn>
                <a:cxn ang="0">
                  <a:pos x="64" y="20"/>
                </a:cxn>
                <a:cxn ang="0">
                  <a:pos x="62" y="9"/>
                </a:cxn>
                <a:cxn ang="0">
                  <a:pos x="60" y="0"/>
                </a:cxn>
                <a:cxn ang="0">
                  <a:pos x="40" y="3"/>
                </a:cxn>
              </a:cxnLst>
              <a:rect l="0" t="0" r="r" b="b"/>
              <a:pathLst>
                <a:path w="64" h="60">
                  <a:moveTo>
                    <a:pt x="40" y="3"/>
                  </a:moveTo>
                  <a:lnTo>
                    <a:pt x="40" y="11"/>
                  </a:lnTo>
                  <a:lnTo>
                    <a:pt x="40" y="18"/>
                  </a:lnTo>
                  <a:lnTo>
                    <a:pt x="40" y="28"/>
                  </a:lnTo>
                  <a:lnTo>
                    <a:pt x="40" y="35"/>
                  </a:lnTo>
                  <a:lnTo>
                    <a:pt x="34" y="39"/>
                  </a:lnTo>
                  <a:lnTo>
                    <a:pt x="25" y="37"/>
                  </a:lnTo>
                  <a:lnTo>
                    <a:pt x="13" y="34"/>
                  </a:lnTo>
                  <a:lnTo>
                    <a:pt x="8" y="32"/>
                  </a:lnTo>
                  <a:lnTo>
                    <a:pt x="0" y="52"/>
                  </a:lnTo>
                  <a:lnTo>
                    <a:pt x="11" y="56"/>
                  </a:lnTo>
                  <a:lnTo>
                    <a:pt x="19" y="58"/>
                  </a:lnTo>
                  <a:lnTo>
                    <a:pt x="27" y="60"/>
                  </a:lnTo>
                  <a:lnTo>
                    <a:pt x="38" y="60"/>
                  </a:lnTo>
                  <a:lnTo>
                    <a:pt x="62" y="43"/>
                  </a:lnTo>
                  <a:lnTo>
                    <a:pt x="64" y="34"/>
                  </a:lnTo>
                  <a:lnTo>
                    <a:pt x="64" y="20"/>
                  </a:lnTo>
                  <a:lnTo>
                    <a:pt x="62" y="9"/>
                  </a:lnTo>
                  <a:lnTo>
                    <a:pt x="60" y="0"/>
                  </a:lnTo>
                  <a:lnTo>
                    <a:pt x="4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" name="Freeform 407"/>
            <p:cNvSpPr>
              <a:spLocks/>
            </p:cNvSpPr>
            <p:nvPr/>
          </p:nvSpPr>
          <p:spPr bwMode="auto">
            <a:xfrm>
              <a:off x="1486" y="3361"/>
              <a:ext cx="94" cy="78"/>
            </a:xfrm>
            <a:custGeom>
              <a:avLst/>
              <a:gdLst/>
              <a:ahLst/>
              <a:cxnLst>
                <a:cxn ang="0">
                  <a:pos x="34" y="20"/>
                </a:cxn>
                <a:cxn ang="0">
                  <a:pos x="39" y="0"/>
                </a:cxn>
                <a:cxn ang="0">
                  <a:pos x="32" y="0"/>
                </a:cxn>
                <a:cxn ang="0">
                  <a:pos x="24" y="2"/>
                </a:cxn>
                <a:cxn ang="0">
                  <a:pos x="15" y="5"/>
                </a:cxn>
                <a:cxn ang="0">
                  <a:pos x="9" y="9"/>
                </a:cxn>
                <a:cxn ang="0">
                  <a:pos x="2" y="30"/>
                </a:cxn>
                <a:cxn ang="0">
                  <a:pos x="0" y="45"/>
                </a:cxn>
                <a:cxn ang="0">
                  <a:pos x="2" y="58"/>
                </a:cxn>
                <a:cxn ang="0">
                  <a:pos x="4" y="78"/>
                </a:cxn>
                <a:cxn ang="0">
                  <a:pos x="24" y="75"/>
                </a:cxn>
                <a:cxn ang="0">
                  <a:pos x="21" y="37"/>
                </a:cxn>
                <a:cxn ang="0">
                  <a:pos x="28" y="24"/>
                </a:cxn>
                <a:cxn ang="0">
                  <a:pos x="39" y="20"/>
                </a:cxn>
                <a:cxn ang="0">
                  <a:pos x="45" y="0"/>
                </a:cxn>
                <a:cxn ang="0">
                  <a:pos x="39" y="20"/>
                </a:cxn>
                <a:cxn ang="0">
                  <a:pos x="94" y="28"/>
                </a:cxn>
                <a:cxn ang="0">
                  <a:pos x="45" y="0"/>
                </a:cxn>
                <a:cxn ang="0">
                  <a:pos x="34" y="20"/>
                </a:cxn>
              </a:cxnLst>
              <a:rect l="0" t="0" r="r" b="b"/>
              <a:pathLst>
                <a:path w="94" h="78">
                  <a:moveTo>
                    <a:pt x="34" y="20"/>
                  </a:moveTo>
                  <a:lnTo>
                    <a:pt x="39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5" y="5"/>
                  </a:lnTo>
                  <a:lnTo>
                    <a:pt x="9" y="9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2" y="58"/>
                  </a:lnTo>
                  <a:lnTo>
                    <a:pt x="4" y="78"/>
                  </a:lnTo>
                  <a:lnTo>
                    <a:pt x="24" y="75"/>
                  </a:lnTo>
                  <a:lnTo>
                    <a:pt x="21" y="37"/>
                  </a:lnTo>
                  <a:lnTo>
                    <a:pt x="28" y="24"/>
                  </a:lnTo>
                  <a:lnTo>
                    <a:pt x="39" y="20"/>
                  </a:lnTo>
                  <a:lnTo>
                    <a:pt x="45" y="0"/>
                  </a:lnTo>
                  <a:lnTo>
                    <a:pt x="39" y="20"/>
                  </a:lnTo>
                  <a:lnTo>
                    <a:pt x="94" y="28"/>
                  </a:lnTo>
                  <a:lnTo>
                    <a:pt x="45" y="0"/>
                  </a:lnTo>
                  <a:lnTo>
                    <a:pt x="34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" name="Freeform 408"/>
            <p:cNvSpPr>
              <a:spLocks/>
            </p:cNvSpPr>
            <p:nvPr/>
          </p:nvSpPr>
          <p:spPr bwMode="auto">
            <a:xfrm>
              <a:off x="1465" y="3334"/>
              <a:ext cx="66" cy="47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10" y="21"/>
                </a:cxn>
                <a:cxn ang="0">
                  <a:pos x="55" y="47"/>
                </a:cxn>
                <a:cxn ang="0">
                  <a:pos x="66" y="27"/>
                </a:cxn>
                <a:cxn ang="0">
                  <a:pos x="21" y="0"/>
                </a:cxn>
                <a:cxn ang="0">
                  <a:pos x="25" y="13"/>
                </a:cxn>
                <a:cxn ang="0">
                  <a:pos x="4" y="6"/>
                </a:cxn>
                <a:cxn ang="0">
                  <a:pos x="0" y="15"/>
                </a:cxn>
                <a:cxn ang="0">
                  <a:pos x="10" y="21"/>
                </a:cxn>
                <a:cxn ang="0">
                  <a:pos x="4" y="6"/>
                </a:cxn>
              </a:cxnLst>
              <a:rect l="0" t="0" r="r" b="b"/>
              <a:pathLst>
                <a:path w="66" h="47">
                  <a:moveTo>
                    <a:pt x="4" y="6"/>
                  </a:moveTo>
                  <a:lnTo>
                    <a:pt x="10" y="21"/>
                  </a:lnTo>
                  <a:lnTo>
                    <a:pt x="55" y="47"/>
                  </a:lnTo>
                  <a:lnTo>
                    <a:pt x="66" y="27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4" y="6"/>
                  </a:lnTo>
                  <a:lnTo>
                    <a:pt x="0" y="15"/>
                  </a:lnTo>
                  <a:lnTo>
                    <a:pt x="10" y="21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" name="Freeform 409"/>
            <p:cNvSpPr>
              <a:spLocks/>
            </p:cNvSpPr>
            <p:nvPr/>
          </p:nvSpPr>
          <p:spPr bwMode="auto">
            <a:xfrm>
              <a:off x="1469" y="3117"/>
              <a:ext cx="101" cy="230"/>
            </a:xfrm>
            <a:custGeom>
              <a:avLst/>
              <a:gdLst/>
              <a:ahLst/>
              <a:cxnLst>
                <a:cxn ang="0">
                  <a:pos x="96" y="5"/>
                </a:cxn>
                <a:cxn ang="0">
                  <a:pos x="79" y="13"/>
                </a:cxn>
                <a:cxn ang="0">
                  <a:pos x="0" y="223"/>
                </a:cxn>
                <a:cxn ang="0">
                  <a:pos x="21" y="230"/>
                </a:cxn>
                <a:cxn ang="0">
                  <a:pos x="101" y="18"/>
                </a:cxn>
                <a:cxn ang="0">
                  <a:pos x="85" y="26"/>
                </a:cxn>
                <a:cxn ang="0">
                  <a:pos x="96" y="5"/>
                </a:cxn>
                <a:cxn ang="0">
                  <a:pos x="85" y="0"/>
                </a:cxn>
                <a:cxn ang="0">
                  <a:pos x="79" y="13"/>
                </a:cxn>
                <a:cxn ang="0">
                  <a:pos x="96" y="5"/>
                </a:cxn>
              </a:cxnLst>
              <a:rect l="0" t="0" r="r" b="b"/>
              <a:pathLst>
                <a:path w="101" h="230">
                  <a:moveTo>
                    <a:pt x="96" y="5"/>
                  </a:moveTo>
                  <a:lnTo>
                    <a:pt x="79" y="13"/>
                  </a:lnTo>
                  <a:lnTo>
                    <a:pt x="0" y="223"/>
                  </a:lnTo>
                  <a:lnTo>
                    <a:pt x="21" y="230"/>
                  </a:lnTo>
                  <a:lnTo>
                    <a:pt x="101" y="18"/>
                  </a:lnTo>
                  <a:lnTo>
                    <a:pt x="85" y="26"/>
                  </a:lnTo>
                  <a:lnTo>
                    <a:pt x="96" y="5"/>
                  </a:lnTo>
                  <a:lnTo>
                    <a:pt x="85" y="0"/>
                  </a:lnTo>
                  <a:lnTo>
                    <a:pt x="79" y="13"/>
                  </a:lnTo>
                  <a:lnTo>
                    <a:pt x="9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" name="Freeform 410"/>
            <p:cNvSpPr>
              <a:spLocks/>
            </p:cNvSpPr>
            <p:nvPr/>
          </p:nvSpPr>
          <p:spPr bwMode="auto">
            <a:xfrm>
              <a:off x="1554" y="3122"/>
              <a:ext cx="63" cy="4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63" y="26"/>
                </a:cxn>
                <a:cxn ang="0">
                  <a:pos x="11" y="0"/>
                </a:cxn>
                <a:cxn ang="0">
                  <a:pos x="0" y="21"/>
                </a:cxn>
                <a:cxn ang="0">
                  <a:pos x="52" y="47"/>
                </a:cxn>
                <a:cxn ang="0">
                  <a:pos x="58" y="47"/>
                </a:cxn>
                <a:cxn ang="0">
                  <a:pos x="52" y="47"/>
                </a:cxn>
                <a:cxn ang="0">
                  <a:pos x="56" y="49"/>
                </a:cxn>
                <a:cxn ang="0">
                  <a:pos x="58" y="47"/>
                </a:cxn>
                <a:cxn ang="0">
                  <a:pos x="58" y="26"/>
                </a:cxn>
              </a:cxnLst>
              <a:rect l="0" t="0" r="r" b="b"/>
              <a:pathLst>
                <a:path w="63" h="49">
                  <a:moveTo>
                    <a:pt x="58" y="26"/>
                  </a:moveTo>
                  <a:lnTo>
                    <a:pt x="63" y="26"/>
                  </a:lnTo>
                  <a:lnTo>
                    <a:pt x="11" y="0"/>
                  </a:lnTo>
                  <a:lnTo>
                    <a:pt x="0" y="21"/>
                  </a:lnTo>
                  <a:lnTo>
                    <a:pt x="52" y="47"/>
                  </a:lnTo>
                  <a:lnTo>
                    <a:pt x="58" y="47"/>
                  </a:lnTo>
                  <a:lnTo>
                    <a:pt x="52" y="47"/>
                  </a:lnTo>
                  <a:lnTo>
                    <a:pt x="56" y="49"/>
                  </a:lnTo>
                  <a:lnTo>
                    <a:pt x="58" y="47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" name="Freeform 411"/>
            <p:cNvSpPr>
              <a:spLocks/>
            </p:cNvSpPr>
            <p:nvPr/>
          </p:nvSpPr>
          <p:spPr bwMode="auto">
            <a:xfrm>
              <a:off x="1612" y="3133"/>
              <a:ext cx="118" cy="36"/>
            </a:xfrm>
            <a:custGeom>
              <a:avLst/>
              <a:gdLst/>
              <a:ahLst/>
              <a:cxnLst>
                <a:cxn ang="0">
                  <a:pos x="118" y="6"/>
                </a:cxn>
                <a:cxn ang="0">
                  <a:pos x="109" y="2"/>
                </a:cxn>
                <a:cxn ang="0">
                  <a:pos x="0" y="15"/>
                </a:cxn>
                <a:cxn ang="0">
                  <a:pos x="0" y="36"/>
                </a:cxn>
                <a:cxn ang="0">
                  <a:pos x="109" y="23"/>
                </a:cxn>
                <a:cxn ang="0">
                  <a:pos x="97" y="17"/>
                </a:cxn>
                <a:cxn ang="0">
                  <a:pos x="118" y="6"/>
                </a:cxn>
                <a:cxn ang="0">
                  <a:pos x="114" y="0"/>
                </a:cxn>
                <a:cxn ang="0">
                  <a:pos x="109" y="2"/>
                </a:cxn>
                <a:cxn ang="0">
                  <a:pos x="118" y="6"/>
                </a:cxn>
              </a:cxnLst>
              <a:rect l="0" t="0" r="r" b="b"/>
              <a:pathLst>
                <a:path w="118" h="36">
                  <a:moveTo>
                    <a:pt x="118" y="6"/>
                  </a:moveTo>
                  <a:lnTo>
                    <a:pt x="109" y="2"/>
                  </a:lnTo>
                  <a:lnTo>
                    <a:pt x="0" y="15"/>
                  </a:lnTo>
                  <a:lnTo>
                    <a:pt x="0" y="36"/>
                  </a:lnTo>
                  <a:lnTo>
                    <a:pt x="109" y="23"/>
                  </a:lnTo>
                  <a:lnTo>
                    <a:pt x="97" y="17"/>
                  </a:lnTo>
                  <a:lnTo>
                    <a:pt x="118" y="6"/>
                  </a:lnTo>
                  <a:lnTo>
                    <a:pt x="114" y="0"/>
                  </a:lnTo>
                  <a:lnTo>
                    <a:pt x="109" y="2"/>
                  </a:lnTo>
                  <a:lnTo>
                    <a:pt x="11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" name="Rectangle 412"/>
            <p:cNvSpPr>
              <a:spLocks noChangeArrowheads="1"/>
            </p:cNvSpPr>
            <p:nvPr/>
          </p:nvSpPr>
          <p:spPr bwMode="auto">
            <a:xfrm>
              <a:off x="2682" y="3567"/>
              <a:ext cx="694" cy="361"/>
            </a:xfrm>
            <a:prstGeom prst="rect">
              <a:avLst/>
            </a:prstGeom>
            <a:solidFill>
              <a:srgbClr val="FFFF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" name="Freeform 413"/>
            <p:cNvSpPr>
              <a:spLocks/>
            </p:cNvSpPr>
            <p:nvPr/>
          </p:nvSpPr>
          <p:spPr bwMode="auto">
            <a:xfrm>
              <a:off x="2682" y="3554"/>
              <a:ext cx="705" cy="24"/>
            </a:xfrm>
            <a:custGeom>
              <a:avLst/>
              <a:gdLst/>
              <a:ahLst/>
              <a:cxnLst>
                <a:cxn ang="0">
                  <a:pos x="705" y="13"/>
                </a:cxn>
                <a:cxn ang="0">
                  <a:pos x="694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694" y="24"/>
                </a:cxn>
                <a:cxn ang="0">
                  <a:pos x="680" y="13"/>
                </a:cxn>
                <a:cxn ang="0">
                  <a:pos x="705" y="13"/>
                </a:cxn>
                <a:cxn ang="0">
                  <a:pos x="705" y="0"/>
                </a:cxn>
                <a:cxn ang="0">
                  <a:pos x="694" y="0"/>
                </a:cxn>
                <a:cxn ang="0">
                  <a:pos x="705" y="13"/>
                </a:cxn>
              </a:cxnLst>
              <a:rect l="0" t="0" r="r" b="b"/>
              <a:pathLst>
                <a:path w="705" h="24">
                  <a:moveTo>
                    <a:pt x="705" y="13"/>
                  </a:moveTo>
                  <a:lnTo>
                    <a:pt x="69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694" y="24"/>
                  </a:lnTo>
                  <a:lnTo>
                    <a:pt x="680" y="13"/>
                  </a:lnTo>
                  <a:lnTo>
                    <a:pt x="705" y="13"/>
                  </a:lnTo>
                  <a:lnTo>
                    <a:pt x="705" y="0"/>
                  </a:lnTo>
                  <a:lnTo>
                    <a:pt x="694" y="0"/>
                  </a:lnTo>
                  <a:lnTo>
                    <a:pt x="70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Freeform 414"/>
            <p:cNvSpPr>
              <a:spLocks/>
            </p:cNvSpPr>
            <p:nvPr/>
          </p:nvSpPr>
          <p:spPr bwMode="auto">
            <a:xfrm>
              <a:off x="3362" y="3567"/>
              <a:ext cx="25" cy="374"/>
            </a:xfrm>
            <a:custGeom>
              <a:avLst/>
              <a:gdLst/>
              <a:ahLst/>
              <a:cxnLst>
                <a:cxn ang="0">
                  <a:pos x="14" y="374"/>
                </a:cxn>
                <a:cxn ang="0">
                  <a:pos x="25" y="361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361"/>
                </a:cxn>
                <a:cxn ang="0">
                  <a:pos x="14" y="349"/>
                </a:cxn>
                <a:cxn ang="0">
                  <a:pos x="14" y="374"/>
                </a:cxn>
                <a:cxn ang="0">
                  <a:pos x="25" y="374"/>
                </a:cxn>
                <a:cxn ang="0">
                  <a:pos x="25" y="361"/>
                </a:cxn>
                <a:cxn ang="0">
                  <a:pos x="14" y="374"/>
                </a:cxn>
              </a:cxnLst>
              <a:rect l="0" t="0" r="r" b="b"/>
              <a:pathLst>
                <a:path w="25" h="374">
                  <a:moveTo>
                    <a:pt x="14" y="374"/>
                  </a:moveTo>
                  <a:lnTo>
                    <a:pt x="25" y="361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361"/>
                  </a:lnTo>
                  <a:lnTo>
                    <a:pt x="14" y="349"/>
                  </a:lnTo>
                  <a:lnTo>
                    <a:pt x="14" y="374"/>
                  </a:lnTo>
                  <a:lnTo>
                    <a:pt x="25" y="374"/>
                  </a:lnTo>
                  <a:lnTo>
                    <a:pt x="25" y="361"/>
                  </a:lnTo>
                  <a:lnTo>
                    <a:pt x="14" y="3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Freeform 415"/>
            <p:cNvSpPr>
              <a:spLocks/>
            </p:cNvSpPr>
            <p:nvPr/>
          </p:nvSpPr>
          <p:spPr bwMode="auto">
            <a:xfrm>
              <a:off x="2671" y="3916"/>
              <a:ext cx="705" cy="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25"/>
                </a:cxn>
                <a:cxn ang="0">
                  <a:pos x="705" y="25"/>
                </a:cxn>
                <a:cxn ang="0">
                  <a:pos x="705" y="0"/>
                </a:cxn>
                <a:cxn ang="0">
                  <a:pos x="11" y="0"/>
                </a:cxn>
                <a:cxn ang="0">
                  <a:pos x="25" y="12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2"/>
                </a:cxn>
              </a:cxnLst>
              <a:rect l="0" t="0" r="r" b="b"/>
              <a:pathLst>
                <a:path w="705" h="25">
                  <a:moveTo>
                    <a:pt x="0" y="12"/>
                  </a:moveTo>
                  <a:lnTo>
                    <a:pt x="11" y="25"/>
                  </a:lnTo>
                  <a:lnTo>
                    <a:pt x="705" y="25"/>
                  </a:lnTo>
                  <a:lnTo>
                    <a:pt x="705" y="0"/>
                  </a:lnTo>
                  <a:lnTo>
                    <a:pt x="11" y="0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" name="Freeform 416"/>
            <p:cNvSpPr>
              <a:spLocks/>
            </p:cNvSpPr>
            <p:nvPr/>
          </p:nvSpPr>
          <p:spPr bwMode="auto">
            <a:xfrm>
              <a:off x="2671" y="3554"/>
              <a:ext cx="25" cy="37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3"/>
                </a:cxn>
                <a:cxn ang="0">
                  <a:pos x="0" y="374"/>
                </a:cxn>
                <a:cxn ang="0">
                  <a:pos x="25" y="374"/>
                </a:cxn>
                <a:cxn ang="0">
                  <a:pos x="25" y="13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25" h="374">
                  <a:moveTo>
                    <a:pt x="11" y="0"/>
                  </a:moveTo>
                  <a:lnTo>
                    <a:pt x="0" y="13"/>
                  </a:lnTo>
                  <a:lnTo>
                    <a:pt x="0" y="374"/>
                  </a:lnTo>
                  <a:lnTo>
                    <a:pt x="25" y="374"/>
                  </a:lnTo>
                  <a:lnTo>
                    <a:pt x="25" y="13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" name="Rectangle 417"/>
            <p:cNvSpPr>
              <a:spLocks noChangeArrowheads="1"/>
            </p:cNvSpPr>
            <p:nvPr/>
          </p:nvSpPr>
          <p:spPr bwMode="auto">
            <a:xfrm>
              <a:off x="2658" y="3640"/>
              <a:ext cx="729" cy="30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" name="Freeform 418"/>
            <p:cNvSpPr>
              <a:spLocks/>
            </p:cNvSpPr>
            <p:nvPr/>
          </p:nvSpPr>
          <p:spPr bwMode="auto">
            <a:xfrm>
              <a:off x="2658" y="3629"/>
              <a:ext cx="742" cy="25"/>
            </a:xfrm>
            <a:custGeom>
              <a:avLst/>
              <a:gdLst/>
              <a:ahLst/>
              <a:cxnLst>
                <a:cxn ang="0">
                  <a:pos x="742" y="11"/>
                </a:cxn>
                <a:cxn ang="0">
                  <a:pos x="729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729" y="25"/>
                </a:cxn>
                <a:cxn ang="0">
                  <a:pos x="718" y="11"/>
                </a:cxn>
                <a:cxn ang="0">
                  <a:pos x="742" y="11"/>
                </a:cxn>
                <a:cxn ang="0">
                  <a:pos x="742" y="0"/>
                </a:cxn>
                <a:cxn ang="0">
                  <a:pos x="729" y="0"/>
                </a:cxn>
                <a:cxn ang="0">
                  <a:pos x="742" y="11"/>
                </a:cxn>
              </a:cxnLst>
              <a:rect l="0" t="0" r="r" b="b"/>
              <a:pathLst>
                <a:path w="742" h="25">
                  <a:moveTo>
                    <a:pt x="742" y="11"/>
                  </a:moveTo>
                  <a:lnTo>
                    <a:pt x="729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729" y="25"/>
                  </a:lnTo>
                  <a:lnTo>
                    <a:pt x="718" y="11"/>
                  </a:lnTo>
                  <a:lnTo>
                    <a:pt x="742" y="11"/>
                  </a:lnTo>
                  <a:lnTo>
                    <a:pt x="742" y="0"/>
                  </a:lnTo>
                  <a:lnTo>
                    <a:pt x="729" y="0"/>
                  </a:lnTo>
                  <a:lnTo>
                    <a:pt x="74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" name="Freeform 419"/>
            <p:cNvSpPr>
              <a:spLocks/>
            </p:cNvSpPr>
            <p:nvPr/>
          </p:nvSpPr>
          <p:spPr bwMode="auto">
            <a:xfrm>
              <a:off x="3376" y="3640"/>
              <a:ext cx="24" cy="44"/>
            </a:xfrm>
            <a:custGeom>
              <a:avLst/>
              <a:gdLst/>
              <a:ahLst/>
              <a:cxnLst>
                <a:cxn ang="0">
                  <a:pos x="11" y="44"/>
                </a:cxn>
                <a:cxn ang="0">
                  <a:pos x="24" y="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11" y="19"/>
                </a:cxn>
                <a:cxn ang="0">
                  <a:pos x="11" y="44"/>
                </a:cxn>
                <a:cxn ang="0">
                  <a:pos x="24" y="44"/>
                </a:cxn>
                <a:cxn ang="0">
                  <a:pos x="24" y="30"/>
                </a:cxn>
                <a:cxn ang="0">
                  <a:pos x="11" y="44"/>
                </a:cxn>
              </a:cxnLst>
              <a:rect l="0" t="0" r="r" b="b"/>
              <a:pathLst>
                <a:path w="24" h="44">
                  <a:moveTo>
                    <a:pt x="11" y="44"/>
                  </a:moveTo>
                  <a:lnTo>
                    <a:pt x="24" y="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11" y="44"/>
                  </a:lnTo>
                  <a:lnTo>
                    <a:pt x="24" y="44"/>
                  </a:lnTo>
                  <a:lnTo>
                    <a:pt x="24" y="30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" name="Freeform 420"/>
            <p:cNvSpPr>
              <a:spLocks/>
            </p:cNvSpPr>
            <p:nvPr/>
          </p:nvSpPr>
          <p:spPr bwMode="auto">
            <a:xfrm>
              <a:off x="2647" y="3659"/>
              <a:ext cx="740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25"/>
                </a:cxn>
                <a:cxn ang="0">
                  <a:pos x="740" y="25"/>
                </a:cxn>
                <a:cxn ang="0">
                  <a:pos x="740" y="0"/>
                </a:cxn>
                <a:cxn ang="0">
                  <a:pos x="11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0" y="11"/>
                </a:cxn>
              </a:cxnLst>
              <a:rect l="0" t="0" r="r" b="b"/>
              <a:pathLst>
                <a:path w="740" h="25">
                  <a:moveTo>
                    <a:pt x="0" y="11"/>
                  </a:moveTo>
                  <a:lnTo>
                    <a:pt x="11" y="25"/>
                  </a:lnTo>
                  <a:lnTo>
                    <a:pt x="740" y="25"/>
                  </a:lnTo>
                  <a:lnTo>
                    <a:pt x="740" y="0"/>
                  </a:lnTo>
                  <a:lnTo>
                    <a:pt x="11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" name="Freeform 421"/>
            <p:cNvSpPr>
              <a:spLocks/>
            </p:cNvSpPr>
            <p:nvPr/>
          </p:nvSpPr>
          <p:spPr bwMode="auto">
            <a:xfrm>
              <a:off x="2647" y="3629"/>
              <a:ext cx="24" cy="4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1"/>
                </a:cxn>
                <a:cxn ang="0">
                  <a:pos x="0" y="41"/>
                </a:cxn>
                <a:cxn ang="0">
                  <a:pos x="24" y="41"/>
                </a:cxn>
                <a:cxn ang="0">
                  <a:pos x="24" y="11"/>
                </a:cxn>
                <a:cxn ang="0">
                  <a:pos x="11" y="25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41">
                  <a:moveTo>
                    <a:pt x="11" y="0"/>
                  </a:moveTo>
                  <a:lnTo>
                    <a:pt x="0" y="11"/>
                  </a:lnTo>
                  <a:lnTo>
                    <a:pt x="0" y="41"/>
                  </a:lnTo>
                  <a:lnTo>
                    <a:pt x="24" y="41"/>
                  </a:lnTo>
                  <a:lnTo>
                    <a:pt x="24" y="11"/>
                  </a:lnTo>
                  <a:lnTo>
                    <a:pt x="11" y="2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" name="Rectangle 422"/>
            <p:cNvSpPr>
              <a:spLocks noChangeArrowheads="1"/>
            </p:cNvSpPr>
            <p:nvPr/>
          </p:nvSpPr>
          <p:spPr bwMode="auto">
            <a:xfrm>
              <a:off x="2666" y="3725"/>
              <a:ext cx="726" cy="32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" name="Freeform 423"/>
            <p:cNvSpPr>
              <a:spLocks/>
            </p:cNvSpPr>
            <p:nvPr/>
          </p:nvSpPr>
          <p:spPr bwMode="auto">
            <a:xfrm>
              <a:off x="2666" y="3714"/>
              <a:ext cx="740" cy="24"/>
            </a:xfrm>
            <a:custGeom>
              <a:avLst/>
              <a:gdLst/>
              <a:ahLst/>
              <a:cxnLst>
                <a:cxn ang="0">
                  <a:pos x="740" y="11"/>
                </a:cxn>
                <a:cxn ang="0">
                  <a:pos x="726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726" y="24"/>
                </a:cxn>
                <a:cxn ang="0">
                  <a:pos x="715" y="11"/>
                </a:cxn>
                <a:cxn ang="0">
                  <a:pos x="740" y="11"/>
                </a:cxn>
                <a:cxn ang="0">
                  <a:pos x="740" y="0"/>
                </a:cxn>
                <a:cxn ang="0">
                  <a:pos x="726" y="0"/>
                </a:cxn>
                <a:cxn ang="0">
                  <a:pos x="740" y="11"/>
                </a:cxn>
              </a:cxnLst>
              <a:rect l="0" t="0" r="r" b="b"/>
              <a:pathLst>
                <a:path w="740" h="24">
                  <a:moveTo>
                    <a:pt x="740" y="11"/>
                  </a:moveTo>
                  <a:lnTo>
                    <a:pt x="726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726" y="24"/>
                  </a:lnTo>
                  <a:lnTo>
                    <a:pt x="715" y="11"/>
                  </a:lnTo>
                  <a:lnTo>
                    <a:pt x="740" y="11"/>
                  </a:lnTo>
                  <a:lnTo>
                    <a:pt x="740" y="0"/>
                  </a:lnTo>
                  <a:lnTo>
                    <a:pt x="726" y="0"/>
                  </a:lnTo>
                  <a:lnTo>
                    <a:pt x="74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" name="Freeform 424"/>
            <p:cNvSpPr>
              <a:spLocks/>
            </p:cNvSpPr>
            <p:nvPr/>
          </p:nvSpPr>
          <p:spPr bwMode="auto">
            <a:xfrm>
              <a:off x="3381" y="3725"/>
              <a:ext cx="25" cy="45"/>
            </a:xfrm>
            <a:custGeom>
              <a:avLst/>
              <a:gdLst/>
              <a:ahLst/>
              <a:cxnLst>
                <a:cxn ang="0">
                  <a:pos x="11" y="45"/>
                </a:cxn>
                <a:cxn ang="0">
                  <a:pos x="25" y="32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11" y="21"/>
                </a:cxn>
                <a:cxn ang="0">
                  <a:pos x="11" y="45"/>
                </a:cxn>
                <a:cxn ang="0">
                  <a:pos x="25" y="45"/>
                </a:cxn>
                <a:cxn ang="0">
                  <a:pos x="25" y="32"/>
                </a:cxn>
                <a:cxn ang="0">
                  <a:pos x="11" y="45"/>
                </a:cxn>
              </a:cxnLst>
              <a:rect l="0" t="0" r="r" b="b"/>
              <a:pathLst>
                <a:path w="25" h="45">
                  <a:moveTo>
                    <a:pt x="11" y="45"/>
                  </a:moveTo>
                  <a:lnTo>
                    <a:pt x="25" y="3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1" y="21"/>
                  </a:lnTo>
                  <a:lnTo>
                    <a:pt x="11" y="45"/>
                  </a:lnTo>
                  <a:lnTo>
                    <a:pt x="25" y="45"/>
                  </a:lnTo>
                  <a:lnTo>
                    <a:pt x="25" y="32"/>
                  </a:lnTo>
                  <a:lnTo>
                    <a:pt x="11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" name="Freeform 425"/>
            <p:cNvSpPr>
              <a:spLocks/>
            </p:cNvSpPr>
            <p:nvPr/>
          </p:nvSpPr>
          <p:spPr bwMode="auto">
            <a:xfrm>
              <a:off x="2654" y="3746"/>
              <a:ext cx="738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2" y="24"/>
                </a:cxn>
                <a:cxn ang="0">
                  <a:pos x="738" y="24"/>
                </a:cxn>
                <a:cxn ang="0">
                  <a:pos x="738" y="0"/>
                </a:cxn>
                <a:cxn ang="0">
                  <a:pos x="12" y="0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0" y="11"/>
                </a:cxn>
              </a:cxnLst>
              <a:rect l="0" t="0" r="r" b="b"/>
              <a:pathLst>
                <a:path w="738" h="24">
                  <a:moveTo>
                    <a:pt x="0" y="11"/>
                  </a:moveTo>
                  <a:lnTo>
                    <a:pt x="12" y="24"/>
                  </a:lnTo>
                  <a:lnTo>
                    <a:pt x="738" y="24"/>
                  </a:lnTo>
                  <a:lnTo>
                    <a:pt x="738" y="0"/>
                  </a:lnTo>
                  <a:lnTo>
                    <a:pt x="12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" name="Freeform 426"/>
            <p:cNvSpPr>
              <a:spLocks/>
            </p:cNvSpPr>
            <p:nvPr/>
          </p:nvSpPr>
          <p:spPr bwMode="auto">
            <a:xfrm>
              <a:off x="2654" y="3714"/>
              <a:ext cx="25" cy="4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1"/>
                </a:cxn>
                <a:cxn ang="0">
                  <a:pos x="0" y="43"/>
                </a:cxn>
                <a:cxn ang="0">
                  <a:pos x="25" y="43"/>
                </a:cxn>
                <a:cxn ang="0">
                  <a:pos x="25" y="11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25" h="43">
                  <a:moveTo>
                    <a:pt x="12" y="0"/>
                  </a:moveTo>
                  <a:lnTo>
                    <a:pt x="0" y="11"/>
                  </a:lnTo>
                  <a:lnTo>
                    <a:pt x="0" y="43"/>
                  </a:lnTo>
                  <a:lnTo>
                    <a:pt x="25" y="43"/>
                  </a:lnTo>
                  <a:lnTo>
                    <a:pt x="25" y="11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" name="Rectangle 427"/>
            <p:cNvSpPr>
              <a:spLocks noChangeArrowheads="1"/>
            </p:cNvSpPr>
            <p:nvPr/>
          </p:nvSpPr>
          <p:spPr bwMode="auto">
            <a:xfrm>
              <a:off x="2658" y="3811"/>
              <a:ext cx="729" cy="30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" name="Freeform 428"/>
            <p:cNvSpPr>
              <a:spLocks/>
            </p:cNvSpPr>
            <p:nvPr/>
          </p:nvSpPr>
          <p:spPr bwMode="auto">
            <a:xfrm>
              <a:off x="2658" y="3800"/>
              <a:ext cx="742" cy="24"/>
            </a:xfrm>
            <a:custGeom>
              <a:avLst/>
              <a:gdLst/>
              <a:ahLst/>
              <a:cxnLst>
                <a:cxn ang="0">
                  <a:pos x="742" y="11"/>
                </a:cxn>
                <a:cxn ang="0">
                  <a:pos x="729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729" y="24"/>
                </a:cxn>
                <a:cxn ang="0">
                  <a:pos x="718" y="11"/>
                </a:cxn>
                <a:cxn ang="0">
                  <a:pos x="742" y="11"/>
                </a:cxn>
                <a:cxn ang="0">
                  <a:pos x="742" y="0"/>
                </a:cxn>
                <a:cxn ang="0">
                  <a:pos x="729" y="0"/>
                </a:cxn>
                <a:cxn ang="0">
                  <a:pos x="742" y="11"/>
                </a:cxn>
              </a:cxnLst>
              <a:rect l="0" t="0" r="r" b="b"/>
              <a:pathLst>
                <a:path w="742" h="24">
                  <a:moveTo>
                    <a:pt x="742" y="11"/>
                  </a:moveTo>
                  <a:lnTo>
                    <a:pt x="729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729" y="24"/>
                  </a:lnTo>
                  <a:lnTo>
                    <a:pt x="718" y="11"/>
                  </a:lnTo>
                  <a:lnTo>
                    <a:pt x="742" y="11"/>
                  </a:lnTo>
                  <a:lnTo>
                    <a:pt x="742" y="0"/>
                  </a:lnTo>
                  <a:lnTo>
                    <a:pt x="729" y="0"/>
                  </a:lnTo>
                  <a:lnTo>
                    <a:pt x="74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" name="Freeform 429"/>
            <p:cNvSpPr>
              <a:spLocks/>
            </p:cNvSpPr>
            <p:nvPr/>
          </p:nvSpPr>
          <p:spPr bwMode="auto">
            <a:xfrm>
              <a:off x="3376" y="3811"/>
              <a:ext cx="24" cy="43"/>
            </a:xfrm>
            <a:custGeom>
              <a:avLst/>
              <a:gdLst/>
              <a:ahLst/>
              <a:cxnLst>
                <a:cxn ang="0">
                  <a:pos x="11" y="43"/>
                </a:cxn>
                <a:cxn ang="0">
                  <a:pos x="24" y="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11" y="19"/>
                </a:cxn>
                <a:cxn ang="0">
                  <a:pos x="11" y="43"/>
                </a:cxn>
                <a:cxn ang="0">
                  <a:pos x="24" y="43"/>
                </a:cxn>
                <a:cxn ang="0">
                  <a:pos x="24" y="30"/>
                </a:cxn>
                <a:cxn ang="0">
                  <a:pos x="11" y="43"/>
                </a:cxn>
              </a:cxnLst>
              <a:rect l="0" t="0" r="r" b="b"/>
              <a:pathLst>
                <a:path w="24" h="43">
                  <a:moveTo>
                    <a:pt x="11" y="43"/>
                  </a:moveTo>
                  <a:lnTo>
                    <a:pt x="24" y="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11" y="43"/>
                  </a:lnTo>
                  <a:lnTo>
                    <a:pt x="24" y="43"/>
                  </a:lnTo>
                  <a:lnTo>
                    <a:pt x="24" y="30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" name="Freeform 430"/>
            <p:cNvSpPr>
              <a:spLocks/>
            </p:cNvSpPr>
            <p:nvPr/>
          </p:nvSpPr>
          <p:spPr bwMode="auto">
            <a:xfrm>
              <a:off x="2647" y="3830"/>
              <a:ext cx="740" cy="2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24"/>
                </a:cxn>
                <a:cxn ang="0">
                  <a:pos x="740" y="24"/>
                </a:cxn>
                <a:cxn ang="0">
                  <a:pos x="740" y="0"/>
                </a:cxn>
                <a:cxn ang="0">
                  <a:pos x="11" y="0"/>
                </a:cxn>
                <a:cxn ang="0">
                  <a:pos x="24" y="11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11" y="24"/>
                </a:cxn>
                <a:cxn ang="0">
                  <a:pos x="0" y="11"/>
                </a:cxn>
              </a:cxnLst>
              <a:rect l="0" t="0" r="r" b="b"/>
              <a:pathLst>
                <a:path w="740" h="24">
                  <a:moveTo>
                    <a:pt x="0" y="11"/>
                  </a:moveTo>
                  <a:lnTo>
                    <a:pt x="11" y="24"/>
                  </a:lnTo>
                  <a:lnTo>
                    <a:pt x="740" y="24"/>
                  </a:lnTo>
                  <a:lnTo>
                    <a:pt x="740" y="0"/>
                  </a:lnTo>
                  <a:lnTo>
                    <a:pt x="11" y="0"/>
                  </a:lnTo>
                  <a:lnTo>
                    <a:pt x="24" y="11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11" y="2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" name="Freeform 431"/>
            <p:cNvSpPr>
              <a:spLocks/>
            </p:cNvSpPr>
            <p:nvPr/>
          </p:nvSpPr>
          <p:spPr bwMode="auto">
            <a:xfrm>
              <a:off x="2647" y="3800"/>
              <a:ext cx="24" cy="4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1"/>
                </a:cxn>
                <a:cxn ang="0">
                  <a:pos x="0" y="41"/>
                </a:cxn>
                <a:cxn ang="0">
                  <a:pos x="24" y="41"/>
                </a:cxn>
                <a:cxn ang="0">
                  <a:pos x="24" y="11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41">
                  <a:moveTo>
                    <a:pt x="11" y="0"/>
                  </a:moveTo>
                  <a:lnTo>
                    <a:pt x="0" y="11"/>
                  </a:lnTo>
                  <a:lnTo>
                    <a:pt x="0" y="41"/>
                  </a:lnTo>
                  <a:lnTo>
                    <a:pt x="24" y="41"/>
                  </a:lnTo>
                  <a:lnTo>
                    <a:pt x="24" y="11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" name="Rectangle 432"/>
            <p:cNvSpPr>
              <a:spLocks noChangeArrowheads="1"/>
            </p:cNvSpPr>
            <p:nvPr/>
          </p:nvSpPr>
          <p:spPr bwMode="auto">
            <a:xfrm>
              <a:off x="2654" y="3562"/>
              <a:ext cx="727" cy="30"/>
            </a:xfrm>
            <a:prstGeom prst="rect">
              <a:avLst/>
            </a:prstGeom>
            <a:solidFill>
              <a:srgbClr val="D1AF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" name="Freeform 433"/>
            <p:cNvSpPr>
              <a:spLocks/>
            </p:cNvSpPr>
            <p:nvPr/>
          </p:nvSpPr>
          <p:spPr bwMode="auto">
            <a:xfrm>
              <a:off x="2654" y="3548"/>
              <a:ext cx="738" cy="25"/>
            </a:xfrm>
            <a:custGeom>
              <a:avLst/>
              <a:gdLst/>
              <a:ahLst/>
              <a:cxnLst>
                <a:cxn ang="0">
                  <a:pos x="738" y="14"/>
                </a:cxn>
                <a:cxn ang="0">
                  <a:pos x="727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727" y="25"/>
                </a:cxn>
                <a:cxn ang="0">
                  <a:pos x="714" y="14"/>
                </a:cxn>
                <a:cxn ang="0">
                  <a:pos x="738" y="14"/>
                </a:cxn>
                <a:cxn ang="0">
                  <a:pos x="738" y="0"/>
                </a:cxn>
                <a:cxn ang="0">
                  <a:pos x="727" y="0"/>
                </a:cxn>
                <a:cxn ang="0">
                  <a:pos x="738" y="14"/>
                </a:cxn>
              </a:cxnLst>
              <a:rect l="0" t="0" r="r" b="b"/>
              <a:pathLst>
                <a:path w="738" h="25">
                  <a:moveTo>
                    <a:pt x="738" y="14"/>
                  </a:moveTo>
                  <a:lnTo>
                    <a:pt x="727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727" y="25"/>
                  </a:lnTo>
                  <a:lnTo>
                    <a:pt x="714" y="14"/>
                  </a:lnTo>
                  <a:lnTo>
                    <a:pt x="738" y="14"/>
                  </a:lnTo>
                  <a:lnTo>
                    <a:pt x="738" y="0"/>
                  </a:lnTo>
                  <a:lnTo>
                    <a:pt x="727" y="0"/>
                  </a:lnTo>
                  <a:lnTo>
                    <a:pt x="73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" name="Freeform 434"/>
            <p:cNvSpPr>
              <a:spLocks/>
            </p:cNvSpPr>
            <p:nvPr/>
          </p:nvSpPr>
          <p:spPr bwMode="auto">
            <a:xfrm>
              <a:off x="3368" y="3562"/>
              <a:ext cx="24" cy="41"/>
            </a:xfrm>
            <a:custGeom>
              <a:avLst/>
              <a:gdLst/>
              <a:ahLst/>
              <a:cxnLst>
                <a:cxn ang="0">
                  <a:pos x="13" y="41"/>
                </a:cxn>
                <a:cxn ang="0">
                  <a:pos x="24" y="3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13" y="16"/>
                </a:cxn>
                <a:cxn ang="0">
                  <a:pos x="13" y="41"/>
                </a:cxn>
                <a:cxn ang="0">
                  <a:pos x="24" y="41"/>
                </a:cxn>
                <a:cxn ang="0">
                  <a:pos x="24" y="30"/>
                </a:cxn>
                <a:cxn ang="0">
                  <a:pos x="13" y="41"/>
                </a:cxn>
              </a:cxnLst>
              <a:rect l="0" t="0" r="r" b="b"/>
              <a:pathLst>
                <a:path w="24" h="41">
                  <a:moveTo>
                    <a:pt x="13" y="41"/>
                  </a:moveTo>
                  <a:lnTo>
                    <a:pt x="24" y="3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13" y="16"/>
                  </a:lnTo>
                  <a:lnTo>
                    <a:pt x="13" y="41"/>
                  </a:lnTo>
                  <a:lnTo>
                    <a:pt x="24" y="41"/>
                  </a:lnTo>
                  <a:lnTo>
                    <a:pt x="24" y="30"/>
                  </a:lnTo>
                  <a:lnTo>
                    <a:pt x="1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" name="Freeform 435"/>
            <p:cNvSpPr>
              <a:spLocks/>
            </p:cNvSpPr>
            <p:nvPr/>
          </p:nvSpPr>
          <p:spPr bwMode="auto">
            <a:xfrm>
              <a:off x="2641" y="3578"/>
              <a:ext cx="740" cy="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3" y="25"/>
                </a:cxn>
                <a:cxn ang="0">
                  <a:pos x="740" y="25"/>
                </a:cxn>
                <a:cxn ang="0">
                  <a:pos x="740" y="0"/>
                </a:cxn>
                <a:cxn ang="0">
                  <a:pos x="13" y="0"/>
                </a:cxn>
                <a:cxn ang="0">
                  <a:pos x="25" y="14"/>
                </a:cxn>
                <a:cxn ang="0">
                  <a:pos x="0" y="14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0" y="14"/>
                </a:cxn>
              </a:cxnLst>
              <a:rect l="0" t="0" r="r" b="b"/>
              <a:pathLst>
                <a:path w="740" h="25">
                  <a:moveTo>
                    <a:pt x="0" y="14"/>
                  </a:moveTo>
                  <a:lnTo>
                    <a:pt x="13" y="25"/>
                  </a:lnTo>
                  <a:lnTo>
                    <a:pt x="740" y="25"/>
                  </a:lnTo>
                  <a:lnTo>
                    <a:pt x="740" y="0"/>
                  </a:lnTo>
                  <a:lnTo>
                    <a:pt x="13" y="0"/>
                  </a:lnTo>
                  <a:lnTo>
                    <a:pt x="25" y="14"/>
                  </a:lnTo>
                  <a:lnTo>
                    <a:pt x="0" y="14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" name="Freeform 436"/>
            <p:cNvSpPr>
              <a:spLocks/>
            </p:cNvSpPr>
            <p:nvPr/>
          </p:nvSpPr>
          <p:spPr bwMode="auto">
            <a:xfrm>
              <a:off x="2641" y="3548"/>
              <a:ext cx="25" cy="4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0" y="44"/>
                </a:cxn>
                <a:cxn ang="0">
                  <a:pos x="25" y="44"/>
                </a:cxn>
                <a:cxn ang="0">
                  <a:pos x="25" y="14"/>
                </a:cxn>
                <a:cxn ang="0">
                  <a:pos x="13" y="2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3" y="0"/>
                </a:cxn>
              </a:cxnLst>
              <a:rect l="0" t="0" r="r" b="b"/>
              <a:pathLst>
                <a:path w="25" h="44">
                  <a:moveTo>
                    <a:pt x="13" y="0"/>
                  </a:moveTo>
                  <a:lnTo>
                    <a:pt x="0" y="14"/>
                  </a:lnTo>
                  <a:lnTo>
                    <a:pt x="0" y="44"/>
                  </a:lnTo>
                  <a:lnTo>
                    <a:pt x="25" y="44"/>
                  </a:lnTo>
                  <a:lnTo>
                    <a:pt x="25" y="14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" name="Freeform 437"/>
            <p:cNvSpPr>
              <a:spLocks/>
            </p:cNvSpPr>
            <p:nvPr/>
          </p:nvSpPr>
          <p:spPr bwMode="auto">
            <a:xfrm>
              <a:off x="2635" y="3928"/>
              <a:ext cx="795" cy="246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746" y="0"/>
                </a:cxn>
                <a:cxn ang="0">
                  <a:pos x="795" y="246"/>
                </a:cxn>
                <a:cxn ang="0">
                  <a:pos x="0" y="246"/>
                </a:cxn>
                <a:cxn ang="0">
                  <a:pos x="47" y="0"/>
                </a:cxn>
              </a:cxnLst>
              <a:rect l="0" t="0" r="r" b="b"/>
              <a:pathLst>
                <a:path w="795" h="246">
                  <a:moveTo>
                    <a:pt x="47" y="0"/>
                  </a:moveTo>
                  <a:lnTo>
                    <a:pt x="746" y="0"/>
                  </a:lnTo>
                  <a:lnTo>
                    <a:pt x="795" y="246"/>
                  </a:lnTo>
                  <a:lnTo>
                    <a:pt x="0" y="24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D1A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" name="Freeform 438"/>
            <p:cNvSpPr>
              <a:spLocks/>
            </p:cNvSpPr>
            <p:nvPr/>
          </p:nvSpPr>
          <p:spPr bwMode="auto">
            <a:xfrm>
              <a:off x="2682" y="3916"/>
              <a:ext cx="709" cy="25"/>
            </a:xfrm>
            <a:custGeom>
              <a:avLst/>
              <a:gdLst/>
              <a:ahLst/>
              <a:cxnLst>
                <a:cxn ang="0">
                  <a:pos x="709" y="10"/>
                </a:cxn>
                <a:cxn ang="0">
                  <a:pos x="699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699" y="25"/>
                </a:cxn>
                <a:cxn ang="0">
                  <a:pos x="688" y="13"/>
                </a:cxn>
                <a:cxn ang="0">
                  <a:pos x="709" y="10"/>
                </a:cxn>
                <a:cxn ang="0">
                  <a:pos x="707" y="0"/>
                </a:cxn>
                <a:cxn ang="0">
                  <a:pos x="699" y="0"/>
                </a:cxn>
                <a:cxn ang="0">
                  <a:pos x="709" y="10"/>
                </a:cxn>
              </a:cxnLst>
              <a:rect l="0" t="0" r="r" b="b"/>
              <a:pathLst>
                <a:path w="709" h="25">
                  <a:moveTo>
                    <a:pt x="709" y="10"/>
                  </a:moveTo>
                  <a:lnTo>
                    <a:pt x="699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699" y="25"/>
                  </a:lnTo>
                  <a:lnTo>
                    <a:pt x="688" y="13"/>
                  </a:lnTo>
                  <a:lnTo>
                    <a:pt x="709" y="10"/>
                  </a:lnTo>
                  <a:lnTo>
                    <a:pt x="707" y="0"/>
                  </a:lnTo>
                  <a:lnTo>
                    <a:pt x="699" y="0"/>
                  </a:lnTo>
                  <a:lnTo>
                    <a:pt x="709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" name="Freeform 439"/>
            <p:cNvSpPr>
              <a:spLocks/>
            </p:cNvSpPr>
            <p:nvPr/>
          </p:nvSpPr>
          <p:spPr bwMode="auto">
            <a:xfrm>
              <a:off x="3370" y="3926"/>
              <a:ext cx="73" cy="259"/>
            </a:xfrm>
            <a:custGeom>
              <a:avLst/>
              <a:gdLst/>
              <a:ahLst/>
              <a:cxnLst>
                <a:cxn ang="0">
                  <a:pos x="60" y="259"/>
                </a:cxn>
                <a:cxn ang="0">
                  <a:pos x="71" y="246"/>
                </a:cxn>
                <a:cxn ang="0">
                  <a:pos x="21" y="0"/>
                </a:cxn>
                <a:cxn ang="0">
                  <a:pos x="0" y="3"/>
                </a:cxn>
                <a:cxn ang="0">
                  <a:pos x="49" y="249"/>
                </a:cxn>
                <a:cxn ang="0">
                  <a:pos x="60" y="234"/>
                </a:cxn>
                <a:cxn ang="0">
                  <a:pos x="60" y="259"/>
                </a:cxn>
                <a:cxn ang="0">
                  <a:pos x="73" y="259"/>
                </a:cxn>
                <a:cxn ang="0">
                  <a:pos x="71" y="246"/>
                </a:cxn>
                <a:cxn ang="0">
                  <a:pos x="60" y="259"/>
                </a:cxn>
              </a:cxnLst>
              <a:rect l="0" t="0" r="r" b="b"/>
              <a:pathLst>
                <a:path w="73" h="259">
                  <a:moveTo>
                    <a:pt x="60" y="259"/>
                  </a:moveTo>
                  <a:lnTo>
                    <a:pt x="71" y="246"/>
                  </a:lnTo>
                  <a:lnTo>
                    <a:pt x="21" y="0"/>
                  </a:lnTo>
                  <a:lnTo>
                    <a:pt x="0" y="3"/>
                  </a:lnTo>
                  <a:lnTo>
                    <a:pt x="49" y="249"/>
                  </a:lnTo>
                  <a:lnTo>
                    <a:pt x="60" y="234"/>
                  </a:lnTo>
                  <a:lnTo>
                    <a:pt x="60" y="259"/>
                  </a:lnTo>
                  <a:lnTo>
                    <a:pt x="73" y="259"/>
                  </a:lnTo>
                  <a:lnTo>
                    <a:pt x="71" y="246"/>
                  </a:lnTo>
                  <a:lnTo>
                    <a:pt x="60" y="2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" name="Freeform 440"/>
            <p:cNvSpPr>
              <a:spLocks/>
            </p:cNvSpPr>
            <p:nvPr/>
          </p:nvSpPr>
          <p:spPr bwMode="auto">
            <a:xfrm>
              <a:off x="2622" y="4160"/>
              <a:ext cx="808" cy="2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13" y="25"/>
                </a:cxn>
                <a:cxn ang="0">
                  <a:pos x="808" y="25"/>
                </a:cxn>
                <a:cxn ang="0">
                  <a:pos x="808" y="0"/>
                </a:cxn>
                <a:cxn ang="0">
                  <a:pos x="13" y="0"/>
                </a:cxn>
                <a:cxn ang="0">
                  <a:pos x="25" y="15"/>
                </a:cxn>
                <a:cxn ang="0">
                  <a:pos x="2" y="12"/>
                </a:cxn>
                <a:cxn ang="0">
                  <a:pos x="0" y="25"/>
                </a:cxn>
                <a:cxn ang="0">
                  <a:pos x="13" y="25"/>
                </a:cxn>
                <a:cxn ang="0">
                  <a:pos x="2" y="12"/>
                </a:cxn>
              </a:cxnLst>
              <a:rect l="0" t="0" r="r" b="b"/>
              <a:pathLst>
                <a:path w="808" h="25">
                  <a:moveTo>
                    <a:pt x="2" y="12"/>
                  </a:moveTo>
                  <a:lnTo>
                    <a:pt x="13" y="25"/>
                  </a:lnTo>
                  <a:lnTo>
                    <a:pt x="808" y="25"/>
                  </a:lnTo>
                  <a:lnTo>
                    <a:pt x="808" y="0"/>
                  </a:lnTo>
                  <a:lnTo>
                    <a:pt x="13" y="0"/>
                  </a:lnTo>
                  <a:lnTo>
                    <a:pt x="25" y="15"/>
                  </a:lnTo>
                  <a:lnTo>
                    <a:pt x="2" y="12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" name="Freeform 441"/>
            <p:cNvSpPr>
              <a:spLocks/>
            </p:cNvSpPr>
            <p:nvPr/>
          </p:nvSpPr>
          <p:spPr bwMode="auto">
            <a:xfrm>
              <a:off x="2624" y="3916"/>
              <a:ext cx="70" cy="259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9" y="10"/>
                </a:cxn>
                <a:cxn ang="0">
                  <a:pos x="0" y="256"/>
                </a:cxn>
                <a:cxn ang="0">
                  <a:pos x="23" y="259"/>
                </a:cxn>
                <a:cxn ang="0">
                  <a:pos x="70" y="13"/>
                </a:cxn>
                <a:cxn ang="0">
                  <a:pos x="58" y="25"/>
                </a:cxn>
                <a:cxn ang="0">
                  <a:pos x="58" y="0"/>
                </a:cxn>
                <a:cxn ang="0">
                  <a:pos x="51" y="0"/>
                </a:cxn>
                <a:cxn ang="0">
                  <a:pos x="49" y="10"/>
                </a:cxn>
                <a:cxn ang="0">
                  <a:pos x="58" y="0"/>
                </a:cxn>
              </a:cxnLst>
              <a:rect l="0" t="0" r="r" b="b"/>
              <a:pathLst>
                <a:path w="70" h="259">
                  <a:moveTo>
                    <a:pt x="58" y="0"/>
                  </a:moveTo>
                  <a:lnTo>
                    <a:pt x="49" y="10"/>
                  </a:lnTo>
                  <a:lnTo>
                    <a:pt x="0" y="256"/>
                  </a:lnTo>
                  <a:lnTo>
                    <a:pt x="23" y="259"/>
                  </a:lnTo>
                  <a:lnTo>
                    <a:pt x="70" y="13"/>
                  </a:lnTo>
                  <a:lnTo>
                    <a:pt x="58" y="25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49" y="1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" name="Freeform 442"/>
            <p:cNvSpPr>
              <a:spLocks/>
            </p:cNvSpPr>
            <p:nvPr/>
          </p:nvSpPr>
          <p:spPr bwMode="auto">
            <a:xfrm>
              <a:off x="2799" y="3103"/>
              <a:ext cx="67" cy="6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4" y="17"/>
                </a:cxn>
                <a:cxn ang="0">
                  <a:pos x="11" y="8"/>
                </a:cxn>
                <a:cxn ang="0">
                  <a:pos x="22" y="2"/>
                </a:cxn>
                <a:cxn ang="0">
                  <a:pos x="36" y="0"/>
                </a:cxn>
                <a:cxn ang="0">
                  <a:pos x="49" y="2"/>
                </a:cxn>
                <a:cxn ang="0">
                  <a:pos x="58" y="8"/>
                </a:cxn>
                <a:cxn ang="0">
                  <a:pos x="66" y="17"/>
                </a:cxn>
                <a:cxn ang="0">
                  <a:pos x="67" y="32"/>
                </a:cxn>
                <a:cxn ang="0">
                  <a:pos x="64" y="49"/>
                </a:cxn>
                <a:cxn ang="0">
                  <a:pos x="54" y="59"/>
                </a:cxn>
                <a:cxn ang="0">
                  <a:pos x="43" y="64"/>
                </a:cxn>
                <a:cxn ang="0">
                  <a:pos x="32" y="66"/>
                </a:cxn>
                <a:cxn ang="0">
                  <a:pos x="21" y="62"/>
                </a:cxn>
                <a:cxn ang="0">
                  <a:pos x="9" y="55"/>
                </a:cxn>
                <a:cxn ang="0">
                  <a:pos x="2" y="45"/>
                </a:cxn>
                <a:cxn ang="0">
                  <a:pos x="0" y="32"/>
                </a:cxn>
              </a:cxnLst>
              <a:rect l="0" t="0" r="r" b="b"/>
              <a:pathLst>
                <a:path w="67" h="66">
                  <a:moveTo>
                    <a:pt x="0" y="32"/>
                  </a:moveTo>
                  <a:lnTo>
                    <a:pt x="4" y="17"/>
                  </a:lnTo>
                  <a:lnTo>
                    <a:pt x="11" y="8"/>
                  </a:lnTo>
                  <a:lnTo>
                    <a:pt x="22" y="2"/>
                  </a:lnTo>
                  <a:lnTo>
                    <a:pt x="36" y="0"/>
                  </a:lnTo>
                  <a:lnTo>
                    <a:pt x="49" y="2"/>
                  </a:lnTo>
                  <a:lnTo>
                    <a:pt x="58" y="8"/>
                  </a:lnTo>
                  <a:lnTo>
                    <a:pt x="66" y="17"/>
                  </a:lnTo>
                  <a:lnTo>
                    <a:pt x="67" y="32"/>
                  </a:lnTo>
                  <a:lnTo>
                    <a:pt x="64" y="49"/>
                  </a:lnTo>
                  <a:lnTo>
                    <a:pt x="54" y="59"/>
                  </a:lnTo>
                  <a:lnTo>
                    <a:pt x="43" y="64"/>
                  </a:lnTo>
                  <a:lnTo>
                    <a:pt x="32" y="66"/>
                  </a:lnTo>
                  <a:lnTo>
                    <a:pt x="21" y="62"/>
                  </a:lnTo>
                  <a:lnTo>
                    <a:pt x="9" y="55"/>
                  </a:lnTo>
                  <a:lnTo>
                    <a:pt x="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" name="Freeform 443"/>
            <p:cNvSpPr>
              <a:spLocks/>
            </p:cNvSpPr>
            <p:nvPr/>
          </p:nvSpPr>
          <p:spPr bwMode="auto">
            <a:xfrm>
              <a:off x="2788" y="3088"/>
              <a:ext cx="45" cy="4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28" y="8"/>
                </a:cxn>
                <a:cxn ang="0">
                  <a:pos x="15" y="17"/>
                </a:cxn>
                <a:cxn ang="0">
                  <a:pos x="5" y="29"/>
                </a:cxn>
                <a:cxn ang="0">
                  <a:pos x="0" y="47"/>
                </a:cxn>
                <a:cxn ang="0">
                  <a:pos x="24" y="47"/>
                </a:cxn>
                <a:cxn ang="0">
                  <a:pos x="30" y="30"/>
                </a:cxn>
                <a:cxn ang="0">
                  <a:pos x="45" y="25"/>
                </a:cxn>
                <a:cxn ang="0">
                  <a:pos x="45" y="0"/>
                </a:cxn>
              </a:cxnLst>
              <a:rect l="0" t="0" r="r" b="b"/>
              <a:pathLst>
                <a:path w="45" h="47">
                  <a:moveTo>
                    <a:pt x="45" y="0"/>
                  </a:moveTo>
                  <a:lnTo>
                    <a:pt x="28" y="8"/>
                  </a:lnTo>
                  <a:lnTo>
                    <a:pt x="15" y="17"/>
                  </a:lnTo>
                  <a:lnTo>
                    <a:pt x="5" y="29"/>
                  </a:lnTo>
                  <a:lnTo>
                    <a:pt x="0" y="47"/>
                  </a:lnTo>
                  <a:lnTo>
                    <a:pt x="24" y="47"/>
                  </a:lnTo>
                  <a:lnTo>
                    <a:pt x="30" y="30"/>
                  </a:lnTo>
                  <a:lnTo>
                    <a:pt x="45" y="2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" name="Freeform 444"/>
            <p:cNvSpPr>
              <a:spLocks/>
            </p:cNvSpPr>
            <p:nvPr/>
          </p:nvSpPr>
          <p:spPr bwMode="auto">
            <a:xfrm>
              <a:off x="2833" y="3088"/>
              <a:ext cx="47" cy="47"/>
            </a:xfrm>
            <a:custGeom>
              <a:avLst/>
              <a:gdLst/>
              <a:ahLst/>
              <a:cxnLst>
                <a:cxn ang="0">
                  <a:pos x="47" y="47"/>
                </a:cxn>
                <a:cxn ang="0">
                  <a:pos x="41" y="30"/>
                </a:cxn>
                <a:cxn ang="0">
                  <a:pos x="32" y="15"/>
                </a:cxn>
                <a:cxn ang="0">
                  <a:pos x="17" y="6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18" y="30"/>
                </a:cxn>
                <a:cxn ang="0">
                  <a:pos x="22" y="47"/>
                </a:cxn>
                <a:cxn ang="0">
                  <a:pos x="47" y="47"/>
                </a:cxn>
              </a:cxnLst>
              <a:rect l="0" t="0" r="r" b="b"/>
              <a:pathLst>
                <a:path w="47" h="47">
                  <a:moveTo>
                    <a:pt x="47" y="47"/>
                  </a:moveTo>
                  <a:lnTo>
                    <a:pt x="41" y="30"/>
                  </a:lnTo>
                  <a:lnTo>
                    <a:pt x="32" y="15"/>
                  </a:lnTo>
                  <a:lnTo>
                    <a:pt x="17" y="6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8" y="30"/>
                  </a:lnTo>
                  <a:lnTo>
                    <a:pt x="22" y="47"/>
                  </a:lnTo>
                  <a:lnTo>
                    <a:pt x="47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" name="Freeform 445"/>
            <p:cNvSpPr>
              <a:spLocks/>
            </p:cNvSpPr>
            <p:nvPr/>
          </p:nvSpPr>
          <p:spPr bwMode="auto">
            <a:xfrm>
              <a:off x="2833" y="3135"/>
              <a:ext cx="47" cy="47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17" y="42"/>
                </a:cxn>
                <a:cxn ang="0">
                  <a:pos x="32" y="30"/>
                </a:cxn>
                <a:cxn ang="0">
                  <a:pos x="41" y="17"/>
                </a:cxn>
                <a:cxn ang="0">
                  <a:pos x="47" y="0"/>
                </a:cxn>
                <a:cxn ang="0">
                  <a:pos x="22" y="0"/>
                </a:cxn>
                <a:cxn ang="0">
                  <a:pos x="18" y="17"/>
                </a:cxn>
                <a:cxn ang="0">
                  <a:pos x="0" y="23"/>
                </a:cxn>
                <a:cxn ang="0">
                  <a:pos x="0" y="47"/>
                </a:cxn>
              </a:cxnLst>
              <a:rect l="0" t="0" r="r" b="b"/>
              <a:pathLst>
                <a:path w="47" h="47">
                  <a:moveTo>
                    <a:pt x="0" y="47"/>
                  </a:moveTo>
                  <a:lnTo>
                    <a:pt x="17" y="42"/>
                  </a:lnTo>
                  <a:lnTo>
                    <a:pt x="32" y="30"/>
                  </a:lnTo>
                  <a:lnTo>
                    <a:pt x="41" y="17"/>
                  </a:lnTo>
                  <a:lnTo>
                    <a:pt x="47" y="0"/>
                  </a:lnTo>
                  <a:lnTo>
                    <a:pt x="22" y="0"/>
                  </a:lnTo>
                  <a:lnTo>
                    <a:pt x="18" y="17"/>
                  </a:lnTo>
                  <a:lnTo>
                    <a:pt x="0" y="2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" name="Freeform 446"/>
            <p:cNvSpPr>
              <a:spLocks/>
            </p:cNvSpPr>
            <p:nvPr/>
          </p:nvSpPr>
          <p:spPr bwMode="auto">
            <a:xfrm>
              <a:off x="2788" y="3135"/>
              <a:ext cx="45" cy="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9"/>
                </a:cxn>
                <a:cxn ang="0">
                  <a:pos x="15" y="30"/>
                </a:cxn>
                <a:cxn ang="0">
                  <a:pos x="26" y="40"/>
                </a:cxn>
                <a:cxn ang="0">
                  <a:pos x="45" y="47"/>
                </a:cxn>
                <a:cxn ang="0">
                  <a:pos x="45" y="23"/>
                </a:cxn>
                <a:cxn ang="0">
                  <a:pos x="30" y="17"/>
                </a:cxn>
                <a:cxn ang="0">
                  <a:pos x="24" y="0"/>
                </a:cxn>
                <a:cxn ang="0">
                  <a:pos x="0" y="0"/>
                </a:cxn>
              </a:cxnLst>
              <a:rect l="0" t="0" r="r" b="b"/>
              <a:pathLst>
                <a:path w="45" h="47">
                  <a:moveTo>
                    <a:pt x="0" y="0"/>
                  </a:moveTo>
                  <a:lnTo>
                    <a:pt x="5" y="19"/>
                  </a:lnTo>
                  <a:lnTo>
                    <a:pt x="15" y="30"/>
                  </a:lnTo>
                  <a:lnTo>
                    <a:pt x="26" y="40"/>
                  </a:lnTo>
                  <a:lnTo>
                    <a:pt x="45" y="47"/>
                  </a:lnTo>
                  <a:lnTo>
                    <a:pt x="45" y="23"/>
                  </a:lnTo>
                  <a:lnTo>
                    <a:pt x="30" y="17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" name="WordArt 447"/>
            <p:cNvSpPr>
              <a:spLocks noChangeArrowheads="1" noChangeShapeType="1" noTextEdit="1"/>
            </p:cNvSpPr>
            <p:nvPr/>
          </p:nvSpPr>
          <p:spPr bwMode="auto">
            <a:xfrm>
              <a:off x="1973" y="2069"/>
              <a:ext cx="2106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Comic Sans MS"/>
                </a:rPr>
                <a:t>МАТЕМАТИКА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00609"/>
            <a:ext cx="8229600" cy="1143000"/>
          </a:xfrm>
        </p:spPr>
        <p:txBody>
          <a:bodyPr/>
          <a:lstStyle/>
          <a:p>
            <a:r>
              <a:rPr lang="ru-RU" dirty="0" smtClean="0"/>
              <a:t>Составь задачу и реши её.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136904" cy="1080120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endParaRPr lang="ru-RU" b="1" dirty="0" smtClean="0"/>
          </a:p>
          <a:p>
            <a:pPr marL="137160" indent="0">
              <a:buNone/>
            </a:pPr>
            <a:r>
              <a:rPr lang="ru-RU" b="1" dirty="0" smtClean="0"/>
              <a:t>12км/ч                          </a:t>
            </a:r>
            <a:r>
              <a:rPr lang="en-US" b="1" dirty="0" smtClean="0"/>
              <a:t>t=2</a:t>
            </a:r>
            <a:r>
              <a:rPr lang="ru-RU" b="1" dirty="0" smtClean="0"/>
              <a:t>ч                                   13км/ч</a:t>
            </a:r>
          </a:p>
        </p:txBody>
      </p:sp>
      <p:sp>
        <p:nvSpPr>
          <p:cNvPr id="16" name="Блок-схема: объединение 15"/>
          <p:cNvSpPr/>
          <p:nvPr/>
        </p:nvSpPr>
        <p:spPr>
          <a:xfrm rot="16200000">
            <a:off x="4433758" y="2894710"/>
            <a:ext cx="736568" cy="836067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384008" y="2852936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14747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55925"/>
            <a:ext cx="1512168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8064896" cy="1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Стрелка вправо 25"/>
          <p:cNvSpPr/>
          <p:nvPr/>
        </p:nvSpPr>
        <p:spPr>
          <a:xfrm>
            <a:off x="467544" y="2564904"/>
            <a:ext cx="133844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0800000">
            <a:off x="7524328" y="2564904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Левая фигурная скобка 27"/>
          <p:cNvSpPr/>
          <p:nvPr/>
        </p:nvSpPr>
        <p:spPr>
          <a:xfrm rot="16200000">
            <a:off x="3957352" y="872492"/>
            <a:ext cx="1070775" cy="80199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384008" y="6021288"/>
            <a:ext cx="418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424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1656</TotalTime>
  <Words>476</Words>
  <Application>Microsoft Office PowerPoint</Application>
  <PresentationFormat>Экран (4:3)</PresentationFormat>
  <Paragraphs>178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Составь задачу и реши её.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МОУ_СОШ №5_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Home</cp:lastModifiedBy>
  <cp:revision>157</cp:revision>
  <dcterms:created xsi:type="dcterms:W3CDTF">2008-02-05T19:07:21Z</dcterms:created>
  <dcterms:modified xsi:type="dcterms:W3CDTF">2013-03-12T18:11:29Z</dcterms:modified>
</cp:coreProperties>
</file>