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92" r:id="rId2"/>
    <p:sldMasterId id="2147483804" r:id="rId3"/>
    <p:sldMasterId id="2147483816" r:id="rId4"/>
    <p:sldMasterId id="2147483828" r:id="rId5"/>
    <p:sldMasterId id="2147483840" r:id="rId6"/>
    <p:sldMasterId id="2147483852" r:id="rId7"/>
  </p:sldMasterIdLst>
  <p:sldIdLst>
    <p:sldId id="279" r:id="rId8"/>
    <p:sldId id="278" r:id="rId9"/>
    <p:sldId id="277" r:id="rId10"/>
    <p:sldId id="276" r:id="rId11"/>
    <p:sldId id="275" r:id="rId12"/>
    <p:sldId id="274" r:id="rId13"/>
    <p:sldId id="270" r:id="rId14"/>
    <p:sldId id="28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A6ADB-2258-4B3F-83B8-E40E3F04D2F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542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CB460B-C543-42FA-8CE4-04E892EA3DE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8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D574A-E07B-4388-8E23-7F8C6974B32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687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A6ADB-2258-4B3F-83B8-E40E3F04D2F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286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984FA-4A45-40F0-B210-C9B837F04D3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338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C49B1-A742-4CE5-AFF4-CCFE9580D4A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641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D7C3C6-80EE-414F-B06C-8EAF45D0E3A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9182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26537-5C1E-44CA-87D1-92202827BC0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549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14052-0759-4FB8-8283-FB0C75C41E6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563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5393D0-CB39-44E8-9683-7287630A19C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1680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9381AC-64A9-4931-9361-2CFF81436B9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149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984FA-4A45-40F0-B210-C9B837F04D3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2098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F1A5D8-0724-41BB-8BBE-94B1DCFC906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9229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CB460B-C543-42FA-8CE4-04E892EA3DE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1909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D574A-E07B-4388-8E23-7F8C6974B32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9195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A6ADB-2258-4B3F-83B8-E40E3F04D2F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2863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984FA-4A45-40F0-B210-C9B837F04D3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3384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C49B1-A742-4CE5-AFF4-CCFE9580D4A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6411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D7C3C6-80EE-414F-B06C-8EAF45D0E3A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9182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26537-5C1E-44CA-87D1-92202827BC0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5499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14052-0759-4FB8-8283-FB0C75C41E6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563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5393D0-CB39-44E8-9683-7287630A19C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168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C49B1-A742-4CE5-AFF4-CCFE9580D4A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5781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9381AC-64A9-4931-9361-2CFF81436B9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1494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F1A5D8-0724-41BB-8BBE-94B1DCFC906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9229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CB460B-C543-42FA-8CE4-04E892EA3DE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1909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D574A-E07B-4388-8E23-7F8C6974B32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9195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A6ADB-2258-4B3F-83B8-E40E3F04D2F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2863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984FA-4A45-40F0-B210-C9B837F04D3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33844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C49B1-A742-4CE5-AFF4-CCFE9580D4A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6411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D7C3C6-80EE-414F-B06C-8EAF45D0E3A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91821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26537-5C1E-44CA-87D1-92202827BC0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5499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14052-0759-4FB8-8283-FB0C75C41E6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56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D7C3C6-80EE-414F-B06C-8EAF45D0E3A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7126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5393D0-CB39-44E8-9683-7287630A19C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16809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9381AC-64A9-4931-9361-2CFF81436B9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14941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F1A5D8-0724-41BB-8BBE-94B1DCFC906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92293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CB460B-C543-42FA-8CE4-04E892EA3DE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19090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D574A-E07B-4388-8E23-7F8C6974B32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91954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A6ADB-2258-4B3F-83B8-E40E3F04D2F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28631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984FA-4A45-40F0-B210-C9B837F04D3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33844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C49B1-A742-4CE5-AFF4-CCFE9580D4A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64119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D7C3C6-80EE-414F-B06C-8EAF45D0E3A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91821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26537-5C1E-44CA-87D1-92202827BC0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54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26537-5C1E-44CA-87D1-92202827BC0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53599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14052-0759-4FB8-8283-FB0C75C41E6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5636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5393D0-CB39-44E8-9683-7287630A19C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16809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9381AC-64A9-4931-9361-2CFF81436B9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1494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F1A5D8-0724-41BB-8BBE-94B1DCFC906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92293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CB460B-C543-42FA-8CE4-04E892EA3DE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19090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D574A-E07B-4388-8E23-7F8C6974B32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91954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A6ADB-2258-4B3F-83B8-E40E3F04D2F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28631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984FA-4A45-40F0-B210-C9B837F04D3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33844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C49B1-A742-4CE5-AFF4-CCFE9580D4A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64119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D7C3C6-80EE-414F-B06C-8EAF45D0E3A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918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14052-0759-4FB8-8283-FB0C75C41E6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55042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26537-5C1E-44CA-87D1-92202827BC0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54997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14052-0759-4FB8-8283-FB0C75C41E6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5636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5393D0-CB39-44E8-9683-7287630A19C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16809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9381AC-64A9-4931-9361-2CFF81436B9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14941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F1A5D8-0724-41BB-8BBE-94B1DCFC906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92293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CB460B-C543-42FA-8CE4-04E892EA3DE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19090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D574A-E07B-4388-8E23-7F8C6974B32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91954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A6ADB-2258-4B3F-83B8-E40E3F04D2F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28631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984FA-4A45-40F0-B210-C9B837F04D3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33844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C49B1-A742-4CE5-AFF4-CCFE9580D4A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64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5393D0-CB39-44E8-9683-7287630A19C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04758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D7C3C6-80EE-414F-B06C-8EAF45D0E3A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91821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26537-5C1E-44CA-87D1-92202827BC0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54997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14052-0759-4FB8-8283-FB0C75C41E6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5636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5393D0-CB39-44E8-9683-7287630A19C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16809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9381AC-64A9-4931-9361-2CFF81436B9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14941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F1A5D8-0724-41BB-8BBE-94B1DCFC906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92293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CB460B-C543-42FA-8CE4-04E892EA3DE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19090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D574A-E07B-4388-8E23-7F8C6974B32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919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9381AC-64A9-4931-9361-2CFF81436B9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439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F1A5D8-0724-41BB-8BBE-94B1DCFC906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88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BAEDE6E-7046-494C-983C-259D17AA6BBE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031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BAEDE6E-7046-494C-983C-259D17AA6BBE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826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BAEDE6E-7046-494C-983C-259D17AA6BBE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826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BAEDE6E-7046-494C-983C-259D17AA6BBE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826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BAEDE6E-7046-494C-983C-259D17AA6BBE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826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BAEDE6E-7046-494C-983C-259D17AA6BBE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826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BAEDE6E-7046-494C-983C-259D17AA6BBE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826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88641"/>
            <a:ext cx="648071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kern="0" dirty="0" smtClean="0">
              <a:solidFill>
                <a:srgbClr val="00B050"/>
              </a:solidFill>
              <a:ea typeface="+mj-ea"/>
            </a:endParaRPr>
          </a:p>
          <a:p>
            <a:pPr algn="ctr"/>
            <a:endParaRPr lang="ru-RU" sz="2800" kern="0" dirty="0">
              <a:solidFill>
                <a:srgbClr val="00B050"/>
              </a:solidFill>
              <a:ea typeface="+mj-ea"/>
            </a:endParaRPr>
          </a:p>
          <a:p>
            <a:pPr algn="ctr"/>
            <a:r>
              <a:rPr lang="ru-RU" sz="2800" kern="0" dirty="0" smtClean="0">
                <a:solidFill>
                  <a:srgbClr val="00B050"/>
                </a:solidFill>
                <a:ea typeface="+mj-ea"/>
              </a:rPr>
              <a:t>Непосредственно  </a:t>
            </a:r>
            <a:r>
              <a:rPr lang="ru-RU" sz="2800" kern="0" dirty="0">
                <a:solidFill>
                  <a:srgbClr val="00B050"/>
                </a:solidFill>
                <a:ea typeface="+mj-ea"/>
              </a:rPr>
              <a:t>образовательная деятельность  с детьми  старшей группы </a:t>
            </a:r>
            <a:r>
              <a:rPr lang="ru-RU" sz="2800" b="1" kern="0" dirty="0">
                <a:solidFill>
                  <a:srgbClr val="00B050"/>
                </a:solidFill>
                <a:ea typeface="+mj-ea"/>
              </a:rPr>
              <a:t>с использованием </a:t>
            </a:r>
            <a:r>
              <a:rPr lang="ru-RU" sz="2800" b="1" u="sng" kern="0" dirty="0">
                <a:solidFill>
                  <a:srgbClr val="00B050"/>
                </a:solidFill>
                <a:ea typeface="+mj-ea"/>
              </a:rPr>
              <a:t>элементов </a:t>
            </a:r>
            <a:r>
              <a:rPr lang="ru-RU" sz="2800" b="1" u="sng" kern="0" dirty="0" smtClean="0">
                <a:solidFill>
                  <a:srgbClr val="00B050"/>
                </a:solidFill>
                <a:ea typeface="+mj-ea"/>
              </a:rPr>
              <a:t>мнемотехники</a:t>
            </a:r>
            <a:r>
              <a:rPr lang="ru-RU" sz="3200" kern="0" dirty="0" smtClean="0">
                <a:solidFill>
                  <a:srgbClr val="00B050"/>
                </a:solidFill>
                <a:ea typeface="+mj-ea"/>
              </a:rPr>
              <a:t>.</a:t>
            </a:r>
          </a:p>
          <a:p>
            <a:pPr algn="ctr"/>
            <a:r>
              <a:rPr lang="ru-RU" sz="3200" b="1" kern="0" dirty="0" smtClean="0">
                <a:solidFill>
                  <a:srgbClr val="C00000"/>
                </a:solidFill>
                <a:ea typeface="+mj-ea"/>
              </a:rPr>
              <a:t>№1</a:t>
            </a:r>
          </a:p>
          <a:p>
            <a:pPr algn="ctr"/>
            <a:endParaRPr lang="ru-RU" sz="3200" kern="0" dirty="0">
              <a:solidFill>
                <a:srgbClr val="00B050"/>
              </a:solidFill>
              <a:ea typeface="+mj-ea"/>
            </a:endParaRPr>
          </a:p>
          <a:p>
            <a:pPr algn="ctr"/>
            <a:r>
              <a:rPr lang="ru-RU" sz="3200" kern="0" dirty="0" smtClean="0">
                <a:solidFill>
                  <a:srgbClr val="B00000"/>
                </a:solidFill>
                <a:ea typeface="+mj-ea"/>
              </a:rPr>
              <a:t>« Осень щедрая пришла»</a:t>
            </a:r>
          </a:p>
          <a:p>
            <a:pPr algn="ctr"/>
            <a:endParaRPr lang="ru-RU" sz="3200" kern="0" dirty="0">
              <a:solidFill>
                <a:srgbClr val="B00000"/>
              </a:solidFill>
              <a:ea typeface="+mj-ea"/>
            </a:endParaRPr>
          </a:p>
          <a:p>
            <a:pPr algn="ctr"/>
            <a:endParaRPr lang="ru-RU" sz="3200" kern="0" dirty="0" smtClean="0">
              <a:solidFill>
                <a:srgbClr val="B00000"/>
              </a:solidFill>
              <a:ea typeface="+mj-ea"/>
            </a:endParaRPr>
          </a:p>
          <a:p>
            <a:pPr algn="ctr"/>
            <a:endParaRPr lang="ru-RU" sz="3200" kern="0" dirty="0">
              <a:solidFill>
                <a:srgbClr val="B00000"/>
              </a:solidFill>
              <a:ea typeface="+mj-ea"/>
            </a:endParaRPr>
          </a:p>
          <a:p>
            <a:pPr algn="ctr"/>
            <a:endParaRPr lang="ru-RU" sz="3200" b="1" i="1" kern="0" dirty="0" smtClean="0">
              <a:solidFill>
                <a:srgbClr val="B00000"/>
              </a:solidFill>
              <a:ea typeface="+mj-ea"/>
            </a:endParaRPr>
          </a:p>
          <a:p>
            <a:r>
              <a:rPr lang="ru-RU" b="1" i="1" kern="0" dirty="0" smtClean="0">
                <a:solidFill>
                  <a:srgbClr val="B00000"/>
                </a:solidFill>
                <a:ea typeface="+mj-ea"/>
              </a:rPr>
              <a:t>Воспитатель Михайленко Е.Г 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29837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971550" y="981075"/>
            <a:ext cx="5761038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rgbClr val="C00000"/>
                </a:solidFill>
              </a:rPr>
              <a:t>Задачи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600" b="1" i="1" u="sng" dirty="0" smtClean="0">
                <a:solidFill>
                  <a:srgbClr val="C00000"/>
                </a:solidFill>
              </a:rPr>
              <a:t>Область познания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600" dirty="0" smtClean="0">
                <a:solidFill>
                  <a:srgbClr val="00B050"/>
                </a:solidFill>
              </a:rPr>
              <a:t>_ формировать обобщенное представление о осени, на основе комплекса признаков характерных для не живого природы растительного  и живого мира.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600" dirty="0" smtClean="0">
                <a:solidFill>
                  <a:srgbClr val="00B050"/>
                </a:solidFill>
              </a:rPr>
              <a:t>- Продолжать развивать познавательные способности, </a:t>
            </a:r>
            <a:r>
              <a:rPr lang="ru-RU" sz="1600" dirty="0" smtClean="0">
                <a:solidFill>
                  <a:srgbClr val="00B050"/>
                </a:solidFill>
              </a:rPr>
              <a:t>слуховое внимание</a:t>
            </a:r>
            <a:r>
              <a:rPr lang="ru-RU" sz="1600" dirty="0">
                <a:solidFill>
                  <a:srgbClr val="00B050"/>
                </a:solidFill>
              </a:rPr>
              <a:t>,</a:t>
            </a:r>
            <a:r>
              <a:rPr lang="ru-RU" sz="1600" dirty="0" smtClean="0">
                <a:solidFill>
                  <a:srgbClr val="00B050"/>
                </a:solidFill>
              </a:rPr>
              <a:t> </a:t>
            </a:r>
            <a:r>
              <a:rPr lang="ru-RU" sz="1600" dirty="0" smtClean="0">
                <a:solidFill>
                  <a:srgbClr val="00B050"/>
                </a:solidFill>
              </a:rPr>
              <a:t>з</a:t>
            </a:r>
            <a:r>
              <a:rPr lang="ru-RU" sz="1600" dirty="0" smtClean="0">
                <a:solidFill>
                  <a:srgbClr val="00B050"/>
                </a:solidFill>
              </a:rPr>
              <a:t>рительную память, логическое </a:t>
            </a:r>
            <a:r>
              <a:rPr lang="ru-RU" sz="1600" dirty="0" smtClean="0">
                <a:solidFill>
                  <a:srgbClr val="00B050"/>
                </a:solidFill>
              </a:rPr>
              <a:t>мышление.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600" b="1" i="1" u="sng" dirty="0" smtClean="0">
                <a:solidFill>
                  <a:srgbClr val="C00000"/>
                </a:solidFill>
              </a:rPr>
              <a:t>Область коммуникации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600" dirty="0" smtClean="0">
                <a:solidFill>
                  <a:srgbClr val="00B050"/>
                </a:solidFill>
              </a:rPr>
              <a:t>Обогащать  словарь </a:t>
            </a:r>
            <a:r>
              <a:rPr lang="ru-RU" sz="1600" dirty="0" smtClean="0">
                <a:solidFill>
                  <a:srgbClr val="00B050"/>
                </a:solidFill>
              </a:rPr>
              <a:t>детей</a:t>
            </a:r>
            <a:r>
              <a:rPr lang="ru-RU" sz="1600" dirty="0">
                <a:solidFill>
                  <a:srgbClr val="00B050"/>
                </a:solidFill>
              </a:rPr>
              <a:t>:</a:t>
            </a:r>
            <a:r>
              <a:rPr lang="ru-RU" sz="1600" dirty="0" smtClean="0">
                <a:solidFill>
                  <a:srgbClr val="00B050"/>
                </a:solidFill>
              </a:rPr>
              <a:t> Дождливая погода, </a:t>
            </a:r>
            <a:r>
              <a:rPr lang="ru-RU" sz="1600" dirty="0">
                <a:solidFill>
                  <a:srgbClr val="00B050"/>
                </a:solidFill>
              </a:rPr>
              <a:t>т</a:t>
            </a:r>
            <a:r>
              <a:rPr lang="ru-RU" sz="1600" dirty="0" smtClean="0">
                <a:solidFill>
                  <a:srgbClr val="00B050"/>
                </a:solidFill>
              </a:rPr>
              <a:t>уман непогода</a:t>
            </a:r>
            <a:r>
              <a:rPr lang="ru-RU" sz="1600" dirty="0" smtClean="0">
                <a:solidFill>
                  <a:srgbClr val="00B050"/>
                </a:solidFill>
              </a:rPr>
              <a:t>, « золотая осень» ,пасмурно.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600" dirty="0" smtClean="0">
                <a:solidFill>
                  <a:srgbClr val="00B050"/>
                </a:solidFill>
              </a:rPr>
              <a:t>- Развивать умение излагать свои мысли понятно для окружающих.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600" dirty="0">
                <a:solidFill>
                  <a:srgbClr val="00B050"/>
                </a:solidFill>
              </a:rPr>
              <a:t> </a:t>
            </a:r>
            <a:r>
              <a:rPr lang="ru-RU" sz="1600" dirty="0" smtClean="0">
                <a:solidFill>
                  <a:srgbClr val="00B050"/>
                </a:solidFill>
              </a:rPr>
              <a:t>- Формировать </a:t>
            </a:r>
            <a:r>
              <a:rPr lang="ru-RU" sz="1600" dirty="0" smtClean="0">
                <a:solidFill>
                  <a:srgbClr val="00B050"/>
                </a:solidFill>
              </a:rPr>
              <a:t>положительный- </a:t>
            </a:r>
            <a:r>
              <a:rPr lang="ru-RU" sz="1600" dirty="0">
                <a:solidFill>
                  <a:srgbClr val="00B050"/>
                </a:solidFill>
              </a:rPr>
              <a:t>э</a:t>
            </a:r>
            <a:r>
              <a:rPr lang="ru-RU" sz="1600" dirty="0" smtClean="0">
                <a:solidFill>
                  <a:srgbClr val="00B050"/>
                </a:solidFill>
              </a:rPr>
              <a:t>моциональный </a:t>
            </a:r>
            <a:r>
              <a:rPr lang="ru-RU" sz="1600" dirty="0" smtClean="0">
                <a:solidFill>
                  <a:srgbClr val="00B050"/>
                </a:solidFill>
              </a:rPr>
              <a:t>настрой, воспитывать у детей любовь к природе.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600" dirty="0" smtClean="0">
                <a:solidFill>
                  <a:srgbClr val="00B050"/>
                </a:solidFill>
              </a:rPr>
              <a:t>- </a:t>
            </a:r>
            <a:r>
              <a:rPr lang="ru-RU" sz="1600" b="1" i="1" u="sng" dirty="0" smtClean="0">
                <a:solidFill>
                  <a:srgbClr val="C00000"/>
                </a:solidFill>
              </a:rPr>
              <a:t>Область физического развития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600" dirty="0" smtClean="0">
                <a:solidFill>
                  <a:srgbClr val="00B050"/>
                </a:solidFill>
              </a:rPr>
              <a:t>- Координировать речь с движени</a:t>
            </a:r>
            <a:r>
              <a:rPr lang="ru-RU" sz="1600" dirty="0">
                <a:solidFill>
                  <a:srgbClr val="00B050"/>
                </a:solidFill>
              </a:rPr>
              <a:t>я</a:t>
            </a:r>
            <a:r>
              <a:rPr lang="ru-RU" sz="1600" dirty="0" smtClean="0">
                <a:solidFill>
                  <a:srgbClr val="00B050"/>
                </a:solidFill>
              </a:rPr>
              <a:t>ми, соответствующ</a:t>
            </a:r>
            <a:r>
              <a:rPr lang="ru-RU" sz="1600" dirty="0">
                <a:solidFill>
                  <a:srgbClr val="00B050"/>
                </a:solidFill>
              </a:rPr>
              <a:t>и</a:t>
            </a:r>
            <a:r>
              <a:rPr lang="ru-RU" sz="1600" dirty="0" smtClean="0">
                <a:solidFill>
                  <a:srgbClr val="00B050"/>
                </a:solidFill>
              </a:rPr>
              <a:t>м</a:t>
            </a:r>
            <a:r>
              <a:rPr lang="ru-RU" sz="1600" dirty="0" smtClean="0">
                <a:solidFill>
                  <a:srgbClr val="000000"/>
                </a:solidFill>
              </a:rPr>
              <a:t>  </a:t>
            </a:r>
            <a:r>
              <a:rPr lang="ru-RU" sz="1600" dirty="0" smtClean="0">
                <a:solidFill>
                  <a:srgbClr val="00B050"/>
                </a:solidFill>
              </a:rPr>
              <a:t>тексту</a:t>
            </a:r>
          </a:p>
          <a:p>
            <a:pPr marL="342900" indent="-342900" algn="ctr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sz="2400" i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37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16632"/>
            <a:ext cx="532859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solidFill>
                  <a:srgbClr val="C00000"/>
                </a:solidFill>
              </a:rPr>
              <a:t>Материал</a:t>
            </a:r>
            <a:r>
              <a:rPr lang="ru-RU" sz="2000" i="1" dirty="0" smtClean="0">
                <a:solidFill>
                  <a:srgbClr val="00B050"/>
                </a:solidFill>
              </a:rPr>
              <a:t>: </a:t>
            </a:r>
            <a:r>
              <a:rPr lang="ru-RU" sz="2000" dirty="0" smtClean="0">
                <a:solidFill>
                  <a:srgbClr val="00B050"/>
                </a:solidFill>
              </a:rPr>
              <a:t>« пейзажи картин», </a:t>
            </a:r>
            <a:r>
              <a:rPr lang="ru-RU" sz="2000" dirty="0" err="1" smtClean="0">
                <a:solidFill>
                  <a:srgbClr val="00B050"/>
                </a:solidFill>
              </a:rPr>
              <a:t>мнемотаблицы</a:t>
            </a:r>
            <a:r>
              <a:rPr lang="ru-RU" sz="2000" dirty="0" smtClean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с загадками, Диски Чайковского «осень».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C00000"/>
                </a:solidFill>
              </a:rPr>
              <a:t>Предварительная работа </a:t>
            </a:r>
            <a:r>
              <a:rPr lang="ru-RU" dirty="0" smtClean="0">
                <a:solidFill>
                  <a:srgbClr val="C00000"/>
                </a:solidFill>
              </a:rPr>
              <a:t>: </a:t>
            </a:r>
            <a:r>
              <a:rPr lang="ru-RU" dirty="0" smtClean="0">
                <a:solidFill>
                  <a:srgbClr val="00B050"/>
                </a:solidFill>
              </a:rPr>
              <a:t>Экскурсия  в осенний парк,  Разучивание стихотворений  о  осени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C00000"/>
                </a:solidFill>
              </a:rPr>
              <a:t>Ход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B050"/>
                </a:solidFill>
              </a:rPr>
              <a:t>- Звучит музыка Чайковского времена года « осень».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B050"/>
                </a:solidFill>
              </a:rPr>
              <a:t>- Прослушивание отрывка  музыкального произведения.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- Какая музыка: печальная или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    веселая?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 smtClean="0">
                <a:solidFill>
                  <a:srgbClr val="00B050"/>
                </a:solidFill>
              </a:rPr>
              <a:t>Что можно представить во время звучания этой мелодии?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 smtClean="0">
                <a:solidFill>
                  <a:srgbClr val="00B050"/>
                </a:solidFill>
              </a:rPr>
              <a:t>- Вспомните хара</a:t>
            </a:r>
            <a:r>
              <a:rPr lang="ru-RU" dirty="0">
                <a:solidFill>
                  <a:srgbClr val="00B050"/>
                </a:solidFill>
              </a:rPr>
              <a:t>к</a:t>
            </a:r>
            <a:r>
              <a:rPr lang="ru-RU" dirty="0" smtClean="0">
                <a:solidFill>
                  <a:srgbClr val="00B050"/>
                </a:solidFill>
              </a:rPr>
              <a:t>терные признаки осени в природе, животном мире.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О сени пишут не только музыканты, но  этой теме посвящают свои произведения поэты и художники.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0000"/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37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260648"/>
            <a:ext cx="5958408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1600" dirty="0">
              <a:solidFill>
                <a:srgbClr val="000000"/>
              </a:solidFill>
            </a:endParaRP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600" dirty="0">
                <a:solidFill>
                  <a:srgbClr val="00B050"/>
                </a:solidFill>
              </a:rPr>
              <a:t> </a:t>
            </a:r>
            <a:r>
              <a:rPr lang="ru-RU" dirty="0">
                <a:solidFill>
                  <a:srgbClr val="00B050"/>
                </a:solidFill>
              </a:rPr>
              <a:t>- Рассматривание картин о осени художников.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>
                <a:solidFill>
                  <a:srgbClr val="00B050"/>
                </a:solidFill>
              </a:rPr>
              <a:t> Как художники передают красоту осеннего пейзажа ?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>
                <a:solidFill>
                  <a:srgbClr val="00B050"/>
                </a:solidFill>
              </a:rPr>
              <a:t>- Какие краски используют ?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dirty="0">
              <a:solidFill>
                <a:srgbClr val="00B050"/>
              </a:solidFill>
            </a:endParaRP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>
                <a:solidFill>
                  <a:srgbClr val="00B050"/>
                </a:solidFill>
              </a:rPr>
              <a:t> Как можно узнать, что картина  относиться  только  к одному из трех месяцев</a:t>
            </a:r>
            <a:r>
              <a:rPr lang="ru-RU" dirty="0" smtClean="0">
                <a:solidFill>
                  <a:srgbClr val="00B050"/>
                </a:solidFill>
              </a:rPr>
              <a:t>?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 smtClean="0">
                <a:solidFill>
                  <a:srgbClr val="00B050"/>
                </a:solidFill>
              </a:rPr>
              <a:t>- Давайте вспомним, как животные  готовятся  осенью  к зиме?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Рассказывание  стихотворения  о осени детьми.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Ритмическая минутка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« Мы осенние листочки «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Мы листочки, мы листочки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Мы осенние листочки.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Мы на веточках сидели, Ветер дунул, полетели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 smtClean="0">
                <a:solidFill>
                  <a:srgbClr val="00B050"/>
                </a:solidFill>
              </a:rPr>
              <a:t>Мы летали. Мы летали. 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А потом летать устали.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Перестал дуть ветерок, Мы присели все </a:t>
            </a:r>
            <a:r>
              <a:rPr lang="ru-RU" dirty="0" err="1" smtClean="0">
                <a:solidFill>
                  <a:srgbClr val="00B050"/>
                </a:solidFill>
              </a:rPr>
              <a:t>вкружок</a:t>
            </a:r>
            <a:r>
              <a:rPr lang="ru-RU" dirty="0" smtClean="0">
                <a:solidFill>
                  <a:srgbClr val="00B050"/>
                </a:solidFill>
              </a:rPr>
              <a:t>.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Ветер снова вдруг подул, и листочки быстро сдул.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Все листочки полетели, 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И на землю тихо сели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37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60649"/>
            <a:ext cx="67687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rgbClr val="00B050"/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rgbClr val="00B050"/>
                </a:solidFill>
              </a:rPr>
              <a:t>  </a:t>
            </a:r>
            <a:r>
              <a:rPr lang="ru-RU" dirty="0" smtClean="0">
                <a:solidFill>
                  <a:srgbClr val="00B050"/>
                </a:solidFill>
              </a:rPr>
              <a:t>Воспитатель читает стихотворения  о осени.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- Что общего в этих двух произведениях?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 smtClean="0">
                <a:solidFill>
                  <a:srgbClr val="00B050"/>
                </a:solidFill>
              </a:rPr>
              <a:t>А чем отличается описание осени в этих двух произведениях 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 smtClean="0">
                <a:solidFill>
                  <a:srgbClr val="00B050"/>
                </a:solidFill>
              </a:rPr>
              <a:t>Загадывание загадок   с использование </a:t>
            </a:r>
            <a:r>
              <a:rPr lang="ru-RU" dirty="0" err="1" smtClean="0">
                <a:solidFill>
                  <a:srgbClr val="00B050"/>
                </a:solidFill>
              </a:rPr>
              <a:t>мнематаблиц</a:t>
            </a:r>
            <a:endParaRPr lang="ru-RU" dirty="0" smtClean="0">
              <a:solidFill>
                <a:srgbClr val="00B050"/>
              </a:solidFill>
            </a:endParaRP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 smtClean="0">
                <a:solidFill>
                  <a:srgbClr val="00B050"/>
                </a:solidFill>
              </a:rPr>
              <a:t>д/и « Времена года»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 smtClean="0">
                <a:solidFill>
                  <a:srgbClr val="00B050"/>
                </a:solidFill>
              </a:rPr>
              <a:t>На заданный вопрос дети поднимают кружок  в соответствие со временем года, Белые, зеленые, красные, желтые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B050"/>
              </a:solidFill>
            </a:endParaRP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Итог</a:t>
            </a:r>
            <a:endParaRPr lang="ru-RU" dirty="0">
              <a:solidFill>
                <a:srgbClr val="00B050"/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rgbClr val="00B050"/>
              </a:solidFill>
            </a:endParaRP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37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88640"/>
            <a:ext cx="2814628" cy="3521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591604"/>
              </p:ext>
            </p:extLst>
          </p:nvPr>
        </p:nvGraphicFramePr>
        <p:xfrm>
          <a:off x="899592" y="3959946"/>
          <a:ext cx="5718492" cy="187220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906164"/>
                <a:gridCol w="1906164"/>
                <a:gridCol w="1906164"/>
              </a:tblGrid>
              <a:tr h="3783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Verdana"/>
                          <a:ea typeface="Times New Roman"/>
                        </a:rPr>
                        <a:t>Ходит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Verdana"/>
                          <a:ea typeface="Times New Roman"/>
                        </a:rPr>
                        <a:t>осень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в нашем парке.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3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Дарит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Verdana"/>
                          <a:ea typeface="Times New Roman"/>
                        </a:rPr>
                        <a:t>осень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всем подарки.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Бусы красные 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Verdana"/>
                          <a:ea typeface="Times New Roman"/>
                        </a:rPr>
                        <a:t>рябине,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фартук розовый 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3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осине,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Verdana"/>
                          <a:ea typeface="Times New Roman"/>
                        </a:rPr>
                        <a:t>зонтик желтый 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тополям,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3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фрукты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осень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Verdana"/>
                          <a:ea typeface="Times New Roman"/>
                        </a:rPr>
                        <a:t>дарит нам.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059832" y="285293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37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3284983"/>
            <a:ext cx="8013824" cy="2808313"/>
          </a:xfrm>
        </p:spPr>
        <p:txBody>
          <a:bodyPr/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endParaRPr lang="ru-RU" dirty="0">
              <a:ea typeface="Times New Roman"/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54" y="3068960"/>
            <a:ext cx="2491692" cy="3240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968553"/>
              </p:ext>
            </p:extLst>
          </p:nvPr>
        </p:nvGraphicFramePr>
        <p:xfrm>
          <a:off x="2051720" y="404664"/>
          <a:ext cx="5093211" cy="207005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97737"/>
                <a:gridCol w="1697737"/>
                <a:gridCol w="1697737"/>
              </a:tblGrid>
              <a:tr h="4140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Verdana"/>
                          <a:ea typeface="Times New Roman"/>
                        </a:rPr>
                        <a:t>Эта модница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лесная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часто свой наряд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меняет.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В шубе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белою зимой.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Verdana"/>
                          <a:ea typeface="Times New Roman"/>
                        </a:rPr>
                        <a:t>Вся в серёжечках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весной.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Сарафан зелёный 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летом.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В день осенний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Verdana"/>
                          <a:ea typeface="Times New Roman"/>
                        </a:rPr>
                        <a:t>в плащ одета.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Verdana"/>
                          <a:ea typeface="Times New Roman"/>
                        </a:rPr>
                        <a:t>Если ветер налетит,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золотистый плащ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Verdana"/>
                          <a:ea typeface="Times New Roman"/>
                        </a:rPr>
                        <a:t>шуршит.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5775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557822"/>
            <a:ext cx="2748126" cy="3574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33413"/>
              </p:ext>
            </p:extLst>
          </p:nvPr>
        </p:nvGraphicFramePr>
        <p:xfrm>
          <a:off x="1403648" y="692695"/>
          <a:ext cx="6768752" cy="13716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297448"/>
                <a:gridCol w="2298828"/>
                <a:gridCol w="2172476"/>
              </a:tblGrid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Verdana"/>
                          <a:ea typeface="Times New Roman"/>
                        </a:rPr>
                        <a:t>Ветер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по лесу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Verdana"/>
                          <a:ea typeface="Times New Roman"/>
                        </a:rPr>
                        <a:t>летал,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ветер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листики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Verdana"/>
                          <a:ea typeface="Times New Roman"/>
                        </a:rPr>
                        <a:t>считал.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Вот дубовый,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вот кленовый,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Verdana"/>
                          <a:ea typeface="Times New Roman"/>
                        </a:rPr>
                        <a:t>вот рябиновый резной,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вот с берёзы золотой.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Вот последний лист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Verdana"/>
                          <a:ea typeface="Times New Roman"/>
                        </a:rPr>
                        <a:t>с осинки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ветер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Verdana"/>
                          <a:ea typeface="Times New Roman"/>
                        </a:rPr>
                        <a:t>бросил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Verdana"/>
                          <a:ea typeface="Times New Roman"/>
                        </a:rPr>
                        <a:t>на тропинку.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704365"/>
      </p:ext>
    </p:extLst>
  </p:cSld>
  <p:clrMapOvr>
    <a:masterClrMapping/>
  </p:clrMapOvr>
</p:sld>
</file>

<file path=ppt/theme/theme1.xml><?xml version="1.0" encoding="utf-8"?>
<a:theme xmlns:a="http://schemas.openxmlformats.org/drawingml/2006/main" name="4_Оформление по умолчанию">
  <a:themeElements>
    <a:clrScheme name="Оформление по умолчанию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_Оформление по умолчанию">
  <a:themeElements>
    <a:clrScheme name="Оформление по умолчанию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9_Оформление по умолчанию">
  <a:themeElements>
    <a:clrScheme name="Оформление по умолчанию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0_Оформление по умолчанию">
  <a:themeElements>
    <a:clrScheme name="Оформление по умолчанию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1_Оформление по умолчанию">
  <a:themeElements>
    <a:clrScheme name="Оформление по умолчанию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2_Оформление по умолчанию">
  <a:themeElements>
    <a:clrScheme name="Оформление по умолчанию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3_Оформление по умолчанию">
  <a:themeElements>
    <a:clrScheme name="Оформление по умолчанию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495</Words>
  <Application>Microsoft Office PowerPoint</Application>
  <PresentationFormat>Экран (4:3)</PresentationFormat>
  <Paragraphs>105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7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4_Оформление по умолчанию</vt:lpstr>
      <vt:lpstr>8_Оформление по умолчанию</vt:lpstr>
      <vt:lpstr>9_Оформление по умолчанию</vt:lpstr>
      <vt:lpstr>10_Оформление по умолчанию</vt:lpstr>
      <vt:lpstr>11_Оформление по умолчанию</vt:lpstr>
      <vt:lpstr>12_Оформление по умолчанию</vt:lpstr>
      <vt:lpstr>13_Оформление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Непосредственно  образовательная деятельность  с детьми  старшей группы с использованием элементов мнемотехники</dc:title>
  <dc:creator>1</dc:creator>
  <cp:lastModifiedBy>Dad</cp:lastModifiedBy>
  <cp:revision>18</cp:revision>
  <dcterms:created xsi:type="dcterms:W3CDTF">2013-07-16T07:49:31Z</dcterms:created>
  <dcterms:modified xsi:type="dcterms:W3CDTF">2013-09-15T14:02:51Z</dcterms:modified>
</cp:coreProperties>
</file>