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0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0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75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0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10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6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14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8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32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8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13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7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5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3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11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7353-6BC3-4C29-8819-0E075D9A97B1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D97BD9-E50A-4280-89B1-6998301F0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7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7932" y="897775"/>
            <a:ext cx="7766936" cy="4588626"/>
          </a:xfrm>
        </p:spPr>
        <p:txBody>
          <a:bodyPr/>
          <a:lstStyle/>
          <a:p>
            <a:pPr algn="ctr"/>
            <a:r>
              <a:rPr lang="ru-RU" dirty="0" smtClean="0"/>
              <a:t>Особенности организации образовательной деятельности ДОУ в соответствии</a:t>
            </a:r>
            <a:br>
              <a:rPr lang="ru-RU" dirty="0" smtClean="0"/>
            </a:br>
            <a:r>
              <a:rPr lang="ru-RU" dirty="0" smtClean="0"/>
              <a:t> с ФГОС ДО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269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Преимущества проектного метода </a:t>
            </a:r>
            <a:r>
              <a:rPr lang="ru-RU" b="1" dirty="0" err="1"/>
              <a:t>воспитательно</a:t>
            </a:r>
            <a:r>
              <a:rPr lang="ru-RU" b="1" dirty="0"/>
              <a:t>-образовательного процесса: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является </a:t>
            </a:r>
            <a:r>
              <a:rPr lang="ru-RU" sz="2800" dirty="0"/>
              <a:t>одним из методов развивающего обучения, т.к. в его основе лежит развитие познавательных навыков детей;</a:t>
            </a:r>
          </a:p>
          <a:p>
            <a:r>
              <a:rPr lang="ru-RU" sz="2800" dirty="0" smtClean="0"/>
              <a:t>повышает </a:t>
            </a:r>
            <a:r>
              <a:rPr lang="ru-RU" sz="2800" dirty="0"/>
              <a:t>качество образовательного процесса;</a:t>
            </a:r>
          </a:p>
          <a:p>
            <a:r>
              <a:rPr lang="ru-RU" sz="2800" dirty="0" smtClean="0"/>
              <a:t>служит </a:t>
            </a:r>
            <a:r>
              <a:rPr lang="ru-RU" sz="2800" dirty="0"/>
              <a:t>развитию  творческого мышления.</a:t>
            </a:r>
          </a:p>
          <a:p>
            <a:r>
              <a:rPr lang="ru-RU" sz="2800" dirty="0" smtClean="0"/>
              <a:t>способствует </a:t>
            </a:r>
            <a:r>
              <a:rPr lang="ru-RU" sz="2800" dirty="0"/>
              <a:t>повышению компетентности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6887515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716" y="1629295"/>
            <a:ext cx="8596668" cy="4006734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smtClean="0"/>
              <a:t>Спасибо за внимание!</a:t>
            </a:r>
            <a:endParaRPr lang="ru-RU" sz="8800" i="1" dirty="0"/>
          </a:p>
        </p:txBody>
      </p:sp>
    </p:spTree>
    <p:extLst>
      <p:ext uri="{BB962C8B-B14F-4D97-AF65-F5344CB8AC3E}">
        <p14:creationId xmlns:p14="http://schemas.microsoft.com/office/powerpoint/2010/main" val="140135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ёнушка\Desktop\Открытки для пересылки\94c63d12f4201d53b84156e4cfd1d71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618906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1953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0857" y="332509"/>
            <a:ext cx="7766936" cy="1097280"/>
          </a:xfrm>
        </p:spPr>
        <p:txBody>
          <a:bodyPr/>
          <a:lstStyle/>
          <a:p>
            <a:pPr algn="l"/>
            <a:r>
              <a:rPr lang="ru-RU" dirty="0" smtClean="0"/>
              <a:t>Цели: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4647" y="1562793"/>
            <a:ext cx="8459356" cy="4588625"/>
          </a:xfrm>
        </p:spPr>
        <p:txBody>
          <a:bodyPr>
            <a:normAutofit/>
          </a:bodyPr>
          <a:lstStyle/>
          <a:p>
            <a:pPr lvl="0" algn="l"/>
            <a:r>
              <a:rPr lang="en-US" sz="2400" dirty="0" smtClean="0">
                <a:solidFill>
                  <a:srgbClr val="00B050"/>
                </a:solidFill>
              </a:rPr>
              <a:t>&gt;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ru-RU" sz="2800" dirty="0" smtClean="0">
                <a:solidFill>
                  <a:schemeClr val="tx1"/>
                </a:solidFill>
              </a:rPr>
              <a:t>повышение </a:t>
            </a:r>
            <a:r>
              <a:rPr lang="ru-RU" sz="2800" dirty="0">
                <a:solidFill>
                  <a:schemeClr val="tx1"/>
                </a:solidFill>
              </a:rPr>
              <a:t>социального статуса дошкольного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</a:t>
            </a:r>
            <a:endParaRPr lang="ru-RU" sz="2800" dirty="0">
              <a:solidFill>
                <a:schemeClr val="tx1"/>
              </a:solidFill>
            </a:endParaRPr>
          </a:p>
          <a:p>
            <a:pPr lvl="0" algn="l"/>
            <a:r>
              <a:rPr lang="en-US" sz="2800" dirty="0" smtClean="0">
                <a:solidFill>
                  <a:srgbClr val="00B050"/>
                </a:solidFill>
              </a:rPr>
              <a:t>&gt; </a:t>
            </a:r>
            <a:r>
              <a:rPr lang="ru-RU" sz="28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800" dirty="0">
                <a:solidFill>
                  <a:schemeClr val="tx1"/>
                </a:solidFill>
              </a:rPr>
              <a:t>равенства возможностей для каждого ребенка в получении качественного дошкольного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 </a:t>
            </a:r>
            <a:endParaRPr lang="ru-RU" sz="2800" dirty="0">
              <a:solidFill>
                <a:schemeClr val="tx1"/>
              </a:solidFill>
            </a:endParaRPr>
          </a:p>
          <a:p>
            <a:pPr lvl="0"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&gt;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сохранение </a:t>
            </a:r>
            <a:r>
              <a:rPr lang="ru-RU" sz="2800" dirty="0">
                <a:solidFill>
                  <a:schemeClr val="tx1"/>
                </a:solidFill>
              </a:rPr>
              <a:t>единства образовательного пространства Российской Федерации относительно уровня дошкольного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</a:t>
            </a:r>
            <a:endParaRPr lang="ru-RU" sz="2800" dirty="0"/>
          </a:p>
          <a:p>
            <a:pPr algn="l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9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</a:t>
            </a:r>
            <a:r>
              <a:rPr lang="ru-RU" b="1" dirty="0" smtClean="0"/>
              <a:t>адачи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79913"/>
            <a:ext cx="8865677" cy="4838007"/>
          </a:xfrm>
        </p:spPr>
        <p:txBody>
          <a:bodyPr/>
          <a:lstStyle/>
          <a:p>
            <a:pPr lvl="0"/>
            <a:r>
              <a:rPr lang="ru-RU" sz="2000" dirty="0"/>
              <a:t>Охрана и укрепление физического и психического здоровья </a:t>
            </a:r>
            <a:r>
              <a:rPr lang="ru-RU" sz="2000" dirty="0" smtClean="0"/>
              <a:t>детей</a:t>
            </a:r>
          </a:p>
          <a:p>
            <a:pPr marL="0" lv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(в том числе их эмоционального благополучия).</a:t>
            </a:r>
          </a:p>
          <a:p>
            <a:pPr lvl="0"/>
            <a:r>
              <a:rPr lang="ru-RU" sz="2000" dirty="0"/>
              <a:t>Развитие индивидуальных способностей и творческого потенциала каждого ребенка.</a:t>
            </a:r>
          </a:p>
          <a:p>
            <a:pPr lvl="0"/>
            <a:r>
              <a:rPr lang="ru-RU" sz="2000" dirty="0"/>
              <a:t>Развитие нравственных, интеллектуальных, физических, эстетических качеств, инициативности и самостоятельности  детей, формирования предпосылок учебной деятельности.</a:t>
            </a:r>
          </a:p>
          <a:p>
            <a:pPr lvl="0"/>
            <a:r>
              <a:rPr lang="ru-RU" sz="2000" dirty="0"/>
              <a:t>Обеспечение вариативности и разнообразия содержания образовательных программ.</a:t>
            </a:r>
          </a:p>
          <a:p>
            <a:pPr lvl="0"/>
            <a:r>
              <a:rPr lang="ru-RU" sz="2000" dirty="0"/>
              <a:t>Обеспечение преемственности основных образовательных программ дошкольного и начального </a:t>
            </a:r>
            <a:r>
              <a:rPr lang="ru-RU" sz="2000"/>
              <a:t>общего </a:t>
            </a:r>
            <a:r>
              <a:rPr lang="ru-RU" sz="2000" smtClean="0"/>
              <a:t>образования.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831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214" y="1147156"/>
            <a:ext cx="8596668" cy="45553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Что же меняется в образовательном процессе ДОУ в связи с введением ФГОС ДО?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14021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1891"/>
            <a:ext cx="8596668" cy="545947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не употребляется слово «занятие</a:t>
            </a:r>
            <a:r>
              <a:rPr lang="ru-RU" sz="3200" dirty="0" smtClean="0">
                <a:solidFill>
                  <a:schemeClr val="tx1"/>
                </a:solidFill>
              </a:rPr>
              <a:t>»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и</a:t>
            </a:r>
            <a:r>
              <a:rPr lang="ru-RU" sz="3200" dirty="0" smtClean="0">
                <a:solidFill>
                  <a:schemeClr val="tx1"/>
                </a:solidFill>
              </a:rPr>
              <a:t>зменяется </a:t>
            </a:r>
            <a:r>
              <a:rPr lang="ru-RU" sz="3200" dirty="0">
                <a:solidFill>
                  <a:schemeClr val="tx1"/>
                </a:solidFill>
              </a:rPr>
              <a:t>способ организации детских </a:t>
            </a:r>
            <a:r>
              <a:rPr lang="ru-RU" sz="3200" dirty="0" smtClean="0">
                <a:solidFill>
                  <a:schemeClr val="tx1"/>
                </a:solidFill>
              </a:rPr>
              <a:t>видов деятельности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 стандарте </a:t>
            </a:r>
            <a:r>
              <a:rPr lang="ru-RU" sz="3200" dirty="0">
                <a:solidFill>
                  <a:schemeClr val="tx1"/>
                </a:solidFill>
              </a:rPr>
              <a:t>появляются требования к результатам освоения </a:t>
            </a:r>
            <a:r>
              <a:rPr lang="ru-RU" sz="3200" dirty="0" smtClean="0">
                <a:solidFill>
                  <a:schemeClr val="tx1"/>
                </a:solidFill>
              </a:rPr>
              <a:t>Программы</a:t>
            </a:r>
          </a:p>
          <a:p>
            <a:r>
              <a:rPr lang="ru-RU" sz="3200" dirty="0">
                <a:solidFill>
                  <a:schemeClr val="tx1"/>
                </a:solidFill>
              </a:rPr>
              <a:t>индивидуальный подход к ребенку через </a:t>
            </a:r>
            <a:r>
              <a:rPr lang="ru-RU" sz="3200" dirty="0" smtClean="0">
                <a:solidFill>
                  <a:schemeClr val="tx1"/>
                </a:solidFill>
              </a:rPr>
              <a:t>игру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п</a:t>
            </a:r>
            <a:r>
              <a:rPr lang="ru-RU" sz="3200" dirty="0" smtClean="0">
                <a:solidFill>
                  <a:schemeClr val="tx1"/>
                </a:solidFill>
              </a:rPr>
              <a:t>овышается </a:t>
            </a:r>
            <a:r>
              <a:rPr lang="ru-RU" sz="3200" dirty="0">
                <a:solidFill>
                  <a:schemeClr val="tx1"/>
                </a:solidFill>
              </a:rPr>
              <a:t>роль семьи в работе дошкольного учреждения</a:t>
            </a:r>
          </a:p>
          <a:p>
            <a:pPr marL="0" indent="0">
              <a:buNone/>
            </a:pPr>
            <a:endParaRPr lang="ru-RU" sz="2800" b="1" dirty="0" smtClean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1424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039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В соответствии с ФГОС ДО дошкольное </a:t>
            </a:r>
            <a:r>
              <a:rPr lang="ru-RU" dirty="0" smtClean="0"/>
              <a:t>       учреждение </a:t>
            </a:r>
            <a:r>
              <a:rPr lang="ru-RU" dirty="0"/>
              <a:t> будет обязано: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8924"/>
            <a:ext cx="8596668" cy="46218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1900" b="1" dirty="0"/>
              <a:t>консультировать родителей (законных представителей) по вопросам образования и охраны здоровья детей;</a:t>
            </a:r>
          </a:p>
          <a:p>
            <a:r>
              <a:rPr lang="ru-RU" sz="1900" b="1" dirty="0" smtClean="0"/>
              <a:t> </a:t>
            </a:r>
            <a:r>
              <a:rPr lang="ru-RU" sz="1900" b="1" dirty="0"/>
              <a:t>информировать   родителей   (законных        представителей), общественность, заинтересованных лиц, вовлечённых в  образовательную  деятельность, о целях  дошкольного  образования;</a:t>
            </a:r>
          </a:p>
          <a:p>
            <a:r>
              <a:rPr lang="ru-RU" sz="1900" b="1" dirty="0" smtClean="0"/>
              <a:t> </a:t>
            </a:r>
            <a:r>
              <a:rPr lang="ru-RU" sz="1900" b="1" dirty="0"/>
              <a:t>обеспечить открытость дошкольного образования;</a:t>
            </a:r>
          </a:p>
          <a:p>
            <a:r>
              <a:rPr lang="ru-RU" sz="1900" b="1" dirty="0" smtClean="0"/>
              <a:t> </a:t>
            </a:r>
            <a:r>
              <a:rPr lang="ru-RU" sz="1900" b="1" dirty="0"/>
              <a:t>создать условия для участия родителей (законных представителей) в образовательной деятельности;</a:t>
            </a:r>
          </a:p>
          <a:p>
            <a:r>
              <a:rPr lang="ru-RU" sz="1900" b="1" dirty="0" smtClean="0"/>
              <a:t>обеспечить </a:t>
            </a:r>
            <a:r>
              <a:rPr lang="ru-RU" sz="1900" b="1" dirty="0"/>
              <a:t>вовлечение семей непосредственно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семьи;</a:t>
            </a:r>
          </a:p>
          <a:p>
            <a:r>
              <a:rPr lang="ru-RU" sz="1900" b="1" dirty="0" smtClean="0"/>
              <a:t>создать </a:t>
            </a:r>
            <a:r>
              <a:rPr lang="ru-RU" sz="1900" b="1" dirty="0"/>
              <a:t>условия для взрослых по поиску и использованию материалов, обеспечивающих реализацию Программы,  обсуждать с родителями  (законными  представителями) вопросы, связанные с реализацией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1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/>
              <a:t>ФГОС определяет 5 образовательных областей: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07207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i="1" dirty="0"/>
              <a:t>социально - коммуникативное </a:t>
            </a:r>
            <a:r>
              <a:rPr lang="ru-RU" sz="3200" i="1" dirty="0" smtClean="0"/>
              <a:t>развитие</a:t>
            </a:r>
          </a:p>
          <a:p>
            <a:r>
              <a:rPr lang="ru-RU" sz="3200" i="1" dirty="0"/>
              <a:t>познавательное </a:t>
            </a:r>
            <a:r>
              <a:rPr lang="ru-RU" sz="3200" i="1" dirty="0" smtClean="0"/>
              <a:t>развитие</a:t>
            </a:r>
          </a:p>
          <a:p>
            <a:r>
              <a:rPr lang="ru-RU" sz="3200" i="1" dirty="0"/>
              <a:t>речевое </a:t>
            </a:r>
            <a:r>
              <a:rPr lang="ru-RU" sz="3200" i="1" dirty="0" smtClean="0"/>
              <a:t>развитие</a:t>
            </a:r>
          </a:p>
          <a:p>
            <a:r>
              <a:rPr lang="ru-RU" sz="3200" i="1" dirty="0"/>
              <a:t>художественно - эстетическое </a:t>
            </a:r>
            <a:r>
              <a:rPr lang="ru-RU" sz="3200" i="1" dirty="0" smtClean="0"/>
              <a:t>развитие</a:t>
            </a:r>
          </a:p>
          <a:p>
            <a:r>
              <a:rPr lang="ru-RU" sz="3200" i="1" dirty="0"/>
              <a:t>физическое развитие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8766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594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реализации требований ФГОС ДО в дошкольном учреждении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5549"/>
            <a:ext cx="8596668" cy="424581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3500" b="1" dirty="0" smtClean="0"/>
              <a:t>Предметно-пространственная среда </a:t>
            </a:r>
          </a:p>
          <a:p>
            <a:pPr marL="0" lvl="0" indent="0">
              <a:buNone/>
            </a:pPr>
            <a:r>
              <a:rPr lang="ru-RU" sz="3500" b="1" dirty="0" smtClean="0"/>
              <a:t>должна быть:</a:t>
            </a:r>
          </a:p>
          <a:p>
            <a:pPr lvl="0"/>
            <a:r>
              <a:rPr lang="ru-RU" sz="3600" dirty="0" smtClean="0"/>
              <a:t>содержательно-насыщенной</a:t>
            </a:r>
            <a:endParaRPr lang="ru-RU" sz="3600" dirty="0"/>
          </a:p>
          <a:p>
            <a:pPr lvl="0"/>
            <a:r>
              <a:rPr lang="ru-RU" sz="3600" dirty="0" smtClean="0"/>
              <a:t>трансформируемой</a:t>
            </a:r>
            <a:endParaRPr lang="ru-RU" sz="3600" dirty="0"/>
          </a:p>
          <a:p>
            <a:pPr lvl="0"/>
            <a:r>
              <a:rPr lang="ru-RU" sz="3600" dirty="0" smtClean="0"/>
              <a:t>полифункциональной</a:t>
            </a:r>
            <a:endParaRPr lang="ru-RU" sz="3600" dirty="0"/>
          </a:p>
          <a:p>
            <a:pPr lvl="0"/>
            <a:r>
              <a:rPr lang="ru-RU" sz="3600" dirty="0"/>
              <a:t> </a:t>
            </a:r>
            <a:r>
              <a:rPr lang="ru-RU" sz="3600" dirty="0" smtClean="0"/>
              <a:t>вариативной </a:t>
            </a:r>
            <a:endParaRPr lang="ru-RU" sz="3600" dirty="0"/>
          </a:p>
          <a:p>
            <a:pPr lvl="0"/>
            <a:r>
              <a:rPr lang="ru-RU" sz="3600" dirty="0"/>
              <a:t>доступной </a:t>
            </a:r>
          </a:p>
          <a:p>
            <a:pPr lvl="0"/>
            <a:r>
              <a:rPr lang="ru-RU" sz="3600" dirty="0" smtClean="0"/>
              <a:t>безопасной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6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9011"/>
            <a:ext cx="8596668" cy="153138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Осуществление проектной деятельности в детском </a:t>
            </a:r>
            <a:r>
              <a:rPr lang="ru-RU" sz="4000" b="1" dirty="0" smtClean="0"/>
              <a:t>саду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sz="4000" b="1" i="1" u="sng" dirty="0"/>
              <a:t>Проект</a:t>
            </a:r>
            <a:r>
              <a:rPr lang="ru-RU" sz="4000" b="1" dirty="0"/>
              <a:t> - </a:t>
            </a:r>
            <a:r>
              <a:rPr lang="ru-RU" sz="4000" dirty="0"/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</p:txBody>
      </p:sp>
    </p:spTree>
    <p:extLst>
      <p:ext uri="{BB962C8B-B14F-4D97-AF65-F5344CB8AC3E}">
        <p14:creationId xmlns:p14="http://schemas.microsoft.com/office/powerpoint/2010/main" val="27113089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269</Words>
  <Application>Microsoft Office PowerPoint</Application>
  <PresentationFormat>Широкоэкранный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Особенности организации образовательной деятельности ДОУ в соответствии  с ФГОС ДО  </vt:lpstr>
      <vt:lpstr>Цели:  </vt:lpstr>
      <vt:lpstr>Задачи:</vt:lpstr>
      <vt:lpstr>Что же меняется в образовательном процессе ДОУ в связи с введением ФГОС ДО? </vt:lpstr>
      <vt:lpstr>Презентация PowerPoint</vt:lpstr>
      <vt:lpstr> В соответствии с ФГОС ДО дошкольное        учреждение  будет обязано: </vt:lpstr>
      <vt:lpstr>ФГОС определяет 5 образовательных областей: </vt:lpstr>
      <vt:lpstr>Условия реализации требований ФГОС ДО в дошкольном учреждении</vt:lpstr>
      <vt:lpstr>Осуществление проектной деятельности в детском саду </vt:lpstr>
      <vt:lpstr>Преимущества проектного метода воспитательно-образовательного процесса: </vt:lpstr>
      <vt:lpstr>Спасибо за внимание!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образовательной деятельности ДОУ в соответствии с ФГОС ДО</dc:title>
  <dc:creator>Лачков</dc:creator>
  <cp:lastModifiedBy>Лачков</cp:lastModifiedBy>
  <cp:revision>13</cp:revision>
  <dcterms:created xsi:type="dcterms:W3CDTF">2015-08-25T03:28:23Z</dcterms:created>
  <dcterms:modified xsi:type="dcterms:W3CDTF">2015-08-26T14:38:34Z</dcterms:modified>
</cp:coreProperties>
</file>