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3" r:id="rId5"/>
    <p:sldId id="274" r:id="rId6"/>
    <p:sldId id="265" r:id="rId7"/>
    <p:sldId id="262" r:id="rId8"/>
    <p:sldId id="279" r:id="rId9"/>
    <p:sldId id="263" r:id="rId10"/>
    <p:sldId id="264" r:id="rId11"/>
    <p:sldId id="277" r:id="rId12"/>
    <p:sldId id="275" r:id="rId13"/>
    <p:sldId id="276" r:id="rId14"/>
    <p:sldId id="278" r:id="rId15"/>
    <p:sldId id="280" r:id="rId16"/>
    <p:sldId id="281" r:id="rId17"/>
    <p:sldId id="282" r:id="rId18"/>
    <p:sldId id="266" r:id="rId19"/>
    <p:sldId id="267" r:id="rId20"/>
    <p:sldId id="283" r:id="rId21"/>
    <p:sldId id="268" r:id="rId22"/>
    <p:sldId id="269" r:id="rId23"/>
    <p:sldId id="272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 autoAdjust="0"/>
  </p:normalViewPr>
  <p:slideViewPr>
    <p:cSldViewPr>
      <p:cViewPr varScale="1">
        <p:scale>
          <a:sx n="77" d="100"/>
          <a:sy n="77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1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DD65-DFAF-476C-AF78-6A7DDA1FF6E3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AC74-DB28-46A6-8145-311982BA5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94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7CDB-49F5-4880-B281-79E45CD96E2F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5E17-DE23-4279-8D26-2A4506D80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45FE-1D84-4A37-9BFC-B4BFBEA4A8F9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C983-E76B-44B7-83CD-9797CE273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5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4902-895D-4F95-8F0F-E833B6EE556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0273-D163-4747-ADDD-548869DDA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4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EB7F-C7D4-4DF5-8B39-286E4A6B7035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FAFA-0DC2-41AF-8A5C-DDF7A9B43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46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AA5C-33AC-4CA7-8D76-07774EDEB73B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A634-A8BD-4685-ACF3-0A294CF4F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83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2CF5-CA63-4D0D-818C-1D1351F5E92A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2AA6-3E55-4EE5-953E-5AEEC376B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95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CB44-3CB6-4A26-A6A4-639E0A2FD8A9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7AD-E92A-4308-B620-56E031686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19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0059-489C-472F-950C-AB9652992D1D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0BBC-7FA3-4260-B29E-682703C8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8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7F67-B97A-4A09-9AF4-C5E5271261F1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8142-7478-4621-BE38-B5B057F4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9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1CBBFD-A63C-4D75-BB83-C827609AA48E}" type="datetimeFigureOut">
              <a:rPr lang="ru-RU"/>
              <a:pPr>
                <a:defRPr/>
              </a:pPr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1AC14-6B67-45C5-B35F-330330BB2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latin typeface="Artemon " panose="02000506040000020004" pitchFamily="2" charset="0"/>
              </a:rPr>
            </a:br>
            <a:r>
              <a:rPr lang="ru-RU" sz="3200" dirty="0" smtClean="0">
                <a:latin typeface="Arial Black" pitchFamily="34" charset="0"/>
              </a:rPr>
              <a:t>Презентация опыта работы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«Развитие восприятия ребенка младшего дошкольного возраста через игровую систему сенсорного обучения»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altLang="ru-RU" sz="3200" dirty="0" smtClean="0">
              <a:solidFill>
                <a:srgbClr val="7030A0"/>
              </a:solidFill>
              <a:latin typeface="Artemon " panose="0200050604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569" y="4149080"/>
            <a:ext cx="7160840" cy="269342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Подготовила 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Султанова А.Б.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Воспитатель СПДО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</a:rPr>
              <a:t>/с «Чебурашка»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МБОУ СОШ п. Приузенский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19.11.2015г.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/>
          <a:lstStyle/>
          <a:p>
            <a:pPr marL="273050" lvl="0" indent="-273050">
              <a:lnSpc>
                <a:spcPct val="150000"/>
              </a:lnSpc>
              <a:buClr>
                <a:srgbClr val="B32C16"/>
              </a:buClr>
              <a:buSzPct val="95000"/>
              <a:buNone/>
            </a:pPr>
            <a:endParaRPr lang="ru-RU" altLang="ru-RU" sz="1800" b="1" u="sng" dirty="0" smtClean="0">
              <a:solidFill>
                <a:prstClr val="black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Ежик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60848"/>
            <a:ext cx="3168352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спинке иголки, длинные колкие,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свернется в клубок - ни головы ни ног.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ежик. Покажите где у него глазки, носик, ушки?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поможем нашему ежику найти иголочки.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(Форма ежика – дети добавляют иголки - прищепки, заданного цвета)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844824"/>
            <a:ext cx="393109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9"/>
            <a:ext cx="2952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Солнышко, ведрышко,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Выгляни, высвети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потеряло свои лучики, Какого цвета лучики у солнца? Давайте поможем солнышку,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и стало опять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 на небе блистать.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 круг желтого цвета дети добавляют лучики- желтые прищепки)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1556792"/>
            <a:ext cx="4320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Игры   с крышками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30243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«Бабочки»</a:t>
            </a:r>
          </a:p>
          <a:p>
            <a:pPr lvl="0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полянке чудо -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цветочках бантики,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 бабочки расселись как цветные фантики. </a:t>
            </a:r>
          </a:p>
          <a:p>
            <a:pPr lvl="0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развивать мелкую моторику, внимание, память, речь воображение.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закрывает пробками от пластиковых бутылок отверстия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1412776"/>
            <a:ext cx="4744970" cy="49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>
                <a:latin typeface="Arial Black" pitchFamily="34" charset="0"/>
              </a:rPr>
              <a:t>Развитие зрительного восприятия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 игра «Где, чье место?! 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1293751"/>
            <a:ext cx="28803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 цвету фона определить, 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Чье это место?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коричневое- это значит земля на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 растет гриб, елка, цветок,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едет машина по земле)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484784"/>
            <a:ext cx="348754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077072"/>
            <a:ext cx="3744416" cy="26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Игра "Рисуем по гречке"</a:t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636912"/>
            <a:ext cx="370357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70080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Шнуровки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16832"/>
            <a:ext cx="3744416" cy="32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629" y="2924944"/>
            <a:ext cx="3406929" cy="35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Игры с шариками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420888"/>
            <a:ext cx="3528392" cy="31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772816"/>
            <a:ext cx="3164617" cy="23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43711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Игры с  застежками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060848"/>
            <a:ext cx="3351445" cy="25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3933056"/>
            <a:ext cx="3384376" cy="272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412776"/>
            <a:ext cx="32235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/>
          <a:lstStyle/>
          <a:p>
            <a:r>
              <a:rPr lang="ru-RU" sz="2200" b="1" dirty="0" smtClean="0">
                <a:latin typeface="Arial Black" pitchFamily="34" charset="0"/>
              </a:rPr>
              <a:t>Знания, получаемые во время экспериментирования помогают детям и в жизни.</a:t>
            </a:r>
            <a:endParaRPr lang="ru-RU" sz="2200" b="1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4040188" cy="639762"/>
          </a:xfrm>
        </p:spPr>
        <p:txBody>
          <a:bodyPr/>
          <a:lstStyle/>
          <a:p>
            <a:r>
              <a:rPr lang="ru-RU" sz="2000" b="0" i="1" dirty="0" smtClean="0"/>
              <a:t>Для цветов необходим свет, полив, подкормка</a:t>
            </a:r>
            <a:r>
              <a:rPr lang="ru-RU" b="0" i="1" dirty="0" smtClean="0"/>
              <a:t>.</a:t>
            </a:r>
            <a:endParaRPr lang="ru-RU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772816"/>
            <a:ext cx="4464496" cy="864096"/>
          </a:xfrm>
        </p:spPr>
        <p:txBody>
          <a:bodyPr/>
          <a:lstStyle/>
          <a:p>
            <a:r>
              <a:rPr lang="ru-RU" sz="2000" b="0" i="1" dirty="0" smtClean="0"/>
              <a:t>Пластилин легко мнется, катается, не прилипает к рукам.</a:t>
            </a:r>
            <a:endParaRPr lang="ru-RU" sz="2000" b="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66424" y="2780928"/>
            <a:ext cx="3998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30711"/>
            <a:ext cx="4040188" cy="34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98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Black" pitchFamily="34" charset="0"/>
              </a:rPr>
              <a:t>Тонет- не тонет.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Манипуляция с предметами различной формы и структуры </a:t>
            </a:r>
            <a:r>
              <a:rPr lang="ru-RU" sz="2400" dirty="0" smtClean="0"/>
              <a:t> полезна для детской руки.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492896"/>
            <a:ext cx="39286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420888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4752528" cy="5616624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Fairy Tale" panose="02000000000000000000" pitchFamily="2" charset="0"/>
              </a:rPr>
              <a:t>Посмотрите </a:t>
            </a: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на жизнь вы глазами детей,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Сколько радостей, сколько открытий.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Шаг за шагом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С ребёнком смелей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Вы по этой планете идите.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Расскажите о звёздах, о синих морях,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Вместе пойте, творите, мечтайте.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Как прекрасная фея,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В чистых, юных сердцах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Огоньки доброты зажигайте.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Fairy Tale" panose="02000000000000000000" pitchFamily="2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Fairy Tale" panose="02000000000000000000" pitchFamily="2" charset="0"/>
              </a:rPr>
              <a:t>Т. </a:t>
            </a:r>
            <a:r>
              <a:rPr lang="ru-RU" sz="2400" dirty="0" err="1">
                <a:solidFill>
                  <a:srgbClr val="002060"/>
                </a:solidFill>
                <a:latin typeface="Fairy Tale" panose="02000000000000000000" pitchFamily="2" charset="0"/>
              </a:rPr>
              <a:t>Шикалова</a:t>
            </a:r>
            <a:endParaRPr lang="ru-RU" sz="2400" dirty="0">
              <a:solidFill>
                <a:srgbClr val="002060"/>
              </a:solidFill>
              <a:latin typeface="Fairy Tale" panose="02000000000000000000" pitchFamily="2" charset="0"/>
            </a:endParaRPr>
          </a:p>
          <a:p>
            <a:pPr algn="ctr"/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556793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69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 Black" pitchFamily="34" charset="0"/>
              </a:rPr>
              <a:t>Настольные игры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060848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8"/>
            <a:ext cx="34791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000" dirty="0" smtClean="0">
                <a:latin typeface="Arial Black" pitchFamily="34" charset="0"/>
              </a:rPr>
              <a:t>Благодаря  таким играм у ребенка:</a:t>
            </a:r>
            <a:endParaRPr lang="ru-RU" sz="3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prstClr val="black"/>
                </a:solidFill>
                <a:latin typeface="Candara"/>
              </a:rPr>
              <a:t> -</a:t>
            </a: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активно развивается речь;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 -происходит накопление фонда умственных приемов и операций, которые рассматриваются как умственные умения; 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 и  обобщения.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0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 формируется самостоятельность</a:t>
            </a:r>
            <a:r>
              <a:rPr lang="ru-RU" sz="2400" dirty="0">
                <a:solidFill>
                  <a:prstClr val="black"/>
                </a:solidFill>
                <a:latin typeface="Candara"/>
              </a:rPr>
              <a:t>, навыки целеполагания, способность преобразовывать какие-либо предметы и явления для достижения определенного </a:t>
            </a: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результата;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развивается </a:t>
            </a:r>
            <a:r>
              <a:rPr lang="ru-RU" sz="2400" dirty="0">
                <a:solidFill>
                  <a:prstClr val="black"/>
                </a:solidFill>
                <a:latin typeface="Candara"/>
              </a:rPr>
              <a:t>эмоциональная сфера ребенка, творческие способности; </a:t>
            </a:r>
            <a:endParaRPr lang="ru-RU" sz="2400" dirty="0" smtClean="0">
              <a:solidFill>
                <a:prstClr val="black"/>
              </a:solidFill>
              <a:latin typeface="Candara"/>
            </a:endParaRP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формируются </a:t>
            </a:r>
            <a:r>
              <a:rPr lang="ru-RU" sz="2400" dirty="0">
                <a:solidFill>
                  <a:prstClr val="black"/>
                </a:solidFill>
                <a:latin typeface="Candara"/>
              </a:rPr>
              <a:t>трудовые </a:t>
            </a: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навыки;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prstClr val="black"/>
                </a:solidFill>
                <a:latin typeface="Candara"/>
              </a:rPr>
              <a:t>укрепляется </a:t>
            </a:r>
            <a:r>
              <a:rPr lang="ru-RU" sz="2400" dirty="0">
                <a:solidFill>
                  <a:prstClr val="black"/>
                </a:solidFill>
                <a:latin typeface="Candara"/>
              </a:rPr>
              <a:t>здоровье за счет повышения общего уровня двигательной активности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02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/>
          <a:lstStyle/>
          <a:p>
            <a:r>
              <a:rPr lang="ru-RU" sz="3200" b="1" dirty="0" smtClean="0">
                <a:latin typeface="Arial Black" pitchFamily="34" charset="0"/>
              </a:rPr>
              <a:t>Заключение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7437512" cy="4104456"/>
          </a:xfrm>
        </p:spPr>
        <p:txBody>
          <a:bodyPr/>
          <a:lstStyle/>
          <a:p>
            <a:pPr marL="273050" lvl="0" indent="-273050">
              <a:lnSpc>
                <a:spcPct val="150000"/>
              </a:lnSpc>
              <a:buClr>
                <a:srgbClr val="B32C16"/>
              </a:buClr>
              <a:buSzPct val="95000"/>
              <a:buNone/>
            </a:pPr>
            <a:endParaRPr lang="ru-RU" altLang="ru-RU" sz="1800" b="1" u="sng" dirty="0" smtClean="0">
              <a:solidFill>
                <a:prstClr val="black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1885469"/>
            <a:ext cx="7848872" cy="32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Успешность умственного, физического, эстетического воспитания в значительной степени зависит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уровня сенсорного развития детей, т. е.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того, насколько совершенно ребенок слышит, видит, осязает окружающее.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Спасибо за внимание!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772816"/>
            <a:ext cx="72111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52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79512" y="127316"/>
            <a:ext cx="4248472" cy="4392488"/>
          </a:xfrm>
          <a:prstGeom prst="verticalScroll">
            <a:avLst>
              <a:gd name="adj" fmla="val 12237"/>
            </a:avLst>
          </a:prstGeom>
          <a:solidFill>
            <a:srgbClr val="7598D9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2C16"/>
              </a:buClr>
              <a:buSzTx/>
              <a:buFont typeface="Wingdings 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Сенсорное развитие ребенка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это развитие его восприятия и формирование представлений о внешних свойствах предметов: их форме, цвете, величине, положении в пространстве и т.п.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3068960"/>
            <a:ext cx="4782848" cy="358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39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4F8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340769"/>
            <a:ext cx="33123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развитие восприятий, представлений об объектах, явлениях и предметах окружающего мира. От того, насколько точно малыш научится воспринимать предметы и оперировать полученными знаниями, зависит процесс обучения в будущем.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5 сенсорных систем, с помощью которых человек познает окружающий мир зрение, слух, осязание, обоняние, вкус.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204864"/>
            <a:ext cx="4231632" cy="31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Значение сенсорного воспитания состоит в том, что оно:</a:t>
            </a:r>
          </a:p>
          <a:p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является основой интеллектуального развития,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развивает наблюдательность,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готовит к реальной жизни,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является основой для развития воображения,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развивает внимание, - обеспечивает усвоение сенсорных эталонов,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влияет на расширение словарного запаса ребенка,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влияет на развитие памяти.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в своей работе я ставлю и решаю следующие задачи:</a:t>
            </a:r>
          </a:p>
          <a:p>
            <a:endParaRPr lang="ru-RU" sz="2400" b="1" dirty="0" smtClean="0">
              <a:latin typeface="+mn-lt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 Black" pitchFamily="34" charset="0"/>
              </a:rPr>
              <a:t>Задачи: 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непосредственно чувственного опыта  детей в разных видах деятельности.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Включение движения рук по предмету в процессе  знакомства с ним (обводить руками части предмета, гладить их т.д.)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Установление  сходства и различия между  предметами, имеющими одинаковые названия; формировать умение называть свойства предметов.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7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Arial Black" pitchFamily="34" charset="0"/>
              </a:rPr>
              <a:t>Сенсорика</a:t>
            </a:r>
            <a:r>
              <a:rPr lang="ru-RU" sz="3200" dirty="0" smtClean="0">
                <a:latin typeface="Arial Black" pitchFamily="34" charset="0"/>
              </a:rPr>
              <a:t> связана с экспериментированием.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Проводя работу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 мы подразумеваем деятельность по экспериментированию.</a:t>
            </a:r>
          </a:p>
          <a:p>
            <a:pPr marL="0" indent="0"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организации работы в младшей группе нашего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/с:</a:t>
            </a:r>
          </a:p>
          <a:p>
            <a:pPr marL="0" indent="0"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наглядно- действенного мышления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самостоятельно экспериментируют с предметами, их частями, названиями, пристально рассматривают объекты.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Кратковременные наблюдения, отвечают на простейшие  вопросы.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Выполняют простейшие поручения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Произносят фразу «Я хочу сделать..»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40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Arial Black" pitchFamily="34" charset="0"/>
              </a:rPr>
              <a:t>«Нетрадиционные пособия для развития сенсорных способностей детей»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772816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212976"/>
            <a:ext cx="4176464" cy="33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/>
          <a:lstStyle/>
          <a:p>
            <a:r>
              <a:rPr lang="ru-RU" sz="32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Игры с бельевыми прищепками</a:t>
            </a:r>
            <a:endParaRPr 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2952328" cy="3888432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Показываю картинку с изображением рыбки.  Посмотрите на картинку и покажите где у рыбки глазик?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где у нее ротик? А хвостик и плавники?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давайте сами сделаем рыбок.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необходимо выбрать подходящие по цвету прищепки и добавить каждой рыбке хвостик и плавники, форма рыбки - основа, 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вырезанная из картона.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-1422631"/>
            <a:ext cx="14666982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1844824"/>
            <a:ext cx="48316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474</TotalTime>
  <Words>535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Луг</vt:lpstr>
      <vt:lpstr>   Презентация опыта работы  «Развитие восприятия ребенка младшего дошкольного возраста через игровую систему сенсорного обучения» </vt:lpstr>
      <vt:lpstr>Слайд 2</vt:lpstr>
      <vt:lpstr>Слайд 3</vt:lpstr>
      <vt:lpstr>Слайд 4</vt:lpstr>
      <vt:lpstr>Слайд 5</vt:lpstr>
      <vt:lpstr>Задачи: </vt:lpstr>
      <vt:lpstr>Сенсорика связана с экспериментированием.</vt:lpstr>
      <vt:lpstr> «Нетрадиционные пособия для развития сенсорных способностей детей» </vt:lpstr>
      <vt:lpstr>Игры с бельевыми прищепками</vt:lpstr>
      <vt:lpstr>Слайд 10</vt:lpstr>
      <vt:lpstr>Слайд 11</vt:lpstr>
      <vt:lpstr>Игры   с крышками </vt:lpstr>
      <vt:lpstr>     Развитие зрительного восприятия  игра «Где, чье место?! "  </vt:lpstr>
      <vt:lpstr>Игра "Рисуем по гречке" </vt:lpstr>
      <vt:lpstr>Шнуровки</vt:lpstr>
      <vt:lpstr>Игры с шариками</vt:lpstr>
      <vt:lpstr>Игры с  застежками</vt:lpstr>
      <vt:lpstr>Знания, получаемые во время экспериментирования помогают детям и в жизни.</vt:lpstr>
      <vt:lpstr>Тонет- не тонет.</vt:lpstr>
      <vt:lpstr>Настольные игры</vt:lpstr>
      <vt:lpstr>Благодаря  таким играм у ребенка:</vt:lpstr>
      <vt:lpstr>Слайд 22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admin</cp:lastModifiedBy>
  <cp:revision>46</cp:revision>
  <dcterms:created xsi:type="dcterms:W3CDTF">2014-10-01T14:51:03Z</dcterms:created>
  <dcterms:modified xsi:type="dcterms:W3CDTF">2016-01-02T18:04:12Z</dcterms:modified>
</cp:coreProperties>
</file>