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72" r:id="rId2"/>
  </p:sldMasterIdLst>
  <p:notesMasterIdLst>
    <p:notesMasterId r:id="rId19"/>
  </p:notesMasterIdLst>
  <p:sldIdLst>
    <p:sldId id="256" r:id="rId3"/>
    <p:sldId id="257" r:id="rId4"/>
    <p:sldId id="270" r:id="rId5"/>
    <p:sldId id="258" r:id="rId6"/>
    <p:sldId id="260" r:id="rId7"/>
    <p:sldId id="267" r:id="rId8"/>
    <p:sldId id="271" r:id="rId9"/>
    <p:sldId id="261" r:id="rId10"/>
    <p:sldId id="262" r:id="rId11"/>
    <p:sldId id="266" r:id="rId12"/>
    <p:sldId id="265" r:id="rId13"/>
    <p:sldId id="268" r:id="rId14"/>
    <p:sldId id="269" r:id="rId15"/>
    <p:sldId id="263" r:id="rId16"/>
    <p:sldId id="264" r:id="rId17"/>
    <p:sldId id="259" r:id="rId18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BC89EF96-8CEA-46FF-86C4-4CE0E7609802}" styleName="Светлый стиль 3 -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viewProps" Target="view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29CDE4C-47B3-4669-BD9A-7423CB3AD6D4}" type="doc">
      <dgm:prSet loTypeId="urn:microsoft.com/office/officeart/2005/8/layout/default" loCatId="list" qsTypeId="urn:microsoft.com/office/officeart/2005/8/quickstyle/3d4" qsCatId="3D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7A701BB7-B666-49E8-B0DE-8AEE62B912CA}">
      <dgm:prSet phldrT="[Текст]" custT="1"/>
      <dgm:spPr/>
      <dgm:t>
        <a:bodyPr/>
        <a:lstStyle/>
        <a:p>
          <a:r>
            <a:rPr lang="ru-RU" altLang="ru-RU" sz="1800" b="1" i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Перспективный </a:t>
          </a:r>
        </a:p>
        <a:p>
          <a:r>
            <a:rPr lang="ru-RU" altLang="ru-RU" sz="1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(составляется на длительный период — год, квартал, месяц) </a:t>
          </a:r>
          <a:endParaRPr lang="ru-RU" sz="18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7C4D7BEB-C215-4CDF-9075-BC69362000F2}" type="parTrans" cxnId="{14B0C49F-B748-4BE2-BD2C-A1674CEB183F}">
      <dgm:prSet/>
      <dgm:spPr/>
      <dgm:t>
        <a:bodyPr/>
        <a:lstStyle/>
        <a:p>
          <a:endParaRPr lang="ru-RU"/>
        </a:p>
      </dgm:t>
    </dgm:pt>
    <dgm:pt modelId="{E7E50730-E41C-4C3E-99BE-607DB25C7A85}" type="sibTrans" cxnId="{14B0C49F-B748-4BE2-BD2C-A1674CEB183F}">
      <dgm:prSet/>
      <dgm:spPr/>
      <dgm:t>
        <a:bodyPr/>
        <a:lstStyle/>
        <a:p>
          <a:endParaRPr lang="ru-RU"/>
        </a:p>
      </dgm:t>
    </dgm:pt>
    <dgm:pt modelId="{B1CDBF1C-8DF6-4BB2-AE86-56459977810C}">
      <dgm:prSet phldrT="[Текст]" custT="1"/>
      <dgm:spPr/>
      <dgm:t>
        <a:bodyPr/>
        <a:lstStyle/>
        <a:p>
          <a:r>
            <a:rPr lang="ru-RU" altLang="ru-RU" sz="1800" b="1" i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Календарный </a:t>
          </a:r>
        </a:p>
        <a:p>
          <a:r>
            <a:rPr lang="ru-RU" altLang="ru-RU" sz="1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(на короткий срок — 2 недели, неделю, день)</a:t>
          </a:r>
          <a:r>
            <a:rPr lang="ru-RU" altLang="ru-RU" sz="1800" b="1" i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endParaRPr lang="ru-RU" sz="18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CC2CEEE2-409B-4A21-B1D1-5A9D931F6819}" type="parTrans" cxnId="{239B7D92-1D38-46D2-B1D5-DFA3B626A635}">
      <dgm:prSet/>
      <dgm:spPr/>
      <dgm:t>
        <a:bodyPr/>
        <a:lstStyle/>
        <a:p>
          <a:endParaRPr lang="ru-RU"/>
        </a:p>
      </dgm:t>
    </dgm:pt>
    <dgm:pt modelId="{223D1009-0099-4E42-8689-0EA74DF11769}" type="sibTrans" cxnId="{239B7D92-1D38-46D2-B1D5-DFA3B626A635}">
      <dgm:prSet/>
      <dgm:spPr/>
      <dgm:t>
        <a:bodyPr/>
        <a:lstStyle/>
        <a:p>
          <a:endParaRPr lang="ru-RU"/>
        </a:p>
      </dgm:t>
    </dgm:pt>
    <dgm:pt modelId="{C7D284DF-B371-4076-B886-505CC58EF65D}">
      <dgm:prSet phldrT="[Текст]" custT="1"/>
      <dgm:spPr/>
      <dgm:t>
        <a:bodyPr/>
        <a:lstStyle/>
        <a:p>
          <a:r>
            <a:rPr lang="ru-RU" altLang="ru-RU" sz="1800" b="1" i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Комплексно – тематическое планирование</a:t>
          </a:r>
          <a:endParaRPr lang="ru-RU" sz="18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6BC4A848-B62C-4258-BFC8-50CC44AF3454}" type="parTrans" cxnId="{9FE7904F-B787-4B7A-8EF4-DCBDB1B7781F}">
      <dgm:prSet/>
      <dgm:spPr/>
      <dgm:t>
        <a:bodyPr/>
        <a:lstStyle/>
        <a:p>
          <a:endParaRPr lang="ru-RU"/>
        </a:p>
      </dgm:t>
    </dgm:pt>
    <dgm:pt modelId="{6B45064E-00F3-4D81-8720-CFB269829B1F}" type="sibTrans" cxnId="{9FE7904F-B787-4B7A-8EF4-DCBDB1B7781F}">
      <dgm:prSet/>
      <dgm:spPr/>
      <dgm:t>
        <a:bodyPr/>
        <a:lstStyle/>
        <a:p>
          <a:endParaRPr lang="ru-RU"/>
        </a:p>
      </dgm:t>
    </dgm:pt>
    <dgm:pt modelId="{CCD753B1-C0A7-4FDD-ADBC-31687261432F}" type="pres">
      <dgm:prSet presAssocID="{E29CDE4C-47B3-4669-BD9A-7423CB3AD6D4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264AA86F-CA8B-414A-BA4F-A10187B1A58C}" type="pres">
      <dgm:prSet presAssocID="{7A701BB7-B666-49E8-B0DE-8AEE62B912CA}" presName="node" presStyleLbl="node1" presStyleIdx="0" presStyleCnt="3" custLinFactY="13151" custLinFactNeighborX="52005" custLinFactNeighborY="1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D1E642D-4FF9-42B7-8D37-C59C095D74F6}" type="pres">
      <dgm:prSet presAssocID="{E7E50730-E41C-4C3E-99BE-607DB25C7A85}" presName="sibTrans" presStyleCnt="0"/>
      <dgm:spPr/>
    </dgm:pt>
    <dgm:pt modelId="{20A4B78D-3EB3-4343-85E5-73D2822BABDD}" type="pres">
      <dgm:prSet presAssocID="{B1CDBF1C-8DF6-4BB2-AE86-56459977810C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4A3CB84-95F1-4E50-B7FB-13B200132A09}" type="pres">
      <dgm:prSet presAssocID="{223D1009-0099-4E42-8689-0EA74DF11769}" presName="sibTrans" presStyleCnt="0"/>
      <dgm:spPr/>
    </dgm:pt>
    <dgm:pt modelId="{CB9BDFBC-2C66-4A98-A3FB-7C273BB3EB0D}" type="pres">
      <dgm:prSet presAssocID="{C7D284DF-B371-4076-B886-505CC58EF65D}" presName="node" presStyleLbl="node1" presStyleIdx="2" presStyleCnt="3" custLinFactY="-15928" custLinFactNeighborX="-53099" custLinFactNeighborY="-1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A70B5F4F-467E-4152-8D15-E3ED63006039}" type="presOf" srcId="{7A701BB7-B666-49E8-B0DE-8AEE62B912CA}" destId="{264AA86F-CA8B-414A-BA4F-A10187B1A58C}" srcOrd="0" destOrd="0" presId="urn:microsoft.com/office/officeart/2005/8/layout/default"/>
    <dgm:cxn modelId="{14B0C49F-B748-4BE2-BD2C-A1674CEB183F}" srcId="{E29CDE4C-47B3-4669-BD9A-7423CB3AD6D4}" destId="{7A701BB7-B666-49E8-B0DE-8AEE62B912CA}" srcOrd="0" destOrd="0" parTransId="{7C4D7BEB-C215-4CDF-9075-BC69362000F2}" sibTransId="{E7E50730-E41C-4C3E-99BE-607DB25C7A85}"/>
    <dgm:cxn modelId="{239B7D92-1D38-46D2-B1D5-DFA3B626A635}" srcId="{E29CDE4C-47B3-4669-BD9A-7423CB3AD6D4}" destId="{B1CDBF1C-8DF6-4BB2-AE86-56459977810C}" srcOrd="1" destOrd="0" parTransId="{CC2CEEE2-409B-4A21-B1D1-5A9D931F6819}" sibTransId="{223D1009-0099-4E42-8689-0EA74DF11769}"/>
    <dgm:cxn modelId="{5DAC5631-6ADA-4E94-8090-376E15F728DD}" type="presOf" srcId="{B1CDBF1C-8DF6-4BB2-AE86-56459977810C}" destId="{20A4B78D-3EB3-4343-85E5-73D2822BABDD}" srcOrd="0" destOrd="0" presId="urn:microsoft.com/office/officeart/2005/8/layout/default"/>
    <dgm:cxn modelId="{CE6959EC-F843-4C76-ADA0-E88E547C1FE5}" type="presOf" srcId="{C7D284DF-B371-4076-B886-505CC58EF65D}" destId="{CB9BDFBC-2C66-4A98-A3FB-7C273BB3EB0D}" srcOrd="0" destOrd="0" presId="urn:microsoft.com/office/officeart/2005/8/layout/default"/>
    <dgm:cxn modelId="{1EE7253B-229A-47E0-90CC-E2FF39F25DE1}" type="presOf" srcId="{E29CDE4C-47B3-4669-BD9A-7423CB3AD6D4}" destId="{CCD753B1-C0A7-4FDD-ADBC-31687261432F}" srcOrd="0" destOrd="0" presId="urn:microsoft.com/office/officeart/2005/8/layout/default"/>
    <dgm:cxn modelId="{9FE7904F-B787-4B7A-8EF4-DCBDB1B7781F}" srcId="{E29CDE4C-47B3-4669-BD9A-7423CB3AD6D4}" destId="{C7D284DF-B371-4076-B886-505CC58EF65D}" srcOrd="2" destOrd="0" parTransId="{6BC4A848-B62C-4258-BFC8-50CC44AF3454}" sibTransId="{6B45064E-00F3-4D81-8720-CFB269829B1F}"/>
    <dgm:cxn modelId="{0A2667FD-4D87-436D-8530-CAEFF12787B9}" type="presParOf" srcId="{CCD753B1-C0A7-4FDD-ADBC-31687261432F}" destId="{264AA86F-CA8B-414A-BA4F-A10187B1A58C}" srcOrd="0" destOrd="0" presId="urn:microsoft.com/office/officeart/2005/8/layout/default"/>
    <dgm:cxn modelId="{5FC16F3D-E0AF-44F4-A416-87042ED7D08A}" type="presParOf" srcId="{CCD753B1-C0A7-4FDD-ADBC-31687261432F}" destId="{ED1E642D-4FF9-42B7-8D37-C59C095D74F6}" srcOrd="1" destOrd="0" presId="urn:microsoft.com/office/officeart/2005/8/layout/default"/>
    <dgm:cxn modelId="{3F3DF2CB-2667-4BEF-8B0A-27FA93B069EA}" type="presParOf" srcId="{CCD753B1-C0A7-4FDD-ADBC-31687261432F}" destId="{20A4B78D-3EB3-4343-85E5-73D2822BABDD}" srcOrd="2" destOrd="0" presId="urn:microsoft.com/office/officeart/2005/8/layout/default"/>
    <dgm:cxn modelId="{DA8AB18E-7569-43A8-AE26-8E9462542F20}" type="presParOf" srcId="{CCD753B1-C0A7-4FDD-ADBC-31687261432F}" destId="{34A3CB84-95F1-4E50-B7FB-13B200132A09}" srcOrd="3" destOrd="0" presId="urn:microsoft.com/office/officeart/2005/8/layout/default"/>
    <dgm:cxn modelId="{4EA7E2EB-23E3-462C-8398-9E14E9D583BA}" type="presParOf" srcId="{CCD753B1-C0A7-4FDD-ADBC-31687261432F}" destId="{CB9BDFBC-2C66-4A98-A3FB-7C273BB3EB0D}" srcOrd="4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64AA86F-CA8B-414A-BA4F-A10187B1A58C}">
      <dsp:nvSpPr>
        <dsp:cNvPr id="0" name=""/>
        <dsp:cNvSpPr/>
      </dsp:nvSpPr>
      <dsp:spPr>
        <a:xfrm>
          <a:off x="1944200" y="2664295"/>
          <a:ext cx="3736645" cy="224198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altLang="ru-RU" sz="1800" b="1" i="1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Перспективный 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altLang="ru-RU" sz="18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(составляется на длительный период — год, квартал, месяц) </a:t>
          </a:r>
          <a:endParaRPr lang="ru-RU" sz="1800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1944200" y="2664295"/>
        <a:ext cx="3736645" cy="2241987"/>
      </dsp:txXfrm>
    </dsp:sp>
    <dsp:sp modelId="{20A4B78D-3EB3-4343-85E5-73D2822BABDD}">
      <dsp:nvSpPr>
        <dsp:cNvPr id="0" name=""/>
        <dsp:cNvSpPr/>
      </dsp:nvSpPr>
      <dsp:spPr>
        <a:xfrm>
          <a:off x="4111268" y="127464"/>
          <a:ext cx="3736645" cy="224198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altLang="ru-RU" sz="1800" b="1" i="1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Календарный 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altLang="ru-RU" sz="18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(на короткий срок — 2 недели, неделю, день)</a:t>
          </a:r>
          <a:r>
            <a:rPr lang="ru-RU" altLang="ru-RU" sz="1800" b="1" i="1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endParaRPr lang="ru-RU" sz="1800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4111268" y="127464"/>
        <a:ext cx="3736645" cy="2241987"/>
      </dsp:txXfrm>
    </dsp:sp>
    <dsp:sp modelId="{CB9BDFBC-2C66-4A98-A3FB-7C273BB3EB0D}">
      <dsp:nvSpPr>
        <dsp:cNvPr id="0" name=""/>
        <dsp:cNvSpPr/>
      </dsp:nvSpPr>
      <dsp:spPr>
        <a:xfrm>
          <a:off x="71991" y="144025"/>
          <a:ext cx="3736645" cy="224198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altLang="ru-RU" sz="1800" b="1" i="1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Комплексно – тематическое планирование</a:t>
          </a:r>
          <a:endParaRPr lang="ru-RU" sz="1800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71991" y="144025"/>
        <a:ext cx="3736645" cy="224198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4">
  <dgm:title val=""/>
  <dgm:desc val=""/>
  <dgm:catLst>
    <dgm:cat type="3D" pri="11400"/>
  </dgm:catLst>
  <dgm:scene3d>
    <a:camera prst="orthographicFront"/>
    <a:lightRig rig="threePt" dir="t"/>
  </dgm:scene3d>
  <dgm:styleLbl name="node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chilly" dir="t"/>
    </dgm:scene3d>
    <dgm:sp3d z="12700" extrusionH="12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ImgPlace1">
    <dgm:scene3d>
      <a:camera prst="orthographicFront"/>
      <a:lightRig rig="chilly" dir="t"/>
    </dgm:scene3d>
    <dgm:sp3d z="-257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chilly" dir="t"/>
    </dgm:scene3d>
    <dgm:sp3d z="-700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chilly" dir="t"/>
    </dgm:scene3d>
    <dgm:sp3d z="-25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chilly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chilly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chilly" dir="t"/>
    </dgm:scene3d>
    <dgm:sp3d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chilly" dir="t"/>
    </dgm:scene3d>
    <dgm:sp3d prstMaterial="dkEdge">
      <a:bevelT w="1270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chilly" dir="t"/>
    </dgm:scene3d>
    <dgm:sp3d z="-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chilly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F191E7D-727A-46C3-8E41-434746A7A4F8}" type="datetimeFigureOut">
              <a:rPr lang="ru-RU" smtClean="0"/>
              <a:t>24.04.2015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3525CB2-C628-4C06-8BBF-99FF3AE81B8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577124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525CB2-C628-4C06-8BBF-99FF3AE81B83}" type="slidenum">
              <a:rPr lang="ru-RU" smtClean="0"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079168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D039B4-C6C9-4014-983E-700A81EF04D8}" type="datetimeFigureOut">
              <a:rPr lang="ru-RU"/>
              <a:pPr>
                <a:defRPr/>
              </a:pPr>
              <a:t>24.04.2015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4D528A-13F1-4C46-80B6-D667B8A30BE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BF9F7F-5352-40D1-BD8E-9BA614EAEF03}" type="datetimeFigureOut">
              <a:rPr lang="ru-RU"/>
              <a:pPr>
                <a:defRPr/>
              </a:pPr>
              <a:t>24.04.2015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1B9D75-5F4A-4397-B546-220AD97F79B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BA8855-9A38-465B-8435-939E589A421F}" type="datetimeFigureOut">
              <a:rPr lang="ru-RU"/>
              <a:pPr>
                <a:defRPr/>
              </a:pPr>
              <a:t>24.04.2015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C72D64-D744-4C39-9201-9AD5484F536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2D039B4-C6C9-4014-983E-700A81EF04D8}" type="datetimeFigureOut">
              <a:rPr lang="ru-RU" smtClean="0"/>
              <a:pPr>
                <a:defRPr/>
              </a:pPr>
              <a:t>24.04.2015</a:t>
            </a:fld>
            <a:endParaRPr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pPr>
              <a:defRPr/>
            </a:pPr>
            <a:fld id="{E84D528A-13F1-4C46-80B6-D667B8A30BED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Объект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87B773A-858B-4ACA-997D-B254E9562280}" type="datetimeFigureOut">
              <a:rPr lang="ru-RU" smtClean="0"/>
              <a:pPr>
                <a:defRPr/>
              </a:pPr>
              <a:t>24.04.2015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pPr>
              <a:defRPr/>
            </a:pPr>
            <a:fld id="{6F01C146-BA75-4B7B-86BB-71441EB82E59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FB9DAFD-1D76-42C4-857E-A7DE42CCB818}" type="datetimeFigureOut">
              <a:rPr lang="ru-RU" smtClean="0"/>
              <a:pPr>
                <a:defRPr/>
              </a:pPr>
              <a:t>24.04.2015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CA0668C-9557-4892-BC2C-42735A645FA7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Объект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Объект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69D4239-3145-4FE3-9BF4-6D02C9016048}" type="datetimeFigureOut">
              <a:rPr lang="ru-RU" smtClean="0"/>
              <a:pPr>
                <a:defRPr/>
              </a:pPr>
              <a:t>24.04.2015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B5385EA-A441-4493-BEC5-677137EACE6B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Объект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FA360F8-2D34-45AE-9C30-B2BC02A8A8F0}" type="datetimeFigureOut">
              <a:rPr lang="ru-RU" smtClean="0"/>
              <a:pPr>
                <a:defRPr/>
              </a:pPr>
              <a:t>24.04.2015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pPr>
              <a:defRPr/>
            </a:pPr>
            <a:fld id="{EA0B466D-0730-4723-A816-856EBD3CB1D7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B5A5BF8-CEFF-4498-9E5B-0659B1BEA140}" type="datetimeFigureOut">
              <a:rPr lang="ru-RU" smtClean="0"/>
              <a:pPr>
                <a:defRPr/>
              </a:pPr>
              <a:t>24.04.2015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F6411B1-DBE8-4504-9E58-03DE57CD9BBE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7952A29-64BE-47EC-A752-C8237B6688A4}" type="datetimeFigureOut">
              <a:rPr lang="ru-RU" smtClean="0"/>
              <a:pPr>
                <a:defRPr/>
              </a:pPr>
              <a:t>24.04.2015</a:t>
            </a:fld>
            <a:endParaRPr lang="ru-RU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57791E-071A-435A-9D78-115F50E04F63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Объект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70AE6D3-526A-4EA5-9047-E4221578B1B7}" type="datetimeFigureOut">
              <a:rPr lang="ru-RU" smtClean="0"/>
              <a:pPr>
                <a:defRPr/>
              </a:pPr>
              <a:t>24.04.2015</a:t>
            </a:fld>
            <a:endParaRPr lang="ru-RU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13A9D2F-F98D-4F0F-8F02-8D6D8CF8A867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7B773A-858B-4ACA-997D-B254E9562280}" type="datetimeFigureOut">
              <a:rPr lang="ru-RU"/>
              <a:pPr>
                <a:defRPr/>
              </a:pPr>
              <a:t>24.04.2015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01C146-BA75-4B7B-86BB-71441EB82E5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859C37D-6148-4073-A707-89C011CF4259}" type="datetimeFigureOut">
              <a:rPr lang="ru-RU" smtClean="0"/>
              <a:pPr>
                <a:defRPr/>
              </a:pPr>
              <a:t>24.04.2015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6DF4AC6-615E-4D93-8FB4-7688C78EC8AE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4BF9F7F-5352-40D1-BD8E-9BA614EAEF03}" type="datetimeFigureOut">
              <a:rPr lang="ru-RU" smtClean="0"/>
              <a:pPr>
                <a:defRPr/>
              </a:pPr>
              <a:t>24.04.2015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51B9D75-5F4A-4397-B546-220AD97F79BF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EBA8855-9A38-465B-8435-939E589A421F}" type="datetimeFigureOut">
              <a:rPr lang="ru-RU" smtClean="0"/>
              <a:pPr>
                <a:defRPr/>
              </a:pPr>
              <a:t>24.04.2015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4C72D64-D744-4C39-9201-9AD5484F5362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B9DAFD-1D76-42C4-857E-A7DE42CCB818}" type="datetimeFigureOut">
              <a:rPr lang="ru-RU"/>
              <a:pPr>
                <a:defRPr/>
              </a:pPr>
              <a:t>24.04.2015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A0668C-9557-4892-BC2C-42735A645FA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9D4239-3145-4FE3-9BF4-6D02C9016048}" type="datetimeFigureOut">
              <a:rPr lang="ru-RU"/>
              <a:pPr>
                <a:defRPr/>
              </a:pPr>
              <a:t>24.04.2015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5385EA-A441-4493-BEC5-677137EACE6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A360F8-2D34-45AE-9C30-B2BC02A8A8F0}" type="datetimeFigureOut">
              <a:rPr lang="ru-RU"/>
              <a:pPr>
                <a:defRPr/>
              </a:pPr>
              <a:t>24.04.2015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0B466D-0730-4723-A816-856EBD3CB1D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5A5BF8-CEFF-4498-9E5B-0659B1BEA140}" type="datetimeFigureOut">
              <a:rPr lang="ru-RU"/>
              <a:pPr>
                <a:defRPr/>
              </a:pPr>
              <a:t>24.04.2015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6411B1-DBE8-4504-9E58-03DE57CD9BB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952A29-64BE-47EC-A752-C8237B6688A4}" type="datetimeFigureOut">
              <a:rPr lang="ru-RU"/>
              <a:pPr>
                <a:defRPr/>
              </a:pPr>
              <a:t>24.04.2015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57791E-071A-435A-9D78-115F50E04F6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0AE6D3-526A-4EA5-9047-E4221578B1B7}" type="datetimeFigureOut">
              <a:rPr lang="ru-RU"/>
              <a:pPr>
                <a:defRPr/>
              </a:pPr>
              <a:t>24.04.2015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3A9D2F-F98D-4F0F-8F02-8D6D8CF8A86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59C37D-6148-4073-A707-89C011CF4259}" type="datetimeFigureOut">
              <a:rPr lang="ru-RU"/>
              <a:pPr>
                <a:defRPr/>
              </a:pPr>
              <a:t>24.04.2015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DF4AC6-615E-4D93-8FB4-7688C78EC8A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3A9B792C-5FB1-435C-9C95-B405F1DDDF59}" type="datetimeFigureOut">
              <a:rPr lang="ru-RU"/>
              <a:pPr>
                <a:defRPr/>
              </a:pPr>
              <a:t>24.04.2015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2B1530D3-511C-4B54-ADD1-26E4A84C043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fld id="{3A9B792C-5FB1-435C-9C95-B405F1DDDF59}" type="datetimeFigureOut">
              <a:rPr lang="ru-RU" smtClean="0"/>
              <a:pPr>
                <a:defRPr/>
              </a:pPr>
              <a:t>24.04.2015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fld id="{2B1530D3-511C-4B54-ADD1-26E4A84C0433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Заголовок 1"/>
          <p:cNvSpPr>
            <a:spLocks noGrp="1"/>
          </p:cNvSpPr>
          <p:nvPr>
            <p:ph type="ctrTitle"/>
          </p:nvPr>
        </p:nvSpPr>
        <p:spPr>
          <a:xfrm>
            <a:off x="1357290" y="3140968"/>
            <a:ext cx="7358063" cy="2664295"/>
          </a:xfrm>
        </p:spPr>
        <p:txBody>
          <a:bodyPr/>
          <a:lstStyle/>
          <a:p>
            <a:r>
              <a:rPr lang="ru-RU" sz="3600" b="1" i="1" dirty="0" smtClean="0">
                <a:effectLst/>
                <a:latin typeface="Arial Narrow" pitchFamily="34" charset="0"/>
              </a:rPr>
              <a:t>Планирование работы с детьми младшего дошкольного возраста</a:t>
            </a:r>
            <a:br>
              <a:rPr lang="ru-RU" sz="3600" b="1" i="1" dirty="0" smtClean="0">
                <a:effectLst/>
                <a:latin typeface="Arial Narrow" pitchFamily="34" charset="0"/>
              </a:rPr>
            </a:br>
            <a:r>
              <a:rPr lang="ru-RU" sz="3600" b="1" i="1" dirty="0" smtClean="0">
                <a:effectLst/>
                <a:latin typeface="Arial Narrow" pitchFamily="34" charset="0"/>
              </a:rPr>
              <a:t>в режимных моментах и других видах деятельности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5536" y="285728"/>
            <a:ext cx="8505555" cy="6455640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МБДОУ «Детский сад № 16»</a:t>
            </a:r>
          </a:p>
          <a:p>
            <a:pPr fontAlgn="auto">
              <a:spcAft>
                <a:spcPts val="0"/>
              </a:spcAft>
              <a:defRPr/>
            </a:pPr>
            <a:endParaRPr lang="ru-RU" sz="1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 fontAlgn="auto">
              <a:spcAft>
                <a:spcPts val="0"/>
              </a:spcAft>
              <a:defRPr/>
            </a:pPr>
            <a:r>
              <a:rPr lang="ru-RU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Автор: старший воспитатель</a:t>
            </a:r>
          </a:p>
          <a:p>
            <a:pPr algn="r" fontAlgn="auto">
              <a:spcAft>
                <a:spcPts val="0"/>
              </a:spcAft>
              <a:defRPr/>
            </a:pPr>
            <a:r>
              <a:rPr lang="ru-RU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Н.В. Федотова</a:t>
            </a:r>
          </a:p>
          <a:p>
            <a:pPr algn="r" fontAlgn="auto">
              <a:spcAft>
                <a:spcPts val="0"/>
              </a:spcAft>
              <a:defRPr/>
            </a:pPr>
            <a:endParaRPr lang="ru-RU" sz="1800" dirty="0" smtClean="0">
              <a:latin typeface="Times New Roman" pitchFamily="18" charset="0"/>
              <a:cs typeface="Times New Roman" pitchFamily="18" charset="0"/>
            </a:endParaRPr>
          </a:p>
          <a:p>
            <a:pPr algn="r" fontAlgn="auto">
              <a:spcAft>
                <a:spcPts val="0"/>
              </a:spcAft>
              <a:defRPr/>
            </a:pPr>
            <a:endParaRPr lang="ru-RU" sz="1800" dirty="0">
              <a:latin typeface="Times New Roman" pitchFamily="18" charset="0"/>
              <a:cs typeface="Times New Roman" pitchFamily="18" charset="0"/>
            </a:endParaRPr>
          </a:p>
          <a:p>
            <a:pPr algn="r" fontAlgn="auto">
              <a:spcAft>
                <a:spcPts val="0"/>
              </a:spcAft>
              <a:defRPr/>
            </a:pPr>
            <a:endParaRPr lang="ru-RU" sz="1800" dirty="0" smtClean="0">
              <a:latin typeface="Times New Roman" pitchFamily="18" charset="0"/>
              <a:cs typeface="Times New Roman" pitchFamily="18" charset="0"/>
            </a:endParaRPr>
          </a:p>
          <a:p>
            <a:pPr algn="r" fontAlgn="auto">
              <a:spcAft>
                <a:spcPts val="0"/>
              </a:spcAft>
              <a:defRPr/>
            </a:pPr>
            <a:endParaRPr lang="ru-RU" sz="1800" dirty="0">
              <a:latin typeface="Times New Roman" pitchFamily="18" charset="0"/>
              <a:cs typeface="Times New Roman" pitchFamily="18" charset="0"/>
            </a:endParaRPr>
          </a:p>
          <a:p>
            <a:pPr algn="r" fontAlgn="auto">
              <a:spcAft>
                <a:spcPts val="0"/>
              </a:spcAft>
              <a:defRPr/>
            </a:pPr>
            <a:endParaRPr lang="ru-RU" sz="1800" dirty="0" smtClean="0">
              <a:latin typeface="Times New Roman" pitchFamily="18" charset="0"/>
              <a:cs typeface="Times New Roman" pitchFamily="18" charset="0"/>
            </a:endParaRPr>
          </a:p>
          <a:p>
            <a:pPr algn="r" fontAlgn="auto">
              <a:spcAft>
                <a:spcPts val="0"/>
              </a:spcAft>
              <a:defRPr/>
            </a:pPr>
            <a:endParaRPr lang="ru-RU" sz="1800" dirty="0">
              <a:latin typeface="Times New Roman" pitchFamily="18" charset="0"/>
              <a:cs typeface="Times New Roman" pitchFamily="18" charset="0"/>
            </a:endParaRPr>
          </a:p>
          <a:p>
            <a:pPr algn="r" fontAlgn="auto">
              <a:spcAft>
                <a:spcPts val="0"/>
              </a:spcAft>
              <a:defRPr/>
            </a:pPr>
            <a:endParaRPr lang="ru-RU" sz="1800" dirty="0" smtClean="0">
              <a:latin typeface="Times New Roman" pitchFamily="18" charset="0"/>
              <a:cs typeface="Times New Roman" pitchFamily="18" charset="0"/>
            </a:endParaRPr>
          </a:p>
          <a:p>
            <a:pPr algn="r" fontAlgn="auto">
              <a:spcAft>
                <a:spcPts val="0"/>
              </a:spcAft>
              <a:defRPr/>
            </a:pPr>
            <a:endParaRPr lang="ru-RU" sz="1800" dirty="0">
              <a:latin typeface="Times New Roman" pitchFamily="18" charset="0"/>
              <a:cs typeface="Times New Roman" pitchFamily="18" charset="0"/>
            </a:endParaRPr>
          </a:p>
          <a:p>
            <a:pPr algn="r" fontAlgn="auto">
              <a:spcAft>
                <a:spcPts val="0"/>
              </a:spcAft>
              <a:defRPr/>
            </a:pPr>
            <a:endParaRPr lang="ru-RU" sz="1800" dirty="0" smtClean="0">
              <a:latin typeface="Times New Roman" pitchFamily="18" charset="0"/>
              <a:cs typeface="Times New Roman" pitchFamily="18" charset="0"/>
            </a:endParaRPr>
          </a:p>
          <a:p>
            <a:pPr algn="r" fontAlgn="auto">
              <a:spcAft>
                <a:spcPts val="0"/>
              </a:spcAft>
              <a:defRPr/>
            </a:pPr>
            <a:endParaRPr lang="ru-RU" sz="1800" dirty="0">
              <a:latin typeface="Times New Roman" pitchFamily="18" charset="0"/>
              <a:cs typeface="Times New Roman" pitchFamily="18" charset="0"/>
            </a:endParaRPr>
          </a:p>
          <a:p>
            <a:pPr algn="r" fontAlgn="auto">
              <a:spcAft>
                <a:spcPts val="0"/>
              </a:spcAft>
              <a:defRPr/>
            </a:pPr>
            <a:endParaRPr lang="ru-RU" sz="1800" dirty="0" smtClean="0">
              <a:latin typeface="Times New Roman" pitchFamily="18" charset="0"/>
              <a:cs typeface="Times New Roman" pitchFamily="18" charset="0"/>
            </a:endParaRPr>
          </a:p>
          <a:p>
            <a:pPr algn="r" fontAlgn="auto">
              <a:spcAft>
                <a:spcPts val="0"/>
              </a:spcAft>
              <a:defRPr/>
            </a:pPr>
            <a:endParaRPr lang="ru-RU" sz="1800" dirty="0">
              <a:latin typeface="Times New Roman" pitchFamily="18" charset="0"/>
              <a:cs typeface="Times New Roman" pitchFamily="18" charset="0"/>
            </a:endParaRPr>
          </a:p>
          <a:p>
            <a:pPr algn="r" fontAlgn="auto">
              <a:spcAft>
                <a:spcPts val="0"/>
              </a:spcAft>
              <a:defRPr/>
            </a:pPr>
            <a:endParaRPr lang="ru-RU" sz="1800" dirty="0" smtClean="0">
              <a:latin typeface="Times New Roman" pitchFamily="18" charset="0"/>
              <a:cs typeface="Times New Roman" pitchFamily="18" charset="0"/>
            </a:endParaRPr>
          </a:p>
          <a:p>
            <a:pPr algn="r" fontAlgn="auto">
              <a:spcAft>
                <a:spcPts val="0"/>
              </a:spcAft>
              <a:defRPr/>
            </a:pPr>
            <a:endParaRPr lang="ru-RU" sz="1800" dirty="0">
              <a:latin typeface="Times New Roman" pitchFamily="18" charset="0"/>
              <a:cs typeface="Times New Roman" pitchFamily="18" charset="0"/>
            </a:endParaRPr>
          </a:p>
          <a:p>
            <a:pPr fontAlgn="auto">
              <a:spcAft>
                <a:spcPts val="0"/>
              </a:spcAft>
              <a:defRPr/>
            </a:pPr>
            <a:r>
              <a:rPr lang="ru-RU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2015 г.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548680"/>
            <a:ext cx="8686800" cy="841248"/>
          </a:xfrm>
        </p:spPr>
        <p:txBody>
          <a:bodyPr>
            <a:noAutofit/>
          </a:bodyPr>
          <a:lstStyle/>
          <a:p>
            <a:pPr algn="ctr"/>
            <a:r>
              <a:rPr lang="ru-RU" altLang="ru-RU" sz="3200" b="1" kern="0" cap="none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Планирование </a:t>
            </a:r>
            <a:r>
              <a:rPr lang="ru-RU" altLang="ru-RU" sz="3200" b="1" kern="0" cap="none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непосредственно образовательной деятельности (НОД</a:t>
            </a:r>
            <a:r>
              <a:rPr lang="ru-RU" altLang="ru-RU" sz="3200" b="1" kern="0" cap="none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)</a:t>
            </a:r>
            <a:endParaRPr lang="ru-RU" sz="32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5194209"/>
              </p:ext>
            </p:extLst>
          </p:nvPr>
        </p:nvGraphicFramePr>
        <p:xfrm>
          <a:off x="395536" y="2204864"/>
          <a:ext cx="8515672" cy="4267200"/>
        </p:xfrm>
        <a:graphic>
          <a:graphicData uri="http://schemas.openxmlformats.org/drawingml/2006/table">
            <a:tbl>
              <a:tblPr/>
              <a:tblGrid>
                <a:gridCol w="882824"/>
                <a:gridCol w="1368152"/>
                <a:gridCol w="1440160"/>
                <a:gridCol w="1584176"/>
                <a:gridCol w="1584176"/>
                <a:gridCol w="1656184"/>
              </a:tblGrid>
              <a:tr h="1009683">
                <a:tc>
                  <a:txBody>
                    <a:bodyPr/>
                    <a:lstStyle>
                      <a:lvl1pPr marL="0" algn="l" rtl="0" eaLnBrk="1" latinLnBrk="0" hangingPunct="1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kumimoji="0" sz="2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indent="-285750" algn="l" rtl="0" eaLnBrk="1" latinLnBrk="0" hangingPunct="1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kumimoji="0" sz="24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indent="-228600" algn="l" rtl="0" eaLnBrk="1" latinLnBrk="0" hangingPunct="1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kumimoji="0" sz="20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indent="-228600" algn="l" rtl="0" eaLnBrk="1" latinLnBrk="0" hangingPunct="1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indent="-228600" algn="l" rtl="0" eaLnBrk="1" latinLnBrk="0" hangingPunct="1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indent="-228600" algn="l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indent="-228600" algn="l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indent="-228600" algn="l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indent="-228600" algn="l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День недели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kumimoji="0" sz="2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indent="-285750" algn="l" rtl="0" eaLnBrk="1" latinLnBrk="0" hangingPunct="1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kumimoji="0" sz="24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indent="-228600" algn="l" rtl="0" eaLnBrk="1" latinLnBrk="0" hangingPunct="1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kumimoji="0" sz="20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indent="-228600" algn="l" rtl="0" eaLnBrk="1" latinLnBrk="0" hangingPunct="1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indent="-228600" algn="l" rtl="0" eaLnBrk="1" latinLnBrk="0" hangingPunct="1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indent="-228600" algn="l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indent="-228600" algn="l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indent="-228600" algn="l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indent="-228600" algn="l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Тема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kumimoji="0" sz="2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indent="-285750" algn="l" rtl="0" eaLnBrk="1" latinLnBrk="0" hangingPunct="1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kumimoji="0" sz="24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indent="-228600" algn="l" rtl="0" eaLnBrk="1" latinLnBrk="0" hangingPunct="1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kumimoji="0" sz="20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indent="-228600" algn="l" rtl="0" eaLnBrk="1" latinLnBrk="0" hangingPunct="1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indent="-228600" algn="l" rtl="0" eaLnBrk="1" latinLnBrk="0" hangingPunct="1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indent="-228600" algn="l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indent="-228600" algn="l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indent="-228600" algn="l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indent="-228600" algn="l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Цель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kumimoji="0" sz="2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indent="-285750" algn="l" rtl="0" eaLnBrk="1" latinLnBrk="0" hangingPunct="1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kumimoji="0" sz="24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indent="-228600" algn="l" rtl="0" eaLnBrk="1" latinLnBrk="0" hangingPunct="1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kumimoji="0" sz="20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indent="-228600" algn="l" rtl="0" eaLnBrk="1" latinLnBrk="0" hangingPunct="1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indent="-228600" algn="l" rtl="0" eaLnBrk="1" latinLnBrk="0" hangingPunct="1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indent="-228600" algn="l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indent="-228600" algn="l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indent="-228600" algn="l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indent="-228600" algn="l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Способы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kumimoji="0" sz="2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indent="-285750" algn="l" rtl="0" eaLnBrk="1" latinLnBrk="0" hangingPunct="1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kumimoji="0" sz="24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indent="-228600" algn="l" rtl="0" eaLnBrk="1" latinLnBrk="0" hangingPunct="1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kumimoji="0" sz="20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indent="-228600" algn="l" rtl="0" eaLnBrk="1" latinLnBrk="0" hangingPunct="1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indent="-228600" algn="l" rtl="0" eaLnBrk="1" latinLnBrk="0" hangingPunct="1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indent="-228600" algn="l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indent="-228600" algn="l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indent="-228600" algn="l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indent="-228600" algn="l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Средства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kumimoji="0" sz="2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indent="-285750" algn="l" rtl="0" eaLnBrk="1" latinLnBrk="0" hangingPunct="1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kumimoji="0" sz="24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indent="-228600" algn="l" rtl="0" eaLnBrk="1" latinLnBrk="0" hangingPunct="1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kumimoji="0" sz="20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indent="-228600" algn="l" rtl="0" eaLnBrk="1" latinLnBrk="0" hangingPunct="1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indent="-228600" algn="l" rtl="0" eaLnBrk="1" latinLnBrk="0" hangingPunct="1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indent="-228600" algn="l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indent="-228600" algn="l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indent="-228600" algn="l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indent="-228600" algn="l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Используемые методики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257517">
                <a:tc>
                  <a:txBody>
                    <a:bodyPr/>
                    <a:lstStyle>
                      <a:lvl1pPr marL="0" algn="l" rtl="0" eaLnBrk="1" latinLnBrk="0" hangingPunct="1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kumimoji="0" sz="2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indent="-285750" algn="l" rtl="0" eaLnBrk="1" latinLnBrk="0" hangingPunct="1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kumimoji="0" sz="24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indent="-228600" algn="l" rtl="0" eaLnBrk="1" latinLnBrk="0" hangingPunct="1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kumimoji="0" sz="20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indent="-228600" algn="l" rtl="0" eaLnBrk="1" latinLnBrk="0" hangingPunct="1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indent="-228600" algn="l" rtl="0" eaLnBrk="1" latinLnBrk="0" hangingPunct="1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indent="-228600" algn="l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indent="-228600" algn="l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indent="-228600" algn="l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indent="-228600" algn="l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Понедельник</a:t>
                      </a:r>
                    </a:p>
                  </a:txBody>
                  <a:tcPr marL="68580" marR="68580" marT="0" marB="0" vert="vert27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kumimoji="0" sz="2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indent="-285750" algn="l" rtl="0" eaLnBrk="1" latinLnBrk="0" hangingPunct="1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kumimoji="0" sz="24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indent="-228600" algn="l" rtl="0" eaLnBrk="1" latinLnBrk="0" hangingPunct="1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kumimoji="0" sz="20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indent="-228600" algn="l" rtl="0" eaLnBrk="1" latinLnBrk="0" hangingPunct="1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indent="-228600" algn="l" rtl="0" eaLnBrk="1" latinLnBrk="0" hangingPunct="1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indent="-228600" algn="l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indent="-228600" algn="l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indent="-228600" algn="l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indent="-228600" algn="l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Образ. Обл. «Познавательное развитие -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Ребёнок и </a:t>
                      </a:r>
                      <a:r>
                        <a:rPr kumimoji="0" lang="ru-RU" altLang="ru-RU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окр</a:t>
                      </a:r>
                      <a:r>
                        <a:rPr kumimoji="0" lang="ru-RU" alt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 мир»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«Мебель»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kumimoji="0" sz="2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indent="-285750" algn="l" rtl="0" eaLnBrk="1" latinLnBrk="0" hangingPunct="1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kumimoji="0" sz="24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indent="-228600" algn="l" rtl="0" eaLnBrk="1" latinLnBrk="0" hangingPunct="1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kumimoji="0" sz="20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indent="-228600" algn="l" rtl="0" eaLnBrk="1" latinLnBrk="0" hangingPunct="1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indent="-228600" algn="l" rtl="0" eaLnBrk="1" latinLnBrk="0" hangingPunct="1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indent="-228600" algn="l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indent="-228600" algn="l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indent="-228600" algn="l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indent="-228600" algn="l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определять и различать мебель, виды мебели, выделять основные признаки предметов мебели (цвет, форма, величина, строение, функции и т.д.); группировать предметы по признакам.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kumimoji="0" sz="2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indent="-285750" algn="l" rtl="0" eaLnBrk="1" latinLnBrk="0" hangingPunct="1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kumimoji="0" sz="24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indent="-228600" algn="l" rtl="0" eaLnBrk="1" latinLnBrk="0" hangingPunct="1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kumimoji="0" sz="20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indent="-228600" algn="l" rtl="0" eaLnBrk="1" latinLnBrk="0" hangingPunct="1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indent="-228600" algn="l" rtl="0" eaLnBrk="1" latinLnBrk="0" hangingPunct="1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indent="-228600" algn="l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indent="-228600" algn="l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indent="-228600" algn="l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indent="-228600" algn="l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Словесный: загадка о предметах  мебели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Наглядный: рассматривание иллюстраций по теме мебель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Практический: игровой момент: Пришла посылка от куклы Кати, она просит расставить мебель в её новой комнате.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kumimoji="0" sz="2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indent="-285750" algn="l" rtl="0" eaLnBrk="1" latinLnBrk="0" hangingPunct="1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kumimoji="0" sz="24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indent="-228600" algn="l" rtl="0" eaLnBrk="1" latinLnBrk="0" hangingPunct="1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kumimoji="0" sz="20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indent="-228600" algn="l" rtl="0" eaLnBrk="1" latinLnBrk="0" hangingPunct="1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indent="-228600" algn="l" rtl="0" eaLnBrk="1" latinLnBrk="0" hangingPunct="1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indent="-228600" algn="l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indent="-228600" algn="l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indent="-228600" algn="l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indent="-228600" algn="l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Посылочный ящик, предметы кукольной мебели (стул, стол, кровать, диван, шкаф); кукольная комната, кукла Катя в кроватке;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kumimoji="0" sz="2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indent="-285750" algn="l" rtl="0" eaLnBrk="1" latinLnBrk="0" hangingPunct="1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kumimoji="0" sz="24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indent="-228600" algn="l" rtl="0" eaLnBrk="1" latinLnBrk="0" hangingPunct="1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kumimoji="0" sz="20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indent="-228600" algn="l" rtl="0" eaLnBrk="1" latinLnBrk="0" hangingPunct="1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indent="-228600" algn="l" rtl="0" eaLnBrk="1" latinLnBrk="0" hangingPunct="1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indent="-228600" algn="l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indent="-228600" algn="l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indent="-228600" algn="l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indent="-228600" algn="l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Дыбина</a:t>
                      </a:r>
                      <a:r>
                        <a:rPr kumimoji="0" lang="ru-RU" alt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О.В.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«Ознакомление с окружающим миром во второй младшей группе детского сада»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Стр. 6 № 2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039364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686800" cy="841248"/>
          </a:xfrm>
        </p:spPr>
        <p:txBody>
          <a:bodyPr>
            <a:noAutofit/>
          </a:bodyPr>
          <a:lstStyle/>
          <a:p>
            <a:pPr algn="ctr"/>
            <a:r>
              <a:rPr lang="ru-RU" altLang="ru-RU" sz="2800" b="1" kern="0" cap="none" dirty="0" smtClean="0">
                <a:solidFill>
                  <a:schemeClr val="tx1"/>
                </a:solidFill>
                <a:effectLst/>
                <a:latin typeface="Times New Roman" pitchFamily="18" charset="0"/>
              </a:rPr>
              <a:t>Планирование </a:t>
            </a:r>
            <a:r>
              <a:rPr lang="ru-RU" altLang="ru-RU" sz="2800" b="1" kern="0" cap="none" dirty="0">
                <a:solidFill>
                  <a:schemeClr val="tx1"/>
                </a:solidFill>
                <a:effectLst/>
                <a:latin typeface="Times New Roman" pitchFamily="18" charset="0"/>
              </a:rPr>
              <a:t>по развитию бытовой деятельности в режимных </a:t>
            </a:r>
            <a:r>
              <a:rPr lang="ru-RU" altLang="ru-RU" sz="2800" b="1" kern="0" cap="none" dirty="0" smtClean="0">
                <a:solidFill>
                  <a:schemeClr val="tx1"/>
                </a:solidFill>
                <a:effectLst/>
                <a:latin typeface="Times New Roman" pitchFamily="18" charset="0"/>
              </a:rPr>
              <a:t>моментах</a:t>
            </a:r>
            <a:endParaRPr lang="ru-RU" sz="2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52136772"/>
              </p:ext>
            </p:extLst>
          </p:nvPr>
        </p:nvGraphicFramePr>
        <p:xfrm>
          <a:off x="179512" y="1077709"/>
          <a:ext cx="8822432" cy="5831308"/>
        </p:xfrm>
        <a:graphic>
          <a:graphicData uri="http://schemas.openxmlformats.org/drawingml/2006/table">
            <a:tbl>
              <a:tblPr>
                <a:tableStyleId>{BC89EF96-8CEA-46FF-86C4-4CE0E7609802}</a:tableStyleId>
              </a:tblPr>
              <a:tblGrid>
                <a:gridCol w="1440160"/>
                <a:gridCol w="4174115"/>
                <a:gridCol w="3208157"/>
              </a:tblGrid>
              <a:tr h="537688"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ru-RU" sz="1200" b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Режимные моменты</a:t>
                      </a:r>
                      <a:endParaRPr kumimoji="0" lang="ru-RU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ru-RU" sz="1200" b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Содержание работы</a:t>
                      </a:r>
                      <a:endParaRPr kumimoji="0" lang="ru-RU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ru-RU" sz="1200" b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Методы и приемы</a:t>
                      </a:r>
                      <a:endParaRPr kumimoji="0" lang="ru-RU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</a:tr>
              <a:tr h="1046262"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ru-RU" sz="1200" b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Прием и уход детей домой</a:t>
                      </a:r>
                      <a:endParaRPr kumimoji="0" lang="ru-RU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ru-RU" sz="12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Закреплять знания о сотрудниках детского сада, умение называть их по имени и отчеству, привычку здороваться и прощаться с ними</a:t>
                      </a: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ru-RU" sz="12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Беседа «Кто работает в детском саду».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ru-RU" sz="12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Словесные поручения сотрудникам детского сада.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ru-RU" sz="12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Обыгрывание и обсуждение ситуаций: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ru-RU" sz="12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«Вы пришли в детский сад», «С кем вы прощаетесь, уходя домой?»</a:t>
                      </a: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</a:tr>
              <a:tr h="871885"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ru-RU" sz="1200" b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Умывание</a:t>
                      </a:r>
                      <a:endParaRPr kumimoji="0" lang="ru-RU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ru-RU" sz="12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Совершенствовать навыки умывания: .намыливать руки до образования пены, тщательно смывать, мыть лицо, насухо вытирать полотенцем, своевременно, пользоваться носовым платком</a:t>
                      </a: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ru-RU" sz="12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Чтение: И. </a:t>
                      </a:r>
                      <a:r>
                        <a:rPr kumimoji="0" lang="ru-RU" sz="1200" u="none" strike="noStrike" cap="none" normalizeH="0" baseline="0" dirty="0" err="1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Ищук</a:t>
                      </a:r>
                      <a:r>
                        <a:rPr kumimoji="0" lang="ru-RU" sz="12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«Мои ладошки». Дидактическое упражнение «Расскажем малышам, как надо умываться»</a:t>
                      </a: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</a:tr>
              <a:tr h="1232312"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ru-RU" sz="1200" b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Прием пищи</a:t>
                      </a:r>
                      <a:endParaRPr kumimoji="0" lang="ru-RU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ru-RU" sz="12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Совершенствовать умения держать вилку большим и средним пальцами, придерживая сверху указательным пальцем, есть разные виды пищи, не меняя положения вилки в руке, а лишь слегка поворачивая кисть. Закреплять умения намазывать ножом масло на хлеб, отрезать кусочек мяса, сосиски</a:t>
                      </a: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ru-RU" sz="12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Беседа «Вспомним, как надо правильно кушать». Рассматривание иллюстраций. Чтение: М. </a:t>
                      </a:r>
                      <a:r>
                        <a:rPr kumimoji="0" lang="ru-RU" sz="1200" u="none" strike="noStrike" cap="none" normalizeH="0" baseline="0" dirty="0" err="1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Вишневецкая</a:t>
                      </a:r>
                      <a:r>
                        <a:rPr kumimoji="0" lang="ru-RU" sz="12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«Милая тетушка Манная каша»</a:t>
                      </a: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</a:tr>
              <a:tr h="1220640"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ru-RU" sz="1200" b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Одевание, раздевание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ru-RU" sz="1200" b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 прогулку</a:t>
                      </a:r>
                      <a:endParaRPr kumimoji="0" lang="ru-RU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ru-RU" sz="12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Закреплять умение самостоятельно одеваться и раздеваться в определенной последовательности, правильно размещать свои вещи в шкафу, аккуратно складывать и развешивать одежду на стуле перед сном, закреплять умение пользоваться разными видами застежек.</a:t>
                      </a: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ru-RU" sz="12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Беседа «Каждой вещи - свое место». Чтение: И. </a:t>
                      </a:r>
                      <a:r>
                        <a:rPr kumimoji="0" lang="ru-RU" sz="1200" u="none" strike="noStrike" cap="none" normalizeH="0" baseline="0" dirty="0" err="1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Бурсов</a:t>
                      </a:r>
                      <a:r>
                        <a:rPr kumimoji="0" lang="ru-RU" sz="12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«Галоши», С. Михалков «Я сам». Дидактические упражнения: « Кто правильно положит одежду», «Застегни и расстегни», «Помним свои вещи».</a:t>
                      </a: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</a:tr>
              <a:tr h="871503"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ru-RU" sz="1200" b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Укладывание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ru-RU" sz="1200" b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 подъем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ru-RU" sz="1200" b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после сна</a:t>
                      </a:r>
                      <a:endParaRPr kumimoji="0" lang="ru-RU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ru-RU" sz="12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Совершенствовать умение заправлять кровать: поправлять простыню, накрывать покрывалом</a:t>
                      </a: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ru-RU" sz="12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Дидактическое упражнение ,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endParaRPr kumimoji="0" lang="ru-RU" sz="1200" u="none" strike="noStrike" cap="none" normalizeH="0" baseline="0" dirty="0" smtClean="0">
                        <a:ln>
                          <a:noFill/>
                        </a:ln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ru-RU" sz="12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«Как правильно заправлять кровать»</a:t>
                      </a: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124037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116632"/>
            <a:ext cx="8686800" cy="841248"/>
          </a:xfrm>
        </p:spPr>
        <p:txBody>
          <a:bodyPr>
            <a:noAutofit/>
          </a:bodyPr>
          <a:lstStyle/>
          <a:p>
            <a:pPr lvl="0" algn="ctr" fontAlgn="base">
              <a:spcAft>
                <a:spcPct val="0"/>
              </a:spcAft>
            </a:pPr>
            <a:r>
              <a:rPr lang="ru-RU" altLang="ru-RU" sz="2400" b="1" cap="none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КОМПЛЕКСНОЕ РУКОВОДСТВО </a:t>
            </a:r>
            <a:r>
              <a:rPr lang="ru-RU" altLang="ru-RU" sz="2400" b="1" cap="none" dirty="0" smtClean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/>
            </a:r>
            <a:br>
              <a:rPr lang="ru-RU" altLang="ru-RU" sz="2400" b="1" cap="none" dirty="0" smtClean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</a:br>
            <a:r>
              <a:rPr lang="ru-RU" altLang="ru-RU" sz="2400" b="1" cap="none" dirty="0" smtClean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РАЗВИТИЕМ </a:t>
            </a:r>
            <a:r>
              <a:rPr lang="ru-RU" altLang="ru-RU" sz="2400" b="1" cap="none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ИГРЫ «МАГАЗИН»</a:t>
            </a:r>
            <a:r>
              <a:rPr lang="ru-RU" altLang="ru-RU" sz="2400" cap="none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/>
            </a:r>
            <a:br>
              <a:rPr lang="ru-RU" altLang="ru-RU" sz="2400" cap="none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</a:br>
            <a:endParaRPr lang="ru-RU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43115919"/>
              </p:ext>
            </p:extLst>
          </p:nvPr>
        </p:nvGraphicFramePr>
        <p:xfrm>
          <a:off x="107504" y="764705"/>
          <a:ext cx="8898632" cy="6067864"/>
        </p:xfrm>
        <a:graphic>
          <a:graphicData uri="http://schemas.openxmlformats.org/drawingml/2006/table">
            <a:tbl>
              <a:tblPr/>
              <a:tblGrid>
                <a:gridCol w="2224658"/>
                <a:gridCol w="2224658"/>
                <a:gridCol w="2223018"/>
                <a:gridCol w="2226298"/>
              </a:tblGrid>
              <a:tr h="434648"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Ознакомление с окружающим</a:t>
                      </a:r>
                      <a:endParaRPr kumimoji="0" lang="ru-RU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22" marB="4572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Обучение игре</a:t>
                      </a:r>
                      <a:endParaRPr kumimoji="0" lang="ru-RU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22" marB="4572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Изменение </a:t>
                      </a:r>
                      <a:r>
                        <a:rPr kumimoji="0" lang="ru-RU" sz="11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предм</a:t>
                      </a:r>
                      <a:r>
                        <a:rPr kumimoji="0" lang="ru-RU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.- игр. среды</a:t>
                      </a:r>
                      <a:endParaRPr kumimoji="0" lang="ru-RU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22" marB="4572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Активизирующее общение</a:t>
                      </a:r>
                      <a:endParaRPr kumimoji="0" lang="ru-RU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22" marB="4572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633216"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1. Экскурсия</a:t>
                      </a: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в м-н: бакалейный отдел. </a:t>
                      </a:r>
                      <a:r>
                        <a:rPr kumimoji="0" lang="ru-RU" sz="11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Рассм</a:t>
                      </a: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 витрины, особ-</a:t>
                      </a:r>
                      <a:r>
                        <a:rPr kumimoji="0" lang="ru-RU" sz="11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тей</a:t>
                      </a: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одежды работников; набл. за действиями продавца, кассира; ролевыми диалогами.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2. Разговор</a:t>
                      </a: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: кто был в маг-не, с какой целью. Кто работает, </a:t>
                      </a:r>
                      <a:r>
                        <a:rPr kumimoji="0" lang="ru-RU" sz="11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ролев</a:t>
                      </a: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 действия, диалоги. Каков сигнал открытия м-на?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3. Набл. </a:t>
                      </a: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за </a:t>
                      </a:r>
                      <a:r>
                        <a:rPr kumimoji="0" lang="ru-RU" sz="11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обсл</a:t>
                      </a: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 покупателей: </a:t>
                      </a:r>
                      <a:r>
                        <a:rPr kumimoji="0" lang="ru-RU" sz="11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взвеш</a:t>
                      </a: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., проверка чеков, ролевые диалоги. Покупка печенья, ролевой диалог с продавцом, кассиром. </a:t>
                      </a:r>
                      <a:r>
                        <a:rPr kumimoji="0" lang="ru-RU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4.Набл. </a:t>
                      </a: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разгрузки новых товаров: ролевые диалоги. Личностные качества.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5.Беседа</a:t>
                      </a: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«Как мы покупали печенье?» - </a:t>
                      </a:r>
                      <a:r>
                        <a:rPr kumimoji="0" lang="ru-RU" sz="11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воспроизв</a:t>
                      </a: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 диалогов, действий, мимики, жестов, </a:t>
                      </a:r>
                      <a:r>
                        <a:rPr kumimoji="0" lang="ru-RU" sz="11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интонац</a:t>
                      </a: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6. </a:t>
                      </a:r>
                      <a:r>
                        <a:rPr kumimoji="0" lang="ru-RU" sz="11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Рассм</a:t>
                      </a:r>
                      <a:r>
                        <a:rPr kumimoji="0" lang="ru-RU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упаковочных мат-лов (для какого товара какая упаковка).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7.Рассм.</a:t>
                      </a: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атрибутов продавца, кассира: весы, счеты, чеки, касса, </a:t>
                      </a:r>
                      <a:r>
                        <a:rPr kumimoji="0" lang="ru-RU" sz="11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чеконакалыватель</a:t>
                      </a: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 </a:t>
                      </a:r>
                      <a:r>
                        <a:rPr kumimoji="0" lang="ru-RU" sz="11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Проговарив</a:t>
                      </a: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., для чего атрибут. </a:t>
                      </a:r>
                      <a:r>
                        <a:rPr kumimoji="0" lang="ru-RU" sz="11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Комментир</a:t>
                      </a: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 действий педагогом и детьми. Оценка действий с ними. </a:t>
                      </a:r>
                      <a:r>
                        <a:rPr kumimoji="0" lang="ru-RU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8.Разговор</a:t>
                      </a: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ы по поводу продуктов, из которых повара готовят еду: где продают, кто привозит, какие вкусов. </a:t>
                      </a:r>
                      <a:r>
                        <a:rPr kumimoji="0" lang="ru-RU" sz="11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кач-ва</a:t>
                      </a:r>
                      <a:endParaRPr kumimoji="0" lang="ru-RU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22" marB="4572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1.</a:t>
                      </a: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1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Сюж</a:t>
                      </a: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.-ролевая игра «Магазин» </a:t>
                      </a:r>
                      <a:r>
                        <a:rPr kumimoji="0" lang="ru-RU" sz="11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Восп</a:t>
                      </a: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.-продавец. </a:t>
                      </a:r>
                      <a:r>
                        <a:rPr kumimoji="0" lang="ru-RU" sz="11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Ц</a:t>
                      </a: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.: принимать разные роли, устанавливать разные ролевые связи.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 Оборудование нового маг-на.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1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Восп</a:t>
                      </a: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 – шофер. </a:t>
                      </a:r>
                      <a:r>
                        <a:rPr kumimoji="0" lang="ru-RU" sz="11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Ц</a:t>
                      </a: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.: </a:t>
                      </a:r>
                      <a:r>
                        <a:rPr kumimoji="0" lang="ru-RU" sz="11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Устанавл-ть</a:t>
                      </a: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разные ролевые связи в рамках темы: </a:t>
                      </a:r>
                      <a:r>
                        <a:rPr kumimoji="0" lang="ru-RU" sz="11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прод</a:t>
                      </a: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 – покупатель; покупатель-покупатель; кассир-покупатель; кассир – продавец: шофер-продавец.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3.</a:t>
                      </a: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Создание ситуации: заканчиваются продукты.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4.</a:t>
                      </a: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Создание ситуации – появление нового отдела (кондитерского).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5.</a:t>
                      </a:r>
                      <a:r>
                        <a:rPr kumimoji="0" lang="ru-RU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Создание ситуации: в магазине обеденный перерыв.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6. </a:t>
                      </a: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Игра-пантомима: «Угадай, кто я?»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7. </a:t>
                      </a: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Ситуация:  в магазин пришла старушка: плохо видит товары на витрине, тяжело нести покупки.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8. </a:t>
                      </a: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Ситуация: в магазин требуется уборщица.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9.</a:t>
                      </a: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Ситуация: изготовление рекламы для магазина.</a:t>
                      </a:r>
                    </a:p>
                  </a:txBody>
                  <a:tcPr marT="45722" marB="4572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1.</a:t>
                      </a: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Элементы одежды</a:t>
                      </a: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работников магазина.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2.</a:t>
                      </a: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Упаковочные материалы</a:t>
                      </a: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: пакеты, коробки, авоськи, кулечки, резинки и веревочки.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3. Атрибуты</a:t>
                      </a: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: весы, чеки, </a:t>
                      </a:r>
                      <a:r>
                        <a:rPr kumimoji="0" lang="ru-RU" sz="11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чеконакалыватель</a:t>
                      </a: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«товары»,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4.</a:t>
                      </a: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Панно-витрина.</a:t>
                      </a:r>
                      <a:endParaRPr kumimoji="0" lang="ru-RU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5. Оборудование</a:t>
                      </a: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: прилавок, витрина с товарами, кассовый аппарат, машина для привоза товаров.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6.</a:t>
                      </a: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Строительный материал,</a:t>
                      </a: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ширмочки, фанерки.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7. Посуда</a:t>
                      </a: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столовая и чайная, </a:t>
                      </a:r>
                      <a:r>
                        <a:rPr kumimoji="0" lang="ru-RU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муляжи </a:t>
                      </a: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продуктов.</a:t>
                      </a:r>
                      <a:endParaRPr kumimoji="0" lang="ru-RU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22" marB="4572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Ситуации:</a:t>
                      </a:r>
                      <a:endParaRPr kumimoji="0" lang="ru-RU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1.</a:t>
                      </a: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Житель др. района не знает, где ближайший магазин.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2.</a:t>
                      </a: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Продавец хочет устроиться на работу в магазин.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3.</a:t>
                      </a: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Мама хочет купить продукты к дню рождения дочки.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4.</a:t>
                      </a: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Шофер везет полную машину продуктов: как проехать в магазин?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5.</a:t>
                      </a: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Бабушка хочет поменять бракованный товар на другой.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6.</a:t>
                      </a: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Папа (в-ль) звонит в магазин, чтобы узнать о наличии определенных продуктов.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7.</a:t>
                      </a: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Больная женщина звонит в магазин, просит доставить продукты на дом.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8.</a:t>
                      </a: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Дедушка (в-ль) случайно рассыпает товар в «магазине» (мелкий), - требуется уборщица.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9.</a:t>
                      </a: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В магазине у покупателя закружилась голова – вызов «скорой помощи»..</a:t>
                      </a:r>
                      <a:endParaRPr kumimoji="0" lang="ru-RU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22" marB="4572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177819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116632"/>
            <a:ext cx="8686800" cy="841248"/>
          </a:xfrm>
        </p:spPr>
        <p:txBody>
          <a:bodyPr>
            <a:noAutofit/>
          </a:bodyPr>
          <a:lstStyle/>
          <a:p>
            <a:pPr algn="ctr"/>
            <a:r>
              <a:rPr lang="ru-RU" altLang="ru-RU" sz="2800" b="1" kern="0" cap="none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Реализация  </a:t>
            </a:r>
            <a:r>
              <a:rPr lang="ru-RU" altLang="ru-RU" sz="2800" b="1" kern="0" cap="none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принципа интеграции через систему </a:t>
            </a:r>
            <a:r>
              <a:rPr lang="ru-RU" altLang="ru-RU" sz="2800" b="1" kern="0" cap="none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задач</a:t>
            </a:r>
            <a:endParaRPr lang="ru-RU" sz="2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0189413"/>
              </p:ext>
            </p:extLst>
          </p:nvPr>
        </p:nvGraphicFramePr>
        <p:xfrm>
          <a:off x="107504" y="980728"/>
          <a:ext cx="8823325" cy="5507038"/>
        </p:xfrm>
        <a:graphic>
          <a:graphicData uri="http://schemas.openxmlformats.org/drawingml/2006/table">
            <a:tbl>
              <a:tblPr>
                <a:tableStyleId>{BC89EF96-8CEA-46FF-86C4-4CE0E7609802}</a:tableStyleId>
              </a:tblPr>
              <a:tblGrid>
                <a:gridCol w="1728787"/>
                <a:gridCol w="7094538"/>
              </a:tblGrid>
              <a:tr h="518230"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942975" algn="l"/>
                        </a:tabLst>
                      </a:pPr>
                      <a:r>
                        <a:rPr kumimoji="0" lang="ru-RU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Образовательная область</a:t>
                      </a: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5" marB="45725" horzOverflow="overflow"/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942975" algn="l"/>
                        </a:tabLst>
                      </a:pPr>
                      <a:r>
                        <a:rPr kumimoji="0" lang="ru-RU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Образовательные задачи</a:t>
                      </a: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5" marB="45725" horzOverflow="overflow"/>
                </a:tc>
              </a:tr>
              <a:tr h="731620"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942975" algn="l"/>
                        </a:tabLst>
                      </a:pPr>
                      <a:r>
                        <a:rPr kumimoji="0" lang="ru-RU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Физическое развитие</a:t>
                      </a: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5" marB="45725" horzOverflow="overflow"/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942975" algn="l"/>
                        </a:tabLst>
                      </a:pPr>
                      <a:r>
                        <a:rPr kumimoji="0" lang="ru-RU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Способствовать развитию двигательной активности детей посредством участия  в подвижных играх с игрушками: « Раз, два, три к игрушке беги», « Что спрятано», « Найди свой цвет» и др.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5" marB="45725" horzOverflow="overflow"/>
                </a:tc>
              </a:tr>
              <a:tr h="568601"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942975" algn="l"/>
                        </a:tabLst>
                      </a:pPr>
                      <a:r>
                        <a:rPr kumimoji="0" lang="ru-RU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Познавательное развитие</a:t>
                      </a: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5" marB="45725" horzOverflow="overflow"/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942975" algn="l"/>
                        </a:tabLst>
                        <a:defRPr/>
                      </a:pPr>
                      <a:r>
                        <a:rPr kumimoji="0" lang="ru-RU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Формировать представления об основных цветах, назначении некоторых игрушек. Знакомить с предметами рукотворного мира.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5" marB="45725" horzOverflow="overflow"/>
                </a:tc>
              </a:tr>
              <a:tr h="518230"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942975" algn="l"/>
                        </a:tabLst>
                      </a:pPr>
                      <a:r>
                        <a:rPr kumimoji="0" lang="ru-RU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Речевое развитие</a:t>
                      </a: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5" marB="45725" horzOverflow="overflow"/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942975" algn="l"/>
                        </a:tabLst>
                      </a:pPr>
                      <a:r>
                        <a:rPr kumimoji="0" lang="ru-RU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Развивать умение различать  название и качества игрушек. Формировать умение составлять небольшой рассказ об игрушках.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5" marB="45725" horzOverflow="overflow"/>
                </a:tc>
              </a:tr>
              <a:tr h="1371789"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942975" algn="l"/>
                        </a:tabLst>
                      </a:pPr>
                      <a:r>
                        <a:rPr kumimoji="0" lang="ru-RU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Социально – коммуникативное развитие</a:t>
                      </a: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5" marB="45725" horzOverflow="overflow"/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942975" algn="l"/>
                        </a:tabLst>
                      </a:pPr>
                      <a:r>
                        <a:rPr kumimoji="0" lang="ru-RU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Дать сведения, что игрушки могут принести вред здоровью, если их брать в рот</a:t>
                      </a: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942975" algn="l"/>
                        </a:tabLst>
                      </a:pPr>
                      <a:r>
                        <a:rPr kumimoji="0" lang="ru-RU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Побуждать детей к выполнению элементарных  поручений по уборке игрушек в группе. Формировать бережное отношение к игрушкам.</a:t>
                      </a: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942975" algn="l"/>
                        </a:tabLst>
                      </a:pPr>
                      <a:r>
                        <a:rPr kumimoji="0" lang="ru-RU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Создавая игровые ситуации способствовать формированию заботливого, внимательного отношения к игрушкам. Побуждать детей  играть вместе, делиться игрушками.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5" marB="45725" horzOverflow="overflow"/>
                </a:tc>
              </a:tr>
              <a:tr h="1798568"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942975" algn="l"/>
                        </a:tabLst>
                      </a:pPr>
                      <a:r>
                        <a:rPr kumimoji="0" lang="ru-RU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Художественно- эстетическое развитие</a:t>
                      </a: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5" marB="45725" horzOverflow="overflow"/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942975" algn="l"/>
                        </a:tabLst>
                      </a:pPr>
                      <a:r>
                        <a:rPr kumimoji="0" lang="ru-RU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Использование средств продуктивной деятельности для изображения простых предметов округлой формы ( мячик, шарик) и др.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942975" algn="l"/>
                        </a:tabLst>
                      </a:pPr>
                      <a:r>
                        <a:rPr kumimoji="0" lang="ru-RU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Совершенствовать умение детей двигаться под музыку ритмично, согласовано, в процессе игр с игрушками ( танец с игрушками, игра « Береги игрушку»).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942975" algn="l"/>
                        </a:tabLst>
                      </a:pPr>
                      <a:r>
                        <a:rPr kumimoji="0" lang="ru-RU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Развивать умение детей эмоционально откликаться на музыку весело характера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942975" algn="l"/>
                        </a:tabLst>
                        <a:defRPr/>
                      </a:pPr>
                      <a:r>
                        <a:rPr kumimoji="0" lang="ru-RU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( слушание « Наши игрушки» Л. </a:t>
                      </a:r>
                      <a:r>
                        <a:rPr kumimoji="0" lang="ru-RU" sz="1400" u="none" strike="noStrike" cap="none" normalizeH="0" baseline="0" dirty="0" err="1" smtClean="0">
                          <a:ln>
                            <a:noFill/>
                          </a:ln>
                          <a:effectLst/>
                        </a:rPr>
                        <a:t>Сидельникова</a:t>
                      </a:r>
                      <a:r>
                        <a:rPr kumimoji="0" lang="ru-RU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) Сформировать представления об игрушках посредством чтения художественной литературы: А. </a:t>
                      </a:r>
                      <a:r>
                        <a:rPr kumimoji="0" lang="ru-RU" sz="1400" u="none" strike="noStrike" cap="none" normalizeH="0" baseline="0" dirty="0" err="1" smtClean="0">
                          <a:ln>
                            <a:noFill/>
                          </a:ln>
                          <a:effectLst/>
                        </a:rPr>
                        <a:t>Барто</a:t>
                      </a:r>
                      <a:r>
                        <a:rPr kumimoji="0" lang="ru-RU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«Игрушки». Побуждать детей к заучиванию небольших коротких текстов об игрушках.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5" marB="45725" horzOverflow="overflow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338604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0"/>
            <a:ext cx="8686800" cy="841248"/>
          </a:xfrm>
        </p:spPr>
        <p:txBody>
          <a:bodyPr>
            <a:normAutofit/>
          </a:bodyPr>
          <a:lstStyle/>
          <a:p>
            <a:pPr algn="ctr"/>
            <a:r>
              <a:rPr lang="ru-RU" sz="2400" b="1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Фрагмент календарного плана</a:t>
            </a:r>
            <a:endParaRPr lang="ru-RU" sz="2400" b="1" dirty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40773346"/>
              </p:ext>
            </p:extLst>
          </p:nvPr>
        </p:nvGraphicFramePr>
        <p:xfrm>
          <a:off x="110951" y="1154979"/>
          <a:ext cx="8925544" cy="5586389"/>
        </p:xfrm>
        <a:graphic>
          <a:graphicData uri="http://schemas.openxmlformats.org/drawingml/2006/table">
            <a:tbl>
              <a:tblPr firstRow="1" firstCol="1" bandRow="1">
                <a:tableStyleId>{BC89EF96-8CEA-46FF-86C4-4CE0E7609802}</a:tableStyleId>
              </a:tblPr>
              <a:tblGrid>
                <a:gridCol w="480691"/>
                <a:gridCol w="2245933"/>
                <a:gridCol w="2166473"/>
                <a:gridCol w="2088232"/>
                <a:gridCol w="1944215"/>
              </a:tblGrid>
              <a:tr h="624162">
                <a:tc>
                  <a:txBody>
                    <a:bodyPr/>
                    <a:lstStyle/>
                    <a:p>
                      <a:pPr marL="71755" marR="7175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День </a:t>
                      </a:r>
                      <a:endParaRPr lang="ru-RU" sz="10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71755" marR="7175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недели</a:t>
                      </a:r>
                      <a:endParaRPr lang="ru-RU" sz="10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3177" marR="63177" marT="0" marB="0" vert="vert2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       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Утро</a:t>
                      </a:r>
                      <a:endParaRPr lang="ru-RU" sz="12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3177" marR="6317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        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Прогулка</a:t>
                      </a:r>
                      <a:endParaRPr lang="ru-RU" sz="12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3177" marR="6317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Вечер</a:t>
                      </a:r>
                      <a:endParaRPr lang="ru-RU" sz="12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3177" marR="6317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b="1" dirty="0" smtClean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Организация среды</a:t>
                      </a:r>
                      <a:endParaRPr lang="ru-RU" sz="12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3177" marR="63177" marT="0" marB="0"/>
                </a:tc>
              </a:tr>
              <a:tr h="496222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0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Понедельник</a:t>
                      </a:r>
                      <a:endParaRPr lang="ru-RU" sz="10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3177" marR="63177" marT="0" marB="0" vert="vert2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0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1.Индивидуальные беседы об окружающем мире: «Что ты видел по дороге?» (Илья Ш., Саша С.)</a:t>
                      </a:r>
                      <a:endParaRPr lang="ru-RU" sz="10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Цель: </a:t>
                      </a:r>
                      <a:r>
                        <a:rPr lang="ru-RU" sz="11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Обратить </a:t>
                      </a: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внимание на природные, сезонные и погодные изменения. </a:t>
                      </a:r>
                      <a:endParaRPr lang="ru-RU" sz="10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2. Игровое упражнение «Как мы моем ладошки и лицо»</a:t>
                      </a:r>
                      <a:endParaRPr lang="ru-RU" sz="10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Цель: формировать КГН</a:t>
                      </a:r>
                      <a:endParaRPr lang="ru-RU" sz="10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3.Беседа со всеми детьми: «Что делали вчера?», «Какие планы на сегодня?», пожелания детей (чем хотели бы заняться)</a:t>
                      </a:r>
                      <a:endParaRPr lang="ru-RU" sz="10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Цель: </a:t>
                      </a:r>
                      <a:r>
                        <a:rPr lang="ru-RU" sz="11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Формировать </a:t>
                      </a: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умение планировать деятельность.</a:t>
                      </a:r>
                      <a:endParaRPr lang="ru-RU" sz="10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4. Чтение стихотворения </a:t>
                      </a:r>
                      <a:r>
                        <a:rPr kumimoji="0" lang="ru-RU" sz="1100" u="none" strike="noStrike" kern="1200" cap="none" spc="0" normalizeH="0" baseline="0" noProof="0" dirty="0" smtClean="0">
                          <a:ln>
                            <a:noFill/>
                          </a:ln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А. Плещеева «Осень наступила…»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Цель:</a:t>
                      </a:r>
                      <a:r>
                        <a:rPr lang="ru-RU" sz="1100" baseline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Внимательно вслушиваться в стихотворение, чувствовать его настроение, выделять рифмующиеся слова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3177" marR="6317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0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4127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1.Прогулка-экскурсия «экскурсия по участку детского сада»</a:t>
                      </a:r>
                      <a:endParaRPr lang="ru-RU" sz="10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4127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Цель: </a:t>
                      </a:r>
                      <a:r>
                        <a:rPr lang="ru-RU" sz="11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Рассматривание деревьев и листьев.</a:t>
                      </a:r>
                      <a:endParaRPr lang="ru-RU" sz="10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4127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2.Подвижные игры: </a:t>
                      </a:r>
                      <a:r>
                        <a:rPr lang="ru-RU" sz="11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«Солнышко</a:t>
                      </a:r>
                      <a:r>
                        <a:rPr lang="ru-RU" sz="1100" baseline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и дождик</a:t>
                      </a:r>
                      <a:r>
                        <a:rPr lang="ru-RU" sz="11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!», «Спрячь</a:t>
                      </a:r>
                      <a:r>
                        <a:rPr lang="ru-RU" sz="1100" baseline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листочек</a:t>
                      </a:r>
                      <a:r>
                        <a:rPr lang="ru-RU" sz="11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» </a:t>
                      </a:r>
                      <a:endParaRPr lang="ru-RU" sz="10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4127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3.Индивидуальная работа по развитию ОВД с Ильей Ш.</a:t>
                      </a:r>
                      <a:endParaRPr lang="ru-RU" sz="10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4127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5.  Свободная деятельность: предложить </a:t>
                      </a:r>
                      <a:r>
                        <a:rPr lang="ru-RU" sz="11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собрать букет для куклы  </a:t>
                      </a: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Маши.</a:t>
                      </a:r>
                      <a:endParaRPr lang="ru-RU" sz="10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4127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Цель: </a:t>
                      </a:r>
                      <a:r>
                        <a:rPr lang="ru-RU" sz="11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Побуждать </a:t>
                      </a: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детей объединяться в группы для совместной деятельности, договариваться между собой.</a:t>
                      </a:r>
                      <a:endParaRPr lang="ru-RU" sz="10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4127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6. Проговаривание стихотворения </a:t>
                      </a:r>
                      <a:r>
                        <a:rPr lang="ru-RU" sz="11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«</a:t>
                      </a:r>
                      <a:r>
                        <a:rPr kumimoji="0" lang="ru-RU" sz="1100" u="none" strike="noStrike" kern="1200" cap="none" spc="0" normalizeH="0" baseline="0" noProof="0" dirty="0" smtClean="0">
                          <a:ln>
                            <a:noFill/>
                          </a:ln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Осень наступила…</a:t>
                      </a:r>
                      <a:r>
                        <a:rPr lang="ru-RU" sz="11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»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Цель: </a:t>
                      </a:r>
                      <a:r>
                        <a:rPr kumimoji="0" lang="ru-RU" sz="1100" u="none" strike="noStrike" kern="1200" cap="none" spc="0" normalizeH="0" baseline="0" noProof="0" dirty="0" smtClean="0">
                          <a:ln>
                            <a:noFill/>
                          </a:ln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Выделять рифмующиеся слова и повторять их для облегчения заучивания</a:t>
                      </a:r>
                    </a:p>
                    <a:p>
                      <a:pPr marL="4127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2286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0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3177" marR="6317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0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1.Дыхательная гимнастика «Часики</a:t>
                      </a:r>
                      <a:r>
                        <a:rPr lang="ru-RU" sz="11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»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Цель: Развитие органов дыхания</a:t>
                      </a:r>
                      <a:endParaRPr lang="ru-RU" sz="10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2.Игровая ситуация «Кто одевается сам</a:t>
                      </a:r>
                      <a:r>
                        <a:rPr lang="ru-RU" sz="11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»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Цель:</a:t>
                      </a:r>
                      <a:r>
                        <a:rPr lang="ru-RU" sz="1100" baseline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совершенствование навыков самообслуживания</a:t>
                      </a:r>
                      <a:endParaRPr lang="ru-RU" sz="10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3.Игровая ситуация «Мишутка пьет молоко» </a:t>
                      </a:r>
                      <a:endParaRPr lang="ru-RU" sz="1100" dirty="0" smtClean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Цель: Формирования навыков культуры </a:t>
                      </a: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поведения за </a:t>
                      </a:r>
                      <a:r>
                        <a:rPr lang="ru-RU" sz="11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столом (пить молча, аккуратно, не проливая молоко, не разговаривать за столом)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4. Д/И</a:t>
                      </a:r>
                      <a:r>
                        <a:rPr lang="ru-RU" sz="1100" baseline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«Доскажи слово»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aseline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Цель: Активизировать речевую деятельность детей</a:t>
                      </a:r>
                      <a:endParaRPr lang="ru-RU" sz="10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3177" marR="6317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dirty="0" smtClean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Рисование на тему «Осень у нас в саду»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Тематические</a:t>
                      </a:r>
                      <a:r>
                        <a:rPr lang="ru-RU" sz="1200" baseline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картинки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aseline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Игрушка «Мишутка»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aseline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Мультифункциональная ширма (разноцветные листочки на липучках, солнышко и т.п.)</a:t>
                      </a:r>
                      <a:endParaRPr lang="ru-RU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3177" marR="63177" marT="0" marB="0"/>
                </a:tc>
              </a:tr>
            </a:tbl>
          </a:graphicData>
        </a:graphic>
      </p:graphicFrame>
      <p:sp>
        <p:nvSpPr>
          <p:cNvPr id="4" name="Прямоугольник 3"/>
          <p:cNvSpPr/>
          <p:nvPr/>
        </p:nvSpPr>
        <p:spPr>
          <a:xfrm>
            <a:off x="107504" y="631759"/>
            <a:ext cx="675049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r>
              <a:rPr lang="ru-RU" altLang="ru-RU" sz="1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Тема</a:t>
            </a:r>
            <a:r>
              <a:rPr lang="ru-RU" altLang="ru-RU" sz="1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altLang="ru-RU" sz="1400" u="sng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«Осень»                                </a:t>
            </a:r>
            <a:endParaRPr lang="ru-RU" altLang="ru-RU" sz="14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ru-RU" altLang="ru-RU" sz="1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Итоговое мероприятие</a:t>
            </a:r>
            <a:r>
              <a:rPr lang="ru-RU" altLang="ru-RU" sz="1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ru-RU" altLang="ru-RU" sz="1400" u="sng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1400" u="sng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Коллективная работа «Осень золотая»</a:t>
            </a:r>
            <a:endParaRPr lang="ru-RU" altLang="ru-RU" sz="1400" u="sng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34454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75933588"/>
              </p:ext>
            </p:extLst>
          </p:nvPr>
        </p:nvGraphicFramePr>
        <p:xfrm>
          <a:off x="467544" y="1196752"/>
          <a:ext cx="8140701" cy="3744415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{BC89EF96-8CEA-46FF-86C4-4CE0E7609802}</a:tableStyleId>
              </a:tblPr>
              <a:tblGrid>
                <a:gridCol w="1808491"/>
                <a:gridCol w="2098846"/>
                <a:gridCol w="2098846"/>
                <a:gridCol w="2134518"/>
              </a:tblGrid>
              <a:tr h="827332">
                <a:tc rowSpan="2"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День недели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Совместная деятельность 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взрослого и детей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Организация развивающей среды для самостоятельной деятельности детей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72910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Групповая, подгрупповая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Индивидуальная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187975"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Утро</a:t>
                      </a:r>
                      <a:r>
                        <a:rPr lang="ru-RU" sz="1600" b="1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: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endParaRPr lang="ru-RU" sz="1600" b="1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Прогулка</a:t>
                      </a:r>
                      <a:r>
                        <a:rPr lang="ru-RU" sz="1600" b="1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: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endParaRPr lang="ru-RU" sz="1600" b="1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Вечер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415749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Заголовок 1"/>
          <p:cNvSpPr>
            <a:spLocks noGrp="1"/>
          </p:cNvSpPr>
          <p:nvPr>
            <p:ph type="title"/>
          </p:nvPr>
        </p:nvSpPr>
        <p:spPr>
          <a:xfrm>
            <a:off x="395536" y="2060848"/>
            <a:ext cx="8229600" cy="4176464"/>
          </a:xfrm>
        </p:spPr>
        <p:txBody>
          <a:bodyPr/>
          <a:lstStyle/>
          <a:p>
            <a:r>
              <a:rPr lang="ru-RU" sz="6000" b="1" i="1" dirty="0" smtClean="0">
                <a:ln>
                  <a:solidFill>
                    <a:schemeClr val="tx1"/>
                  </a:solidFill>
                </a:ln>
                <a:effectLst>
                  <a:reflection blurRad="6350" stA="55000" endA="300" endPos="45500" dir="5400000" sy="-100000" algn="bl" rotWithShape="0"/>
                </a:effectLst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БЛАГОДАРЮ </a:t>
            </a:r>
            <a:br>
              <a:rPr lang="ru-RU" sz="6000" b="1" i="1" dirty="0" smtClean="0">
                <a:ln>
                  <a:solidFill>
                    <a:schemeClr val="tx1"/>
                  </a:solidFill>
                </a:ln>
                <a:effectLst>
                  <a:reflection blurRad="6350" stA="55000" endA="300" endPos="45500" dir="5400000" sy="-100000" algn="bl" rotWithShape="0"/>
                </a:effectLst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</a:br>
            <a:r>
              <a:rPr lang="ru-RU" sz="6000" b="1" i="1" dirty="0" smtClean="0">
                <a:ln>
                  <a:solidFill>
                    <a:schemeClr val="tx1"/>
                  </a:solidFill>
                </a:ln>
                <a:effectLst>
                  <a:reflection blurRad="6350" stA="55000" endA="300" endPos="45500" dir="5400000" sy="-100000" algn="bl" rotWithShape="0"/>
                </a:effectLst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ЗА ВНИМАНИЕ!</a:t>
            </a:r>
            <a:endParaRPr lang="ru-RU" sz="6000" dirty="0" smtClean="0">
              <a:ln>
                <a:solidFill>
                  <a:schemeClr val="tx1"/>
                </a:solidFill>
              </a:ln>
              <a:effectLst>
                <a:reflection blurRad="6350" stA="55000" endA="300" endPos="45500" dir="5400000" sy="-100000" algn="bl" rotWithShape="0"/>
              </a:effectLst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Заголовок 1"/>
          <p:cNvSpPr>
            <a:spLocks noGrp="1"/>
          </p:cNvSpPr>
          <p:nvPr>
            <p:ph type="title"/>
          </p:nvPr>
        </p:nvSpPr>
        <p:spPr>
          <a:xfrm>
            <a:off x="428625" y="2000250"/>
            <a:ext cx="8229600" cy="1000125"/>
          </a:xfrm>
        </p:spPr>
        <p:txBody>
          <a:bodyPr/>
          <a:lstStyle/>
          <a:p>
            <a:r>
              <a:rPr lang="ru-RU" sz="3600" b="1" dirty="0" smtClean="0">
                <a:effectLst>
                  <a:reflection blurRad="6350" stA="55000" endA="300" endPos="45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Планирование</a:t>
            </a:r>
          </a:p>
        </p:txBody>
      </p:sp>
      <p:sp>
        <p:nvSpPr>
          <p:cNvPr id="3075" name="Содержимое 2"/>
          <p:cNvSpPr>
            <a:spLocks noGrp="1"/>
          </p:cNvSpPr>
          <p:nvPr>
            <p:ph idx="1"/>
          </p:nvPr>
        </p:nvSpPr>
        <p:spPr>
          <a:xfrm>
            <a:off x="636934" y="2996952"/>
            <a:ext cx="8158163" cy="1205731"/>
          </a:xfrm>
        </p:spPr>
        <p:txBody>
          <a:bodyPr/>
          <a:lstStyle/>
          <a:p>
            <a:pPr indent="457200" algn="just">
              <a:spcAft>
                <a:spcPts val="0"/>
              </a:spcAft>
            </a:pPr>
            <a:r>
              <a:rPr lang="ru-RU" sz="1600" b="1" dirty="0" smtClean="0">
                <a:latin typeface="Times New Roman"/>
                <a:ea typeface="Times New Roman"/>
              </a:rPr>
              <a:t>План</a:t>
            </a:r>
            <a:r>
              <a:rPr lang="ru-RU" sz="1600" dirty="0" smtClean="0">
                <a:latin typeface="Times New Roman"/>
                <a:ea typeface="Times New Roman"/>
              </a:rPr>
              <a:t> - </a:t>
            </a:r>
            <a:r>
              <a:rPr lang="ru-RU" sz="1600" spc="-25" dirty="0">
                <a:latin typeface="Times New Roman"/>
                <a:ea typeface="Times New Roman"/>
              </a:rPr>
              <a:t>документ, в котором дается перечень дел (ме</a:t>
            </a:r>
            <a:r>
              <a:rPr lang="ru-RU" sz="1600" spc="-30" dirty="0">
                <a:latin typeface="Times New Roman"/>
                <a:ea typeface="Times New Roman"/>
              </a:rPr>
              <a:t>роприятий), порядок и последовательность их проведения, </a:t>
            </a:r>
            <a:r>
              <a:rPr lang="ru-RU" sz="1600" spc="-20" dirty="0">
                <a:latin typeface="Times New Roman"/>
                <a:ea typeface="Times New Roman"/>
              </a:rPr>
              <a:t>имеет определенное назначение в соответствии </a:t>
            </a:r>
            <a:r>
              <a:rPr lang="ru-RU" sz="1600" spc="-20" dirty="0" smtClean="0">
                <a:latin typeface="Times New Roman"/>
                <a:ea typeface="Times New Roman"/>
              </a:rPr>
              <a:t>с целью </a:t>
            </a:r>
            <a:r>
              <a:rPr lang="ru-RU" sz="1600" spc="-20" dirty="0">
                <a:latin typeface="Times New Roman"/>
                <a:ea typeface="Times New Roman"/>
              </a:rPr>
              <a:t>и </a:t>
            </a:r>
            <a:r>
              <a:rPr lang="ru-RU" sz="1600" dirty="0">
                <a:latin typeface="Times New Roman"/>
                <a:ea typeface="Times New Roman"/>
              </a:rPr>
              <a:t>свою структуру</a:t>
            </a:r>
            <a:r>
              <a:rPr lang="ru-RU" dirty="0">
                <a:latin typeface="Times New Roman"/>
                <a:ea typeface="Times New Roman"/>
              </a:rPr>
              <a:t>. </a:t>
            </a:r>
            <a:endParaRPr lang="ru-RU" dirty="0" smtClean="0">
              <a:latin typeface="Times New Roman"/>
              <a:ea typeface="Times New Roman"/>
            </a:endParaRPr>
          </a:p>
          <a:p>
            <a:pPr indent="457200" algn="just">
              <a:spcAft>
                <a:spcPts val="0"/>
              </a:spcAft>
            </a:pPr>
            <a:endParaRPr lang="ru-RU" dirty="0">
              <a:latin typeface="Times New Roman"/>
              <a:ea typeface="Times New Roman"/>
            </a:endParaRPr>
          </a:p>
          <a:p>
            <a:pPr marL="0" indent="0">
              <a:buNone/>
            </a:pPr>
            <a:endParaRPr lang="ru-RU" dirty="0" smtClean="0"/>
          </a:p>
        </p:txBody>
      </p:sp>
      <p:sp>
        <p:nvSpPr>
          <p:cNvPr id="2" name="Прямоугольник 1"/>
          <p:cNvSpPr/>
          <p:nvPr/>
        </p:nvSpPr>
        <p:spPr>
          <a:xfrm>
            <a:off x="899592" y="4221088"/>
            <a:ext cx="3096344" cy="91440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ОСНОВА ПЛАНИРОВАНИЯ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трелка вправо 2"/>
          <p:cNvSpPr/>
          <p:nvPr/>
        </p:nvSpPr>
        <p:spPr>
          <a:xfrm>
            <a:off x="4499992" y="4435972"/>
            <a:ext cx="978408" cy="484632"/>
          </a:xfrm>
          <a:prstGeom prst="rightArrow">
            <a:avLst/>
          </a:prstGeom>
          <a:ln>
            <a:solidFill>
              <a:schemeClr val="tx1"/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5940152" y="4202684"/>
            <a:ext cx="2520280" cy="932803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ЦЕЛЕПОЛАГАНИЕ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971600" y="5497760"/>
            <a:ext cx="3024336" cy="914400"/>
          </a:xfrm>
          <a:prstGeom prst="rect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lin ang="2700000" scaled="1"/>
            <a:tileRect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Диагностические данные</a:t>
            </a:r>
            <a:endParaRPr lang="ru-RU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Стрелка вправо 5"/>
          <p:cNvSpPr/>
          <p:nvPr/>
        </p:nvSpPr>
        <p:spPr>
          <a:xfrm>
            <a:off x="4510755" y="5712644"/>
            <a:ext cx="978408" cy="484632"/>
          </a:xfrm>
          <a:prstGeom prst="rightArrow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lin ang="10800000" scaled="1"/>
            <a:tileRect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5940152" y="5497760"/>
            <a:ext cx="2520280" cy="914400"/>
          </a:xfrm>
          <a:prstGeom prst="rect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lin ang="18900000" scaled="1"/>
            <a:tileRect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Цель</a:t>
            </a:r>
            <a:endParaRPr lang="ru-RU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Формулировка Цели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27353926"/>
              </p:ext>
            </p:extLst>
          </p:nvPr>
        </p:nvGraphicFramePr>
        <p:xfrm>
          <a:off x="228600" y="1124744"/>
          <a:ext cx="8663880" cy="5711571"/>
        </p:xfrm>
        <a:graphic>
          <a:graphicData uri="http://schemas.openxmlformats.org/drawingml/2006/table">
            <a:tbl>
              <a:tblPr>
                <a:tableStyleId>{BC89EF96-8CEA-46FF-86C4-4CE0E7609802}</a:tableStyleId>
              </a:tblPr>
              <a:tblGrid>
                <a:gridCol w="2591759"/>
                <a:gridCol w="6072121"/>
              </a:tblGrid>
              <a:tr h="728091"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b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 терминах педагогических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b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намерений воспитателя</a:t>
                      </a: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b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 терминах ожидаемого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b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результата обучения</a:t>
                      </a: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/>
                </a:tc>
              </a:tr>
              <a:tr h="4522851"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Изучить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Объяснить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Рассказать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Показать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Упражнять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Обратить внимание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Углубить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Расширить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Закрепить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Знакомить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Воспитывать 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b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Знания: </a:t>
                      </a:r>
                      <a:r>
                        <a:rPr kumimoji="0" lang="ru-RU" sz="18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-представление, понимание, понятие (видовое, родовое),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b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Умения:</a:t>
                      </a:r>
                      <a:r>
                        <a:rPr kumimoji="0" lang="ru-RU" sz="18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-называть,…-описывать состав, назначение …;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-обследовать…;  -составлять схему….; высказывать мнение…; действовать по плану…;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-формулировать вопрос…; рассказывать по плану…;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-проводить линию….; соединять…;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-анализировать,…сравнивать….;обобщать,  делать вывод…;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b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Способы творчества: </a:t>
                      </a:r>
                      <a:r>
                        <a:rPr kumimoji="0" lang="ru-RU" sz="18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решать проблему; строить предположения; предлагать варианты; отстаивать точку зрения; придумывать; создавать образ; ….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b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Отношение: </a:t>
                      </a:r>
                      <a:r>
                        <a:rPr kumimoji="0" lang="ru-RU" sz="18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эмоциональный отклик; умение подбирать слова  к отражению отношения; выражать эмоции; восхищение, любование, гордость, неприязнь, забота, …</a:t>
                      </a: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804723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6115050" cy="1154112"/>
          </a:xfrm>
        </p:spPr>
        <p:txBody>
          <a:bodyPr/>
          <a:lstStyle/>
          <a:p>
            <a:r>
              <a:rPr lang="ru-RU" sz="3600" b="1" dirty="0" smtClean="0">
                <a:effectLst>
                  <a:reflection blurRad="6350" stA="55000" endA="300" endPos="45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Основные принципы </a:t>
            </a:r>
            <a:br>
              <a:rPr lang="ru-RU" sz="3600" b="1" dirty="0" smtClean="0">
                <a:effectLst>
                  <a:reflection blurRad="6350" stA="55000" endA="300" endPos="45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3600" b="1" dirty="0" smtClean="0">
                <a:effectLst>
                  <a:reflection blurRad="6350" stA="55000" endA="300" endPos="45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при составлении плана</a:t>
            </a:r>
          </a:p>
        </p:txBody>
      </p:sp>
      <p:sp>
        <p:nvSpPr>
          <p:cNvPr id="4099" name="Содержимое 2"/>
          <p:cNvSpPr>
            <a:spLocks noGrp="1"/>
          </p:cNvSpPr>
          <p:nvPr>
            <p:ph idx="1"/>
          </p:nvPr>
        </p:nvSpPr>
        <p:spPr>
          <a:xfrm>
            <a:off x="500063" y="1714500"/>
            <a:ext cx="6520209" cy="4954588"/>
          </a:xfrm>
        </p:spPr>
        <p:txBody>
          <a:bodyPr/>
          <a:lstStyle/>
          <a:p>
            <a:pPr lvl="0">
              <a:buClr>
                <a:srgbClr val="00007D"/>
              </a:buClr>
              <a:buSzPct val="75000"/>
              <a:buFont typeface="Wingdings" pitchFamily="2" charset="2"/>
              <a:buChar char="n"/>
            </a:pPr>
            <a:r>
              <a:rPr lang="ru-RU" altLang="ru-RU" sz="1800" kern="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принцип </a:t>
            </a:r>
            <a:r>
              <a:rPr lang="ru-RU" altLang="ru-RU" sz="1800" kern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развивающего образования, целью которого является развитие каждого ребенка;</a:t>
            </a:r>
          </a:p>
          <a:p>
            <a:pPr lvl="0">
              <a:buClr>
                <a:srgbClr val="00007D"/>
              </a:buClr>
              <a:buSzPct val="75000"/>
              <a:buFont typeface="Wingdings" pitchFamily="2" charset="2"/>
              <a:buChar char="n"/>
            </a:pPr>
            <a:r>
              <a:rPr lang="ru-RU" altLang="ru-RU" sz="1800" kern="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комплексно-тематический принцип </a:t>
            </a:r>
            <a:r>
              <a:rPr lang="ru-RU" altLang="ru-RU" sz="1800" kern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построения образовательного процесса;</a:t>
            </a:r>
          </a:p>
          <a:p>
            <a:pPr lvl="0">
              <a:buClr>
                <a:srgbClr val="00007D"/>
              </a:buClr>
              <a:buSzPct val="75000"/>
              <a:buFont typeface="Wingdings" pitchFamily="2" charset="2"/>
              <a:buChar char="n"/>
            </a:pPr>
            <a:r>
              <a:rPr lang="ru-RU" altLang="ru-RU" sz="1800" kern="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принцип </a:t>
            </a:r>
            <a:r>
              <a:rPr lang="ru-RU" altLang="ru-RU" sz="1800" kern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интеграции образовательных областей в соответствии с возрастными возможностями и особенностями </a:t>
            </a:r>
            <a:r>
              <a:rPr lang="ru-RU" altLang="ru-RU" sz="1800" kern="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детей;</a:t>
            </a:r>
            <a:endParaRPr lang="ru-RU" altLang="ru-RU" sz="1800" kern="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>
              <a:buClr>
                <a:srgbClr val="00007D"/>
              </a:buClr>
              <a:buSzPct val="75000"/>
              <a:buFont typeface="Wingdings" pitchFamily="2" charset="2"/>
              <a:buChar char="n"/>
            </a:pPr>
            <a:r>
              <a:rPr lang="ru-RU" altLang="ru-RU" sz="1800" kern="0" dirty="0" smtClean="0">
                <a:latin typeface="Times New Roman" pitchFamily="18" charset="0"/>
                <a:cs typeface="Times New Roman" pitchFamily="18" charset="0"/>
              </a:rPr>
              <a:t>обеспечение единства </a:t>
            </a:r>
            <a:r>
              <a:rPr lang="ru-RU" altLang="ru-RU" sz="1800" b="1" i="1" u="sng" kern="0" dirty="0">
                <a:latin typeface="Times New Roman" pitchFamily="18" charset="0"/>
                <a:cs typeface="Times New Roman" pitchFamily="18" charset="0"/>
              </a:rPr>
              <a:t>четырёхкомпонентной структуры целей</a:t>
            </a:r>
            <a:r>
              <a:rPr lang="ru-RU" altLang="ru-RU" sz="1800" kern="0" dirty="0">
                <a:latin typeface="Times New Roman" pitchFamily="18" charset="0"/>
                <a:cs typeface="Times New Roman" pitchFamily="18" charset="0"/>
              </a:rPr>
              <a:t>: знания, умения, навыки, </a:t>
            </a:r>
            <a:r>
              <a:rPr lang="ru-RU" altLang="ru-RU" sz="1800" b="1" i="1" u="sng" kern="0" dirty="0">
                <a:latin typeface="Times New Roman" pitchFamily="18" charset="0"/>
                <a:cs typeface="Times New Roman" pitchFamily="18" charset="0"/>
              </a:rPr>
              <a:t>творческая инициатива</a:t>
            </a:r>
          </a:p>
          <a:p>
            <a:pPr lvl="0">
              <a:buClr>
                <a:srgbClr val="00007D"/>
              </a:buClr>
              <a:buSzPct val="75000"/>
              <a:buFont typeface="Wingdings" pitchFamily="2" charset="2"/>
              <a:buChar char="n"/>
            </a:pPr>
            <a:r>
              <a:rPr lang="ru-RU" altLang="ru-RU" sz="1800" kern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планируемое содержание и формы организации детей должны соответствовать возрастным и психолого-педагогическим основам дошкольной </a:t>
            </a:r>
            <a:r>
              <a:rPr lang="ru-RU" altLang="ru-RU" sz="1800" kern="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педагогики и носить гуманистический характер.</a:t>
            </a:r>
            <a:endParaRPr lang="ru-RU" altLang="ru-RU" sz="1800" kern="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 smtClean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Виды планов</a:t>
            </a:r>
            <a:endParaRPr lang="ru-RU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" name="Схема 2"/>
          <p:cNvGraphicFramePr/>
          <p:nvPr>
            <p:extLst>
              <p:ext uri="{D42A27DB-BD31-4B8C-83A1-F6EECF244321}">
                <p14:modId xmlns:p14="http://schemas.microsoft.com/office/powerpoint/2010/main" val="1388457232"/>
              </p:ext>
            </p:extLst>
          </p:nvPr>
        </p:nvGraphicFramePr>
        <p:xfrm>
          <a:off x="683568" y="1340768"/>
          <a:ext cx="7848872" cy="51125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0692713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3" grpId="0">
        <p:bldAsOne/>
      </p:bldGraphic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25121"/>
            <a:ext cx="8229600" cy="883599"/>
          </a:xfrm>
        </p:spPr>
        <p:txBody>
          <a:bodyPr/>
          <a:lstStyle/>
          <a:p>
            <a:r>
              <a:rPr lang="ru-RU" altLang="ru-RU" sz="2800" b="1" kern="0" dirty="0">
                <a:solidFill>
                  <a:srgbClr val="000000"/>
                </a:solidFill>
                <a:effectLst>
                  <a:reflection blurRad="6350" stA="55000" endA="300" endPos="45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Содержания плана воспитателя</a:t>
            </a:r>
            <a:endParaRPr lang="ru-RU" b="1" dirty="0">
              <a:effectLst>
                <a:reflection blurRad="6350" stA="55000" endA="300" endPos="455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07504" y="2060848"/>
            <a:ext cx="9036496" cy="44750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just" defTabSz="89535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>
                <a:srgbClr val="00007D"/>
              </a:buClr>
              <a:buSzPct val="75000"/>
              <a:buFontTx/>
              <a:buNone/>
              <a:tabLst/>
              <a:defRPr/>
            </a:pPr>
            <a:r>
              <a:rPr kumimoji="0" lang="ru-RU" altLang="ru-RU" sz="16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Титульный лист</a:t>
            </a:r>
          </a:p>
          <a:p>
            <a:pPr marL="0" marR="0" lvl="0" indent="0" algn="just" defTabSz="89535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>
                <a:srgbClr val="00007D"/>
              </a:buClr>
              <a:buSzPct val="75000"/>
              <a:buFontTx/>
              <a:buNone/>
              <a:tabLst/>
              <a:defRPr/>
            </a:pPr>
            <a:r>
              <a:rPr kumimoji="0" lang="ru-RU" altLang="ru-RU" sz="16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1.</a:t>
            </a:r>
            <a:r>
              <a:rPr kumimoji="0" lang="ru-RU" altLang="ru-RU" sz="160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sz="16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Оперативная </a:t>
            </a:r>
            <a:r>
              <a:rPr kumimoji="0" lang="ru-RU" altLang="ru-RU" sz="16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информация:</a:t>
            </a:r>
            <a:endParaRPr kumimoji="0" lang="ru-RU" altLang="ru-RU" sz="16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just" defTabSz="89535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>
                <a:srgbClr val="00007D"/>
              </a:buClr>
              <a:buSzPct val="75000"/>
              <a:buFontTx/>
              <a:buNone/>
              <a:tabLst/>
              <a:defRPr/>
            </a:pPr>
            <a:r>
              <a:rPr kumimoji="0" lang="ru-RU" altLang="ru-RU" sz="160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1.1. список детей</a:t>
            </a:r>
          </a:p>
          <a:p>
            <a:pPr marL="0" marR="0" lvl="0" indent="0" algn="just" defTabSz="89535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>
                <a:srgbClr val="00007D"/>
              </a:buClr>
              <a:buSzPct val="75000"/>
              <a:buFontTx/>
              <a:buNone/>
              <a:tabLst/>
              <a:defRPr/>
            </a:pPr>
            <a:r>
              <a:rPr kumimoji="0" lang="ru-RU" altLang="ru-RU" sz="160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1.2. режим дня</a:t>
            </a:r>
          </a:p>
          <a:p>
            <a:pPr marL="0" marR="0" lvl="0" indent="0" algn="just" defTabSz="89535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>
                <a:srgbClr val="00007D"/>
              </a:buClr>
              <a:buSzPct val="75000"/>
              <a:buFontTx/>
              <a:buNone/>
              <a:tabLst/>
              <a:defRPr/>
            </a:pPr>
            <a:r>
              <a:rPr kumimoji="0" lang="ru-RU" altLang="ru-RU" sz="160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1.3. </a:t>
            </a:r>
            <a:r>
              <a:rPr kumimoji="0" lang="ru-RU" altLang="ru-RU" sz="160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расписание </a:t>
            </a:r>
            <a:r>
              <a:rPr kumimoji="0" lang="ru-RU" altLang="ru-RU" sz="160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непосредственно образовательной </a:t>
            </a:r>
            <a:r>
              <a:rPr kumimoji="0" lang="ru-RU" altLang="ru-RU" sz="160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деятельности</a:t>
            </a:r>
            <a:endParaRPr kumimoji="0" lang="ru-RU" altLang="ru-RU" sz="160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just" defTabSz="89535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>
                <a:srgbClr val="00007D"/>
              </a:buClr>
              <a:buSzPct val="75000"/>
              <a:buFontTx/>
              <a:buNone/>
              <a:tabLst/>
              <a:defRPr/>
            </a:pPr>
            <a:r>
              <a:rPr kumimoji="0" lang="ru-RU" altLang="ru-RU" sz="16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2.</a:t>
            </a:r>
            <a:r>
              <a:rPr kumimoji="0" lang="ru-RU" altLang="ru-RU" sz="160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sz="16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Физкультурно-оздоровительная </a:t>
            </a:r>
            <a:r>
              <a:rPr kumimoji="0" lang="ru-RU" altLang="ru-RU" sz="16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работа:</a:t>
            </a:r>
            <a:endParaRPr kumimoji="0" lang="ru-RU" altLang="ru-RU" sz="16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just" defTabSz="89535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>
                <a:srgbClr val="00007D"/>
              </a:buClr>
              <a:buSzPct val="75000"/>
              <a:buFontTx/>
              <a:buNone/>
              <a:tabLst/>
              <a:defRPr/>
            </a:pPr>
            <a:r>
              <a:rPr kumimoji="0" lang="ru-RU" altLang="ru-RU" sz="160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2.1. </a:t>
            </a:r>
            <a:r>
              <a:rPr kumimoji="0" lang="ru-RU" altLang="ru-RU" sz="160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формирование </a:t>
            </a:r>
            <a:r>
              <a:rPr kumimoji="0" lang="ru-RU" altLang="ru-RU" sz="160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культурно-гигиенических навыков</a:t>
            </a:r>
          </a:p>
          <a:p>
            <a:pPr marL="0" marR="0" lvl="0" indent="0" algn="just" defTabSz="89535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>
                <a:srgbClr val="00007D"/>
              </a:buClr>
              <a:buSzPct val="75000"/>
              <a:buFontTx/>
              <a:buNone/>
              <a:tabLst/>
              <a:defRPr/>
            </a:pPr>
            <a:r>
              <a:rPr kumimoji="0" lang="ru-RU" altLang="ru-RU" sz="160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2.2 </a:t>
            </a:r>
            <a:r>
              <a:rPr kumimoji="0" lang="ru-RU" altLang="ru-RU" sz="160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комплексы </a:t>
            </a:r>
            <a:r>
              <a:rPr kumimoji="0" lang="ru-RU" altLang="ru-RU" sz="160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утренней гимнастики</a:t>
            </a:r>
          </a:p>
          <a:p>
            <a:pPr marL="0" marR="0" lvl="0" indent="0" algn="just" defTabSz="89535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>
                <a:srgbClr val="00007D"/>
              </a:buClr>
              <a:buSzPct val="75000"/>
              <a:buFontTx/>
              <a:buNone/>
              <a:tabLst/>
              <a:defRPr/>
            </a:pPr>
            <a:r>
              <a:rPr kumimoji="0" lang="ru-RU" altLang="ru-RU" sz="160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2.3. упражнения на релаксацию</a:t>
            </a:r>
          </a:p>
          <a:p>
            <a:pPr marL="0" marR="0" lvl="0" indent="0" algn="just" defTabSz="89535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>
                <a:srgbClr val="00007D"/>
              </a:buClr>
              <a:buSzPct val="75000"/>
              <a:buFontTx/>
              <a:buNone/>
              <a:tabLst/>
              <a:defRPr/>
            </a:pPr>
            <a:r>
              <a:rPr kumimoji="0" lang="ru-RU" altLang="ru-RU" sz="160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2.4. </a:t>
            </a:r>
            <a:r>
              <a:rPr kumimoji="0" lang="ru-RU" altLang="ru-RU" sz="160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пальчиковой </a:t>
            </a:r>
            <a:r>
              <a:rPr kumimoji="0" lang="ru-RU" altLang="ru-RU" sz="160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гимнастики</a:t>
            </a:r>
          </a:p>
          <a:p>
            <a:pPr marL="0" marR="0" lvl="0" indent="0" algn="just" defTabSz="89535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>
                <a:srgbClr val="00007D"/>
              </a:buClr>
              <a:buSzPct val="75000"/>
              <a:buFontTx/>
              <a:buNone/>
              <a:tabLst/>
              <a:defRPr/>
            </a:pPr>
            <a:r>
              <a:rPr kumimoji="0" lang="ru-RU" altLang="ru-RU" sz="160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2.5. комплексы </a:t>
            </a:r>
            <a:r>
              <a:rPr kumimoji="0" lang="ru-RU" altLang="ru-RU" sz="160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физкультминуток</a:t>
            </a:r>
            <a:endParaRPr kumimoji="0" lang="ru-RU" altLang="ru-RU" sz="160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just" defTabSz="89535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>
                <a:srgbClr val="00007D"/>
              </a:buClr>
              <a:buSzPct val="75000"/>
              <a:buFontTx/>
              <a:buNone/>
              <a:tabLst/>
              <a:defRPr/>
            </a:pPr>
            <a:r>
              <a:rPr kumimoji="0" lang="ru-RU" altLang="ru-RU" sz="16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3.</a:t>
            </a:r>
            <a:r>
              <a:rPr kumimoji="0" lang="ru-RU" altLang="ru-RU" sz="160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sz="16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Планирование по развитию бытовой деятельности в режимных моментах</a:t>
            </a:r>
          </a:p>
          <a:p>
            <a:pPr marL="0" marR="0" lvl="0" indent="0" algn="just" defTabSz="89535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>
                <a:srgbClr val="00007D"/>
              </a:buClr>
              <a:buSzPct val="75000"/>
              <a:buFontTx/>
              <a:buNone/>
              <a:tabLst/>
              <a:defRPr/>
            </a:pPr>
            <a:r>
              <a:rPr kumimoji="0" lang="ru-RU" altLang="ru-RU" sz="16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4. Руководство игровой деятельностью: развитие сюжетно-ролевой игры</a:t>
            </a:r>
          </a:p>
          <a:p>
            <a:pPr marL="0" marR="0" lvl="0" indent="0" algn="just" defTabSz="89535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>
                <a:srgbClr val="00007D"/>
              </a:buClr>
              <a:buSzPct val="75000"/>
              <a:buFontTx/>
              <a:buNone/>
              <a:tabLst/>
              <a:defRPr/>
            </a:pPr>
            <a:r>
              <a:rPr kumimoji="0" lang="ru-RU" altLang="ru-RU" sz="16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5.Темы работы с детьми на месяц( название темы, содержание, сроки)</a:t>
            </a:r>
          </a:p>
          <a:p>
            <a:pPr marL="0" marR="0" lvl="0" indent="0" algn="just" defTabSz="89535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>
                <a:srgbClr val="00007D"/>
              </a:buClr>
              <a:buSzPct val="75000"/>
              <a:buFontTx/>
              <a:buNone/>
              <a:tabLst/>
              <a:defRPr/>
            </a:pPr>
            <a:r>
              <a:rPr kumimoji="0" lang="ru-RU" altLang="ru-RU" sz="16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6.Реализация  принципа интеграции через систему задач  ( по каждой из тем)</a:t>
            </a:r>
          </a:p>
          <a:p>
            <a:pPr marL="0" marR="0" lvl="0" indent="0" algn="just" defTabSz="89535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>
                <a:srgbClr val="00007D"/>
              </a:buClr>
              <a:buSzPct val="75000"/>
              <a:buFontTx/>
              <a:buNone/>
              <a:tabLst/>
              <a:defRPr/>
            </a:pPr>
            <a:r>
              <a:rPr kumimoji="0" lang="ru-RU" altLang="ru-RU" sz="16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7.Взаимодействие с родителями и с социумом ( по теме)</a:t>
            </a:r>
          </a:p>
          <a:p>
            <a:pPr marL="0" marR="0" lvl="0" indent="0" algn="just" defTabSz="89535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>
                <a:srgbClr val="00007D"/>
              </a:buClr>
              <a:buSzPct val="75000"/>
              <a:buFontTx/>
              <a:buNone/>
              <a:tabLst/>
              <a:defRPr/>
            </a:pPr>
            <a:r>
              <a:rPr kumimoji="0" lang="ru-RU" altLang="ru-RU" sz="16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8. Содержание непосредственно образовательной деятельности ( НОД)-по каждой из </a:t>
            </a:r>
            <a:r>
              <a:rPr kumimoji="0" lang="ru-RU" altLang="ru-RU" sz="16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тем</a:t>
            </a:r>
            <a:endParaRPr kumimoji="0" lang="ru-RU" altLang="ru-RU" sz="16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just" defTabSz="89535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>
                <a:srgbClr val="00007D"/>
              </a:buClr>
              <a:buSzPct val="75000"/>
              <a:buFontTx/>
              <a:buNone/>
              <a:tabLst/>
              <a:defRPr/>
            </a:pPr>
            <a:r>
              <a:rPr kumimoji="0" lang="ru-RU" altLang="ru-RU" sz="16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9. Планирование </a:t>
            </a:r>
            <a:r>
              <a:rPr kumimoji="0" lang="ru-RU" altLang="ru-RU" sz="1600" b="1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воспитательно</a:t>
            </a:r>
            <a:r>
              <a:rPr kumimoji="0" lang="ru-RU" altLang="ru-RU" sz="16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sz="16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- образовательной </a:t>
            </a:r>
            <a:r>
              <a:rPr kumimoji="0" lang="ru-RU" altLang="ru-RU" sz="16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работы </a:t>
            </a:r>
            <a:endParaRPr kumimoji="0" lang="ru-RU" sz="1600" b="1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42720070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117160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Структура перспективного </a:t>
            </a:r>
            <a:br>
              <a:rPr lang="ru-RU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к-Т плана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54843033"/>
              </p:ext>
            </p:extLst>
          </p:nvPr>
        </p:nvGraphicFramePr>
        <p:xfrm>
          <a:off x="323528" y="2276872"/>
          <a:ext cx="8382000" cy="3531021"/>
        </p:xfrm>
        <a:graphic>
          <a:graphicData uri="http://schemas.openxmlformats.org/drawingml/2006/table">
            <a:tbl>
              <a:tblPr>
                <a:tableStyleId>{BC89EF96-8CEA-46FF-86C4-4CE0E7609802}</a:tableStyleId>
              </a:tblPr>
              <a:tblGrid>
                <a:gridCol w="2971800"/>
                <a:gridCol w="1600200"/>
                <a:gridCol w="3810000"/>
              </a:tblGrid>
              <a:tr h="504432"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u="none" strike="noStrike" cap="all" normalizeH="0" baseline="0" dirty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Тема</a:t>
                      </a:r>
                      <a:endParaRPr kumimoji="0" lang="ru-RU" sz="2000" b="1" i="0" u="none" strike="noStrike" cap="all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3988" marR="63988" marT="0" marB="0" anchor="ctr" horzOverflow="overflow"/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u="none" strike="noStrike" cap="all" normalizeH="0" baseline="0" dirty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Период</a:t>
                      </a:r>
                      <a:endParaRPr kumimoji="0" lang="ru-RU" sz="2000" b="1" i="0" u="none" strike="noStrike" cap="all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3988" marR="63988" marT="0" marB="0" anchor="ctr" horzOverflow="overflow"/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u="none" strike="noStrike" cap="all" normalizeH="0" baseline="0" dirty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Итоговое  мероприятие</a:t>
                      </a:r>
                      <a:endParaRPr kumimoji="0" lang="ru-RU" sz="2000" b="1" i="0" u="none" strike="noStrike" cap="all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3988" marR="63988" marT="0" marB="0" anchor="ctr" horzOverflow="overflow"/>
                </a:tc>
              </a:tr>
              <a:tr h="3026589"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7200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Определить самостоятельно             </a:t>
                      </a:r>
                    </a:p>
                    <a:p>
                      <a:pPr marL="7200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с учетом </a:t>
                      </a:r>
                    </a:p>
                    <a:p>
                      <a:pPr marL="7200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*Программы ДОУ </a:t>
                      </a:r>
                    </a:p>
                    <a:p>
                      <a:pPr marL="7200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*имеющихся разработок *местных условий</a:t>
                      </a:r>
                      <a:endParaRPr kumimoji="0" lang="ru-RU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3988" marR="63988" marT="0" marB="0" horzOverflow="overflow"/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- 1 неделя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- 10 дней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- 2 недели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-"/>
                        <a:tabLst/>
                      </a:pPr>
                      <a:r>
                        <a:rPr kumimoji="0" lang="ru-RU" sz="20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3 недели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-"/>
                        <a:tabLst/>
                      </a:pPr>
                      <a:r>
                        <a:rPr kumimoji="0" lang="ru-RU" sz="20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1 месяц</a:t>
                      </a: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3988" marR="63988" marT="0" marB="0" horzOverflow="overflow"/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Развлечение, Викторина,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Выставка, КВН, Соревнование,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Праздник,  Смотр,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Концерт, Вечер досуга,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Презентация проекта и т.п.</a:t>
                      </a: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3988" marR="63988" marT="0" marB="0" horzOverflow="overflow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795926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lvl="0" algn="ctr" fontAlgn="base">
              <a:spcBef>
                <a:spcPct val="50000"/>
              </a:spcBef>
              <a:spcAft>
                <a:spcPct val="0"/>
              </a:spcAft>
            </a:pPr>
            <a:r>
              <a:rPr lang="ru-RU" altLang="ru-RU" sz="3200" b="1" cap="none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Фрагмент комплексно-тематического </a:t>
            </a:r>
            <a:br>
              <a:rPr lang="ru-RU" altLang="ru-RU" sz="3200" b="1" cap="none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</a:br>
            <a:r>
              <a:rPr lang="ru-RU" altLang="ru-RU" sz="3200" b="1" cap="none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         </a:t>
            </a:r>
            <a:r>
              <a:rPr lang="ru-RU" altLang="ru-RU" sz="3200" b="1" cap="none" dirty="0" smtClean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планирования</a:t>
            </a:r>
            <a:r>
              <a:rPr lang="ru-RU" altLang="ru-RU" b="1" cap="none" dirty="0">
                <a:solidFill>
                  <a:srgbClr val="FF0000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/>
            </a:r>
            <a:br>
              <a:rPr lang="ru-RU" altLang="ru-RU" b="1" cap="none" dirty="0">
                <a:solidFill>
                  <a:srgbClr val="FF0000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</a:b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36448920"/>
              </p:ext>
            </p:extLst>
          </p:nvPr>
        </p:nvGraphicFramePr>
        <p:xfrm>
          <a:off x="179512" y="1108934"/>
          <a:ext cx="8784973" cy="5749066"/>
        </p:xfrm>
        <a:graphic>
          <a:graphicData uri="http://schemas.openxmlformats.org/drawingml/2006/table">
            <a:tbl>
              <a:tblPr>
                <a:tableStyleId>{BC89EF96-8CEA-46FF-86C4-4CE0E7609802}</a:tableStyleId>
              </a:tblPr>
              <a:tblGrid>
                <a:gridCol w="864094"/>
                <a:gridCol w="5340630"/>
                <a:gridCol w="1101490"/>
                <a:gridCol w="1478759"/>
              </a:tblGrid>
              <a:tr h="658906"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Тема</a:t>
                      </a: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Содержание работы</a:t>
                      </a: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Период</a:t>
                      </a: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Итоговое мероприятие</a:t>
                      </a: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/>
                </a:tc>
              </a:tr>
              <a:tr h="1861374"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Осень </a:t>
                      </a: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Расширить представления детей об осени(сезонные изменения в природе, одежде людей, на участке детского сада), Развивать умение устанавливать простейшие связи между явлениями живой и неживой природы (похолодало-исчезли бабочки, отцвели цветы и т.д.), о временах сбора урожая, об овощах, фруктах, грибах, ягодах. Знакомить с сельскохозяйственными профессиями. Развивать умение замечать красоту осенней природы. Знакомить с некоторыми особенностями поведения лесных зверей и птиц. Расширять представления о правилах безопасного поведения в природе. Воспитывать бережное отношение к природе. Формировать элементарные экологические представления.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 – 4 неделя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сентября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Праздник «Осень золотая»</a:t>
                      </a: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Выставка детского творчества</a:t>
                      </a:r>
                    </a:p>
                  </a:txBody>
                  <a:tcPr horzOverflow="overflow"/>
                </a:tc>
              </a:tr>
              <a:tr h="2255520"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Я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 мире человек</a:t>
                      </a: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Расширять представления о здоровье и здоровом образе жизни. Расширять представления о своей семье. Формировать первоначальные представления о родственных представлениях (сын, дочь, мама, папа и т.д.). Закреплять знание имени, фамилии и возраста, имен родителей. Знакомит детей с профессиями родителей. Воспитывать уважение к труду близких взрослых. Формировать положительную самооценку, образ «Я» (помогать каждому ребенку как можно чаще убеждаться  в том, что он хороший, что его любят). Развивать представления о своем внешнем облике. Воспитывать чувство эмпатии к близким. Формировать уважительное , заботливое отношение к пожилым родственникам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1-3 неделя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октября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День здоровья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218881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116632"/>
            <a:ext cx="8686800" cy="841248"/>
          </a:xfrm>
        </p:spPr>
        <p:txBody>
          <a:bodyPr>
            <a:normAutofit fontScale="90000"/>
          </a:bodyPr>
          <a:lstStyle/>
          <a:p>
            <a:pPr lvl="0" algn="ctr">
              <a:spcBef>
                <a:spcPts val="0"/>
              </a:spcBef>
            </a:pPr>
            <a:r>
              <a:rPr lang="ru-RU" b="1" cap="none" dirty="0">
                <a:ln w="11430"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Фрагмент перспективного плана</a:t>
            </a:r>
            <a:r>
              <a:rPr lang="ru-RU" b="1" cap="none" dirty="0">
                <a:ln w="11430"/>
                <a:solidFill>
                  <a:schemeClr val="tx1"/>
                </a:solidFill>
                <a:effectLst>
                  <a:glow rad="63500">
                    <a:srgbClr val="6076B4">
                      <a:satMod val="175000"/>
                      <a:alpha val="40000"/>
                    </a:srgbClr>
                  </a:glow>
                </a:effectLst>
                <a:latin typeface="Times New Roman" pitchFamily="18" charset="0"/>
                <a:ea typeface="+mn-ea"/>
                <a:cs typeface="Times New Roman" pitchFamily="18" charset="0"/>
              </a:rPr>
              <a:t/>
            </a:r>
            <a:br>
              <a:rPr lang="ru-RU" b="1" cap="none" dirty="0">
                <a:ln w="11430"/>
                <a:solidFill>
                  <a:schemeClr val="tx1"/>
                </a:solidFill>
                <a:effectLst>
                  <a:glow rad="63500">
                    <a:srgbClr val="6076B4">
                      <a:satMod val="175000"/>
                      <a:alpha val="40000"/>
                    </a:srgbClr>
                  </a:glow>
                </a:effectLst>
                <a:latin typeface="Times New Roman" pitchFamily="18" charset="0"/>
                <a:ea typeface="+mn-ea"/>
                <a:cs typeface="Times New Roman" pitchFamily="18" charset="0"/>
              </a:rPr>
            </a:br>
            <a:endParaRPr lang="ru-RU" sz="3200" b="1" dirty="0">
              <a:solidFill>
                <a:schemeClr val="tx1"/>
              </a:solidFill>
              <a:effectLst>
                <a:glow rad="63500">
                  <a:srgbClr val="6076B4">
                    <a:satMod val="175000"/>
                    <a:alpha val="40000"/>
                  </a:srgbClr>
                </a:glow>
              </a:effectLst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99631522"/>
              </p:ext>
            </p:extLst>
          </p:nvPr>
        </p:nvGraphicFramePr>
        <p:xfrm>
          <a:off x="107505" y="548679"/>
          <a:ext cx="8928992" cy="6224994"/>
        </p:xfrm>
        <a:graphic>
          <a:graphicData uri="http://schemas.openxmlformats.org/drawingml/2006/table">
            <a:tbl>
              <a:tblPr>
                <a:tableStyleId>{BC89EF96-8CEA-46FF-86C4-4CE0E7609802}</a:tableStyleId>
              </a:tblPr>
              <a:tblGrid>
                <a:gridCol w="1856929"/>
                <a:gridCol w="1671479"/>
                <a:gridCol w="1575057"/>
                <a:gridCol w="1552856"/>
                <a:gridCol w="1101655"/>
                <a:gridCol w="1171016"/>
              </a:tblGrid>
              <a:tr h="481743"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Palatino Linotype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Palatino Linotype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Palatino Linotype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Palatino Linotype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Palatino Linotype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Palatino Linotype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Palatino Linotype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Palatino Linotype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Palatino Linotype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Непосредственно образовательная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деятельность. </a:t>
                      </a:r>
                      <a:endParaRPr kumimoji="0" lang="ru-RU" sz="11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5911" marR="45911" marT="0" marB="0" horzOverflow="overflow"/>
                </a:tc>
                <a:tc gridSpan="3"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Palatino Linotype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Palatino Linotype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Palatino Linotype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Palatino Linotype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Palatino Linotype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Palatino Linotype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Palatino Linotype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Palatino Linotype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Palatino Linotype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Образовательная деятельность в режимных моментах </a:t>
                      </a:r>
                      <a:endParaRPr kumimoji="0" lang="ru-RU" sz="11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5911" marR="45911" marT="0" marB="0" horzOverflow="overflow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Palatino Linotype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Palatino Linotype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Palatino Linotype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Palatino Linotype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Palatino Linotype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Palatino Linotype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Palatino Linotype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Palatino Linotype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Palatino Linotype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Совместная деятельность взрослых и детей. </a:t>
                      </a:r>
                      <a:endParaRPr kumimoji="0" lang="ru-RU" sz="11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5911" marR="45911" marT="0" marB="0" horzOverflow="overflow"/>
                </a:tc>
                <a:tc rowSpan="2"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Palatino Linotype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Palatino Linotype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Palatino Linotype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Palatino Linotype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Palatino Linotype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Palatino Linotype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Palatino Linotype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Palatino Linotype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Palatino Linotype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Работа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 родителями </a:t>
                      </a:r>
                      <a:endParaRPr kumimoji="0" lang="ru-RU" sz="11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5911" marR="45911" marT="0" marB="0" horzOverflow="overflow"/>
                </a:tc>
              </a:tr>
              <a:tr h="553750"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Palatino Linotype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Palatino Linotype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Palatino Linotype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Palatino Linotype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Palatino Linotype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Palatino Linotype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Palatino Linotype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Palatino Linotype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Palatino Linotype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Изобразительная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деятельность </a:t>
                      </a:r>
                      <a:endParaRPr kumimoji="0" lang="ru-RU" sz="11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5911" marR="45911" marT="0" marB="0" horzOverflow="overflow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Palatino Linotype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Palatino Linotype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Palatino Linotype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Palatino Linotype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Palatino Linotype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Palatino Linotype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Palatino Linotype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Palatino Linotype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Palatino Linotype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Развитие речи,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чтение худ. литературы </a:t>
                      </a:r>
                      <a:endParaRPr kumimoji="0" lang="ru-RU" sz="11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5911" marR="45911" marT="0" marB="0" horzOverflow="overflow"/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Palatino Linotype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Palatino Linotype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Palatino Linotype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Palatino Linotype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Palatino Linotype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Palatino Linotype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Palatino Linotype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Palatino Linotype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Palatino Linotype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Познавательное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развитие</a:t>
                      </a:r>
                      <a:endParaRPr kumimoji="0" lang="ru-RU" sz="11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5911" marR="45911" marT="0" marB="0" horzOverflow="overflow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Palatino Linotype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Palatino Linotype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Palatino Linotype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Palatino Linotype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Palatino Linotype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Palatino Linotype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Palatino Linotype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Palatino Linotype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Palatino Linotype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Игровая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деятельность</a:t>
                      </a:r>
                      <a:endParaRPr kumimoji="0" lang="ru-RU" sz="11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5911" marR="45911" marT="0" marB="0" horzOverflow="overflow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030413"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Palatino Linotype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Palatino Linotype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Palatino Linotype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Palatino Linotype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Palatino Linotype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Palatino Linotype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Palatino Linotype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Palatino Linotype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Palatino Linotype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u="sng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Рисование: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« В нашем саду листопад».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u="sng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Цель: </a:t>
                      </a:r>
                      <a:r>
                        <a:rPr kumimoji="0" lang="ru-RU" sz="1100" u="none" strike="noStrike" kern="1200" cap="none" spc="0" normalizeH="0" baseline="0" noProof="0" dirty="0" smtClean="0">
                          <a:ln>
                            <a:noFill/>
                          </a:ln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Формировать умение создавать ритмические композиции и сочетать разные техники (карандаши, пальчики/ватные палочки).</a:t>
                      </a:r>
                      <a:endParaRPr kumimoji="0" lang="ru-RU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5911" marR="45911" marT="0" marB="0" horzOverflow="overflow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Palatino Linotype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Palatino Linotype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Palatino Linotype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Palatino Linotype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Palatino Linotype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Palatino Linotype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Palatino Linotype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Palatino Linotype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Palatino Linotype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u="sng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Рассматривание иллюстраций </a:t>
                      </a:r>
                      <a:r>
                        <a:rPr kumimoji="0" lang="ru-RU" sz="11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«Осень»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sng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Цель:</a:t>
                      </a: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 Формировать умение детей отвечать на вопросы простыми предложениями.</a:t>
                      </a:r>
                    </a:p>
                  </a:txBody>
                  <a:tcPr marL="45911" marR="45911" marT="0" marB="0" horzOverflow="overflow"/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Palatino Linotype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Palatino Linotype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Palatino Linotype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Palatino Linotype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Palatino Linotype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Palatino Linotype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Palatino Linotype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Palatino Linotype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Palatino Linotype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u="sng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Рассматривание</a:t>
                      </a:r>
                      <a:r>
                        <a:rPr kumimoji="0" lang="ru-RU" sz="11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деревьев и листьев на участке.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sng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Цель: </a:t>
                      </a: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формировать умение устанавливать простейшие связи между сезонными явлениями и живой природой</a:t>
                      </a:r>
                    </a:p>
                  </a:txBody>
                  <a:tcPr marL="45911" marR="45911" marT="0" marB="0" horzOverflow="overflow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Palatino Linotype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Palatino Linotype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Palatino Linotype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Palatino Linotype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Palatino Linotype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Palatino Linotype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Palatino Linotype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Palatino Linotype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Palatino Linotype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u="sng" strike="noStrike" cap="none" normalizeH="0" baseline="0" dirty="0" err="1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Дид</a:t>
                      </a:r>
                      <a:r>
                        <a:rPr kumimoji="0" lang="ru-RU" sz="1100" u="sng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 упражнение</a:t>
                      </a:r>
                      <a:endParaRPr kumimoji="0" lang="ru-RU" sz="1100" u="none" strike="noStrike" cap="none" normalizeH="0" baseline="0" dirty="0" smtClean="0">
                        <a:ln>
                          <a:noFill/>
                        </a:ln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«Ветерок»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Цель: </a:t>
                      </a:r>
                      <a:r>
                        <a:rPr kumimoji="0" lang="ru-RU" sz="110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73737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</a:t>
                      </a:r>
                      <a:r>
                        <a:rPr lang="ru-RU" sz="1100" dirty="0" smtClean="0">
                          <a:solidFill>
                            <a:srgbClr val="373737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азвитие слухового восприятия, выразительности движений</a:t>
                      </a:r>
                      <a:endParaRPr kumimoji="0" lang="ru-RU" sz="1100" u="none" strike="noStrike" cap="none" normalizeH="0" baseline="0" dirty="0" smtClean="0">
                        <a:ln>
                          <a:noFill/>
                        </a:ln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5911" marR="45911" marT="0" marB="0" horzOverflow="overflow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Palatino Linotype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Palatino Linotype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Palatino Linotype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Palatino Linotype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Palatino Linotype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Palatino Linotype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Palatino Linotype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Palatino Linotype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Palatino Linotype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Э</a:t>
                      </a:r>
                      <a:r>
                        <a:rPr kumimoji="0" lang="ru-RU" sz="1100" u="sng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кскурсия по территории детского сада </a:t>
                      </a:r>
                      <a:r>
                        <a:rPr kumimoji="0" lang="ru-RU" sz="11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kumimoji="0" lang="ru-RU" sz="1100" u="sng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Цель: </a:t>
                      </a:r>
                      <a:r>
                        <a:rPr kumimoji="0" lang="ru-RU" sz="11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Формирование умения аккуратно собирать листья для коллективной работы.</a:t>
                      </a:r>
                      <a:endParaRPr kumimoji="0" lang="ru-RU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5911" marR="45911" marT="0" marB="0" horzOverflow="overflow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Palatino Linotype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Palatino Linotype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Palatino Linotype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Palatino Linotype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Palatino Linotype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Palatino Linotype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Palatino Linotype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Palatino Linotype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Palatino Linotype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u="sng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Папка передвижка: </a:t>
                      </a:r>
                      <a:r>
                        <a:rPr kumimoji="0" lang="ru-RU" sz="11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«Что можно сделать из осенних листьев»» </a:t>
                      </a:r>
                      <a:endParaRPr kumimoji="0" lang="ru-RU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5911" marR="45911" marT="0" marB="0" horzOverflow="overflow"/>
                </a:tc>
              </a:tr>
              <a:tr h="1476664"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Palatino Linotype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Palatino Linotype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Palatino Linotype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Palatino Linotype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Palatino Linotype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Palatino Linotype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Palatino Linotype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Palatino Linotype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Palatino Linotype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u="sng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Аппликация: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«Осень золотая»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100" u="sng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Цель:</a:t>
                      </a:r>
                      <a:r>
                        <a:rPr kumimoji="0" lang="ru-RU" sz="11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Умение создавать несложную композицию; дополнять характерными деталями; по-разному располагать изображение падающих  листьев.</a:t>
                      </a:r>
                      <a:endParaRPr kumimoji="0" lang="ru-RU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5911" marR="45911" marT="0" marB="0" horzOverflow="overflow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Palatino Linotype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Palatino Linotype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Palatino Linotype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Palatino Linotype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Palatino Linotype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Palatino Linotype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Palatino Linotype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Palatino Linotype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Palatino Linotype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u="sng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Беседа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«Об осенних явлениях»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«Что видели по дороге».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100" u="sng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Цель: </a:t>
                      </a:r>
                      <a:r>
                        <a:rPr kumimoji="0" lang="ru-RU" sz="11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Формировать умение составлять простые рассказы из нескольких предложений.</a:t>
                      </a:r>
                      <a:endParaRPr kumimoji="0" lang="ru-RU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5911" marR="45911" marT="0" marB="0" horzOverflow="overflow"/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Palatino Linotype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Palatino Linotype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Palatino Linotype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Palatino Linotype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Palatino Linotype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Palatino Linotype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Palatino Linotype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Palatino Linotype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Palatino Linotype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u="sng" strike="noStrike" kern="1200" cap="none" spc="0" normalizeH="0" baseline="0" noProof="0" dirty="0" smtClean="0">
                          <a:ln>
                            <a:noFill/>
                          </a:ln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Игра: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u="none" strike="noStrike" kern="1200" cap="none" spc="0" normalizeH="0" baseline="0" noProof="0" dirty="0" smtClean="0">
                          <a:ln>
                            <a:noFill/>
                          </a:ln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 «Что изменилось?»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u="none" strike="noStrike" kern="1200" cap="none" spc="0" normalizeH="0" baseline="0" noProof="0" dirty="0" smtClean="0">
                          <a:ln>
                            <a:noFill/>
                          </a:ln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Цель: определение и закрепление характерных особенностей времен года.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5911" marR="45911" marT="0" marB="0" horzOverflow="overflow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Palatino Linotype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Palatino Linotype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Palatino Linotype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Palatino Linotype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Palatino Linotype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Palatino Linotype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Palatino Linotype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Palatino Linotype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Palatino Linotype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u="sng" strike="noStrike" kern="1200" cap="none" spc="0" normalizeH="0" baseline="0" noProof="0" dirty="0" smtClean="0">
                          <a:ln>
                            <a:noFill/>
                          </a:ln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Игровое упражнение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u="none" strike="noStrike" kern="1200" cap="none" spc="0" normalizeH="0" baseline="0" noProof="0" dirty="0" smtClean="0">
                          <a:ln>
                            <a:noFill/>
                          </a:ln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«спрячь листок»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u="sng" strike="noStrike" kern="1200" cap="none" spc="0" normalizeH="0" baseline="0" noProof="0" dirty="0" smtClean="0">
                          <a:ln>
                            <a:noFill/>
                          </a:ln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Цель</a:t>
                      </a:r>
                      <a:r>
                        <a:rPr kumimoji="0" lang="ru-RU" sz="1100" u="none" strike="noStrike" kern="1200" cap="none" spc="0" normalizeH="0" baseline="0" noProof="0" dirty="0" smtClean="0">
                          <a:ln>
                            <a:noFill/>
                          </a:ln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:  развивать умение ориентироваться в пространстве.</a:t>
                      </a:r>
                      <a:endParaRPr kumimoji="0" lang="ru-RU" sz="11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5911" marR="45911" marT="0" marB="0" horzOverflow="overflow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Palatino Linotype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Palatino Linotype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Palatino Linotype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Palatino Linotype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Palatino Linotype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Palatino Linotype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Palatino Linotype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Palatino Linotype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Palatino Linotype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u="sng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Коллективная работа: </a:t>
                      </a:r>
                      <a:r>
                        <a:rPr kumimoji="0" lang="ru-RU" sz="11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«Осень золотая»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u="sng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Цель: </a:t>
                      </a:r>
                      <a:r>
                        <a:rPr kumimoji="0" lang="ru-RU" sz="11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Доставить чувство радости от творческой деятельности.</a:t>
                      </a:r>
                      <a:endParaRPr kumimoji="0" lang="ru-RU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5911" marR="45911" marT="0" marB="0" horzOverflow="overflow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Palatino Linotype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Palatino Linotype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Palatino Linotype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Palatino Linotype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Palatino Linotype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Palatino Linotype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Palatino Linotype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Palatino Linotype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Palatino Linotype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u="sng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Конкурс: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«Волшебница осень»</a:t>
                      </a:r>
                      <a:endParaRPr kumimoji="0" lang="ru-RU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5911" marR="45911" marT="0" marB="0" horzOverflow="overflow"/>
                </a:tc>
              </a:tr>
              <a:tr h="1661247"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Palatino Linotype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Palatino Linotype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Palatino Linotype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Palatino Linotype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Palatino Linotype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Palatino Linotype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Palatino Linotype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Palatino Linotype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Palatino Linotype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100" u="sng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Лепка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«Осеннее дерево»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u="sng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Цель</a:t>
                      </a:r>
                      <a:r>
                        <a:rPr kumimoji="0" lang="ru-RU" sz="11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: формировать умение</a:t>
                      </a:r>
                      <a:r>
                        <a:rPr lang="ru-RU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 отщипывать маленькие кусочки пластилина от куска и скатывать из них шарики прикрепляя его к основе,. </a:t>
                      </a:r>
                      <a:r>
                        <a:rPr lang="ru-RU" sz="11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Зекрепить</a:t>
                      </a:r>
                      <a:r>
                        <a:rPr lang="ru-RU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 знание цвета - красный, желтый, зеленый</a:t>
                      </a:r>
                      <a:r>
                        <a:rPr kumimoji="0" lang="ru-RU" sz="11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  <a:endParaRPr kumimoji="0" lang="ru-RU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5911" marR="45911" marT="0" marB="0" horzOverflow="overflow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Palatino Linotype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Palatino Linotype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Palatino Linotype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Palatino Linotype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Palatino Linotype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Palatino Linotype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Palatino Linotype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Palatino Linotype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Palatino Linotype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u="sng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Чтение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Стихотворение А. Плещеева «Осень наступила…»</a:t>
                      </a:r>
                      <a:endParaRPr kumimoji="0" lang="ru-RU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5911" marR="45911" marT="0" marB="0" horzOverflow="overflow"/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Palatino Linotype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Palatino Linotype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Palatino Linotype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Palatino Linotype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Palatino Linotype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Palatino Linotype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Palatino Linotype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Palatino Linotype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Palatino Linotype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u="sng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Рассматривание альбома </a:t>
                      </a:r>
                      <a:r>
                        <a:rPr kumimoji="0" lang="ru-RU" sz="11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 высушенными листьями разных деревьев.</a:t>
                      </a:r>
                      <a:endParaRPr kumimoji="0" lang="ru-RU" sz="1100" u="sng" strike="noStrike" cap="none" normalizeH="0" baseline="0" dirty="0" smtClean="0">
                        <a:ln>
                          <a:noFill/>
                        </a:ln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u="sng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Цель: </a:t>
                      </a: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Расширить представления детей об осени(сезонные измене-</a:t>
                      </a:r>
                      <a:r>
                        <a:rPr kumimoji="0" lang="ru-RU" sz="11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ния</a:t>
                      </a: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 в природе</a:t>
                      </a:r>
                    </a:p>
                  </a:txBody>
                  <a:tcPr marL="45911" marR="45911" marT="0" marB="0" horzOverflow="overflow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Palatino Linotype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Palatino Linotype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Palatino Linotype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Palatino Linotype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Palatino Linotype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Palatino Linotype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Palatino Linotype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Palatino Linotype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Palatino Linotype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100" u="sng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Игровая ситуация </a:t>
                      </a:r>
                      <a:r>
                        <a:rPr kumimoji="0" lang="ru-RU" sz="11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«Помоги мишке разобрать листья»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u="sng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Цель: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Закреплять умение классифицировать по  цвету, форме и величине.</a:t>
                      </a:r>
                      <a:endParaRPr kumimoji="0" lang="ru-RU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5911" marR="45911" marT="0" marB="0" horzOverflow="overflow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Palatino Linotype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Palatino Linotype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Palatino Linotype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Palatino Linotype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Palatino Linotype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Palatino Linotype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Palatino Linotype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Palatino Linotype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Palatino Linotype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u="sng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Подготовка к празднику осени</a:t>
                      </a:r>
                      <a:endParaRPr kumimoji="0" lang="ru-RU" sz="1100" u="none" strike="noStrike" cap="none" normalizeH="0" baseline="0" dirty="0" smtClean="0">
                        <a:ln>
                          <a:noFill/>
                        </a:ln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Заучивание стихов, песен, танцев.</a:t>
                      </a:r>
                      <a:endParaRPr kumimoji="0" lang="ru-RU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5911" marR="45911" marT="0" marB="0" horzOverflow="overflow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Palatino Linotype"/>
                        </a:defRPr>
                      </a:lvl1pPr>
                      <a:lvl2pPr marL="4572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Palatino Linotype"/>
                        </a:defRPr>
                      </a:lvl2pPr>
                      <a:lvl3pPr marL="9144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Palatino Linotype"/>
                        </a:defRPr>
                      </a:lvl3pPr>
                      <a:lvl4pPr marL="13716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Palatino Linotype"/>
                        </a:defRPr>
                      </a:lvl4pPr>
                      <a:lvl5pPr marL="18288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Palatino Linotype"/>
                        </a:defRPr>
                      </a:lvl5pPr>
                      <a:lvl6pPr marL="22860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Palatino Linotype"/>
                        </a:defRPr>
                      </a:lvl6pPr>
                      <a:lvl7pPr marL="27432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Palatino Linotype"/>
                        </a:defRPr>
                      </a:lvl7pPr>
                      <a:lvl8pPr marL="32004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Palatino Linotype"/>
                        </a:defRPr>
                      </a:lvl8pPr>
                      <a:lvl9pPr marL="3657600" algn="l" defTabSz="914400" rtl="0" eaLnBrk="1" latinLnBrk="0" hangingPunct="1">
                        <a:defRPr kumimoji="0" sz="1800" kern="1200">
                          <a:solidFill>
                            <a:schemeClr val="tx1"/>
                          </a:solidFill>
                          <a:latin typeface="Palatino Linotype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Подбор познавательной и художественной литературы, стихов, песен по теме.</a:t>
                      </a:r>
                      <a:endParaRPr kumimoji="0" lang="ru-RU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5911" marR="45911" marT="0" marB="0" horzOverflow="overflow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78623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Дети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Дети</Template>
  <TotalTime>411</TotalTime>
  <Words>2318</Words>
  <Application>Microsoft Office PowerPoint</Application>
  <PresentationFormat>Экран (4:3)</PresentationFormat>
  <Paragraphs>346</Paragraphs>
  <Slides>16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2</vt:i4>
      </vt:variant>
      <vt:variant>
        <vt:lpstr>Заголовки слайдов</vt:lpstr>
      </vt:variant>
      <vt:variant>
        <vt:i4>16</vt:i4>
      </vt:variant>
    </vt:vector>
  </HeadingPairs>
  <TitlesOfParts>
    <vt:vector size="18" baseType="lpstr">
      <vt:lpstr>Дети</vt:lpstr>
      <vt:lpstr>Трек</vt:lpstr>
      <vt:lpstr>Планирование работы с детьми младшего дошкольного возраста в режимных моментах и других видах деятельности</vt:lpstr>
      <vt:lpstr>Планирование</vt:lpstr>
      <vt:lpstr>Формулировка Цели</vt:lpstr>
      <vt:lpstr>Основные принципы  при составлении плана</vt:lpstr>
      <vt:lpstr>Виды планов</vt:lpstr>
      <vt:lpstr>Содержания плана воспитателя</vt:lpstr>
      <vt:lpstr>Структура перспективного  к-Т плана</vt:lpstr>
      <vt:lpstr>Фрагмент комплексно-тематического           планирования </vt:lpstr>
      <vt:lpstr>Фрагмент перспективного плана </vt:lpstr>
      <vt:lpstr>Планирование непосредственно образовательной деятельности (НОД)</vt:lpstr>
      <vt:lpstr>Планирование по развитию бытовой деятельности в режимных моментах</vt:lpstr>
      <vt:lpstr>КОМПЛЕКСНОЕ РУКОВОДСТВО  РАЗВИТИЕМ ИГРЫ «МАГАЗИН» </vt:lpstr>
      <vt:lpstr>Реализация  принципа интеграции через систему задач</vt:lpstr>
      <vt:lpstr>Фрагмент календарного плана</vt:lpstr>
      <vt:lpstr>Презентация PowerPoint</vt:lpstr>
      <vt:lpstr>БЛАГОДАРЮ  ЗА ВНИМАНИЕ!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Планирование работы с детьми младшего дошкольного возраста в режимных моментах и других видах деятельности</dc:title>
  <dc:creator>Детсад 16</dc:creator>
  <cp:lastModifiedBy>Детсад 16</cp:lastModifiedBy>
  <cp:revision>31</cp:revision>
  <dcterms:created xsi:type="dcterms:W3CDTF">2015-04-06T14:39:58Z</dcterms:created>
  <dcterms:modified xsi:type="dcterms:W3CDTF">2015-04-24T10:09:12Z</dcterms:modified>
</cp:coreProperties>
</file>