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9" r:id="rId3"/>
    <p:sldId id="262" r:id="rId4"/>
    <p:sldId id="263" r:id="rId5"/>
    <p:sldId id="265" r:id="rId6"/>
    <p:sldId id="266" r:id="rId7"/>
    <p:sldId id="267" r:id="rId8"/>
    <p:sldId id="268" r:id="rId9"/>
    <p:sldId id="269" r:id="rId10"/>
    <p:sldId id="270" r:id="rId11"/>
    <p:sldId id="271" r:id="rId12"/>
    <p:sldId id="273" r:id="rId13"/>
    <p:sldId id="272" r:id="rId14"/>
    <p:sldId id="274" r:id="rId15"/>
    <p:sldId id="275" r:id="rId16"/>
    <p:sldId id="276" r:id="rId17"/>
    <p:sldId id="27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5" name="Footer Placeholder 4"/>
          <p:cNvSpPr>
            <a:spLocks noGrp="1"/>
          </p:cNvSpPr>
          <p:nvPr>
            <p:ph type="ftr" sz="quarter" idx="11"/>
          </p:nvPr>
        </p:nvSpPr>
        <p:spPr/>
        <p:txBody>
          <a:bodyPr/>
          <a:lstStyle/>
          <a:p>
            <a:endParaRPr lang="ru-RU">
              <a:solidFill>
                <a:prstClr val="white">
                  <a:tint val="75000"/>
                </a:prstClr>
              </a:solidFill>
            </a:endParaRPr>
          </a:p>
        </p:txBody>
      </p:sp>
      <p:sp>
        <p:nvSpPr>
          <p:cNvPr id="6" name="Slide Number Placeholder 5"/>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278992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6" name="Footer Placeholder 5"/>
          <p:cNvSpPr>
            <a:spLocks noGrp="1"/>
          </p:cNvSpPr>
          <p:nvPr>
            <p:ph type="ftr" sz="quarter" idx="11"/>
          </p:nvPr>
        </p:nvSpPr>
        <p:spPr/>
        <p:txBody>
          <a:bodyPr/>
          <a:lstStyle/>
          <a:p>
            <a:endParaRPr lang="ru-RU">
              <a:solidFill>
                <a:prstClr val="white">
                  <a:tint val="75000"/>
                </a:prstClr>
              </a:solidFill>
            </a:endParaRPr>
          </a:p>
        </p:txBody>
      </p:sp>
      <p:sp>
        <p:nvSpPr>
          <p:cNvPr id="7" name="Slide Number Placeholder 6"/>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96713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6" name="Footer Placeholder 5"/>
          <p:cNvSpPr>
            <a:spLocks noGrp="1"/>
          </p:cNvSpPr>
          <p:nvPr>
            <p:ph type="ftr" sz="quarter" idx="11"/>
          </p:nvPr>
        </p:nvSpPr>
        <p:spPr/>
        <p:txBody>
          <a:bodyPr/>
          <a:lstStyle/>
          <a:p>
            <a:endParaRPr lang="ru-RU">
              <a:solidFill>
                <a:prstClr val="white">
                  <a:tint val="75000"/>
                </a:prstClr>
              </a:solidFill>
            </a:endParaRPr>
          </a:p>
        </p:txBody>
      </p:sp>
      <p:sp>
        <p:nvSpPr>
          <p:cNvPr id="7" name="Slide Number Placeholder 6"/>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407740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6" name="Footer Placeholder 5"/>
          <p:cNvSpPr>
            <a:spLocks noGrp="1"/>
          </p:cNvSpPr>
          <p:nvPr>
            <p:ph type="ftr" sz="quarter" idx="11"/>
          </p:nvPr>
        </p:nvSpPr>
        <p:spPr/>
        <p:txBody>
          <a:bodyPr/>
          <a:lstStyle/>
          <a:p>
            <a:endParaRPr lang="ru-RU">
              <a:solidFill>
                <a:prstClr val="white">
                  <a:tint val="75000"/>
                </a:prstClr>
              </a:solidFill>
            </a:endParaRPr>
          </a:p>
        </p:txBody>
      </p:sp>
      <p:sp>
        <p:nvSpPr>
          <p:cNvPr id="7" name="Slide Number Placeholder 6"/>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16947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6" name="Footer Placeholder 5"/>
          <p:cNvSpPr>
            <a:spLocks noGrp="1"/>
          </p:cNvSpPr>
          <p:nvPr>
            <p:ph type="ftr" sz="quarter" idx="11"/>
          </p:nvPr>
        </p:nvSpPr>
        <p:spPr/>
        <p:txBody>
          <a:bodyPr/>
          <a:lstStyle/>
          <a:p>
            <a:endParaRPr lang="ru-RU">
              <a:solidFill>
                <a:prstClr val="white">
                  <a:tint val="75000"/>
                </a:prstClr>
              </a:solidFill>
            </a:endParaRPr>
          </a:p>
        </p:txBody>
      </p:sp>
      <p:sp>
        <p:nvSpPr>
          <p:cNvPr id="7" name="Slide Number Placeholder 6"/>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338660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4" name="Footer Placeholder 3"/>
          <p:cNvSpPr>
            <a:spLocks noGrp="1"/>
          </p:cNvSpPr>
          <p:nvPr>
            <p:ph type="ftr" sz="quarter" idx="11"/>
          </p:nvPr>
        </p:nvSpPr>
        <p:spPr/>
        <p:txBody>
          <a:bodyPr/>
          <a:lstStyle/>
          <a:p>
            <a:endParaRPr lang="ru-RU">
              <a:solidFill>
                <a:prstClr val="white">
                  <a:tint val="75000"/>
                </a:prstClr>
              </a:solidFill>
            </a:endParaRPr>
          </a:p>
        </p:txBody>
      </p:sp>
      <p:sp>
        <p:nvSpPr>
          <p:cNvPr id="5" name="Slide Number Placeholder 4"/>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22433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4" name="Footer Placeholder 3"/>
          <p:cNvSpPr>
            <a:spLocks noGrp="1"/>
          </p:cNvSpPr>
          <p:nvPr>
            <p:ph type="ftr" sz="quarter" idx="11"/>
          </p:nvPr>
        </p:nvSpPr>
        <p:spPr/>
        <p:txBody>
          <a:bodyPr/>
          <a:lstStyle/>
          <a:p>
            <a:endParaRPr lang="ru-RU">
              <a:solidFill>
                <a:prstClr val="white">
                  <a:tint val="75000"/>
                </a:prstClr>
              </a:solidFill>
            </a:endParaRPr>
          </a:p>
        </p:txBody>
      </p:sp>
      <p:sp>
        <p:nvSpPr>
          <p:cNvPr id="5" name="Slide Number Placeholder 4"/>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3639583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5" name="Footer Placeholder 4"/>
          <p:cNvSpPr>
            <a:spLocks noGrp="1"/>
          </p:cNvSpPr>
          <p:nvPr>
            <p:ph type="ftr" sz="quarter" idx="11"/>
          </p:nvPr>
        </p:nvSpPr>
        <p:spPr/>
        <p:txBody>
          <a:bodyPr/>
          <a:lstStyle/>
          <a:p>
            <a:endParaRPr lang="ru-RU">
              <a:solidFill>
                <a:prstClr val="white">
                  <a:tint val="75000"/>
                </a:prstClr>
              </a:solidFill>
            </a:endParaRPr>
          </a:p>
        </p:txBody>
      </p:sp>
      <p:sp>
        <p:nvSpPr>
          <p:cNvPr id="6" name="Slide Number Placeholder 5"/>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4096758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5" name="Footer Placeholder 4"/>
          <p:cNvSpPr>
            <a:spLocks noGrp="1"/>
          </p:cNvSpPr>
          <p:nvPr>
            <p:ph type="ftr" sz="quarter" idx="11"/>
          </p:nvPr>
        </p:nvSpPr>
        <p:spPr/>
        <p:txBody>
          <a:bodyPr/>
          <a:lstStyle/>
          <a:p>
            <a:endParaRPr lang="ru-RU">
              <a:solidFill>
                <a:prstClr val="white">
                  <a:tint val="75000"/>
                </a:prstClr>
              </a:solidFill>
            </a:endParaRPr>
          </a:p>
        </p:txBody>
      </p:sp>
      <p:sp>
        <p:nvSpPr>
          <p:cNvPr id="6" name="Slide Number Placeholder 5"/>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321052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5" name="Footer Placeholder 4"/>
          <p:cNvSpPr>
            <a:spLocks noGrp="1"/>
          </p:cNvSpPr>
          <p:nvPr>
            <p:ph type="ftr" sz="quarter" idx="11"/>
          </p:nvPr>
        </p:nvSpPr>
        <p:spPr/>
        <p:txBody>
          <a:bodyPr/>
          <a:lstStyle/>
          <a:p>
            <a:endParaRPr lang="ru-RU">
              <a:solidFill>
                <a:prstClr val="white">
                  <a:tint val="75000"/>
                </a:prstClr>
              </a:solidFill>
            </a:endParaRPr>
          </a:p>
        </p:txBody>
      </p:sp>
      <p:sp>
        <p:nvSpPr>
          <p:cNvPr id="6" name="Slide Number Placeholder 5"/>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pic>
        <p:nvPicPr>
          <p:cNvPr id="7" name="Picture 2" descr="C:\Documents and Settings\Ольга\Рабочий стол\rast100.jpg"/>
          <p:cNvPicPr>
            <a:picLocks noChangeAspect="1" noChangeArrowheads="1"/>
          </p:cNvPicPr>
          <p:nvPr userDrawn="1"/>
        </p:nvPicPr>
        <p:blipFill>
          <a:blip r:embed="rId2" cstate="print"/>
          <a:srcRect/>
          <a:stretch>
            <a:fillRect/>
          </a:stretch>
        </p:blipFill>
        <p:spPr bwMode="auto">
          <a:xfrm>
            <a:off x="3428992" y="0"/>
            <a:ext cx="2466975" cy="7620000"/>
          </a:xfrm>
          <a:prstGeom prst="rect">
            <a:avLst/>
          </a:prstGeom>
          <a:noFill/>
        </p:spPr>
      </p:pic>
    </p:spTree>
    <p:extLst>
      <p:ext uri="{BB962C8B-B14F-4D97-AF65-F5344CB8AC3E}">
        <p14:creationId xmlns:p14="http://schemas.microsoft.com/office/powerpoint/2010/main" val="171978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5" name="Footer Placeholder 4"/>
          <p:cNvSpPr>
            <a:spLocks noGrp="1"/>
          </p:cNvSpPr>
          <p:nvPr>
            <p:ph type="ftr" sz="quarter" idx="11"/>
          </p:nvPr>
        </p:nvSpPr>
        <p:spPr/>
        <p:txBody>
          <a:bodyPr/>
          <a:lstStyle/>
          <a:p>
            <a:endParaRPr lang="ru-RU">
              <a:solidFill>
                <a:prstClr val="white">
                  <a:tint val="75000"/>
                </a:prstClr>
              </a:solidFill>
            </a:endParaRPr>
          </a:p>
        </p:txBody>
      </p:sp>
      <p:sp>
        <p:nvSpPr>
          <p:cNvPr id="6" name="Slide Number Placeholder 5"/>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21436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6" name="Footer Placeholder 5"/>
          <p:cNvSpPr>
            <a:spLocks noGrp="1"/>
          </p:cNvSpPr>
          <p:nvPr>
            <p:ph type="ftr" sz="quarter" idx="11"/>
          </p:nvPr>
        </p:nvSpPr>
        <p:spPr/>
        <p:txBody>
          <a:bodyPr/>
          <a:lstStyle/>
          <a:p>
            <a:endParaRPr lang="ru-RU">
              <a:solidFill>
                <a:prstClr val="white">
                  <a:tint val="75000"/>
                </a:prstClr>
              </a:solidFill>
            </a:endParaRPr>
          </a:p>
        </p:txBody>
      </p:sp>
      <p:sp>
        <p:nvSpPr>
          <p:cNvPr id="7" name="Slide Number Placeholder 6"/>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29654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346" y="2912232"/>
            <a:ext cx="3830406"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912232"/>
            <a:ext cx="382151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8" name="Footer Placeholder 7"/>
          <p:cNvSpPr>
            <a:spLocks noGrp="1"/>
          </p:cNvSpPr>
          <p:nvPr>
            <p:ph type="ftr" sz="quarter" idx="11"/>
          </p:nvPr>
        </p:nvSpPr>
        <p:spPr/>
        <p:txBody>
          <a:bodyPr/>
          <a:lstStyle/>
          <a:p>
            <a:endParaRPr lang="ru-RU">
              <a:solidFill>
                <a:prstClr val="white">
                  <a:tint val="75000"/>
                </a:prstClr>
              </a:solidFill>
            </a:endParaRPr>
          </a:p>
        </p:txBody>
      </p:sp>
      <p:sp>
        <p:nvSpPr>
          <p:cNvPr id="9" name="Slide Number Placeholder 8"/>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44326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4" name="Footer Placeholder 3"/>
          <p:cNvSpPr>
            <a:spLocks noGrp="1"/>
          </p:cNvSpPr>
          <p:nvPr>
            <p:ph type="ftr" sz="quarter" idx="11"/>
          </p:nvPr>
        </p:nvSpPr>
        <p:spPr/>
        <p:txBody>
          <a:bodyPr/>
          <a:lstStyle/>
          <a:p>
            <a:endParaRPr lang="ru-RU">
              <a:solidFill>
                <a:prstClr val="white">
                  <a:tint val="75000"/>
                </a:prstClr>
              </a:solidFill>
            </a:endParaRPr>
          </a:p>
        </p:txBody>
      </p:sp>
      <p:sp>
        <p:nvSpPr>
          <p:cNvPr id="5" name="Slide Number Placeholder 4"/>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303009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3" name="Footer Placeholder 2"/>
          <p:cNvSpPr>
            <a:spLocks noGrp="1"/>
          </p:cNvSpPr>
          <p:nvPr>
            <p:ph type="ftr" sz="quarter" idx="11"/>
          </p:nvPr>
        </p:nvSpPr>
        <p:spPr/>
        <p:txBody>
          <a:bodyPr/>
          <a:lstStyle/>
          <a:p>
            <a:endParaRPr lang="ru-RU">
              <a:solidFill>
                <a:prstClr val="white">
                  <a:tint val="75000"/>
                </a:prstClr>
              </a:solidFill>
            </a:endParaRPr>
          </a:p>
        </p:txBody>
      </p:sp>
      <p:sp>
        <p:nvSpPr>
          <p:cNvPr id="4" name="Slide Number Placeholder 3"/>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368198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6" name="Footer Placeholder 5"/>
          <p:cNvSpPr>
            <a:spLocks noGrp="1"/>
          </p:cNvSpPr>
          <p:nvPr>
            <p:ph type="ftr" sz="quarter" idx="11"/>
          </p:nvPr>
        </p:nvSpPr>
        <p:spPr/>
        <p:txBody>
          <a:bodyPr/>
          <a:lstStyle/>
          <a:p>
            <a:endParaRPr lang="ru-RU">
              <a:solidFill>
                <a:prstClr val="white">
                  <a:tint val="75000"/>
                </a:prstClr>
              </a:solidFill>
            </a:endParaRPr>
          </a:p>
        </p:txBody>
      </p:sp>
      <p:sp>
        <p:nvSpPr>
          <p:cNvPr id="7" name="Slide Number Placeholder 6"/>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37031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6" name="Footer Placeholder 5"/>
          <p:cNvSpPr>
            <a:spLocks noGrp="1"/>
          </p:cNvSpPr>
          <p:nvPr>
            <p:ph type="ftr" sz="quarter" idx="11"/>
          </p:nvPr>
        </p:nvSpPr>
        <p:spPr/>
        <p:txBody>
          <a:bodyPr/>
          <a:lstStyle/>
          <a:p>
            <a:endParaRPr lang="ru-RU">
              <a:solidFill>
                <a:prstClr val="white">
                  <a:tint val="75000"/>
                </a:prstClr>
              </a:solidFill>
            </a:endParaRPr>
          </a:p>
        </p:txBody>
      </p:sp>
      <p:sp>
        <p:nvSpPr>
          <p:cNvPr id="7" name="Slide Number Placeholder 6"/>
          <p:cNvSpPr>
            <a:spLocks noGrp="1"/>
          </p:cNvSpPr>
          <p:nvPr>
            <p:ph type="sldNum" sz="quarter" idx="12"/>
          </p:nvPr>
        </p:nvSpPr>
        <p:spPr/>
        <p:txBody>
          <a:body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spTree>
    <p:extLst>
      <p:ext uri="{BB962C8B-B14F-4D97-AF65-F5344CB8AC3E}">
        <p14:creationId xmlns:p14="http://schemas.microsoft.com/office/powerpoint/2010/main" val="256262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989C53D-F982-4D1F-AEFD-8FF4C521C7DC}" type="datetimeFigureOut">
              <a:rPr lang="ru-RU" smtClean="0">
                <a:solidFill>
                  <a:prstClr val="white">
                    <a:tint val="75000"/>
                  </a:prstClr>
                </a:solidFill>
              </a:rPr>
              <a:pPr/>
              <a:t>09.02.2014</a:t>
            </a:fld>
            <a:endParaRPr lang="ru-RU">
              <a:solidFill>
                <a:prstClr val="white">
                  <a:tint val="75000"/>
                </a:prstClr>
              </a:solidFill>
            </a:endParaRP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solidFill>
                <a:prstClr val="white">
                  <a:tint val="75000"/>
                </a:prstClr>
              </a:solidFill>
            </a:endParaRP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B89EBB9-F7DF-4F36-84AC-9AEB9F0444A6}" type="slidenum">
              <a:rPr lang="ru-RU" smtClean="0">
                <a:solidFill>
                  <a:prstClr val="white">
                    <a:tint val="75000"/>
                  </a:prstClr>
                </a:solidFill>
              </a:rPr>
              <a:pPr/>
              <a:t>‹#›</a:t>
            </a:fld>
            <a:endParaRPr lang="ru-RU">
              <a:solidFill>
                <a:prstClr val="white">
                  <a:tint val="75000"/>
                </a:prstClr>
              </a:solidFill>
            </a:endParaRPr>
          </a:p>
        </p:txBody>
      </p:sp>
      <p:pic>
        <p:nvPicPr>
          <p:cNvPr id="7" name="Picture 4" descr="C:\Documents and Settings\Ольга\Рабочий стол\rast33.jpg"/>
          <p:cNvPicPr>
            <a:picLocks noChangeAspect="1" noChangeArrowheads="1"/>
          </p:cNvPicPr>
          <p:nvPr userDrawn="1"/>
        </p:nvPicPr>
        <p:blipFill>
          <a:blip r:embed="rId19" cstate="print"/>
          <a:srcRect/>
          <a:stretch>
            <a:fillRect/>
          </a:stretch>
        </p:blipFill>
        <p:spPr bwMode="auto">
          <a:xfrm>
            <a:off x="0" y="0"/>
            <a:ext cx="9144000" cy="2960370"/>
          </a:xfrm>
          <a:prstGeom prst="rect">
            <a:avLst/>
          </a:prstGeom>
          <a:noFill/>
        </p:spPr>
      </p:pic>
      <p:pic>
        <p:nvPicPr>
          <p:cNvPr id="8" name="Picture 4" descr="C:\Documents and Settings\Ольга\Рабочий стол\rast33.jpg"/>
          <p:cNvPicPr>
            <a:picLocks noChangeAspect="1" noChangeArrowheads="1"/>
          </p:cNvPicPr>
          <p:nvPr userDrawn="1"/>
        </p:nvPicPr>
        <p:blipFill>
          <a:blip r:embed="rId19" cstate="print"/>
          <a:srcRect/>
          <a:stretch>
            <a:fillRect/>
          </a:stretch>
        </p:blipFill>
        <p:spPr bwMode="auto">
          <a:xfrm>
            <a:off x="0" y="2928934"/>
            <a:ext cx="9144000" cy="2960370"/>
          </a:xfrm>
          <a:prstGeom prst="rect">
            <a:avLst/>
          </a:prstGeom>
          <a:noFill/>
        </p:spPr>
      </p:pic>
      <p:pic>
        <p:nvPicPr>
          <p:cNvPr id="9" name="Picture 4" descr="C:\Documents and Settings\Ольга\Рабочий стол\rast33.jpg"/>
          <p:cNvPicPr>
            <a:picLocks noChangeAspect="1" noChangeArrowheads="1"/>
          </p:cNvPicPr>
          <p:nvPr userDrawn="1"/>
        </p:nvPicPr>
        <p:blipFill>
          <a:blip r:embed="rId19" cstate="print"/>
          <a:srcRect/>
          <a:stretch>
            <a:fillRect/>
          </a:stretch>
        </p:blipFill>
        <p:spPr bwMode="auto">
          <a:xfrm>
            <a:off x="0" y="5857892"/>
            <a:ext cx="9144000" cy="2960370"/>
          </a:xfrm>
          <a:prstGeom prst="rect">
            <a:avLst/>
          </a:prstGeom>
          <a:noFill/>
        </p:spPr>
      </p:pic>
      <p:pic>
        <p:nvPicPr>
          <p:cNvPr id="10" name="Picture 5" descr="C:\Documents and Settings\Ольга\Рабочий стол\rast100.jpg"/>
          <p:cNvPicPr>
            <a:picLocks noChangeAspect="1" noChangeArrowheads="1"/>
          </p:cNvPicPr>
          <p:nvPr userDrawn="1"/>
        </p:nvPicPr>
        <p:blipFill>
          <a:blip r:embed="rId20" cstate="print"/>
          <a:srcRect/>
          <a:stretch>
            <a:fillRect/>
          </a:stretch>
        </p:blipFill>
        <p:spPr bwMode="auto">
          <a:xfrm>
            <a:off x="928662" y="0"/>
            <a:ext cx="2466975" cy="7620000"/>
          </a:xfrm>
          <a:prstGeom prst="rect">
            <a:avLst/>
          </a:prstGeom>
          <a:noFill/>
        </p:spPr>
      </p:pic>
      <p:pic>
        <p:nvPicPr>
          <p:cNvPr id="11" name="Picture 6" descr="C:\Documents and Settings\Ольга\Рабочий стол\rast100.jpg"/>
          <p:cNvPicPr>
            <a:picLocks noChangeAspect="1" noChangeArrowheads="1"/>
          </p:cNvPicPr>
          <p:nvPr userDrawn="1"/>
        </p:nvPicPr>
        <p:blipFill>
          <a:blip r:embed="rId20" cstate="print"/>
          <a:srcRect/>
          <a:stretch>
            <a:fillRect/>
          </a:stretch>
        </p:blipFill>
        <p:spPr bwMode="auto">
          <a:xfrm>
            <a:off x="3357554" y="0"/>
            <a:ext cx="2466975" cy="7620000"/>
          </a:xfrm>
          <a:prstGeom prst="rect">
            <a:avLst/>
          </a:prstGeom>
          <a:noFill/>
        </p:spPr>
      </p:pic>
      <p:pic>
        <p:nvPicPr>
          <p:cNvPr id="12" name="Picture 7" descr="C:\Documents and Settings\Ольга\Рабочий стол\rast100.jpg"/>
          <p:cNvPicPr>
            <a:picLocks noChangeAspect="1" noChangeArrowheads="1"/>
          </p:cNvPicPr>
          <p:nvPr userDrawn="1"/>
        </p:nvPicPr>
        <p:blipFill>
          <a:blip r:embed="rId20" cstate="print"/>
          <a:srcRect/>
          <a:stretch>
            <a:fillRect/>
          </a:stretch>
        </p:blipFill>
        <p:spPr bwMode="auto">
          <a:xfrm>
            <a:off x="5786446" y="0"/>
            <a:ext cx="2466975" cy="7620000"/>
          </a:xfrm>
          <a:prstGeom prst="rect">
            <a:avLst/>
          </a:prstGeom>
          <a:noFill/>
        </p:spPr>
      </p:pic>
      <p:pic>
        <p:nvPicPr>
          <p:cNvPr id="13" name="Picture 8" descr="C:\Documents and Settings\Ольга\Рабочий стол\rast100.jpg"/>
          <p:cNvPicPr>
            <a:picLocks noChangeAspect="1" noChangeArrowheads="1"/>
          </p:cNvPicPr>
          <p:nvPr userDrawn="1"/>
        </p:nvPicPr>
        <p:blipFill>
          <a:blip r:embed="rId20" cstate="print"/>
          <a:srcRect/>
          <a:stretch>
            <a:fillRect/>
          </a:stretch>
        </p:blipFill>
        <p:spPr bwMode="auto">
          <a:xfrm>
            <a:off x="8215338" y="0"/>
            <a:ext cx="2466975" cy="7620000"/>
          </a:xfrm>
          <a:prstGeom prst="rect">
            <a:avLst/>
          </a:prstGeom>
          <a:noFill/>
        </p:spPr>
      </p:pic>
      <p:pic>
        <p:nvPicPr>
          <p:cNvPr id="14" name="Picture 9" descr="C:\Documents and Settings\Ольга\Рабочий стол\ugol28.gif"/>
          <p:cNvPicPr>
            <a:picLocks noChangeAspect="1" noChangeArrowheads="1"/>
          </p:cNvPicPr>
          <p:nvPr userDrawn="1"/>
        </p:nvPicPr>
        <p:blipFill>
          <a:blip r:embed="rId21" cstate="print"/>
          <a:srcRect/>
          <a:stretch>
            <a:fillRect/>
          </a:stretch>
        </p:blipFill>
        <p:spPr bwMode="auto">
          <a:xfrm>
            <a:off x="-500098" y="-571528"/>
            <a:ext cx="3429024" cy="3214710"/>
          </a:xfrm>
          <a:prstGeom prst="rect">
            <a:avLst/>
          </a:prstGeom>
          <a:noFill/>
        </p:spPr>
      </p:pic>
      <p:pic>
        <p:nvPicPr>
          <p:cNvPr id="15" name="Picture 10" descr="C:\Documents and Settings\Ольга\Рабочий стол\ugol28.gif"/>
          <p:cNvPicPr>
            <a:picLocks noChangeAspect="1" noChangeArrowheads="1"/>
          </p:cNvPicPr>
          <p:nvPr userDrawn="1"/>
        </p:nvPicPr>
        <p:blipFill>
          <a:blip r:embed="rId22" cstate="print"/>
          <a:srcRect/>
          <a:stretch>
            <a:fillRect/>
          </a:stretch>
        </p:blipFill>
        <p:spPr bwMode="auto">
          <a:xfrm>
            <a:off x="7572379" y="5286379"/>
            <a:ext cx="1571621" cy="1571621"/>
          </a:xfrm>
          <a:prstGeom prst="rect">
            <a:avLst/>
          </a:prstGeom>
          <a:noFill/>
        </p:spPr>
      </p:pic>
    </p:spTree>
    <p:extLst>
      <p:ext uri="{BB962C8B-B14F-4D97-AF65-F5344CB8AC3E}">
        <p14:creationId xmlns:p14="http://schemas.microsoft.com/office/powerpoint/2010/main" val="10009322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196752"/>
            <a:ext cx="7773308" cy="2387600"/>
          </a:xfrm>
        </p:spPr>
        <p:txBody>
          <a:bodyPr>
            <a:normAutofit/>
          </a:bodyPr>
          <a:lstStyle/>
          <a:p>
            <a:r>
              <a:rPr lang="ru-RU" sz="3200" dirty="0" smtClean="0">
                <a:solidFill>
                  <a:schemeClr val="tx2">
                    <a:lumMod val="50000"/>
                  </a:schemeClr>
                </a:solidFill>
              </a:rPr>
              <a:t>Родительское собрание</a:t>
            </a:r>
            <a:br>
              <a:rPr lang="ru-RU" sz="3200" dirty="0" smtClean="0">
                <a:solidFill>
                  <a:schemeClr val="tx2">
                    <a:lumMod val="50000"/>
                  </a:schemeClr>
                </a:solidFill>
              </a:rPr>
            </a:br>
            <a:r>
              <a:rPr lang="ru-RU" sz="3200" dirty="0" smtClean="0">
                <a:solidFill>
                  <a:schemeClr val="tx2">
                    <a:lumMod val="50000"/>
                  </a:schemeClr>
                </a:solidFill>
              </a:rPr>
              <a:t/>
            </a:r>
            <a:br>
              <a:rPr lang="ru-RU" sz="3200" dirty="0" smtClean="0">
                <a:solidFill>
                  <a:schemeClr val="tx2">
                    <a:lumMod val="50000"/>
                  </a:schemeClr>
                </a:solidFill>
              </a:rPr>
            </a:br>
            <a:r>
              <a:rPr lang="ru-RU" sz="5400" dirty="0" smtClean="0">
                <a:solidFill>
                  <a:schemeClr val="tx2">
                    <a:lumMod val="50000"/>
                  </a:schemeClr>
                </a:solidFill>
              </a:rPr>
              <a:t> «Азбука права»</a:t>
            </a:r>
            <a:endParaRPr lang="ru-RU" sz="5400" dirty="0">
              <a:solidFill>
                <a:schemeClr val="tx2">
                  <a:lumMod val="50000"/>
                </a:schemeClr>
              </a:solidFill>
            </a:endParaRPr>
          </a:p>
        </p:txBody>
      </p:sp>
      <p:sp>
        <p:nvSpPr>
          <p:cNvPr id="3" name="Подзаголовок 2"/>
          <p:cNvSpPr>
            <a:spLocks noGrp="1"/>
          </p:cNvSpPr>
          <p:nvPr>
            <p:ph type="subTitle" idx="1"/>
          </p:nvPr>
        </p:nvSpPr>
        <p:spPr>
          <a:xfrm>
            <a:off x="827584" y="4437112"/>
            <a:ext cx="7773308" cy="2204864"/>
          </a:xfrm>
        </p:spPr>
        <p:txBody>
          <a:bodyPr>
            <a:normAutofit fontScale="77500" lnSpcReduction="20000"/>
          </a:bodyPr>
          <a:lstStyle/>
          <a:p>
            <a:r>
              <a:rPr lang="ru-RU" sz="4600" b="1" dirty="0" smtClean="0">
                <a:solidFill>
                  <a:schemeClr val="bg1"/>
                </a:solidFill>
              </a:rPr>
              <a:t>Старшая группа</a:t>
            </a:r>
          </a:p>
          <a:p>
            <a:endParaRPr lang="ru-RU" sz="3600" b="1" dirty="0" smtClean="0">
              <a:solidFill>
                <a:schemeClr val="bg1"/>
              </a:solidFill>
            </a:endParaRPr>
          </a:p>
          <a:p>
            <a:r>
              <a:rPr lang="ru-RU" sz="3600" b="1" dirty="0" smtClean="0">
                <a:solidFill>
                  <a:schemeClr val="bg1"/>
                </a:solidFill>
              </a:rPr>
              <a:t>МБДОУ д/с «Светлячок»</a:t>
            </a:r>
          </a:p>
          <a:p>
            <a:r>
              <a:rPr lang="ru-RU" b="1" dirty="0" smtClean="0">
                <a:solidFill>
                  <a:schemeClr val="bg1"/>
                </a:solidFill>
              </a:rPr>
              <a:t>30 января 2014 года</a:t>
            </a:r>
            <a:endParaRPr lang="ru-RU" b="1" dirty="0">
              <a:solidFill>
                <a:schemeClr val="bg1"/>
              </a:solidFill>
            </a:endParaRPr>
          </a:p>
        </p:txBody>
      </p:sp>
    </p:spTree>
    <p:extLst>
      <p:ext uri="{BB962C8B-B14F-4D97-AF65-F5344CB8AC3E}">
        <p14:creationId xmlns:p14="http://schemas.microsoft.com/office/powerpoint/2010/main" val="880111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1" y="908720"/>
            <a:ext cx="6962435" cy="1656184"/>
          </a:xfrm>
        </p:spPr>
        <p:txBody>
          <a:bodyPr>
            <a:normAutofit/>
          </a:bodyPr>
          <a:lstStyle/>
          <a:p>
            <a:r>
              <a:rPr lang="ru-RU" sz="2800" dirty="0" smtClean="0">
                <a:solidFill>
                  <a:srgbClr val="FF0000"/>
                </a:solidFill>
                <a:effectLst/>
                <a:latin typeface="Times New Roman"/>
                <a:ea typeface="Times New Roman"/>
              </a:rPr>
              <a:t>Право на защиту </a:t>
            </a:r>
            <a:r>
              <a:rPr lang="ru-RU" sz="2800" dirty="0">
                <a:solidFill>
                  <a:srgbClr val="FF0000"/>
                </a:solidFill>
                <a:effectLst/>
                <a:latin typeface="Times New Roman"/>
                <a:ea typeface="Times New Roman"/>
              </a:rPr>
              <a:t>ребенка от всех форм физического или психологического насилия</a:t>
            </a:r>
            <a:endParaRPr lang="ru-RU" sz="2800" dirty="0">
              <a:solidFill>
                <a:srgbClr val="FF0000"/>
              </a:solidFill>
            </a:endParaRPr>
          </a:p>
        </p:txBody>
      </p:sp>
      <p:sp>
        <p:nvSpPr>
          <p:cNvPr id="3" name="Текст 2"/>
          <p:cNvSpPr>
            <a:spLocks noGrp="1"/>
          </p:cNvSpPr>
          <p:nvPr>
            <p:ph type="body" idx="1"/>
          </p:nvPr>
        </p:nvSpPr>
        <p:spPr>
          <a:xfrm>
            <a:off x="1115615" y="2924944"/>
            <a:ext cx="7106451" cy="4032449"/>
          </a:xfrm>
        </p:spPr>
        <p:txBody>
          <a:bodyPr>
            <a:normAutofit/>
          </a:bodyPr>
          <a:lstStyle/>
          <a:p>
            <a:pPr marL="457200" indent="-457200" algn="l">
              <a:lnSpc>
                <a:spcPct val="100000"/>
              </a:lnSpc>
              <a:spcAft>
                <a:spcPts val="1000"/>
              </a:spcAft>
              <a:buFont typeface="Wingdings" panose="05000000000000000000" pitchFamily="2" charset="2"/>
              <a:buChar char="Ø"/>
            </a:pPr>
            <a:r>
              <a:rPr lang="ru-RU" sz="2800" b="1" dirty="0" smtClean="0">
                <a:solidFill>
                  <a:schemeClr val="bg1"/>
                </a:solidFill>
                <a:effectLst/>
                <a:latin typeface="Times New Roman"/>
                <a:ea typeface="Times New Roman"/>
                <a:cs typeface="Times New Roman"/>
              </a:rPr>
              <a:t> </a:t>
            </a:r>
            <a:r>
              <a:rPr lang="ru-RU" sz="2800" b="1" dirty="0">
                <a:solidFill>
                  <a:schemeClr val="bg1"/>
                </a:solidFill>
                <a:effectLst/>
                <a:latin typeface="Times New Roman"/>
                <a:ea typeface="Times New Roman"/>
                <a:cs typeface="Times New Roman"/>
              </a:rPr>
              <a:t>Наказывать легче, воспитывать труднее;</a:t>
            </a:r>
            <a:endParaRPr lang="ru-RU" sz="2800" b="1" dirty="0">
              <a:solidFill>
                <a:schemeClr val="bg1"/>
              </a:solidFill>
              <a:effectLst/>
              <a:latin typeface="Calibri"/>
              <a:ea typeface="Calibri"/>
              <a:cs typeface="Times New Roman"/>
            </a:endParaRPr>
          </a:p>
          <a:p>
            <a:pPr marL="457200" indent="-457200" algn="l">
              <a:lnSpc>
                <a:spcPct val="100000"/>
              </a:lnSpc>
              <a:spcAft>
                <a:spcPts val="1000"/>
              </a:spcAft>
              <a:buFont typeface="Wingdings" panose="05000000000000000000" pitchFamily="2" charset="2"/>
              <a:buChar char="Ø"/>
            </a:pPr>
            <a:r>
              <a:rPr lang="ru-RU" sz="2800" b="1" dirty="0" smtClean="0">
                <a:solidFill>
                  <a:schemeClr val="bg1"/>
                </a:solidFill>
                <a:effectLst/>
                <a:latin typeface="Times New Roman"/>
                <a:ea typeface="Times New Roman"/>
                <a:cs typeface="Times New Roman"/>
              </a:rPr>
              <a:t>Детей </a:t>
            </a:r>
            <a:r>
              <a:rPr lang="ru-RU" sz="2800" b="1" dirty="0">
                <a:solidFill>
                  <a:schemeClr val="bg1"/>
                </a:solidFill>
                <a:effectLst/>
                <a:latin typeface="Times New Roman"/>
                <a:ea typeface="Times New Roman"/>
                <a:cs typeface="Times New Roman"/>
              </a:rPr>
              <a:t>наказывай стыдом, а не </a:t>
            </a:r>
            <a:r>
              <a:rPr lang="ru-RU" sz="2800" b="1" dirty="0" err="1" smtClean="0">
                <a:solidFill>
                  <a:schemeClr val="bg1"/>
                </a:solidFill>
                <a:effectLst/>
                <a:latin typeface="Times New Roman"/>
                <a:ea typeface="Times New Roman"/>
                <a:cs typeface="Times New Roman"/>
              </a:rPr>
              <a:t>грозьбой</a:t>
            </a:r>
            <a:r>
              <a:rPr lang="ru-RU" sz="2800" b="1" dirty="0" smtClean="0">
                <a:solidFill>
                  <a:schemeClr val="bg1"/>
                </a:solidFill>
                <a:effectLst/>
                <a:latin typeface="Times New Roman"/>
                <a:ea typeface="Times New Roman"/>
                <a:cs typeface="Times New Roman"/>
              </a:rPr>
              <a:t> </a:t>
            </a:r>
            <a:r>
              <a:rPr lang="ru-RU" sz="2800" b="1" dirty="0">
                <a:solidFill>
                  <a:schemeClr val="bg1"/>
                </a:solidFill>
                <a:effectLst/>
                <a:latin typeface="Times New Roman"/>
                <a:ea typeface="Times New Roman"/>
                <a:cs typeface="Times New Roman"/>
              </a:rPr>
              <a:t>и бичом;</a:t>
            </a:r>
            <a:endParaRPr lang="ru-RU" sz="2800" b="1" dirty="0">
              <a:solidFill>
                <a:schemeClr val="bg1"/>
              </a:solidFill>
              <a:effectLst/>
              <a:latin typeface="Calibri"/>
              <a:ea typeface="Calibri"/>
              <a:cs typeface="Times New Roman"/>
            </a:endParaRPr>
          </a:p>
          <a:p>
            <a:pPr marL="457200" indent="-457200" algn="l">
              <a:lnSpc>
                <a:spcPct val="100000"/>
              </a:lnSpc>
              <a:spcAft>
                <a:spcPts val="1000"/>
              </a:spcAft>
              <a:buFont typeface="Wingdings" panose="05000000000000000000" pitchFamily="2" charset="2"/>
              <a:buChar char="Ø"/>
            </a:pPr>
            <a:r>
              <a:rPr lang="ru-RU" sz="2800" b="1" dirty="0" smtClean="0">
                <a:solidFill>
                  <a:schemeClr val="bg1"/>
                </a:solidFill>
                <a:effectLst/>
                <a:latin typeface="Times New Roman"/>
                <a:ea typeface="Times New Roman"/>
                <a:cs typeface="Times New Roman"/>
              </a:rPr>
              <a:t>Верная </a:t>
            </a:r>
            <a:r>
              <a:rPr lang="ru-RU" sz="2800" b="1" dirty="0">
                <a:solidFill>
                  <a:schemeClr val="bg1"/>
                </a:solidFill>
                <a:effectLst/>
                <a:latin typeface="Times New Roman"/>
                <a:ea typeface="Times New Roman"/>
                <a:cs typeface="Times New Roman"/>
              </a:rPr>
              <a:t>указка - не кулак, а ласка;</a:t>
            </a:r>
            <a:endParaRPr lang="ru-RU" sz="2800" b="1" dirty="0">
              <a:solidFill>
                <a:schemeClr val="bg1"/>
              </a:solidFill>
              <a:effectLst/>
              <a:latin typeface="Calibri"/>
              <a:ea typeface="Calibri"/>
              <a:cs typeface="Times New Roman"/>
            </a:endParaRPr>
          </a:p>
          <a:p>
            <a:pPr marL="457200" indent="-457200" algn="l">
              <a:lnSpc>
                <a:spcPct val="100000"/>
              </a:lnSpc>
              <a:spcAft>
                <a:spcPts val="1000"/>
              </a:spcAft>
              <a:buFont typeface="Wingdings" panose="05000000000000000000" pitchFamily="2" charset="2"/>
              <a:buChar char="Ø"/>
            </a:pPr>
            <a:r>
              <a:rPr lang="ru-RU" sz="2800" b="1" dirty="0" smtClean="0">
                <a:solidFill>
                  <a:schemeClr val="bg1"/>
                </a:solidFill>
                <a:effectLst/>
                <a:latin typeface="Times New Roman"/>
                <a:ea typeface="Times New Roman"/>
                <a:cs typeface="Times New Roman"/>
              </a:rPr>
              <a:t>Побои </a:t>
            </a:r>
            <a:r>
              <a:rPr lang="ru-RU" sz="2800" b="1" dirty="0">
                <a:solidFill>
                  <a:schemeClr val="bg1"/>
                </a:solidFill>
                <a:effectLst/>
                <a:latin typeface="Times New Roman"/>
                <a:ea typeface="Times New Roman"/>
                <a:cs typeface="Times New Roman"/>
              </a:rPr>
              <a:t>мучат, а не учат.</a:t>
            </a:r>
            <a:endParaRPr lang="ru-RU" sz="2800" b="1" dirty="0">
              <a:solidFill>
                <a:schemeClr val="bg1"/>
              </a:solidFill>
              <a:effectLst/>
              <a:latin typeface="Calibri"/>
              <a:ea typeface="Calibri"/>
              <a:cs typeface="Times New Roman"/>
            </a:endParaRPr>
          </a:p>
          <a:p>
            <a:pPr algn="l"/>
            <a:endParaRPr lang="ru-RU" sz="2800" b="1" dirty="0">
              <a:solidFill>
                <a:schemeClr val="bg1"/>
              </a:solidFill>
            </a:endParaRPr>
          </a:p>
        </p:txBody>
      </p:sp>
    </p:spTree>
    <p:extLst>
      <p:ext uri="{BB962C8B-B14F-4D97-AF65-F5344CB8AC3E}">
        <p14:creationId xmlns:p14="http://schemas.microsoft.com/office/powerpoint/2010/main" val="92636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24744"/>
            <a:ext cx="7300134" cy="648072"/>
          </a:xfrm>
        </p:spPr>
        <p:txBody>
          <a:bodyPr/>
          <a:lstStyle/>
          <a:p>
            <a:r>
              <a:rPr lang="ru-RU" sz="2800" dirty="0">
                <a:solidFill>
                  <a:srgbClr val="FF0000"/>
                </a:solidFill>
                <a:effectLst/>
                <a:latin typeface="Times New Roman"/>
                <a:ea typeface="Times New Roman"/>
              </a:rPr>
              <a:t>В Конвенции о правах ребенка: </a:t>
            </a:r>
            <a:endParaRPr lang="ru-RU" dirty="0"/>
          </a:p>
        </p:txBody>
      </p:sp>
      <p:sp>
        <p:nvSpPr>
          <p:cNvPr id="3" name="Текст 2"/>
          <p:cNvSpPr>
            <a:spLocks noGrp="1"/>
          </p:cNvSpPr>
          <p:nvPr>
            <p:ph type="body" idx="1"/>
          </p:nvPr>
        </p:nvSpPr>
        <p:spPr>
          <a:xfrm>
            <a:off x="1187624" y="2132856"/>
            <a:ext cx="7272807" cy="4437111"/>
          </a:xfrm>
        </p:spPr>
        <p:txBody>
          <a:bodyPr>
            <a:normAutofit fontScale="85000" lnSpcReduction="10000"/>
          </a:bodyPr>
          <a:lstStyle/>
          <a:p>
            <a:pPr algn="l">
              <a:lnSpc>
                <a:spcPct val="115000"/>
              </a:lnSpc>
              <a:spcAft>
                <a:spcPts val="1000"/>
              </a:spcAft>
            </a:pPr>
            <a:r>
              <a:rPr lang="ru-RU" sz="2600" b="1" u="sng" dirty="0">
                <a:solidFill>
                  <a:schemeClr val="bg1"/>
                </a:solidFill>
                <a:effectLst/>
                <a:latin typeface="Times New Roman"/>
                <a:ea typeface="Times New Roman"/>
                <a:cs typeface="Times New Roman"/>
              </a:rPr>
              <a:t>Статья 19</a:t>
            </a:r>
            <a:endParaRPr lang="ru-RU" sz="2600" b="1" dirty="0">
              <a:solidFill>
                <a:schemeClr val="bg1"/>
              </a:solidFill>
              <a:effectLst/>
              <a:latin typeface="Calibri"/>
              <a:ea typeface="Calibri"/>
              <a:cs typeface="Times New Roman"/>
            </a:endParaRPr>
          </a:p>
          <a:p>
            <a:pPr algn="l">
              <a:lnSpc>
                <a:spcPct val="115000"/>
              </a:lnSpc>
              <a:spcAft>
                <a:spcPts val="1000"/>
              </a:spcAft>
            </a:pPr>
            <a:r>
              <a:rPr lang="ru-RU" sz="2600" b="1" dirty="0">
                <a:solidFill>
                  <a:schemeClr val="bg1"/>
                </a:solidFill>
                <a:effectLst/>
                <a:latin typeface="Times New Roman"/>
                <a:ea typeface="Times New Roman"/>
                <a:cs typeface="Times New Roman"/>
              </a:rPr>
              <a:t>1. Государства-участники принимают все необходимые законодательные, административные, социальные и просветительные меры с целью защиты ребенка от всех форм физического или психологического насилия, оскорбления или злоупотребления, отсутствия заботы или небрежного обращения, грубого обращения или эксплуатации, включая сексуальное злоупотребление, со стороны родителей, законных опекунов или любого другого лица, заботящегося о ребенке.</a:t>
            </a:r>
            <a:endParaRPr lang="ru-RU" sz="2600" b="1" dirty="0">
              <a:solidFill>
                <a:schemeClr val="bg1"/>
              </a:solidFill>
              <a:effectLst/>
              <a:latin typeface="Calibri"/>
              <a:ea typeface="Calibri"/>
              <a:cs typeface="Times New Roman"/>
            </a:endParaRPr>
          </a:p>
          <a:p>
            <a:endParaRPr lang="ru-RU" dirty="0"/>
          </a:p>
        </p:txBody>
      </p:sp>
    </p:spTree>
    <p:extLst>
      <p:ext uri="{BB962C8B-B14F-4D97-AF65-F5344CB8AC3E}">
        <p14:creationId xmlns:p14="http://schemas.microsoft.com/office/powerpoint/2010/main" val="23877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39" y="1196752"/>
            <a:ext cx="6890427" cy="936104"/>
          </a:xfrm>
        </p:spPr>
        <p:txBody>
          <a:bodyPr>
            <a:normAutofit/>
          </a:bodyPr>
          <a:lstStyle/>
          <a:p>
            <a:r>
              <a:rPr lang="ru-RU" sz="3600" dirty="0" smtClean="0">
                <a:solidFill>
                  <a:srgbClr val="FF0000"/>
                </a:solidFill>
                <a:effectLst/>
                <a:latin typeface="Times New Roman"/>
                <a:ea typeface="Times New Roman"/>
              </a:rPr>
              <a:t>Право на образование</a:t>
            </a:r>
            <a:endParaRPr lang="ru-RU" sz="3600" dirty="0"/>
          </a:p>
        </p:txBody>
      </p:sp>
      <p:sp>
        <p:nvSpPr>
          <p:cNvPr id="3" name="Текст 2"/>
          <p:cNvSpPr>
            <a:spLocks noGrp="1"/>
          </p:cNvSpPr>
          <p:nvPr>
            <p:ph type="body" idx="1"/>
          </p:nvPr>
        </p:nvSpPr>
        <p:spPr>
          <a:xfrm>
            <a:off x="1259631" y="2636913"/>
            <a:ext cx="6962435" cy="2465314"/>
          </a:xfrm>
        </p:spPr>
        <p:txBody>
          <a:bodyPr>
            <a:normAutofit fontScale="92500" lnSpcReduction="20000"/>
          </a:bodyPr>
          <a:lstStyle/>
          <a:p>
            <a:pPr algn="l">
              <a:lnSpc>
                <a:spcPct val="115000"/>
              </a:lnSpc>
              <a:spcAft>
                <a:spcPts val="1000"/>
              </a:spcAft>
            </a:pPr>
            <a:r>
              <a:rPr lang="ru-RU" b="1" u="sng" dirty="0">
                <a:solidFill>
                  <a:schemeClr val="bg1"/>
                </a:solidFill>
                <a:effectLst/>
                <a:latin typeface="Times New Roman"/>
                <a:ea typeface="Times New Roman"/>
                <a:cs typeface="Times New Roman"/>
              </a:rPr>
              <a:t>Статья 28 </a:t>
            </a:r>
            <a:endParaRPr lang="ru-RU" sz="2000" b="1" dirty="0">
              <a:solidFill>
                <a:schemeClr val="bg1"/>
              </a:solidFill>
              <a:effectLst/>
              <a:latin typeface="Calibri"/>
              <a:ea typeface="Calibri"/>
              <a:cs typeface="Times New Roman"/>
            </a:endParaRPr>
          </a:p>
          <a:p>
            <a:pPr algn="l">
              <a:lnSpc>
                <a:spcPct val="115000"/>
              </a:lnSpc>
              <a:spcAft>
                <a:spcPts val="1000"/>
              </a:spcAft>
            </a:pPr>
            <a:r>
              <a:rPr lang="ru-RU" b="1" dirty="0">
                <a:solidFill>
                  <a:schemeClr val="bg1"/>
                </a:solidFill>
                <a:effectLst/>
                <a:latin typeface="Times New Roman"/>
                <a:ea typeface="Times New Roman"/>
                <a:cs typeface="Times New Roman"/>
              </a:rPr>
              <a:t>Государства-участники признают право ребенка на образование, и с целью постепенного достижения осуществления этого права на основе равных возможностей они, в частности, вводят бесплатное и обязательное начальное образование…</a:t>
            </a:r>
            <a:endParaRPr lang="ru-RU" sz="2000" b="1" dirty="0">
              <a:solidFill>
                <a:schemeClr val="bg1"/>
              </a:solidFill>
              <a:effectLst/>
              <a:latin typeface="Calibri"/>
              <a:ea typeface="Calibri"/>
              <a:cs typeface="Times New Roman"/>
            </a:endParaRPr>
          </a:p>
          <a:p>
            <a:endParaRPr lang="ru-RU" dirty="0"/>
          </a:p>
        </p:txBody>
      </p:sp>
    </p:spTree>
    <p:extLst>
      <p:ext uri="{BB962C8B-B14F-4D97-AF65-F5344CB8AC3E}">
        <p14:creationId xmlns:p14="http://schemas.microsoft.com/office/powerpoint/2010/main" val="312690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96752"/>
            <a:ext cx="7416824" cy="864096"/>
          </a:xfrm>
        </p:spPr>
        <p:txBody>
          <a:bodyPr/>
          <a:lstStyle/>
          <a:p>
            <a:r>
              <a:rPr lang="ru-RU" dirty="0" smtClean="0">
                <a:solidFill>
                  <a:schemeClr val="tx2">
                    <a:lumMod val="50000"/>
                  </a:schemeClr>
                </a:solidFill>
              </a:rPr>
              <a:t>Народная мудрость</a:t>
            </a:r>
            <a:endParaRPr lang="ru-RU" dirty="0">
              <a:solidFill>
                <a:schemeClr val="tx2">
                  <a:lumMod val="50000"/>
                </a:schemeClr>
              </a:solidFill>
            </a:endParaRPr>
          </a:p>
        </p:txBody>
      </p:sp>
      <p:sp>
        <p:nvSpPr>
          <p:cNvPr id="3" name="Текст 2"/>
          <p:cNvSpPr>
            <a:spLocks noGrp="1"/>
          </p:cNvSpPr>
          <p:nvPr>
            <p:ph type="body" idx="1"/>
          </p:nvPr>
        </p:nvSpPr>
        <p:spPr>
          <a:xfrm>
            <a:off x="1259632" y="2492896"/>
            <a:ext cx="7128792" cy="3744416"/>
          </a:xfrm>
        </p:spPr>
        <p:txBody>
          <a:bodyPr>
            <a:normAutofit/>
          </a:bodyPr>
          <a:lstStyle/>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 </a:t>
            </a:r>
            <a:r>
              <a:rPr lang="ru-RU" b="1" dirty="0">
                <a:solidFill>
                  <a:schemeClr val="bg1"/>
                </a:solidFill>
                <a:effectLst/>
                <a:latin typeface="Times New Roman"/>
                <a:ea typeface="Times New Roman"/>
                <a:cs typeface="Times New Roman"/>
              </a:rPr>
              <a:t>Ученье – путь к умению;</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Чему </a:t>
            </a:r>
            <a:r>
              <a:rPr lang="ru-RU" b="1" dirty="0">
                <a:solidFill>
                  <a:schemeClr val="bg1"/>
                </a:solidFill>
                <a:effectLst/>
                <a:latin typeface="Times New Roman"/>
                <a:ea typeface="Times New Roman"/>
                <a:cs typeface="Times New Roman"/>
              </a:rPr>
              <a:t>учился тому и пригодился;</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Ученье </a:t>
            </a:r>
            <a:r>
              <a:rPr lang="ru-RU" b="1" dirty="0">
                <a:solidFill>
                  <a:schemeClr val="bg1"/>
                </a:solidFill>
                <a:effectLst/>
                <a:latin typeface="Times New Roman"/>
                <a:ea typeface="Times New Roman"/>
                <a:cs typeface="Times New Roman"/>
              </a:rPr>
              <a:t>в детстве, как резьба на камне;</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Чему </a:t>
            </a:r>
            <a:r>
              <a:rPr lang="ru-RU" b="1" dirty="0">
                <a:solidFill>
                  <a:schemeClr val="bg1"/>
                </a:solidFill>
                <a:effectLst/>
                <a:latin typeface="Times New Roman"/>
                <a:ea typeface="Times New Roman"/>
                <a:cs typeface="Times New Roman"/>
              </a:rPr>
              <a:t>смолоду не научился, того и под старость не будешь знать.</a:t>
            </a:r>
            <a:endParaRPr lang="ru-RU" sz="2000" b="1" dirty="0">
              <a:solidFill>
                <a:schemeClr val="bg1"/>
              </a:solidFill>
              <a:effectLst/>
              <a:latin typeface="Calibri"/>
              <a:ea typeface="Calibri"/>
              <a:cs typeface="Times New Roman"/>
            </a:endParaRPr>
          </a:p>
          <a:p>
            <a:pPr algn="l"/>
            <a:endParaRPr lang="ru-RU" dirty="0"/>
          </a:p>
        </p:txBody>
      </p:sp>
    </p:spTree>
    <p:extLst>
      <p:ext uri="{BB962C8B-B14F-4D97-AF65-F5344CB8AC3E}">
        <p14:creationId xmlns:p14="http://schemas.microsoft.com/office/powerpoint/2010/main" val="34615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250"/>
                                        <p:tgtEl>
                                          <p:spTgt spid="3">
                                            <p:txEl>
                                              <p:pRg st="0" end="0"/>
                                            </p:txEl>
                                          </p:spTgt>
                                        </p:tgtEl>
                                      </p:cBhvr>
                                    </p:animEffect>
                                  </p:childTnLst>
                                </p:cTn>
                              </p:par>
                            </p:childTnLst>
                          </p:cTn>
                        </p:par>
                        <p:par>
                          <p:cTn id="17" fill="hold">
                            <p:stCondLst>
                              <p:cond delay="3250"/>
                            </p:stCondLst>
                            <p:childTnLst>
                              <p:par>
                                <p:cTn id="18" presetID="53" presetClass="entr" presetSubtype="16"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2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250"/>
                                        <p:tgtEl>
                                          <p:spTgt spid="3">
                                            <p:txEl>
                                              <p:pRg st="1" end="1"/>
                                            </p:txEl>
                                          </p:spTgt>
                                        </p:tgtEl>
                                      </p:cBhvr>
                                    </p:animEffect>
                                  </p:childTnLst>
                                </p:cTn>
                              </p:par>
                            </p:childTnLst>
                          </p:cTn>
                        </p:par>
                        <p:par>
                          <p:cTn id="23" fill="hold">
                            <p:stCondLst>
                              <p:cond delay="5500"/>
                            </p:stCondLst>
                            <p:childTnLst>
                              <p:par>
                                <p:cTn id="24" presetID="53" presetClass="entr" presetSubtype="16" fill="hold" grpId="0" nodeType="afterEffect">
                                  <p:stCondLst>
                                    <p:cond delay="100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2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2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250"/>
                                        <p:tgtEl>
                                          <p:spTgt spid="3">
                                            <p:txEl>
                                              <p:pRg st="2" end="2"/>
                                            </p:txEl>
                                          </p:spTgt>
                                        </p:tgtEl>
                                      </p:cBhvr>
                                    </p:animEffect>
                                  </p:childTnLst>
                                </p:cTn>
                              </p:par>
                            </p:childTnLst>
                          </p:cTn>
                        </p:par>
                        <p:par>
                          <p:cTn id="29" fill="hold">
                            <p:stCondLst>
                              <p:cond delay="7750"/>
                            </p:stCondLst>
                            <p:childTnLst>
                              <p:par>
                                <p:cTn id="30" presetID="53" presetClass="entr" presetSubtype="16" fill="hold" grpId="0" nodeType="afterEffect">
                                  <p:stCondLst>
                                    <p:cond delay="100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25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2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052736"/>
            <a:ext cx="6890427" cy="1224136"/>
          </a:xfrm>
        </p:spPr>
        <p:txBody>
          <a:bodyPr/>
          <a:lstStyle/>
          <a:p>
            <a:r>
              <a:rPr lang="ru-RU" sz="3600" dirty="0" smtClean="0">
                <a:solidFill>
                  <a:srgbClr val="FF0000"/>
                </a:solidFill>
                <a:effectLst/>
                <a:latin typeface="Times New Roman"/>
                <a:ea typeface="Times New Roman"/>
              </a:rPr>
              <a:t>право на </a:t>
            </a:r>
            <a:r>
              <a:rPr lang="ru-RU" sz="3600" dirty="0">
                <a:solidFill>
                  <a:srgbClr val="FF0000"/>
                </a:solidFill>
                <a:effectLst/>
                <a:latin typeface="Times New Roman"/>
                <a:ea typeface="Times New Roman"/>
              </a:rPr>
              <a:t>отдых</a:t>
            </a:r>
            <a:endParaRPr lang="ru-RU" dirty="0">
              <a:solidFill>
                <a:srgbClr val="FF0000"/>
              </a:solidFill>
            </a:endParaRPr>
          </a:p>
        </p:txBody>
      </p:sp>
      <p:sp>
        <p:nvSpPr>
          <p:cNvPr id="3" name="Текст 2"/>
          <p:cNvSpPr>
            <a:spLocks noGrp="1"/>
          </p:cNvSpPr>
          <p:nvPr>
            <p:ph type="body" idx="1"/>
          </p:nvPr>
        </p:nvSpPr>
        <p:spPr>
          <a:xfrm>
            <a:off x="1259631" y="2708920"/>
            <a:ext cx="7128793" cy="3600400"/>
          </a:xfrm>
        </p:spPr>
        <p:txBody>
          <a:bodyPr>
            <a:normAutofit/>
          </a:bodyPr>
          <a:lstStyle/>
          <a:p>
            <a:pPr algn="l">
              <a:lnSpc>
                <a:spcPct val="115000"/>
              </a:lnSpc>
              <a:spcAft>
                <a:spcPts val="1000"/>
              </a:spcAft>
            </a:pPr>
            <a:r>
              <a:rPr lang="ru-RU" b="1" u="sng" dirty="0">
                <a:solidFill>
                  <a:schemeClr val="bg1"/>
                </a:solidFill>
                <a:effectLst/>
                <a:latin typeface="Times New Roman"/>
                <a:ea typeface="Times New Roman"/>
                <a:cs typeface="Times New Roman"/>
              </a:rPr>
              <a:t>Статья 31</a:t>
            </a:r>
            <a:endParaRPr lang="ru-RU" sz="2000" b="1" dirty="0">
              <a:solidFill>
                <a:schemeClr val="bg1"/>
              </a:solidFill>
              <a:effectLst/>
              <a:latin typeface="Calibri"/>
              <a:ea typeface="Calibri"/>
              <a:cs typeface="Times New Roman"/>
            </a:endParaRPr>
          </a:p>
          <a:p>
            <a:pPr algn="l">
              <a:lnSpc>
                <a:spcPct val="115000"/>
              </a:lnSpc>
              <a:spcAft>
                <a:spcPts val="1000"/>
              </a:spcAft>
            </a:pPr>
            <a:r>
              <a:rPr lang="ru-RU" b="1" dirty="0">
                <a:solidFill>
                  <a:schemeClr val="bg1"/>
                </a:solidFill>
                <a:effectLst/>
                <a:latin typeface="Times New Roman"/>
                <a:ea typeface="Times New Roman"/>
                <a:cs typeface="Times New Roman"/>
              </a:rPr>
              <a:t>1. Государства-участники признают право ребенка на отдых и досуг, право участвовать в играх и развлекательных мероприятиях, соответствующих его возрасту, и свободно участвовать в культурной жизни и заниматься искусством. </a:t>
            </a:r>
            <a:endParaRPr lang="ru-RU" sz="2000" b="1" dirty="0">
              <a:solidFill>
                <a:schemeClr val="bg1"/>
              </a:solidFill>
              <a:effectLst/>
              <a:latin typeface="Calibri"/>
              <a:ea typeface="Calibri"/>
              <a:cs typeface="Times New Roman"/>
            </a:endParaRPr>
          </a:p>
          <a:p>
            <a:pPr algn="l"/>
            <a:endParaRPr lang="ru-RU" b="1" dirty="0">
              <a:solidFill>
                <a:schemeClr val="bg1"/>
              </a:solidFill>
            </a:endParaRPr>
          </a:p>
        </p:txBody>
      </p:sp>
    </p:spTree>
    <p:extLst>
      <p:ext uri="{BB962C8B-B14F-4D97-AF65-F5344CB8AC3E}">
        <p14:creationId xmlns:p14="http://schemas.microsoft.com/office/powerpoint/2010/main" val="23370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500"/>
                            </p:stCondLst>
                            <p:childTnLst>
                              <p:par>
                                <p:cTn id="14" presetID="16" presetClass="entr" presetSubtype="21" fill="hold" grpId="0" nodeType="afterEffect">
                                  <p:stCondLst>
                                    <p:cond delay="75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268760"/>
            <a:ext cx="7300134" cy="864096"/>
          </a:xfrm>
        </p:spPr>
        <p:txBody>
          <a:bodyPr/>
          <a:lstStyle/>
          <a:p>
            <a:r>
              <a:rPr lang="ru-RU" dirty="0" smtClean="0">
                <a:solidFill>
                  <a:schemeClr val="tx2">
                    <a:lumMod val="50000"/>
                  </a:schemeClr>
                </a:solidFill>
              </a:rPr>
              <a:t>Народная мудрость</a:t>
            </a:r>
            <a:endParaRPr lang="ru-RU" dirty="0">
              <a:solidFill>
                <a:schemeClr val="tx2">
                  <a:lumMod val="50000"/>
                </a:schemeClr>
              </a:solidFill>
            </a:endParaRPr>
          </a:p>
        </p:txBody>
      </p:sp>
      <p:sp>
        <p:nvSpPr>
          <p:cNvPr id="3" name="Текст 2"/>
          <p:cNvSpPr>
            <a:spLocks noGrp="1"/>
          </p:cNvSpPr>
          <p:nvPr>
            <p:ph type="body" idx="1"/>
          </p:nvPr>
        </p:nvSpPr>
        <p:spPr>
          <a:xfrm>
            <a:off x="1187623" y="2708921"/>
            <a:ext cx="7200801" cy="3528392"/>
          </a:xfrm>
        </p:spPr>
        <p:txBody>
          <a:bodyPr>
            <a:normAutofit/>
          </a:bodyPr>
          <a:lstStyle/>
          <a:p>
            <a:pPr marL="342900" indent="-342900" algn="l">
              <a:lnSpc>
                <a:spcPct val="115000"/>
              </a:lnSpc>
              <a:spcBef>
                <a:spcPts val="0"/>
              </a:spcBef>
              <a:buFont typeface="Wingdings" panose="05000000000000000000" pitchFamily="2" charset="2"/>
              <a:buChar char="Ø"/>
            </a:pPr>
            <a:r>
              <a:rPr lang="ru-RU" b="1" dirty="0" smtClean="0">
                <a:solidFill>
                  <a:schemeClr val="bg1"/>
                </a:solidFill>
                <a:effectLst/>
                <a:latin typeface="Times New Roman"/>
                <a:ea typeface="Times New Roman"/>
                <a:cs typeface="Times New Roman"/>
              </a:rPr>
              <a:t>Чтобы </a:t>
            </a:r>
            <a:r>
              <a:rPr lang="ru-RU" b="1" dirty="0">
                <a:solidFill>
                  <a:schemeClr val="bg1"/>
                </a:solidFill>
                <a:effectLst/>
                <a:latin typeface="Times New Roman"/>
                <a:ea typeface="Times New Roman"/>
                <a:cs typeface="Times New Roman"/>
              </a:rPr>
              <a:t>лучше шло дело, пусть отдыхают голова </a:t>
            </a:r>
            <a:r>
              <a:rPr lang="ru-RU" b="1" dirty="0" smtClean="0">
                <a:solidFill>
                  <a:schemeClr val="bg1"/>
                </a:solidFill>
                <a:effectLst/>
                <a:latin typeface="Times New Roman"/>
                <a:ea typeface="Times New Roman"/>
                <a:cs typeface="Times New Roman"/>
              </a:rPr>
              <a:t> </a:t>
            </a:r>
          </a:p>
          <a:p>
            <a:pPr algn="l">
              <a:lnSpc>
                <a:spcPct val="115000"/>
              </a:lnSpc>
              <a:spcBef>
                <a:spcPts val="0"/>
              </a:spcBef>
            </a:pPr>
            <a:r>
              <a:rPr lang="ru-RU" b="1" dirty="0">
                <a:solidFill>
                  <a:schemeClr val="bg1"/>
                </a:solidFill>
                <a:effectLst/>
                <a:latin typeface="Times New Roman"/>
                <a:ea typeface="Times New Roman"/>
                <a:cs typeface="Times New Roman"/>
              </a:rPr>
              <a:t> </a:t>
            </a:r>
            <a:r>
              <a:rPr lang="ru-RU" b="1" dirty="0" smtClean="0">
                <a:solidFill>
                  <a:schemeClr val="bg1"/>
                </a:solidFill>
                <a:effectLst/>
                <a:latin typeface="Times New Roman"/>
                <a:ea typeface="Times New Roman"/>
                <a:cs typeface="Times New Roman"/>
              </a:rPr>
              <a:t>    и </a:t>
            </a:r>
            <a:r>
              <a:rPr lang="ru-RU" b="1" dirty="0">
                <a:solidFill>
                  <a:schemeClr val="bg1"/>
                </a:solidFill>
                <a:effectLst/>
                <a:latin typeface="Times New Roman"/>
                <a:ea typeface="Times New Roman"/>
                <a:cs typeface="Times New Roman"/>
              </a:rPr>
              <a:t>тело;</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После </a:t>
            </a:r>
            <a:r>
              <a:rPr lang="ru-RU" b="1" dirty="0">
                <a:solidFill>
                  <a:schemeClr val="bg1"/>
                </a:solidFill>
                <a:effectLst/>
                <a:latin typeface="Times New Roman"/>
                <a:ea typeface="Times New Roman"/>
                <a:cs typeface="Times New Roman"/>
              </a:rPr>
              <a:t>дела и погулять хорошо;</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И </a:t>
            </a:r>
            <a:r>
              <a:rPr lang="ru-RU" b="1" dirty="0">
                <a:solidFill>
                  <a:schemeClr val="bg1"/>
                </a:solidFill>
                <a:effectLst/>
                <a:latin typeface="Times New Roman"/>
                <a:ea typeface="Times New Roman"/>
                <a:cs typeface="Times New Roman"/>
              </a:rPr>
              <a:t>голове надо отдохнуть, не только рукам.</a:t>
            </a:r>
            <a:endParaRPr lang="ru-RU" sz="2000" b="1" dirty="0">
              <a:solidFill>
                <a:schemeClr val="bg1"/>
              </a:solidFill>
              <a:effectLst/>
              <a:latin typeface="Calibri"/>
              <a:ea typeface="Calibri"/>
              <a:cs typeface="Times New Roman"/>
            </a:endParaRPr>
          </a:p>
          <a:p>
            <a:endParaRPr lang="ru-RU" b="1" dirty="0"/>
          </a:p>
        </p:txBody>
      </p:sp>
    </p:spTree>
    <p:extLst>
      <p:ext uri="{BB962C8B-B14F-4D97-AF65-F5344CB8AC3E}">
        <p14:creationId xmlns:p14="http://schemas.microsoft.com/office/powerpoint/2010/main" val="10504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62">
                                          <p:stCondLst>
                                            <p:cond delay="0"/>
                                          </p:stCondLst>
                                        </p:cTn>
                                        <p:tgtEl>
                                          <p:spTgt spid="2"/>
                                        </p:tgtEl>
                                      </p:cBhvr>
                                    </p:animEffect>
                                    <p:anim calcmode="lin" valueType="num">
                                      <p:cBhvr>
                                        <p:cTn id="8"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3" dur="16">
                                          <p:stCondLst>
                                            <p:cond delay="406"/>
                                          </p:stCondLst>
                                        </p:cTn>
                                        <p:tgtEl>
                                          <p:spTgt spid="2"/>
                                        </p:tgtEl>
                                      </p:cBhvr>
                                      <p:to x="100000" y="60000"/>
                                    </p:animScale>
                                    <p:animScale>
                                      <p:cBhvr>
                                        <p:cTn id="14" dur="104" decel="50000">
                                          <p:stCondLst>
                                            <p:cond delay="423"/>
                                          </p:stCondLst>
                                        </p:cTn>
                                        <p:tgtEl>
                                          <p:spTgt spid="2"/>
                                        </p:tgtEl>
                                      </p:cBhvr>
                                      <p:to x="100000" y="100000"/>
                                    </p:animScale>
                                    <p:animScale>
                                      <p:cBhvr>
                                        <p:cTn id="15" dur="16">
                                          <p:stCondLst>
                                            <p:cond delay="820"/>
                                          </p:stCondLst>
                                        </p:cTn>
                                        <p:tgtEl>
                                          <p:spTgt spid="2"/>
                                        </p:tgtEl>
                                      </p:cBhvr>
                                      <p:to x="100000" y="80000"/>
                                    </p:animScale>
                                    <p:animScale>
                                      <p:cBhvr>
                                        <p:cTn id="16" dur="104" decel="50000">
                                          <p:stCondLst>
                                            <p:cond delay="836"/>
                                          </p:stCondLst>
                                        </p:cTn>
                                        <p:tgtEl>
                                          <p:spTgt spid="2"/>
                                        </p:tgtEl>
                                      </p:cBhvr>
                                      <p:to x="100000" y="100000"/>
                                    </p:animScale>
                                    <p:animScale>
                                      <p:cBhvr>
                                        <p:cTn id="17" dur="16">
                                          <p:stCondLst>
                                            <p:cond delay="1026"/>
                                          </p:stCondLst>
                                        </p:cTn>
                                        <p:tgtEl>
                                          <p:spTgt spid="2"/>
                                        </p:tgtEl>
                                      </p:cBhvr>
                                      <p:to x="100000" y="90000"/>
                                    </p:animScale>
                                    <p:animScale>
                                      <p:cBhvr>
                                        <p:cTn id="18" dur="104" decel="50000">
                                          <p:stCondLst>
                                            <p:cond delay="1042"/>
                                          </p:stCondLst>
                                        </p:cTn>
                                        <p:tgtEl>
                                          <p:spTgt spid="2"/>
                                        </p:tgtEl>
                                      </p:cBhvr>
                                      <p:to x="100000" y="100000"/>
                                    </p:animScale>
                                    <p:animScale>
                                      <p:cBhvr>
                                        <p:cTn id="19" dur="16">
                                          <p:stCondLst>
                                            <p:cond delay="1130"/>
                                          </p:stCondLst>
                                        </p:cTn>
                                        <p:tgtEl>
                                          <p:spTgt spid="2"/>
                                        </p:tgtEl>
                                      </p:cBhvr>
                                      <p:to x="100000" y="95000"/>
                                    </p:animScale>
                                    <p:animScale>
                                      <p:cBhvr>
                                        <p:cTn id="20" dur="104" decel="50000">
                                          <p:stCondLst>
                                            <p:cond delay="1146"/>
                                          </p:stCondLst>
                                        </p:cTn>
                                        <p:tgtEl>
                                          <p:spTgt spid="2"/>
                                        </p:tgtEl>
                                      </p:cBhvr>
                                      <p:to x="100000" y="100000"/>
                                    </p:animScale>
                                  </p:childTnLst>
                                </p:cTn>
                              </p:par>
                            </p:childTnLst>
                          </p:cTn>
                        </p:par>
                        <p:par>
                          <p:cTn id="21" fill="hold">
                            <p:stCondLst>
                              <p:cond delay="1250"/>
                            </p:stCondLst>
                            <p:childTnLst>
                              <p:par>
                                <p:cTn id="22" presetID="22" presetClass="entr" presetSubtype="4" fill="hold" grpId="0" nodeType="afterEffect">
                                  <p:stCondLst>
                                    <p:cond delay="50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1000"/>
                                        <p:tgtEl>
                                          <p:spTgt spid="3">
                                            <p:txEl>
                                              <p:pRg st="0" end="0"/>
                                            </p:txEl>
                                          </p:spTgt>
                                        </p:tgtEl>
                                      </p:cBhvr>
                                    </p:animEffect>
                                  </p:childTnLst>
                                </p:cTn>
                              </p:par>
                            </p:childTnLst>
                          </p:cTn>
                        </p:par>
                        <p:par>
                          <p:cTn id="25" fill="hold">
                            <p:stCondLst>
                              <p:cond delay="2750"/>
                            </p:stCondLst>
                            <p:childTnLst>
                              <p:par>
                                <p:cTn id="26" presetID="22" presetClass="entr" presetSubtype="4" fill="hold" grpId="0" nodeType="afterEffect">
                                  <p:stCondLst>
                                    <p:cond delay="50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1000"/>
                                        <p:tgtEl>
                                          <p:spTgt spid="3">
                                            <p:txEl>
                                              <p:pRg st="1" end="1"/>
                                            </p:txEl>
                                          </p:spTgt>
                                        </p:tgtEl>
                                      </p:cBhvr>
                                    </p:animEffect>
                                  </p:childTnLst>
                                </p:cTn>
                              </p:par>
                            </p:childTnLst>
                          </p:cTn>
                        </p:par>
                        <p:par>
                          <p:cTn id="29" fill="hold">
                            <p:stCondLst>
                              <p:cond delay="4250"/>
                            </p:stCondLst>
                            <p:childTnLst>
                              <p:par>
                                <p:cTn id="30" presetID="22" presetClass="entr" presetSubtype="4" fill="hold" grpId="0" nodeType="afterEffect">
                                  <p:stCondLst>
                                    <p:cond delay="50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1000"/>
                                        <p:tgtEl>
                                          <p:spTgt spid="3">
                                            <p:txEl>
                                              <p:pRg st="2" end="2"/>
                                            </p:txEl>
                                          </p:spTgt>
                                        </p:tgtEl>
                                      </p:cBhvr>
                                    </p:animEffect>
                                  </p:childTnLst>
                                </p:cTn>
                              </p:par>
                            </p:childTnLst>
                          </p:cTn>
                        </p:par>
                        <p:par>
                          <p:cTn id="33" fill="hold">
                            <p:stCondLst>
                              <p:cond delay="5750"/>
                            </p:stCondLst>
                            <p:childTnLst>
                              <p:par>
                                <p:cTn id="34" presetID="22" presetClass="entr" presetSubtype="4" fill="hold" grpId="0" nodeType="afterEffect">
                                  <p:stCondLst>
                                    <p:cond delay="50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836713"/>
            <a:ext cx="6768752" cy="959910"/>
          </a:xfrm>
        </p:spPr>
        <p:txBody>
          <a:bodyPr>
            <a:normAutofit fontScale="90000"/>
          </a:bodyPr>
          <a:lstStyle/>
          <a:p>
            <a:pPr>
              <a:lnSpc>
                <a:spcPct val="100000"/>
              </a:lnSpc>
            </a:pPr>
            <a:r>
              <a:rPr lang="ru-RU" sz="2200" dirty="0">
                <a:solidFill>
                  <a:srgbClr val="FF0000"/>
                </a:solidFill>
                <a:effectLst/>
                <a:latin typeface="Times New Roman"/>
                <a:ea typeface="Times New Roman"/>
              </a:rPr>
              <a:t>Как же </a:t>
            </a:r>
            <a:r>
              <a:rPr lang="ru-RU" sz="2200" dirty="0" smtClean="0">
                <a:solidFill>
                  <a:srgbClr val="FF0000"/>
                </a:solidFill>
                <a:effectLst/>
                <a:latin typeface="Times New Roman"/>
                <a:ea typeface="Times New Roman"/>
              </a:rPr>
              <a:t>знакомить </a:t>
            </a:r>
            <a:r>
              <a:rPr lang="ru-RU" sz="2200" dirty="0">
                <a:solidFill>
                  <a:srgbClr val="FF0000"/>
                </a:solidFill>
                <a:effectLst/>
                <a:latin typeface="Times New Roman"/>
                <a:ea typeface="Times New Roman"/>
              </a:rPr>
              <a:t>детей с их </a:t>
            </a:r>
            <a:r>
              <a:rPr lang="ru-RU" sz="2200" dirty="0" smtClean="0">
                <a:solidFill>
                  <a:srgbClr val="FF0000"/>
                </a:solidFill>
                <a:effectLst/>
                <a:latin typeface="Times New Roman"/>
                <a:ea typeface="Times New Roman"/>
              </a:rPr>
              <a:t>правами?</a:t>
            </a:r>
            <a:br>
              <a:rPr lang="ru-RU" sz="2200" dirty="0" smtClean="0">
                <a:solidFill>
                  <a:srgbClr val="FF0000"/>
                </a:solidFill>
                <a:effectLst/>
                <a:latin typeface="Times New Roman"/>
                <a:ea typeface="Times New Roman"/>
              </a:rPr>
            </a:br>
            <a:r>
              <a:rPr lang="ru-RU" sz="2200" dirty="0" smtClean="0">
                <a:solidFill>
                  <a:srgbClr val="FF0000"/>
                </a:solidFill>
                <a:effectLst/>
                <a:latin typeface="Times New Roman"/>
                <a:ea typeface="Times New Roman"/>
              </a:rPr>
              <a:t> </a:t>
            </a:r>
            <a:r>
              <a:rPr lang="ru-RU" sz="2200" dirty="0">
                <a:solidFill>
                  <a:srgbClr val="FF0000"/>
                </a:solidFill>
                <a:effectLst/>
                <a:latin typeface="Times New Roman"/>
                <a:ea typeface="Times New Roman"/>
              </a:rPr>
              <a:t>На помощь могут </a:t>
            </a:r>
            <a:r>
              <a:rPr lang="ru-RU" sz="2200" dirty="0" smtClean="0">
                <a:solidFill>
                  <a:srgbClr val="FF0000"/>
                </a:solidFill>
                <a:effectLst/>
                <a:latin typeface="Times New Roman"/>
                <a:ea typeface="Times New Roman"/>
              </a:rPr>
              <a:t>прийти детские сказки</a:t>
            </a:r>
            <a:endParaRPr lang="ru-RU" dirty="0"/>
          </a:p>
        </p:txBody>
      </p:sp>
      <p:sp>
        <p:nvSpPr>
          <p:cNvPr id="3" name="Текст 2"/>
          <p:cNvSpPr>
            <a:spLocks noGrp="1"/>
          </p:cNvSpPr>
          <p:nvPr>
            <p:ph type="body" idx="1"/>
          </p:nvPr>
        </p:nvSpPr>
        <p:spPr>
          <a:xfrm>
            <a:off x="768269" y="3583530"/>
            <a:ext cx="2474216" cy="864095"/>
          </a:xfrm>
        </p:spPr>
        <p:txBody>
          <a:bodyPr/>
          <a:lstStyle/>
          <a:p>
            <a:pPr lvl="0">
              <a:spcBef>
                <a:spcPts val="0"/>
              </a:spcBef>
            </a:pPr>
            <a:endParaRPr lang="ru-RU" sz="1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endParaRPr>
          </a:p>
          <a:p>
            <a:pPr lvl="0">
              <a:spcBef>
                <a:spcPts val="0"/>
              </a:spcBef>
            </a:pPr>
            <a:endParaRPr lang="ru-RU"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endParaRPr>
          </a:p>
          <a:p>
            <a:pPr lvl="0">
              <a:spcBef>
                <a:spcPts val="0"/>
              </a:spcBef>
            </a:pPr>
            <a:r>
              <a:rPr lang="ru-RU" sz="1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Право </a:t>
            </a:r>
            <a:r>
              <a:rPr lang="ru-RU"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на здоровье и </a:t>
            </a:r>
          </a:p>
          <a:p>
            <a:pPr lvl="0">
              <a:spcBef>
                <a:spcPts val="0"/>
              </a:spcBef>
            </a:pPr>
            <a:r>
              <a:rPr lang="ru-RU"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медицинское </a:t>
            </a:r>
            <a:r>
              <a:rPr lang="ru-RU" sz="1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обслуживание</a:t>
            </a:r>
            <a:endParaRPr lang="ru-RU" sz="1600" dirty="0"/>
          </a:p>
        </p:txBody>
      </p:sp>
      <p:sp>
        <p:nvSpPr>
          <p:cNvPr id="4" name="Рисунок 3"/>
          <p:cNvSpPr>
            <a:spLocks noGrp="1"/>
          </p:cNvSpPr>
          <p:nvPr>
            <p:ph type="pic" idx="15"/>
          </p:nvPr>
        </p:nvSpPr>
        <p:spPr/>
      </p:sp>
      <p:sp>
        <p:nvSpPr>
          <p:cNvPr id="5" name="Текст 4"/>
          <p:cNvSpPr>
            <a:spLocks noGrp="1"/>
          </p:cNvSpPr>
          <p:nvPr>
            <p:ph type="body" sz="half" idx="18"/>
          </p:nvPr>
        </p:nvSpPr>
        <p:spPr>
          <a:xfrm>
            <a:off x="685347" y="5517231"/>
            <a:ext cx="2474216" cy="273969"/>
          </a:xfrm>
        </p:spPr>
        <p:txBody>
          <a:bodyPr>
            <a:normAutofit fontScale="77500" lnSpcReduction="20000"/>
          </a:bodyPr>
          <a:lstStyle/>
          <a:p>
            <a:endParaRPr lang="ru-RU" dirty="0"/>
          </a:p>
        </p:txBody>
      </p:sp>
      <p:sp>
        <p:nvSpPr>
          <p:cNvPr id="6" name="Текст 5"/>
          <p:cNvSpPr>
            <a:spLocks noGrp="1"/>
          </p:cNvSpPr>
          <p:nvPr>
            <p:ph type="body" sz="quarter" idx="3"/>
          </p:nvPr>
        </p:nvSpPr>
        <p:spPr>
          <a:xfrm>
            <a:off x="3328055" y="6347366"/>
            <a:ext cx="2474237" cy="415499"/>
          </a:xfrm>
        </p:spPr>
        <p:txBody>
          <a:bodyPr/>
          <a:lstStyle/>
          <a:p>
            <a:pPr lvl="0">
              <a:spcBef>
                <a:spcPts val="0"/>
              </a:spcBef>
            </a:pPr>
            <a:r>
              <a:rPr lang="ru-RU" sz="1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Право на образование</a:t>
            </a:r>
            <a:endParaRPr lang="ru-RU" sz="1600" dirty="0"/>
          </a:p>
        </p:txBody>
      </p:sp>
      <p:sp>
        <p:nvSpPr>
          <p:cNvPr id="7" name="Рисунок 6"/>
          <p:cNvSpPr>
            <a:spLocks noGrp="1"/>
          </p:cNvSpPr>
          <p:nvPr>
            <p:ph type="pic" idx="21"/>
          </p:nvPr>
        </p:nvSpPr>
        <p:spPr>
          <a:xfrm>
            <a:off x="3426746" y="2092235"/>
            <a:ext cx="2275707" cy="1644122"/>
          </a:xfrm>
        </p:spPr>
      </p:sp>
      <p:sp>
        <p:nvSpPr>
          <p:cNvPr id="8" name="Текст 7"/>
          <p:cNvSpPr>
            <a:spLocks noGrp="1"/>
          </p:cNvSpPr>
          <p:nvPr>
            <p:ph type="body" sz="half" idx="19"/>
          </p:nvPr>
        </p:nvSpPr>
        <p:spPr/>
        <p:txBody>
          <a:bodyPr/>
          <a:lstStyle/>
          <a:p>
            <a:endParaRPr lang="ru-RU" dirty="0"/>
          </a:p>
        </p:txBody>
      </p:sp>
      <p:sp>
        <p:nvSpPr>
          <p:cNvPr id="9" name="Текст 8"/>
          <p:cNvSpPr>
            <a:spLocks noGrp="1"/>
          </p:cNvSpPr>
          <p:nvPr>
            <p:ph type="body" sz="quarter" idx="13"/>
          </p:nvPr>
        </p:nvSpPr>
        <p:spPr>
          <a:xfrm>
            <a:off x="5980067" y="3861049"/>
            <a:ext cx="2467425" cy="360040"/>
          </a:xfrm>
        </p:spPr>
        <p:txBody>
          <a:bodyPr/>
          <a:lstStyle/>
          <a:p>
            <a:pPr lvl="0">
              <a:spcBef>
                <a:spcPts val="0"/>
              </a:spcBef>
            </a:pPr>
            <a:endParaRPr lang="ru-RU" sz="1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endParaRPr>
          </a:p>
          <a:p>
            <a:pPr lvl="0">
              <a:spcBef>
                <a:spcPts val="0"/>
              </a:spcBef>
            </a:pPr>
            <a:endParaRPr lang="ru-RU" sz="1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endParaRPr>
          </a:p>
          <a:p>
            <a:pPr lvl="0">
              <a:spcBef>
                <a:spcPts val="0"/>
              </a:spcBef>
            </a:pPr>
            <a:endParaRPr lang="ru-RU" sz="1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endParaRPr>
          </a:p>
          <a:p>
            <a:pPr lvl="0">
              <a:spcBef>
                <a:spcPts val="0"/>
              </a:spcBef>
            </a:pPr>
            <a:r>
              <a:rPr lang="ru-RU" sz="1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Право на жизнь</a:t>
            </a:r>
            <a:endParaRPr lang="ru-RU" sz="1600" dirty="0"/>
          </a:p>
        </p:txBody>
      </p:sp>
      <p:sp>
        <p:nvSpPr>
          <p:cNvPr id="10" name="Рисунок 9"/>
          <p:cNvSpPr>
            <a:spLocks noGrp="1"/>
          </p:cNvSpPr>
          <p:nvPr>
            <p:ph type="pic" idx="22"/>
          </p:nvPr>
        </p:nvSpPr>
        <p:spPr/>
      </p:sp>
      <p:sp>
        <p:nvSpPr>
          <p:cNvPr id="11" name="Текст 10"/>
          <p:cNvSpPr>
            <a:spLocks noGrp="1"/>
          </p:cNvSpPr>
          <p:nvPr>
            <p:ph type="body" sz="half" idx="20"/>
          </p:nvPr>
        </p:nvSpPr>
        <p:spPr/>
        <p:txBody>
          <a:bodyPr/>
          <a:lstStyle/>
          <a:p>
            <a:endParaRPr lang="ru-RU" dirty="0"/>
          </a:p>
        </p:txBody>
      </p:sp>
      <p:pic>
        <p:nvPicPr>
          <p:cNvPr id="12" name="Рисунок 11" descr="Scan-101021-0013.jpg"/>
          <p:cNvPicPr>
            <a:picLocks noChangeAspect="1"/>
          </p:cNvPicPr>
          <p:nvPr/>
        </p:nvPicPr>
        <p:blipFill>
          <a:blip r:embed="rId2" cstate="screen"/>
          <a:srcRect/>
          <a:stretch>
            <a:fillRect/>
          </a:stretch>
        </p:blipFill>
        <p:spPr>
          <a:xfrm>
            <a:off x="3585785" y="4270973"/>
            <a:ext cx="1907054" cy="2284143"/>
          </a:xfrm>
          <a:prstGeom prst="ellipse">
            <a:avLst/>
          </a:prstGeom>
          <a:ln>
            <a:noFill/>
          </a:ln>
          <a:effectLst>
            <a:softEdge rad="112500"/>
          </a:effectLst>
        </p:spPr>
      </p:pic>
      <p:pic>
        <p:nvPicPr>
          <p:cNvPr id="13" name="Рисунок 12" descr="Scan-101021-0012.jpg"/>
          <p:cNvPicPr>
            <a:picLocks noChangeAspect="1"/>
          </p:cNvPicPr>
          <p:nvPr/>
        </p:nvPicPr>
        <p:blipFill>
          <a:blip r:embed="rId3" cstate="print"/>
          <a:srcRect/>
          <a:stretch>
            <a:fillRect/>
          </a:stretch>
        </p:blipFill>
        <p:spPr>
          <a:xfrm>
            <a:off x="755576" y="1783771"/>
            <a:ext cx="2326172" cy="1861253"/>
          </a:xfrm>
          <a:prstGeom prst="rect">
            <a:avLst/>
          </a:prstGeom>
          <a:ln>
            <a:noFill/>
          </a:ln>
          <a:effectLst>
            <a:outerShdw blurRad="292100" dist="139700" dir="2700000" algn="tl" rotWithShape="0">
              <a:srgbClr val="333333">
                <a:alpha val="65000"/>
              </a:srgbClr>
            </a:outerShdw>
          </a:effectLst>
        </p:spPr>
      </p:pic>
      <p:pic>
        <p:nvPicPr>
          <p:cNvPr id="14" name="Рисунок 13" descr="Scan-101021-0005.jpg"/>
          <p:cNvPicPr>
            <a:picLocks noChangeAspect="1"/>
          </p:cNvPicPr>
          <p:nvPr/>
        </p:nvPicPr>
        <p:blipFill>
          <a:blip r:embed="rId4" cstate="screen"/>
          <a:srcRect/>
          <a:stretch>
            <a:fillRect/>
          </a:stretch>
        </p:blipFill>
        <p:spPr>
          <a:xfrm>
            <a:off x="5972381" y="1887956"/>
            <a:ext cx="2464534" cy="1848401"/>
          </a:xfrm>
          <a:prstGeom prst="rect">
            <a:avLst/>
          </a:prstGeom>
        </p:spPr>
      </p:pic>
      <p:pic>
        <p:nvPicPr>
          <p:cNvPr id="15" name="Рисунок 14" descr="Scan-101021-0014.jpg"/>
          <p:cNvPicPr>
            <a:picLocks noChangeAspect="1"/>
          </p:cNvPicPr>
          <p:nvPr/>
        </p:nvPicPr>
        <p:blipFill>
          <a:blip r:embed="rId5" cstate="screen"/>
          <a:srcRect/>
          <a:stretch>
            <a:fillRect/>
          </a:stretch>
        </p:blipFill>
        <p:spPr>
          <a:xfrm>
            <a:off x="1059225" y="4448287"/>
            <a:ext cx="1825018" cy="1604757"/>
          </a:xfrm>
          <a:prstGeom prst="rect">
            <a:avLst/>
          </a:prstGeom>
          <a:ln>
            <a:noFill/>
          </a:ln>
          <a:effectLst>
            <a:outerShdw blurRad="292100" dist="139700" dir="2700000" algn="tl" rotWithShape="0">
              <a:srgbClr val="333333">
                <a:alpha val="65000"/>
              </a:srgbClr>
            </a:outerShdw>
          </a:effectLst>
        </p:spPr>
      </p:pic>
      <p:sp>
        <p:nvSpPr>
          <p:cNvPr id="16" name="Прямоугольник 15"/>
          <p:cNvSpPr/>
          <p:nvPr/>
        </p:nvSpPr>
        <p:spPr>
          <a:xfrm>
            <a:off x="1059224" y="6053044"/>
            <a:ext cx="2154729" cy="830997"/>
          </a:xfrm>
          <a:prstGeom prst="rect">
            <a:avLst/>
          </a:prstGeom>
        </p:spPr>
        <p:txBody>
          <a:bodyPr wrap="square">
            <a:spAutoFit/>
          </a:bodyPr>
          <a:lstStyle/>
          <a:p>
            <a:pPr lvl="0" algn="ctr"/>
            <a:r>
              <a:rPr lang="ru-RU" sz="1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Право </a:t>
            </a:r>
            <a:r>
              <a:rPr lang="ru-RU"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на защиту</a:t>
            </a:r>
          </a:p>
          <a:p>
            <a:pPr lvl="0" algn="ctr"/>
            <a:r>
              <a:rPr lang="ru-RU"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от экономической эксплуатации</a:t>
            </a:r>
          </a:p>
        </p:txBody>
      </p:sp>
      <p:pic>
        <p:nvPicPr>
          <p:cNvPr id="17" name="Рисунок 16" descr="Scan-101021-0016.jpg"/>
          <p:cNvPicPr>
            <a:picLocks noChangeAspect="1"/>
          </p:cNvPicPr>
          <p:nvPr/>
        </p:nvPicPr>
        <p:blipFill>
          <a:blip r:embed="rId6" cstate="screen"/>
          <a:srcRect/>
          <a:stretch>
            <a:fillRect/>
          </a:stretch>
        </p:blipFill>
        <p:spPr>
          <a:xfrm>
            <a:off x="6200438" y="4270973"/>
            <a:ext cx="1932131" cy="19321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Прямоугольник 18"/>
          <p:cNvSpPr/>
          <p:nvPr/>
        </p:nvSpPr>
        <p:spPr>
          <a:xfrm>
            <a:off x="5868144" y="6173823"/>
            <a:ext cx="2101850" cy="584775"/>
          </a:xfrm>
          <a:prstGeom prst="rect">
            <a:avLst/>
          </a:prstGeom>
        </p:spPr>
        <p:txBody>
          <a:bodyPr wrap="square">
            <a:spAutoFit/>
          </a:bodyPr>
          <a:lstStyle/>
          <a:p>
            <a:pPr lvl="0" algn="ctr"/>
            <a:r>
              <a:rPr lang="ru-RU"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Право на </a:t>
            </a:r>
            <a:r>
              <a:rPr lang="ru-RU" sz="1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 защиту </a:t>
            </a:r>
          </a:p>
          <a:p>
            <a:pPr lvl="0" algn="ctr"/>
            <a:r>
              <a:rPr lang="ru-RU" sz="1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от  похищения </a:t>
            </a:r>
            <a:endParaRPr lang="ru-RU"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endParaRPr>
          </a:p>
        </p:txBody>
      </p:sp>
      <p:pic>
        <p:nvPicPr>
          <p:cNvPr id="20" name="Рисунок 19" descr="Scan-101021-0010.jpg"/>
          <p:cNvPicPr>
            <a:picLocks noChangeAspect="1"/>
          </p:cNvPicPr>
          <p:nvPr/>
        </p:nvPicPr>
        <p:blipFill>
          <a:blip r:embed="rId7" cstate="screen"/>
          <a:srcRect/>
          <a:stretch>
            <a:fillRect/>
          </a:stretch>
        </p:blipFill>
        <p:spPr>
          <a:xfrm>
            <a:off x="3213954" y="1887956"/>
            <a:ext cx="2654190" cy="20242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Прямоугольник 21"/>
          <p:cNvSpPr/>
          <p:nvPr/>
        </p:nvSpPr>
        <p:spPr>
          <a:xfrm>
            <a:off x="3427895" y="3912171"/>
            <a:ext cx="2274559" cy="338554"/>
          </a:xfrm>
          <a:prstGeom prst="rect">
            <a:avLst/>
          </a:prstGeom>
        </p:spPr>
        <p:txBody>
          <a:bodyPr wrap="square">
            <a:spAutoFit/>
          </a:bodyPr>
          <a:lstStyle/>
          <a:p>
            <a:pPr lvl="0" algn="ctr"/>
            <a:r>
              <a:rPr lang="ru-RU"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Право </a:t>
            </a:r>
            <a:r>
              <a:rPr lang="ru-RU" sz="1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на  жилье</a:t>
            </a:r>
            <a:endParaRPr lang="ru-RU" sz="1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endParaRPr>
          </a:p>
        </p:txBody>
      </p:sp>
    </p:spTree>
    <p:extLst>
      <p:ext uri="{BB962C8B-B14F-4D97-AF65-F5344CB8AC3E}">
        <p14:creationId xmlns:p14="http://schemas.microsoft.com/office/powerpoint/2010/main" val="8953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25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1250"/>
                            </p:stCondLst>
                            <p:childTnLst>
                              <p:par>
                                <p:cTn id="15" presetID="22" presetClass="entr" presetSubtype="4" fill="hold" nodeType="afterEffect">
                                  <p:stCondLst>
                                    <p:cond delay="25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2500"/>
                            </p:stCondLst>
                            <p:childTnLst>
                              <p:par>
                                <p:cTn id="23" presetID="22" presetClass="entr" presetSubtype="4"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25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3750"/>
                            </p:stCondLst>
                            <p:childTnLst>
                              <p:par>
                                <p:cTn id="31" presetID="22" presetClass="entr" presetSubtype="4" fill="hold" nodeType="afterEffect">
                                  <p:stCondLst>
                                    <p:cond delay="25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980728"/>
            <a:ext cx="7191036" cy="1584176"/>
          </a:xfrm>
        </p:spPr>
        <p:txBody>
          <a:bodyPr>
            <a:normAutofit fontScale="90000"/>
          </a:bodyPr>
          <a:lstStyle/>
          <a:p>
            <a:pPr lvl="0">
              <a:lnSpc>
                <a:spcPct val="100000"/>
              </a:lnSpc>
              <a:spcBef>
                <a:spcPts val="0"/>
              </a:spcBef>
            </a:pPr>
            <a:r>
              <a:rPr lang="ru-RU" sz="5400" cap="none"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Какие права детей </a:t>
            </a:r>
            <a:br>
              <a:rPr lang="ru-RU" sz="5400" cap="none"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br>
            <a:r>
              <a:rPr lang="ru-RU" sz="5400" cap="none"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rPr>
              <a:t>вы запомнили???</a:t>
            </a:r>
            <a:endParaRPr lang="ru-RU" sz="5400" cap="none"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Franklin Gothic Book"/>
            </a:endParaRPr>
          </a:p>
        </p:txBody>
      </p:sp>
      <p:sp>
        <p:nvSpPr>
          <p:cNvPr id="3" name="Объект 2"/>
          <p:cNvSpPr>
            <a:spLocks noGrp="1"/>
          </p:cNvSpPr>
          <p:nvPr>
            <p:ph idx="1"/>
          </p:nvPr>
        </p:nvSpPr>
        <p:spPr>
          <a:xfrm>
            <a:off x="1331640" y="2708920"/>
            <a:ext cx="6624736" cy="4149080"/>
          </a:xfrm>
        </p:spPr>
        <p:txBody>
          <a:bodyPr/>
          <a:lstStyle/>
          <a:p>
            <a:endParaRPr lang="ru-RU" dirty="0"/>
          </a:p>
        </p:txBody>
      </p:sp>
      <p:pic>
        <p:nvPicPr>
          <p:cNvPr id="4" name="Рисунок 3" descr="Scan-101021-0002.jpg"/>
          <p:cNvPicPr>
            <a:picLocks noChangeAspect="1"/>
          </p:cNvPicPr>
          <p:nvPr/>
        </p:nvPicPr>
        <p:blipFill>
          <a:blip r:embed="rId2" cstate="screen"/>
          <a:srcRect/>
          <a:stretch>
            <a:fillRect/>
          </a:stretch>
        </p:blipFill>
        <p:spPr>
          <a:xfrm>
            <a:off x="2871361" y="3068960"/>
            <a:ext cx="3643338" cy="3429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84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0549" y="980728"/>
            <a:ext cx="7765321" cy="1325563"/>
          </a:xfrm>
        </p:spPr>
        <p:txBody>
          <a:bodyPr>
            <a:normAutofit fontScale="90000"/>
          </a:bodyPr>
          <a:lstStyle/>
          <a:p>
            <a:r>
              <a:rPr lang="ru-RU" dirty="0" smtClean="0">
                <a:solidFill>
                  <a:srgbClr val="C00000"/>
                </a:solidFill>
              </a:rPr>
              <a:t>Международные документы о правах человека</a:t>
            </a:r>
            <a:endParaRPr lang="ru-RU" dirty="0">
              <a:solidFill>
                <a:srgbClr val="C00000"/>
              </a:solidFill>
            </a:endParaRPr>
          </a:p>
        </p:txBody>
      </p:sp>
      <p:sp>
        <p:nvSpPr>
          <p:cNvPr id="3" name="Текст 2"/>
          <p:cNvSpPr>
            <a:spLocks noGrp="1"/>
          </p:cNvSpPr>
          <p:nvPr>
            <p:ph type="body" idx="1"/>
          </p:nvPr>
        </p:nvSpPr>
        <p:spPr>
          <a:xfrm>
            <a:off x="1187624" y="2348880"/>
            <a:ext cx="3600326" cy="823912"/>
          </a:xfrm>
        </p:spPr>
        <p:txBody>
          <a:bodyPr/>
          <a:lstStyle/>
          <a:p>
            <a:pPr algn="ctr"/>
            <a:r>
              <a:rPr lang="ru-RU" dirty="0" smtClean="0">
                <a:solidFill>
                  <a:srgbClr val="C00000"/>
                </a:solidFill>
              </a:rPr>
              <a:t>Всеобщая декларация прав человека</a:t>
            </a:r>
            <a:endParaRPr lang="ru-RU" dirty="0">
              <a:solidFill>
                <a:srgbClr val="C00000"/>
              </a:solidFill>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907704" y="3284984"/>
            <a:ext cx="2070580" cy="2879725"/>
          </a:xfrm>
        </p:spPr>
      </p:pic>
      <p:sp>
        <p:nvSpPr>
          <p:cNvPr id="5" name="Текст 4"/>
          <p:cNvSpPr>
            <a:spLocks noGrp="1"/>
          </p:cNvSpPr>
          <p:nvPr>
            <p:ph type="body" sz="quarter" idx="3"/>
          </p:nvPr>
        </p:nvSpPr>
        <p:spPr>
          <a:xfrm>
            <a:off x="5292080" y="2348880"/>
            <a:ext cx="3591437" cy="823912"/>
          </a:xfrm>
        </p:spPr>
        <p:txBody>
          <a:bodyPr/>
          <a:lstStyle/>
          <a:p>
            <a:pPr algn="ctr"/>
            <a:r>
              <a:rPr lang="ru-RU" dirty="0" smtClean="0">
                <a:solidFill>
                  <a:srgbClr val="C00000"/>
                </a:solidFill>
              </a:rPr>
              <a:t>Конвенция о правах ребёнка</a:t>
            </a:r>
            <a:endParaRPr lang="ru-RU" dirty="0">
              <a:solidFill>
                <a:srgbClr val="C00000"/>
              </a:solidFill>
            </a:endParaRPr>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40152" y="3284984"/>
            <a:ext cx="2161607" cy="2879725"/>
          </a:xfrm>
        </p:spPr>
      </p:pic>
    </p:spTree>
    <p:extLst>
      <p:ext uri="{BB962C8B-B14F-4D97-AF65-F5344CB8AC3E}">
        <p14:creationId xmlns:p14="http://schemas.microsoft.com/office/powerpoint/2010/main" val="28788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14708" y="908720"/>
            <a:ext cx="7629292" cy="1080120"/>
          </a:xfrm>
        </p:spPr>
        <p:txBody>
          <a:bodyPr>
            <a:normAutofit/>
          </a:bodyPr>
          <a:lstStyle/>
          <a:p>
            <a:r>
              <a:rPr lang="ru-RU" sz="3600" dirty="0" smtClean="0">
                <a:solidFill>
                  <a:srgbClr val="FF0000"/>
                </a:solidFill>
              </a:rPr>
              <a:t>Нормативно-правовые материалы</a:t>
            </a:r>
            <a:endParaRPr lang="ru-RU" sz="3600" dirty="0">
              <a:solidFill>
                <a:srgbClr val="FF0000"/>
              </a:solidFill>
            </a:endParaRPr>
          </a:p>
        </p:txBody>
      </p:sp>
      <p:sp>
        <p:nvSpPr>
          <p:cNvPr id="3" name="Подзаголовок 2"/>
          <p:cNvSpPr>
            <a:spLocks noGrp="1"/>
          </p:cNvSpPr>
          <p:nvPr>
            <p:ph type="subTitle" idx="1"/>
          </p:nvPr>
        </p:nvSpPr>
        <p:spPr>
          <a:xfrm>
            <a:off x="971600" y="1988840"/>
            <a:ext cx="8568952" cy="5472608"/>
          </a:xfrm>
        </p:spPr>
        <p:txBody>
          <a:bodyPr>
            <a:noAutofit/>
          </a:bodyPr>
          <a:lstStyle/>
          <a:p>
            <a:pPr marL="342900" indent="-342900" algn="l">
              <a:lnSpc>
                <a:spcPct val="100000"/>
              </a:lnSpc>
              <a:spcBef>
                <a:spcPts val="0"/>
              </a:spcBef>
              <a:buFont typeface="Wingdings" panose="05000000000000000000" pitchFamily="2" charset="2"/>
              <a:buChar char="v"/>
            </a:pPr>
            <a:r>
              <a:rPr lang="ru-RU" b="1" dirty="0" smtClean="0">
                <a:solidFill>
                  <a:schemeClr val="bg1"/>
                </a:solidFill>
                <a:effectLst/>
                <a:latin typeface="Times New Roman"/>
                <a:ea typeface="Times New Roman"/>
                <a:cs typeface="Times New Roman"/>
              </a:rPr>
              <a:t>Конституция </a:t>
            </a:r>
            <a:r>
              <a:rPr lang="ru-RU" b="1" dirty="0">
                <a:solidFill>
                  <a:schemeClr val="bg1"/>
                </a:solidFill>
                <a:effectLst/>
                <a:latin typeface="Times New Roman"/>
                <a:ea typeface="Times New Roman"/>
                <a:cs typeface="Times New Roman"/>
              </a:rPr>
              <a:t>Российской Федерации;</a:t>
            </a:r>
            <a:endParaRPr lang="ru-RU" b="1" dirty="0">
              <a:solidFill>
                <a:schemeClr val="bg1"/>
              </a:solidFill>
              <a:effectLst/>
              <a:latin typeface="Calibri"/>
              <a:ea typeface="Calibri"/>
              <a:cs typeface="Times New Roman"/>
            </a:endParaRPr>
          </a:p>
          <a:p>
            <a:pPr marL="342900" indent="-342900" algn="l">
              <a:lnSpc>
                <a:spcPct val="100000"/>
              </a:lnSpc>
              <a:spcBef>
                <a:spcPts val="0"/>
              </a:spcBef>
              <a:buFont typeface="Wingdings" panose="05000000000000000000" pitchFamily="2" charset="2"/>
              <a:buChar char="v"/>
            </a:pPr>
            <a:r>
              <a:rPr lang="ru-RU" b="1" dirty="0" smtClean="0">
                <a:solidFill>
                  <a:schemeClr val="bg1"/>
                </a:solidFill>
                <a:effectLst/>
                <a:latin typeface="Times New Roman"/>
                <a:ea typeface="Times New Roman"/>
                <a:cs typeface="Times New Roman"/>
              </a:rPr>
              <a:t>Семейный </a:t>
            </a:r>
            <a:r>
              <a:rPr lang="ru-RU" b="1" dirty="0">
                <a:solidFill>
                  <a:schemeClr val="bg1"/>
                </a:solidFill>
                <a:effectLst/>
                <a:latin typeface="Times New Roman"/>
                <a:ea typeface="Times New Roman"/>
                <a:cs typeface="Times New Roman"/>
              </a:rPr>
              <a:t>кодекс Российской Федерации;</a:t>
            </a:r>
            <a:endParaRPr lang="ru-RU" b="1" dirty="0">
              <a:solidFill>
                <a:schemeClr val="bg1"/>
              </a:solidFill>
              <a:effectLst/>
              <a:latin typeface="Calibri"/>
              <a:ea typeface="Calibri"/>
              <a:cs typeface="Times New Roman"/>
            </a:endParaRPr>
          </a:p>
          <a:p>
            <a:pPr marL="342900" indent="-342900" algn="l">
              <a:lnSpc>
                <a:spcPct val="100000"/>
              </a:lnSpc>
              <a:spcBef>
                <a:spcPts val="0"/>
              </a:spcBef>
              <a:buFont typeface="Wingdings" panose="05000000000000000000" pitchFamily="2" charset="2"/>
              <a:buChar char="v"/>
            </a:pPr>
            <a:r>
              <a:rPr lang="ru-RU" b="1" dirty="0" smtClean="0">
                <a:solidFill>
                  <a:schemeClr val="bg1"/>
                </a:solidFill>
                <a:effectLst/>
                <a:latin typeface="Times New Roman"/>
                <a:ea typeface="Times New Roman"/>
                <a:cs typeface="Times New Roman"/>
              </a:rPr>
              <a:t>Основы </a:t>
            </a:r>
            <a:r>
              <a:rPr lang="ru-RU" b="1" dirty="0">
                <a:solidFill>
                  <a:schemeClr val="bg1"/>
                </a:solidFill>
                <a:effectLst/>
                <a:latin typeface="Times New Roman"/>
                <a:ea typeface="Times New Roman"/>
                <a:cs typeface="Times New Roman"/>
              </a:rPr>
              <a:t>законодательства Российской Федерации об охране здоровья граждан;</a:t>
            </a:r>
            <a:endParaRPr lang="ru-RU" b="1" dirty="0">
              <a:solidFill>
                <a:schemeClr val="bg1"/>
              </a:solidFill>
              <a:effectLst/>
              <a:latin typeface="Calibri"/>
              <a:ea typeface="Calibri"/>
              <a:cs typeface="Times New Roman"/>
            </a:endParaRPr>
          </a:p>
          <a:p>
            <a:pPr marL="342900" indent="-342900" algn="l">
              <a:lnSpc>
                <a:spcPct val="100000"/>
              </a:lnSpc>
              <a:spcBef>
                <a:spcPts val="0"/>
              </a:spcBef>
              <a:buFont typeface="Wingdings" panose="05000000000000000000" pitchFamily="2" charset="2"/>
              <a:buChar char="v"/>
            </a:pPr>
            <a:r>
              <a:rPr lang="ru-RU" b="1" dirty="0" smtClean="0">
                <a:solidFill>
                  <a:schemeClr val="bg1"/>
                </a:solidFill>
                <a:effectLst/>
                <a:latin typeface="Times New Roman"/>
                <a:ea typeface="Times New Roman"/>
                <a:cs typeface="Times New Roman"/>
              </a:rPr>
              <a:t>Федеральный </a:t>
            </a:r>
            <a:r>
              <a:rPr lang="ru-RU" b="1" dirty="0">
                <a:solidFill>
                  <a:schemeClr val="bg1"/>
                </a:solidFill>
                <a:effectLst/>
                <a:latin typeface="Times New Roman"/>
                <a:ea typeface="Times New Roman"/>
                <a:cs typeface="Times New Roman"/>
              </a:rPr>
              <a:t>закон об образовании;</a:t>
            </a:r>
            <a:endParaRPr lang="ru-RU" b="1" dirty="0">
              <a:solidFill>
                <a:schemeClr val="bg1"/>
              </a:solidFill>
              <a:effectLst/>
              <a:latin typeface="Calibri"/>
              <a:ea typeface="Calibri"/>
              <a:cs typeface="Times New Roman"/>
            </a:endParaRPr>
          </a:p>
          <a:p>
            <a:pPr marL="342900" indent="-342900" algn="l">
              <a:lnSpc>
                <a:spcPct val="100000"/>
              </a:lnSpc>
              <a:spcBef>
                <a:spcPts val="0"/>
              </a:spcBef>
              <a:buFont typeface="Wingdings" panose="05000000000000000000" pitchFamily="2" charset="2"/>
              <a:buChar char="v"/>
            </a:pPr>
            <a:r>
              <a:rPr lang="ru-RU" b="1" dirty="0" smtClean="0">
                <a:solidFill>
                  <a:schemeClr val="bg1"/>
                </a:solidFill>
                <a:effectLst/>
                <a:latin typeface="Times New Roman"/>
                <a:ea typeface="Times New Roman"/>
                <a:cs typeface="Times New Roman"/>
              </a:rPr>
              <a:t>Закон </a:t>
            </a:r>
            <a:r>
              <a:rPr lang="ru-RU" b="1" dirty="0">
                <a:solidFill>
                  <a:schemeClr val="bg1"/>
                </a:solidFill>
                <a:effectLst/>
                <a:latin typeface="Times New Roman"/>
                <a:ea typeface="Times New Roman"/>
                <a:cs typeface="Times New Roman"/>
              </a:rPr>
              <a:t>об основных гарантиях прав </a:t>
            </a:r>
            <a:r>
              <a:rPr lang="ru-RU" b="1" dirty="0" smtClean="0">
                <a:solidFill>
                  <a:schemeClr val="bg1"/>
                </a:solidFill>
                <a:effectLst/>
                <a:latin typeface="Times New Roman"/>
                <a:ea typeface="Times New Roman"/>
                <a:cs typeface="Times New Roman"/>
              </a:rPr>
              <a:t>ребенка</a:t>
            </a:r>
          </a:p>
          <a:p>
            <a:pPr algn="l">
              <a:lnSpc>
                <a:spcPct val="100000"/>
              </a:lnSpc>
              <a:spcBef>
                <a:spcPts val="0"/>
              </a:spcBef>
            </a:pPr>
            <a:r>
              <a:rPr lang="ru-RU" b="1" dirty="0">
                <a:solidFill>
                  <a:schemeClr val="bg1"/>
                </a:solidFill>
                <a:effectLst/>
                <a:latin typeface="Times New Roman"/>
                <a:ea typeface="Times New Roman"/>
                <a:cs typeface="Times New Roman"/>
              </a:rPr>
              <a:t> </a:t>
            </a:r>
            <a:r>
              <a:rPr lang="ru-RU" b="1" dirty="0" smtClean="0">
                <a:solidFill>
                  <a:schemeClr val="bg1"/>
                </a:solidFill>
                <a:effectLst/>
                <a:latin typeface="Times New Roman"/>
                <a:ea typeface="Times New Roman"/>
                <a:cs typeface="Times New Roman"/>
              </a:rPr>
              <a:t>    </a:t>
            </a:r>
            <a:r>
              <a:rPr lang="ru-RU" b="1" dirty="0">
                <a:solidFill>
                  <a:schemeClr val="bg1"/>
                </a:solidFill>
                <a:effectLst/>
                <a:latin typeface="Times New Roman"/>
                <a:ea typeface="Times New Roman"/>
                <a:cs typeface="Times New Roman"/>
              </a:rPr>
              <a:t>в Российской Федерации;</a:t>
            </a:r>
            <a:endParaRPr lang="ru-RU" b="1" dirty="0">
              <a:solidFill>
                <a:schemeClr val="bg1"/>
              </a:solidFill>
              <a:effectLst/>
              <a:latin typeface="Calibri"/>
              <a:ea typeface="Calibri"/>
              <a:cs typeface="Times New Roman"/>
            </a:endParaRPr>
          </a:p>
          <a:p>
            <a:pPr marL="342900" indent="-342900" algn="l">
              <a:lnSpc>
                <a:spcPct val="100000"/>
              </a:lnSpc>
              <a:spcBef>
                <a:spcPts val="0"/>
              </a:spcBef>
              <a:buFont typeface="Wingdings" panose="05000000000000000000" pitchFamily="2" charset="2"/>
              <a:buChar char="v"/>
            </a:pPr>
            <a:r>
              <a:rPr lang="ru-RU" b="1" dirty="0" smtClean="0">
                <a:solidFill>
                  <a:schemeClr val="bg1"/>
                </a:solidFill>
                <a:effectLst/>
                <a:latin typeface="Times New Roman"/>
                <a:ea typeface="Times New Roman"/>
                <a:cs typeface="Times New Roman"/>
              </a:rPr>
              <a:t>Закон </a:t>
            </a:r>
            <a:r>
              <a:rPr lang="ru-RU" b="1" dirty="0">
                <a:solidFill>
                  <a:schemeClr val="bg1"/>
                </a:solidFill>
                <a:effectLst/>
                <a:latin typeface="Times New Roman"/>
                <a:ea typeface="Times New Roman"/>
                <a:cs typeface="Times New Roman"/>
              </a:rPr>
              <a:t>о дополнительных гарантиях по социальной </a:t>
            </a:r>
            <a:r>
              <a:rPr lang="ru-RU" b="1" dirty="0" smtClean="0">
                <a:solidFill>
                  <a:schemeClr val="bg1"/>
                </a:solidFill>
                <a:effectLst/>
                <a:latin typeface="Times New Roman"/>
                <a:ea typeface="Times New Roman"/>
                <a:cs typeface="Times New Roman"/>
              </a:rPr>
              <a:t> </a:t>
            </a:r>
          </a:p>
          <a:p>
            <a:pPr algn="l">
              <a:lnSpc>
                <a:spcPct val="100000"/>
              </a:lnSpc>
              <a:spcBef>
                <a:spcPts val="0"/>
              </a:spcBef>
            </a:pPr>
            <a:r>
              <a:rPr lang="ru-RU" b="1" dirty="0">
                <a:solidFill>
                  <a:schemeClr val="bg1"/>
                </a:solidFill>
                <a:effectLst/>
                <a:latin typeface="Times New Roman"/>
                <a:ea typeface="Times New Roman"/>
                <a:cs typeface="Times New Roman"/>
              </a:rPr>
              <a:t> </a:t>
            </a:r>
            <a:r>
              <a:rPr lang="ru-RU" b="1" dirty="0" smtClean="0">
                <a:solidFill>
                  <a:schemeClr val="bg1"/>
                </a:solidFill>
                <a:effectLst/>
                <a:latin typeface="Times New Roman"/>
                <a:ea typeface="Times New Roman"/>
                <a:cs typeface="Times New Roman"/>
              </a:rPr>
              <a:t>    защиты </a:t>
            </a:r>
            <a:r>
              <a:rPr lang="ru-RU" b="1" dirty="0">
                <a:solidFill>
                  <a:schemeClr val="bg1"/>
                </a:solidFill>
                <a:effectLst/>
                <a:latin typeface="Times New Roman"/>
                <a:ea typeface="Times New Roman"/>
                <a:cs typeface="Times New Roman"/>
              </a:rPr>
              <a:t>детей-сирот и детей, оставшихся без </a:t>
            </a:r>
            <a:endParaRPr lang="ru-RU" b="1" dirty="0" smtClean="0">
              <a:solidFill>
                <a:schemeClr val="bg1"/>
              </a:solidFill>
              <a:effectLst/>
              <a:latin typeface="Times New Roman"/>
              <a:ea typeface="Times New Roman"/>
              <a:cs typeface="Times New Roman"/>
            </a:endParaRPr>
          </a:p>
          <a:p>
            <a:pPr algn="l">
              <a:lnSpc>
                <a:spcPct val="100000"/>
              </a:lnSpc>
              <a:spcBef>
                <a:spcPts val="0"/>
              </a:spcBef>
            </a:pPr>
            <a:r>
              <a:rPr lang="ru-RU" b="1" dirty="0">
                <a:solidFill>
                  <a:schemeClr val="bg1"/>
                </a:solidFill>
                <a:effectLst/>
                <a:latin typeface="Times New Roman"/>
                <a:ea typeface="Times New Roman"/>
                <a:cs typeface="Times New Roman"/>
              </a:rPr>
              <a:t> </a:t>
            </a:r>
            <a:r>
              <a:rPr lang="ru-RU" b="1" dirty="0" smtClean="0">
                <a:solidFill>
                  <a:schemeClr val="bg1"/>
                </a:solidFill>
                <a:effectLst/>
                <a:latin typeface="Times New Roman"/>
                <a:ea typeface="Times New Roman"/>
                <a:cs typeface="Times New Roman"/>
              </a:rPr>
              <a:t>    попечения </a:t>
            </a:r>
            <a:r>
              <a:rPr lang="ru-RU" b="1" dirty="0">
                <a:solidFill>
                  <a:schemeClr val="bg1"/>
                </a:solidFill>
                <a:effectLst/>
                <a:latin typeface="Times New Roman"/>
                <a:ea typeface="Times New Roman"/>
                <a:cs typeface="Times New Roman"/>
              </a:rPr>
              <a:t>родителей; </a:t>
            </a:r>
            <a:endParaRPr lang="ru-RU" b="1" dirty="0">
              <a:solidFill>
                <a:schemeClr val="bg1"/>
              </a:solidFill>
              <a:effectLst/>
              <a:latin typeface="Calibri"/>
              <a:ea typeface="Calibri"/>
              <a:cs typeface="Times New Roman"/>
            </a:endParaRPr>
          </a:p>
          <a:p>
            <a:pPr marL="342900" indent="-342900" algn="l">
              <a:lnSpc>
                <a:spcPct val="100000"/>
              </a:lnSpc>
              <a:spcBef>
                <a:spcPts val="0"/>
              </a:spcBef>
              <a:buFont typeface="Wingdings" panose="05000000000000000000" pitchFamily="2" charset="2"/>
              <a:buChar char="v"/>
            </a:pPr>
            <a:r>
              <a:rPr lang="ru-RU" b="1" dirty="0" smtClean="0">
                <a:solidFill>
                  <a:schemeClr val="bg1"/>
                </a:solidFill>
                <a:effectLst/>
                <a:latin typeface="Times New Roman"/>
                <a:ea typeface="Times New Roman"/>
                <a:cs typeface="Times New Roman"/>
              </a:rPr>
              <a:t>Закон </a:t>
            </a:r>
            <a:r>
              <a:rPr lang="ru-RU" b="1" dirty="0">
                <a:solidFill>
                  <a:schemeClr val="bg1"/>
                </a:solidFill>
                <a:effectLst/>
                <a:latin typeface="Times New Roman"/>
                <a:ea typeface="Times New Roman"/>
                <a:cs typeface="Times New Roman"/>
              </a:rPr>
              <a:t>о социальной защите </a:t>
            </a:r>
            <a:r>
              <a:rPr lang="ru-RU" b="1" dirty="0" smtClean="0">
                <a:solidFill>
                  <a:schemeClr val="bg1"/>
                </a:solidFill>
                <a:effectLst/>
                <a:latin typeface="Times New Roman"/>
                <a:ea typeface="Times New Roman"/>
                <a:cs typeface="Times New Roman"/>
              </a:rPr>
              <a:t>инвалидов</a:t>
            </a:r>
          </a:p>
          <a:p>
            <a:pPr algn="l">
              <a:lnSpc>
                <a:spcPct val="100000"/>
              </a:lnSpc>
              <a:spcBef>
                <a:spcPts val="0"/>
              </a:spcBef>
            </a:pPr>
            <a:r>
              <a:rPr lang="ru-RU" b="1" dirty="0">
                <a:solidFill>
                  <a:schemeClr val="bg1"/>
                </a:solidFill>
                <a:effectLst/>
                <a:latin typeface="Times New Roman"/>
                <a:ea typeface="Times New Roman"/>
                <a:cs typeface="Times New Roman"/>
              </a:rPr>
              <a:t> </a:t>
            </a:r>
            <a:r>
              <a:rPr lang="ru-RU" b="1" dirty="0" smtClean="0">
                <a:solidFill>
                  <a:schemeClr val="bg1"/>
                </a:solidFill>
                <a:effectLst/>
                <a:latin typeface="Times New Roman"/>
                <a:ea typeface="Times New Roman"/>
                <a:cs typeface="Times New Roman"/>
              </a:rPr>
              <a:t>    </a:t>
            </a:r>
            <a:r>
              <a:rPr lang="ru-RU" b="1" dirty="0">
                <a:solidFill>
                  <a:schemeClr val="bg1"/>
                </a:solidFill>
                <a:effectLst/>
                <a:latin typeface="Times New Roman"/>
                <a:ea typeface="Times New Roman"/>
                <a:cs typeface="Times New Roman"/>
              </a:rPr>
              <a:t>в Российской </a:t>
            </a:r>
            <a:r>
              <a:rPr lang="ru-RU" b="1" dirty="0" smtClean="0">
                <a:solidFill>
                  <a:schemeClr val="bg1"/>
                </a:solidFill>
                <a:effectLst/>
                <a:latin typeface="Times New Roman"/>
                <a:ea typeface="Times New Roman"/>
                <a:cs typeface="Times New Roman"/>
              </a:rPr>
              <a:t>Федерации; </a:t>
            </a:r>
          </a:p>
          <a:p>
            <a:pPr marL="342900" indent="-342900" algn="l">
              <a:lnSpc>
                <a:spcPct val="100000"/>
              </a:lnSpc>
              <a:spcBef>
                <a:spcPts val="0"/>
              </a:spcBef>
              <a:buFont typeface="Wingdings" panose="05000000000000000000" pitchFamily="2" charset="2"/>
              <a:buChar char="v"/>
            </a:pPr>
            <a:r>
              <a:rPr lang="ru-RU" b="1" dirty="0" smtClean="0">
                <a:solidFill>
                  <a:schemeClr val="bg1"/>
                </a:solidFill>
                <a:effectLst/>
                <a:latin typeface="Times New Roman" panose="02020603050405020304" pitchFamily="18" charset="0"/>
                <a:ea typeface="Calibri"/>
                <a:cs typeface="Times New Roman" panose="02020603050405020304" pitchFamily="18" charset="0"/>
              </a:rPr>
              <a:t>Целевые правительственные федеральные программы</a:t>
            </a:r>
            <a:endParaRPr lang="ru-RU" b="1" dirty="0">
              <a:solidFill>
                <a:schemeClr val="bg1"/>
              </a:solidFill>
              <a:effectLst/>
              <a:latin typeface="Times New Roman" panose="02020603050405020304" pitchFamily="18" charset="0"/>
              <a:ea typeface="Calibri"/>
              <a:cs typeface="Times New Roman" panose="02020603050405020304" pitchFamily="18" charset="0"/>
            </a:endParaRPr>
          </a:p>
          <a:p>
            <a:pPr algn="l">
              <a:spcBef>
                <a:spcPts val="0"/>
              </a:spcBef>
            </a:pPr>
            <a:endParaRPr lang="ru-RU" sz="2000" dirty="0"/>
          </a:p>
        </p:txBody>
      </p:sp>
    </p:spTree>
    <p:extLst>
      <p:ext uri="{BB962C8B-B14F-4D97-AF65-F5344CB8AC3E}">
        <p14:creationId xmlns:p14="http://schemas.microsoft.com/office/powerpoint/2010/main" val="264489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25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500"/>
                            </p:stCondLst>
                            <p:childTnLst>
                              <p:par>
                                <p:cTn id="22" presetID="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750"/>
                            </p:stCondLst>
                            <p:childTnLst>
                              <p:par>
                                <p:cTn id="27" presetID="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6000"/>
                            </p:stCondLst>
                            <p:childTnLst>
                              <p:par>
                                <p:cTn id="32" presetID="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1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725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1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8500"/>
                            </p:stCondLst>
                            <p:childTnLst>
                              <p:par>
                                <p:cTn id="42" presetID="2" presetClass="entr" presetSubtype="4"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12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9750"/>
                            </p:stCondLst>
                            <p:childTnLst>
                              <p:par>
                                <p:cTn id="47" presetID="2" presetClass="entr" presetSubtype="4"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2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1000"/>
                            </p:stCondLst>
                            <p:childTnLst>
                              <p:par>
                                <p:cTn id="52" presetID="2" presetClass="entr" presetSubtype="4"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12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125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2250"/>
                            </p:stCondLst>
                            <p:childTnLst>
                              <p:par>
                                <p:cTn id="57" presetID="2" presetClass="entr" presetSubtype="4" fill="hold" grpId="0" nodeType="after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125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125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1" fill="hold">
                            <p:stCondLst>
                              <p:cond delay="13500"/>
                            </p:stCondLst>
                            <p:childTnLst>
                              <p:par>
                                <p:cTn id="62" presetID="2" presetClass="entr" presetSubtype="4" fill="hold" grpId="0" nodeType="after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additive="base">
                                        <p:cTn id="64" dur="125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5" dur="125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14750"/>
                            </p:stCondLst>
                            <p:childTnLst>
                              <p:par>
                                <p:cTn id="67" presetID="2" presetClass="entr" presetSubtype="4" fill="hold" grpId="0" nodeType="after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125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0" dur="125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1933" y="1124744"/>
            <a:ext cx="7300134" cy="1224136"/>
          </a:xfrm>
        </p:spPr>
        <p:txBody>
          <a:bodyPr>
            <a:normAutofit/>
          </a:bodyPr>
          <a:lstStyle/>
          <a:p>
            <a:r>
              <a:rPr lang="ru-RU" sz="3600" dirty="0" smtClean="0">
                <a:solidFill>
                  <a:srgbClr val="FF0000"/>
                </a:solidFill>
                <a:effectLst/>
                <a:latin typeface="Times New Roman"/>
                <a:ea typeface="Times New Roman"/>
              </a:rPr>
              <a:t>   Право на медицинское   обслуживание</a:t>
            </a:r>
            <a:endParaRPr lang="ru-RU" dirty="0">
              <a:solidFill>
                <a:srgbClr val="FF0000"/>
              </a:solidFill>
            </a:endParaRPr>
          </a:p>
        </p:txBody>
      </p:sp>
      <p:sp>
        <p:nvSpPr>
          <p:cNvPr id="3" name="Текст 2"/>
          <p:cNvSpPr>
            <a:spLocks noGrp="1"/>
          </p:cNvSpPr>
          <p:nvPr>
            <p:ph type="body" idx="1"/>
          </p:nvPr>
        </p:nvSpPr>
        <p:spPr>
          <a:xfrm>
            <a:off x="921933" y="2564905"/>
            <a:ext cx="7300134" cy="3600400"/>
          </a:xfrm>
        </p:spPr>
        <p:txBody>
          <a:bodyPr>
            <a:normAutofit/>
          </a:bodyPr>
          <a:lstStyle/>
          <a:p>
            <a:pPr marL="457200" indent="-457200" algn="l">
              <a:lnSpc>
                <a:spcPct val="115000"/>
              </a:lnSpc>
              <a:spcAft>
                <a:spcPts val="1000"/>
              </a:spcAft>
              <a:buFont typeface="Wingdings" panose="05000000000000000000" pitchFamily="2" charset="2"/>
              <a:buChar char="Ø"/>
            </a:pPr>
            <a:r>
              <a:rPr lang="ru-RU" sz="3200" b="1" dirty="0" smtClean="0">
                <a:solidFill>
                  <a:schemeClr val="bg1"/>
                </a:solidFill>
                <a:effectLst/>
                <a:latin typeface="Times New Roman"/>
                <a:ea typeface="Times New Roman"/>
                <a:cs typeface="Times New Roman"/>
              </a:rPr>
              <a:t>Боль </a:t>
            </a:r>
            <a:r>
              <a:rPr lang="ru-RU" sz="3200" b="1" dirty="0">
                <a:solidFill>
                  <a:schemeClr val="bg1"/>
                </a:solidFill>
                <a:effectLst/>
                <a:latin typeface="Times New Roman"/>
                <a:ea typeface="Times New Roman"/>
                <a:cs typeface="Times New Roman"/>
              </a:rPr>
              <a:t>врача ищет;</a:t>
            </a:r>
            <a:endParaRPr lang="ru-RU" sz="3200" b="1" dirty="0">
              <a:solidFill>
                <a:schemeClr val="bg1"/>
              </a:solidFill>
              <a:effectLst/>
              <a:latin typeface="Calibri"/>
              <a:ea typeface="Calibri"/>
              <a:cs typeface="Times New Roman"/>
            </a:endParaRPr>
          </a:p>
          <a:p>
            <a:pPr marL="457200" indent="-457200" algn="l">
              <a:lnSpc>
                <a:spcPct val="115000"/>
              </a:lnSpc>
              <a:spcAft>
                <a:spcPts val="1000"/>
              </a:spcAft>
              <a:buFont typeface="Wingdings" panose="05000000000000000000" pitchFamily="2" charset="2"/>
              <a:buChar char="Ø"/>
            </a:pPr>
            <a:r>
              <a:rPr lang="ru-RU" sz="3200" b="1" dirty="0" smtClean="0">
                <a:solidFill>
                  <a:schemeClr val="bg1"/>
                </a:solidFill>
                <a:effectLst/>
                <a:latin typeface="Times New Roman"/>
                <a:ea typeface="Times New Roman"/>
                <a:cs typeface="Times New Roman"/>
              </a:rPr>
              <a:t>Болен </a:t>
            </a:r>
            <a:r>
              <a:rPr lang="ru-RU" sz="3200" b="1" dirty="0">
                <a:solidFill>
                  <a:schemeClr val="bg1"/>
                </a:solidFill>
                <a:effectLst/>
                <a:latin typeface="Times New Roman"/>
                <a:ea typeface="Times New Roman"/>
                <a:cs typeface="Times New Roman"/>
              </a:rPr>
              <a:t>- лечись, а здоров – берегись;</a:t>
            </a:r>
            <a:endParaRPr lang="ru-RU" sz="3200" b="1" dirty="0">
              <a:solidFill>
                <a:schemeClr val="bg1"/>
              </a:solidFill>
              <a:effectLst/>
              <a:latin typeface="Calibri"/>
              <a:ea typeface="Calibri"/>
              <a:cs typeface="Times New Roman"/>
            </a:endParaRPr>
          </a:p>
          <a:p>
            <a:pPr marL="457200" indent="-457200" algn="l">
              <a:lnSpc>
                <a:spcPct val="115000"/>
              </a:lnSpc>
              <a:spcAft>
                <a:spcPts val="1000"/>
              </a:spcAft>
              <a:buFont typeface="Wingdings" panose="05000000000000000000" pitchFamily="2" charset="2"/>
              <a:buChar char="Ø"/>
            </a:pPr>
            <a:r>
              <a:rPr lang="ru-RU" sz="3200" b="1" dirty="0" smtClean="0">
                <a:solidFill>
                  <a:schemeClr val="bg1"/>
                </a:solidFill>
                <a:effectLst/>
                <a:latin typeface="Times New Roman"/>
                <a:ea typeface="Times New Roman"/>
                <a:cs typeface="Times New Roman"/>
              </a:rPr>
              <a:t>Верь </a:t>
            </a:r>
            <a:r>
              <a:rPr lang="ru-RU" sz="3200" b="1" dirty="0">
                <a:solidFill>
                  <a:schemeClr val="bg1"/>
                </a:solidFill>
                <a:effectLst/>
                <a:latin typeface="Times New Roman"/>
                <a:ea typeface="Times New Roman"/>
                <a:cs typeface="Times New Roman"/>
              </a:rPr>
              <a:t>не болезни, а врачу;</a:t>
            </a:r>
            <a:endParaRPr lang="ru-RU" sz="3200" b="1" dirty="0">
              <a:solidFill>
                <a:schemeClr val="bg1"/>
              </a:solidFill>
              <a:effectLst/>
              <a:latin typeface="Calibri"/>
              <a:ea typeface="Calibri"/>
              <a:cs typeface="Times New Roman"/>
            </a:endParaRPr>
          </a:p>
          <a:p>
            <a:pPr marL="457200" indent="-457200" algn="l">
              <a:lnSpc>
                <a:spcPct val="115000"/>
              </a:lnSpc>
              <a:spcAft>
                <a:spcPts val="1000"/>
              </a:spcAft>
              <a:buFont typeface="Wingdings" panose="05000000000000000000" pitchFamily="2" charset="2"/>
              <a:buChar char="Ø"/>
            </a:pPr>
            <a:r>
              <a:rPr lang="ru-RU" sz="3200" b="1" dirty="0" smtClean="0">
                <a:solidFill>
                  <a:schemeClr val="bg1"/>
                </a:solidFill>
                <a:effectLst/>
                <a:latin typeface="Times New Roman"/>
                <a:ea typeface="Times New Roman"/>
                <a:cs typeface="Times New Roman"/>
              </a:rPr>
              <a:t>Есть </a:t>
            </a:r>
            <a:r>
              <a:rPr lang="ru-RU" sz="3200" b="1" dirty="0">
                <a:solidFill>
                  <a:schemeClr val="bg1"/>
                </a:solidFill>
                <a:effectLst/>
                <a:latin typeface="Times New Roman"/>
                <a:ea typeface="Times New Roman"/>
                <a:cs typeface="Times New Roman"/>
              </a:rPr>
              <a:t>болезнь - есть и лекарство.</a:t>
            </a:r>
            <a:endParaRPr lang="ru-RU" sz="3200" b="1" dirty="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386296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500" fill="hold"/>
                                        <p:tgtEl>
                                          <p:spTgt spid="2"/>
                                        </p:tgtEl>
                                        <p:attrNameLst>
                                          <p:attrName>ppt_w</p:attrName>
                                        </p:attrNameLst>
                                      </p:cBhvr>
                                      <p:tavLst>
                                        <p:tav tm="0">
                                          <p:val>
                                            <p:fltVal val="0"/>
                                          </p:val>
                                        </p:tav>
                                        <p:tav tm="100000">
                                          <p:val>
                                            <p:strVal val="#ppt_w"/>
                                          </p:val>
                                        </p:tav>
                                      </p:tavLst>
                                    </p:anim>
                                    <p:anim calcmode="lin" valueType="num">
                                      <p:cBhvr>
                                        <p:cTn id="37" dur="1500" fill="hold"/>
                                        <p:tgtEl>
                                          <p:spTgt spid="2"/>
                                        </p:tgtEl>
                                        <p:attrNameLst>
                                          <p:attrName>ppt_h</p:attrName>
                                        </p:attrNameLst>
                                      </p:cBhvr>
                                      <p:tavLst>
                                        <p:tav tm="0">
                                          <p:val>
                                            <p:fltVal val="0"/>
                                          </p:val>
                                        </p:tav>
                                        <p:tav tm="100000">
                                          <p:val>
                                            <p:strVal val="#ppt_h"/>
                                          </p:val>
                                        </p:tav>
                                      </p:tavLst>
                                    </p:anim>
                                    <p:animEffect transition="in" filter="fade">
                                      <p:cBhvr>
                                        <p:cTn id="3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490665"/>
            <a:ext cx="7272808" cy="5184111"/>
          </a:xfrm>
          <a:prstGeom prst="rect">
            <a:avLst/>
          </a:prstGeom>
        </p:spPr>
        <p:txBody>
          <a:bodyPr wrap="square">
            <a:spAutoFit/>
          </a:bodyPr>
          <a:lstStyle/>
          <a:p>
            <a:pPr>
              <a:lnSpc>
                <a:spcPct val="115000"/>
              </a:lnSpc>
              <a:spcAft>
                <a:spcPts val="1000"/>
              </a:spcAft>
            </a:pPr>
            <a:r>
              <a:rPr lang="ru-RU" sz="2000" b="1" u="sng" dirty="0" smtClean="0">
                <a:solidFill>
                  <a:schemeClr val="bg1"/>
                </a:solidFill>
                <a:effectLst/>
                <a:latin typeface="Times New Roman"/>
                <a:ea typeface="Times New Roman"/>
                <a:cs typeface="Times New Roman"/>
              </a:rPr>
              <a:t>Статья 6</a:t>
            </a:r>
            <a:endParaRPr lang="ru-RU" sz="2000" b="1" dirty="0" smtClean="0">
              <a:solidFill>
                <a:schemeClr val="bg1"/>
              </a:solidFill>
              <a:effectLst/>
              <a:latin typeface="Calibri"/>
              <a:ea typeface="Calibri"/>
              <a:cs typeface="Times New Roman"/>
            </a:endParaRPr>
          </a:p>
          <a:p>
            <a:pPr>
              <a:lnSpc>
                <a:spcPct val="115000"/>
              </a:lnSpc>
              <a:spcAft>
                <a:spcPts val="1000"/>
              </a:spcAft>
            </a:pPr>
            <a:r>
              <a:rPr lang="ru-RU" sz="2000" b="1" dirty="0" smtClean="0">
                <a:solidFill>
                  <a:schemeClr val="bg1"/>
                </a:solidFill>
                <a:effectLst/>
                <a:latin typeface="Times New Roman"/>
                <a:ea typeface="Times New Roman"/>
                <a:cs typeface="Times New Roman"/>
              </a:rPr>
              <a:t>1. Государства-участники признают, что каждый ребенок имеет неотъемлемое право на жизнь.</a:t>
            </a:r>
            <a:endParaRPr lang="ru-RU" sz="2000" b="1" dirty="0" smtClean="0">
              <a:solidFill>
                <a:schemeClr val="bg1"/>
              </a:solidFill>
              <a:effectLst/>
              <a:latin typeface="Calibri"/>
              <a:ea typeface="Calibri"/>
              <a:cs typeface="Times New Roman"/>
            </a:endParaRPr>
          </a:p>
          <a:p>
            <a:pPr>
              <a:lnSpc>
                <a:spcPct val="115000"/>
              </a:lnSpc>
              <a:spcAft>
                <a:spcPts val="1000"/>
              </a:spcAft>
            </a:pPr>
            <a:r>
              <a:rPr lang="ru-RU" sz="2000" b="1" dirty="0" smtClean="0">
                <a:solidFill>
                  <a:schemeClr val="bg1"/>
                </a:solidFill>
                <a:effectLst/>
                <a:latin typeface="Times New Roman"/>
                <a:ea typeface="Times New Roman"/>
                <a:cs typeface="Times New Roman"/>
              </a:rPr>
              <a:t>2. Государства-участники обеспечивают в максимально возможной степени выживание и здоровое развитие ребенка.</a:t>
            </a:r>
            <a:endParaRPr lang="ru-RU" sz="2000" b="1" dirty="0" smtClean="0">
              <a:solidFill>
                <a:schemeClr val="bg1"/>
              </a:solidFill>
              <a:effectLst/>
              <a:latin typeface="Calibri"/>
              <a:ea typeface="Calibri"/>
              <a:cs typeface="Times New Roman"/>
            </a:endParaRPr>
          </a:p>
          <a:p>
            <a:pPr>
              <a:lnSpc>
                <a:spcPct val="115000"/>
              </a:lnSpc>
              <a:spcAft>
                <a:spcPts val="1000"/>
              </a:spcAft>
            </a:pPr>
            <a:r>
              <a:rPr lang="ru-RU" sz="2000" b="1" u="sng" dirty="0" smtClean="0">
                <a:solidFill>
                  <a:schemeClr val="bg1"/>
                </a:solidFill>
                <a:effectLst/>
                <a:latin typeface="Times New Roman"/>
                <a:ea typeface="Times New Roman"/>
                <a:cs typeface="Times New Roman"/>
              </a:rPr>
              <a:t>Статья 24</a:t>
            </a:r>
            <a:endParaRPr lang="ru-RU" sz="2000" b="1" dirty="0" smtClean="0">
              <a:solidFill>
                <a:schemeClr val="bg1"/>
              </a:solidFill>
              <a:effectLst/>
              <a:latin typeface="Calibri"/>
              <a:ea typeface="Calibri"/>
              <a:cs typeface="Times New Roman"/>
            </a:endParaRPr>
          </a:p>
          <a:p>
            <a:pPr>
              <a:lnSpc>
                <a:spcPct val="115000"/>
              </a:lnSpc>
              <a:spcAft>
                <a:spcPts val="1000"/>
              </a:spcAft>
            </a:pPr>
            <a:r>
              <a:rPr lang="ru-RU" sz="2000" b="1" dirty="0" smtClean="0">
                <a:solidFill>
                  <a:schemeClr val="bg1"/>
                </a:solidFill>
                <a:effectLst/>
                <a:latin typeface="Times New Roman"/>
                <a:ea typeface="Times New Roman"/>
                <a:cs typeface="Times New Roman"/>
              </a:rPr>
              <a:t>1. Государства-участники признают право ребенка на пользование наиболее совершенными услугами системы здравоохранения и средствами лечения болезней и восстановления здоровья. Государства-участники стремятся обеспечить, чтобы ни один ребенок не был лишен своего права на доступ к подобным услугам системы здравоохранения.</a:t>
            </a:r>
            <a:endParaRPr lang="ru-RU" sz="2000" b="1" dirty="0">
              <a:solidFill>
                <a:schemeClr val="bg1"/>
              </a:solidFill>
              <a:effectLst/>
              <a:latin typeface="Calibri"/>
              <a:ea typeface="Calibri"/>
              <a:cs typeface="Times New Roman"/>
            </a:endParaRPr>
          </a:p>
        </p:txBody>
      </p:sp>
      <p:sp>
        <p:nvSpPr>
          <p:cNvPr id="3" name="Прямоугольник 2"/>
          <p:cNvSpPr/>
          <p:nvPr/>
        </p:nvSpPr>
        <p:spPr>
          <a:xfrm>
            <a:off x="1691680" y="945594"/>
            <a:ext cx="6840760" cy="523220"/>
          </a:xfrm>
          <a:prstGeom prst="rect">
            <a:avLst/>
          </a:prstGeom>
        </p:spPr>
        <p:txBody>
          <a:bodyPr wrap="square">
            <a:spAutoFit/>
          </a:bodyPr>
          <a:lstStyle/>
          <a:p>
            <a:pPr algn="ctr"/>
            <a:r>
              <a:rPr lang="ru-RU" sz="2800" b="1" cap="all" dirty="0" smtClean="0">
                <a:solidFill>
                  <a:srgbClr val="FF0000"/>
                </a:solidFill>
                <a:latin typeface="Times New Roman"/>
                <a:ea typeface="Times New Roman"/>
              </a:rPr>
              <a:t>В Конвенции о правах ребенка: </a:t>
            </a:r>
            <a:endParaRPr lang="ru-RU" sz="2800" b="1" dirty="0">
              <a:solidFill>
                <a:srgbClr val="FF0000"/>
              </a:solidFill>
            </a:endParaRPr>
          </a:p>
        </p:txBody>
      </p:sp>
    </p:spTree>
    <p:extLst>
      <p:ext uri="{BB962C8B-B14F-4D97-AF65-F5344CB8AC3E}">
        <p14:creationId xmlns:p14="http://schemas.microsoft.com/office/powerpoint/2010/main" val="32982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052736"/>
            <a:ext cx="7300134" cy="1152128"/>
          </a:xfrm>
        </p:spPr>
        <p:txBody>
          <a:bodyPr/>
          <a:lstStyle/>
          <a:p>
            <a:r>
              <a:rPr lang="ru-RU" sz="3600" dirty="0">
                <a:solidFill>
                  <a:srgbClr val="FF0000"/>
                </a:solidFill>
                <a:effectLst/>
                <a:latin typeface="Times New Roman"/>
                <a:ea typeface="Times New Roman"/>
              </a:rPr>
              <a:t>право </a:t>
            </a:r>
            <a:r>
              <a:rPr lang="ru-RU" sz="3600" dirty="0" smtClean="0">
                <a:solidFill>
                  <a:srgbClr val="FF0000"/>
                </a:solidFill>
                <a:effectLst/>
                <a:latin typeface="Times New Roman"/>
                <a:ea typeface="Times New Roman"/>
              </a:rPr>
              <a:t/>
            </a:r>
            <a:br>
              <a:rPr lang="ru-RU" sz="3600" dirty="0" smtClean="0">
                <a:solidFill>
                  <a:srgbClr val="FF0000"/>
                </a:solidFill>
                <a:effectLst/>
                <a:latin typeface="Times New Roman"/>
                <a:ea typeface="Times New Roman"/>
              </a:rPr>
            </a:br>
            <a:r>
              <a:rPr lang="ru-RU" sz="3600" dirty="0" smtClean="0">
                <a:solidFill>
                  <a:srgbClr val="FF0000"/>
                </a:solidFill>
                <a:effectLst/>
                <a:latin typeface="Times New Roman"/>
                <a:ea typeface="Times New Roman"/>
              </a:rPr>
              <a:t>на </a:t>
            </a:r>
            <a:r>
              <a:rPr lang="ru-RU" sz="3600" dirty="0">
                <a:solidFill>
                  <a:srgbClr val="FF0000"/>
                </a:solidFill>
                <a:effectLst/>
                <a:latin typeface="Times New Roman"/>
                <a:ea typeface="Times New Roman"/>
              </a:rPr>
              <a:t>имя и гражданство</a:t>
            </a:r>
            <a:endParaRPr lang="ru-RU" dirty="0">
              <a:solidFill>
                <a:srgbClr val="FF0000"/>
              </a:solidFill>
            </a:endParaRPr>
          </a:p>
        </p:txBody>
      </p:sp>
      <p:sp>
        <p:nvSpPr>
          <p:cNvPr id="3" name="Текст 2"/>
          <p:cNvSpPr>
            <a:spLocks noGrp="1"/>
          </p:cNvSpPr>
          <p:nvPr>
            <p:ph type="body" idx="1"/>
          </p:nvPr>
        </p:nvSpPr>
        <p:spPr>
          <a:xfrm>
            <a:off x="1115615" y="2348881"/>
            <a:ext cx="7106451" cy="4509120"/>
          </a:xfrm>
        </p:spPr>
        <p:txBody>
          <a:bodyPr>
            <a:normAutofit/>
          </a:bodyPr>
          <a:lstStyle/>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Доброе </a:t>
            </a:r>
            <a:r>
              <a:rPr lang="ru-RU" b="1" dirty="0">
                <a:solidFill>
                  <a:schemeClr val="bg1"/>
                </a:solidFill>
                <a:effectLst/>
                <a:latin typeface="Times New Roman"/>
                <a:ea typeface="Times New Roman"/>
                <a:cs typeface="Times New Roman"/>
              </a:rPr>
              <a:t>имя лучше богатства;</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С </a:t>
            </a:r>
            <a:r>
              <a:rPr lang="ru-RU" b="1" dirty="0">
                <a:solidFill>
                  <a:schemeClr val="bg1"/>
                </a:solidFill>
                <a:effectLst/>
                <a:latin typeface="Times New Roman"/>
                <a:ea typeface="Times New Roman"/>
                <a:cs typeface="Times New Roman"/>
              </a:rPr>
              <a:t>именем – Иван, а без имени – болван;</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Хорошо </a:t>
            </a:r>
            <a:r>
              <a:rPr lang="ru-RU" b="1" dirty="0">
                <a:solidFill>
                  <a:schemeClr val="bg1"/>
                </a:solidFill>
                <a:effectLst/>
                <a:latin typeface="Times New Roman"/>
                <a:ea typeface="Times New Roman"/>
                <a:cs typeface="Times New Roman"/>
              </a:rPr>
              <a:t>и там и тут, где по имени зовут;</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Человек </a:t>
            </a:r>
            <a:r>
              <a:rPr lang="ru-RU" b="1" dirty="0">
                <a:solidFill>
                  <a:schemeClr val="bg1"/>
                </a:solidFill>
                <a:effectLst/>
                <a:latin typeface="Times New Roman"/>
                <a:ea typeface="Times New Roman"/>
                <a:cs typeface="Times New Roman"/>
              </a:rPr>
              <a:t>без Родины – соловей без песни;</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Одна </a:t>
            </a:r>
            <a:r>
              <a:rPr lang="ru-RU" b="1" dirty="0">
                <a:solidFill>
                  <a:schemeClr val="bg1"/>
                </a:solidFill>
                <a:effectLst/>
                <a:latin typeface="Times New Roman"/>
                <a:ea typeface="Times New Roman"/>
                <a:cs typeface="Times New Roman"/>
              </a:rPr>
              <a:t>у человека родная мать, одна у него и Родина;</a:t>
            </a:r>
            <a:endParaRPr lang="ru-RU" sz="20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b="1" dirty="0" smtClean="0">
                <a:solidFill>
                  <a:schemeClr val="bg1"/>
                </a:solidFill>
                <a:effectLst/>
                <a:latin typeface="Times New Roman"/>
                <a:ea typeface="Times New Roman"/>
                <a:cs typeface="Times New Roman"/>
              </a:rPr>
              <a:t>Нет </a:t>
            </a:r>
            <a:r>
              <a:rPr lang="ru-RU" b="1" dirty="0">
                <a:solidFill>
                  <a:schemeClr val="bg1"/>
                </a:solidFill>
                <a:effectLst/>
                <a:latin typeface="Times New Roman"/>
                <a:ea typeface="Times New Roman"/>
                <a:cs typeface="Times New Roman"/>
              </a:rPr>
              <a:t>ничего на свете краше, чем Родина наша.</a:t>
            </a:r>
            <a:endParaRPr lang="ru-RU" sz="2000" b="1" dirty="0">
              <a:solidFill>
                <a:schemeClr val="bg1"/>
              </a:solidFill>
              <a:effectLst/>
              <a:latin typeface="Calibri"/>
              <a:ea typeface="Calibri"/>
              <a:cs typeface="Times New Roman"/>
            </a:endParaRPr>
          </a:p>
          <a:p>
            <a:pPr algn="l"/>
            <a:endParaRPr lang="ru-RU" dirty="0"/>
          </a:p>
        </p:txBody>
      </p:sp>
    </p:spTree>
    <p:extLst>
      <p:ext uri="{BB962C8B-B14F-4D97-AF65-F5344CB8AC3E}">
        <p14:creationId xmlns:p14="http://schemas.microsoft.com/office/powerpoint/2010/main" val="373716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1000" fill="hold"/>
                                        <p:tgtEl>
                                          <p:spTgt spid="2"/>
                                        </p:tgtEl>
                                        <p:attrNameLst>
                                          <p:attrName>ppt_w</p:attrName>
                                        </p:attrNameLst>
                                      </p:cBhvr>
                                      <p:tavLst>
                                        <p:tav tm="0">
                                          <p:val>
                                            <p:fltVal val="0"/>
                                          </p:val>
                                        </p:tav>
                                        <p:tav tm="100000">
                                          <p:val>
                                            <p:strVal val="#ppt_w"/>
                                          </p:val>
                                        </p:tav>
                                      </p:tavLst>
                                    </p:anim>
                                    <p:anim calcmode="lin" valueType="num">
                                      <p:cBhvr>
                                        <p:cTn id="51" dur="1000" fill="hold"/>
                                        <p:tgtEl>
                                          <p:spTgt spid="2"/>
                                        </p:tgtEl>
                                        <p:attrNameLst>
                                          <p:attrName>ppt_h</p:attrName>
                                        </p:attrNameLst>
                                      </p:cBhvr>
                                      <p:tavLst>
                                        <p:tav tm="0">
                                          <p:val>
                                            <p:fltVal val="0"/>
                                          </p:val>
                                        </p:tav>
                                        <p:tav tm="100000">
                                          <p:val>
                                            <p:strVal val="#ppt_h"/>
                                          </p:val>
                                        </p:tav>
                                      </p:tavLst>
                                    </p:anim>
                                    <p:animEffect transition="in" filter="fade">
                                      <p:cBhvr>
                                        <p:cTn id="5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24744"/>
            <a:ext cx="7084110" cy="936104"/>
          </a:xfrm>
        </p:spPr>
        <p:txBody>
          <a:bodyPr>
            <a:normAutofit/>
          </a:bodyPr>
          <a:lstStyle/>
          <a:p>
            <a:r>
              <a:rPr lang="ru-RU" sz="2800" dirty="0">
                <a:solidFill>
                  <a:srgbClr val="FF0000"/>
                </a:solidFill>
                <a:effectLst/>
                <a:latin typeface="Times New Roman"/>
                <a:ea typeface="Times New Roman"/>
              </a:rPr>
              <a:t>В Конвенции о правах </a:t>
            </a:r>
            <a:r>
              <a:rPr lang="ru-RU" sz="2800" dirty="0" smtClean="0">
                <a:solidFill>
                  <a:srgbClr val="FF0000"/>
                </a:solidFill>
                <a:effectLst/>
                <a:latin typeface="Times New Roman"/>
                <a:ea typeface="Times New Roman"/>
              </a:rPr>
              <a:t>ребенка: </a:t>
            </a:r>
            <a:endParaRPr lang="ru-RU" sz="2800" dirty="0">
              <a:solidFill>
                <a:srgbClr val="FF0000"/>
              </a:solidFill>
            </a:endParaRPr>
          </a:p>
        </p:txBody>
      </p:sp>
      <p:sp>
        <p:nvSpPr>
          <p:cNvPr id="3" name="Текст 2"/>
          <p:cNvSpPr>
            <a:spLocks noGrp="1"/>
          </p:cNvSpPr>
          <p:nvPr>
            <p:ph type="body" idx="1"/>
          </p:nvPr>
        </p:nvSpPr>
        <p:spPr>
          <a:xfrm>
            <a:off x="1115615" y="2708921"/>
            <a:ext cx="7416825" cy="3312368"/>
          </a:xfrm>
        </p:spPr>
        <p:txBody>
          <a:bodyPr>
            <a:normAutofit/>
          </a:bodyPr>
          <a:lstStyle/>
          <a:p>
            <a:pPr algn="l">
              <a:lnSpc>
                <a:spcPct val="115000"/>
              </a:lnSpc>
              <a:spcAft>
                <a:spcPts val="1000"/>
              </a:spcAft>
            </a:pPr>
            <a:r>
              <a:rPr lang="ru-RU" b="1" u="sng" dirty="0">
                <a:solidFill>
                  <a:schemeClr val="bg1"/>
                </a:solidFill>
                <a:effectLst/>
                <a:latin typeface="Times New Roman"/>
                <a:ea typeface="Times New Roman"/>
                <a:cs typeface="Times New Roman"/>
              </a:rPr>
              <a:t>Статья 7</a:t>
            </a:r>
            <a:endParaRPr lang="ru-RU" sz="2000" b="1" dirty="0">
              <a:solidFill>
                <a:schemeClr val="bg1"/>
              </a:solidFill>
              <a:effectLst/>
              <a:latin typeface="Calibri"/>
              <a:ea typeface="Calibri"/>
              <a:cs typeface="Times New Roman"/>
            </a:endParaRPr>
          </a:p>
          <a:p>
            <a:pPr algn="l">
              <a:lnSpc>
                <a:spcPct val="115000"/>
              </a:lnSpc>
              <a:spcAft>
                <a:spcPts val="1000"/>
              </a:spcAft>
            </a:pPr>
            <a:r>
              <a:rPr lang="ru-RU" b="1" dirty="0">
                <a:solidFill>
                  <a:schemeClr val="bg1"/>
                </a:solidFill>
                <a:effectLst/>
                <a:latin typeface="Times New Roman"/>
                <a:ea typeface="Times New Roman"/>
                <a:cs typeface="Times New Roman"/>
              </a:rPr>
              <a:t>1. Ребенок регистрируется сразу же после рождения и с момента рождения имеет право на имя и на приобретение гражданства, а также, насколько это возможно, право знать своих родителей и право на их заботу.</a:t>
            </a:r>
            <a:endParaRPr lang="ru-RU" sz="2000" b="1" dirty="0">
              <a:solidFill>
                <a:schemeClr val="bg1"/>
              </a:solidFill>
              <a:effectLst/>
              <a:latin typeface="Calibri"/>
              <a:ea typeface="Calibri"/>
              <a:cs typeface="Times New Roman"/>
            </a:endParaRPr>
          </a:p>
          <a:p>
            <a:endParaRPr lang="ru-RU" dirty="0"/>
          </a:p>
        </p:txBody>
      </p:sp>
    </p:spTree>
    <p:extLst>
      <p:ext uri="{BB962C8B-B14F-4D97-AF65-F5344CB8AC3E}">
        <p14:creationId xmlns:p14="http://schemas.microsoft.com/office/powerpoint/2010/main" val="24733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96752"/>
            <a:ext cx="7300134" cy="792089"/>
          </a:xfrm>
        </p:spPr>
        <p:txBody>
          <a:bodyPr>
            <a:normAutofit/>
          </a:bodyPr>
          <a:lstStyle/>
          <a:p>
            <a:r>
              <a:rPr lang="ru-RU" sz="3600" dirty="0">
                <a:solidFill>
                  <a:srgbClr val="FF0000"/>
                </a:solidFill>
                <a:effectLst/>
                <a:latin typeface="Times New Roman"/>
                <a:ea typeface="Times New Roman"/>
              </a:rPr>
              <a:t>право на семью</a:t>
            </a:r>
            <a:endParaRPr lang="ru-RU" dirty="0">
              <a:solidFill>
                <a:srgbClr val="FF0000"/>
              </a:solidFill>
              <a:effectLst/>
            </a:endParaRPr>
          </a:p>
        </p:txBody>
      </p:sp>
      <p:sp>
        <p:nvSpPr>
          <p:cNvPr id="3" name="Текст 2"/>
          <p:cNvSpPr>
            <a:spLocks noGrp="1"/>
          </p:cNvSpPr>
          <p:nvPr>
            <p:ph type="body" idx="1"/>
          </p:nvPr>
        </p:nvSpPr>
        <p:spPr>
          <a:xfrm>
            <a:off x="1043608" y="2348880"/>
            <a:ext cx="7776864" cy="3499369"/>
          </a:xfrm>
        </p:spPr>
        <p:txBody>
          <a:bodyPr>
            <a:normAutofit/>
          </a:bodyPr>
          <a:lstStyle/>
          <a:p>
            <a:pPr marL="342900" indent="-342900" algn="l">
              <a:lnSpc>
                <a:spcPct val="115000"/>
              </a:lnSpc>
              <a:spcAft>
                <a:spcPts val="1000"/>
              </a:spcAft>
              <a:buFont typeface="Wingdings" panose="05000000000000000000" pitchFamily="2" charset="2"/>
              <a:buChar char="Ø"/>
            </a:pPr>
            <a:r>
              <a:rPr lang="ru-RU" sz="3200" b="1" dirty="0" smtClean="0">
                <a:solidFill>
                  <a:schemeClr val="bg1"/>
                </a:solidFill>
                <a:effectLst/>
                <a:latin typeface="Times New Roman"/>
                <a:ea typeface="Times New Roman"/>
                <a:cs typeface="Times New Roman"/>
              </a:rPr>
              <a:t>Вся </a:t>
            </a:r>
            <a:r>
              <a:rPr lang="ru-RU" sz="3200" b="1" dirty="0">
                <a:solidFill>
                  <a:schemeClr val="bg1"/>
                </a:solidFill>
                <a:effectLst/>
                <a:latin typeface="Times New Roman"/>
                <a:ea typeface="Times New Roman"/>
                <a:cs typeface="Times New Roman"/>
              </a:rPr>
              <a:t>семья вместе, так и душа на месте;</a:t>
            </a:r>
            <a:endParaRPr lang="ru-RU" sz="32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sz="3200" b="1" dirty="0" smtClean="0">
                <a:solidFill>
                  <a:schemeClr val="bg1"/>
                </a:solidFill>
                <a:effectLst/>
                <a:latin typeface="Times New Roman"/>
                <a:ea typeface="Times New Roman"/>
                <a:cs typeface="Times New Roman"/>
              </a:rPr>
              <a:t>Согласную </a:t>
            </a:r>
            <a:r>
              <a:rPr lang="ru-RU" sz="3200" b="1" dirty="0">
                <a:solidFill>
                  <a:schemeClr val="bg1"/>
                </a:solidFill>
                <a:effectLst/>
                <a:latin typeface="Times New Roman"/>
                <a:ea typeface="Times New Roman"/>
                <a:cs typeface="Times New Roman"/>
              </a:rPr>
              <a:t>семью горе не берет;</a:t>
            </a:r>
            <a:endParaRPr lang="ru-RU" sz="3200" b="1" dirty="0">
              <a:solidFill>
                <a:schemeClr val="bg1"/>
              </a:solidFill>
              <a:effectLst/>
              <a:latin typeface="Calibri"/>
              <a:ea typeface="Calibri"/>
              <a:cs typeface="Times New Roman"/>
            </a:endParaRPr>
          </a:p>
          <a:p>
            <a:pPr marL="342900" indent="-342900" algn="l">
              <a:lnSpc>
                <a:spcPct val="115000"/>
              </a:lnSpc>
              <a:spcAft>
                <a:spcPts val="1000"/>
              </a:spcAft>
              <a:buFont typeface="Wingdings" panose="05000000000000000000" pitchFamily="2" charset="2"/>
              <a:buChar char="Ø"/>
            </a:pPr>
            <a:r>
              <a:rPr lang="ru-RU" sz="3200" b="1" dirty="0" smtClean="0">
                <a:solidFill>
                  <a:schemeClr val="bg1"/>
                </a:solidFill>
                <a:effectLst/>
                <a:latin typeface="Times New Roman"/>
                <a:ea typeface="Times New Roman"/>
                <a:cs typeface="Times New Roman"/>
              </a:rPr>
              <a:t>Земля </a:t>
            </a:r>
            <a:r>
              <a:rPr lang="ru-RU" sz="3200" b="1" dirty="0">
                <a:solidFill>
                  <a:schemeClr val="bg1"/>
                </a:solidFill>
                <a:effectLst/>
                <a:latin typeface="Times New Roman"/>
                <a:ea typeface="Times New Roman"/>
                <a:cs typeface="Times New Roman"/>
              </a:rPr>
              <a:t>без воды мертва, человек без семьи – пустоцвет.</a:t>
            </a:r>
            <a:endParaRPr lang="ru-RU" sz="3200" b="1" dirty="0">
              <a:solidFill>
                <a:schemeClr val="bg1"/>
              </a:solidFill>
              <a:effectLst/>
              <a:latin typeface="Calibri"/>
              <a:ea typeface="Calibri"/>
              <a:cs typeface="Times New Roman"/>
            </a:endParaRPr>
          </a:p>
          <a:p>
            <a:pPr algn="l"/>
            <a:endParaRPr lang="ru-RU" b="1" dirty="0">
              <a:solidFill>
                <a:schemeClr val="bg1"/>
              </a:solidFill>
            </a:endParaRPr>
          </a:p>
        </p:txBody>
      </p:sp>
    </p:spTree>
    <p:extLst>
      <p:ext uri="{BB962C8B-B14F-4D97-AF65-F5344CB8AC3E}">
        <p14:creationId xmlns:p14="http://schemas.microsoft.com/office/powerpoint/2010/main" val="33661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24744"/>
            <a:ext cx="7300134" cy="576064"/>
          </a:xfrm>
        </p:spPr>
        <p:txBody>
          <a:bodyPr/>
          <a:lstStyle/>
          <a:p>
            <a:r>
              <a:rPr lang="ru-RU" sz="2800" dirty="0">
                <a:solidFill>
                  <a:srgbClr val="FF0000"/>
                </a:solidFill>
                <a:effectLst/>
                <a:latin typeface="Times New Roman"/>
                <a:ea typeface="Times New Roman"/>
              </a:rPr>
              <a:t>В Конвенции о правах ребенка: </a:t>
            </a:r>
            <a:endParaRPr lang="ru-RU" dirty="0"/>
          </a:p>
        </p:txBody>
      </p:sp>
      <p:sp>
        <p:nvSpPr>
          <p:cNvPr id="3" name="Текст 2"/>
          <p:cNvSpPr>
            <a:spLocks noGrp="1"/>
          </p:cNvSpPr>
          <p:nvPr>
            <p:ph type="body" idx="1"/>
          </p:nvPr>
        </p:nvSpPr>
        <p:spPr>
          <a:xfrm>
            <a:off x="899593" y="1844824"/>
            <a:ext cx="7848872" cy="5013176"/>
          </a:xfrm>
        </p:spPr>
        <p:txBody>
          <a:bodyPr>
            <a:normAutofit fontScale="92500" lnSpcReduction="10000"/>
          </a:bodyPr>
          <a:lstStyle/>
          <a:p>
            <a:pPr>
              <a:lnSpc>
                <a:spcPct val="115000"/>
              </a:lnSpc>
              <a:spcAft>
                <a:spcPts val="1000"/>
              </a:spcAft>
            </a:pPr>
            <a:r>
              <a:rPr lang="ru-RU" b="1" u="sng" dirty="0">
                <a:solidFill>
                  <a:schemeClr val="bg1"/>
                </a:solidFill>
                <a:effectLst/>
                <a:latin typeface="Times New Roman"/>
                <a:ea typeface="Times New Roman"/>
                <a:cs typeface="Times New Roman"/>
              </a:rPr>
              <a:t>Статья 9</a:t>
            </a:r>
            <a:endParaRPr lang="ru-RU" sz="2000" b="1" dirty="0">
              <a:solidFill>
                <a:schemeClr val="bg1"/>
              </a:solidFill>
              <a:effectLst/>
              <a:latin typeface="Calibri"/>
              <a:ea typeface="Calibri"/>
              <a:cs typeface="Times New Roman"/>
            </a:endParaRPr>
          </a:p>
          <a:p>
            <a:pPr marL="457200" indent="-457200" algn="l">
              <a:lnSpc>
                <a:spcPct val="115000"/>
              </a:lnSpc>
              <a:spcBef>
                <a:spcPts val="0"/>
              </a:spcBef>
              <a:buAutoNum type="arabicPeriod"/>
            </a:pPr>
            <a:r>
              <a:rPr lang="ru-RU" b="1" dirty="0" smtClean="0">
                <a:solidFill>
                  <a:schemeClr val="bg1"/>
                </a:solidFill>
                <a:effectLst/>
                <a:latin typeface="Times New Roman"/>
                <a:ea typeface="Times New Roman"/>
                <a:cs typeface="Times New Roman"/>
              </a:rPr>
              <a:t>Государства-участники </a:t>
            </a:r>
            <a:r>
              <a:rPr lang="ru-RU" b="1" dirty="0">
                <a:solidFill>
                  <a:schemeClr val="bg1"/>
                </a:solidFill>
                <a:effectLst/>
                <a:latin typeface="Times New Roman"/>
                <a:ea typeface="Times New Roman"/>
                <a:cs typeface="Times New Roman"/>
              </a:rPr>
              <a:t>обеспечивают, чтобы ребенок не разлучался со своими родителями вопреки их желанию, за исключением случаев, когда компетентные органы, согласно судебному решению, определяют в соответствии с применимым законом и процедурами, что такое разлучение необходимо в наилучших интересах ребенка. Такое определение может оказаться необходимым в том или ином конкретном случае, например, когда родители жестоко обращаются с ребенком </a:t>
            </a:r>
            <a:r>
              <a:rPr lang="ru-RU" b="1" dirty="0" smtClean="0">
                <a:solidFill>
                  <a:schemeClr val="bg1"/>
                </a:solidFill>
                <a:effectLst/>
                <a:latin typeface="Times New Roman"/>
                <a:ea typeface="Times New Roman"/>
                <a:cs typeface="Times New Roman"/>
              </a:rPr>
              <a:t>или </a:t>
            </a:r>
            <a:r>
              <a:rPr lang="ru-RU" b="1" dirty="0">
                <a:solidFill>
                  <a:schemeClr val="bg1"/>
                </a:solidFill>
                <a:effectLst/>
                <a:latin typeface="Times New Roman"/>
                <a:ea typeface="Times New Roman"/>
                <a:cs typeface="Times New Roman"/>
              </a:rPr>
              <a:t>не заботятся о нем или </a:t>
            </a:r>
            <a:r>
              <a:rPr lang="ru-RU" b="1" dirty="0" smtClean="0">
                <a:solidFill>
                  <a:schemeClr val="bg1"/>
                </a:solidFill>
                <a:effectLst/>
                <a:latin typeface="Times New Roman"/>
                <a:ea typeface="Times New Roman"/>
                <a:cs typeface="Times New Roman"/>
              </a:rPr>
              <a:t>когда родители проживают </a:t>
            </a:r>
            <a:r>
              <a:rPr lang="ru-RU" b="1" dirty="0">
                <a:solidFill>
                  <a:schemeClr val="bg1"/>
                </a:solidFill>
                <a:effectLst/>
                <a:latin typeface="Times New Roman"/>
                <a:ea typeface="Times New Roman"/>
                <a:cs typeface="Times New Roman"/>
              </a:rPr>
              <a:t>раздельно и необходимо принять </a:t>
            </a:r>
          </a:p>
          <a:p>
            <a:pPr algn="l">
              <a:lnSpc>
                <a:spcPct val="115000"/>
              </a:lnSpc>
              <a:spcBef>
                <a:spcPts val="0"/>
              </a:spcBef>
            </a:pPr>
            <a:r>
              <a:rPr lang="ru-RU" b="1" dirty="0" smtClean="0">
                <a:solidFill>
                  <a:schemeClr val="bg1"/>
                </a:solidFill>
                <a:effectLst/>
                <a:latin typeface="Times New Roman"/>
                <a:ea typeface="Times New Roman"/>
                <a:cs typeface="Times New Roman"/>
              </a:rPr>
              <a:t>      решение </a:t>
            </a:r>
            <a:r>
              <a:rPr lang="ru-RU" b="1" dirty="0">
                <a:solidFill>
                  <a:schemeClr val="bg1"/>
                </a:solidFill>
                <a:effectLst/>
                <a:latin typeface="Times New Roman"/>
                <a:ea typeface="Times New Roman"/>
                <a:cs typeface="Times New Roman"/>
              </a:rPr>
              <a:t>относительно места проживания ребенка.</a:t>
            </a:r>
            <a:endParaRPr lang="ru-RU" sz="2000" b="1" dirty="0">
              <a:solidFill>
                <a:schemeClr val="bg1"/>
              </a:solidFill>
              <a:effectLst/>
              <a:latin typeface="Calibri"/>
              <a:ea typeface="Calibri"/>
              <a:cs typeface="Times New Roman"/>
            </a:endParaRPr>
          </a:p>
          <a:p>
            <a:endParaRPr lang="ru-RU" dirty="0"/>
          </a:p>
        </p:txBody>
      </p:sp>
    </p:spTree>
    <p:extLst>
      <p:ext uri="{BB962C8B-B14F-4D97-AF65-F5344CB8AC3E}">
        <p14:creationId xmlns:p14="http://schemas.microsoft.com/office/powerpoint/2010/main" val="38790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198</TotalTime>
  <Words>661</Words>
  <Application>Microsoft Office PowerPoint</Application>
  <PresentationFormat>Экран (4:3)</PresentationFormat>
  <Paragraphs>90</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Bookman Old Style</vt:lpstr>
      <vt:lpstr>Calibri</vt:lpstr>
      <vt:lpstr>Franklin Gothic Book</vt:lpstr>
      <vt:lpstr>Rockwell</vt:lpstr>
      <vt:lpstr>Times New Roman</vt:lpstr>
      <vt:lpstr>Wingdings</vt:lpstr>
      <vt:lpstr>Damask</vt:lpstr>
      <vt:lpstr>Родительское собрание   «Азбука права»</vt:lpstr>
      <vt:lpstr>Международные документы о правах человека</vt:lpstr>
      <vt:lpstr>Нормативно-правовые материалы</vt:lpstr>
      <vt:lpstr>   Право на медицинское   обслуживание</vt:lpstr>
      <vt:lpstr>Презентация PowerPoint</vt:lpstr>
      <vt:lpstr>право  на имя и гражданство</vt:lpstr>
      <vt:lpstr>В Конвенции о правах ребенка: </vt:lpstr>
      <vt:lpstr>право на семью</vt:lpstr>
      <vt:lpstr>В Конвенции о правах ребенка: </vt:lpstr>
      <vt:lpstr>Право на защиту ребенка от всех форм физического или психологического насилия</vt:lpstr>
      <vt:lpstr>В Конвенции о правах ребенка: </vt:lpstr>
      <vt:lpstr>Право на образование</vt:lpstr>
      <vt:lpstr>Народная мудрость</vt:lpstr>
      <vt:lpstr>право на отдых</vt:lpstr>
      <vt:lpstr>Народная мудрость</vt:lpstr>
      <vt:lpstr>Как же знакомить детей с их правами?  На помощь могут прийти детские сказки</vt:lpstr>
      <vt:lpstr>Какие права детей  вы запомнили???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Vera</dc:creator>
  <cp:lastModifiedBy>Vera</cp:lastModifiedBy>
  <cp:revision>20</cp:revision>
  <dcterms:created xsi:type="dcterms:W3CDTF">2014-01-29T16:29:30Z</dcterms:created>
  <dcterms:modified xsi:type="dcterms:W3CDTF">2014-02-09T10:01:59Z</dcterms:modified>
</cp:coreProperties>
</file>