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72" r:id="rId3"/>
    <p:sldId id="275" r:id="rId4"/>
    <p:sldId id="276" r:id="rId5"/>
    <p:sldId id="257" r:id="rId6"/>
    <p:sldId id="273" r:id="rId7"/>
    <p:sldId id="284" r:id="rId8"/>
    <p:sldId id="277" r:id="rId9"/>
    <p:sldId id="269" r:id="rId10"/>
    <p:sldId id="285" r:id="rId11"/>
    <p:sldId id="278" r:id="rId12"/>
    <p:sldId id="287" r:id="rId13"/>
    <p:sldId id="288" r:id="rId14"/>
    <p:sldId id="289" r:id="rId15"/>
    <p:sldId id="290" r:id="rId16"/>
    <p:sldId id="291" r:id="rId17"/>
    <p:sldId id="279" r:id="rId18"/>
    <p:sldId id="261" r:id="rId19"/>
    <p:sldId id="274" r:id="rId20"/>
    <p:sldId id="260" r:id="rId21"/>
    <p:sldId id="281" r:id="rId22"/>
    <p:sldId id="263" r:id="rId23"/>
    <p:sldId id="262" r:id="rId24"/>
    <p:sldId id="283" r:id="rId25"/>
    <p:sldId id="282" r:id="rId26"/>
    <p:sldId id="26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1D9"/>
    <a:srgbClr val="005024"/>
    <a:srgbClr val="003A1A"/>
    <a:srgbClr val="000000"/>
    <a:srgbClr val="6C2E9A"/>
    <a:srgbClr val="58267E"/>
    <a:srgbClr val="FFFFFF"/>
    <a:srgbClr val="0000FF"/>
    <a:srgbClr val="CCECFF"/>
    <a:srgbClr val="65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7" autoAdjust="0"/>
  </p:normalViewPr>
  <p:slideViewPr>
    <p:cSldViewPr>
      <p:cViewPr>
        <p:scale>
          <a:sx n="89" d="100"/>
          <a:sy n="89" d="100"/>
        </p:scale>
        <p:origin x="-600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F302-8B09-4B6C-882D-8A689EC36F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4D64-07F6-4D66-AFFE-9AEC2EDEB4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94D64-07F6-4D66-AFFE-9AEC2EDEB43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6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68B076-14B0-4BCC-BF44-532C767C58A7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940DDA-F2F5-4479-803C-0C51D6ADA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16FF-7C20-4889-9B50-3D3A0CE09EFB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0533-036D-411F-9080-A11044B6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C598-E5F1-4DDA-8A09-844F051EB644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6559-7201-43C8-A5DB-FA04FA3B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779C-BB87-45F3-895F-E05BA64F3D71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9DAD-0668-4C71-B676-47ED8AD65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E129F-6D5F-4FD9-8A19-0C79CE13B570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DE975-6E26-4E3E-9D1F-841C74601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93FF1-DB43-4323-A0BC-9C5DDAC48C0B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62E887-B8C8-4746-99D5-36E6B4218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69186-79C4-4DF5-8C14-88281F18F834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A3C4AB-CC50-4A62-ACAD-DDDFD96A1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74CB-4F5E-4CF7-B9B4-1E90B74084CE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E30D-06DC-4E5C-8629-847738CD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C6AF9-D9CF-4D60-9220-7DFD3A22C8B7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5B6341-BA44-4089-9AFF-46BC3D1D6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AE82-3D72-4D2D-B5CD-23CC9FDA43D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D8F9-0185-4902-B9BA-304C915F2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58638-4257-4A3C-946C-9EA3BB59301F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89C60B-56B1-4DA5-9489-7CD38FB0C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37DDED-0BA6-4850-B492-302B7EEF4D5C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FEB1ED7-FD68-4FF9-AA93-243109366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05" r:id="rId8"/>
    <p:sldLayoutId id="2147483713" r:id="rId9"/>
    <p:sldLayoutId id="2147483704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00FF4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slide" Target="slide26.xml"/><Relationship Id="rId5" Type="http://schemas.openxmlformats.org/officeDocument/2006/relationships/image" Target="../media/image24.png"/><Relationship Id="rId10" Type="http://schemas.openxmlformats.org/officeDocument/2006/relationships/slide" Target="slide3.xml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image" Target="../media/image8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7.png"/><Relationship Id="rId5" Type="http://schemas.openxmlformats.org/officeDocument/2006/relationships/slide" Target="slide12.xml"/><Relationship Id="rId10" Type="http://schemas.openxmlformats.org/officeDocument/2006/relationships/slide" Target="slide26.xml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49" y="188641"/>
            <a:ext cx="8362950" cy="504056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chemeClr val="folHlink"/>
                </a:solidFill>
                <a:latin typeface="+mj-lt"/>
              </a:rPr>
              <a:t>Муниципальное дошкольное образовательное учреждение</a:t>
            </a: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chemeClr val="folHlink"/>
                </a:solidFill>
                <a:latin typeface="+mj-lt"/>
              </a:rPr>
              <a:t>МДОУ №57 «Одуванчик»</a:t>
            </a:r>
            <a:endParaRPr lang="ru-RU" sz="1400" b="1" dirty="0" smtClean="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2" name="Подзаголовок 2"/>
          <p:cNvSpPr>
            <a:spLocks/>
          </p:cNvSpPr>
          <p:nvPr/>
        </p:nvSpPr>
        <p:spPr bwMode="auto">
          <a:xfrm>
            <a:off x="781050" y="2627202"/>
            <a:ext cx="8362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ct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«Математика в фигурах»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2908798" y="5877273"/>
            <a:ext cx="5993901" cy="37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ctr"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ru-RU" sz="2000" b="1" dirty="0" smtClean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30" name="Picture 6" descr="Геометрические фигуры для детей видео - Всё о фигуре здес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0404" y="3645024"/>
            <a:ext cx="25883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3" y="57332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381D9"/>
                </a:solidFill>
              </a:rPr>
              <a:t>Подготовила воспитатель Савченко Г.А. </a:t>
            </a:r>
            <a:endParaRPr lang="ru-RU" b="1" dirty="0">
              <a:solidFill>
                <a:srgbClr val="B381D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48" y="3238164"/>
            <a:ext cx="1065265" cy="20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3987" y="2137839"/>
            <a:ext cx="2880320" cy="2880000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83002" y="782324"/>
            <a:ext cx="2880320" cy="1368152"/>
          </a:xfrm>
          <a:prstGeom prst="triangle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1795" y="2961008"/>
            <a:ext cx="1080000" cy="1080000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350526" y="1316097"/>
            <a:ext cx="1132152" cy="300608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669" y="129632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4079" y="3444306"/>
            <a:ext cx="2880320" cy="2880000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01459" y="1635642"/>
            <a:ext cx="1080000" cy="10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135194" y="5265204"/>
            <a:ext cx="2880320" cy="1368152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4322347" y="5798976"/>
            <a:ext cx="1132152" cy="30060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78283" y="2470515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89430" y="436027"/>
            <a:ext cx="1824809" cy="1368152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6767560" y="1044140"/>
            <a:ext cx="1233416" cy="151927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51813" y="521074"/>
            <a:ext cx="972108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>
            <a:off x="350320" y="1692666"/>
            <a:ext cx="1605692" cy="947211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7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9278E-7 L -0.36944 -0.191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9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3728E-6 L -0.52239 0.19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9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1.25809E-6 L 0.11389 -0.660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330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5809E-6 L -0.21563 -0.650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32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4"/>
            <a:ext cx="849694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«ЗАГАДКИ»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развивать у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детей логическое мышление, упражнять в знании геометрических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фигур.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к описанию игры  -                    ,  выход из игры  -          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326" y="3501008"/>
            <a:ext cx="15121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094" y="2471062"/>
            <a:ext cx="468860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30" y="2471062"/>
            <a:ext cx="825991" cy="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" r="-1101"/>
          <a:stretch/>
        </p:blipFill>
        <p:spPr bwMode="auto">
          <a:xfrm>
            <a:off x="5198764" y="5336209"/>
            <a:ext cx="528190" cy="58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>
            <a:off x="5813856" y="4941168"/>
            <a:ext cx="601370" cy="56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750" y="5854301"/>
            <a:ext cx="510492" cy="366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9265" y="5595462"/>
            <a:ext cx="330353" cy="3303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" r="-1101"/>
          <a:stretch/>
        </p:blipFill>
        <p:spPr bwMode="auto">
          <a:xfrm>
            <a:off x="2267744" y="4910925"/>
            <a:ext cx="154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5223431"/>
            <a:ext cx="1350760" cy="1350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0904">
            <a:off x="964134" y="2932862"/>
            <a:ext cx="1781175" cy="2085975"/>
          </a:xfrm>
          <a:prstGeom prst="rect">
            <a:avLst/>
          </a:prstGeom>
          <a:noFill/>
          <a:extLst/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678" y="3099366"/>
            <a:ext cx="150495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489" y="3309738"/>
            <a:ext cx="16827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613" y="170417"/>
            <a:ext cx="8538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колесо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на букву О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ромашке прячется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 его совсем не крут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Догадались? Это - (круг)</a:t>
            </a:r>
          </a:p>
        </p:txBody>
      </p:sp>
      <p:pic>
        <p:nvPicPr>
          <p:cNvPr id="12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" r="-1101"/>
          <a:stretch/>
        </p:blipFill>
        <p:spPr bwMode="auto">
          <a:xfrm>
            <a:off x="2267744" y="4910925"/>
            <a:ext cx="154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5223431"/>
            <a:ext cx="1350760" cy="1350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0904">
            <a:off x="964134" y="2932862"/>
            <a:ext cx="1781175" cy="2085975"/>
          </a:xfrm>
          <a:prstGeom prst="rect">
            <a:avLst/>
          </a:prstGeom>
          <a:noFill/>
          <a:extLst/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678" y="3099366"/>
            <a:ext cx="150495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489" y="3309738"/>
            <a:ext cx="16827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635" y="3326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(треугольник).</a:t>
            </a:r>
          </a:p>
        </p:txBody>
      </p:sp>
      <p:pic>
        <p:nvPicPr>
          <p:cNvPr id="12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" r="-1101"/>
          <a:stretch/>
        </p:blipFill>
        <p:spPr bwMode="auto">
          <a:xfrm>
            <a:off x="2267744" y="4910925"/>
            <a:ext cx="154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5223431"/>
            <a:ext cx="1350760" cy="1350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0904">
            <a:off x="964134" y="2932862"/>
            <a:ext cx="1781175" cy="2085975"/>
          </a:xfrm>
          <a:prstGeom prst="rect">
            <a:avLst/>
          </a:prstGeom>
          <a:noFill/>
          <a:extLst/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678" y="3099366"/>
            <a:ext cx="150495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489" y="3309738"/>
            <a:ext cx="16827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442" y="260648"/>
            <a:ext cx="8466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фигура – хоть куда,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ровная всегда,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углы во мне равны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четыре стороны.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– мой любимый брат,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я…. (квадрат).</a:t>
            </a:r>
          </a:p>
          <a:p>
            <a:endParaRPr lang="ru-RU" dirty="0"/>
          </a:p>
        </p:txBody>
      </p:sp>
      <p:pic>
        <p:nvPicPr>
          <p:cNvPr id="12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" r="-1101"/>
          <a:stretch/>
        </p:blipFill>
        <p:spPr bwMode="auto">
          <a:xfrm>
            <a:off x="2267744" y="4910925"/>
            <a:ext cx="154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5223431"/>
            <a:ext cx="1350760" cy="1350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0904">
            <a:off x="964134" y="2932862"/>
            <a:ext cx="1781175" cy="2085975"/>
          </a:xfrm>
          <a:prstGeom prst="rect">
            <a:avLst/>
          </a:prstGeom>
          <a:noFill/>
          <a:extLst/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678" y="3099366"/>
            <a:ext cx="150495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489" y="3309738"/>
            <a:ext cx="16827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271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приплюснутый квадрат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опознать: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угол и тупой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связаны судьбой.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 дело в чем?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фигуру назовем?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(ромб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08" y="4212486"/>
            <a:ext cx="2394560" cy="25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0" r="-259"/>
          <a:stretch/>
        </p:blipFill>
        <p:spPr bwMode="auto">
          <a:xfrm>
            <a:off x="6489008" y="3100487"/>
            <a:ext cx="1168666" cy="11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15478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555" y="3100487"/>
            <a:ext cx="1947270" cy="116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170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подпилили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фигуру получили: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тупых угла внутри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два острых – посмотри.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квадрат, не треугольник,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похож на многоугольник.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(трапеция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Трапеция 11"/>
          <p:cNvSpPr/>
          <p:nvPr/>
        </p:nvSpPr>
        <p:spPr>
          <a:xfrm>
            <a:off x="3631371" y="3100487"/>
            <a:ext cx="2121663" cy="1144576"/>
          </a:xfrm>
          <a:prstGeom prst="trapezoid">
            <a:avLst>
              <a:gd name="adj" fmla="val 43344"/>
            </a:avLst>
          </a:prstGeom>
          <a:solidFill>
            <a:srgbClr val="58267E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6241809">
            <a:off x="4111882" y="3046863"/>
            <a:ext cx="914400" cy="914400"/>
          </a:xfrm>
          <a:prstGeom prst="arc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73978" y="3384397"/>
            <a:ext cx="180020" cy="28426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33388" y="3296965"/>
            <a:ext cx="180020" cy="28426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 flipV="1">
            <a:off x="4692203" y="3439096"/>
            <a:ext cx="62390" cy="8743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 flipV="1">
            <a:off x="4432793" y="3504064"/>
            <a:ext cx="62390" cy="8743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омой 21">
            <a:hlinkClick r:id="rId10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2" descr="TDP4: Team Battle Forum * View topic - &quot;Sr&quot;&amp;Bcy;&amp;acy;&amp;rcy;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4"/>
            <a:ext cx="849694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«ПРОДОЛЖИ ЦЕПОЧКУ»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развивать у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детей логическое мышление, упражнять в знании геометрических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фигур (продолжить логическую цепочку из геометрических фигур)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к описанию игры  -                    ,  выход и з игры    -               .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326" y="3501008"/>
            <a:ext cx="15121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419" y="2492896"/>
            <a:ext cx="825991" cy="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468860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29598" y="4031139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>
            <a:off x="6074242" y="3804361"/>
            <a:ext cx="583910" cy="307002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0920" y="4079329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286997" y="4288224"/>
            <a:ext cx="360040" cy="302287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12060" y="4364201"/>
            <a:ext cx="360040" cy="302287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5690" y="2716823"/>
            <a:ext cx="745189" cy="43877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34163" y="2602301"/>
            <a:ext cx="576064" cy="576000"/>
          </a:xfrm>
          <a:prstGeom prst="rect">
            <a:avLst/>
          </a:prstGeom>
          <a:solidFill>
            <a:srgbClr val="008A3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58443" y="5609734"/>
            <a:ext cx="828092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302" y="5045489"/>
            <a:ext cx="1222088" cy="60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272851" y="4888968"/>
            <a:ext cx="914400" cy="914400"/>
          </a:xfrm>
          <a:prstGeom prst="ellipse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>
            <a:off x="5652390" y="5532581"/>
            <a:ext cx="936104" cy="687489"/>
          </a:xfrm>
          <a:prstGeom prst="trapezoid">
            <a:avLst>
              <a:gd name="adj" fmla="val 37202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526" y="3297749"/>
            <a:ext cx="1410578" cy="2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1280443" y="2263901"/>
            <a:ext cx="756000" cy="914400"/>
          </a:xfrm>
          <a:prstGeom prst="triangle">
            <a:avLst/>
          </a:prstGeom>
          <a:solidFill>
            <a:srgbClr val="E0020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83889" y="5466928"/>
            <a:ext cx="756000" cy="914400"/>
          </a:xfrm>
          <a:prstGeom prst="triangle">
            <a:avLst/>
          </a:prstGeom>
          <a:solidFill>
            <a:srgbClr val="E0020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6229619" y="2263901"/>
            <a:ext cx="756000" cy="914400"/>
          </a:xfrm>
          <a:prstGeom prst="triangle">
            <a:avLst/>
          </a:prstGeom>
          <a:solidFill>
            <a:srgbClr val="E0020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30854" y="5872727"/>
            <a:ext cx="576064" cy="576000"/>
          </a:xfrm>
          <a:prstGeom prst="rect">
            <a:avLst/>
          </a:prstGeom>
          <a:solidFill>
            <a:srgbClr val="008A3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908" y="2572204"/>
            <a:ext cx="576064" cy="576000"/>
          </a:xfrm>
          <a:prstGeom prst="rect">
            <a:avLst/>
          </a:prstGeom>
          <a:solidFill>
            <a:srgbClr val="008A3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430302" y="5826517"/>
            <a:ext cx="936103" cy="624930"/>
          </a:xfrm>
          <a:prstGeom prst="triangle">
            <a:avLst/>
          </a:prstGeom>
          <a:solidFill>
            <a:srgbClr val="A2020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67012" y="2649869"/>
            <a:ext cx="828092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794489" y="2739531"/>
            <a:ext cx="745189" cy="43877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TDP4: Team Battle Forum * View topic - &quot;Sr&quot;&amp;Bcy;&amp;acy;&amp;rcy;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827E-7 L 0.13177 -0.468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234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951E-6 L 0.39948 -0.435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21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012E-6 L 0.40833 -0.481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40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4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97903" y="514324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78896" y="4140247"/>
            <a:ext cx="914400" cy="914400"/>
          </a:xfrm>
          <a:prstGeom prst="ellipse">
            <a:avLst/>
          </a:prstGeom>
          <a:solidFill>
            <a:srgbClr val="A2020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3837" y="2351449"/>
            <a:ext cx="612000" cy="6120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64937" y="5037148"/>
            <a:ext cx="1260000" cy="1260000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57847" y="807353"/>
            <a:ext cx="1080000" cy="10800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69503" y="911449"/>
            <a:ext cx="1440000" cy="14400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09502" y="3480680"/>
            <a:ext cx="1800000" cy="1800000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9720" y="2939830"/>
            <a:ext cx="392400" cy="39061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51918" y="3287824"/>
            <a:ext cx="1425514" cy="27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1547664" y="1712063"/>
            <a:ext cx="720000" cy="720000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36096" y="4977352"/>
            <a:ext cx="1620000" cy="16200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40703" y="4140247"/>
            <a:ext cx="914400" cy="914400"/>
          </a:xfrm>
          <a:prstGeom prst="ellipse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9334E-6 L -0.23559 -0.578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8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2183E-6 L 0.15122 -0.64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20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2729E-7 L 0.17135 -0.469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234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017" y="337807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+mj-lt"/>
              </a:rPr>
              <a:t>Цели</a:t>
            </a:r>
            <a:r>
              <a:rPr lang="ru-RU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ru-RU" b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упражнять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детей в узнавании и назывании геометрических фигур,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                     в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сравнении фигур по трем признакам;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закрепить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умение детей разбивать группу предметов по цвету, форме, величине;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акрепить умение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детей ориентироваться в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таблице (математическом домике) определять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и называть  «адрес» каждого жильца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домика;</a:t>
            </a:r>
            <a:endParaRPr lang="ru-RU" sz="2000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развивать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умение детей продолжить заданную закономерность;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оценивать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результат работы (получилось – не получилось), исправлять ошибки;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развивать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память, внимание, мышление;</a:t>
            </a:r>
          </a:p>
          <a:p>
            <a:pPr marL="342900" indent="-342900" algn="just">
              <a:buFontTx/>
              <a:buChar char="-"/>
            </a:pPr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развивать </a:t>
            </a: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коммуникативные умения: помогать друг другу при выполнении заданий, выражать свои действия в речи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i="1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Навигация: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  </a:t>
            </a:r>
            <a:endParaRPr lang="ru-RU" sz="2000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ru-RU" sz="2000" i="1" dirty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 ;</a:t>
            </a:r>
            <a:endParaRPr lang="ru-RU" sz="2000" i="1" dirty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ru-RU" sz="2000" i="1" dirty="0">
                <a:solidFill>
                  <a:srgbClr val="0000FF"/>
                </a:solidFill>
                <a:latin typeface="+mj-lt"/>
              </a:rPr>
              <a:t>для возврата к перечню игр используйте управляющую кнопку            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 , </a:t>
            </a:r>
            <a:endParaRPr lang="ru-RU" sz="2000" i="1" dirty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+mj-lt"/>
              </a:rPr>
              <a:t>к описанию </a:t>
            </a:r>
            <a:r>
              <a:rPr lang="ru-RU" sz="2000" i="1" dirty="0" smtClean="0">
                <a:solidFill>
                  <a:srgbClr val="0000FF"/>
                </a:solidFill>
                <a:latin typeface="+mj-lt"/>
              </a:rPr>
              <a:t>игры  -              , выход из игры  -          .</a:t>
            </a:r>
            <a:endParaRPr lang="ru-RU" sz="2000" i="1" dirty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algn="just"/>
            <a:endParaRPr lang="ru-RU" sz="2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51093" y="6237312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259632" y="509616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7596336" y="5329846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22550" y="6165304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798081"/>
            <a:ext cx="468860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591" y="5617819"/>
            <a:ext cx="825991" cy="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2445225" y="1703962"/>
            <a:ext cx="973882" cy="576052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flipH="1" flipV="1">
            <a:off x="539550" y="2409272"/>
            <a:ext cx="1008113" cy="443664"/>
          </a:xfrm>
          <a:prstGeom prst="arc">
            <a:avLst>
              <a:gd name="adj1" fmla="val 18437960"/>
              <a:gd name="adj2" fmla="val 8230240"/>
            </a:avLst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44768" y="5425813"/>
            <a:ext cx="972000" cy="9720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587910" y="5824568"/>
            <a:ext cx="729706" cy="418059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0133" y="2985771"/>
            <a:ext cx="1542196" cy="292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83606" y="1565364"/>
            <a:ext cx="720000" cy="7200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3663" y="5325120"/>
            <a:ext cx="720000" cy="7200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07545" y="4525813"/>
            <a:ext cx="900000" cy="9000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рапеция 32"/>
          <p:cNvSpPr/>
          <p:nvPr/>
        </p:nvSpPr>
        <p:spPr>
          <a:xfrm>
            <a:off x="6480256" y="1692911"/>
            <a:ext cx="973882" cy="576052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рапеция 33"/>
          <p:cNvSpPr/>
          <p:nvPr/>
        </p:nvSpPr>
        <p:spPr>
          <a:xfrm>
            <a:off x="5902374" y="5077410"/>
            <a:ext cx="973882" cy="576052"/>
          </a:xfrm>
          <a:prstGeom prst="trapezoid">
            <a:avLst>
              <a:gd name="adj" fmla="val 43344"/>
            </a:avLst>
          </a:prstGeom>
          <a:solidFill>
            <a:srgbClr val="B381D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580114" y="1309181"/>
            <a:ext cx="936103" cy="936000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509122" y="4293096"/>
            <a:ext cx="936103" cy="936000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6660288" y="5577120"/>
            <a:ext cx="936103" cy="936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32745" y="1620019"/>
            <a:ext cx="720000" cy="7200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42329" y="1565364"/>
            <a:ext cx="720000" cy="7200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3737E-6 L 0.29531 -0.54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27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67808E-7 L 0.6618 -0.435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21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9" grpId="0" animBg="1"/>
      <p:bldP spid="30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4"/>
            <a:ext cx="849694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«ФИГУРКИ В ДОМИКАХ»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развивать у  детей зрительно-мыслительный анализ расположения фигур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упражнять в знании геометрических фигур.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к описанию игры  -                     ,  выход из игры  -        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326" y="3501008"/>
            <a:ext cx="15121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6" descr="Геометрические фигуры для детей видео - Всё о фигуре здес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3986546"/>
            <a:ext cx="1584176" cy="16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050" y="2452836"/>
            <a:ext cx="825991" cy="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600" y="2584139"/>
            <a:ext cx="468860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7692"/>
              </p:ext>
            </p:extLst>
          </p:nvPr>
        </p:nvGraphicFramePr>
        <p:xfrm>
          <a:off x="1763688" y="1031079"/>
          <a:ext cx="5754034" cy="509945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09618"/>
                <a:gridCol w="1918855"/>
                <a:gridCol w="1825561"/>
              </a:tblGrid>
              <a:tr h="1726278">
                <a:tc>
                  <a:txBody>
                    <a:bodyPr/>
                    <a:lstStyle/>
                    <a:p>
                      <a:pPr algn="l"/>
                      <a:endParaRPr lang="ru-RU" sz="3600" b="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6035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1282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123728" y="1471429"/>
            <a:ext cx="1368152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085" y="1471429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83512" y="4892588"/>
            <a:ext cx="1361778" cy="8172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46082" y="1471429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6046082" y="3025450"/>
            <a:ext cx="936103" cy="936000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246041" y="4673909"/>
            <a:ext cx="936103" cy="936000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34618" y="3025450"/>
            <a:ext cx="936103" cy="936000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1780" y="4814315"/>
            <a:ext cx="1361778" cy="8172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96920" y="3052724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TDP4: Team Battle Forum * View topic - &quot;Sr&quot;&amp;Bcy;&amp;acy;&amp;r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5763E-7 L 0.4118 0.48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40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4089E-6 L 0.42813 -0.229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14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4783E-7 L 0.42795 -0.240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120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59972"/>
              </p:ext>
            </p:extLst>
          </p:nvPr>
        </p:nvGraphicFramePr>
        <p:xfrm>
          <a:off x="1571060" y="846290"/>
          <a:ext cx="5816467" cy="4968552"/>
        </p:xfrm>
        <a:graphic>
          <a:graphicData uri="http://schemas.openxmlformats.org/drawingml/2006/table">
            <a:tbl>
              <a:tblPr/>
              <a:tblGrid>
                <a:gridCol w="1920820"/>
                <a:gridCol w="1944216"/>
                <a:gridCol w="1951431"/>
              </a:tblGrid>
              <a:tr h="1587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5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061362" y="289518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64317" y="127755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77761" y="1112299"/>
            <a:ext cx="1403013" cy="1349575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964317" y="4474367"/>
            <a:ext cx="1060704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012157" y="2857861"/>
            <a:ext cx="1060704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1910282" y="4568402"/>
            <a:ext cx="1182442" cy="830960"/>
          </a:xfrm>
          <a:prstGeom prst="trapezoid">
            <a:avLst>
              <a:gd name="adj" fmla="val 3885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035" y="2857861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732839" y="4491730"/>
            <a:ext cx="1060704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3035" y="4474367"/>
            <a:ext cx="9144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7671970" y="2927521"/>
            <a:ext cx="1182442" cy="830960"/>
          </a:xfrm>
          <a:prstGeom prst="trapezoid">
            <a:avLst>
              <a:gd name="adj" fmla="val 3885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5724128" y="1277553"/>
            <a:ext cx="1182442" cy="830960"/>
          </a:xfrm>
          <a:prstGeom prst="trapezoid">
            <a:avLst>
              <a:gd name="adj" fmla="val 3885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4110" y="123173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TDP4: Team Battle Forum * View topic - &quot;Sr&quot;&amp;Bcy;&amp;acy;&amp;r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4524E-7 L -0.62414 -0.47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-236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71323E-7 L -0.40365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54487E-6 L 0.60034 0.463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23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19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50332"/>
              </p:ext>
            </p:extLst>
          </p:nvPr>
        </p:nvGraphicFramePr>
        <p:xfrm>
          <a:off x="1763688" y="1031079"/>
          <a:ext cx="5754034" cy="52188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09618"/>
                <a:gridCol w="1918855"/>
                <a:gridCol w="1825561"/>
              </a:tblGrid>
              <a:tr h="1726278">
                <a:tc>
                  <a:txBody>
                    <a:bodyPr/>
                    <a:lstStyle/>
                    <a:p>
                      <a:pPr algn="l"/>
                      <a:endParaRPr lang="ru-RU" sz="3600" b="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9755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1282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7629140" y="4637780"/>
            <a:ext cx="1368152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07766" y="1471429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231565" y="1471429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77841" y="3075186"/>
            <a:ext cx="1368152" cy="914400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63156" y="3062610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134614" y="2924944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277452" y="4653136"/>
            <a:ext cx="1060704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81784" y="4653136"/>
            <a:ext cx="1368152" cy="9144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085" y="1471429"/>
            <a:ext cx="9144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6099" y="4693761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4209" y="2924944"/>
            <a:ext cx="1368152" cy="914400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889617" y="1340768"/>
            <a:ext cx="1060704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TDP4: Team Battle Forum * View topic - &quot;Sr&quot;&amp;Bcy;&amp;acy;&amp;r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281E-7 L -0.6177 -0.45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227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022E-7 L -0.60989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5763E-7 L 0.41979 0.459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229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22860"/>
              </p:ext>
            </p:extLst>
          </p:nvPr>
        </p:nvGraphicFramePr>
        <p:xfrm>
          <a:off x="1586435" y="551593"/>
          <a:ext cx="5816467" cy="4968552"/>
        </p:xfrm>
        <a:graphic>
          <a:graphicData uri="http://schemas.openxmlformats.org/drawingml/2006/table">
            <a:tbl>
              <a:tblPr/>
              <a:tblGrid>
                <a:gridCol w="1817150"/>
                <a:gridCol w="2198038"/>
                <a:gridCol w="1801279"/>
              </a:tblGrid>
              <a:tr h="1587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5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061362" y="573325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75880" y="95178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70516" y="4221088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39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037469" y="2482866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34571" y="2769653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891165" y="4094510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3436" y="915729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40152" y="566416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37469" y="5664163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70516" y="2769653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80042" y="1412776"/>
            <a:ext cx="1060704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734571" y="1396522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34571" y="4229735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012157" y="2482866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12157" y="4082265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TDP4: Team Battle Forum * View topic - &quot;Sr&quot;&amp;Bcy;&amp;acy;&amp;r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019E-7 L -0.62413 0.39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19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7835E-6 L 0.00416 -0.465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32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6586E-6 L 0.1842 -0.475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237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onlinetestpad.com/filestest/0008500-0009000/8706/1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218" y="548680"/>
            <a:ext cx="5940425" cy="6461773"/>
          </a:xfrm>
          <a:prstGeom prst="rect">
            <a:avLst/>
          </a:prstGeom>
          <a:noFill/>
          <a:extLst/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 rot="20064142">
            <a:off x="4515671" y="2959734"/>
            <a:ext cx="23638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     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МОЛОДЕЦ!!!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042" name="Picture 18" descr="Игра. Логическая цепочка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45750">
            <a:off x="3610181" y="4414673"/>
            <a:ext cx="5371092" cy="22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/>
          </p:cNvSpPr>
          <p:nvPr/>
        </p:nvSpPr>
        <p:spPr bwMode="auto">
          <a:xfrm>
            <a:off x="539750" y="764679"/>
            <a:ext cx="8362950" cy="5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ct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Выбери игру: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67544" y="1772816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ЗАПЛАТКИ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39750" y="3845988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ПРОДОЛЖИ ЦЕПОЧКУ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228184" y="1808094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ЗАГАДКИ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6156176" y="3853668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ФИГУРКИ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 ДОМИКАХ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3319121" y="5371884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ПОСТРОЙ ДОМ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02213" y="1484784"/>
            <a:ext cx="1844443" cy="350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Геометрические фигуры для детей видео - Всё о фигуре здес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13666" y="5035745"/>
            <a:ext cx="1453326" cy="15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Геометрические фигуры для детей видео - Всё о фигуре здес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8609" y="4979013"/>
            <a:ext cx="1453326" cy="15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DP4: Team Battle Forum * View topic - &quot;Sr&quot;&amp;Bcy;&amp;acy;&amp;rcy;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47193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4"/>
            <a:ext cx="849694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«ЗАПЛАТКИ»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упражнять детей в выборе нужных геометрических фигур, закрепить знания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цвета, размер.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к описанию игры  -                  , выход из игры  -                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574" y="3416828"/>
            <a:ext cx="15121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4177210" y="5589240"/>
            <a:ext cx="360040" cy="302287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468860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415" y="2494274"/>
            <a:ext cx="825991" cy="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063871" y="4772091"/>
            <a:ext cx="226678" cy="169793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56086"/>
            <a:ext cx="2448272" cy="46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187624" y="4711225"/>
            <a:ext cx="720080" cy="655512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452320" y="3015068"/>
            <a:ext cx="792088" cy="701964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3968" y="3254195"/>
            <a:ext cx="936104" cy="817893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562786"/>
            <a:ext cx="144016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61" y="117890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940152" y="1196752"/>
            <a:ext cx="792088" cy="70196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6926E-6 L -0.68507 0.244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12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818249"/>
            <a:ext cx="2736304" cy="52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6660234" y="3140968"/>
            <a:ext cx="684649" cy="533721"/>
          </a:xfrm>
          <a:prstGeom prst="triangle">
            <a:avLst>
              <a:gd name="adj" fmla="val 46505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55576" y="908720"/>
            <a:ext cx="1800200" cy="1728192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47664" y="3933056"/>
            <a:ext cx="1152128" cy="1008112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56206" y="2642476"/>
            <a:ext cx="720080" cy="604573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1920" y="836712"/>
            <a:ext cx="720080" cy="57606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40" y="70625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25069E-7 L 0.31754 0.060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30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812128"/>
            <a:ext cx="2664296" cy="52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40" y="70625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5996" y="4354531"/>
            <a:ext cx="326118" cy="32498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696062" y="4851726"/>
            <a:ext cx="722162" cy="32498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8749279">
            <a:off x="3709819" y="3184892"/>
            <a:ext cx="366363" cy="6299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8749279">
            <a:off x="7235026" y="2148430"/>
            <a:ext cx="396044" cy="629955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46082" y="4066499"/>
            <a:ext cx="720080" cy="57606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93299" y="3140966"/>
            <a:ext cx="1800200" cy="1728192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053737" y="3775668"/>
            <a:ext cx="144016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061698" y="2019736"/>
            <a:ext cx="722162" cy="324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6082" y="2060848"/>
            <a:ext cx="326118" cy="324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3813E-6 L -0.38368 0.151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75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8307E-6 L -0.16319 0.333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66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321E-6 L -0.47622 0.412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06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4"/>
            <a:ext cx="849694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«ПОСТРОЙ ДОМ»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упражнять детей в   умении находить нужные геометрические фигуры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по образцу.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к описанию игры  -                  ,  выход из игры  -       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15121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77370" y="4659594"/>
            <a:ext cx="2232248" cy="1512168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10332" y="5029655"/>
            <a:ext cx="766324" cy="772046"/>
          </a:xfrm>
          <a:prstGeom prst="rect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766236" y="3283872"/>
            <a:ext cx="2232248" cy="1368152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488348"/>
            <a:ext cx="825991" cy="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434" y="2456408"/>
            <a:ext cx="468860" cy="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араллелограмм 1"/>
          <p:cNvSpPr/>
          <p:nvPr/>
        </p:nvSpPr>
        <p:spPr>
          <a:xfrm rot="7811490">
            <a:off x="4633026" y="3398302"/>
            <a:ext cx="852391" cy="682796"/>
          </a:xfrm>
          <a:prstGeom prst="parallelogram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48" y="3238164"/>
            <a:ext cx="1065265" cy="20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6385" y="3008628"/>
            <a:ext cx="2232248" cy="1512168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386385" y="1657835"/>
            <a:ext cx="2232248" cy="1368152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9347" y="3408748"/>
            <a:ext cx="774000" cy="772046"/>
          </a:xfrm>
          <a:prstGeom prst="rect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3987" y="4851399"/>
            <a:ext cx="774000" cy="77400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27113" y="2780964"/>
            <a:ext cx="1562472" cy="914400"/>
          </a:xfrm>
          <a:prstGeom prst="ellipse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72749" y="548679"/>
            <a:ext cx="2232000" cy="13680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2507507"/>
            <a:ext cx="2232000" cy="1512000"/>
          </a:xfrm>
          <a:prstGeom prst="rect">
            <a:avLst/>
          </a:prstGeom>
          <a:solidFill>
            <a:srgbClr val="B381D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88466" y="894813"/>
            <a:ext cx="972108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669" y="129632"/>
            <a:ext cx="1117460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 rot="7811490">
            <a:off x="1297261" y="1761280"/>
            <a:ext cx="852391" cy="682796"/>
          </a:xfrm>
          <a:prstGeom prst="parallelogram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7811490">
            <a:off x="7066355" y="4897000"/>
            <a:ext cx="852391" cy="682796"/>
          </a:xfrm>
          <a:prstGeom prst="parallelogram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47201"/>
            <a:ext cx="539189" cy="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8">
      <a:dk1>
        <a:srgbClr val="5F497A"/>
      </a:dk1>
      <a:lt1>
        <a:srgbClr val="FFFF00"/>
      </a:lt1>
      <a:dk2>
        <a:srgbClr val="FFFF00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>
    <a:extraClrScheme>
      <a:clrScheme name="Метро 1">
        <a:dk1>
          <a:srgbClr val="FFFF00"/>
        </a:dk1>
        <a:lt1>
          <a:srgbClr val="FFFF00"/>
        </a:lt1>
        <a:dk2>
          <a:srgbClr val="5F497A"/>
        </a:dk2>
        <a:lt2>
          <a:srgbClr val="00B050"/>
        </a:lt2>
        <a:accent1>
          <a:srgbClr val="92D050"/>
        </a:accent1>
        <a:accent2>
          <a:srgbClr val="31859B"/>
        </a:accent2>
        <a:accent3>
          <a:srgbClr val="B6B1BE"/>
        </a:accent3>
        <a:accent4>
          <a:srgbClr val="DADA00"/>
        </a:accent4>
        <a:accent5>
          <a:srgbClr val="C7E4B3"/>
        </a:accent5>
        <a:accent6>
          <a:srgbClr val="2B788C"/>
        </a:accent6>
        <a:hlink>
          <a:srgbClr val="18424D"/>
        </a:hlink>
        <a:folHlink>
          <a:srgbClr val="00B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тро 2">
        <a:dk1>
          <a:srgbClr val="FFFF00"/>
        </a:dk1>
        <a:lt1>
          <a:srgbClr val="FFFF00"/>
        </a:lt1>
        <a:dk2>
          <a:srgbClr val="3B8987"/>
        </a:dk2>
        <a:lt2>
          <a:srgbClr val="00B050"/>
        </a:lt2>
        <a:accent1>
          <a:srgbClr val="92D050"/>
        </a:accent1>
        <a:accent2>
          <a:srgbClr val="31859B"/>
        </a:accent2>
        <a:accent3>
          <a:srgbClr val="AFC4C3"/>
        </a:accent3>
        <a:accent4>
          <a:srgbClr val="DADA00"/>
        </a:accent4>
        <a:accent5>
          <a:srgbClr val="C7E4B3"/>
        </a:accent5>
        <a:accent6>
          <a:srgbClr val="2B788C"/>
        </a:accent6>
        <a:hlink>
          <a:srgbClr val="18424D"/>
        </a:hlink>
        <a:folHlink>
          <a:srgbClr val="00B05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 2">
    <a:dk1>
      <a:srgbClr val="FFFF00"/>
    </a:dk1>
    <a:lt1>
      <a:srgbClr val="FFFF00"/>
    </a:lt1>
    <a:dk2>
      <a:srgbClr val="3B8987"/>
    </a:dk2>
    <a:lt2>
      <a:srgbClr val="00B050"/>
    </a:lt2>
    <a:accent1>
      <a:srgbClr val="92D050"/>
    </a:accent1>
    <a:accent2>
      <a:srgbClr val="31859B"/>
    </a:accent2>
    <a:accent3>
      <a:srgbClr val="AFC4C3"/>
    </a:accent3>
    <a:accent4>
      <a:srgbClr val="DADA00"/>
    </a:accent4>
    <a:accent5>
      <a:srgbClr val="C7E4B3"/>
    </a:accent5>
    <a:accent6>
      <a:srgbClr val="2B788C"/>
    </a:accent6>
    <a:hlink>
      <a:srgbClr val="18424D"/>
    </a:hlink>
    <a:folHlink>
      <a:srgbClr val="00B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606</Words>
  <Application>Microsoft Office PowerPoint</Application>
  <PresentationFormat>Экран (4:3)</PresentationFormat>
  <Paragraphs>143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Галина Савченко</cp:lastModifiedBy>
  <cp:revision>260</cp:revision>
  <dcterms:created xsi:type="dcterms:W3CDTF">2013-07-07T07:27:20Z</dcterms:created>
  <dcterms:modified xsi:type="dcterms:W3CDTF">2016-01-02T09:54:24Z</dcterms:modified>
</cp:coreProperties>
</file>