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259" r:id="rId2"/>
    <p:sldId id="256" r:id="rId3"/>
    <p:sldId id="257" r:id="rId4"/>
    <p:sldId id="277" r:id="rId5"/>
    <p:sldId id="258" r:id="rId6"/>
    <p:sldId id="260" r:id="rId7"/>
    <p:sldId id="261" r:id="rId8"/>
    <p:sldId id="262" r:id="rId9"/>
    <p:sldId id="263" r:id="rId10"/>
    <p:sldId id="264" r:id="rId11"/>
    <p:sldId id="265" r:id="rId12"/>
    <p:sldId id="266" r:id="rId13"/>
    <p:sldId id="274" r:id="rId14"/>
    <p:sldId id="267" r:id="rId15"/>
    <p:sldId id="268" r:id="rId16"/>
    <p:sldId id="269" r:id="rId17"/>
    <p:sldId id="270" r:id="rId18"/>
    <p:sldId id="271" r:id="rId19"/>
    <p:sldId id="272" r:id="rId20"/>
    <p:sldId id="273"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8" autoAdjust="0"/>
  </p:normalViewPr>
  <p:slideViewPr>
    <p:cSldViewPr>
      <p:cViewPr varScale="1">
        <p:scale>
          <a:sx n="54" d="100"/>
          <a:sy n="54" d="100"/>
        </p:scale>
        <p:origin x="-9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8236C-35F2-4EFA-A2C7-BB74A77B4421}" type="datetimeFigureOut">
              <a:rPr lang="ru-RU" smtClean="0"/>
              <a:t>01.11.2015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80F6F-F1B4-43F9-8EC1-0A5BFC00586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31.10.2015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94%D0%B0%D1%82%D1%81%D0%BA%D0%B8%D0%B9_%D1%8F%D0%B7%D1%8B%D0%BA"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229600" cy="1224136"/>
          </a:xfrm>
        </p:spPr>
        <p:txBody>
          <a:bodyPr/>
          <a:lstStyle/>
          <a:p>
            <a:pPr algn="ctr"/>
            <a:r>
              <a:rPr lang="ru-RU" b="0" dirty="0" smtClean="0"/>
              <a:t>Великий сказочник</a:t>
            </a:r>
            <a:endParaRPr lang="ru-RU" b="0" dirty="0"/>
          </a:p>
        </p:txBody>
      </p:sp>
      <p:sp>
        <p:nvSpPr>
          <p:cNvPr id="3" name="Подзаголовок 2"/>
          <p:cNvSpPr>
            <a:spLocks noGrp="1"/>
          </p:cNvSpPr>
          <p:nvPr>
            <p:ph type="subTitle" idx="1"/>
          </p:nvPr>
        </p:nvSpPr>
        <p:spPr>
          <a:xfrm>
            <a:off x="1331640" y="2276872"/>
            <a:ext cx="6400800" cy="2735418"/>
          </a:xfrm>
        </p:spPr>
        <p:txBody>
          <a:bodyPr>
            <a:normAutofit fontScale="92500" lnSpcReduction="2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48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Ганс</a:t>
            </a:r>
            <a:r>
              <a:rPr lang="ru-RU" sz="48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Христиан </a:t>
            </a:r>
            <a:r>
              <a:rPr lang="ru-RU" sz="48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Андерсон</a:t>
            </a:r>
            <a:endParaRPr lang="ru-RU" sz="48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endParaRPr lang="ru-RU" sz="48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ru-RU" sz="48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u-RU" sz="48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1805-1875)</a:t>
            </a:r>
            <a:endParaRPr lang="ru-RU" sz="48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«Снежная королева»</a:t>
            </a:r>
            <a:endParaRPr lang="ru-RU" dirty="0"/>
          </a:p>
        </p:txBody>
      </p:sp>
      <p:pic>
        <p:nvPicPr>
          <p:cNvPr id="7170" name="Picture 2" descr="C:\Users\Ваня\Desktop\4d3a5167c7a6b816e10a8f065bc.jpg"/>
          <p:cNvPicPr>
            <a:picLocks noGrp="1" noChangeAspect="1" noChangeArrowheads="1"/>
          </p:cNvPicPr>
          <p:nvPr>
            <p:ph idx="1"/>
          </p:nvPr>
        </p:nvPicPr>
        <p:blipFill>
          <a:blip r:embed="rId2" cstate="print"/>
          <a:srcRect/>
          <a:stretch>
            <a:fillRect/>
          </a:stretch>
        </p:blipFill>
        <p:spPr bwMode="auto">
          <a:xfrm>
            <a:off x="323528" y="1988840"/>
            <a:ext cx="3456384" cy="3988445"/>
          </a:xfrm>
          <a:prstGeom prst="rect">
            <a:avLst/>
          </a:prstGeom>
          <a:noFill/>
        </p:spPr>
      </p:pic>
      <p:sp>
        <p:nvSpPr>
          <p:cNvPr id="4" name="TextBox 3"/>
          <p:cNvSpPr txBox="1"/>
          <p:nvPr/>
        </p:nvSpPr>
        <p:spPr>
          <a:xfrm>
            <a:off x="4355976" y="2132856"/>
            <a:ext cx="4320480" cy="3170099"/>
          </a:xfrm>
          <a:prstGeom prst="rect">
            <a:avLst/>
          </a:prstGeom>
          <a:noFill/>
        </p:spPr>
        <p:txBody>
          <a:bodyPr wrap="square" rtlCol="0">
            <a:spAutoFit/>
          </a:bodyPr>
          <a:lstStyle/>
          <a:p>
            <a:r>
              <a:rPr lang="ru-RU" sz="2000" dirty="0" smtClean="0"/>
              <a:t>Снежная королева - это сказка из семи рассказов о Кае и Герде, детях из очень бедных семей. Однажды Кая забирает с собой Снежная королева, а Герда отправляется в путь, чтобы спасти своего друга. По дороге она встречает чародейку, принца и принцессу и маленькую разбойницу, но несмотря на все препятствия, она находит Кая...</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Сказка «Принцесса на горошине»</a:t>
            </a:r>
            <a:endParaRPr lang="ru-RU" dirty="0"/>
          </a:p>
        </p:txBody>
      </p:sp>
      <p:pic>
        <p:nvPicPr>
          <p:cNvPr id="1027" name="Picture 3" descr="C:\Users\Ваня\Desktop\princessa_na_goroshine_2_(1).jpg"/>
          <p:cNvPicPr>
            <a:picLocks noGrp="1" noChangeAspect="1" noChangeArrowheads="1"/>
          </p:cNvPicPr>
          <p:nvPr>
            <p:ph idx="1"/>
          </p:nvPr>
        </p:nvPicPr>
        <p:blipFill>
          <a:blip r:embed="rId2" cstate="print"/>
          <a:srcRect/>
          <a:stretch>
            <a:fillRect/>
          </a:stretch>
        </p:blipFill>
        <p:spPr bwMode="auto">
          <a:xfrm>
            <a:off x="457200" y="2132856"/>
            <a:ext cx="4186808" cy="4248472"/>
          </a:xfrm>
          <a:prstGeom prst="rect">
            <a:avLst/>
          </a:prstGeom>
          <a:noFill/>
        </p:spPr>
      </p:pic>
      <p:sp>
        <p:nvSpPr>
          <p:cNvPr id="7" name="TextBox 6"/>
          <p:cNvSpPr txBox="1"/>
          <p:nvPr/>
        </p:nvSpPr>
        <p:spPr>
          <a:xfrm>
            <a:off x="4860032" y="2060848"/>
            <a:ext cx="4032448" cy="4401205"/>
          </a:xfrm>
          <a:prstGeom prst="rect">
            <a:avLst/>
          </a:prstGeom>
          <a:noFill/>
        </p:spPr>
        <p:txBody>
          <a:bodyPr wrap="square" rtlCol="0">
            <a:spAutoFit/>
          </a:bodyPr>
          <a:lstStyle/>
          <a:p>
            <a:r>
              <a:rPr lang="ru-RU" sz="2000" dirty="0" smtClean="0"/>
              <a:t>Принцесса на горошине - очень коротенькая сказка, но очень известная. Бедная девушка промокла и выглядела не очень хорошо, поэтому никто не мог ей поверить, что она действительно принцесса. Тогда мачеха положила ей под перины горошинку. На утро принцесса призналась, что плохо спала, так как что-то твердое мешало ей. Вот тогда все и поняли, что такой нежной может быть только настоящая принцесса.</a:t>
            </a:r>
            <a:endParaRPr lang="ru-RU" sz="2000"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«Дикие лебеди»</a:t>
            </a:r>
            <a:endParaRPr lang="ru-RU" dirty="0"/>
          </a:p>
        </p:txBody>
      </p:sp>
      <p:sp>
        <p:nvSpPr>
          <p:cNvPr id="4" name="TextBox 3"/>
          <p:cNvSpPr txBox="1"/>
          <p:nvPr/>
        </p:nvSpPr>
        <p:spPr>
          <a:xfrm>
            <a:off x="4716016" y="2348880"/>
            <a:ext cx="4104456" cy="3170099"/>
          </a:xfrm>
          <a:prstGeom prst="rect">
            <a:avLst/>
          </a:prstGeom>
          <a:noFill/>
        </p:spPr>
        <p:txBody>
          <a:bodyPr wrap="square" rtlCol="0">
            <a:spAutoFit/>
          </a:bodyPr>
          <a:lstStyle/>
          <a:p>
            <a:r>
              <a:rPr lang="ru-RU" sz="2000" dirty="0" smtClean="0"/>
              <a:t>Злая мачеха превратила в диких лебедей принцев. Их отважная и любящая сестра должна сплести им рубашки из крапивы, но пока эта работа не будет окончена она не может произносить ни слова, а иначе проклятие уже будет не снять. Бедную девушку едва не казнят, но она успевает спасти братьев.</a:t>
            </a:r>
            <a:endParaRPr lang="ru-RU" sz="2000" dirty="0"/>
          </a:p>
        </p:txBody>
      </p:sp>
      <p:pic>
        <p:nvPicPr>
          <p:cNvPr id="2050" name="Picture 2" descr="C:\Users\Ваня\Desktop\skazki-andersena--dikie-lebedi.jpg"/>
          <p:cNvPicPr>
            <a:picLocks noGrp="1" noChangeAspect="1" noChangeArrowheads="1"/>
          </p:cNvPicPr>
          <p:nvPr>
            <p:ph idx="1"/>
          </p:nvPr>
        </p:nvPicPr>
        <p:blipFill>
          <a:blip r:embed="rId2" cstate="print"/>
          <a:srcRect/>
          <a:stretch>
            <a:fillRect/>
          </a:stretch>
        </p:blipFill>
        <p:spPr bwMode="auto">
          <a:xfrm>
            <a:off x="611560" y="1988840"/>
            <a:ext cx="3888431" cy="41764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«Оле- </a:t>
            </a:r>
            <a:r>
              <a:rPr lang="ru-RU" dirty="0" err="1" smtClean="0"/>
              <a:t>Лукойе</a:t>
            </a:r>
            <a:r>
              <a:rPr lang="ru-RU" dirty="0" smtClean="0"/>
              <a:t>»</a:t>
            </a:r>
            <a:endParaRPr lang="ru-RU" dirty="0"/>
          </a:p>
        </p:txBody>
      </p:sp>
      <p:pic>
        <p:nvPicPr>
          <p:cNvPr id="12290" name="Picture 2" descr="C:\Users\Ваня\Desktop\skazki-andersena--ole-lukoie.jpg"/>
          <p:cNvPicPr>
            <a:picLocks noGrp="1" noChangeAspect="1" noChangeArrowheads="1"/>
          </p:cNvPicPr>
          <p:nvPr>
            <p:ph idx="1"/>
          </p:nvPr>
        </p:nvPicPr>
        <p:blipFill>
          <a:blip r:embed="rId2" cstate="print"/>
          <a:srcRect/>
          <a:stretch>
            <a:fillRect/>
          </a:stretch>
        </p:blipFill>
        <p:spPr bwMode="auto">
          <a:xfrm>
            <a:off x="539552" y="2321496"/>
            <a:ext cx="3384376" cy="3915816"/>
          </a:xfrm>
          <a:prstGeom prst="rect">
            <a:avLst/>
          </a:prstGeom>
          <a:noFill/>
        </p:spPr>
      </p:pic>
      <p:sp>
        <p:nvSpPr>
          <p:cNvPr id="5" name="TextBox 4"/>
          <p:cNvSpPr txBox="1"/>
          <p:nvPr/>
        </p:nvSpPr>
        <p:spPr>
          <a:xfrm flipH="1">
            <a:off x="4427983" y="2564904"/>
            <a:ext cx="4104455" cy="2862322"/>
          </a:xfrm>
          <a:prstGeom prst="rect">
            <a:avLst/>
          </a:prstGeom>
          <a:noFill/>
        </p:spPr>
        <p:txBody>
          <a:bodyPr wrap="square" rtlCol="0">
            <a:spAutoFit/>
          </a:bodyPr>
          <a:lstStyle/>
          <a:p>
            <a:r>
              <a:rPr lang="ru-RU" sz="2000" dirty="0" smtClean="0"/>
              <a:t>Сказка </a:t>
            </a:r>
            <a:r>
              <a:rPr lang="ru-RU" sz="2000" dirty="0" err="1" smtClean="0"/>
              <a:t>Оле-Лукойе</a:t>
            </a:r>
            <a:r>
              <a:rPr lang="ru-RU" sz="2000" dirty="0" smtClean="0"/>
              <a:t> - одна из самых известных у </a:t>
            </a:r>
            <a:r>
              <a:rPr lang="ru-RU" sz="2000" dirty="0" err="1" smtClean="0"/>
              <a:t>Ганса</a:t>
            </a:r>
            <a:r>
              <a:rPr lang="ru-RU" sz="2000" dirty="0" smtClean="0"/>
              <a:t> </a:t>
            </a:r>
            <a:r>
              <a:rPr lang="ru-RU" sz="2000" dirty="0" smtClean="0"/>
              <a:t>Христина Андерсена</a:t>
            </a:r>
            <a:r>
              <a:rPr lang="ru-RU" sz="2000" dirty="0" smtClean="0"/>
              <a:t>. Оле </a:t>
            </a:r>
            <a:r>
              <a:rPr lang="ru-RU" sz="2000" dirty="0" smtClean="0"/>
              <a:t>-</a:t>
            </a:r>
            <a:r>
              <a:rPr lang="ru-RU" sz="2000" dirty="0" err="1" smtClean="0"/>
              <a:t>Лукойе</a:t>
            </a:r>
            <a:r>
              <a:rPr lang="ru-RU" sz="2000" dirty="0" smtClean="0"/>
              <a:t> </a:t>
            </a:r>
            <a:r>
              <a:rPr lang="ru-RU" sz="2000" dirty="0" smtClean="0"/>
              <a:t>приходит к маленьким деткам, когда они уже спят и прыскает им в лицо сладким молоком, а потом дует в затылок. Дети засыпают, а Оле начинает свой чудесный рассказ...</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Сказка «Новое платье короля»</a:t>
            </a:r>
            <a:endParaRPr lang="ru-RU" dirty="0"/>
          </a:p>
        </p:txBody>
      </p:sp>
      <p:pic>
        <p:nvPicPr>
          <p:cNvPr id="3074" name="Picture 2" descr="C:\Users\Ваня\Desktop\skazki-andersena--novoe-plate-korolja.jpg"/>
          <p:cNvPicPr>
            <a:picLocks noGrp="1" noChangeAspect="1" noChangeArrowheads="1"/>
          </p:cNvPicPr>
          <p:nvPr>
            <p:ph idx="1"/>
          </p:nvPr>
        </p:nvPicPr>
        <p:blipFill>
          <a:blip r:embed="rId2" cstate="print"/>
          <a:srcRect/>
          <a:stretch>
            <a:fillRect/>
          </a:stretch>
        </p:blipFill>
        <p:spPr bwMode="auto">
          <a:xfrm>
            <a:off x="683568" y="2204864"/>
            <a:ext cx="3528392" cy="3960440"/>
          </a:xfrm>
          <a:prstGeom prst="rect">
            <a:avLst/>
          </a:prstGeom>
          <a:noFill/>
        </p:spPr>
      </p:pic>
      <p:sp>
        <p:nvSpPr>
          <p:cNvPr id="5" name="TextBox 4"/>
          <p:cNvSpPr txBox="1"/>
          <p:nvPr/>
        </p:nvSpPr>
        <p:spPr>
          <a:xfrm>
            <a:off x="4499992" y="2060848"/>
            <a:ext cx="3816424" cy="4093428"/>
          </a:xfrm>
          <a:prstGeom prst="rect">
            <a:avLst/>
          </a:prstGeom>
          <a:noFill/>
        </p:spPr>
        <p:txBody>
          <a:bodyPr wrap="square" rtlCol="0">
            <a:spAutoFit/>
          </a:bodyPr>
          <a:lstStyle/>
          <a:p>
            <a:r>
              <a:rPr lang="ru-RU" sz="2000" dirty="0" smtClean="0"/>
              <a:t>Сказка Новое платье короля рассказывает о двух хитрецах, сумевших обмануть короля. Они шьют ему платье и уверяют, что оно будет невидимым для глупцов. Однако король и сам не замечает платья, правда ему стыдно в этом признаться. И только маленький мальчик не стыдясь разоблачает короля известной всем фразой "А король-то голый!".</a:t>
            </a:r>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«Маленькой Иды»</a:t>
            </a:r>
            <a:endParaRPr lang="ru-RU" dirty="0"/>
          </a:p>
        </p:txBody>
      </p:sp>
      <p:pic>
        <p:nvPicPr>
          <p:cNvPr id="4098" name="Picture 2" descr="C:\Users\Ваня\Desktop\skazki-andersena--cvety-malenkoi-idy.jpg"/>
          <p:cNvPicPr>
            <a:picLocks noGrp="1" noChangeAspect="1" noChangeArrowheads="1"/>
          </p:cNvPicPr>
          <p:nvPr>
            <p:ph idx="1"/>
          </p:nvPr>
        </p:nvPicPr>
        <p:blipFill>
          <a:blip r:embed="rId2" cstate="print"/>
          <a:srcRect/>
          <a:stretch>
            <a:fillRect/>
          </a:stretch>
        </p:blipFill>
        <p:spPr bwMode="auto">
          <a:xfrm>
            <a:off x="395536" y="2132856"/>
            <a:ext cx="3816424" cy="4104456"/>
          </a:xfrm>
          <a:prstGeom prst="rect">
            <a:avLst/>
          </a:prstGeom>
          <a:noFill/>
        </p:spPr>
      </p:pic>
      <p:sp>
        <p:nvSpPr>
          <p:cNvPr id="5" name="TextBox 4"/>
          <p:cNvSpPr txBox="1"/>
          <p:nvPr/>
        </p:nvSpPr>
        <p:spPr>
          <a:xfrm>
            <a:off x="4788024" y="2348880"/>
            <a:ext cx="3528392" cy="3170099"/>
          </a:xfrm>
          <a:prstGeom prst="rect">
            <a:avLst/>
          </a:prstGeom>
          <a:noFill/>
        </p:spPr>
        <p:txBody>
          <a:bodyPr wrap="square" rtlCol="0">
            <a:spAutoFit/>
          </a:bodyPr>
          <a:lstStyle/>
          <a:p>
            <a:r>
              <a:rPr lang="ru-RU" sz="2000" dirty="0" smtClean="0"/>
              <a:t>История рассказывает о девочке, узнавшей о балах, на которых встречаются и танцуют цветы. Совершенно случайно однажды ночью </a:t>
            </a:r>
            <a:r>
              <a:rPr lang="ru-RU" sz="2000" dirty="0" err="1" smtClean="0"/>
              <a:t>Ида</a:t>
            </a:r>
            <a:r>
              <a:rPr lang="ru-RU" sz="2000" dirty="0" smtClean="0"/>
              <a:t> одним глазком увидала такой бал, на котором узнала, что цветочки можно спасти от гибели, посадив их в землю...</a:t>
            </a:r>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Сказка «Скверный мальчишка»</a:t>
            </a:r>
            <a:endParaRPr lang="ru-RU" dirty="0"/>
          </a:p>
        </p:txBody>
      </p:sp>
      <p:pic>
        <p:nvPicPr>
          <p:cNvPr id="5122" name="Picture 2" descr="C:\Users\Ваня\Desktop\preview.jpg"/>
          <p:cNvPicPr>
            <a:picLocks noGrp="1" noChangeAspect="1" noChangeArrowheads="1"/>
          </p:cNvPicPr>
          <p:nvPr>
            <p:ph idx="1"/>
          </p:nvPr>
        </p:nvPicPr>
        <p:blipFill>
          <a:blip r:embed="rId2" cstate="print"/>
          <a:srcRect/>
          <a:stretch>
            <a:fillRect/>
          </a:stretch>
        </p:blipFill>
        <p:spPr bwMode="auto">
          <a:xfrm>
            <a:off x="457200" y="2233615"/>
            <a:ext cx="3754438" cy="4003697"/>
          </a:xfrm>
          <a:prstGeom prst="rect">
            <a:avLst/>
          </a:prstGeom>
          <a:noFill/>
        </p:spPr>
      </p:pic>
      <p:sp>
        <p:nvSpPr>
          <p:cNvPr id="5" name="TextBox 4"/>
          <p:cNvSpPr txBox="1"/>
          <p:nvPr/>
        </p:nvSpPr>
        <p:spPr>
          <a:xfrm>
            <a:off x="4860032" y="2564904"/>
            <a:ext cx="3240359" cy="2677656"/>
          </a:xfrm>
          <a:prstGeom prst="rect">
            <a:avLst/>
          </a:prstGeom>
          <a:noFill/>
        </p:spPr>
        <p:txBody>
          <a:bodyPr wrap="square" rtlCol="0">
            <a:spAutoFit/>
          </a:bodyPr>
          <a:lstStyle/>
          <a:p>
            <a:r>
              <a:rPr lang="ru-RU" sz="2400" dirty="0" smtClean="0"/>
              <a:t>Сказка о мальчике - Амуре, который приходит к нам, когда его не ждешь и попадает своей стрелой прямо в сердце.</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«Соловей»</a:t>
            </a:r>
            <a:endParaRPr lang="ru-RU" dirty="0"/>
          </a:p>
        </p:txBody>
      </p:sp>
      <p:pic>
        <p:nvPicPr>
          <p:cNvPr id="6146" name="Picture 2" descr="C:\Users\Ваня\Desktop\skazki-andersena--solovei.jpg"/>
          <p:cNvPicPr>
            <a:picLocks noGrp="1" noChangeAspect="1" noChangeArrowheads="1"/>
          </p:cNvPicPr>
          <p:nvPr>
            <p:ph idx="1"/>
          </p:nvPr>
        </p:nvPicPr>
        <p:blipFill>
          <a:blip r:embed="rId2" cstate="print"/>
          <a:srcRect/>
          <a:stretch>
            <a:fillRect/>
          </a:stretch>
        </p:blipFill>
        <p:spPr bwMode="auto">
          <a:xfrm>
            <a:off x="539552" y="2060848"/>
            <a:ext cx="3600400" cy="3960440"/>
          </a:xfrm>
          <a:prstGeom prst="rect">
            <a:avLst/>
          </a:prstGeom>
          <a:noFill/>
        </p:spPr>
      </p:pic>
      <p:sp>
        <p:nvSpPr>
          <p:cNvPr id="5" name="TextBox 4"/>
          <p:cNvSpPr txBox="1"/>
          <p:nvPr/>
        </p:nvSpPr>
        <p:spPr>
          <a:xfrm>
            <a:off x="4427984" y="1988840"/>
            <a:ext cx="4032448" cy="4093428"/>
          </a:xfrm>
          <a:prstGeom prst="rect">
            <a:avLst/>
          </a:prstGeom>
          <a:noFill/>
        </p:spPr>
        <p:txBody>
          <a:bodyPr wrap="square" rtlCol="0">
            <a:spAutoFit/>
          </a:bodyPr>
          <a:lstStyle/>
          <a:p>
            <a:r>
              <a:rPr lang="ru-RU" sz="2000" dirty="0" smtClean="0"/>
              <a:t>Рядом с садом китайского императора, в лесу жил соловей, пение которого было настолько прекрасно, что о нем говорили все и даже писали в книгах. Император пожелал, чтобы соловей жил в его дворце, но вскоре заменил его на игрушечного золотого соловья. И хотя с настоящим соловьем обошлись очень плохо, он всё же помог вскоре избежать смерти императора...</a:t>
            </a:r>
            <a:endParaRPr lang="ru-RU"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«Райский сад»</a:t>
            </a:r>
            <a:endParaRPr lang="ru-RU" dirty="0"/>
          </a:p>
        </p:txBody>
      </p:sp>
      <p:pic>
        <p:nvPicPr>
          <p:cNvPr id="8194" name="Picture 2" descr="C:\Users\Ваня\Desktop\skazki-andersena--raiskii-sad.jpg"/>
          <p:cNvPicPr>
            <a:picLocks noGrp="1" noChangeAspect="1" noChangeArrowheads="1"/>
          </p:cNvPicPr>
          <p:nvPr>
            <p:ph idx="1"/>
          </p:nvPr>
        </p:nvPicPr>
        <p:blipFill>
          <a:blip r:embed="rId2" cstate="print"/>
          <a:srcRect/>
          <a:stretch>
            <a:fillRect/>
          </a:stretch>
        </p:blipFill>
        <p:spPr bwMode="auto">
          <a:xfrm>
            <a:off x="755576" y="2204864"/>
            <a:ext cx="3168351" cy="3600400"/>
          </a:xfrm>
          <a:prstGeom prst="rect">
            <a:avLst/>
          </a:prstGeom>
          <a:noFill/>
        </p:spPr>
      </p:pic>
      <p:sp>
        <p:nvSpPr>
          <p:cNvPr id="5" name="TextBox 4"/>
          <p:cNvSpPr txBox="1"/>
          <p:nvPr/>
        </p:nvSpPr>
        <p:spPr>
          <a:xfrm>
            <a:off x="4499993" y="2564904"/>
            <a:ext cx="4032447" cy="2308324"/>
          </a:xfrm>
          <a:prstGeom prst="rect">
            <a:avLst/>
          </a:prstGeom>
          <a:noFill/>
        </p:spPr>
        <p:txBody>
          <a:bodyPr wrap="square" rtlCol="0">
            <a:spAutoFit/>
          </a:bodyPr>
          <a:lstStyle/>
          <a:p>
            <a:r>
              <a:rPr lang="ru-RU" sz="2400" dirty="0" smtClean="0"/>
              <a:t>Волшебная история о том, как главный герой попал в дом к матери четырех ветров. Один из ветров исполнил мечту героя - показал ему Райский сад... </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«Аисты»</a:t>
            </a:r>
            <a:endParaRPr lang="ru-RU" dirty="0"/>
          </a:p>
        </p:txBody>
      </p:sp>
      <p:pic>
        <p:nvPicPr>
          <p:cNvPr id="9218" name="Picture 2" descr="C:\Users\Ваня\Desktop\anderson_andersen_the_storks.jpg"/>
          <p:cNvPicPr>
            <a:picLocks noGrp="1" noChangeAspect="1" noChangeArrowheads="1"/>
          </p:cNvPicPr>
          <p:nvPr>
            <p:ph idx="1"/>
          </p:nvPr>
        </p:nvPicPr>
        <p:blipFill>
          <a:blip r:embed="rId2" cstate="print"/>
          <a:srcRect/>
          <a:stretch>
            <a:fillRect/>
          </a:stretch>
        </p:blipFill>
        <p:spPr bwMode="auto">
          <a:xfrm>
            <a:off x="683568" y="2060848"/>
            <a:ext cx="3384375" cy="4248472"/>
          </a:xfrm>
          <a:prstGeom prst="rect">
            <a:avLst/>
          </a:prstGeom>
          <a:noFill/>
        </p:spPr>
      </p:pic>
      <p:sp>
        <p:nvSpPr>
          <p:cNvPr id="5" name="TextBox 4"/>
          <p:cNvSpPr txBox="1"/>
          <p:nvPr/>
        </p:nvSpPr>
        <p:spPr>
          <a:xfrm>
            <a:off x="4644008" y="2060848"/>
            <a:ext cx="3672408" cy="3046988"/>
          </a:xfrm>
          <a:prstGeom prst="rect">
            <a:avLst/>
          </a:prstGeom>
          <a:noFill/>
        </p:spPr>
        <p:txBody>
          <a:bodyPr wrap="square" rtlCol="0">
            <a:spAutoFit/>
          </a:bodyPr>
          <a:lstStyle/>
          <a:p>
            <a:r>
              <a:rPr lang="ru-RU" sz="2400" dirty="0" smtClean="0"/>
              <a:t>Не стоит неуважительно относиться к птицам, особенно к аистам, приносящим детей. История о том, как мальчик насмехался над птенцами и что из этого вышло</a:t>
            </a:r>
            <a:r>
              <a:rPr lang="ru-RU" dirty="0" smtClean="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6550496" cy="1152127"/>
          </a:xfrm>
        </p:spPr>
        <p:txBody>
          <a:bodyPr>
            <a:normAutofit/>
          </a:bodyPr>
          <a:lstStyle/>
          <a:p>
            <a:endParaRPr lang="ru-RU" dirty="0"/>
          </a:p>
        </p:txBody>
      </p:sp>
      <p:sp>
        <p:nvSpPr>
          <p:cNvPr id="3" name="Подзаголовок 2"/>
          <p:cNvSpPr>
            <a:spLocks noGrp="1"/>
          </p:cNvSpPr>
          <p:nvPr>
            <p:ph type="subTitle" idx="1"/>
          </p:nvPr>
        </p:nvSpPr>
        <p:spPr>
          <a:xfrm>
            <a:off x="1475656" y="1844824"/>
            <a:ext cx="6400800" cy="4104456"/>
          </a:xfrm>
        </p:spPr>
        <p:txBody>
          <a:bodyPr/>
          <a:lstStyle/>
          <a:p>
            <a:endParaRPr lang="ru-RU" dirty="0"/>
          </a:p>
        </p:txBody>
      </p:sp>
      <p:pic>
        <p:nvPicPr>
          <p:cNvPr id="1027" name="Picture 3" descr="C:\Users\Ваня\Desktop\images_de_hans_christian_andersen_1280x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«Свинопас»</a:t>
            </a:r>
            <a:endParaRPr lang="ru-RU" dirty="0"/>
          </a:p>
        </p:txBody>
      </p:sp>
      <p:pic>
        <p:nvPicPr>
          <p:cNvPr id="10242" name="Picture 2" descr="C:\Users\Ваня\Desktop\skazki-andersena--svinopas.jpg"/>
          <p:cNvPicPr>
            <a:picLocks noGrp="1" noChangeAspect="1" noChangeArrowheads="1"/>
          </p:cNvPicPr>
          <p:nvPr>
            <p:ph idx="1"/>
          </p:nvPr>
        </p:nvPicPr>
        <p:blipFill>
          <a:blip r:embed="rId2" cstate="print"/>
          <a:srcRect/>
          <a:stretch>
            <a:fillRect/>
          </a:stretch>
        </p:blipFill>
        <p:spPr bwMode="auto">
          <a:xfrm>
            <a:off x="323528" y="2132856"/>
            <a:ext cx="3863677" cy="4104456"/>
          </a:xfrm>
          <a:prstGeom prst="rect">
            <a:avLst/>
          </a:prstGeom>
          <a:noFill/>
        </p:spPr>
      </p:pic>
      <p:sp>
        <p:nvSpPr>
          <p:cNvPr id="5" name="TextBox 4"/>
          <p:cNvSpPr txBox="1"/>
          <p:nvPr/>
        </p:nvSpPr>
        <p:spPr>
          <a:xfrm>
            <a:off x="4644008" y="2132856"/>
            <a:ext cx="4104456" cy="4154984"/>
          </a:xfrm>
          <a:prstGeom prst="rect">
            <a:avLst/>
          </a:prstGeom>
          <a:noFill/>
        </p:spPr>
        <p:txBody>
          <a:bodyPr wrap="square" rtlCol="0">
            <a:spAutoFit/>
          </a:bodyPr>
          <a:lstStyle/>
          <a:p>
            <a:r>
              <a:rPr lang="ru-RU" sz="2400" dirty="0" smtClean="0"/>
              <a:t>Ах, мой милый Августин, все прошло, прошло, прошло! Кто же не знает песенки из сказки Андерсена Свинопас? А рассказывает эта история о принцессе, которая не поняла прекрасных подарков принца, а заинтересовалась им только в виде свинопаса...</a:t>
            </a: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Ваня\Desktop\1427266287.jpg"/>
          <p:cNvPicPr>
            <a:picLocks noChangeAspect="1" noChangeArrowheads="1"/>
          </p:cNvPicPr>
          <p:nvPr/>
        </p:nvPicPr>
        <p:blipFill>
          <a:blip r:embed="rId2" cstate="print"/>
          <a:srcRect/>
          <a:stretch>
            <a:fillRect/>
          </a:stretch>
        </p:blipFill>
        <p:spPr bwMode="auto">
          <a:xfrm>
            <a:off x="0" y="0"/>
            <a:ext cx="9178303"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1934" y="1916832"/>
            <a:ext cx="6140142" cy="286232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a:t>
            </a:r>
            <a:br>
              <a:rPr lang="ru-RU"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 ВНИМАНИЕ!!!</a:t>
            </a:r>
            <a:endParaRPr lang="ru-RU"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0"/>
            <a:ext cx="8229600" cy="5472608"/>
          </a:xfrm>
        </p:spPr>
        <p:txBody>
          <a:bodyPr>
            <a:normAutofit fontScale="85000" lnSpcReduction="20000"/>
          </a:bodyPr>
          <a:lstStyle/>
          <a:p>
            <a:pPr>
              <a:buNone/>
            </a:pPr>
            <a:r>
              <a:rPr lang="ru-RU" dirty="0" err="1" smtClean="0"/>
              <a:t>Ганс</a:t>
            </a:r>
            <a:r>
              <a:rPr lang="ru-RU" dirty="0" smtClean="0"/>
              <a:t> Христиан Андерсен – датский писатель (1805-1875). До того, как увидел свет его первый сборник детских сказок, писатель уже был известен своими стихами, романами и пьесами. В 1835 году в Дании вышла книга «Сказки, рассказанные детям», и даже сам автор не ожидал, что она вызовет такой успех! С 1835 года сказки стали выходить почти каждый раз накануне Рождества и Нового года в подарок маленьким детям.</a:t>
            </a:r>
          </a:p>
          <a:p>
            <a:pPr>
              <a:buNone/>
            </a:pPr>
            <a:r>
              <a:rPr lang="ru-RU" dirty="0" smtClean="0"/>
              <a:t>В 1838 опубликовал первый сборник сказок. В него вошли «Огниво», «Русалочка», «Принцесса на горошине», «Соловей», «Новое платье короля». Сборник принёс ему славу.</a:t>
            </a:r>
          </a:p>
          <a:p>
            <a:pPr>
              <a:buNone/>
            </a:pPr>
            <a:r>
              <a:rPr lang="ru-RU" dirty="0" smtClean="0"/>
              <a:t>Несмотря на нищету и голод, </a:t>
            </a:r>
            <a:r>
              <a:rPr lang="ru-RU" dirty="0" err="1" smtClean="0"/>
              <a:t>Ганс</a:t>
            </a:r>
            <a:r>
              <a:rPr lang="ru-RU" dirty="0" smtClean="0"/>
              <a:t> не был обделен духовной пищей – он находил прекрасное в сказочной природе своего острова, вспоминал легенды и народные сказки, которые отец рассказывал ему перед сном, читал мистические и романтические истории, разыгрывал спектакли в самодельном кукольном театре.</a:t>
            </a:r>
            <a:r>
              <a:rPr lang="ru-RU" dirty="0" smtClean="0"/>
              <a:t> </a:t>
            </a:r>
            <a:endParaRPr lang="ru-RU"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363272" cy="2160240"/>
          </a:xfrm>
        </p:spPr>
        <p:txBody>
          <a:bodyPr>
            <a:normAutofit fontScale="90000"/>
          </a:bodyPr>
          <a:lstStyle/>
          <a:p>
            <a:pPr algn="ct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«Сказка-это то золото, что блестит огоньком в детских глазках»-</a:t>
            </a:r>
            <a:br>
              <a:rPr lang="ru-RU" sz="3100" b="1" dirty="0" smtClean="0"/>
            </a:br>
            <a:r>
              <a:rPr lang="ru-RU" sz="3100" b="1" dirty="0" err="1" smtClean="0"/>
              <a:t>Ганс</a:t>
            </a:r>
            <a:r>
              <a:rPr lang="ru-RU" sz="3100" b="1" dirty="0" smtClean="0"/>
              <a:t> Христиан </a:t>
            </a:r>
            <a:r>
              <a:rPr lang="ru-RU" sz="3100" b="1" dirty="0" err="1" smtClean="0"/>
              <a:t>Андерсон</a:t>
            </a:r>
            <a:r>
              <a:rPr lang="ru-RU" sz="3100" b="1" dirty="0" smtClean="0"/>
              <a:t>.</a:t>
            </a:r>
            <a:r>
              <a:rPr lang="ru-RU" sz="2000" b="1" dirty="0" smtClean="0"/>
              <a:t/>
            </a:r>
            <a:br>
              <a:rPr lang="ru-RU" sz="2000" b="1" dirty="0" smtClean="0"/>
            </a:br>
            <a:r>
              <a:rPr lang="ru-RU" sz="2000" b="1" dirty="0" smtClean="0"/>
              <a:t/>
            </a:r>
            <a:br>
              <a:rPr lang="ru-RU" sz="2000" b="1" dirty="0" smtClean="0"/>
            </a:br>
            <a:endParaRPr lang="ru-RU" sz="2000" dirty="0"/>
          </a:p>
        </p:txBody>
      </p:sp>
      <p:sp>
        <p:nvSpPr>
          <p:cNvPr id="3" name="Содержимое 2"/>
          <p:cNvSpPr>
            <a:spLocks noGrp="1"/>
          </p:cNvSpPr>
          <p:nvPr>
            <p:ph idx="1"/>
          </p:nvPr>
        </p:nvSpPr>
        <p:spPr/>
        <p:txBody>
          <a:bodyPr>
            <a:normAutofit fontScale="47500" lnSpcReduction="20000"/>
          </a:bodyPr>
          <a:lstStyle/>
          <a:p>
            <a:endParaRPr lang="ru-RU" dirty="0" smtClean="0"/>
          </a:p>
          <a:p>
            <a:endParaRPr lang="ru-RU" dirty="0" smtClean="0"/>
          </a:p>
          <a:p>
            <a:pPr>
              <a:buNone/>
            </a:pPr>
            <a:r>
              <a:rPr lang="ru-RU" sz="4600" dirty="0" smtClean="0"/>
              <a:t>    Сказки </a:t>
            </a:r>
            <a:r>
              <a:rPr lang="ru-RU" sz="4600" dirty="0" smtClean="0"/>
              <a:t>Андерсена полюбились и детям и взрослым, они обрели бессмертие. В сказках оживает каждая вещь – мельница, монетка, фонарь, ветер, огоньки, а люди, цветы, деревья и животные каждый живут особенной и удивительной жизнью. В своих произведениях писатель часто изображает несчастных и обездоленных детей, неравенство между бедными и богатыми, высмеивает людей эгоистичных и властных. С годами Андерсен все больше стал уделять внимание взрослому читателю. Сказки стали часто заканчиваться «как в жизни» - героев ожидали тяжелые испытания и беспросветный конец. Но в то же время они остаются счастливы, потому что своей болью и страданиями они расплачиваются за жизнь и счастье других людей.</a:t>
            </a:r>
            <a:r>
              <a:rPr lang="ru-RU" sz="4000" dirty="0" smtClean="0"/>
              <a:t/>
            </a:r>
            <a:br>
              <a:rPr lang="ru-RU" sz="4000" dirty="0" smtClean="0"/>
            </a:br>
            <a:r>
              <a:rPr lang="ru-RU" sz="3500" dirty="0" smtClean="0"/>
              <a:t/>
            </a:r>
            <a:br>
              <a:rPr lang="ru-RU" sz="3500" dirty="0" smtClean="0"/>
            </a:br>
            <a:endParaRPr lang="ru-RU" sz="3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6120680" cy="1012974"/>
          </a:xfrm>
        </p:spPr>
        <p:txBody>
          <a:bodyPr/>
          <a:lstStyle/>
          <a:p>
            <a:r>
              <a:rPr lang="ru-RU" dirty="0" smtClean="0"/>
              <a:t>Сказка «</a:t>
            </a:r>
            <a:r>
              <a:rPr lang="ru-RU" dirty="0" err="1" smtClean="0"/>
              <a:t>Дюймовочка</a:t>
            </a:r>
            <a:r>
              <a:rPr lang="ru-RU" dirty="0" smtClean="0"/>
              <a:t>»</a:t>
            </a:r>
            <a:endParaRPr lang="ru-RU" dirty="0"/>
          </a:p>
        </p:txBody>
      </p:sp>
      <p:pic>
        <p:nvPicPr>
          <p:cNvPr id="3074" name="Picture 2" descr="C:\Users\Ваня\Desktop\546282.jpg"/>
          <p:cNvPicPr>
            <a:picLocks noGrp="1" noChangeAspect="1" noChangeArrowheads="1"/>
          </p:cNvPicPr>
          <p:nvPr>
            <p:ph idx="1"/>
          </p:nvPr>
        </p:nvPicPr>
        <p:blipFill>
          <a:blip r:embed="rId2" cstate="print"/>
          <a:srcRect/>
          <a:stretch>
            <a:fillRect/>
          </a:stretch>
        </p:blipFill>
        <p:spPr bwMode="auto">
          <a:xfrm>
            <a:off x="323529" y="1700807"/>
            <a:ext cx="4176464" cy="4392489"/>
          </a:xfrm>
          <a:prstGeom prst="rect">
            <a:avLst/>
          </a:prstGeom>
          <a:noFill/>
        </p:spPr>
      </p:pic>
      <p:sp>
        <p:nvSpPr>
          <p:cNvPr id="5" name="TextBox 4"/>
          <p:cNvSpPr txBox="1"/>
          <p:nvPr/>
        </p:nvSpPr>
        <p:spPr>
          <a:xfrm>
            <a:off x="4860032" y="2060848"/>
            <a:ext cx="3816424" cy="4093428"/>
          </a:xfrm>
          <a:prstGeom prst="rect">
            <a:avLst/>
          </a:prstGeom>
          <a:noFill/>
        </p:spPr>
        <p:txBody>
          <a:bodyPr wrap="square" rtlCol="0">
            <a:spAutoFit/>
          </a:bodyPr>
          <a:lstStyle/>
          <a:p>
            <a:r>
              <a:rPr lang="ru-RU" sz="2000" dirty="0" err="1" smtClean="0"/>
              <a:t>Дюймовочка</a:t>
            </a:r>
            <a:r>
              <a:rPr lang="ru-RU" sz="2000" dirty="0" smtClean="0"/>
              <a:t> - это крошка-девочка, которая проходит через много приключений. Она спасается от лягушки, но попадает прямо в лапы жука, который вскоре её бросает и бедная девочка остается одна в лесу. У </a:t>
            </a:r>
            <a:r>
              <a:rPr lang="ru-RU" sz="2000" dirty="0" err="1" smtClean="0"/>
              <a:t>Дюймовочки</a:t>
            </a:r>
            <a:r>
              <a:rPr lang="ru-RU" sz="2000" dirty="0" smtClean="0"/>
              <a:t> доброе сердце, ведь она спасается сама и спасает также ласточку, которая переносит её в теплые края на цветок, где малышка и знакомится с королем эльфов...</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Сказка «Стойкий оловянный солдатик»</a:t>
            </a:r>
            <a:endParaRPr lang="ru-RU" dirty="0"/>
          </a:p>
        </p:txBody>
      </p:sp>
      <p:pic>
        <p:nvPicPr>
          <p:cNvPr id="4098" name="Picture 2" descr="C:\Users\Ваня\Desktop\img7.jpg"/>
          <p:cNvPicPr>
            <a:picLocks noGrp="1" noChangeAspect="1" noChangeArrowheads="1"/>
          </p:cNvPicPr>
          <p:nvPr>
            <p:ph idx="1"/>
          </p:nvPr>
        </p:nvPicPr>
        <p:blipFill>
          <a:blip r:embed="rId2" cstate="print"/>
          <a:srcRect/>
          <a:stretch>
            <a:fillRect/>
          </a:stretch>
        </p:blipFill>
        <p:spPr bwMode="auto">
          <a:xfrm>
            <a:off x="323528" y="2060848"/>
            <a:ext cx="3528392" cy="4572000"/>
          </a:xfrm>
          <a:prstGeom prst="rect">
            <a:avLst/>
          </a:prstGeom>
          <a:noFill/>
        </p:spPr>
      </p:pic>
      <p:sp>
        <p:nvSpPr>
          <p:cNvPr id="4" name="TextBox 3"/>
          <p:cNvSpPr txBox="1"/>
          <p:nvPr/>
        </p:nvSpPr>
        <p:spPr>
          <a:xfrm>
            <a:off x="4283968" y="2060848"/>
            <a:ext cx="4392488" cy="3477875"/>
          </a:xfrm>
          <a:prstGeom prst="rect">
            <a:avLst/>
          </a:prstGeom>
          <a:noFill/>
        </p:spPr>
        <p:txBody>
          <a:bodyPr wrap="square" rtlCol="0">
            <a:spAutoFit/>
          </a:bodyPr>
          <a:lstStyle/>
          <a:p>
            <a:r>
              <a:rPr lang="ru-RU" sz="2000" dirty="0" smtClean="0"/>
              <a:t>Стойкий оловянный солдатик (</a:t>
            </a:r>
            <a:r>
              <a:rPr lang="ru-RU" sz="2000" dirty="0" smtClean="0">
                <a:hlinkClick r:id="rId3" tooltip="Датский язык"/>
              </a:rPr>
              <a:t>дат.</a:t>
            </a:r>
            <a:r>
              <a:rPr lang="ru-RU" sz="2000" dirty="0" smtClean="0"/>
              <a:t> </a:t>
            </a:r>
            <a:r>
              <a:rPr lang="ru-RU" sz="2000" i="1" dirty="0" err="1" smtClean="0"/>
              <a:t>Den</a:t>
            </a:r>
            <a:r>
              <a:rPr lang="ru-RU" sz="2000" i="1" dirty="0" smtClean="0"/>
              <a:t> </a:t>
            </a:r>
            <a:r>
              <a:rPr lang="ru-RU" sz="2000" i="1" dirty="0" err="1" smtClean="0"/>
              <a:t>standhaftige</a:t>
            </a:r>
            <a:r>
              <a:rPr lang="ru-RU" sz="2000" i="1" dirty="0" smtClean="0"/>
              <a:t> </a:t>
            </a:r>
            <a:r>
              <a:rPr lang="ru-RU" sz="2000" i="1" dirty="0" err="1" smtClean="0"/>
              <a:t>tinsoldat</a:t>
            </a:r>
            <a:r>
              <a:rPr lang="ru-RU" sz="2000" dirty="0" smtClean="0"/>
              <a:t>) — сказка датского писателя </a:t>
            </a:r>
            <a:r>
              <a:rPr lang="ru-RU" sz="2000" dirty="0" err="1" smtClean="0"/>
              <a:t>Г.Х.Андерсона</a:t>
            </a:r>
            <a:r>
              <a:rPr lang="ru-RU" sz="2000" dirty="0" smtClean="0"/>
              <a:t>, </a:t>
            </a:r>
            <a:r>
              <a:rPr lang="ru-RU" sz="2000" dirty="0" smtClean="0"/>
              <a:t>включённая в авторский сборник «Сказки, рассказанные детям». Сказка приобрела популярность во многих странах мира</a:t>
            </a:r>
            <a:r>
              <a:rPr lang="ru-RU" sz="2000" dirty="0" smtClean="0"/>
              <a:t>. Стойкий </a:t>
            </a:r>
            <a:r>
              <a:rPr lang="ru-RU" sz="2000" dirty="0" smtClean="0"/>
              <a:t>оловянный солдатик - грустная история маленькой игрушки о любви к прекрасной танцовщице.</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«Гадкий Утенок»</a:t>
            </a:r>
            <a:endParaRPr lang="ru-RU" dirty="0"/>
          </a:p>
        </p:txBody>
      </p:sp>
      <p:pic>
        <p:nvPicPr>
          <p:cNvPr id="2050" name="Picture 2" descr="C:\Users\Ваня\Desktop\skazki-andersena_big.jpg"/>
          <p:cNvPicPr>
            <a:picLocks noGrp="1" noChangeAspect="1" noChangeArrowheads="1"/>
          </p:cNvPicPr>
          <p:nvPr>
            <p:ph idx="1"/>
          </p:nvPr>
        </p:nvPicPr>
        <p:blipFill>
          <a:blip r:embed="rId2" cstate="print"/>
          <a:srcRect/>
          <a:stretch>
            <a:fillRect/>
          </a:stretch>
        </p:blipFill>
        <p:spPr bwMode="auto">
          <a:xfrm>
            <a:off x="755576" y="1988840"/>
            <a:ext cx="3528392" cy="3744416"/>
          </a:xfrm>
          <a:prstGeom prst="rect">
            <a:avLst/>
          </a:prstGeom>
          <a:noFill/>
        </p:spPr>
      </p:pic>
      <p:sp>
        <p:nvSpPr>
          <p:cNvPr id="4" name="TextBox 3"/>
          <p:cNvSpPr txBox="1"/>
          <p:nvPr/>
        </p:nvSpPr>
        <p:spPr>
          <a:xfrm>
            <a:off x="4716016" y="1988840"/>
            <a:ext cx="3744416" cy="4093428"/>
          </a:xfrm>
          <a:prstGeom prst="rect">
            <a:avLst/>
          </a:prstGeom>
          <a:noFill/>
        </p:spPr>
        <p:txBody>
          <a:bodyPr wrap="square" rtlCol="0">
            <a:spAutoFit/>
          </a:bodyPr>
          <a:lstStyle/>
          <a:p>
            <a:r>
              <a:rPr lang="ru-RU" sz="2000" dirty="0" smtClean="0"/>
              <a:t>Сказка Гадкий утенок </a:t>
            </a:r>
            <a:r>
              <a:rPr lang="ru-RU" sz="2000" dirty="0" err="1" smtClean="0"/>
              <a:t>Ганс</a:t>
            </a:r>
            <a:r>
              <a:rPr lang="ru-RU" sz="2000" dirty="0" smtClean="0"/>
              <a:t> Христиан Андерсена рассказывает о маме-утке, у которой один из малышей оказался очень некрасивым. Все остальные невзлюбили утенка за то, что он так ужасно выглядел. Утенок прошел через множество испытаний и чуть было не замерз во льду. Однако совсем скоро он подрос и превратился в прекрасного лебедя...</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«Русалочка»</a:t>
            </a:r>
            <a:endParaRPr lang="ru-RU" dirty="0"/>
          </a:p>
        </p:txBody>
      </p:sp>
      <p:sp>
        <p:nvSpPr>
          <p:cNvPr id="4" name="TextBox 3"/>
          <p:cNvSpPr txBox="1"/>
          <p:nvPr/>
        </p:nvSpPr>
        <p:spPr>
          <a:xfrm>
            <a:off x="4139952" y="2492896"/>
            <a:ext cx="3960440" cy="2554545"/>
          </a:xfrm>
          <a:prstGeom prst="rect">
            <a:avLst/>
          </a:prstGeom>
          <a:noFill/>
        </p:spPr>
        <p:txBody>
          <a:bodyPr wrap="square" rtlCol="0">
            <a:spAutoFit/>
          </a:bodyPr>
          <a:lstStyle/>
          <a:p>
            <a:r>
              <a:rPr lang="ru-RU" sz="2000" dirty="0" smtClean="0"/>
              <a:t>Сказка Русалочка Андерсена - добрая история о бесконечно сильной любви Русалочки к принцу. Нежная и прозрачная, как лепесток розы, с синими глазами, Русалочка стала любимой героиней маленьких девочек во всем мире.</a:t>
            </a:r>
            <a:endParaRPr lang="ru-RU" sz="2000" dirty="0"/>
          </a:p>
        </p:txBody>
      </p:sp>
      <p:pic>
        <p:nvPicPr>
          <p:cNvPr id="7170" name="Picture 2" descr="C:\Users\Ваня\Desktop\skazki-andersena--rusalochka.jpg"/>
          <p:cNvPicPr>
            <a:picLocks noGrp="1" noChangeAspect="1" noChangeArrowheads="1"/>
          </p:cNvPicPr>
          <p:nvPr>
            <p:ph idx="1"/>
          </p:nvPr>
        </p:nvPicPr>
        <p:blipFill>
          <a:blip r:embed="rId2" cstate="print"/>
          <a:srcRect/>
          <a:stretch>
            <a:fillRect/>
          </a:stretch>
        </p:blipFill>
        <p:spPr bwMode="auto">
          <a:xfrm>
            <a:off x="467544" y="2204864"/>
            <a:ext cx="3600399" cy="40324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Сказка «Огниво»</a:t>
            </a:r>
            <a:endParaRPr lang="ru-RU" dirty="0"/>
          </a:p>
        </p:txBody>
      </p:sp>
      <p:sp>
        <p:nvSpPr>
          <p:cNvPr id="4" name="TextBox 3"/>
          <p:cNvSpPr txBox="1"/>
          <p:nvPr/>
        </p:nvSpPr>
        <p:spPr>
          <a:xfrm>
            <a:off x="3347864" y="1916832"/>
            <a:ext cx="5184576" cy="4524315"/>
          </a:xfrm>
          <a:prstGeom prst="rect">
            <a:avLst/>
          </a:prstGeom>
          <a:noFill/>
        </p:spPr>
        <p:txBody>
          <a:bodyPr wrap="square" rtlCol="0">
            <a:spAutoFit/>
          </a:bodyPr>
          <a:lstStyle/>
          <a:p>
            <a:r>
              <a:rPr lang="ru-RU" dirty="0" smtClean="0"/>
              <a:t>Сказка «</a:t>
            </a:r>
            <a:r>
              <a:rPr lang="ru-RU" b="1" dirty="0" smtClean="0"/>
              <a:t>Огниво</a:t>
            </a:r>
            <a:r>
              <a:rPr lang="ru-RU" dirty="0" smtClean="0"/>
              <a:t>», пожалуй, одна из самых «взрослых» сказок великого голландского сказочника Г.Х.Андерсена. При этом, благодаря множеству ярких персонажей, сказку очень любят и маленькие дети. Смысл и мораль сказки «Огниво» заключается в том, что за все в жизни нужно платить, но при этом честь и достоинство всегда остаются фундаментом жизни человека. Однако это было бы слишком скучно. В сказке воспевается глубинная народная мудрость. Покупаясь на блага ведьмы, главный герой, бравый солдат, благодаря своей мудрости и даже хитрости, выходит победителем из всех перипетий и получает главную награду – любовь принцессы и даже всё королевство. </a:t>
            </a:r>
            <a:endParaRPr lang="ru-RU" dirty="0"/>
          </a:p>
        </p:txBody>
      </p:sp>
      <p:pic>
        <p:nvPicPr>
          <p:cNvPr id="11266" name="Picture 2" descr="C:\Users\Ваня\Desktop\b399690.jpg"/>
          <p:cNvPicPr>
            <a:picLocks noGrp="1" noChangeAspect="1" noChangeArrowheads="1"/>
          </p:cNvPicPr>
          <p:nvPr>
            <p:ph idx="1"/>
          </p:nvPr>
        </p:nvPicPr>
        <p:blipFill>
          <a:blip r:embed="rId2" cstate="print"/>
          <a:srcRect/>
          <a:stretch>
            <a:fillRect/>
          </a:stretch>
        </p:blipFill>
        <p:spPr bwMode="auto">
          <a:xfrm>
            <a:off x="467544" y="2060848"/>
            <a:ext cx="2592288" cy="424847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TotalTime>
  <Words>1046</Words>
  <Application>Microsoft Office PowerPoint</Application>
  <PresentationFormat>Экран (4:3)</PresentationFormat>
  <Paragraphs>44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Великий сказочник</vt:lpstr>
      <vt:lpstr>Слайд 2</vt:lpstr>
      <vt:lpstr>Слайд 3</vt:lpstr>
      <vt:lpstr>   «Сказка-это то золото, что блестит огоньком в детских глазках»- Ганс Христиан Андерсон.  </vt:lpstr>
      <vt:lpstr>Сказка «Дюймовочка»</vt:lpstr>
      <vt:lpstr>Сказка «Стойкий оловянный солдатик»</vt:lpstr>
      <vt:lpstr>Сказка «Гадкий Утенок»</vt:lpstr>
      <vt:lpstr>Сказка «Русалочка»</vt:lpstr>
      <vt:lpstr>Сказка «Огниво»</vt:lpstr>
      <vt:lpstr>Сказка «Снежная королева»</vt:lpstr>
      <vt:lpstr>Сказка «Принцесса на горошине»</vt:lpstr>
      <vt:lpstr>Сказка «Дикие лебеди»</vt:lpstr>
      <vt:lpstr>Сказка «Оле- Лукойе»</vt:lpstr>
      <vt:lpstr>Сказка «Новое платье короля»</vt:lpstr>
      <vt:lpstr>Сказка «Маленькой Иды»</vt:lpstr>
      <vt:lpstr>Сказка «Скверный мальчишка»</vt:lpstr>
      <vt:lpstr>Сказка «Соловей»</vt:lpstr>
      <vt:lpstr>Сказка «Райский сад»</vt:lpstr>
      <vt:lpstr>Сказка «Аисты»</vt:lpstr>
      <vt:lpstr>Сказка «Свинопас»</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сказочник  Ганс Христианс Андерсон Великий сказочник</dc:title>
  <dc:creator>ИОАНН</dc:creator>
  <cp:lastModifiedBy>ИОАНН</cp:lastModifiedBy>
  <cp:revision>18</cp:revision>
  <dcterms:created xsi:type="dcterms:W3CDTF">2015-10-25T19:38:00Z</dcterms:created>
  <dcterms:modified xsi:type="dcterms:W3CDTF">2015-10-31T21:45:26Z</dcterms:modified>
</cp:coreProperties>
</file>