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8" r:id="rId4"/>
    <p:sldId id="257" r:id="rId5"/>
    <p:sldId id="258" r:id="rId6"/>
    <p:sldId id="259" r:id="rId7"/>
    <p:sldId id="260" r:id="rId8"/>
    <p:sldId id="261" r:id="rId9"/>
    <p:sldId id="265" r:id="rId10"/>
    <p:sldId id="266" r:id="rId11"/>
    <p:sldId id="263" r:id="rId12"/>
    <p:sldId id="264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08" y="-14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0"/>
            <a:ext cx="7851648" cy="578645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dirty="0" smtClean="0">
                <a:solidFill>
                  <a:srgbClr val="002060"/>
                </a:solidFill>
              </a:rPr>
              <a:t/>
            </a:r>
            <a:br>
              <a:rPr lang="ru-RU" sz="6000" dirty="0" smtClean="0">
                <a:solidFill>
                  <a:srgbClr val="002060"/>
                </a:solidFill>
              </a:rPr>
            </a:br>
            <a:r>
              <a:rPr lang="ru-RU" sz="6000" dirty="0" smtClean="0">
                <a:solidFill>
                  <a:srgbClr val="002060"/>
                </a:solidFill>
              </a:rPr>
              <a:t/>
            </a:r>
            <a:br>
              <a:rPr lang="ru-RU" sz="6000" dirty="0" smtClean="0">
                <a:solidFill>
                  <a:srgbClr val="002060"/>
                </a:solidFill>
              </a:rPr>
            </a:br>
            <a:r>
              <a:rPr lang="ru-RU" sz="6000" dirty="0" smtClean="0">
                <a:solidFill>
                  <a:srgbClr val="002060"/>
                </a:solidFill>
              </a:rPr>
              <a:t/>
            </a:r>
            <a:br>
              <a:rPr lang="ru-RU" sz="6000" dirty="0" smtClean="0">
                <a:solidFill>
                  <a:srgbClr val="002060"/>
                </a:solidFill>
              </a:rPr>
            </a:br>
            <a:r>
              <a:rPr lang="ru-RU" sz="6000" dirty="0" smtClean="0">
                <a:solidFill>
                  <a:srgbClr val="002060"/>
                </a:solidFill>
              </a:rPr>
              <a:t/>
            </a:r>
            <a:br>
              <a:rPr lang="ru-RU" sz="6000" dirty="0" smtClean="0">
                <a:solidFill>
                  <a:srgbClr val="002060"/>
                </a:solidFill>
              </a:rPr>
            </a:br>
            <a:r>
              <a:rPr lang="ru-RU" sz="6000" dirty="0" smtClean="0">
                <a:solidFill>
                  <a:srgbClr val="002060"/>
                </a:solidFill>
              </a:rPr>
              <a:t/>
            </a:r>
            <a:br>
              <a:rPr lang="ru-RU" sz="6000" dirty="0" smtClean="0">
                <a:solidFill>
                  <a:srgbClr val="002060"/>
                </a:solidFill>
              </a:rPr>
            </a:br>
            <a:r>
              <a:rPr lang="ru-RU" sz="6000" dirty="0" smtClean="0">
                <a:solidFill>
                  <a:srgbClr val="002060"/>
                </a:solidFill>
              </a:rPr>
              <a:t/>
            </a:r>
            <a:br>
              <a:rPr lang="ru-RU" sz="6000" dirty="0" smtClean="0">
                <a:solidFill>
                  <a:srgbClr val="002060"/>
                </a:solidFill>
              </a:rPr>
            </a:br>
            <a:r>
              <a:rPr lang="ru-RU" sz="6000" dirty="0" smtClean="0">
                <a:solidFill>
                  <a:srgbClr val="002060"/>
                </a:solidFill>
              </a:rPr>
              <a:t/>
            </a:r>
            <a:br>
              <a:rPr lang="ru-RU" sz="6000" dirty="0" smtClean="0">
                <a:solidFill>
                  <a:srgbClr val="002060"/>
                </a:solidFill>
              </a:rPr>
            </a:br>
            <a:r>
              <a:rPr lang="ru-RU" sz="6000" dirty="0" smtClean="0">
                <a:solidFill>
                  <a:srgbClr val="002060"/>
                </a:solidFill>
              </a:rPr>
              <a:t/>
            </a:r>
            <a:br>
              <a:rPr lang="ru-RU" sz="6000" dirty="0" smtClean="0">
                <a:solidFill>
                  <a:srgbClr val="002060"/>
                </a:solidFill>
              </a:rPr>
            </a:br>
            <a:r>
              <a:rPr lang="ru-RU" sz="6000" dirty="0" smtClean="0">
                <a:solidFill>
                  <a:srgbClr val="002060"/>
                </a:solidFill>
              </a:rPr>
              <a:t/>
            </a:r>
            <a:br>
              <a:rPr lang="ru-RU" sz="6000" dirty="0" smtClean="0">
                <a:solidFill>
                  <a:srgbClr val="002060"/>
                </a:solidFill>
              </a:rPr>
            </a:br>
            <a:r>
              <a:rPr lang="ru-RU" sz="6000" dirty="0" smtClean="0">
                <a:solidFill>
                  <a:srgbClr val="002060"/>
                </a:solidFill>
              </a:rPr>
              <a:t/>
            </a:r>
            <a:br>
              <a:rPr lang="ru-RU" sz="6000" dirty="0" smtClean="0">
                <a:solidFill>
                  <a:srgbClr val="002060"/>
                </a:solidFill>
              </a:rPr>
            </a:br>
            <a:r>
              <a:rPr lang="ru-RU" sz="6000" dirty="0" smtClean="0">
                <a:solidFill>
                  <a:srgbClr val="002060"/>
                </a:solidFill>
              </a:rPr>
              <a:t/>
            </a:r>
            <a:br>
              <a:rPr lang="ru-RU" sz="6000" dirty="0" smtClean="0">
                <a:solidFill>
                  <a:srgbClr val="002060"/>
                </a:solidFill>
              </a:rPr>
            </a:br>
            <a:r>
              <a:rPr lang="ru-RU" sz="6000" dirty="0" smtClean="0">
                <a:solidFill>
                  <a:srgbClr val="002060"/>
                </a:solidFill>
              </a:rPr>
              <a:t/>
            </a:r>
            <a:br>
              <a:rPr lang="ru-RU" sz="6000" dirty="0" smtClean="0">
                <a:solidFill>
                  <a:srgbClr val="002060"/>
                </a:solidFill>
              </a:rPr>
            </a:br>
            <a:r>
              <a:rPr lang="ru-RU" sz="6000" dirty="0" smtClean="0">
                <a:solidFill>
                  <a:schemeClr val="bg1"/>
                </a:solidFill>
              </a:rPr>
              <a:t>«</a:t>
            </a:r>
            <a:r>
              <a:rPr lang="ru-RU" sz="4400" dirty="0" smtClean="0">
                <a:solidFill>
                  <a:schemeClr val="bg1"/>
                </a:solidFill>
              </a:rPr>
              <a:t>Познавательное развитие </a:t>
            </a:r>
            <a:br>
              <a:rPr lang="ru-RU" sz="4400" dirty="0" smtClean="0">
                <a:solidFill>
                  <a:schemeClr val="bg1"/>
                </a:solidFill>
              </a:rPr>
            </a:br>
            <a:r>
              <a:rPr lang="ru-RU" sz="4400" dirty="0" smtClean="0">
                <a:solidFill>
                  <a:schemeClr val="bg1"/>
                </a:solidFill>
              </a:rPr>
              <a:t>детей  раннего возраста посредством дидактических игр»</a:t>
            </a:r>
            <a:br>
              <a:rPr lang="ru-RU" sz="4400" dirty="0" smtClean="0">
                <a:solidFill>
                  <a:schemeClr val="bg1"/>
                </a:solidFill>
              </a:rPr>
            </a:br>
            <a:r>
              <a:rPr lang="ru-RU" sz="4400" dirty="0" smtClean="0">
                <a:solidFill>
                  <a:schemeClr val="bg1"/>
                </a:solidFill>
              </a:rPr>
              <a:t/>
            </a:r>
            <a:br>
              <a:rPr lang="ru-RU" sz="4400" dirty="0" smtClean="0">
                <a:solidFill>
                  <a:schemeClr val="bg1"/>
                </a:solidFill>
              </a:rPr>
            </a:br>
            <a:r>
              <a:rPr lang="ru-RU" sz="4400" dirty="0" smtClean="0">
                <a:solidFill>
                  <a:schemeClr val="bg1"/>
                </a:solidFill>
              </a:rPr>
              <a:t/>
            </a:r>
            <a:br>
              <a:rPr lang="ru-RU" sz="44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>Выполнила: Березкина Людмила Владимировна, воспитатель группы раннего возраста</a:t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>МБДОУ № 61</a:t>
            </a:r>
            <a:r>
              <a:rPr lang="ru-RU" sz="4400" dirty="0" smtClean="0">
                <a:solidFill>
                  <a:schemeClr val="bg1"/>
                </a:solidFill>
              </a:rPr>
              <a:t/>
            </a:r>
            <a:br>
              <a:rPr lang="ru-RU" sz="4400" dirty="0" smtClean="0">
                <a:solidFill>
                  <a:schemeClr val="bg1"/>
                </a:solidFill>
              </a:rPr>
            </a:br>
            <a:r>
              <a:rPr lang="ru-RU" sz="4400" dirty="0" smtClean="0">
                <a:solidFill>
                  <a:schemeClr val="bg1"/>
                </a:solidFill>
              </a:rPr>
              <a:t/>
            </a:r>
            <a:br>
              <a:rPr lang="ru-RU" sz="4400" dirty="0" smtClean="0">
                <a:solidFill>
                  <a:schemeClr val="bg1"/>
                </a:solidFill>
              </a:rPr>
            </a:br>
            <a:endParaRPr lang="ru-RU" sz="44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5357826"/>
            <a:ext cx="7854696" cy="14287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mg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857232"/>
            <a:ext cx="7272000" cy="545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mg2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4414" y="1071546"/>
            <a:ext cx="6804000" cy="510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2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1214422"/>
            <a:ext cx="7056000" cy="529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305800" cy="5572164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Таким образом, развивая познавательную сферу ребенка –нужно создать такие условия для его жизни, развития и обучения, чтобы богатейшее эмоционально-чувственное восприятие мира позволило малышу стать Человеком.</a:t>
            </a:r>
            <a:br>
              <a:rPr lang="ru-RU" sz="3600" dirty="0" smtClean="0"/>
            </a:b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>
            <a:normAutofit/>
          </a:bodyPr>
          <a:lstStyle/>
          <a:p>
            <a:pPr algn="ctr"/>
            <a:endParaRPr lang="ru-RU" sz="2800" dirty="0" smtClean="0"/>
          </a:p>
          <a:p>
            <a:pPr algn="ctr"/>
            <a:endParaRPr lang="ru-RU" sz="2800" dirty="0" smtClean="0"/>
          </a:p>
          <a:p>
            <a:endParaRPr lang="ru-RU" sz="2800" dirty="0" smtClean="0"/>
          </a:p>
          <a:p>
            <a:r>
              <a:rPr lang="ru-RU" sz="2800" b="1" dirty="0" smtClean="0"/>
              <a:t>Познавательное развитие </a:t>
            </a:r>
            <a:r>
              <a:rPr lang="ru-RU" sz="2800" dirty="0" smtClean="0"/>
              <a:t>– это развитие интересов детей, любознательности и познавательной мотивации; развитие воображения и творческой активности, формирование первичных представлений о себе, объектах окружающего мира.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642918"/>
            <a:ext cx="8229600" cy="6117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895996"/>
          </a:xfrm>
        </p:spPr>
        <p:txBody>
          <a:bodyPr>
            <a:normAutofit/>
          </a:bodyPr>
          <a:lstStyle/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раннем возрасте основой становления личности ребенка является предметно – игровая деятельность. Миновав её, невозможно  рассчитывать на полноценное взросление человека.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Игра - один из тех видов детской деятельности, которой используется взрослыми в целях воспитания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дошкольников.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Дидактическая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игра помогает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усвоению, закреплению знаний, овладению способами познавательной деятельности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нашей группе мы постарались создать все условия для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познавательного развития детей.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5400" b="1" dirty="0" smtClean="0">
                <a:solidFill>
                  <a:srgbClr val="002060"/>
                </a:solidFill>
              </a:rPr>
              <a:t>Познавательное развитие </a:t>
            </a:r>
            <a:br>
              <a:rPr lang="ru-RU" sz="5400" b="1" dirty="0" smtClean="0">
                <a:solidFill>
                  <a:srgbClr val="002060"/>
                </a:solidFill>
              </a:rPr>
            </a:br>
            <a:r>
              <a:rPr lang="ru-RU" sz="5400" b="1" dirty="0" smtClean="0">
                <a:solidFill>
                  <a:srgbClr val="002060"/>
                </a:solidFill>
              </a:rPr>
              <a:t>в раннем возрасте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ru-RU" sz="2400" b="1" dirty="0" smtClean="0"/>
              <a:t> Виды деятельности:</a:t>
            </a:r>
            <a:r>
              <a:rPr lang="ru-RU" sz="2400" b="1" i="1" dirty="0" smtClean="0"/>
              <a:t> </a:t>
            </a:r>
          </a:p>
          <a:p>
            <a:pPr marL="0" indent="0" algn="ctr">
              <a:buNone/>
              <a:defRPr/>
            </a:pPr>
            <a:endParaRPr lang="ru-RU" sz="1800" b="1" i="1" dirty="0" smtClean="0"/>
          </a:p>
          <a:p>
            <a:pPr marL="0" indent="0" algn="ctr">
              <a:buNone/>
              <a:defRPr/>
            </a:pPr>
            <a:endParaRPr lang="ru-RU" sz="1800" b="1" i="1" dirty="0" smtClean="0"/>
          </a:p>
          <a:p>
            <a:pPr>
              <a:defRPr/>
            </a:pPr>
            <a:r>
              <a:rPr lang="ru-RU" sz="2400" b="1" dirty="0" smtClean="0"/>
              <a:t>- </a:t>
            </a:r>
            <a:r>
              <a:rPr lang="ru-RU" sz="2400" dirty="0" smtClean="0"/>
              <a:t>предметная деятельность и игры с </a:t>
            </a:r>
          </a:p>
          <a:p>
            <a:pPr>
              <a:buNone/>
              <a:defRPr/>
            </a:pPr>
            <a:r>
              <a:rPr lang="ru-RU" sz="2400" dirty="0" smtClean="0"/>
              <a:t>составными и динамическими игрушками;</a:t>
            </a:r>
          </a:p>
          <a:p>
            <a:pPr marL="0" indent="0">
              <a:buNone/>
              <a:defRPr/>
            </a:pPr>
            <a:endParaRPr lang="ru-RU" sz="2400" dirty="0" smtClean="0"/>
          </a:p>
          <a:p>
            <a:pPr>
              <a:defRPr/>
            </a:pPr>
            <a:r>
              <a:rPr lang="ru-RU" sz="2400" dirty="0" smtClean="0"/>
              <a:t>- экспериментирование с материалами и веществам.</a:t>
            </a:r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1714488"/>
            <a:ext cx="2376488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3" descr="img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224" y="928670"/>
            <a:ext cx="7596000" cy="569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g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8662" y="857232"/>
            <a:ext cx="7632000" cy="57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g1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857232"/>
            <a:ext cx="7020000" cy="526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g2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857232"/>
            <a:ext cx="7524000" cy="564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mg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8662" y="785794"/>
            <a:ext cx="7452000" cy="558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</TotalTime>
  <Words>100</Words>
  <Application>Microsoft Office PowerPoint</Application>
  <PresentationFormat>Экран (4:3)</PresentationFormat>
  <Paragraphs>19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            «Познавательное развитие  детей  раннего возраста посредством дидактических игр»   Выполнила: Березкина Людмила Владимировна, воспитатель группы раннего возраста МБДОУ № 61  </vt:lpstr>
      <vt:lpstr>Слайд 2</vt:lpstr>
      <vt:lpstr>Слайд 3</vt:lpstr>
      <vt:lpstr>Познавательное развитие  в раннем возрасте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Таким образом, развивая познавательную сферу ребенка –нужно создать такие условия для его жизни, развития и обучения, чтобы богатейшее эмоционально-чувственное восприятие мира позволило малышу стать Человеком.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Познавательное развитие  в раннем возрасте</dc:title>
  <cp:lastModifiedBy>Людмила</cp:lastModifiedBy>
  <cp:revision>7</cp:revision>
  <dcterms:modified xsi:type="dcterms:W3CDTF">2015-12-15T04:58:55Z</dcterms:modified>
</cp:coreProperties>
</file>