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</p:spTree>
    <p:extLst>
      <p:ext uri="{BB962C8B-B14F-4D97-AF65-F5344CB8AC3E}">
        <p14:creationId xmlns:p14="http://schemas.microsoft.com/office/powerpoint/2010/main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85763" y="188913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кризис 3 лет у ребенка – это вовсе не проявление вредности или негативной наследственности, а природная необходимость испытать себя, закрепить ощущение силы воли и собственной значимости. Это жизненный этап, без которого невозможно становление личности ребенка!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Кризис нужно пережить!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1213" y="2767013"/>
            <a:ext cx="5035550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Как бы ни было трудно, сохраняйте спокойствие!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19263" y="3525838"/>
            <a:ext cx="5759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заостряйте внимание на плохом поведении ребёнка!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70138" y="1989138"/>
            <a:ext cx="44577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пытайтесь «сломить» характер ребёнка!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588" y="4149725"/>
            <a:ext cx="6399212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Вседозволенность и потакание капризам до добра не доведут!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39738" y="5589588"/>
            <a:ext cx="8501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Ребёнок не должен решить, что истерика – это надёжный способ добиться своего!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4821238"/>
            <a:ext cx="711041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Создайте иллюзию выбора: «ты хочешь гулять во дворе или в парке?»</a:t>
            </a:r>
          </a:p>
        </p:txBody>
      </p:sp>
    </p:spTree>
    <p:extLst>
      <p:ext uri="{BB962C8B-B14F-4D97-AF65-F5344CB8AC3E}">
        <p14:creationId xmlns:p14="http://schemas.microsoft.com/office/powerpoint/2010/main" val="3287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08138" y="3395663"/>
            <a:ext cx="541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3. </a:t>
            </a:r>
            <a:r>
              <a:rPr lang="en-US" b="1">
                <a:solidFill>
                  <a:srgbClr val="800000"/>
                </a:solidFill>
              </a:rPr>
              <a:t>http://allforchildren.ru/pictures/pictures_index.php</a:t>
            </a:r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3" y="381000"/>
            <a:ext cx="4773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 презентации использованы следующие материалы: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00025" y="1457325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800000"/>
                </a:solidFill>
              </a:rPr>
              <a:t>1. Обухова Л.Ф. Детская психология. Теории, факты, проблемы. – М.: Триволина. 1995.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2238" y="1987550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800000"/>
                </a:solidFill>
              </a:rPr>
              <a:t>2. Смирнова Е.О. Детская психология : учеб. для студ. высш. пед. учеб. заведений, обучающихся по специальности «Дошкольная педагогика и психология» / Е. О. Смирнова. — М.: Гуманитар. изд. центр ВЛАДОС, 2006. — 366 с.  - (Учебник для вузов).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4117975"/>
            <a:ext cx="495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4. </a:t>
            </a:r>
            <a:r>
              <a:rPr lang="en-US" b="1">
                <a:solidFill>
                  <a:srgbClr val="800000"/>
                </a:solidFill>
              </a:rPr>
              <a:t>http://3-years.ru/razvitie/crisis-3-year-old.html</a:t>
            </a:r>
            <a:endParaRPr lang="ru-RU" b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37240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Детство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– период, продолжающийся от новорожденности до полной социальной, и, следовательно, психической зрелости; это период становления ребёнка полноценным членом человеческого общества.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Группа 2"/>
          <p:cNvGrpSpPr>
            <a:grpSpLocks/>
          </p:cNvGrpSpPr>
          <p:nvPr/>
        </p:nvGrpSpPr>
        <p:grpSpPr bwMode="auto">
          <a:xfrm flipH="1">
            <a:off x="322263" y="494116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9" b="5623"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32" r="56323" b="8008"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6"/>
          <p:cNvGrpSpPr>
            <a:grpSpLocks/>
          </p:cNvGrpSpPr>
          <p:nvPr/>
        </p:nvGrpSpPr>
        <p:grpSpPr bwMode="auto">
          <a:xfrm>
            <a:off x="34925" y="0"/>
            <a:ext cx="9109075" cy="6858000"/>
            <a:chOff x="35496" y="0"/>
            <a:chExt cx="9108504" cy="6858000"/>
          </a:xfrm>
        </p:grpSpPr>
        <p:sp>
          <p:nvSpPr>
            <p:cNvPr id="4099" name="Прямоугольник 1"/>
            <p:cNvSpPr>
              <a:spLocks noChangeArrowheads="1"/>
            </p:cNvSpPr>
            <p:nvPr/>
          </p:nvSpPr>
          <p:spPr bwMode="auto">
            <a:xfrm>
              <a:off x="1403648" y="385680"/>
              <a:ext cx="662473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u="sng">
                  <a:solidFill>
                    <a:srgbClr val="800000"/>
                  </a:solidFill>
                  <a:latin typeface="Bookman Old Style" pitchFamily="18" charset="0"/>
                </a:rPr>
                <a:t>В ходе наблюдений за детьми трехлетнего возраста отчетливо проявился весьма своеобразный комплекс поведения: </a:t>
              </a:r>
            </a:p>
          </p:txBody>
        </p:sp>
        <p:sp>
          <p:nvSpPr>
            <p:cNvPr id="8" name="Загнутый угол 7"/>
            <p:cNvSpPr/>
            <p:nvPr/>
          </p:nvSpPr>
          <p:spPr>
            <a:xfrm>
              <a:off x="1097467" y="4005263"/>
              <a:ext cx="3671657" cy="2519362"/>
            </a:xfrm>
            <a:prstGeom prst="foldedCorner">
              <a:avLst/>
            </a:prstGeom>
            <a:blipFill>
              <a:blip r:embed="rId2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Загнутый угол 5"/>
            <p:cNvSpPr/>
            <p:nvPr/>
          </p:nvSpPr>
          <p:spPr>
            <a:xfrm>
              <a:off x="395836" y="1401763"/>
              <a:ext cx="3384338" cy="2505075"/>
            </a:xfrm>
            <a:prstGeom prst="foldedCorner">
              <a:avLst/>
            </a:prstGeom>
            <a:blipFill>
              <a:blip r:embed="rId2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97467" y="4232275"/>
              <a:ext cx="3671657" cy="2308225"/>
            </a:xfrm>
            <a:prstGeom prst="rect">
              <a:avLst/>
            </a:prstGeom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2. Достигнув желаемого, они стремятся тут же продемонстрировать свои успехи взрослому, без одобрения которого эти успехи в значительной степени теряют свою ценность. </a:t>
              </a:r>
            </a:p>
          </p:txBody>
        </p:sp>
        <p:sp>
          <p:nvSpPr>
            <p:cNvPr id="4103" name="Прямоугольник 2"/>
            <p:cNvSpPr>
              <a:spLocks noChangeArrowheads="1"/>
            </p:cNvSpPr>
            <p:nvPr/>
          </p:nvSpPr>
          <p:spPr bwMode="auto">
            <a:xfrm>
              <a:off x="437125" y="1500154"/>
              <a:ext cx="32589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</a:rPr>
                <a:t>1. Стремление к достижению результата своей деятельности: дети не просто манипулируют предметами, но настойчиво ищут нужный способ решения задачи. </a:t>
              </a:r>
            </a:p>
          </p:txBody>
        </p:sp>
        <p:sp>
          <p:nvSpPr>
            <p:cNvPr id="7" name="Загнутый угол 6"/>
            <p:cNvSpPr/>
            <p:nvPr/>
          </p:nvSpPr>
          <p:spPr>
            <a:xfrm>
              <a:off x="4986599" y="1725613"/>
              <a:ext cx="3833572" cy="3298825"/>
            </a:xfrm>
            <a:prstGeom prst="foldedCorner">
              <a:avLst/>
            </a:prstGeom>
            <a:blipFill>
              <a:blip r:embed="rId3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ctr" rotWithShape="0">
                <a:schemeClr val="bg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86810" y="1739980"/>
              <a:ext cx="3758491" cy="313932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663300">
                  <a:alpha val="40000"/>
                </a:srgb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3. У детей наблюдается обостренное чувство собственного достоинства, которое выражается в повышенной обидчивости и чувствительности к признанию их достижений эмоциональных вспышках по пустякам, бахвальстве и преувеличении собственных успехов</a:t>
              </a:r>
              <a:r>
                <a:rPr lang="ru-RU" b="1" dirty="0">
                  <a:latin typeface="Batang" pitchFamily="18" charset="-127"/>
                  <a:ea typeface="Batang" pitchFamily="18" charset="-127"/>
                  <a:cs typeface="+mn-cs"/>
                </a:rPr>
                <a:t>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496" y="0"/>
              <a:ext cx="9108504" cy="6858000"/>
            </a:xfrm>
            <a:prstGeom prst="rect">
              <a:avLst/>
            </a:prstGeom>
            <a:noFill/>
            <a:ln w="190500" cmpd="sng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190500" dist="50800" dir="13920000" sx="98000" sy="98000" algn="ctr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7109" y="1500188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88098" y="1444625"/>
              <a:ext cx="101594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48264" y="4092575"/>
              <a:ext cx="103181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655081" y="1781175"/>
              <a:ext cx="103182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31046" y="1795463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72287" y="4103688"/>
              <a:ext cx="101594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7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71550" y="2133600"/>
            <a:ext cx="695007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ДЕЙСТВОВАТЬ!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00150" y="3448050"/>
            <a:ext cx="6697663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БЫТЬ ВО ВЗАИМООТНОШЕНИИ</a:t>
            </a:r>
            <a:r>
              <a:rPr lang="ru-RU" sz="2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00150" y="5202238"/>
            <a:ext cx="67437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ВОКРУГ — ЗАХВАТЫВАЮЩИЙ МИР ДЛЯ ИССЛЕДОВАНИЯ</a:t>
            </a:r>
            <a:r>
              <a:rPr lang="ru-RU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27088" y="404813"/>
            <a:ext cx="7607300" cy="12001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Основные представления о ребенке:</a:t>
            </a:r>
          </a:p>
          <a:p>
            <a:pPr algn="ctr"/>
            <a:r>
              <a:rPr lang="ru-RU" sz="3600" b="1">
                <a:solidFill>
                  <a:srgbClr val="FFFF00"/>
                </a:solidFill>
              </a:rPr>
              <a:t>(М. Снайдер)</a:t>
            </a:r>
          </a:p>
        </p:txBody>
      </p:sp>
    </p:spTree>
    <p:extLst>
      <p:ext uri="{BB962C8B-B14F-4D97-AF65-F5344CB8AC3E}">
        <p14:creationId xmlns:p14="http://schemas.microsoft.com/office/powerpoint/2010/main" val="27016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карточка 6"/>
          <p:cNvSpPr/>
          <p:nvPr/>
        </p:nvSpPr>
        <p:spPr>
          <a:xfrm flipH="1" flipV="1">
            <a:off x="261938" y="476250"/>
            <a:ext cx="4165600" cy="3744913"/>
          </a:xfrm>
          <a:prstGeom prst="flowChartPunchedCard">
            <a:avLst/>
          </a:prstGeom>
          <a:solidFill>
            <a:srgbClr val="FFFF00">
              <a:alpha val="13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641350"/>
            <a:ext cx="3744913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Shruti" pitchFamily="34" charset="0"/>
              </a:rPr>
              <a:t>К трём годам у ребёнка появляются свои собственные желания. Возросшее к концу раннего возраста стремление к самостоятельности и независимости от взрослого, как в действиях, так и в желаниях ребёнка, приводит к существенным осложнениям в отношениях ребёнка и взрослого.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4859338" y="1989138"/>
            <a:ext cx="4105275" cy="4608512"/>
          </a:xfrm>
          <a:prstGeom prst="flowChartPunchedCard">
            <a:avLst/>
          </a:prstGeom>
          <a:solidFill>
            <a:srgbClr val="FFFF00">
              <a:alpha val="24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725" y="2209800"/>
            <a:ext cx="363855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Этот период в психологии получил название кризиса трёх лет. Критическим этот возраст является потому, что на протяжении всего нескольких месяцев существенно меняются поведение ребёнка и его отношения с окружающими людьми.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В кризисе трех лет, с отделением себя от своего действия и от взрослого, происходит новое открытие себя и взрослого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</p:txBody>
      </p:sp>
      <p:grpSp>
        <p:nvGrpSpPr>
          <p:cNvPr id="6150" name="Группа 3"/>
          <p:cNvGrpSpPr>
            <a:grpSpLocks/>
          </p:cNvGrpSpPr>
          <p:nvPr/>
        </p:nvGrpSpPr>
        <p:grpSpPr bwMode="auto">
          <a:xfrm>
            <a:off x="8100392" y="836712"/>
            <a:ext cx="830882" cy="1679476"/>
            <a:chOff x="7864293" y="476672"/>
            <a:chExt cx="1100195" cy="2171497"/>
          </a:xfrm>
        </p:grpSpPr>
        <p:pic>
          <p:nvPicPr>
            <p:cNvPr id="615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51" name="Группа 9"/>
          <p:cNvGrpSpPr>
            <a:grpSpLocks/>
          </p:cNvGrpSpPr>
          <p:nvPr/>
        </p:nvGrpSpPr>
        <p:grpSpPr bwMode="auto">
          <a:xfrm>
            <a:off x="296863" y="3779838"/>
            <a:ext cx="2474937" cy="2808287"/>
            <a:chOff x="827584" y="3501922"/>
            <a:chExt cx="2808312" cy="309543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153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6154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391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78" y="4428158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187450" y="239713"/>
            <a:ext cx="68405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ambria" pitchFamily="18" charset="0"/>
              </a:rPr>
  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  </a:r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>
            <a:fillRect/>
          </a:stretch>
        </p:blipFill>
        <p:spPr bwMode="auto">
          <a:xfrm>
            <a:off x="3348038" y="3076575"/>
            <a:ext cx="26955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«Я сам»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331788"/>
            <a:ext cx="2493963" cy="1184275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упрямство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741363"/>
            <a:ext cx="2665413" cy="1184275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CCFF"/>
                </a:solidFill>
              </a:rPr>
              <a:t>негативизм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940425" y="868363"/>
            <a:ext cx="2998788" cy="1184275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строптивость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79388" y="3155950"/>
            <a:ext cx="2493962" cy="1184275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деспотизм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457950" y="3140075"/>
            <a:ext cx="2493963" cy="1184275"/>
          </a:xfrm>
          <a:prstGeom prst="flowChartDecision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своеволие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50825" y="5540375"/>
            <a:ext cx="3600450" cy="1184275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Обесценивание взрослого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435600" y="5499100"/>
            <a:ext cx="3430588" cy="1184275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Протест - бунт</a:t>
            </a: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flipV="1">
            <a:off x="4535488" y="1516063"/>
            <a:ext cx="0" cy="90487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15" idx="2"/>
          </p:cNvCxnSpPr>
          <p:nvPr/>
        </p:nvCxnSpPr>
        <p:spPr>
          <a:xfrm flipV="1">
            <a:off x="5489575" y="2052638"/>
            <a:ext cx="1949450" cy="744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584325" y="1925638"/>
            <a:ext cx="1998663" cy="871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1"/>
            <a:endCxn id="17" idx="1"/>
          </p:cNvCxnSpPr>
          <p:nvPr/>
        </p:nvCxnSpPr>
        <p:spPr>
          <a:xfrm>
            <a:off x="5724525" y="3644900"/>
            <a:ext cx="733425" cy="8731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73350" y="3644900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  <a:endCxn id="18" idx="0"/>
          </p:cNvCxnSpPr>
          <p:nvPr/>
        </p:nvCxnSpPr>
        <p:spPr>
          <a:xfrm rot="5400000">
            <a:off x="2420937" y="3954463"/>
            <a:ext cx="1216025" cy="19558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520532" y="3867943"/>
            <a:ext cx="1174750" cy="208756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Негативизм.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отрицательная реакция, связанная с отношением одного человека к другому человеку. Ребенок отказывается вообще подчиняться определенным требованиям взрослых. Негативизм нельзя смешивать с непослушанием. Непослушание бывает и в более раннем возрасте.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628775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Упрямство.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реакция на свое собственное решение. Упрямство не следует смешивать с настойчивостью. Упрямство состоит в том, что ребенок настаивает на своем требовании, на своем решении. Здесь происходит выделение личности и выдвигается требование, чтобы с этой личностью считались.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25" y="2938463"/>
            <a:ext cx="87852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Строптивость.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Близка к негативизму и упрямству, но имеет специфические особенности. Строптивость носит более безличный характер. Это протест против порядков, которые существуют дома.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860800"/>
            <a:ext cx="8893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Своеволие.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Стремление к эмансипации от взрослого. Ребенок сам хочет что-то делать.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3" y="4437063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Протест-бунт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который проявляется в частых ссорах с родителями. "Все поведение ребенка приобретает черты протеста, как будто ребенок находится в состоянии войны с окружающими, в постоянном конфликте с ними" .</a:t>
            </a:r>
          </a:p>
        </p:txBody>
      </p:sp>
      <p:grpSp>
        <p:nvGrpSpPr>
          <p:cNvPr id="9223" name="Группа 8"/>
          <p:cNvGrpSpPr>
            <a:grpSpLocks/>
          </p:cNvGrpSpPr>
          <p:nvPr/>
        </p:nvGrpSpPr>
        <p:grpSpPr bwMode="auto">
          <a:xfrm>
            <a:off x="166688" y="5445125"/>
            <a:ext cx="8769350" cy="646113"/>
            <a:chOff x="244047" y="4506102"/>
            <a:chExt cx="7380312" cy="646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4047" y="4506102"/>
              <a:ext cx="7380312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+mn-cs"/>
                </a:rPr>
                <a:t>Деспотизм.</a:t>
              </a: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Ребенок проявляет деспотическую власть по отношению ко всему окружающему и изыскивает для этого множество способов.</a:t>
              </a:r>
            </a:p>
          </p:txBody>
        </p:sp>
        <p:sp>
          <p:nvSpPr>
            <p:cNvPr id="9226" name="Прямоугольник 7"/>
            <p:cNvSpPr>
              <a:spLocks noChangeArrowheads="1"/>
            </p:cNvSpPr>
            <p:nvPr/>
          </p:nvSpPr>
          <p:spPr bwMode="auto">
            <a:xfrm>
              <a:off x="409147" y="4514695"/>
              <a:ext cx="252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•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213" y="6237288"/>
            <a:ext cx="903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Обесценивание взрослых.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Ребёнок начинает ругаться, дразнить и обзывать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31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331913" y="333375"/>
            <a:ext cx="6264275" cy="6264275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050" y="13414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Кризис 3 лет у детей – серьезное испытание для родителей, но ребенку в это время приходится еще тяжелее. Он не понимает, что с ним происходит, и не в состоянии контролировать свое поведение. И ему нужна ваша поддержка. Не забывайте хвалить малышей за хорошее поведение и поощряйте самостоятельность: «Катюша молодец! Маленькие детишки не умеют убирать за собой игрушки, а Катюша умеет», расскажите бабушке или папе, пришедшему с работы: «Сегодня Катюша такая умница – сама днем спать легла». Это поможет сформировать у ребенка положительный образ себя.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509120"/>
            <a:ext cx="1464820" cy="201233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psiholog</cp:lastModifiedBy>
  <cp:revision>11</cp:revision>
  <dcterms:created xsi:type="dcterms:W3CDTF">2012-01-28T09:52:06Z</dcterms:created>
  <dcterms:modified xsi:type="dcterms:W3CDTF">2016-01-11T08:00:30Z</dcterms:modified>
</cp:coreProperties>
</file>