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58" r:id="rId6"/>
    <p:sldId id="264" r:id="rId7"/>
    <p:sldId id="265" r:id="rId8"/>
    <p:sldId id="266" r:id="rId9"/>
    <p:sldId id="267" r:id="rId10"/>
    <p:sldId id="259" r:id="rId11"/>
    <p:sldId id="263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5316-848F-4890-A2EB-4FA3B52E4BF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602-95A9-4D7B-86E2-F4CFA3E79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5316-848F-4890-A2EB-4FA3B52E4BF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602-95A9-4D7B-86E2-F4CFA3E79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5316-848F-4890-A2EB-4FA3B52E4BF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602-95A9-4D7B-86E2-F4CFA3E79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5316-848F-4890-A2EB-4FA3B52E4BF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602-95A9-4D7B-86E2-F4CFA3E79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5316-848F-4890-A2EB-4FA3B52E4BF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602-95A9-4D7B-86E2-F4CFA3E79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5316-848F-4890-A2EB-4FA3B52E4BF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602-95A9-4D7B-86E2-F4CFA3E79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5316-848F-4890-A2EB-4FA3B52E4BF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602-95A9-4D7B-86E2-F4CFA3E79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5316-848F-4890-A2EB-4FA3B52E4BF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602-95A9-4D7B-86E2-F4CFA3E79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5316-848F-4890-A2EB-4FA3B52E4BF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602-95A9-4D7B-86E2-F4CFA3E79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5316-848F-4890-A2EB-4FA3B52E4BF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602-95A9-4D7B-86E2-F4CFA3E79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5316-848F-4890-A2EB-4FA3B52E4BF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4FD602-95A9-4D7B-86E2-F4CFA3E798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DE5316-848F-4890-A2EB-4FA3B52E4BF1}" type="datetimeFigureOut">
              <a:rPr lang="ru-RU" smtClean="0"/>
              <a:pPr/>
              <a:t>22.12.2015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4FD602-95A9-4D7B-86E2-F4CFA3E798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История календаря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14752"/>
            <a:ext cx="7854696" cy="1266384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Подготовила Алексеева В. А., </a:t>
            </a:r>
          </a:p>
          <a:p>
            <a:pPr algn="ctr"/>
            <a:r>
              <a:rPr lang="ru-RU" dirty="0" smtClean="0"/>
              <a:t>воспитатель МКДОУ «Маминский детский сад»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Рукописные календари</a:t>
            </a:r>
            <a:endParaRPr lang="ru-RU" dirty="0"/>
          </a:p>
        </p:txBody>
      </p:sp>
      <p:pic>
        <p:nvPicPr>
          <p:cNvPr id="4" name="Рисунок 3" descr="Картинка 1 из 183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428736"/>
            <a:ext cx="2776904" cy="2110154"/>
          </a:xfrm>
          <a:prstGeom prst="rect">
            <a:avLst/>
          </a:prstGeom>
          <a:noFill/>
        </p:spPr>
      </p:pic>
      <p:pic>
        <p:nvPicPr>
          <p:cNvPr id="5" name="Рисунок 4" descr="http://dic.academic.ru/pictures/enc_colier/o10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2293327" cy="321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arm3.staticflickr.com/2911/14032868801_55cb0af0af_c.jpg"/>
          <p:cNvPicPr/>
          <p:nvPr/>
        </p:nvPicPr>
        <p:blipFill>
          <a:blip r:embed="rId4" cstate="print"/>
          <a:srcRect b="15587"/>
          <a:stretch>
            <a:fillRect/>
          </a:stretch>
        </p:blipFill>
        <p:spPr bwMode="auto">
          <a:xfrm>
            <a:off x="6429388" y="3143248"/>
            <a:ext cx="235817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grigam.narod.ru/kalend/izo2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643314"/>
            <a:ext cx="242889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upload/blogs/28382_e59cf0aaf8fc8a44258d9037da77e5f5.jpg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142984"/>
            <a:ext cx="3265196" cy="503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Современные календари</a:t>
            </a:r>
            <a:endParaRPr lang="ru-RU" dirty="0"/>
          </a:p>
        </p:txBody>
      </p:sp>
      <p:pic>
        <p:nvPicPr>
          <p:cNvPr id="4" name="Рисунок 3" descr="http://whitemark.ru/img/portfolio/pop/cg_08_kalend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716191"/>
            <a:ext cx="2857520" cy="192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encrypted-tbn1.gstatic.com/images?q=tbn:ANd9GcRKvSN6dIQ5erkV2CLDQ2OHBcvwGw6JlYr0SdZYRLmBlBVEvXMx"/>
          <p:cNvPicPr/>
          <p:nvPr/>
        </p:nvPicPr>
        <p:blipFill>
          <a:blip r:embed="rId3"/>
          <a:srcRect l="7114" t="5802" r="5450" b="5083"/>
          <a:stretch>
            <a:fillRect/>
          </a:stretch>
        </p:blipFill>
        <p:spPr bwMode="auto">
          <a:xfrm>
            <a:off x="785786" y="2357430"/>
            <a:ext cx="1941635" cy="19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p.vk.me/c629211/v629211035/2b8e4/QLKBvkqFVmk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86058"/>
            <a:ext cx="3629758" cy="2573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Каменные и глиняные календари</a:t>
            </a:r>
            <a:endParaRPr lang="ru-RU" dirty="0"/>
          </a:p>
        </p:txBody>
      </p:sp>
      <p:pic>
        <p:nvPicPr>
          <p:cNvPr id="5" name="Рисунок 4" descr="http://elcode-blog.ru/wp-content/uploads/2014/06/0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643050"/>
            <a:ext cx="25003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215074" y="4214818"/>
            <a:ext cx="207170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Древний календарь майя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&amp;pcy;&amp;lcy;&amp;acy;&amp;ncy;&amp;iecy;&amp;tcy;&amp;acy;, &amp;mcy;&amp;icy;&amp;rcy;, &amp;zcy;&amp;iecy;&amp;mcy;&amp;lcy;&amp;yacy;, &amp;tcy;&amp;acy;&amp;jcy;&amp;ncy;&amp;acy;, &amp;zcy;&amp;acy;&amp;gcy;&amp;acy;&amp;dcy;&amp;k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500462" cy="238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85786" y="4143380"/>
            <a:ext cx="264320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Первый каменный календарь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6215082"/>
            <a:ext cx="264320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Древнеегипетский календарь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upload.wikimedia.org/wikipedia/commons/3/34/Senenmut-Gra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643446"/>
            <a:ext cx="3214710" cy="1981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Древнеримские календари</a:t>
            </a:r>
            <a:endParaRPr lang="ru-RU" dirty="0"/>
          </a:p>
        </p:txBody>
      </p:sp>
      <p:pic>
        <p:nvPicPr>
          <p:cNvPr id="4" name="Рисунок 3" descr="Картинка 29 из 67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285992"/>
            <a:ext cx="2714644" cy="2500330"/>
          </a:xfrm>
          <a:prstGeom prst="rect">
            <a:avLst/>
          </a:prstGeom>
          <a:noFill/>
        </p:spPr>
      </p:pic>
      <p:pic>
        <p:nvPicPr>
          <p:cNvPr id="9" name="Содержимое 3" descr="&amp;Rcy;&amp;icy;&amp;mcy;&amp;scy;&amp;kcy;&amp;icy;&amp;jcy; «&amp;kcy;&amp;acy;&amp;lcy;&amp;iecy;&amp;ncy;&amp;dcy;&amp;acy;&amp;rcy;&amp;softcy; &amp;fcy;&amp;iecy;&amp;rcy;&amp;mcy;&amp;iecy;&amp;rcy;&amp;acy;»."/>
          <p:cNvPicPr>
            <a:picLocks noGrp="1"/>
          </p:cNvPicPr>
          <p:nvPr>
            <p:ph idx="1"/>
          </p:nvPr>
        </p:nvPicPr>
        <p:blipFill>
          <a:blip r:embed="rId3"/>
          <a:srcRect l="16834" t="8207" r="14449"/>
          <a:stretch>
            <a:fillRect/>
          </a:stretch>
        </p:blipFill>
        <p:spPr bwMode="auto">
          <a:xfrm>
            <a:off x="785786" y="1857364"/>
            <a:ext cx="161625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00034" y="4572008"/>
            <a:ext cx="207170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Юлианский календарь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http://grigam.narod.ru/kalend/izo19.gif"/>
          <p:cNvPicPr/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286116" y="3929066"/>
            <a:ext cx="22510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928926" y="6000768"/>
            <a:ext cx="3000396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Древнеримский каменный календарь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unnatural.ru/wp-content/uploads/2012/09/092412_0958_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428736"/>
            <a:ext cx="2091894" cy="207170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572264" y="5000636"/>
            <a:ext cx="207170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Солнечный календарь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Основатели современных календарей</a:t>
            </a:r>
            <a:endParaRPr lang="ru-RU" dirty="0"/>
          </a:p>
        </p:txBody>
      </p:sp>
      <p:pic>
        <p:nvPicPr>
          <p:cNvPr id="19458" name="Picture 2" descr="https://upload.wikimedia.org/wikipedia/commons/thumb/2/28/Hw-augustus.jpg/180px-Hw-augus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00306"/>
            <a:ext cx="1857388" cy="2125677"/>
          </a:xfrm>
          <a:prstGeom prst="rect">
            <a:avLst/>
          </a:prstGeom>
          <a:noFill/>
        </p:spPr>
      </p:pic>
      <p:pic>
        <p:nvPicPr>
          <p:cNvPr id="10" name="Рисунок 9" descr="Григорий XII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3116"/>
            <a:ext cx="2407627" cy="2686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85786" y="4857760"/>
            <a:ext cx="207170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Император Август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2198" y="5143512"/>
            <a:ext cx="2071702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Папа Григорий 13-й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Календарь древних славян</a:t>
            </a:r>
            <a:endParaRPr lang="ru-RU" dirty="0"/>
          </a:p>
        </p:txBody>
      </p:sp>
      <p:pic>
        <p:nvPicPr>
          <p:cNvPr id="7" name="Рисунок 6" descr="http://kanzoboz.ru/data/images/474994_a73da_th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3116"/>
            <a:ext cx="392909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лентина\Pictures\Рисунок1.jpg"/>
          <p:cNvPicPr>
            <a:picLocks noChangeAspect="1" noChangeArrowheads="1"/>
          </p:cNvPicPr>
          <p:nvPr/>
        </p:nvPicPr>
        <p:blipFill>
          <a:blip r:embed="rId2"/>
          <a:srcRect t="2179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857256"/>
          </a:xfrm>
        </p:spPr>
        <p:txBody>
          <a:bodyPr/>
          <a:lstStyle/>
          <a:p>
            <a:pPr algn="ctr"/>
            <a:r>
              <a:rPr lang="ru-RU" b="1" dirty="0" smtClean="0"/>
              <a:t>ЗИМНИЕ МЕСЯЦЫ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4714884"/>
            <a:ext cx="3543296" cy="185071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Декабрь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/>
              <a:t> «Студень».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Январь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Просинец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Феврал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Сечень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Лютень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Pictures\Рисунок2.jpg"/>
          <p:cNvPicPr>
            <a:picLocks noChangeAspect="1" noChangeArrowheads="1"/>
          </p:cNvPicPr>
          <p:nvPr/>
        </p:nvPicPr>
        <p:blipFill>
          <a:blip r:embed="rId2"/>
          <a:srcRect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ВЕСЕННИЕ</a:t>
            </a:r>
            <a:br>
              <a:rPr lang="ru-RU" b="1" dirty="0" smtClean="0"/>
            </a:br>
            <a:r>
              <a:rPr lang="ru-RU" b="1" dirty="0" smtClean="0"/>
              <a:t> МЕСЯЦЫ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02" y="4786274"/>
            <a:ext cx="4071998" cy="207172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Сухий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Березозол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Протальник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Апрель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Снегогон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«Цветень».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  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Травень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Pictures\Рисунок3.jpg"/>
          <p:cNvPicPr>
            <a:picLocks noChangeAspect="1" noChangeArrowheads="1"/>
          </p:cNvPicPr>
          <p:nvPr/>
        </p:nvPicPr>
        <p:blipFill>
          <a:blip r:embed="rId2"/>
          <a:srcRect t="156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571480"/>
            <a:ext cx="3714776" cy="115327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ЛЕТНИЕ</a:t>
            </a:r>
            <a:br>
              <a:rPr lang="ru-RU" b="1" dirty="0" smtClean="0"/>
            </a:br>
            <a:r>
              <a:rPr lang="ru-RU" b="1" dirty="0" smtClean="0"/>
              <a:t> МЕСЯЦЫ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5018" y="1785926"/>
            <a:ext cx="3328982" cy="2143140"/>
          </a:xfr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Июнь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Изок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Июль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Червень», «Липец»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Август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Серпень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Жнивень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нтина\Pictures\Рисунок4.jpg"/>
          <p:cNvPicPr>
            <a:picLocks noChangeAspect="1" noChangeArrowheads="1"/>
          </p:cNvPicPr>
          <p:nvPr/>
        </p:nvPicPr>
        <p:blipFill>
          <a:blip r:embed="rId2"/>
          <a:srcRect t="8333" b="47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5074" y="357166"/>
            <a:ext cx="2786082" cy="11430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ОСЕННИЕ </a:t>
            </a:r>
            <a:br>
              <a:rPr lang="ru-RU" b="1" dirty="0" smtClean="0"/>
            </a:br>
            <a:r>
              <a:rPr lang="ru-RU" b="1" dirty="0" smtClean="0"/>
              <a:t>МЕСЯЦЫ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5143512"/>
            <a:ext cx="3500430" cy="1714488"/>
          </a:xfr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Хмурень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«Листопад»,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Грязник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Ноябрь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205</TotalTime>
  <Words>133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История календаря</vt:lpstr>
      <vt:lpstr>Каменные и глиняные календари</vt:lpstr>
      <vt:lpstr>Древнеримские календари</vt:lpstr>
      <vt:lpstr>Основатели современных календарей</vt:lpstr>
      <vt:lpstr>Календарь древних славян</vt:lpstr>
      <vt:lpstr>ЗИМНИЕ МЕСЯЦЫ</vt:lpstr>
      <vt:lpstr>ВЕСЕННИЕ  МЕСЯЦЫ</vt:lpstr>
      <vt:lpstr>ЛЕТНИЕ  МЕСЯЦЫ</vt:lpstr>
      <vt:lpstr>ОСЕННИЕ  МЕСЯЦЫ</vt:lpstr>
      <vt:lpstr>Рукописные календари</vt:lpstr>
      <vt:lpstr>Слайд 11</vt:lpstr>
      <vt:lpstr>Современные календари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календаря</dc:title>
  <dc:creator>Валентина</dc:creator>
  <cp:lastModifiedBy>Валентина</cp:lastModifiedBy>
  <cp:revision>22</cp:revision>
  <dcterms:created xsi:type="dcterms:W3CDTF">2015-12-20T09:09:21Z</dcterms:created>
  <dcterms:modified xsi:type="dcterms:W3CDTF">2015-12-22T11:02:12Z</dcterms:modified>
</cp:coreProperties>
</file>