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9" r:id="rId4"/>
    <p:sldId id="279" r:id="rId5"/>
    <p:sldId id="260" r:id="rId6"/>
    <p:sldId id="261" r:id="rId7"/>
    <p:sldId id="263" r:id="rId8"/>
    <p:sldId id="265" r:id="rId9"/>
    <p:sldId id="272" r:id="rId10"/>
    <p:sldId id="266" r:id="rId11"/>
    <p:sldId id="270" r:id="rId12"/>
    <p:sldId id="267" r:id="rId13"/>
    <p:sldId id="284" r:id="rId14"/>
    <p:sldId id="280" r:id="rId15"/>
    <p:sldId id="281" r:id="rId16"/>
    <p:sldId id="268" r:id="rId17"/>
    <p:sldId id="274" r:id="rId18"/>
    <p:sldId id="282" r:id="rId19"/>
    <p:sldId id="283" r:id="rId20"/>
    <p:sldId id="277"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Контрольная группа</c:v>
                </c:pt>
              </c:strCache>
            </c:strRef>
          </c:tx>
          <c:spPr>
            <a:solidFill>
              <a:schemeClr val="accent3">
                <a:lumMod val="20000"/>
                <a:lumOff val="80000"/>
              </a:schemeClr>
            </a:solidFill>
          </c:spPr>
          <c:cat>
            <c:strRef>
              <c:f>Лист1!$A$2:$A$5</c:f>
              <c:strCache>
                <c:ptCount val="3"/>
                <c:pt idx="0">
                  <c:v>Низкий</c:v>
                </c:pt>
                <c:pt idx="1">
                  <c:v>Средний</c:v>
                </c:pt>
                <c:pt idx="2">
                  <c:v>Высокий</c:v>
                </c:pt>
              </c:strCache>
            </c:strRef>
          </c:cat>
          <c:val>
            <c:numRef>
              <c:f>Лист1!$B$2:$B$5</c:f>
              <c:numCache>
                <c:formatCode>0%</c:formatCode>
                <c:ptCount val="4"/>
                <c:pt idx="0">
                  <c:v>0.5</c:v>
                </c:pt>
                <c:pt idx="1">
                  <c:v>0.34000000000000091</c:v>
                </c:pt>
                <c:pt idx="2">
                  <c:v>0.16000000000000036</c:v>
                </c:pt>
              </c:numCache>
            </c:numRef>
          </c:val>
        </c:ser>
        <c:ser>
          <c:idx val="1"/>
          <c:order val="1"/>
          <c:tx>
            <c:strRef>
              <c:f>Лист1!$C$1</c:f>
              <c:strCache>
                <c:ptCount val="1"/>
                <c:pt idx="0">
                  <c:v>Экспериментальная группа</c:v>
                </c:pt>
              </c:strCache>
            </c:strRef>
          </c:tx>
          <c:spPr>
            <a:solidFill>
              <a:schemeClr val="accent3">
                <a:lumMod val="60000"/>
                <a:lumOff val="40000"/>
              </a:schemeClr>
            </a:solidFill>
          </c:spPr>
          <c:cat>
            <c:strRef>
              <c:f>Лист1!$A$2:$A$5</c:f>
              <c:strCache>
                <c:ptCount val="3"/>
                <c:pt idx="0">
                  <c:v>Низкий</c:v>
                </c:pt>
                <c:pt idx="1">
                  <c:v>Средний</c:v>
                </c:pt>
                <c:pt idx="2">
                  <c:v>Высокий</c:v>
                </c:pt>
              </c:strCache>
            </c:strRef>
          </c:cat>
          <c:val>
            <c:numRef>
              <c:f>Лист1!$C$2:$C$5</c:f>
              <c:numCache>
                <c:formatCode>0%</c:formatCode>
                <c:ptCount val="4"/>
                <c:pt idx="0">
                  <c:v>0.34000000000000091</c:v>
                </c:pt>
                <c:pt idx="1">
                  <c:v>0.5</c:v>
                </c:pt>
                <c:pt idx="2">
                  <c:v>0.16000000000000036</c:v>
                </c:pt>
              </c:numCache>
            </c:numRef>
          </c:val>
        </c:ser>
        <c:dLbls>
          <c:showVal val="1"/>
        </c:dLbls>
        <c:shape val="box"/>
        <c:axId val="59362304"/>
        <c:axId val="70189440"/>
        <c:axId val="0"/>
      </c:bar3DChart>
      <c:catAx>
        <c:axId val="59362304"/>
        <c:scaling>
          <c:orientation val="minMax"/>
        </c:scaling>
        <c:axPos val="b"/>
        <c:tickLblPos val="nextTo"/>
        <c:crossAx val="70189440"/>
        <c:crosses val="autoZero"/>
        <c:auto val="1"/>
        <c:lblAlgn val="ctr"/>
        <c:lblOffset val="100"/>
      </c:catAx>
      <c:valAx>
        <c:axId val="70189440"/>
        <c:scaling>
          <c:orientation val="minMax"/>
        </c:scaling>
        <c:axPos val="l"/>
        <c:majorGridlines/>
        <c:numFmt formatCode="0%" sourceLinked="0"/>
        <c:tickLblPos val="nextTo"/>
        <c:crossAx val="59362304"/>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3477630923557168"/>
          <c:y val="6.0178657813468574E-2"/>
          <c:w val="0.53558770298307723"/>
          <c:h val="0.80907900807307376"/>
        </c:manualLayout>
      </c:layout>
      <c:barChart>
        <c:barDir val="col"/>
        <c:grouping val="clustered"/>
        <c:ser>
          <c:idx val="0"/>
          <c:order val="0"/>
          <c:tx>
            <c:strRef>
              <c:f>Лист1!$B$1</c:f>
              <c:strCache>
                <c:ptCount val="1"/>
                <c:pt idx="0">
                  <c:v>Ряд 1</c:v>
                </c:pt>
              </c:strCache>
            </c:strRef>
          </c:tx>
          <c:dLbls>
            <c:numFmt formatCode="0.00%" sourceLinked="0"/>
            <c:showVal val="1"/>
          </c:dLbls>
          <c:cat>
            <c:strRef>
              <c:f>Лист1!$A$2:$A$5</c:f>
              <c:strCache>
                <c:ptCount val="3"/>
                <c:pt idx="0">
                  <c:v>Низкий</c:v>
                </c:pt>
                <c:pt idx="1">
                  <c:v>Средний</c:v>
                </c:pt>
                <c:pt idx="2">
                  <c:v>Высокий</c:v>
                </c:pt>
              </c:strCache>
            </c:strRef>
          </c:cat>
          <c:val>
            <c:numRef>
              <c:f>Лист1!$B$2:$B$5</c:f>
              <c:numCache>
                <c:formatCode>General</c:formatCode>
                <c:ptCount val="4"/>
              </c:numCache>
            </c:numRef>
          </c:val>
        </c:ser>
        <c:ser>
          <c:idx val="1"/>
          <c:order val="1"/>
          <c:tx>
            <c:strRef>
              <c:f>Лист1!$C$1</c:f>
              <c:strCache>
                <c:ptCount val="1"/>
                <c:pt idx="0">
                  <c:v>Контрольная группа</c:v>
                </c:pt>
              </c:strCache>
            </c:strRef>
          </c:tx>
          <c:spPr>
            <a:solidFill>
              <a:schemeClr val="accent3">
                <a:lumMod val="20000"/>
                <a:lumOff val="80000"/>
              </a:schemeClr>
            </a:solidFill>
          </c:spPr>
          <c:cat>
            <c:strRef>
              <c:f>Лист1!$A$2:$A$5</c:f>
              <c:strCache>
                <c:ptCount val="3"/>
                <c:pt idx="0">
                  <c:v>Низкий</c:v>
                </c:pt>
                <c:pt idx="1">
                  <c:v>Средний</c:v>
                </c:pt>
                <c:pt idx="2">
                  <c:v>Высокий</c:v>
                </c:pt>
              </c:strCache>
            </c:strRef>
          </c:cat>
          <c:val>
            <c:numRef>
              <c:f>Лист1!$C$2:$C$5</c:f>
              <c:numCache>
                <c:formatCode>0%</c:formatCode>
                <c:ptCount val="4"/>
                <c:pt idx="0">
                  <c:v>0</c:v>
                </c:pt>
                <c:pt idx="1">
                  <c:v>0.84000000000000064</c:v>
                </c:pt>
                <c:pt idx="2">
                  <c:v>0.16</c:v>
                </c:pt>
              </c:numCache>
            </c:numRef>
          </c:val>
        </c:ser>
        <c:ser>
          <c:idx val="2"/>
          <c:order val="2"/>
          <c:tx>
            <c:strRef>
              <c:f>Лист1!$D$1</c:f>
              <c:strCache>
                <c:ptCount val="1"/>
                <c:pt idx="0">
                  <c:v>Экспериментальная группа</c:v>
                </c:pt>
              </c:strCache>
            </c:strRef>
          </c:tx>
          <c:spPr>
            <a:solidFill>
              <a:schemeClr val="accent2"/>
            </a:solidFill>
          </c:spPr>
          <c:dPt>
            <c:idx val="1"/>
            <c:spPr>
              <a:solidFill>
                <a:schemeClr val="accent3">
                  <a:lumMod val="60000"/>
                  <a:lumOff val="40000"/>
                </a:schemeClr>
              </a:solidFill>
            </c:spPr>
          </c:dPt>
          <c:dPt>
            <c:idx val="2"/>
            <c:spPr>
              <a:solidFill>
                <a:schemeClr val="accent3">
                  <a:lumMod val="60000"/>
                  <a:lumOff val="40000"/>
                </a:schemeClr>
              </a:solidFill>
            </c:spPr>
          </c:dPt>
          <c:cat>
            <c:strRef>
              <c:f>Лист1!$A$2:$A$5</c:f>
              <c:strCache>
                <c:ptCount val="3"/>
                <c:pt idx="0">
                  <c:v>Низкий</c:v>
                </c:pt>
                <c:pt idx="1">
                  <c:v>Средний</c:v>
                </c:pt>
                <c:pt idx="2">
                  <c:v>Высокий</c:v>
                </c:pt>
              </c:strCache>
            </c:strRef>
          </c:cat>
          <c:val>
            <c:numRef>
              <c:f>Лист1!$D$2:$D$5</c:f>
              <c:numCache>
                <c:formatCode>0%</c:formatCode>
                <c:ptCount val="4"/>
                <c:pt idx="0">
                  <c:v>0</c:v>
                </c:pt>
                <c:pt idx="1">
                  <c:v>0.34</c:v>
                </c:pt>
                <c:pt idx="2">
                  <c:v>0.67000000000000148</c:v>
                </c:pt>
              </c:numCache>
            </c:numRef>
          </c:val>
        </c:ser>
        <c:dLbls>
          <c:showVal val="1"/>
        </c:dLbls>
        <c:axId val="36355072"/>
        <c:axId val="36389632"/>
      </c:barChart>
      <c:catAx>
        <c:axId val="36355072"/>
        <c:scaling>
          <c:orientation val="minMax"/>
        </c:scaling>
        <c:axPos val="b"/>
        <c:tickLblPos val="nextTo"/>
        <c:crossAx val="36389632"/>
        <c:crosses val="autoZero"/>
        <c:auto val="1"/>
        <c:lblAlgn val="ctr"/>
        <c:lblOffset val="100"/>
      </c:catAx>
      <c:valAx>
        <c:axId val="36389632"/>
        <c:scaling>
          <c:orientation val="minMax"/>
        </c:scaling>
        <c:axPos val="l"/>
        <c:majorGridlines/>
        <c:numFmt formatCode="0.%" sourceLinked="0"/>
        <c:tickLblPos val="nextTo"/>
        <c:crossAx val="36355072"/>
        <c:crosses val="autoZero"/>
        <c:crossBetween val="between"/>
      </c:valAx>
    </c:plotArea>
    <c:legend>
      <c:legendPos val="r"/>
      <c:legendEntry>
        <c:idx val="0"/>
        <c:delete val="1"/>
      </c:legendEntry>
      <c:layout>
        <c:manualLayout>
          <c:xMode val="edge"/>
          <c:yMode val="edge"/>
          <c:x val="0.70743256195934545"/>
          <c:y val="0.34157612944829918"/>
          <c:w val="0.27181810953467112"/>
          <c:h val="0.31684731033276653"/>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4C2B6-58C5-4F06-A2FD-F9B369D8D379}" type="datetimeFigureOut">
              <a:rPr lang="ru-RU" smtClean="0"/>
              <a:pPr/>
              <a:t>25.12.2015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355D0-FBAC-4C4E-A23C-CA002125FD0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598355D0-FBAC-4C4E-A23C-CA002125FD0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9AEDA885-5668-4987-9D8D-D77EB88A242E}"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EDA885-5668-4987-9D8D-D77EB88A242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EDA885-5668-4987-9D8D-D77EB88A242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EDA885-5668-4987-9D8D-D77EB88A242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EDA885-5668-4987-9D8D-D77EB88A242E}"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AEDA885-5668-4987-9D8D-D77EB88A242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AEDA885-5668-4987-9D8D-D77EB88A242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AEDA885-5668-4987-9D8D-D77EB88A242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AEDA885-5668-4987-9D8D-D77EB88A242E}"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AEDA885-5668-4987-9D8D-D77EB88A242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F47A3CB2-7F49-4ADF-8D8B-62DCD68BFF06}" type="datetimeFigureOut">
              <a:rPr lang="ru-RU" smtClean="0"/>
              <a:pPr/>
              <a:t>25.12.2015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AEDA885-5668-4987-9D8D-D77EB88A242E}"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47A3CB2-7F49-4ADF-8D8B-62DCD68BFF06}" type="datetimeFigureOut">
              <a:rPr lang="ru-RU" smtClean="0"/>
              <a:pPr/>
              <a:t>25.12.2015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AEDA885-5668-4987-9D8D-D77EB88A242E}"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404664"/>
            <a:ext cx="7406640" cy="1124886"/>
          </a:xfrm>
        </p:spPr>
        <p:txBody>
          <a:bodyPr>
            <a:noAutofit/>
          </a:bodyPr>
          <a:lstStyle/>
          <a:p>
            <a:pPr algn="ctr"/>
            <a:r>
              <a:rPr lang="ru-RU" sz="2000" dirty="0" smtClean="0"/>
              <a:t>1.Презентации в образовательном процессе.</a:t>
            </a:r>
            <a:br>
              <a:rPr lang="ru-RU" sz="2000" dirty="0" smtClean="0"/>
            </a:br>
            <a:r>
              <a:rPr lang="ru-RU" sz="2000" dirty="0" smtClean="0"/>
              <a:t>2. Презентация в работе с детьми.</a:t>
            </a:r>
            <a:endParaRPr lang="ru-RU" sz="2000" dirty="0"/>
          </a:p>
        </p:txBody>
      </p:sp>
      <p:sp>
        <p:nvSpPr>
          <p:cNvPr id="3" name="Подзаголовок 2"/>
          <p:cNvSpPr>
            <a:spLocks noGrp="1"/>
          </p:cNvSpPr>
          <p:nvPr>
            <p:ph type="subTitle" idx="1"/>
          </p:nvPr>
        </p:nvSpPr>
        <p:spPr>
          <a:xfrm>
            <a:off x="1432560" y="1484784"/>
            <a:ext cx="7406640" cy="4896544"/>
          </a:xfrm>
        </p:spPr>
        <p:txBody>
          <a:bodyPr>
            <a:noAutofit/>
          </a:bodyPr>
          <a:lstStyle/>
          <a:p>
            <a:pPr algn="ctr"/>
            <a:endParaRPr lang="ru-RU" sz="18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3. «Методы и приемы формирования режиссерской игры у детей старшего дошкольного возраста»</a:t>
            </a:r>
          </a:p>
          <a:p>
            <a:pPr algn="ctr"/>
            <a:endParaRPr lang="ru-RU" sz="2000" dirty="0" smtClean="0">
              <a:latin typeface="Times New Roman" pitchFamily="18" charset="0"/>
              <a:cs typeface="Times New Roman" pitchFamily="18" charset="0"/>
            </a:endParaRPr>
          </a:p>
          <a:p>
            <a:pPr algn="r"/>
            <a:endParaRPr lang="ru-RU" sz="2000" dirty="0" smtClean="0">
              <a:latin typeface="Times New Roman" pitchFamily="18" charset="0"/>
              <a:cs typeface="Times New Roman" pitchFamily="18" charset="0"/>
            </a:endParaRPr>
          </a:p>
          <a:p>
            <a:pPr algn="r"/>
            <a:r>
              <a:rPr lang="ru-RU" sz="2000" dirty="0" smtClean="0">
                <a:latin typeface="Times New Roman" pitchFamily="18" charset="0"/>
                <a:cs typeface="Times New Roman" pitchFamily="18" charset="0"/>
              </a:rPr>
              <a:t>4.Выполнила: воспитатель первой младшей группы </a:t>
            </a:r>
          </a:p>
          <a:p>
            <a:pPr algn="r"/>
            <a:r>
              <a:rPr lang="ru-RU" sz="2000" dirty="0" smtClean="0">
                <a:latin typeface="Times New Roman" pitchFamily="18" charset="0"/>
                <a:cs typeface="Times New Roman" pitchFamily="18" charset="0"/>
              </a:rPr>
              <a:t>Польникова В.Н.</a:t>
            </a:r>
          </a:p>
          <a:p>
            <a:pPr algn="r"/>
            <a:r>
              <a:rPr lang="ru-RU" sz="2000" dirty="0" smtClean="0">
                <a:latin typeface="Times New Roman" pitchFamily="18" charset="0"/>
                <a:cs typeface="Times New Roman" pitchFamily="18" charset="0"/>
              </a:rPr>
              <a:t> </a:t>
            </a:r>
          </a:p>
          <a:p>
            <a:pPr algn="r"/>
            <a:r>
              <a:rPr lang="ru-RU" sz="2000" dirty="0" smtClean="0"/>
              <a:t>Муниципальное </a:t>
            </a:r>
            <a:r>
              <a:rPr lang="ru-RU" sz="2000" dirty="0" smtClean="0"/>
              <a:t>бюджетное</a:t>
            </a:r>
            <a:r>
              <a:rPr lang="ru-RU" sz="2000" dirty="0" smtClean="0"/>
              <a:t> </a:t>
            </a:r>
            <a:r>
              <a:rPr lang="ru-RU" sz="2000" dirty="0" smtClean="0"/>
              <a:t>дошкольное образовательное учреждение детский сад «Колосок» с. Сорочий Лог Первомайский район Алтайский край</a:t>
            </a:r>
            <a:br>
              <a:rPr lang="ru-RU" sz="2000" dirty="0" smtClean="0"/>
            </a:br>
            <a:endParaRPr lang="ru-RU" sz="2000" dirty="0" smtClean="0">
              <a:latin typeface="Times New Roman" pitchFamily="18" charset="0"/>
              <a:cs typeface="Times New Roman" pitchFamily="18" charset="0"/>
            </a:endParaRPr>
          </a:p>
          <a:p>
            <a:pPr algn="r"/>
            <a:endParaRPr lang="ru-RU" sz="1800" dirty="0" smtClean="0">
              <a:latin typeface="Times New Roman" pitchFamily="18" charset="0"/>
              <a:cs typeface="Times New Roman" pitchFamily="18" charset="0"/>
            </a:endParaRPr>
          </a:p>
          <a:p>
            <a:pPr algn="r"/>
            <a:endParaRPr lang="ru-RU" sz="1800" dirty="0" smtClean="0">
              <a:latin typeface="Times New Roman" pitchFamily="18" charset="0"/>
              <a:cs typeface="Times New Roman" pitchFamily="18" charset="0"/>
            </a:endParaRPr>
          </a:p>
          <a:p>
            <a:pPr algn="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endParaRPr lang="ru-RU" sz="18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3226688"/>
          </a:xfrm>
        </p:spPr>
        <p:txBody>
          <a:bodyPr>
            <a:noAutofit/>
          </a:bodyPr>
          <a:lstStyle/>
          <a:p>
            <a:pPr fontAlgn="base"/>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endParaRPr lang="ru-RU" sz="2000" dirty="0">
              <a:effectLst/>
              <a:latin typeface="Times New Roman" pitchFamily="18" charset="0"/>
              <a:cs typeface="Times New Roman" pitchFamily="18" charset="0"/>
            </a:endParaRPr>
          </a:p>
        </p:txBody>
      </p:sp>
      <p:sp>
        <p:nvSpPr>
          <p:cNvPr id="24577" name="Rectangle 1"/>
          <p:cNvSpPr>
            <a:spLocks noChangeArrowheads="1"/>
          </p:cNvSpPr>
          <p:nvPr/>
        </p:nvSpPr>
        <p:spPr bwMode="auto">
          <a:xfrm>
            <a:off x="1691680" y="240541"/>
            <a:ext cx="64807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dirty="0" smtClean="0">
                <a:latin typeface="Times New Roman" pitchFamily="18" charset="0"/>
                <a:cs typeface="Times New Roman" pitchFamily="18" charset="0"/>
              </a:rPr>
              <a:t>На первом этапе констатирующего эксперимента для определения уровня развития режиссерской игры в старшей группе нами были  составлены показатели и определены уровни режиссерской игры. Показатели  и уровни режиссерской игры выделены из программы «Развитие» автор </a:t>
            </a:r>
            <a:r>
              <a:rPr lang="ru-RU" dirty="0" err="1" smtClean="0">
                <a:latin typeface="Times New Roman" pitchFamily="18" charset="0"/>
                <a:cs typeface="Times New Roman" pitchFamily="18" charset="0"/>
              </a:rPr>
              <a:t>Венгер</a:t>
            </a:r>
            <a:r>
              <a:rPr lang="ru-RU" dirty="0" smtClean="0">
                <a:latin typeface="Times New Roman" pitchFamily="18" charset="0"/>
                <a:cs typeface="Times New Roman" pitchFamily="18" charset="0"/>
              </a:rPr>
              <a:t> Л. А. , Дьяченко О.М., </a:t>
            </a:r>
            <a:r>
              <a:rPr lang="ru-RU" dirty="0" err="1" smtClean="0">
                <a:latin typeface="Times New Roman" pitchFamily="18" charset="0"/>
                <a:cs typeface="Times New Roman" pitchFamily="18" charset="0"/>
              </a:rPr>
              <a:t>Варенцова</a:t>
            </a:r>
            <a:r>
              <a:rPr lang="ru-RU" dirty="0" smtClean="0">
                <a:latin typeface="Times New Roman" pitchFamily="18" charset="0"/>
                <a:cs typeface="Times New Roman" pitchFamily="18" charset="0"/>
              </a:rPr>
              <a:t> Н.С., программы  «Детство» автор Логинова В. И., Бабаева 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Показатели: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1.Умение действовать и говорить от имени разных персонажей  самостоятельно.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2.Умение сочетать движение игрушек с речью.</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3.Умение самостоятельно выполнять все роли.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4.Умение развивать собственный замысел.</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5.Знание разнообразных сказок и умение их пересказывать по порядку.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6.Умение перейти от режиссерской игры к кукольному театру.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7.Умение ориентироваться на зрителей.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8.Умение выразительно пересказывать близко к тексту, передавая интонации.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9.Умение разыгрывать сценки по знакомым сказкам, используя куклы.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10.Умение «действенно» фантазировать.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effectLst/>
              </a:rPr>
              <a:t>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1400" dirty="0" smtClean="0">
                <a:effectLst/>
              </a:rPr>
              <a:t/>
            </a:r>
            <a:br>
              <a:rPr lang="ru-RU" sz="1400" dirty="0" smtClean="0">
                <a:effectLst/>
              </a:rPr>
            </a:br>
            <a:r>
              <a:rPr lang="ru-RU" sz="2200" dirty="0" smtClean="0">
                <a:effectLst/>
                <a:latin typeface="Times New Roman" pitchFamily="18" charset="0"/>
                <a:cs typeface="Times New Roman" pitchFamily="18" charset="0"/>
              </a:rPr>
              <a:t>Уровни развития  режиссерской игры у детей.    </a:t>
            </a:r>
            <a:br>
              <a:rPr lang="ru-RU" sz="2200" dirty="0" smtClean="0">
                <a:effectLst/>
                <a:latin typeface="Times New Roman" pitchFamily="18" charset="0"/>
                <a:cs typeface="Times New Roman" pitchFamily="18" charset="0"/>
              </a:rPr>
            </a:br>
            <a:r>
              <a:rPr lang="ru-RU" sz="2200" dirty="0" smtClean="0">
                <a:effectLst/>
                <a:latin typeface="Times New Roman" pitchFamily="18" charset="0"/>
                <a:cs typeface="Times New Roman" pitchFamily="18" charset="0"/>
              </a:rPr>
              <a:t/>
            </a:r>
            <a:br>
              <a:rPr lang="ru-RU" sz="2200" dirty="0" smtClean="0">
                <a:effectLst/>
                <a:latin typeface="Times New Roman" pitchFamily="18" charset="0"/>
                <a:cs typeface="Times New Roman" pitchFamily="18" charset="0"/>
              </a:rPr>
            </a:br>
            <a:r>
              <a:rPr lang="ru-RU" sz="2200" dirty="0" smtClean="0">
                <a:effectLst/>
                <a:latin typeface="Times New Roman" pitchFamily="18" charset="0"/>
                <a:cs typeface="Times New Roman" pitchFamily="18" charset="0"/>
              </a:rPr>
              <a:t>Низкий уровень - игры однообразны. Ребёнок тяготеет к шаблонным игровым сюжетным действиям. В игре ребёнок маловыразителен, речевая активность снижена. Сосредоточен на действиях с игрушками. Речевой репертуар беден. При помощи и контроля со стороны воспитателя действует в игре результативно.</a:t>
            </a:r>
            <a:br>
              <a:rPr lang="ru-RU" sz="2200" dirty="0" smtClean="0">
                <a:effectLst/>
                <a:latin typeface="Times New Roman" pitchFamily="18" charset="0"/>
                <a:cs typeface="Times New Roman" pitchFamily="18" charset="0"/>
              </a:rPr>
            </a:br>
            <a:r>
              <a:rPr lang="ru-RU" sz="2200" dirty="0" smtClean="0">
                <a:effectLst/>
                <a:latin typeface="Times New Roman" pitchFamily="18" charset="0"/>
                <a:cs typeface="Times New Roman" pitchFamily="18" charset="0"/>
              </a:rPr>
              <a:t/>
            </a:r>
            <a:br>
              <a:rPr lang="ru-RU" sz="2200" dirty="0" smtClean="0">
                <a:effectLst/>
                <a:latin typeface="Times New Roman" pitchFamily="18" charset="0"/>
                <a:cs typeface="Times New Roman" pitchFamily="18" charset="0"/>
              </a:rPr>
            </a:br>
            <a:r>
              <a:rPr lang="ru-RU" sz="2200" dirty="0" smtClean="0">
                <a:effectLst/>
                <a:latin typeface="Times New Roman" pitchFamily="18" charset="0"/>
                <a:cs typeface="Times New Roman" pitchFamily="18" charset="0"/>
              </a:rPr>
              <a:t>Средний уровень -  дети охотно участвуют в игре. Разворачивают различные сюжеты (бытовые, общественные, по мотивам знакомых сказок). Игрушки и предметы подбирают в соответствии со своим сюжетом.</a:t>
            </a:r>
            <a:br>
              <a:rPr lang="ru-RU" sz="2200" dirty="0" smtClean="0">
                <a:effectLst/>
                <a:latin typeface="Times New Roman" pitchFamily="18" charset="0"/>
                <a:cs typeface="Times New Roman" pitchFamily="18" charset="0"/>
              </a:rPr>
            </a:br>
            <a:r>
              <a:rPr lang="ru-RU" sz="2200" dirty="0" smtClean="0">
                <a:effectLst/>
                <a:latin typeface="Times New Roman" pitchFamily="18" charset="0"/>
                <a:cs typeface="Times New Roman" pitchFamily="18" charset="0"/>
              </a:rPr>
              <a:t> </a:t>
            </a:r>
            <a:br>
              <a:rPr lang="ru-RU" sz="2200" dirty="0" smtClean="0">
                <a:effectLst/>
                <a:latin typeface="Times New Roman" pitchFamily="18" charset="0"/>
                <a:cs typeface="Times New Roman" pitchFamily="18" charset="0"/>
              </a:rPr>
            </a:br>
            <a:r>
              <a:rPr lang="ru-RU" sz="2200" dirty="0" smtClean="0">
                <a:effectLst/>
                <a:latin typeface="Times New Roman" pitchFamily="18" charset="0"/>
                <a:cs typeface="Times New Roman" pitchFamily="18" charset="0"/>
              </a:rPr>
              <a:t>Высокий уровень - дети имеют разнообразные игровые интересы. В игре проявляют самостоятельность и инициативу. Фантазируют, комбинируют вымышленное и реальное. Придумывают игры с продолжением, комбинируют новые и известные варианты сюжето</a:t>
            </a:r>
            <a:r>
              <a:rPr lang="ru-RU" sz="2700" dirty="0" smtClean="0">
                <a:effectLst/>
                <a:latin typeface="Times New Roman" pitchFamily="18" charset="0"/>
                <a:cs typeface="Times New Roman" pitchFamily="18" charset="0"/>
              </a:rPr>
              <a:t>в.</a:t>
            </a:r>
            <a:endParaRPr lang="ru-RU" sz="2700" dirty="0">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400" dirty="0" smtClean="0">
                <a:effectLst/>
                <a:latin typeface="Times New Roman" pitchFamily="18" charset="0"/>
                <a:cs typeface="Times New Roman" pitchFamily="18" charset="0"/>
              </a:rPr>
              <a:t>Формирующий этап эксперимента.</a:t>
            </a:r>
            <a:br>
              <a:rPr lang="ru-RU" sz="2400" dirty="0" smtClean="0">
                <a:effectLst/>
                <a:latin typeface="Times New Roman" pitchFamily="18" charset="0"/>
                <a:cs typeface="Times New Roman" pitchFamily="18" charset="0"/>
              </a:rPr>
            </a:br>
            <a:r>
              <a:rPr lang="ru-RU" sz="2400" dirty="0" smtClean="0">
                <a:effectLst/>
                <a:latin typeface="Times New Roman" pitchFamily="18" charset="0"/>
                <a:cs typeface="Times New Roman" pitchFamily="18" charset="0"/>
              </a:rPr>
              <a:t>Для успешного процесса формирования режиссерской игры был составлен перспективный план. Перспективный план позволил нам использовать подобные методы и приемы комплексно.</a:t>
            </a:r>
            <a:br>
              <a:rPr lang="ru-RU" sz="2400" dirty="0" smtClean="0">
                <a:effectLst/>
                <a:latin typeface="Times New Roman" pitchFamily="18" charset="0"/>
                <a:cs typeface="Times New Roman" pitchFamily="18" charset="0"/>
              </a:rPr>
            </a:br>
            <a:endParaRPr lang="ru-RU" sz="2400" dirty="0">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691680" y="2132856"/>
          <a:ext cx="6984775" cy="4815840"/>
        </p:xfrm>
        <a:graphic>
          <a:graphicData uri="http://schemas.openxmlformats.org/drawingml/2006/table">
            <a:tbl>
              <a:tblPr firstRow="1" bandRow="1">
                <a:tableStyleId>{5940675A-B579-460E-94D1-54222C63F5DA}</a:tableStyleId>
              </a:tblPr>
              <a:tblGrid>
                <a:gridCol w="1673435"/>
                <a:gridCol w="1746195"/>
                <a:gridCol w="1800949"/>
                <a:gridCol w="1764196"/>
              </a:tblGrid>
              <a:tr h="912132">
                <a:tc>
                  <a:txBody>
                    <a:bodyPr/>
                    <a:lstStyle/>
                    <a:p>
                      <a:r>
                        <a:rPr lang="ru-RU" sz="1100" dirty="0" smtClean="0">
                          <a:latin typeface="Times New Roman" pitchFamily="18" charset="0"/>
                          <a:cs typeface="Times New Roman" pitchFamily="18" charset="0"/>
                        </a:rPr>
                        <a:t>Оснащение предметно – развивающей среды.</a:t>
                      </a:r>
                      <a:endParaRPr lang="ru-RU" sz="1100" dirty="0">
                        <a:latin typeface="Times New Roman" pitchFamily="18" charset="0"/>
                        <a:cs typeface="Times New Roman" pitchFamily="18" charset="0"/>
                      </a:endParaRPr>
                    </a:p>
                  </a:txBody>
                  <a:tcPr/>
                </a:tc>
                <a:tc>
                  <a:txBody>
                    <a:bodyPr/>
                    <a:lstStyle/>
                    <a:p>
                      <a:r>
                        <a:rPr lang="ru-RU" sz="1100" dirty="0" smtClean="0">
                          <a:latin typeface="Times New Roman" pitchFamily="18" charset="0"/>
                          <a:cs typeface="Times New Roman" pitchFamily="18" charset="0"/>
                        </a:rPr>
                        <a:t>Обобщение опыта ознакомление с художественной литературой (обучение рассказыванию)</a:t>
                      </a:r>
                      <a:endParaRPr lang="ru-RU" sz="1100" dirty="0">
                        <a:latin typeface="Times New Roman" pitchFamily="18" charset="0"/>
                        <a:cs typeface="Times New Roman" pitchFamily="18" charset="0"/>
                      </a:endParaRPr>
                    </a:p>
                  </a:txBody>
                  <a:tcPr/>
                </a:tc>
                <a:tc>
                  <a:txBody>
                    <a:bodyPr/>
                    <a:lstStyle/>
                    <a:p>
                      <a:r>
                        <a:rPr lang="ru-RU" sz="1100" dirty="0" smtClean="0">
                          <a:latin typeface="Times New Roman" pitchFamily="18" charset="0"/>
                          <a:cs typeface="Times New Roman" pitchFamily="18" charset="0"/>
                        </a:rPr>
                        <a:t>Беседы</a:t>
                      </a:r>
                      <a:endParaRPr lang="ru-RU" sz="1100" dirty="0">
                        <a:latin typeface="Times New Roman" pitchFamily="18" charset="0"/>
                        <a:cs typeface="Times New Roman" pitchFamily="18" charset="0"/>
                      </a:endParaRPr>
                    </a:p>
                  </a:txBody>
                  <a:tcPr/>
                </a:tc>
                <a:tc>
                  <a:txBody>
                    <a:bodyPr/>
                    <a:lstStyle/>
                    <a:p>
                      <a:r>
                        <a:rPr lang="ru-RU" sz="1100" dirty="0" smtClean="0">
                          <a:latin typeface="Times New Roman" pitchFamily="18" charset="0"/>
                          <a:cs typeface="Times New Roman" pitchFamily="18" charset="0"/>
                        </a:rPr>
                        <a:t>Методы и приемы организации режиссерской игры</a:t>
                      </a:r>
                      <a:endParaRPr lang="ru-RU" sz="1100" dirty="0">
                        <a:latin typeface="Times New Roman" pitchFamily="18" charset="0"/>
                        <a:cs typeface="Times New Roman" pitchFamily="18" charset="0"/>
                      </a:endParaRPr>
                    </a:p>
                  </a:txBody>
                  <a:tcPr/>
                </a:tc>
              </a:tr>
              <a:tr h="3813012">
                <a:tc>
                  <a:txBody>
                    <a:bodyPr/>
                    <a:lstStyle/>
                    <a:p>
                      <a:r>
                        <a:rPr lang="ru-RU" sz="1100" dirty="0" smtClean="0">
                          <a:latin typeface="Times New Roman" pitchFamily="18" charset="0"/>
                          <a:cs typeface="Times New Roman" pitchFamily="18" charset="0"/>
                        </a:rPr>
                        <a:t>Удобно расположили игровой материал в группе.</a:t>
                      </a:r>
                      <a:r>
                        <a:rPr lang="ru-RU" sz="1100" baseline="0" dirty="0" smtClean="0">
                          <a:latin typeface="Times New Roman" pitchFamily="18" charset="0"/>
                          <a:cs typeface="Times New Roman" pitchFamily="18" charset="0"/>
                        </a:rPr>
                        <a:t> Организовали уголок уединения. Игрушки в шкафах расположили так, чтобы их удобно было достать.</a:t>
                      </a:r>
                      <a:r>
                        <a:rPr kumimoji="0" lang="ru-RU" sz="1100" b="1" kern="1200" dirty="0" smtClean="0">
                          <a:solidFill>
                            <a:schemeClr val="tx1"/>
                          </a:solidFill>
                          <a:latin typeface="+mn-lt"/>
                          <a:ea typeface="+mn-ea"/>
                          <a:cs typeface="+mn-cs"/>
                        </a:rPr>
                        <a:t> и убрать после игры. Организовали уголок уединения. Пополнили театральный уголок разными видами театров, </a:t>
                      </a:r>
                      <a:r>
                        <a:rPr kumimoji="0" lang="ru-RU" sz="1100" b="1" kern="1200" dirty="0" err="1" smtClean="0">
                          <a:solidFill>
                            <a:schemeClr val="tx1"/>
                          </a:solidFill>
                          <a:latin typeface="+mn-lt"/>
                          <a:ea typeface="+mn-ea"/>
                          <a:cs typeface="+mn-cs"/>
                        </a:rPr>
                        <a:t>биобабо</a:t>
                      </a:r>
                      <a:r>
                        <a:rPr kumimoji="0" lang="ru-RU" sz="1100" b="1" kern="1200" dirty="0" smtClean="0">
                          <a:solidFill>
                            <a:schemeClr val="tx1"/>
                          </a:solidFill>
                          <a:latin typeface="+mn-lt"/>
                          <a:ea typeface="+mn-ea"/>
                          <a:cs typeface="+mn-cs"/>
                        </a:rPr>
                        <a:t>, настольный, пальчиковый, </a:t>
                      </a:r>
                      <a:r>
                        <a:rPr kumimoji="0" lang="ru-RU" sz="1100" b="1" kern="1200" dirty="0" err="1" smtClean="0">
                          <a:solidFill>
                            <a:schemeClr val="tx1"/>
                          </a:solidFill>
                          <a:latin typeface="+mn-lt"/>
                          <a:ea typeface="+mn-ea"/>
                          <a:cs typeface="+mn-cs"/>
                        </a:rPr>
                        <a:t>ложковый</a:t>
                      </a:r>
                      <a:r>
                        <a:rPr kumimoji="0" lang="ru-RU" sz="1100" b="1" kern="1200" dirty="0" smtClean="0">
                          <a:solidFill>
                            <a:schemeClr val="tx1"/>
                          </a:solidFill>
                          <a:latin typeface="+mn-lt"/>
                          <a:ea typeface="+mn-ea"/>
                          <a:cs typeface="+mn-cs"/>
                        </a:rPr>
                        <a:t>, изготовили ширму для кукольного театра, подобрали  и</a:t>
                      </a:r>
                      <a:endParaRPr lang="ru-RU" sz="1100" dirty="0">
                        <a:latin typeface="Times New Roman" pitchFamily="18" charset="0"/>
                        <a:cs typeface="Times New Roman" pitchFamily="18" charset="0"/>
                      </a:endParaRPr>
                    </a:p>
                  </a:txBody>
                  <a:tcPr>
                    <a:lnB w="12700" cmpd="sng">
                      <a:noFill/>
                    </a:lnB>
                  </a:tcPr>
                </a:tc>
                <a:tc>
                  <a:txBody>
                    <a:bodyPr/>
                    <a:lstStyle/>
                    <a:p>
                      <a:r>
                        <a:rPr lang="ru-RU" sz="1100" dirty="0" smtClean="0">
                          <a:latin typeface="Times New Roman" pitchFamily="18" charset="0"/>
                          <a:cs typeface="Times New Roman" pitchFamily="18" charset="0"/>
                        </a:rPr>
                        <a:t>Прежде всего пополнить книжный уголок</a:t>
                      </a:r>
                      <a:r>
                        <a:rPr lang="ru-RU" sz="1100" baseline="0" dirty="0" smtClean="0">
                          <a:latin typeface="Times New Roman" pitchFamily="18" charset="0"/>
                          <a:cs typeface="Times New Roman" pitchFamily="18" charset="0"/>
                        </a:rPr>
                        <a:t> книжки – раскладушки; книжки – панорамы; книжки обшитые тканью, представляющие собой ширму для разыгрывания кукольных спектаклей</a:t>
                      </a:r>
                      <a:r>
                        <a:rPr kumimoji="0" lang="ru-RU" sz="1800" kern="1200" dirty="0" smtClean="0">
                          <a:solidFill>
                            <a:schemeClr val="tx1"/>
                          </a:solidFill>
                          <a:latin typeface="+mn-lt"/>
                          <a:ea typeface="+mn-ea"/>
                          <a:cs typeface="+mn-cs"/>
                        </a:rPr>
                        <a:t>. </a:t>
                      </a:r>
                      <a:r>
                        <a:rPr kumimoji="0" lang="ru-RU" sz="1100" kern="1200" dirty="0" smtClean="0">
                          <a:solidFill>
                            <a:schemeClr val="tx1"/>
                          </a:solidFill>
                          <a:latin typeface="+mn-lt"/>
                          <a:ea typeface="+mn-ea"/>
                          <a:cs typeface="+mn-cs"/>
                        </a:rPr>
                        <a:t>В основе руководства режиссерскими играми лежит работа над текстом литературного произведения текст преподносится выразительно художественно при повторном чтении</a:t>
                      </a:r>
                      <a:endParaRPr lang="ru-RU" sz="1100" dirty="0">
                        <a:latin typeface="Times New Roman" pitchFamily="18" charset="0"/>
                        <a:cs typeface="Times New Roman" pitchFamily="18" charset="0"/>
                      </a:endParaRPr>
                    </a:p>
                  </a:txBody>
                  <a:tcPr>
                    <a:lnB w="12700" cmpd="sng">
                      <a:noFill/>
                    </a:lnB>
                  </a:tcPr>
                </a:tc>
                <a:tc>
                  <a:txBody>
                    <a:bodyPr/>
                    <a:lstStyle/>
                    <a:p>
                      <a:r>
                        <a:rPr lang="ru-RU" sz="1100" dirty="0" smtClean="0">
                          <a:latin typeface="Times New Roman" pitchFamily="18" charset="0"/>
                          <a:cs typeface="Times New Roman" pitchFamily="18" charset="0"/>
                        </a:rPr>
                        <a:t>Беседы по сказкам и ее содержанию: 1.Какие сказки ты знаешь? 2. Какая твоя любимая сказка?3.Назови любимого героя. 4. Чему учит сказка? 5.Чем заканчивается сказ</a:t>
                      </a:r>
                      <a:r>
                        <a:rPr kumimoji="0" lang="ru-RU" sz="1100" kern="1200" dirty="0" smtClean="0">
                          <a:solidFill>
                            <a:schemeClr val="tx1"/>
                          </a:solidFill>
                          <a:latin typeface="+mn-lt"/>
                          <a:ea typeface="+mn-ea"/>
                          <a:cs typeface="+mn-cs"/>
                        </a:rPr>
                        <a:t>6.Добрые и злые герои сказок. Этические беседы: «Моя семья», «Как я помогаю маме?», «Чем я могу порадовать бабушку и дедушку?», «Праздники в нашей семье», «Мои друзья», «Дружба», «Если друг попал в беду», «Как себя</a:t>
                      </a:r>
                      <a:endParaRPr lang="ru-RU" sz="1100" dirty="0">
                        <a:latin typeface="Times New Roman" pitchFamily="18" charset="0"/>
                        <a:cs typeface="Times New Roman" pitchFamily="18" charset="0"/>
                      </a:endParaRPr>
                    </a:p>
                  </a:txBody>
                  <a:tcPr>
                    <a:lnB w="12700" cmpd="sng">
                      <a:noFill/>
                    </a:lnB>
                  </a:tcPr>
                </a:tc>
                <a:tc>
                  <a:txBody>
                    <a:bodyPr/>
                    <a:lstStyle/>
                    <a:p>
                      <a:r>
                        <a:rPr lang="ru-RU" sz="1100" dirty="0" smtClean="0">
                          <a:latin typeface="Times New Roman" pitchFamily="18" charset="0"/>
                          <a:cs typeface="Times New Roman" pitchFamily="18" charset="0"/>
                        </a:rPr>
                        <a:t>Методы: - Внесение новой игрушки для стимулирования игры. – Чтение художественных произведений. Приемы: -Приглашения к сотрудничеству с воспитателем</a:t>
                      </a:r>
                      <a:r>
                        <a:rPr lang="ru-RU" sz="1100" baseline="0" dirty="0" smtClean="0">
                          <a:latin typeface="Times New Roman" pitchFamily="18" charset="0"/>
                          <a:cs typeface="Times New Roman" pitchFamily="18" charset="0"/>
                        </a:rPr>
                        <a:t> </a:t>
                      </a:r>
                      <a:r>
                        <a:rPr kumimoji="0" lang="ru-RU" sz="1100" kern="1200" dirty="0" smtClean="0">
                          <a:solidFill>
                            <a:schemeClr val="tx1"/>
                          </a:solidFill>
                          <a:latin typeface="+mn-lt"/>
                          <a:ea typeface="+mn-ea"/>
                          <a:cs typeface="+mn-cs"/>
                        </a:rPr>
                        <a:t>(давай расскажем сказку, я начну, а ты продолжишь).</a:t>
                      </a:r>
                      <a:r>
                        <a:rPr lang="ru-RU" sz="1100" dirty="0" smtClean="0">
                          <a:latin typeface="Times New Roman" pitchFamily="18" charset="0"/>
                          <a:cs typeface="Times New Roman" pitchFamily="18" charset="0"/>
                        </a:rPr>
                        <a:t> – Прием</a:t>
                      </a:r>
                      <a:r>
                        <a:rPr lang="ru-RU" sz="1100" baseline="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проблемного задания или</a:t>
                      </a:r>
                      <a:r>
                        <a:rPr lang="ru-RU" sz="1100" baseline="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ситуации.</a:t>
                      </a:r>
                      <a:r>
                        <a:rPr kumimoji="0" lang="ru-RU" sz="1800" kern="1200" dirty="0" smtClean="0">
                          <a:solidFill>
                            <a:schemeClr val="tx1"/>
                          </a:solidFill>
                          <a:latin typeface="+mn-lt"/>
                          <a:ea typeface="+mn-ea"/>
                          <a:cs typeface="+mn-cs"/>
                        </a:rPr>
                        <a:t> </a:t>
                      </a:r>
                      <a:r>
                        <a:rPr kumimoji="0" lang="ru-RU" sz="1100" kern="1200" dirty="0" smtClean="0">
                          <a:solidFill>
                            <a:schemeClr val="tx1"/>
                          </a:solidFill>
                          <a:latin typeface="+mn-lt"/>
                          <a:ea typeface="+mn-ea"/>
                          <a:cs typeface="+mn-cs"/>
                        </a:rPr>
                        <a:t>, беседа по просмотренному мультфильму и по содержанию сказки, в беседе выделялся </a:t>
                      </a:r>
                    </a:p>
                    <a:p>
                      <a:endParaRPr kumimoji="0" lang="ru-RU" sz="1100" kern="1200" dirty="0" smtClean="0">
                        <a:solidFill>
                          <a:schemeClr val="tx1"/>
                        </a:solidFill>
                        <a:latin typeface="+mn-lt"/>
                        <a:ea typeface="+mn-ea"/>
                        <a:cs typeface="+mn-cs"/>
                      </a:endParaRPr>
                    </a:p>
                    <a:p>
                      <a:endParaRPr kumimoji="0" lang="ru-RU" sz="1100" kern="1200" dirty="0" smtClean="0">
                        <a:solidFill>
                          <a:schemeClr val="tx1"/>
                        </a:solidFill>
                        <a:latin typeface="+mn-lt"/>
                        <a:ea typeface="+mn-ea"/>
                        <a:cs typeface="+mn-cs"/>
                      </a:endParaRPr>
                    </a:p>
                    <a:p>
                      <a:endParaRPr kumimoji="0" lang="ru-RU" sz="1100" kern="1200" dirty="0" smtClean="0">
                        <a:solidFill>
                          <a:schemeClr val="tx1"/>
                        </a:solidFill>
                        <a:latin typeface="+mn-lt"/>
                        <a:ea typeface="+mn-ea"/>
                        <a:cs typeface="+mn-cs"/>
                      </a:endParaRPr>
                    </a:p>
                    <a:p>
                      <a:endParaRPr kumimoji="0" lang="ru-RU" sz="1100" kern="1200" dirty="0" smtClean="0">
                        <a:solidFill>
                          <a:schemeClr val="tx1"/>
                        </a:solidFill>
                        <a:latin typeface="+mn-lt"/>
                        <a:ea typeface="+mn-ea"/>
                        <a:cs typeface="+mn-cs"/>
                      </a:endParaRPr>
                    </a:p>
                    <a:p>
                      <a:endParaRPr kumimoji="0" lang="ru-RU" sz="1100" kern="1200" dirty="0" smtClean="0">
                        <a:solidFill>
                          <a:schemeClr val="tx1"/>
                        </a:solidFill>
                        <a:latin typeface="+mn-lt"/>
                        <a:ea typeface="+mn-ea"/>
                        <a:cs typeface="+mn-cs"/>
                      </a:endParaRPr>
                    </a:p>
                  </a:txBody>
                  <a:tcPr>
                    <a:lnB w="12700" cmpd="sng">
                      <a:noFill/>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6583680"/>
          </a:xfrm>
        </p:spPr>
        <p:txBody>
          <a:bodyPr/>
          <a:lstStyle/>
          <a:p>
            <a:endParaRPr lang="ru-RU" dirty="0"/>
          </a:p>
        </p:txBody>
      </p:sp>
      <p:graphicFrame>
        <p:nvGraphicFramePr>
          <p:cNvPr id="4" name="Таблица 3"/>
          <p:cNvGraphicFramePr>
            <a:graphicFrameLocks noGrp="1"/>
          </p:cNvGraphicFramePr>
          <p:nvPr/>
        </p:nvGraphicFramePr>
        <p:xfrm>
          <a:off x="1403648" y="332656"/>
          <a:ext cx="7560840" cy="6525344"/>
        </p:xfrm>
        <a:graphic>
          <a:graphicData uri="http://schemas.openxmlformats.org/drawingml/2006/table">
            <a:tbl>
              <a:tblPr/>
              <a:tblGrid>
                <a:gridCol w="1771657"/>
                <a:gridCol w="2222499"/>
                <a:gridCol w="1783342"/>
                <a:gridCol w="1783342"/>
              </a:tblGrid>
              <a:tr h="6525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100" b="1" kern="1200" dirty="0" smtClean="0">
                          <a:solidFill>
                            <a:schemeClr val="tx1"/>
                          </a:solidFill>
                          <a:latin typeface="+mn-lt"/>
                          <a:ea typeface="+mn-ea"/>
                          <a:cs typeface="+mn-cs"/>
                        </a:rPr>
                        <a:t>пополнили игровой материал (фигурки животных диких и домашних, строительный материал, предметы заместители). Пополнили </a:t>
                      </a:r>
                      <a:r>
                        <a:rPr kumimoji="0" lang="ru-RU" sz="1100" b="1" kern="1200" dirty="0" err="1" smtClean="0">
                          <a:solidFill>
                            <a:schemeClr val="tx1"/>
                          </a:solidFill>
                          <a:latin typeface="+mn-lt"/>
                          <a:ea typeface="+mn-ea"/>
                          <a:cs typeface="+mn-cs"/>
                        </a:rPr>
                        <a:t>полуфункциональными</a:t>
                      </a:r>
                      <a:r>
                        <a:rPr kumimoji="0" lang="ru-RU" sz="1100" b="1" kern="1200" dirty="0" smtClean="0">
                          <a:solidFill>
                            <a:schemeClr val="tx1"/>
                          </a:solidFill>
                          <a:latin typeface="+mn-lt"/>
                          <a:ea typeface="+mn-ea"/>
                          <a:cs typeface="+mn-cs"/>
                        </a:rPr>
                        <a:t> предметами.</a:t>
                      </a:r>
                      <a:endParaRPr lang="ru-RU" sz="1100" dirty="0" smtClean="0">
                        <a:latin typeface="Times New Roman" pitchFamily="18" charset="0"/>
                        <a:cs typeface="Times New Roman" pitchFamily="18" charset="0"/>
                      </a:endParaRPr>
                    </a:p>
                    <a:p>
                      <a:endParaRPr lang="ru-RU"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kumimoji="0" lang="ru-RU" sz="1100" kern="1200" dirty="0" smtClean="0">
                          <a:solidFill>
                            <a:schemeClr val="tx1"/>
                          </a:solidFill>
                          <a:latin typeface="+mn-lt"/>
                          <a:ea typeface="+mn-ea"/>
                          <a:cs typeface="+mn-cs"/>
                        </a:rPr>
                        <a:t>вовлекают детей в анализ содержания. Рекомендуется составление словесного портрета героя, фантазирование по поводу его дома, взаимоотношения с родителями, друзьями, его любимых блюд, занятий, игр. Сочинение различных случаев из жизни героя, непредусмотренных инсценировкой. Анализ придуманных поступков, содержания, подводить к осознанию мотивов поступков персонажей. Обогащению детей художественными средствами передачи образа способствуют этюды из прочитанного произведения или выбор любого события из сказки и его розыгрыш (зрители угадывают). Работа по обучению рассказыванию строится по  структуре: 1.первичное чтение произведения;2.вторичное чтение произведения;</a:t>
                      </a:r>
                    </a:p>
                    <a:p>
                      <a:r>
                        <a:rPr kumimoji="0" lang="ru-RU" sz="1100" kern="1200" dirty="0" smtClean="0">
                          <a:solidFill>
                            <a:schemeClr val="tx1"/>
                          </a:solidFill>
                          <a:latin typeface="+mn-lt"/>
                          <a:ea typeface="+mn-ea"/>
                          <a:cs typeface="+mn-cs"/>
                        </a:rPr>
                        <a:t>3.Беседа и анализ содержание художественного произведения; 4.Рассказывание произведения или отрывка.</a:t>
                      </a:r>
                    </a:p>
                    <a:p>
                      <a:r>
                        <a:rPr kumimoji="0" lang="ru-RU" sz="1100" kern="1200" dirty="0" smtClean="0">
                          <a:solidFill>
                            <a:schemeClr val="tx1"/>
                          </a:solidFill>
                          <a:latin typeface="+mn-lt"/>
                          <a:ea typeface="+mn-ea"/>
                          <a:cs typeface="+mn-cs"/>
                        </a:rPr>
                        <a:t> </a:t>
                      </a:r>
                    </a:p>
                    <a:p>
                      <a:r>
                        <a:rPr lang="ru-RU" sz="1100" baseline="0" dirty="0" smtClean="0">
                          <a:latin typeface="Times New Roman" pitchFamily="18" charset="0"/>
                          <a:cs typeface="Times New Roman" pitchFamily="18" charset="0"/>
                        </a:rPr>
                        <a:t>.</a:t>
                      </a:r>
                      <a:endParaRPr lang="ru-RU" sz="1100" dirty="0" smtClean="0">
                        <a:latin typeface="Times New Roman" pitchFamily="18" charset="0"/>
                        <a:cs typeface="Times New Roman" pitchFamily="18" charset="0"/>
                      </a:endParaRPr>
                    </a:p>
                    <a:p>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100" kern="1200" dirty="0" smtClean="0">
                          <a:solidFill>
                            <a:schemeClr val="tx1"/>
                          </a:solidFill>
                          <a:latin typeface="+mn-lt"/>
                          <a:ea typeface="+mn-ea"/>
                          <a:cs typeface="+mn-cs"/>
                        </a:rPr>
                        <a:t>вести на улице?», «Мы любим природу, природа любит нас», «Как животные помогают человеку?», «Животные которые живут в моем доме», «Как узнать, что чувствуют растения, животные при встрече с нами?», «Почему Оленька не сорвала цветок?» (</a:t>
                      </a:r>
                      <a:r>
                        <a:rPr kumimoji="0" lang="ru-RU" sz="1100" kern="1200" dirty="0" err="1" smtClean="0">
                          <a:solidFill>
                            <a:schemeClr val="tx1"/>
                          </a:solidFill>
                          <a:latin typeface="+mn-lt"/>
                          <a:ea typeface="+mn-ea"/>
                          <a:cs typeface="+mn-cs"/>
                        </a:rPr>
                        <a:t>В.Сухамлинский</a:t>
                      </a:r>
                      <a:r>
                        <a:rPr kumimoji="0" lang="ru-RU" sz="1100" kern="1200" dirty="0" smtClean="0">
                          <a:solidFill>
                            <a:schemeClr val="tx1"/>
                          </a:solidFill>
                          <a:latin typeface="+mn-lt"/>
                          <a:ea typeface="+mn-ea"/>
                          <a:cs typeface="+mn-cs"/>
                        </a:rPr>
                        <a:t>). «Что значит быть вежливым, культурным?», «Волшебные слова», «Почему мы разные?», «Расскажи мне о себе», «Беседы по репродукциям картин» (В.Васнецова, З.Серебряковой, М.Савицкого). «Уважение старшего в семье», «Уроки вежливости», «Рыцарский этикет», «Что значит слово «бюджет»?», «Можно ли требовать у родителей купить тебе игрушку?», «Эмоции человека» (с опорой на фотографии пиктограммы) и т.д. </a:t>
                      </a:r>
                      <a:endParaRPr lang="ru-RU" sz="1100" dirty="0" smtClean="0">
                        <a:latin typeface="Times New Roman" pitchFamily="18" charset="0"/>
                        <a:cs typeface="Times New Roman" pitchFamily="18" charset="0"/>
                      </a:endParaRPr>
                    </a:p>
                    <a:p>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u-RU" sz="1100" kern="1200" dirty="0" smtClean="0">
                          <a:solidFill>
                            <a:schemeClr val="tx1"/>
                          </a:solidFill>
                          <a:latin typeface="+mn-lt"/>
                          <a:ea typeface="+mn-ea"/>
                          <a:cs typeface="+mn-cs"/>
                        </a:rPr>
                        <a:t>Портрет персонажей,</a:t>
                      </a:r>
                      <a:r>
                        <a:rPr kumimoji="0" lang="ru-RU" sz="1100" kern="1200" baseline="0" dirty="0" smtClean="0">
                          <a:solidFill>
                            <a:schemeClr val="tx1"/>
                          </a:solidFill>
                          <a:latin typeface="+mn-lt"/>
                          <a:ea typeface="+mn-ea"/>
                          <a:cs typeface="+mn-cs"/>
                        </a:rPr>
                        <a:t> например лисы хитрые, вертлявые. </a:t>
                      </a:r>
                      <a:r>
                        <a:rPr kumimoji="0" lang="ru-RU" sz="1100" kern="1200" dirty="0" smtClean="0">
                          <a:solidFill>
                            <a:schemeClr val="tx1"/>
                          </a:solidFill>
                          <a:latin typeface="+mn-lt"/>
                          <a:ea typeface="+mn-ea"/>
                          <a:cs typeface="+mn-cs"/>
                        </a:rPr>
                        <a:t>Пересказ сказки.</a:t>
                      </a:r>
                    </a:p>
                    <a:p>
                      <a:r>
                        <a:rPr kumimoji="0" lang="ru-RU" sz="1100" kern="1200" dirty="0" smtClean="0">
                          <a:solidFill>
                            <a:schemeClr val="tx1"/>
                          </a:solidFill>
                          <a:latin typeface="+mn-lt"/>
                          <a:ea typeface="+mn-ea"/>
                          <a:cs typeface="+mn-cs"/>
                        </a:rPr>
                        <a:t>-Рассказ педагога.</a:t>
                      </a:r>
                    </a:p>
                    <a:p>
                      <a:r>
                        <a:rPr kumimoji="0" lang="ru-RU" sz="1100" kern="1200" dirty="0" smtClean="0">
                          <a:solidFill>
                            <a:schemeClr val="tx1"/>
                          </a:solidFill>
                          <a:latin typeface="+mn-lt"/>
                          <a:ea typeface="+mn-ea"/>
                          <a:cs typeface="+mn-cs"/>
                        </a:rPr>
                        <a:t>Рассматривание иллюстраций с героями.</a:t>
                      </a:r>
                    </a:p>
                    <a:p>
                      <a:r>
                        <a:rPr kumimoji="0" lang="ru-RU" sz="1100" kern="1200" dirty="0" smtClean="0">
                          <a:solidFill>
                            <a:schemeClr val="tx1"/>
                          </a:solidFill>
                          <a:latin typeface="+mn-lt"/>
                          <a:ea typeface="+mn-ea"/>
                          <a:cs typeface="+mn-cs"/>
                        </a:rPr>
                        <a:t>Моделирование.</a:t>
                      </a:r>
                    </a:p>
                    <a:p>
                      <a:r>
                        <a:rPr kumimoji="0" lang="ru-RU" sz="1100" kern="1200" dirty="0" smtClean="0">
                          <a:solidFill>
                            <a:schemeClr val="tx1"/>
                          </a:solidFill>
                          <a:latin typeface="+mn-lt"/>
                          <a:ea typeface="+mn-ea"/>
                          <a:cs typeface="+mn-cs"/>
                        </a:rPr>
                        <a:t>-Совместная игра с ребенком, как  образец развития режиссерской игры.</a:t>
                      </a:r>
                    </a:p>
                    <a:p>
                      <a:r>
                        <a:rPr kumimoji="0" lang="ru-RU" sz="1100" kern="1200" dirty="0" smtClean="0">
                          <a:solidFill>
                            <a:schemeClr val="tx1"/>
                          </a:solidFill>
                          <a:latin typeface="+mn-lt"/>
                          <a:ea typeface="+mn-ea"/>
                          <a:cs typeface="+mn-cs"/>
                        </a:rPr>
                        <a:t>-Метод провокации.</a:t>
                      </a:r>
                    </a:p>
                    <a:p>
                      <a:r>
                        <a:rPr kumimoji="0" lang="ru-RU" sz="1100" kern="1200" dirty="0" smtClean="0">
                          <a:solidFill>
                            <a:schemeClr val="tx1"/>
                          </a:solidFill>
                          <a:latin typeface="+mn-lt"/>
                          <a:ea typeface="+mn-ea"/>
                          <a:cs typeface="+mn-cs"/>
                        </a:rPr>
                        <a:t>- Придумай и покажи сказку: на столе раскладывались разные игрушки для внимания ребенка с целью придумать сказку.</a:t>
                      </a:r>
                    </a:p>
                    <a:p>
                      <a:r>
                        <a:rPr kumimoji="0" lang="ru-RU" sz="1100" kern="1200" dirty="0" smtClean="0">
                          <a:solidFill>
                            <a:schemeClr val="tx1"/>
                          </a:solidFill>
                          <a:latin typeface="+mn-lt"/>
                          <a:ea typeface="+mn-ea"/>
                          <a:cs typeface="+mn-cs"/>
                        </a:rPr>
                        <a:t>- Проблемный вопрос: Подумай и скажи: «Как мама может вернуться домой?»</a:t>
                      </a:r>
                    </a:p>
                    <a:p>
                      <a:r>
                        <a:rPr kumimoji="0" lang="ru-RU" sz="1100" kern="1200" dirty="0" smtClean="0">
                          <a:solidFill>
                            <a:schemeClr val="tx1"/>
                          </a:solidFill>
                          <a:latin typeface="+mn-lt"/>
                          <a:ea typeface="+mn-ea"/>
                          <a:cs typeface="+mn-cs"/>
                        </a:rPr>
                        <a:t>Приемы:</a:t>
                      </a:r>
                    </a:p>
                    <a:p>
                      <a:r>
                        <a:rPr kumimoji="0" lang="ru-RU" sz="1100" kern="1200" dirty="0" smtClean="0">
                          <a:solidFill>
                            <a:schemeClr val="tx1"/>
                          </a:solidFill>
                          <a:latin typeface="+mn-lt"/>
                          <a:ea typeface="+mn-ea"/>
                          <a:cs typeface="+mn-cs"/>
                        </a:rPr>
                        <a:t>-Прием проблемного задания или ситуации (Как незнайка попадет на луну?).</a:t>
                      </a:r>
                    </a:p>
                    <a:p>
                      <a:r>
                        <a:rPr kumimoji="0" lang="ru-RU" sz="1100" kern="1200" dirty="0" smtClean="0">
                          <a:solidFill>
                            <a:schemeClr val="tx1"/>
                          </a:solidFill>
                          <a:latin typeface="+mn-lt"/>
                          <a:ea typeface="+mn-ea"/>
                          <a:cs typeface="+mn-cs"/>
                        </a:rPr>
                        <a:t>-Сюрпризный момент, к нам в гости пришли красивые и интересные друзья, давайте мы с ними поиграем.</a:t>
                      </a:r>
                    </a:p>
                    <a:p>
                      <a:endParaRPr lang="ru-RU" sz="1100" dirty="0" smtClean="0">
                        <a:latin typeface="Times New Roman" pitchFamily="18" charset="0"/>
                        <a:cs typeface="Times New Roman" pitchFamily="18" charset="0"/>
                      </a:endParaRPr>
                    </a:p>
                    <a:p>
                      <a:endParaRPr lang="ru-RU" sz="1100"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1196894"/>
          </a:xfrm>
        </p:spPr>
        <p:txBody>
          <a:bodyPr>
            <a:normAutofit fontScale="90000"/>
          </a:bodyPr>
          <a:lstStyle/>
          <a:p>
            <a:r>
              <a:rPr lang="ru-RU" dirty="0" smtClean="0"/>
              <a:t>Чтение произведения Х.К. Андерсена «Гадкий утёнок».</a:t>
            </a:r>
            <a:endParaRPr lang="ru-RU" dirty="0"/>
          </a:p>
        </p:txBody>
      </p:sp>
      <p:sp>
        <p:nvSpPr>
          <p:cNvPr id="3" name="Подзаголовок 2"/>
          <p:cNvSpPr>
            <a:spLocks noGrp="1"/>
          </p:cNvSpPr>
          <p:nvPr>
            <p:ph type="subTitle" idx="1"/>
          </p:nvPr>
        </p:nvSpPr>
        <p:spPr>
          <a:xfrm>
            <a:off x="2267744" y="2348880"/>
            <a:ext cx="5688632" cy="4387248"/>
          </a:xfrm>
        </p:spPr>
        <p:txBody>
          <a:bodyPr/>
          <a:lstStyle/>
          <a:p>
            <a:endParaRPr lang="ru-RU" dirty="0"/>
          </a:p>
        </p:txBody>
      </p:sp>
      <p:pic>
        <p:nvPicPr>
          <p:cNvPr id="4" name="Рисунок 3" descr="C:\Users\Владелец\Рабочий стол\Новая папка\P6050152.JPG"/>
          <p:cNvPicPr/>
          <p:nvPr/>
        </p:nvPicPr>
        <p:blipFill>
          <a:blip r:embed="rId2" cstate="print"/>
          <a:srcRect/>
          <a:stretch>
            <a:fillRect/>
          </a:stretch>
        </p:blipFill>
        <p:spPr bwMode="auto">
          <a:xfrm>
            <a:off x="2411759" y="2204864"/>
            <a:ext cx="5472609" cy="417646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Этическая беседа «Как животные помогают человеку»</a:t>
            </a:r>
            <a:endParaRPr lang="ru-RU" dirty="0"/>
          </a:p>
        </p:txBody>
      </p:sp>
      <p:sp>
        <p:nvSpPr>
          <p:cNvPr id="3" name="Подзаголовок 2"/>
          <p:cNvSpPr>
            <a:spLocks noGrp="1"/>
          </p:cNvSpPr>
          <p:nvPr>
            <p:ph type="subTitle" idx="1"/>
          </p:nvPr>
        </p:nvSpPr>
        <p:spPr>
          <a:xfrm>
            <a:off x="2195736" y="2276872"/>
            <a:ext cx="5976664" cy="4248472"/>
          </a:xfrm>
        </p:spPr>
        <p:txBody>
          <a:bodyPr/>
          <a:lstStyle/>
          <a:p>
            <a:endParaRPr lang="ru-RU" dirty="0"/>
          </a:p>
        </p:txBody>
      </p:sp>
      <p:pic>
        <p:nvPicPr>
          <p:cNvPr id="4" name="Рисунок 3" descr="C:\Users\Владелец\Рабочий стол\Новая папка\P6050154.JPG"/>
          <p:cNvPicPr/>
          <p:nvPr/>
        </p:nvPicPr>
        <p:blipFill>
          <a:blip r:embed="rId2" cstate="print"/>
          <a:srcRect/>
          <a:stretch>
            <a:fillRect/>
          </a:stretch>
        </p:blipFill>
        <p:spPr bwMode="auto">
          <a:xfrm>
            <a:off x="2195736" y="2276872"/>
            <a:ext cx="5976664" cy="417646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Контрольный этап эксперимента.</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effectLst/>
                <a:latin typeface="Times New Roman" pitchFamily="18" charset="0"/>
                <a:cs typeface="Times New Roman" pitchFamily="18" charset="0"/>
              </a:rPr>
              <a:t>Структура показателей уровня развития режиссерской игры по результатам диагностики обследования контрольного эксперимента в процентном отношении представлена на рисунке 2</a:t>
            </a:r>
            <a:br>
              <a:rPr lang="ru-RU" sz="2200" dirty="0" smtClean="0">
                <a:effectLst/>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graphicFrame>
        <p:nvGraphicFramePr>
          <p:cNvPr id="3" name="Диаграмма 2"/>
          <p:cNvGraphicFramePr/>
          <p:nvPr/>
        </p:nvGraphicFramePr>
        <p:xfrm>
          <a:off x="2843808" y="2060848"/>
          <a:ext cx="4320480" cy="2465437"/>
        </p:xfrm>
        <a:graphic>
          <a:graphicData uri="http://schemas.openxmlformats.org/drawingml/2006/chart">
            <c:chart xmlns:c="http://schemas.openxmlformats.org/drawingml/2006/chart" xmlns:r="http://schemas.openxmlformats.org/officeDocument/2006/relationships" r:id="rId2"/>
          </a:graphicData>
        </a:graphic>
      </p:graphicFrame>
      <p:sp>
        <p:nvSpPr>
          <p:cNvPr id="22529" name="Rectangle 1"/>
          <p:cNvSpPr>
            <a:spLocks noChangeArrowheads="1"/>
          </p:cNvSpPr>
          <p:nvPr/>
        </p:nvSpPr>
        <p:spPr bwMode="auto">
          <a:xfrm>
            <a:off x="1043608" y="4633070"/>
            <a:ext cx="784887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результатам  проведения диагностики на контрольном этапе в группе были выявлены следующие результаты: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Диагностика показала повышение уровня развития умений в экспериментальной группе, состоящей из шести человек.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3658736"/>
          </a:xfrm>
        </p:spPr>
        <p:txBody>
          <a:bodyPr>
            <a:normAutofit fontScale="90000"/>
          </a:bodyPr>
          <a:lstStyle/>
          <a:p>
            <a:r>
              <a:rPr lang="ru-RU" sz="3100" dirty="0" smtClean="0">
                <a:effectLst/>
                <a:latin typeface="Times New Roman" pitchFamily="18" charset="0"/>
                <a:cs typeface="Times New Roman" pitchFamily="18" charset="0"/>
              </a:rPr>
              <a:t/>
            </a:r>
            <a:br>
              <a:rPr lang="ru-RU" sz="3100" dirty="0" smtClean="0">
                <a:effectLst/>
                <a:latin typeface="Times New Roman" pitchFamily="18" charset="0"/>
                <a:cs typeface="Times New Roman" pitchFamily="18" charset="0"/>
              </a:rPr>
            </a:br>
            <a:r>
              <a:rPr lang="ru-RU" sz="3100" dirty="0" smtClean="0">
                <a:effectLst/>
                <a:latin typeface="Times New Roman" pitchFamily="18" charset="0"/>
                <a:cs typeface="Times New Roman" pitchFamily="18" charset="0"/>
              </a:rPr>
              <a:t/>
            </a:r>
            <a:br>
              <a:rPr lang="ru-RU" sz="3100" dirty="0" smtClean="0">
                <a:effectLst/>
                <a:latin typeface="Times New Roman" pitchFamily="18" charset="0"/>
                <a:cs typeface="Times New Roman" pitchFamily="18" charset="0"/>
              </a:rPr>
            </a:br>
            <a:r>
              <a:rPr lang="ru-RU" sz="3100" dirty="0" smtClean="0">
                <a:effectLst/>
                <a:latin typeface="Times New Roman" pitchFamily="18" charset="0"/>
                <a:cs typeface="Times New Roman" pitchFamily="18" charset="0"/>
              </a:rPr>
              <a:t/>
            </a:r>
            <a:br>
              <a:rPr lang="ru-RU" sz="3100" dirty="0" smtClean="0">
                <a:effectLst/>
                <a:latin typeface="Times New Roman" pitchFamily="18" charset="0"/>
                <a:cs typeface="Times New Roman" pitchFamily="18" charset="0"/>
              </a:rPr>
            </a:br>
            <a:r>
              <a:rPr lang="ru-RU" sz="3100" dirty="0" smtClean="0">
                <a:effectLst/>
                <a:latin typeface="Times New Roman" pitchFamily="18" charset="0"/>
                <a:cs typeface="Times New Roman" pitchFamily="18" charset="0"/>
              </a:rPr>
              <a:t/>
            </a:r>
            <a:br>
              <a:rPr lang="ru-RU" sz="3100" dirty="0" smtClean="0">
                <a:effectLst/>
                <a:latin typeface="Times New Roman" pitchFamily="18" charset="0"/>
                <a:cs typeface="Times New Roman" pitchFamily="18" charset="0"/>
              </a:rPr>
            </a:br>
            <a:r>
              <a:rPr lang="ru-RU" sz="3100" dirty="0" smtClean="0">
                <a:effectLst/>
                <a:latin typeface="Times New Roman" pitchFamily="18" charset="0"/>
                <a:cs typeface="Times New Roman" pitchFamily="18" charset="0"/>
              </a:rPr>
              <a:t/>
            </a:r>
            <a:br>
              <a:rPr lang="ru-RU" sz="3100" dirty="0" smtClean="0">
                <a:effectLst/>
                <a:latin typeface="Times New Roman" pitchFamily="18" charset="0"/>
                <a:cs typeface="Times New Roman" pitchFamily="18" charset="0"/>
              </a:rPr>
            </a:br>
            <a:r>
              <a:rPr lang="ru-RU" sz="3100" dirty="0" smtClean="0">
                <a:effectLst/>
                <a:latin typeface="Times New Roman" pitchFamily="18" charset="0"/>
                <a:cs typeface="Times New Roman" pitchFamily="18" charset="0"/>
              </a:rPr>
              <a:t/>
            </a:r>
            <a:br>
              <a:rPr lang="ru-RU" sz="3100" dirty="0" smtClean="0">
                <a:effectLst/>
                <a:latin typeface="Times New Roman" pitchFamily="18" charset="0"/>
                <a:cs typeface="Times New Roman" pitchFamily="18" charset="0"/>
              </a:rPr>
            </a:br>
            <a:r>
              <a:rPr lang="ru-RU" sz="3100" dirty="0" smtClean="0">
                <a:effectLst/>
                <a:latin typeface="Times New Roman" pitchFamily="18" charset="0"/>
                <a:cs typeface="Times New Roman" pitchFamily="18" charset="0"/>
              </a:rPr>
              <a:t>Успешному усвоению игровых умений будет способствовать специально подобранные  методы и приемы. Мы убедились, что такие методы и приемы как (чтение художественной литературы, беседа, пересказ, рассказ педагога, совместная игра с ребенком, моделирование, вопросы, внесение новых игрушек, проблемные ситуации) расширили тематику режиссерской игры, например, сначала были примитивные сюжеты, а затем сюжет расширился, стал более интересным, содержательным. </a:t>
            </a:r>
            <a:r>
              <a:rPr lang="ru-RU" sz="1400" dirty="0" smtClean="0"/>
              <a:t/>
            </a:r>
            <a:br>
              <a:rPr lang="ru-RU" sz="1400" dirty="0" smtClean="0"/>
            </a:br>
            <a:endParaRPr lang="ru-RU" sz="1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Метод проблемного вопроса, после которого наблюдается развитие режиссёрской игры.</a:t>
            </a:r>
            <a:endParaRPr lang="ru-RU" dirty="0"/>
          </a:p>
        </p:txBody>
      </p:sp>
      <p:sp>
        <p:nvSpPr>
          <p:cNvPr id="3" name="Подзаголовок 2"/>
          <p:cNvSpPr>
            <a:spLocks noGrp="1"/>
          </p:cNvSpPr>
          <p:nvPr>
            <p:ph type="subTitle" idx="1"/>
          </p:nvPr>
        </p:nvSpPr>
        <p:spPr>
          <a:xfrm>
            <a:off x="2411760" y="2204864"/>
            <a:ext cx="5347320" cy="4176464"/>
          </a:xfrm>
        </p:spPr>
        <p:txBody>
          <a:bodyPr/>
          <a:lstStyle/>
          <a:p>
            <a:endParaRPr lang="ru-RU" dirty="0"/>
          </a:p>
        </p:txBody>
      </p:sp>
      <p:pic>
        <p:nvPicPr>
          <p:cNvPr id="4" name="Рисунок 3" descr="C:\Users\Владелец\Рабочий стол\Новая папка\P6040148.JPG"/>
          <p:cNvPicPr/>
          <p:nvPr/>
        </p:nvPicPr>
        <p:blipFill>
          <a:blip r:embed="rId2" cstate="print"/>
          <a:srcRect/>
          <a:stretch>
            <a:fillRect/>
          </a:stretch>
        </p:blipFill>
        <p:spPr bwMode="auto">
          <a:xfrm>
            <a:off x="2483768" y="2204864"/>
            <a:ext cx="5328592" cy="396044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200" dirty="0" smtClean="0"/>
              <a:t> Проблемный вопрос: Подумай и скажи, как Маша может вернуться домой к бабушке и дедушке?  </a:t>
            </a:r>
            <a:r>
              <a:rPr lang="ru-RU" dirty="0" smtClean="0"/>
              <a:t/>
            </a:r>
            <a:br>
              <a:rPr lang="ru-RU" dirty="0" smtClean="0"/>
            </a:br>
            <a:endParaRPr lang="ru-RU" dirty="0"/>
          </a:p>
        </p:txBody>
      </p:sp>
      <p:sp>
        <p:nvSpPr>
          <p:cNvPr id="3" name="Подзаголовок 2"/>
          <p:cNvSpPr>
            <a:spLocks noGrp="1"/>
          </p:cNvSpPr>
          <p:nvPr>
            <p:ph type="subTitle" idx="1"/>
          </p:nvPr>
        </p:nvSpPr>
        <p:spPr>
          <a:xfrm>
            <a:off x="2699792" y="1916832"/>
            <a:ext cx="5256584" cy="4248472"/>
          </a:xfrm>
        </p:spPr>
        <p:txBody>
          <a:bodyPr/>
          <a:lstStyle/>
          <a:p>
            <a:endParaRPr lang="ru-RU" dirty="0"/>
          </a:p>
        </p:txBody>
      </p:sp>
      <p:pic>
        <p:nvPicPr>
          <p:cNvPr id="4" name="Рисунок 3" descr="C:\Users\Владелец\Рабочий стол\Новая папка\P6040149.JPG"/>
          <p:cNvPicPr/>
          <p:nvPr/>
        </p:nvPicPr>
        <p:blipFill>
          <a:blip r:embed="rId2" cstate="print"/>
          <a:srcRect/>
          <a:stretch>
            <a:fillRect/>
          </a:stretch>
        </p:blipFill>
        <p:spPr bwMode="auto">
          <a:xfrm>
            <a:off x="2699792" y="1844824"/>
            <a:ext cx="5256584" cy="453650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548680"/>
            <a:ext cx="7498080" cy="1368152"/>
          </a:xfrm>
        </p:spPr>
        <p:txBody>
          <a:bodyPr>
            <a:normAutofit fontScale="90000"/>
          </a:bodyPr>
          <a:lstStyle/>
          <a:p>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3100" dirty="0" smtClean="0">
                <a:effectLst>
                  <a:outerShdw blurRad="38100" dist="38100" dir="2700000" algn="tl">
                    <a:srgbClr val="000000">
                      <a:alpha val="43137"/>
                    </a:srgbClr>
                  </a:outerShdw>
                </a:effectLst>
                <a:latin typeface="Times New Roman" pitchFamily="18" charset="0"/>
                <a:cs typeface="Times New Roman" pitchFamily="18" charset="0"/>
              </a:rPr>
              <a:t>Приоритетной целью дошкольного воспитания  и обучения является развитие дошкольника на основе его ведущей деятельности, т.е. игры. Самой привлекательной деятельностью для ребенка являются именно творческие игры т.к. все исследователи единодушно отмечали, что игра является наиболее свободной, непринужденной деятельностью ребенка, в игре он делает только то, что хочет сам. При этом творческие игры являются одним из важнейших средств всестороннего развития личности. </a:t>
            </a:r>
            <a:endParaRPr lang="ru-RU" sz="31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Вывод:</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Таким образом, эффективность комплексного использования методов и приемов в формировании режиссерской игры доказано. Проводимое нами исследование показало, что цель достигнута, а гипотеза подтверждена.</a:t>
            </a:r>
            <a:br>
              <a:rPr lang="ru-RU" sz="3200" dirty="0" smtClean="0">
                <a:effectLst/>
                <a:latin typeface="Times New Roman" pitchFamily="18" charset="0"/>
                <a:cs typeface="Times New Roman" pitchFamily="18" charset="0"/>
              </a:rPr>
            </a:br>
            <a:endParaRPr lang="ru-RU" sz="3200" dirty="0">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6700" dirty="0" smtClean="0">
                <a:solidFill>
                  <a:srgbClr val="7030A0"/>
                </a:solidFill>
              </a:rPr>
              <a:t>Спасибо за внимание!</a:t>
            </a:r>
            <a:endParaRPr lang="ru-RU" sz="6700"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2400" dirty="0" smtClean="0"/>
              <a:t>Актуальность</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Проблема развития и формирования режиссерской игры в дошкольном возрасте является актуальной, на это указывают педагоги, которые изучали режиссерскую игру, такие как Е.М. </a:t>
            </a:r>
            <a:r>
              <a:rPr lang="ru-RU" sz="2400" dirty="0" err="1" smtClean="0"/>
              <a:t>Гаспарова</a:t>
            </a:r>
            <a:r>
              <a:rPr lang="ru-RU" sz="2400" dirty="0" smtClean="0"/>
              <a:t>, Е.Е. Кравцова, Н.А. Короткова, С.Л. Новоселова и Л.В. Артемова, О.В. Солнцева и др. </a:t>
            </a:r>
            <a:r>
              <a:rPr lang="ru-RU" sz="2400" dirty="0" err="1" smtClean="0"/>
              <a:t>Гаспарова</a:t>
            </a:r>
            <a:r>
              <a:rPr lang="ru-RU" sz="2400" dirty="0" smtClean="0"/>
              <a:t> , Е.М. и Кравцова Е.Е. относят режиссерскую игру к разновидности сюжетно ролевых игр. Артемова Л.В. относит режиссерскую игру к театральным играм и предлагает классификацию режиссерских игр в соответствии с разнообразием театров в детском саду. </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188640"/>
            <a:ext cx="7118608" cy="720080"/>
          </a:xfrm>
        </p:spPr>
        <p:txBody>
          <a:bodyPr>
            <a:normAutofit/>
          </a:bodyPr>
          <a:lstStyle/>
          <a:p>
            <a:r>
              <a:rPr lang="ru-RU" sz="2000" dirty="0" smtClean="0"/>
              <a:t>В своих работах они раскрыли сущность режиссерской игры,       ее влияние на всестороннее развитие.</a:t>
            </a:r>
          </a:p>
        </p:txBody>
      </p:sp>
      <p:sp>
        <p:nvSpPr>
          <p:cNvPr id="3" name="Подзаголовок 2"/>
          <p:cNvSpPr>
            <a:spLocks noGrp="1"/>
          </p:cNvSpPr>
          <p:nvPr>
            <p:ph type="subTitle" idx="1"/>
          </p:nvPr>
        </p:nvSpPr>
        <p:spPr>
          <a:xfrm>
            <a:off x="1475656" y="836712"/>
            <a:ext cx="7406640" cy="5832648"/>
          </a:xfrm>
        </p:spPr>
        <p:txBody>
          <a:bodyPr>
            <a:normAutofit fontScale="40000" lnSpcReduction="20000"/>
          </a:bodyPr>
          <a:lstStyle/>
          <a:p>
            <a:r>
              <a:rPr lang="ru-RU" sz="5000" dirty="0" smtClean="0"/>
              <a:t>Показали, как игра изменяется, на протяжении дошкольного возраста результат исследования режиссерской игры нашли отражение в современных образовательных программах таких как «Детство», «Развитие» но, к сожалению, в педагогической практике  режиссерская игра не заняла должного места. Наши наблюдения показали, что в группах создаются условия для режиссерской игры (предметные игрушки, предметы заместители, создание игрового пространства, места и времени для игры и др.) Но педагоги затрудняются в организации данного вида игр. Я предположила, что это может быть связанно с тем, что в типовой программе режиссерские игры невыделенны как особый вид творческой деятельности ребенка, а в методической литературе недостаточно конкретизирована методика организации режиссерской игры. Поэтому меня заинтересовало, какие методы и приемы будут способствовать формированию режиссерской игры.</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88640"/>
            <a:ext cx="7498080" cy="1228680"/>
          </a:xfrm>
        </p:spPr>
        <p:txBody>
          <a:bodyPr>
            <a:normAutofit fontScale="90000"/>
          </a:bodyPr>
          <a:lstStyle/>
          <a:p>
            <a:pPr algn="ct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Методологический аппарат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t>Проблема: Какие методы и приёмы будут способствовать формированию режиссерской игры. </a:t>
            </a:r>
            <a:br>
              <a:rPr lang="ru-RU" sz="3100" dirty="0" smtClean="0"/>
            </a:br>
            <a:r>
              <a:rPr lang="ru-RU" sz="3100" dirty="0" smtClean="0"/>
              <a:t>   Объект: Формирование режиссёрской игры.</a:t>
            </a:r>
            <a:br>
              <a:rPr lang="ru-RU" sz="3100" dirty="0" smtClean="0"/>
            </a:br>
            <a:r>
              <a:rPr lang="ru-RU" sz="3100" dirty="0" smtClean="0"/>
              <a:t>   Предмет: Методы и приемы формирования режиссерской игры. </a:t>
            </a:r>
            <a:br>
              <a:rPr lang="ru-RU" sz="3100" dirty="0" smtClean="0"/>
            </a:br>
            <a:r>
              <a:rPr lang="ru-RU" sz="3100" dirty="0" smtClean="0"/>
              <a:t>   Цель: Доказать эффективность комплексного использования методов и приёмов в  формировании режиссерской игры в старшем дошкольном возрасте.</a:t>
            </a:r>
            <a:br>
              <a:rPr lang="ru-RU" sz="3100" dirty="0" smtClean="0"/>
            </a:br>
            <a:endParaRPr lang="ru-RU" sz="31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dirty="0" smtClean="0"/>
              <a:t>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2700" dirty="0" smtClean="0"/>
              <a:t>Гипотеза: Уровень развития режиссерских игр повысится, если в процессе работы использовать методы и приемы (чтение художественной литературы, беседа, пересказ, рассказ педагога, совместная игра с ребенком, моделирование, вопросы, внесение новых игрушек, проблемные ситуации).</a:t>
            </a:r>
            <a:br>
              <a:rPr lang="ru-RU" sz="2700" dirty="0" smtClean="0"/>
            </a:br>
            <a:r>
              <a:rPr lang="ru-RU" sz="2700" dirty="0" smtClean="0"/>
              <a:t>Задачи исследования.</a:t>
            </a:r>
            <a:br>
              <a:rPr lang="ru-RU" sz="2700" dirty="0" smtClean="0"/>
            </a:br>
            <a:r>
              <a:rPr lang="ru-RU" sz="2700" dirty="0" smtClean="0"/>
              <a:t>1. Обобщить теоретические данные по проблеме исследования.</a:t>
            </a:r>
            <a:br>
              <a:rPr lang="ru-RU" sz="2700" dirty="0" smtClean="0"/>
            </a:br>
            <a:r>
              <a:rPr lang="ru-RU" sz="2700" dirty="0" smtClean="0"/>
              <a:t>2. Выделить показатели и определить уровни развития режиссерской игры.</a:t>
            </a:r>
            <a:br>
              <a:rPr lang="ru-RU" sz="2700" dirty="0" smtClean="0"/>
            </a:br>
            <a:r>
              <a:rPr lang="ru-RU" sz="2700" dirty="0" smtClean="0"/>
              <a:t>3. Подобрать и апробировать методы и приемы, способствующие формированию режиссерской игры.</a:t>
            </a:r>
            <a:br>
              <a:rPr lang="ru-RU" sz="2700" dirty="0" smtClean="0"/>
            </a:br>
            <a:r>
              <a:rPr lang="ru-RU" sz="2700" dirty="0" smtClean="0"/>
              <a:t>4. Составить методические рекомендации для воспитателей.</a:t>
            </a:r>
            <a:endParaRPr lang="ru-RU" sz="27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3298696"/>
          </a:xfrm>
        </p:spPr>
        <p:txBody>
          <a:bodyPr>
            <a:normAutofit fontScale="90000"/>
          </a:bodyPr>
          <a:lstStyle/>
          <a:p>
            <a:pPr algn="ct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Этапы опытно – педагогической работы:</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effectLst/>
                <a:latin typeface="Times New Roman" pitchFamily="18" charset="0"/>
                <a:cs typeface="Times New Roman" pitchFamily="18" charset="0"/>
              </a:rPr>
              <a:t>Опытно –педагогическая работа по изучению эффективности методов и приемов формирования режиссерской игры в старшей группе предусматривает три главных этапа: </a:t>
            </a:r>
            <a:br>
              <a:rPr lang="ru-RU" sz="2700" dirty="0" smtClean="0">
                <a:effectLst/>
                <a:latin typeface="Times New Roman" pitchFamily="18" charset="0"/>
                <a:cs typeface="Times New Roman" pitchFamily="18" charset="0"/>
              </a:rPr>
            </a:br>
            <a:r>
              <a:rPr lang="ru-RU" sz="2700" dirty="0" smtClean="0">
                <a:effectLst/>
                <a:latin typeface="Times New Roman" pitchFamily="18" charset="0"/>
                <a:cs typeface="Times New Roman" pitchFamily="18" charset="0"/>
              </a:rPr>
              <a:t>1.Констатирующий;</a:t>
            </a:r>
            <a:br>
              <a:rPr lang="ru-RU" sz="2700" dirty="0" smtClean="0">
                <a:effectLst/>
                <a:latin typeface="Times New Roman" pitchFamily="18" charset="0"/>
                <a:cs typeface="Times New Roman" pitchFamily="18" charset="0"/>
              </a:rPr>
            </a:br>
            <a:r>
              <a:rPr lang="ru-RU" sz="2700" dirty="0" smtClean="0">
                <a:effectLst/>
                <a:latin typeface="Times New Roman" pitchFamily="18" charset="0"/>
                <a:cs typeface="Times New Roman" pitchFamily="18" charset="0"/>
              </a:rPr>
              <a:t>2.Формирующий;</a:t>
            </a:r>
            <a:br>
              <a:rPr lang="ru-RU" sz="2700" dirty="0" smtClean="0">
                <a:effectLst/>
                <a:latin typeface="Times New Roman" pitchFamily="18" charset="0"/>
                <a:cs typeface="Times New Roman" pitchFamily="18" charset="0"/>
              </a:rPr>
            </a:br>
            <a:r>
              <a:rPr lang="ru-RU" sz="2700" dirty="0" smtClean="0">
                <a:effectLst/>
                <a:latin typeface="Times New Roman" pitchFamily="18" charset="0"/>
                <a:cs typeface="Times New Roman" pitchFamily="18" charset="0"/>
              </a:rPr>
              <a:t>3.Контрольный; </a:t>
            </a:r>
            <a:br>
              <a:rPr lang="ru-RU" sz="2700" dirty="0" smtClean="0">
                <a:effectLst/>
                <a:latin typeface="Times New Roman" pitchFamily="18" charset="0"/>
                <a:cs typeface="Times New Roman" pitchFamily="18" charset="0"/>
              </a:rPr>
            </a:br>
            <a:r>
              <a:rPr lang="ru-RU" sz="2700" dirty="0" smtClean="0">
                <a:effectLst/>
                <a:latin typeface="Times New Roman" pitchFamily="18" charset="0"/>
                <a:cs typeface="Times New Roman" pitchFamily="18" charset="0"/>
              </a:rPr>
              <a:t/>
            </a:r>
            <a:br>
              <a:rPr lang="ru-RU" sz="2700" dirty="0" smtClean="0">
                <a:effectLst/>
                <a:latin typeface="Times New Roman" pitchFamily="18" charset="0"/>
                <a:cs typeface="Times New Roman" pitchFamily="18" charset="0"/>
              </a:rPr>
            </a:br>
            <a:r>
              <a:rPr lang="ru-RU" sz="2700" dirty="0" smtClean="0">
                <a:effectLst/>
                <a:latin typeface="Times New Roman" pitchFamily="18" charset="0"/>
                <a:cs typeface="Times New Roman" pitchFamily="18" charset="0"/>
              </a:rPr>
              <a:t>В констатирующем эксперименте можно выделить три последовательных этапа:</a:t>
            </a:r>
            <a:br>
              <a:rPr lang="ru-RU" sz="2700" dirty="0" smtClean="0">
                <a:effectLst/>
                <a:latin typeface="Times New Roman" pitchFamily="18" charset="0"/>
                <a:cs typeface="Times New Roman" pitchFamily="18" charset="0"/>
              </a:rPr>
            </a:br>
            <a:r>
              <a:rPr lang="ru-RU" sz="2700" dirty="0" smtClean="0">
                <a:effectLst/>
                <a:latin typeface="Times New Roman" pitchFamily="18" charset="0"/>
                <a:cs typeface="Times New Roman" pitchFamily="18" charset="0"/>
              </a:rPr>
              <a:t>1.Определение уровня развития режиссерской игры в старшей группе.</a:t>
            </a:r>
            <a:br>
              <a:rPr lang="ru-RU" sz="2700" dirty="0" smtClean="0">
                <a:effectLst/>
                <a:latin typeface="Times New Roman" pitchFamily="18" charset="0"/>
                <a:cs typeface="Times New Roman" pitchFamily="18" charset="0"/>
              </a:rPr>
            </a:br>
            <a:r>
              <a:rPr lang="ru-RU" sz="2700" dirty="0" smtClean="0">
                <a:effectLst/>
                <a:latin typeface="Times New Roman" pitchFamily="18" charset="0"/>
                <a:cs typeface="Times New Roman" pitchFamily="18" charset="0"/>
              </a:rPr>
              <a:t>2.Наблюдение педагогического процесса по организации режиссерской игры в старшей группе.</a:t>
            </a:r>
            <a:br>
              <a:rPr lang="ru-RU" sz="2700" dirty="0" smtClean="0">
                <a:effectLst/>
                <a:latin typeface="Times New Roman" pitchFamily="18" charset="0"/>
                <a:cs typeface="Times New Roman" pitchFamily="18" charset="0"/>
              </a:rPr>
            </a:br>
            <a:r>
              <a:rPr lang="ru-RU" sz="2700" dirty="0" smtClean="0">
                <a:effectLst/>
                <a:latin typeface="Times New Roman" pitchFamily="18" charset="0"/>
                <a:cs typeface="Times New Roman" pitchFamily="18" charset="0"/>
              </a:rPr>
              <a:t>3.Беседа с педагогами. </a:t>
            </a:r>
            <a:br>
              <a:rPr lang="ru-RU" sz="2700" dirty="0" smtClean="0">
                <a:effectLst/>
                <a:latin typeface="Times New Roman" pitchFamily="18" charset="0"/>
                <a:cs typeface="Times New Roman" pitchFamily="18" charset="0"/>
              </a:rPr>
            </a:br>
            <a:r>
              <a:rPr lang="ru-RU" sz="1600" dirty="0" smtClean="0">
                <a:effectLst/>
                <a:latin typeface="Times New Roman" pitchFamily="18" charset="0"/>
                <a:cs typeface="Times New Roman" pitchFamily="18" charset="0"/>
              </a:rPr>
              <a:t/>
            </a:r>
            <a:br>
              <a:rPr lang="ru-RU" sz="1600" dirty="0" smtClean="0">
                <a:effectLst/>
                <a:latin typeface="Times New Roman" pitchFamily="18" charset="0"/>
                <a:cs typeface="Times New Roman" pitchFamily="18" charset="0"/>
              </a:rPr>
            </a:br>
            <a:endParaRPr lang="ru-RU" sz="1600" dirty="0">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994440"/>
          </a:xfrm>
        </p:spPr>
        <p:txBody>
          <a:bodyPr>
            <a:normAutofit fontScale="90000"/>
          </a:bodyPr>
          <a:lstStyle/>
          <a:p>
            <a:pPr algn="ct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2000" dirty="0" smtClean="0">
                <a:effectLst/>
                <a:latin typeface="Times New Roman" pitchFamily="18" charset="0"/>
                <a:cs typeface="Times New Roman" pitchFamily="18" charset="0"/>
              </a:rPr>
              <a:t>Констатирующий этап эксперимента.</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На констатирующем этапе была проведена диагностика, которая показала, что из 14 детей четыре ребенка имеют высокий уровень развития режиссерской игры, что в процентном отношении составляет 28%; четыре ребенка или 28% имеют средний уровень развития; 44% - это шесть детей имеют низкий уровень развития. Данные, полученные в ходе констатирующего эксперимента можно отобразить в таблице1.</a:t>
            </a:r>
            <a:br>
              <a:rPr lang="ru-RU" sz="2000" dirty="0" smtClean="0">
                <a:effectLst/>
                <a:latin typeface="Times New Roman" pitchFamily="18" charset="0"/>
                <a:cs typeface="Times New Roman" pitchFamily="18" charset="0"/>
              </a:rPr>
            </a:br>
            <a:r>
              <a:rPr lang="ru-RU" sz="1100" dirty="0" smtClean="0">
                <a:effectLst/>
                <a:latin typeface="Times New Roman" pitchFamily="18" charset="0"/>
                <a:cs typeface="Times New Roman" pitchFamily="18" charset="0"/>
              </a:rPr>
              <a:t/>
            </a:r>
            <a:br>
              <a:rPr lang="ru-RU" sz="1100" dirty="0" smtClean="0">
                <a:effectLst/>
                <a:latin typeface="Times New Roman" pitchFamily="18" charset="0"/>
                <a:cs typeface="Times New Roman" pitchFamily="18" charset="0"/>
              </a:rPr>
            </a:br>
            <a:r>
              <a:rPr lang="ru-RU" sz="1100" dirty="0" smtClean="0">
                <a:effectLst/>
                <a:latin typeface="Times New Roman" pitchFamily="18" charset="0"/>
                <a:cs typeface="Times New Roman" pitchFamily="18" charset="0"/>
              </a:rPr>
              <a:t/>
            </a:r>
            <a:br>
              <a:rPr lang="ru-RU" sz="1100" dirty="0" smtClean="0">
                <a:effectLst/>
                <a:latin typeface="Times New Roman" pitchFamily="18" charset="0"/>
                <a:cs typeface="Times New Roman" pitchFamily="18" charset="0"/>
              </a:rPr>
            </a:br>
            <a:endParaRPr lang="ru-RU" sz="1100" dirty="0">
              <a:effectLst/>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3275857" y="2475253"/>
          <a:ext cx="4032444" cy="4206240"/>
        </p:xfrm>
        <a:graphic>
          <a:graphicData uri="http://schemas.openxmlformats.org/drawingml/2006/table">
            <a:tbl>
              <a:tblPr firstRow="1" bandRow="1">
                <a:tableStyleId>{5940675A-B579-460E-94D1-54222C63F5DA}</a:tableStyleId>
              </a:tblPr>
              <a:tblGrid>
                <a:gridCol w="492446"/>
                <a:gridCol w="317889"/>
                <a:gridCol w="317889"/>
                <a:gridCol w="317889"/>
                <a:gridCol w="317889"/>
                <a:gridCol w="317889"/>
                <a:gridCol w="317889"/>
                <a:gridCol w="317889"/>
                <a:gridCol w="317889"/>
                <a:gridCol w="317889"/>
                <a:gridCol w="317889"/>
                <a:gridCol w="361108"/>
              </a:tblGrid>
              <a:tr h="527554">
                <a:tc rowSpan="2">
                  <a:txBody>
                    <a:bodyPr/>
                    <a:lstStyle/>
                    <a:p>
                      <a:r>
                        <a:rPr lang="ru-RU" sz="1000" dirty="0" smtClean="0">
                          <a:latin typeface="Times New Roman" pitchFamily="18" charset="0"/>
                          <a:cs typeface="Times New Roman" pitchFamily="18" charset="0"/>
                        </a:rPr>
                        <a:t>Испытуемые</a:t>
                      </a:r>
                      <a:endParaRPr lang="ru-RU" sz="1000" dirty="0">
                        <a:latin typeface="Times New Roman" pitchFamily="18" charset="0"/>
                        <a:cs typeface="Times New Roman" pitchFamily="18" charset="0"/>
                      </a:endParaRPr>
                    </a:p>
                  </a:txBody>
                  <a:tcPr/>
                </a:tc>
                <a:tc gridSpan="10">
                  <a:txBody>
                    <a:bodyPr/>
                    <a:lstStyle/>
                    <a:p>
                      <a:r>
                        <a:rPr lang="ru-RU" sz="1000" dirty="0" smtClean="0">
                          <a:latin typeface="Times New Roman" pitchFamily="18" charset="0"/>
                          <a:cs typeface="Times New Roman" pitchFamily="18" charset="0"/>
                        </a:rPr>
                        <a:t>Критерии</a:t>
                      </a:r>
                      <a:endParaRPr lang="ru-RU" sz="10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r>
                        <a:rPr lang="ru-RU" sz="1000" dirty="0" smtClean="0">
                          <a:latin typeface="Times New Roman" pitchFamily="18" charset="0"/>
                          <a:cs typeface="Times New Roman" pitchFamily="18" charset="0"/>
                        </a:rPr>
                        <a:t>Уровни</a:t>
                      </a:r>
                      <a:endParaRPr lang="ru-RU" sz="10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234468">
                <a:tc vMerge="1">
                  <a:txBody>
                    <a:bodyPr/>
                    <a:lstStyle/>
                    <a:p>
                      <a:endParaRPr lang="ru-RU"/>
                    </a:p>
                  </a:txBody>
                  <a:tcPr/>
                </a:tc>
                <a:tc>
                  <a:txBody>
                    <a:bodyPr/>
                    <a:lstStyle/>
                    <a:p>
                      <a:r>
                        <a:rPr lang="ru-RU" sz="1000" dirty="0" smtClean="0">
                          <a:latin typeface="Times New Roman" pitchFamily="18" charset="0"/>
                          <a:cs typeface="Times New Roman" pitchFamily="18" charset="0"/>
                        </a:rPr>
                        <a:t>1</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sz="1000" dirty="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sz="1000" dirty="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sz="1000" dirty="0" smtClean="0">
                          <a:latin typeface="Times New Roman" pitchFamily="18" charset="0"/>
                          <a:cs typeface="Times New Roman" pitchFamily="18" charset="0"/>
                        </a:rPr>
                        <a:t>4</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sz="1000" dirty="0" smtClean="0">
                          <a:latin typeface="Times New Roman" pitchFamily="18" charset="0"/>
                          <a:cs typeface="Times New Roman" pitchFamily="18" charset="0"/>
                        </a:rPr>
                        <a:t>5</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sz="1000" dirty="0" smtClean="0">
                          <a:latin typeface="Times New Roman" pitchFamily="18" charset="0"/>
                          <a:cs typeface="Times New Roman" pitchFamily="18" charset="0"/>
                        </a:rPr>
                        <a:t>6</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sz="1000" dirty="0" smtClean="0">
                          <a:latin typeface="Times New Roman" pitchFamily="18" charset="0"/>
                          <a:cs typeface="Times New Roman" pitchFamily="18" charset="0"/>
                        </a:rPr>
                        <a:t>7</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sz="1000" dirty="0" smtClean="0">
                          <a:latin typeface="Times New Roman" pitchFamily="18" charset="0"/>
                          <a:cs typeface="Times New Roman" pitchFamily="18" charset="0"/>
                        </a:rPr>
                        <a:t>8</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sz="1000" dirty="0" smtClean="0">
                          <a:latin typeface="Times New Roman" pitchFamily="18" charset="0"/>
                          <a:cs typeface="Times New Roman" pitchFamily="18" charset="0"/>
                        </a:rPr>
                        <a:t>9</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sz="1000" dirty="0" smtClean="0">
                          <a:latin typeface="Times New Roman" pitchFamily="18" charset="0"/>
                          <a:cs typeface="Times New Roman" pitchFamily="18" charset="0"/>
                        </a:rPr>
                        <a:t>10</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ru-RU" sz="10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r>
              <a:tr h="234468">
                <a:tc>
                  <a:txBody>
                    <a:bodyPr/>
                    <a:lstStyle/>
                    <a:p>
                      <a:r>
                        <a:rPr lang="ru-RU" sz="1000" dirty="0" smtClean="0">
                          <a:latin typeface="Times New Roman" pitchFamily="18" charset="0"/>
                          <a:cs typeface="Times New Roman" pitchFamily="18" charset="0"/>
                        </a:rPr>
                        <a:t>1</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С</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Н</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Н</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4</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Н</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5</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Н</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6</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Н</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7</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С</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8</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В</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9</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В</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10</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С</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11</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Н</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12</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С</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13</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В</a:t>
                      </a:r>
                      <a:endParaRPr lang="ru-RU" sz="1000" dirty="0">
                        <a:latin typeface="Times New Roman" pitchFamily="18" charset="0"/>
                        <a:cs typeface="Times New Roman" pitchFamily="18" charset="0"/>
                      </a:endParaRPr>
                    </a:p>
                  </a:txBody>
                  <a:tcPr/>
                </a:tc>
              </a:tr>
              <a:tr h="234468">
                <a:tc>
                  <a:txBody>
                    <a:bodyPr/>
                    <a:lstStyle/>
                    <a:p>
                      <a:r>
                        <a:rPr lang="ru-RU" sz="1000" dirty="0" smtClean="0">
                          <a:latin typeface="Times New Roman" pitchFamily="18" charset="0"/>
                          <a:cs typeface="Times New Roman" pitchFamily="18" charset="0"/>
                        </a:rPr>
                        <a:t>14</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ru-RU" sz="1000" dirty="0" smtClean="0">
                          <a:latin typeface="Times New Roman" pitchFamily="18" charset="0"/>
                          <a:cs typeface="Times New Roman" pitchFamily="18" charset="0"/>
                        </a:rPr>
                        <a:t>В</a:t>
                      </a:r>
                      <a:endParaRPr lang="ru-RU" sz="10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solidFill>
                  <a:schemeClr val="tx1"/>
                </a:solidFill>
                <a:effectLst/>
                <a:latin typeface="Times New Roman" pitchFamily="18" charset="0"/>
                <a:ea typeface="Times New Roman" pitchFamily="18" charset="0"/>
                <a:cs typeface="Times New Roman" pitchFamily="18" charset="0"/>
              </a:rPr>
              <a:t/>
            </a:r>
            <a:br>
              <a:rPr lang="ru-RU" sz="2400" dirty="0" smtClean="0">
                <a:solidFill>
                  <a:schemeClr val="tx1"/>
                </a:solidFill>
                <a:effectLst/>
                <a:latin typeface="Times New Roman" pitchFamily="18" charset="0"/>
                <a:ea typeface="Times New Roman" pitchFamily="18" charset="0"/>
                <a:cs typeface="Times New Roman" pitchFamily="18" charset="0"/>
              </a:rPr>
            </a:br>
            <a:r>
              <a:rPr lang="ru-RU" sz="2400" dirty="0" smtClean="0">
                <a:solidFill>
                  <a:schemeClr val="tx1"/>
                </a:solidFill>
                <a:effectLst/>
                <a:latin typeface="Times New Roman" pitchFamily="18" charset="0"/>
                <a:ea typeface="Times New Roman" pitchFamily="18" charset="0"/>
                <a:cs typeface="Times New Roman" pitchFamily="18" charset="0"/>
              </a:rPr>
              <a:t/>
            </a:r>
            <a:br>
              <a:rPr lang="ru-RU" sz="2400" dirty="0" smtClean="0">
                <a:solidFill>
                  <a:schemeClr val="tx1"/>
                </a:solidFill>
                <a:effectLst/>
                <a:latin typeface="Times New Roman" pitchFamily="18" charset="0"/>
                <a:ea typeface="Times New Roman" pitchFamily="18" charset="0"/>
                <a:cs typeface="Times New Roman" pitchFamily="18" charset="0"/>
              </a:rPr>
            </a:br>
            <a:r>
              <a:rPr lang="ru-RU" sz="2400" dirty="0" smtClean="0">
                <a:solidFill>
                  <a:schemeClr val="tx1"/>
                </a:solidFill>
                <a:effectLst/>
                <a:latin typeface="Times New Roman" pitchFamily="18" charset="0"/>
                <a:ea typeface="Times New Roman" pitchFamily="18" charset="0"/>
                <a:cs typeface="Times New Roman" pitchFamily="18" charset="0"/>
              </a:rPr>
              <a:t/>
            </a:r>
            <a:br>
              <a:rPr lang="ru-RU" sz="2400" dirty="0" smtClean="0">
                <a:solidFill>
                  <a:schemeClr val="tx1"/>
                </a:solidFill>
                <a:effectLst/>
                <a:latin typeface="Times New Roman" pitchFamily="18" charset="0"/>
                <a:ea typeface="Times New Roman" pitchFamily="18" charset="0"/>
                <a:cs typeface="Times New Roman" pitchFamily="18" charset="0"/>
              </a:rPr>
            </a:br>
            <a:r>
              <a:rPr lang="ru-RU" sz="2400" dirty="0" smtClean="0">
                <a:solidFill>
                  <a:schemeClr val="tx1"/>
                </a:solidFill>
                <a:effectLst/>
                <a:latin typeface="Times New Roman" pitchFamily="18" charset="0"/>
                <a:ea typeface="Times New Roman" pitchFamily="18" charset="0"/>
                <a:cs typeface="Times New Roman" pitchFamily="18" charset="0"/>
              </a:rPr>
              <a:t>Структура показателей уровня развития режиссерской игры до начала формирующего эксперимента по результатам диагностического обследования в процентном отношении представлена на рисунке 1:</a:t>
            </a:r>
            <a:r>
              <a:rPr lang="ru-RU" sz="1400" dirty="0" smtClean="0">
                <a:solidFill>
                  <a:schemeClr val="tx1"/>
                </a:solidFill>
                <a:effectLst/>
                <a:latin typeface="Arial" pitchFamily="34" charset="0"/>
                <a:cs typeface="Arial" pitchFamily="34" charset="0"/>
              </a:rPr>
              <a:t/>
            </a:r>
            <a:br>
              <a:rPr lang="ru-RU" sz="1400" dirty="0" smtClean="0">
                <a:solidFill>
                  <a:schemeClr val="tx1"/>
                </a:solidFill>
                <a:effectLst/>
                <a:latin typeface="Arial" pitchFamily="34" charset="0"/>
                <a:cs typeface="Arial" pitchFamily="34" charset="0"/>
              </a:rPr>
            </a:br>
            <a:endParaRPr lang="ru-RU" sz="1400" dirty="0">
              <a:latin typeface="Times New Roman" pitchFamily="18" charset="0"/>
              <a:cs typeface="Times New Roman" pitchFamily="18" charset="0"/>
            </a:endParaRPr>
          </a:p>
        </p:txBody>
      </p:sp>
      <p:graphicFrame>
        <p:nvGraphicFramePr>
          <p:cNvPr id="3" name="Диаграмма 2"/>
          <p:cNvGraphicFramePr/>
          <p:nvPr/>
        </p:nvGraphicFramePr>
        <p:xfrm>
          <a:off x="1691680" y="2357437"/>
          <a:ext cx="5904655" cy="35918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552</TotalTime>
  <Words>1133</Words>
  <Application>Microsoft Office PowerPoint</Application>
  <PresentationFormat>Экран (4:3)</PresentationFormat>
  <Paragraphs>260</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Солнцестояние</vt:lpstr>
      <vt:lpstr>1.Презентации в образовательном процессе. 2. Презентация в работе с детьми.</vt:lpstr>
      <vt:lpstr>                      Приоритетной целью дошкольного воспитания  и обучения является развитие дошкольника на основе его ведущей деятельности, т.е. игры. Самой привлекательной деятельностью для ребенка являются именно творческие игры т.к. все исследователи единодушно отмечали, что игра является наиболее свободной, непринужденной деятельностью ребенка, в игре он делает только то, что хочет сам. При этом творческие игры являются одним из важнейших средств всестороннего развития личности. </vt:lpstr>
      <vt:lpstr>                    Актуальность   Проблема развития и формирования режиссерской игры в дошкольном возрасте является актуальной, на это указывают педагоги, которые изучали режиссерскую игру, такие как Е.М. Гаспарова, Е.Е. Кравцова, Н.А. Короткова, С.Л. Новоселова и Л.В. Артемова, О.В. Солнцева и др. Гаспарова , Е.М. и Кравцова Е.Е. относят режиссерскую игру к разновидности сюжетно ролевых игр. Артемова Л.В. относит режиссерскую игру к театральным играм и предлагает классификацию режиссерских игр в соответствии с разнообразием театров в детском саду. </vt:lpstr>
      <vt:lpstr>В своих работах они раскрыли сущность режиссерской игры,       ее влияние на всестороннее развитие.</vt:lpstr>
      <vt:lpstr>                        Методологический аппарат               Проблема: Какие методы и приёмы будут способствовать формированию режиссерской игры.     Объект: Формирование режиссёрской игры.    Предмет: Методы и приемы формирования режиссерской игры.     Цель: Доказать эффективность комплексного использования методов и приёмов в  формировании режиссерской игры в старшем дошкольном возрасте. </vt:lpstr>
      <vt:lpstr>                          Гипотеза: Уровень развития режиссерских игр повысится, если в процессе работы использовать методы и приемы (чтение художественной литературы, беседа, пересказ, рассказ педагога, совместная игра с ребенком, моделирование, вопросы, внесение новых игрушек, проблемные ситуации). Задачи исследования. 1. Обобщить теоретические данные по проблеме исследования. 2. Выделить показатели и определить уровни развития режиссерской игры. 3. Подобрать и апробировать методы и приемы, способствующие формированию режиссерской игры. 4. Составить методические рекомендации для воспитателей.</vt:lpstr>
      <vt:lpstr>          Этапы опытно – педагогической работы:  Опытно –педагогическая работа по изучению эффективности методов и приемов формирования режиссерской игры в старшей группе предусматривает три главных этапа:  1.Констатирующий; 2.Формирующий; 3.Контрольный;   В констатирующем эксперименте можно выделить три последовательных этапа: 1.Определение уровня развития режиссерской игры в старшей группе. 2.Наблюдение педагогического процесса по организации режиссерской игры в старшей группе. 3.Беседа с педагогами.   </vt:lpstr>
      <vt:lpstr>      Констатирующий этап эксперимента.  На констатирующем этапе была проведена диагностика, которая показала, что из 14 детей четыре ребенка имеют высокий уровень развития режиссерской игры, что в процентном отношении составляет 28%; четыре ребенка или 28% имеют средний уровень развития; 44% - это шесть детей имеют низкий уровень развития. Данные, полученные в ходе констатирующего эксперимента можно отобразить в таблице1.   </vt:lpstr>
      <vt:lpstr>   Структура показателей уровня развития режиссерской игры до начала формирующего эксперимента по результатам диагностического обследования в процентном отношении представлена на рисунке 1: </vt:lpstr>
      <vt:lpstr>         </vt:lpstr>
      <vt:lpstr>                       Уровни развития  режиссерской игры у детей.      Низкий уровень - игры однообразны. Ребёнок тяготеет к шаблонным игровым сюжетным действиям. В игре ребёнок маловыразителен, речевая активность снижена. Сосредоточен на действиях с игрушками. Речевой репертуар беден. При помощи и контроля со стороны воспитателя действует в игре результативно.  Средний уровень -  дети охотно участвуют в игре. Разворачивают различные сюжеты (бытовые, общественные, по мотивам знакомых сказок). Игрушки и предметы подбирают в соответствии со своим сюжетом.   Высокий уровень - дети имеют разнообразные игровые интересы. В игре проявляют самостоятельность и инициативу. Фантазируют, комбинируют вымышленное и реальное. Придумывают игры с продолжением, комбинируют новые и известные варианты сюжетов.</vt:lpstr>
      <vt:lpstr>    Формирующий этап эксперимента. Для успешного процесса формирования режиссерской игры был составлен перспективный план. Перспективный план позволил нам использовать подобные методы и приемы комплексно. </vt:lpstr>
      <vt:lpstr>Слайд 13</vt:lpstr>
      <vt:lpstr>Чтение произведения Х.К. Андерсена «Гадкий утёнок».</vt:lpstr>
      <vt:lpstr>Этическая беседа «Как животные помогают человеку»</vt:lpstr>
      <vt:lpstr>      Контрольный этап эксперимента.  Структура показателей уровня развития режиссерской игры по результатам диагностики обследования контрольного эксперимента в процентном отношении представлена на рисунке 2     .</vt:lpstr>
      <vt:lpstr>      Успешному усвоению игровых умений будет способствовать специально подобранные  методы и приемы. Мы убедились, что такие методы и приемы как (чтение художественной литературы, беседа, пересказ, рассказ педагога, совместная игра с ребенком, моделирование, вопросы, внесение новых игрушек, проблемные ситуации) расширили тематику режиссерской игры, например, сначала были примитивные сюжеты, а затем сюжет расширился, стал более интересным, содержательным.  </vt:lpstr>
      <vt:lpstr>Метод проблемного вопроса, после которого наблюдается развитие режиссёрской игры.</vt:lpstr>
      <vt:lpstr> Проблемный вопрос: Подумай и скажи, как Маша может вернуться домой к бабушке и дедушке?   </vt:lpstr>
      <vt:lpstr>          Вывод:   Таким образом, эффективность комплексного использования методов и приемов в формировании режиссерской игры доказано. Проводимое нами исследование показало, что цель достигнута, а гипотеза подтверждена. </vt:lpstr>
      <vt:lpstr>       Спасибо за внимание!</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РФ КГБОУ СПО «Барнаульский государственный педагогический колледж» Отделение дошкольного образования</dc:title>
  <dc:creator>Владелец</dc:creator>
  <cp:lastModifiedBy>Владелец</cp:lastModifiedBy>
  <cp:revision>48</cp:revision>
  <dcterms:created xsi:type="dcterms:W3CDTF">2012-06-05T17:12:53Z</dcterms:created>
  <dcterms:modified xsi:type="dcterms:W3CDTF">2015-12-25T03:11:49Z</dcterms:modified>
</cp:coreProperties>
</file>